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sldIdLst>
    <p:sldId id="256" r:id="rId2"/>
    <p:sldId id="257" r:id="rId3"/>
    <p:sldId id="265" r:id="rId4"/>
    <p:sldId id="267" r:id="rId5"/>
    <p:sldId id="258" r:id="rId6"/>
    <p:sldId id="259" r:id="rId7"/>
    <p:sldId id="266" r:id="rId8"/>
    <p:sldId id="268" r:id="rId9"/>
    <p:sldId id="269" r:id="rId10"/>
    <p:sldId id="298" r:id="rId11"/>
    <p:sldId id="299" r:id="rId12"/>
    <p:sldId id="300" r:id="rId13"/>
    <p:sldId id="301" r:id="rId14"/>
    <p:sldId id="303" r:id="rId15"/>
    <p:sldId id="302" r:id="rId16"/>
    <p:sldId id="304" r:id="rId17"/>
    <p:sldId id="305" r:id="rId18"/>
    <p:sldId id="306" r:id="rId19"/>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CCFF"/>
    <a:srgbClr val="00FFFF"/>
    <a:srgbClr val="FF0000"/>
    <a:srgbClr val="0000FF"/>
    <a:srgbClr val="0000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0" autoAdjust="0"/>
    <p:restoredTop sz="94660"/>
  </p:normalViewPr>
  <p:slideViewPr>
    <p:cSldViewPr>
      <p:cViewPr varScale="1">
        <p:scale>
          <a:sx n="115" d="100"/>
          <a:sy n="115" d="100"/>
        </p:scale>
        <p:origin x="-15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600200" y="3581400"/>
            <a:ext cx="6172200" cy="1719808"/>
          </a:xfrm>
        </p:spPr>
        <p:txBody>
          <a:bodyPr/>
          <a:lstStyle/>
          <a:p>
            <a:pPr eaLnBrk="1" hangingPunct="1"/>
            <a:r>
              <a:rPr lang="en-US" altLang="zh-TW" sz="2000" dirty="0" smtClean="0">
                <a:latin typeface="Arial" charset="0"/>
              </a:rPr>
              <a:t>Time</a:t>
            </a:r>
            <a:r>
              <a:rPr lang="en-US" altLang="zh-TW" sz="2000" dirty="0" smtClean="0">
                <a:latin typeface="Arial" charset="0"/>
              </a:rPr>
              <a:t>: 3 seconds</a:t>
            </a:r>
          </a:p>
        </p:txBody>
      </p:sp>
      <p:sp>
        <p:nvSpPr>
          <p:cNvPr id="2" name="標題 1"/>
          <p:cNvSpPr>
            <a:spLocks noGrp="1"/>
          </p:cNvSpPr>
          <p:nvPr>
            <p:ph type="ctrTitle" sz="quarter"/>
          </p:nvPr>
        </p:nvSpPr>
        <p:spPr>
          <a:xfrm>
            <a:off x="899592" y="2060848"/>
            <a:ext cx="7772400" cy="1143000"/>
          </a:xfrm>
        </p:spPr>
        <p:txBody>
          <a:bodyPr/>
          <a:lstStyle/>
          <a:p>
            <a:r>
              <a:rPr lang="en-US" altLang="zh-TW" dirty="0" err="1"/>
              <a:t>Audiophobia</a:t>
            </a:r>
            <a:r>
              <a:rPr lang="en-US" altLang="zh-TW" dirty="0"/>
              <a:t/>
            </a:r>
            <a:br>
              <a:rPr lang="en-US" altLang="zh-TW" dirty="0"/>
            </a:br>
            <a:r>
              <a:rPr lang="en-US" altLang="zh-TW" dirty="0" err="1">
                <a:latin typeface="Arial" charset="0"/>
              </a:rPr>
              <a:t>Uva</a:t>
            </a:r>
            <a:r>
              <a:rPr lang="en-US" altLang="zh-TW" dirty="0">
                <a:latin typeface="Arial" charset="0"/>
              </a:rPr>
              <a:t> 10048</a:t>
            </a:r>
            <a:br>
              <a:rPr lang="en-US" altLang="zh-TW" dirty="0">
                <a:latin typeface="Arial" charset="0"/>
              </a:rPr>
            </a:b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rgbClr val="FF0000"/>
                </a:solidFill>
              </a:rPr>
              <a:t>1 7</a:t>
            </a:r>
          </a:p>
          <a:p>
            <a:pPr marL="0" indent="0">
              <a:spcBef>
                <a:spcPts val="0"/>
              </a:spcBef>
              <a:buNone/>
            </a:pPr>
            <a:r>
              <a:rPr lang="en-US" altLang="zh-TW" sz="2400" dirty="0" smtClean="0"/>
              <a:t>2 6</a:t>
            </a:r>
          </a:p>
          <a:p>
            <a:pPr marL="0" indent="0">
              <a:spcBef>
                <a:spcPts val="0"/>
              </a:spcBef>
              <a:buNone/>
            </a:pPr>
            <a:r>
              <a:rPr lang="en-US" altLang="zh-TW" sz="2400" dirty="0" smtClean="0"/>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1874290"/>
            <a:ext cx="360040" cy="360040"/>
          </a:xfrm>
          <a:prstGeom prst="ellipse">
            <a:avLst/>
          </a:prstGeom>
          <a:solidFill>
            <a:srgbClr val="00FF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026418"/>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234330"/>
            <a:ext cx="72008" cy="79208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450354"/>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184889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028910"/>
            <a:ext cx="936104" cy="2540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1628800"/>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14254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386458"/>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564445"/>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295441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134430"/>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2770324"/>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015249"/>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028910"/>
            <a:ext cx="530805" cy="2166359"/>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2806328"/>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195269"/>
            <a:ext cx="1706333" cy="12729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361055" y="4195269"/>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552861"/>
            <a:ext cx="360040" cy="360040"/>
          </a:xfrm>
          <a:prstGeom prst="ellipse">
            <a:avLst/>
          </a:prstGeom>
          <a:solidFill>
            <a:srgbClr val="FFC0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3860174"/>
            <a:ext cx="352496"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3706428"/>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261723"/>
            <a:ext cx="319998" cy="34386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177986"/>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3860174"/>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3706428"/>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rgbClr val="FF0000"/>
                </a:solidFill>
              </a:rPr>
              <a:t>80</a:t>
            </a:r>
          </a:p>
          <a:p>
            <a:pPr marL="0" indent="0" algn="just">
              <a:buNone/>
            </a:pPr>
            <a:r>
              <a:rPr lang="en-US" altLang="zh-TW" sz="2400" kern="0" dirty="0" smtClean="0"/>
              <a:t>60</a:t>
            </a:r>
          </a:p>
          <a:p>
            <a:pPr marL="0" indent="0" algn="just">
              <a:buNone/>
            </a:pPr>
            <a:r>
              <a:rPr lang="en-US" altLang="zh-TW" sz="2400" kern="0" dirty="0" smtClean="0"/>
              <a:t>60</a:t>
            </a:r>
            <a:endParaRPr lang="zh-TW" altLang="en-US" sz="2000" kern="0" dirty="0"/>
          </a:p>
        </p:txBody>
      </p:sp>
      <p:cxnSp>
        <p:nvCxnSpPr>
          <p:cNvPr id="8" name="直線接點 7"/>
          <p:cNvCxnSpPr/>
          <p:nvPr/>
        </p:nvCxnSpPr>
        <p:spPr bwMode="auto">
          <a:xfrm>
            <a:off x="298782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2771800" y="5317177"/>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44" name="直線接點 43"/>
          <p:cNvCxnSpPr/>
          <p:nvPr/>
        </p:nvCxnSpPr>
        <p:spPr bwMode="auto">
          <a:xfrm>
            <a:off x="341077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3194750"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47" name="直線接點 46"/>
          <p:cNvCxnSpPr/>
          <p:nvPr/>
        </p:nvCxnSpPr>
        <p:spPr bwMode="auto">
          <a:xfrm>
            <a:off x="384282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3626798"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51" name="直線接點 50"/>
          <p:cNvCxnSpPr/>
          <p:nvPr/>
        </p:nvCxnSpPr>
        <p:spPr bwMode="auto">
          <a:xfrm>
            <a:off x="420286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3986838" y="5317177"/>
            <a:ext cx="441146" cy="400110"/>
          </a:xfrm>
          <a:prstGeom prst="rect">
            <a:avLst/>
          </a:prstGeom>
          <a:noFill/>
        </p:spPr>
        <p:txBody>
          <a:bodyPr wrap="none" rtlCol="0">
            <a:spAutoFit/>
          </a:bodyPr>
          <a:lstStyle/>
          <a:p>
            <a:r>
              <a:rPr lang="en-US" altLang="zh-TW" sz="2000" b="1" dirty="0" smtClean="0"/>
              <a:t>60</a:t>
            </a:r>
            <a:endParaRPr lang="zh-TW" altLang="en-US" sz="2000" b="1" dirty="0"/>
          </a:p>
        </p:txBody>
      </p:sp>
      <p:cxnSp>
        <p:nvCxnSpPr>
          <p:cNvPr id="53" name="直線接點 52"/>
          <p:cNvCxnSpPr/>
          <p:nvPr/>
        </p:nvCxnSpPr>
        <p:spPr bwMode="auto">
          <a:xfrm>
            <a:off x="449999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文字方塊 54"/>
          <p:cNvSpPr txBox="1"/>
          <p:nvPr/>
        </p:nvSpPr>
        <p:spPr>
          <a:xfrm>
            <a:off x="4283968" y="5317177"/>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56" name="直線接點 55"/>
          <p:cNvCxnSpPr/>
          <p:nvPr/>
        </p:nvCxnSpPr>
        <p:spPr bwMode="auto">
          <a:xfrm>
            <a:off x="486003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4644008" y="5317177"/>
            <a:ext cx="441146" cy="400110"/>
          </a:xfrm>
          <a:prstGeom prst="rect">
            <a:avLst/>
          </a:prstGeom>
          <a:noFill/>
        </p:spPr>
        <p:txBody>
          <a:bodyPr wrap="none" rtlCol="0">
            <a:spAutoFit/>
          </a:bodyPr>
          <a:lstStyle/>
          <a:p>
            <a:r>
              <a:rPr lang="en-US" altLang="zh-TW" sz="2000" b="1" dirty="0" smtClean="0"/>
              <a:t>80</a:t>
            </a:r>
            <a:endParaRPr lang="zh-TW" altLang="en-US" sz="2000" b="1" dirty="0"/>
          </a:p>
        </p:txBody>
      </p:sp>
      <p:cxnSp>
        <p:nvCxnSpPr>
          <p:cNvPr id="58" name="直線接點 57"/>
          <p:cNvCxnSpPr/>
          <p:nvPr/>
        </p:nvCxnSpPr>
        <p:spPr bwMode="auto">
          <a:xfrm>
            <a:off x="521097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4994950" y="5317177"/>
            <a:ext cx="441146" cy="400110"/>
          </a:xfrm>
          <a:prstGeom prst="rect">
            <a:avLst/>
          </a:prstGeom>
          <a:noFill/>
        </p:spPr>
        <p:txBody>
          <a:bodyPr wrap="none" rtlCol="0">
            <a:spAutoFit/>
          </a:bodyPr>
          <a:lstStyle/>
          <a:p>
            <a:r>
              <a:rPr lang="en-US" altLang="zh-TW" sz="2000" b="1" dirty="0" smtClean="0"/>
              <a:t>90</a:t>
            </a:r>
            <a:endParaRPr lang="zh-TW" altLang="en-US" sz="2000" b="1" dirty="0"/>
          </a:p>
        </p:txBody>
      </p:sp>
      <p:cxnSp>
        <p:nvCxnSpPr>
          <p:cNvPr id="60" name="直線接點 59"/>
          <p:cNvCxnSpPr/>
          <p:nvPr/>
        </p:nvCxnSpPr>
        <p:spPr bwMode="auto">
          <a:xfrm>
            <a:off x="557101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5354990" y="5317177"/>
            <a:ext cx="569387" cy="400110"/>
          </a:xfrm>
          <a:prstGeom prst="rect">
            <a:avLst/>
          </a:prstGeom>
          <a:noFill/>
        </p:spPr>
        <p:txBody>
          <a:bodyPr wrap="none" rtlCol="0">
            <a:spAutoFit/>
          </a:bodyPr>
          <a:lstStyle/>
          <a:p>
            <a:r>
              <a:rPr lang="en-US" altLang="zh-TW" sz="2000" b="1" dirty="0" smtClean="0"/>
              <a:t>120</a:t>
            </a:r>
            <a:endParaRPr lang="zh-TW" altLang="en-US" sz="2000" b="1" dirty="0"/>
          </a:p>
        </p:txBody>
      </p:sp>
      <p:cxnSp>
        <p:nvCxnSpPr>
          <p:cNvPr id="62" name="直線接點 61"/>
          <p:cNvCxnSpPr/>
          <p:nvPr/>
        </p:nvCxnSpPr>
        <p:spPr bwMode="auto">
          <a:xfrm>
            <a:off x="6084168"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文字方塊 62"/>
          <p:cNvSpPr txBox="1"/>
          <p:nvPr/>
        </p:nvSpPr>
        <p:spPr>
          <a:xfrm>
            <a:off x="5868144" y="5317177"/>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Tree>
    <p:extLst>
      <p:ext uri="{BB962C8B-B14F-4D97-AF65-F5344CB8AC3E}">
        <p14:creationId xmlns:p14="http://schemas.microsoft.com/office/powerpoint/2010/main" val="420881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rgbClr val="FF0000"/>
                </a:solidFill>
              </a:rPr>
              <a:t>1 7</a:t>
            </a:r>
          </a:p>
          <a:p>
            <a:pPr marL="0" indent="0">
              <a:spcBef>
                <a:spcPts val="0"/>
              </a:spcBef>
              <a:buNone/>
            </a:pPr>
            <a:r>
              <a:rPr lang="en-US" altLang="zh-TW" sz="2400" dirty="0" smtClean="0"/>
              <a:t>2 6</a:t>
            </a:r>
          </a:p>
          <a:p>
            <a:pPr marL="0" indent="0">
              <a:spcBef>
                <a:spcPts val="0"/>
              </a:spcBef>
              <a:buNone/>
            </a:pPr>
            <a:r>
              <a:rPr lang="en-US" altLang="zh-TW" sz="2400" dirty="0" smtClean="0"/>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1874290"/>
            <a:ext cx="360040" cy="360040"/>
          </a:xfrm>
          <a:prstGeom prst="ellipse">
            <a:avLst/>
          </a:prstGeom>
          <a:solidFill>
            <a:srgbClr val="00FF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026418"/>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234330"/>
            <a:ext cx="72008" cy="792088"/>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450354"/>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184889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028910"/>
            <a:ext cx="936104" cy="2540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1628800"/>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14254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386458"/>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564445"/>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295441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134430"/>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2770324"/>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015249"/>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028910"/>
            <a:ext cx="530805" cy="2166359"/>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2806328"/>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195269"/>
            <a:ext cx="1706333" cy="12729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361055" y="4195269"/>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552861"/>
            <a:ext cx="360040" cy="360040"/>
          </a:xfrm>
          <a:prstGeom prst="ellipse">
            <a:avLst/>
          </a:prstGeom>
          <a:solidFill>
            <a:srgbClr val="FFC0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3860174"/>
            <a:ext cx="352496"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3706428"/>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261723"/>
            <a:ext cx="319998" cy="34386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177986"/>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3860174"/>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3706428"/>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rgbClr val="FF0000"/>
                </a:solidFill>
              </a:rPr>
              <a:t>80</a:t>
            </a:r>
          </a:p>
          <a:p>
            <a:pPr marL="0" indent="0" algn="just">
              <a:buNone/>
            </a:pPr>
            <a:r>
              <a:rPr lang="en-US" altLang="zh-TW" sz="2400" kern="0" dirty="0" smtClean="0"/>
              <a:t>60</a:t>
            </a:r>
          </a:p>
          <a:p>
            <a:pPr marL="0" indent="0" algn="just">
              <a:buNone/>
            </a:pPr>
            <a:r>
              <a:rPr lang="en-US" altLang="zh-TW" sz="2400" kern="0" dirty="0" smtClean="0"/>
              <a:t>60</a:t>
            </a:r>
            <a:endParaRPr lang="zh-TW" altLang="en-US" sz="2000" kern="0" dirty="0"/>
          </a:p>
        </p:txBody>
      </p:sp>
      <p:cxnSp>
        <p:nvCxnSpPr>
          <p:cNvPr id="8" name="直線接點 7"/>
          <p:cNvCxnSpPr/>
          <p:nvPr/>
        </p:nvCxnSpPr>
        <p:spPr bwMode="auto">
          <a:xfrm>
            <a:off x="298782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2771800" y="5317177"/>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44" name="直線接點 43"/>
          <p:cNvCxnSpPr/>
          <p:nvPr/>
        </p:nvCxnSpPr>
        <p:spPr bwMode="auto">
          <a:xfrm>
            <a:off x="341077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3194750"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47" name="直線接點 46"/>
          <p:cNvCxnSpPr/>
          <p:nvPr/>
        </p:nvCxnSpPr>
        <p:spPr bwMode="auto">
          <a:xfrm>
            <a:off x="384282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3626798"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51" name="直線接點 50"/>
          <p:cNvCxnSpPr/>
          <p:nvPr/>
        </p:nvCxnSpPr>
        <p:spPr bwMode="auto">
          <a:xfrm>
            <a:off x="420286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3986838" y="5317177"/>
            <a:ext cx="441146" cy="400110"/>
          </a:xfrm>
          <a:prstGeom prst="rect">
            <a:avLst/>
          </a:prstGeom>
          <a:noFill/>
        </p:spPr>
        <p:txBody>
          <a:bodyPr wrap="none" rtlCol="0">
            <a:spAutoFit/>
          </a:bodyPr>
          <a:lstStyle/>
          <a:p>
            <a:r>
              <a:rPr lang="en-US" altLang="zh-TW" sz="2000" b="1" dirty="0" smtClean="0"/>
              <a:t>60</a:t>
            </a:r>
            <a:endParaRPr lang="zh-TW" altLang="en-US" sz="2000" b="1" dirty="0"/>
          </a:p>
        </p:txBody>
      </p:sp>
      <p:cxnSp>
        <p:nvCxnSpPr>
          <p:cNvPr id="53" name="直線接點 52"/>
          <p:cNvCxnSpPr/>
          <p:nvPr/>
        </p:nvCxnSpPr>
        <p:spPr bwMode="auto">
          <a:xfrm>
            <a:off x="449999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文字方塊 54"/>
          <p:cNvSpPr txBox="1"/>
          <p:nvPr/>
        </p:nvSpPr>
        <p:spPr>
          <a:xfrm>
            <a:off x="4283968" y="5317177"/>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56" name="直線接點 55"/>
          <p:cNvCxnSpPr/>
          <p:nvPr/>
        </p:nvCxnSpPr>
        <p:spPr bwMode="auto">
          <a:xfrm>
            <a:off x="486003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4644008" y="5317177"/>
            <a:ext cx="441146" cy="400110"/>
          </a:xfrm>
          <a:prstGeom prst="rect">
            <a:avLst/>
          </a:prstGeom>
          <a:noFill/>
        </p:spPr>
        <p:txBody>
          <a:bodyPr wrap="none" rtlCol="0">
            <a:spAutoFit/>
          </a:bodyPr>
          <a:lstStyle/>
          <a:p>
            <a:r>
              <a:rPr lang="en-US" altLang="zh-TW" sz="2000" b="1" dirty="0" smtClean="0"/>
              <a:t>80</a:t>
            </a:r>
            <a:endParaRPr lang="zh-TW" altLang="en-US" sz="2000" b="1" dirty="0"/>
          </a:p>
        </p:txBody>
      </p:sp>
      <p:cxnSp>
        <p:nvCxnSpPr>
          <p:cNvPr id="58" name="直線接點 57"/>
          <p:cNvCxnSpPr/>
          <p:nvPr/>
        </p:nvCxnSpPr>
        <p:spPr bwMode="auto">
          <a:xfrm>
            <a:off x="521097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4994950" y="5317177"/>
            <a:ext cx="441146" cy="400110"/>
          </a:xfrm>
          <a:prstGeom prst="rect">
            <a:avLst/>
          </a:prstGeom>
          <a:noFill/>
        </p:spPr>
        <p:txBody>
          <a:bodyPr wrap="none" rtlCol="0">
            <a:spAutoFit/>
          </a:bodyPr>
          <a:lstStyle/>
          <a:p>
            <a:r>
              <a:rPr lang="en-US" altLang="zh-TW" sz="2000" b="1" dirty="0" smtClean="0"/>
              <a:t>90</a:t>
            </a:r>
            <a:endParaRPr lang="zh-TW" altLang="en-US" sz="2000" b="1" dirty="0"/>
          </a:p>
        </p:txBody>
      </p:sp>
      <p:cxnSp>
        <p:nvCxnSpPr>
          <p:cNvPr id="60" name="直線接點 59"/>
          <p:cNvCxnSpPr/>
          <p:nvPr/>
        </p:nvCxnSpPr>
        <p:spPr bwMode="auto">
          <a:xfrm>
            <a:off x="557101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5354990" y="5317177"/>
            <a:ext cx="569387" cy="400110"/>
          </a:xfrm>
          <a:prstGeom prst="rect">
            <a:avLst/>
          </a:prstGeom>
          <a:noFill/>
        </p:spPr>
        <p:txBody>
          <a:bodyPr wrap="none" rtlCol="0">
            <a:spAutoFit/>
          </a:bodyPr>
          <a:lstStyle/>
          <a:p>
            <a:r>
              <a:rPr lang="en-US" altLang="zh-TW" sz="2000" b="1" dirty="0" smtClean="0"/>
              <a:t>120</a:t>
            </a:r>
            <a:endParaRPr lang="zh-TW" altLang="en-US" sz="2000" b="1" dirty="0"/>
          </a:p>
        </p:txBody>
      </p:sp>
      <p:cxnSp>
        <p:nvCxnSpPr>
          <p:cNvPr id="62" name="直線接點 61"/>
          <p:cNvCxnSpPr/>
          <p:nvPr/>
        </p:nvCxnSpPr>
        <p:spPr bwMode="auto">
          <a:xfrm>
            <a:off x="6084168"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文字方塊 62"/>
          <p:cNvSpPr txBox="1"/>
          <p:nvPr/>
        </p:nvSpPr>
        <p:spPr>
          <a:xfrm>
            <a:off x="5868144" y="5317177"/>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Tree>
    <p:extLst>
      <p:ext uri="{BB962C8B-B14F-4D97-AF65-F5344CB8AC3E}">
        <p14:creationId xmlns:p14="http://schemas.microsoft.com/office/powerpoint/2010/main" val="3390964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rgbClr val="FF0000"/>
                </a:solidFill>
              </a:rPr>
              <a:t>1 7</a:t>
            </a:r>
          </a:p>
          <a:p>
            <a:pPr marL="0" indent="0">
              <a:spcBef>
                <a:spcPts val="0"/>
              </a:spcBef>
              <a:buNone/>
            </a:pPr>
            <a:r>
              <a:rPr lang="en-US" altLang="zh-TW" sz="2400" dirty="0" smtClean="0"/>
              <a:t>2 6</a:t>
            </a:r>
          </a:p>
          <a:p>
            <a:pPr marL="0" indent="0">
              <a:spcBef>
                <a:spcPts val="0"/>
              </a:spcBef>
              <a:buNone/>
            </a:pPr>
            <a:r>
              <a:rPr lang="en-US" altLang="zh-TW" sz="2400" dirty="0" smtClean="0"/>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1874290"/>
            <a:ext cx="360040" cy="360040"/>
          </a:xfrm>
          <a:prstGeom prst="ellipse">
            <a:avLst/>
          </a:prstGeom>
          <a:solidFill>
            <a:srgbClr val="00FF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026418"/>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234330"/>
            <a:ext cx="72008" cy="792088"/>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450354"/>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184889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028910"/>
            <a:ext cx="936104" cy="2540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1628800"/>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14254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386458"/>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564445"/>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295441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134430"/>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2770324"/>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015249"/>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028910"/>
            <a:ext cx="530805" cy="2166359"/>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2806328"/>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195269"/>
            <a:ext cx="1706333" cy="12729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361055" y="4195269"/>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552861"/>
            <a:ext cx="360040" cy="360040"/>
          </a:xfrm>
          <a:prstGeom prst="ellipse">
            <a:avLst/>
          </a:prstGeom>
          <a:solidFill>
            <a:srgbClr val="FFC0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3860174"/>
            <a:ext cx="352496"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3706428"/>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261723"/>
            <a:ext cx="319998" cy="34386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177986"/>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3860174"/>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3706428"/>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rgbClr val="FF0000"/>
                </a:solidFill>
              </a:rPr>
              <a:t>80</a:t>
            </a:r>
          </a:p>
          <a:p>
            <a:pPr marL="0" indent="0" algn="just">
              <a:buNone/>
            </a:pPr>
            <a:r>
              <a:rPr lang="en-US" altLang="zh-TW" sz="2400" kern="0" dirty="0" smtClean="0"/>
              <a:t>60</a:t>
            </a:r>
          </a:p>
          <a:p>
            <a:pPr marL="0" indent="0" algn="just">
              <a:buNone/>
            </a:pPr>
            <a:r>
              <a:rPr lang="en-US" altLang="zh-TW" sz="2400" kern="0" dirty="0" smtClean="0"/>
              <a:t>60</a:t>
            </a:r>
            <a:endParaRPr lang="zh-TW" altLang="en-US" sz="2000" kern="0" dirty="0"/>
          </a:p>
        </p:txBody>
      </p:sp>
      <p:cxnSp>
        <p:nvCxnSpPr>
          <p:cNvPr id="8" name="直線接點 7"/>
          <p:cNvCxnSpPr/>
          <p:nvPr/>
        </p:nvCxnSpPr>
        <p:spPr bwMode="auto">
          <a:xfrm>
            <a:off x="298782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2771800" y="5317177"/>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44" name="直線接點 43"/>
          <p:cNvCxnSpPr/>
          <p:nvPr/>
        </p:nvCxnSpPr>
        <p:spPr bwMode="auto">
          <a:xfrm>
            <a:off x="341077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3194750"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47" name="直線接點 46"/>
          <p:cNvCxnSpPr/>
          <p:nvPr/>
        </p:nvCxnSpPr>
        <p:spPr bwMode="auto">
          <a:xfrm>
            <a:off x="384282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3626798"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51" name="直線接點 50"/>
          <p:cNvCxnSpPr/>
          <p:nvPr/>
        </p:nvCxnSpPr>
        <p:spPr bwMode="auto">
          <a:xfrm>
            <a:off x="420286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3986838" y="5317177"/>
            <a:ext cx="441146" cy="400110"/>
          </a:xfrm>
          <a:prstGeom prst="rect">
            <a:avLst/>
          </a:prstGeom>
          <a:noFill/>
        </p:spPr>
        <p:txBody>
          <a:bodyPr wrap="none" rtlCol="0">
            <a:spAutoFit/>
          </a:bodyPr>
          <a:lstStyle/>
          <a:p>
            <a:r>
              <a:rPr lang="en-US" altLang="zh-TW" sz="2000" b="1" dirty="0" smtClean="0"/>
              <a:t>60</a:t>
            </a:r>
            <a:endParaRPr lang="zh-TW" altLang="en-US" sz="2000" b="1" dirty="0"/>
          </a:p>
        </p:txBody>
      </p:sp>
      <p:cxnSp>
        <p:nvCxnSpPr>
          <p:cNvPr id="53" name="直線接點 52"/>
          <p:cNvCxnSpPr/>
          <p:nvPr/>
        </p:nvCxnSpPr>
        <p:spPr bwMode="auto">
          <a:xfrm>
            <a:off x="449999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文字方塊 54"/>
          <p:cNvSpPr txBox="1"/>
          <p:nvPr/>
        </p:nvSpPr>
        <p:spPr>
          <a:xfrm>
            <a:off x="4283968" y="5317177"/>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56" name="直線接點 55"/>
          <p:cNvCxnSpPr/>
          <p:nvPr/>
        </p:nvCxnSpPr>
        <p:spPr bwMode="auto">
          <a:xfrm>
            <a:off x="486003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4644008" y="5317177"/>
            <a:ext cx="441146" cy="400110"/>
          </a:xfrm>
          <a:prstGeom prst="rect">
            <a:avLst/>
          </a:prstGeom>
          <a:noFill/>
        </p:spPr>
        <p:txBody>
          <a:bodyPr wrap="none" rtlCol="0">
            <a:spAutoFit/>
          </a:bodyPr>
          <a:lstStyle/>
          <a:p>
            <a:r>
              <a:rPr lang="en-US" altLang="zh-TW" sz="2000" b="1" dirty="0" smtClean="0"/>
              <a:t>80</a:t>
            </a:r>
            <a:endParaRPr lang="zh-TW" altLang="en-US" sz="2000" b="1" dirty="0"/>
          </a:p>
        </p:txBody>
      </p:sp>
      <p:cxnSp>
        <p:nvCxnSpPr>
          <p:cNvPr id="58" name="直線接點 57"/>
          <p:cNvCxnSpPr/>
          <p:nvPr/>
        </p:nvCxnSpPr>
        <p:spPr bwMode="auto">
          <a:xfrm>
            <a:off x="521097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4994950" y="5317177"/>
            <a:ext cx="441146" cy="400110"/>
          </a:xfrm>
          <a:prstGeom prst="rect">
            <a:avLst/>
          </a:prstGeom>
          <a:noFill/>
        </p:spPr>
        <p:txBody>
          <a:bodyPr wrap="none" rtlCol="0">
            <a:spAutoFit/>
          </a:bodyPr>
          <a:lstStyle/>
          <a:p>
            <a:r>
              <a:rPr lang="en-US" altLang="zh-TW" sz="2000" b="1" dirty="0" smtClean="0"/>
              <a:t>90</a:t>
            </a:r>
            <a:endParaRPr lang="zh-TW" altLang="en-US" sz="2000" b="1" dirty="0"/>
          </a:p>
        </p:txBody>
      </p:sp>
      <p:cxnSp>
        <p:nvCxnSpPr>
          <p:cNvPr id="60" name="直線接點 59"/>
          <p:cNvCxnSpPr/>
          <p:nvPr/>
        </p:nvCxnSpPr>
        <p:spPr bwMode="auto">
          <a:xfrm>
            <a:off x="557101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5354990" y="5317177"/>
            <a:ext cx="569387" cy="400110"/>
          </a:xfrm>
          <a:prstGeom prst="rect">
            <a:avLst/>
          </a:prstGeom>
          <a:noFill/>
        </p:spPr>
        <p:txBody>
          <a:bodyPr wrap="none" rtlCol="0">
            <a:spAutoFit/>
          </a:bodyPr>
          <a:lstStyle/>
          <a:p>
            <a:r>
              <a:rPr lang="en-US" altLang="zh-TW" sz="2000" b="1" dirty="0" smtClean="0"/>
              <a:t>120</a:t>
            </a:r>
            <a:endParaRPr lang="zh-TW" altLang="en-US" sz="2000" b="1" dirty="0"/>
          </a:p>
        </p:txBody>
      </p:sp>
      <p:cxnSp>
        <p:nvCxnSpPr>
          <p:cNvPr id="62" name="直線接點 61"/>
          <p:cNvCxnSpPr/>
          <p:nvPr/>
        </p:nvCxnSpPr>
        <p:spPr bwMode="auto">
          <a:xfrm>
            <a:off x="6084168"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文字方塊 62"/>
          <p:cNvSpPr txBox="1"/>
          <p:nvPr/>
        </p:nvSpPr>
        <p:spPr>
          <a:xfrm>
            <a:off x="5868144" y="5317177"/>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Tree>
    <p:extLst>
      <p:ext uri="{BB962C8B-B14F-4D97-AF65-F5344CB8AC3E}">
        <p14:creationId xmlns:p14="http://schemas.microsoft.com/office/powerpoint/2010/main" val="2983167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rgbClr val="FF0000"/>
                </a:solidFill>
              </a:rPr>
              <a:t>1 7</a:t>
            </a:r>
          </a:p>
          <a:p>
            <a:pPr marL="0" indent="0">
              <a:spcBef>
                <a:spcPts val="0"/>
              </a:spcBef>
              <a:buNone/>
            </a:pPr>
            <a:r>
              <a:rPr lang="en-US" altLang="zh-TW" sz="2400" dirty="0" smtClean="0"/>
              <a:t>2 6</a:t>
            </a:r>
          </a:p>
          <a:p>
            <a:pPr marL="0" indent="0">
              <a:spcBef>
                <a:spcPts val="0"/>
              </a:spcBef>
              <a:buNone/>
            </a:pPr>
            <a:r>
              <a:rPr lang="en-US" altLang="zh-TW" sz="2400" dirty="0" smtClean="0"/>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1874290"/>
            <a:ext cx="360040" cy="360040"/>
          </a:xfrm>
          <a:prstGeom prst="ellipse">
            <a:avLst/>
          </a:prstGeom>
          <a:solidFill>
            <a:srgbClr val="00FF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026418"/>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234330"/>
            <a:ext cx="72008" cy="792088"/>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450354"/>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184889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028910"/>
            <a:ext cx="936104" cy="25400"/>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1628800"/>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14254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386458"/>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564445"/>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295441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134430"/>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2770324"/>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015249"/>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028910"/>
            <a:ext cx="530805" cy="2166359"/>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2806328"/>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195269"/>
            <a:ext cx="1706333" cy="12729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361055" y="4195269"/>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552861"/>
            <a:ext cx="360040" cy="360040"/>
          </a:xfrm>
          <a:prstGeom prst="ellipse">
            <a:avLst/>
          </a:prstGeom>
          <a:solidFill>
            <a:srgbClr val="FFC0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3860174"/>
            <a:ext cx="352496"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3706428"/>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261723"/>
            <a:ext cx="319998" cy="34386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177986"/>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3860174"/>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3706428"/>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rgbClr val="FF0000"/>
                </a:solidFill>
              </a:rPr>
              <a:t>80</a:t>
            </a:r>
          </a:p>
          <a:p>
            <a:pPr marL="0" indent="0" algn="just">
              <a:buNone/>
            </a:pPr>
            <a:r>
              <a:rPr lang="en-US" altLang="zh-TW" sz="2400" kern="0" dirty="0" smtClean="0"/>
              <a:t>60</a:t>
            </a:r>
          </a:p>
          <a:p>
            <a:pPr marL="0" indent="0" algn="just">
              <a:buNone/>
            </a:pPr>
            <a:r>
              <a:rPr lang="en-US" altLang="zh-TW" sz="2400" kern="0" dirty="0" smtClean="0"/>
              <a:t>60</a:t>
            </a:r>
            <a:endParaRPr lang="zh-TW" altLang="en-US" sz="2000" kern="0" dirty="0"/>
          </a:p>
        </p:txBody>
      </p:sp>
      <p:cxnSp>
        <p:nvCxnSpPr>
          <p:cNvPr id="8" name="直線接點 7"/>
          <p:cNvCxnSpPr/>
          <p:nvPr/>
        </p:nvCxnSpPr>
        <p:spPr bwMode="auto">
          <a:xfrm>
            <a:off x="298782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2771800" y="5317177"/>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44" name="直線接點 43"/>
          <p:cNvCxnSpPr/>
          <p:nvPr/>
        </p:nvCxnSpPr>
        <p:spPr bwMode="auto">
          <a:xfrm>
            <a:off x="341077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3194750"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47" name="直線接點 46"/>
          <p:cNvCxnSpPr/>
          <p:nvPr/>
        </p:nvCxnSpPr>
        <p:spPr bwMode="auto">
          <a:xfrm>
            <a:off x="384282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3626798"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51" name="直線接點 50"/>
          <p:cNvCxnSpPr/>
          <p:nvPr/>
        </p:nvCxnSpPr>
        <p:spPr bwMode="auto">
          <a:xfrm>
            <a:off x="420286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3986838" y="5317177"/>
            <a:ext cx="441146" cy="400110"/>
          </a:xfrm>
          <a:prstGeom prst="rect">
            <a:avLst/>
          </a:prstGeom>
          <a:noFill/>
        </p:spPr>
        <p:txBody>
          <a:bodyPr wrap="none" rtlCol="0">
            <a:spAutoFit/>
          </a:bodyPr>
          <a:lstStyle/>
          <a:p>
            <a:r>
              <a:rPr lang="en-US" altLang="zh-TW" sz="2000" b="1" dirty="0" smtClean="0"/>
              <a:t>60</a:t>
            </a:r>
            <a:endParaRPr lang="zh-TW" altLang="en-US" sz="2000" b="1" dirty="0"/>
          </a:p>
        </p:txBody>
      </p:sp>
      <p:cxnSp>
        <p:nvCxnSpPr>
          <p:cNvPr id="53" name="直線接點 52"/>
          <p:cNvCxnSpPr/>
          <p:nvPr/>
        </p:nvCxnSpPr>
        <p:spPr bwMode="auto">
          <a:xfrm>
            <a:off x="449999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文字方塊 54"/>
          <p:cNvSpPr txBox="1"/>
          <p:nvPr/>
        </p:nvSpPr>
        <p:spPr>
          <a:xfrm>
            <a:off x="4283968" y="5317177"/>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56" name="直線接點 55"/>
          <p:cNvCxnSpPr/>
          <p:nvPr/>
        </p:nvCxnSpPr>
        <p:spPr bwMode="auto">
          <a:xfrm>
            <a:off x="486003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4644008" y="5317177"/>
            <a:ext cx="441146" cy="400110"/>
          </a:xfrm>
          <a:prstGeom prst="rect">
            <a:avLst/>
          </a:prstGeom>
          <a:noFill/>
        </p:spPr>
        <p:txBody>
          <a:bodyPr wrap="none" rtlCol="0">
            <a:spAutoFit/>
          </a:bodyPr>
          <a:lstStyle/>
          <a:p>
            <a:r>
              <a:rPr lang="en-US" altLang="zh-TW" sz="2000" b="1" dirty="0" smtClean="0"/>
              <a:t>80</a:t>
            </a:r>
            <a:endParaRPr lang="zh-TW" altLang="en-US" sz="2000" b="1" dirty="0"/>
          </a:p>
        </p:txBody>
      </p:sp>
      <p:cxnSp>
        <p:nvCxnSpPr>
          <p:cNvPr id="58" name="直線接點 57"/>
          <p:cNvCxnSpPr/>
          <p:nvPr/>
        </p:nvCxnSpPr>
        <p:spPr bwMode="auto">
          <a:xfrm>
            <a:off x="521097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4994950" y="5317177"/>
            <a:ext cx="441146" cy="400110"/>
          </a:xfrm>
          <a:prstGeom prst="rect">
            <a:avLst/>
          </a:prstGeom>
          <a:noFill/>
        </p:spPr>
        <p:txBody>
          <a:bodyPr wrap="none" rtlCol="0">
            <a:spAutoFit/>
          </a:bodyPr>
          <a:lstStyle/>
          <a:p>
            <a:r>
              <a:rPr lang="en-US" altLang="zh-TW" sz="2000" b="1" dirty="0" smtClean="0"/>
              <a:t>90</a:t>
            </a:r>
            <a:endParaRPr lang="zh-TW" altLang="en-US" sz="2000" b="1" dirty="0"/>
          </a:p>
        </p:txBody>
      </p:sp>
      <p:cxnSp>
        <p:nvCxnSpPr>
          <p:cNvPr id="60" name="直線接點 59"/>
          <p:cNvCxnSpPr/>
          <p:nvPr/>
        </p:nvCxnSpPr>
        <p:spPr bwMode="auto">
          <a:xfrm>
            <a:off x="557101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5354990" y="5317177"/>
            <a:ext cx="569387" cy="400110"/>
          </a:xfrm>
          <a:prstGeom prst="rect">
            <a:avLst/>
          </a:prstGeom>
          <a:noFill/>
        </p:spPr>
        <p:txBody>
          <a:bodyPr wrap="none" rtlCol="0">
            <a:spAutoFit/>
          </a:bodyPr>
          <a:lstStyle/>
          <a:p>
            <a:r>
              <a:rPr lang="en-US" altLang="zh-TW" sz="2000" b="1" dirty="0" smtClean="0"/>
              <a:t>120</a:t>
            </a:r>
            <a:endParaRPr lang="zh-TW" altLang="en-US" sz="2000" b="1" dirty="0"/>
          </a:p>
        </p:txBody>
      </p:sp>
      <p:cxnSp>
        <p:nvCxnSpPr>
          <p:cNvPr id="62" name="直線接點 61"/>
          <p:cNvCxnSpPr/>
          <p:nvPr/>
        </p:nvCxnSpPr>
        <p:spPr bwMode="auto">
          <a:xfrm>
            <a:off x="6084168"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文字方塊 62"/>
          <p:cNvSpPr txBox="1"/>
          <p:nvPr/>
        </p:nvSpPr>
        <p:spPr>
          <a:xfrm>
            <a:off x="5868144" y="5317177"/>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Tree>
    <p:extLst>
      <p:ext uri="{BB962C8B-B14F-4D97-AF65-F5344CB8AC3E}">
        <p14:creationId xmlns:p14="http://schemas.microsoft.com/office/powerpoint/2010/main" val="3794588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rgbClr val="FF0000"/>
                </a:solidFill>
              </a:rPr>
              <a:t>1 7</a:t>
            </a:r>
          </a:p>
          <a:p>
            <a:pPr marL="0" indent="0">
              <a:spcBef>
                <a:spcPts val="0"/>
              </a:spcBef>
              <a:buNone/>
            </a:pPr>
            <a:r>
              <a:rPr lang="en-US" altLang="zh-TW" sz="2400" dirty="0" smtClean="0"/>
              <a:t>2 6</a:t>
            </a:r>
          </a:p>
          <a:p>
            <a:pPr marL="0" indent="0">
              <a:spcBef>
                <a:spcPts val="0"/>
              </a:spcBef>
              <a:buNone/>
            </a:pPr>
            <a:r>
              <a:rPr lang="en-US" altLang="zh-TW" sz="2400" dirty="0" smtClean="0"/>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1874290"/>
            <a:ext cx="360040" cy="360040"/>
          </a:xfrm>
          <a:prstGeom prst="ellipse">
            <a:avLst/>
          </a:prstGeom>
          <a:solidFill>
            <a:srgbClr val="00FF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026418"/>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234330"/>
            <a:ext cx="72008" cy="792088"/>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450354"/>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184889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028910"/>
            <a:ext cx="936104" cy="25400"/>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1628800"/>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14254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386458"/>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564445"/>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295441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134430"/>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2770324"/>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015249"/>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028910"/>
            <a:ext cx="530805" cy="2166359"/>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2806328"/>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195269"/>
            <a:ext cx="1706333" cy="12729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361055" y="4195269"/>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552861"/>
            <a:ext cx="360040" cy="360040"/>
          </a:xfrm>
          <a:prstGeom prst="ellipse">
            <a:avLst/>
          </a:prstGeom>
          <a:solidFill>
            <a:srgbClr val="FFC0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3860174"/>
            <a:ext cx="352496" cy="33509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3706428"/>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261723"/>
            <a:ext cx="319998" cy="34386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177986"/>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3860174"/>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3706428"/>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rgbClr val="FF0000"/>
                </a:solidFill>
              </a:rPr>
              <a:t>80</a:t>
            </a:r>
          </a:p>
          <a:p>
            <a:pPr marL="0" indent="0" algn="just">
              <a:buNone/>
            </a:pPr>
            <a:r>
              <a:rPr lang="en-US" altLang="zh-TW" sz="2400" kern="0" dirty="0" smtClean="0"/>
              <a:t>60</a:t>
            </a:r>
          </a:p>
          <a:p>
            <a:pPr marL="0" indent="0" algn="just">
              <a:buNone/>
            </a:pPr>
            <a:r>
              <a:rPr lang="en-US" altLang="zh-TW" sz="2400" kern="0" dirty="0" smtClean="0"/>
              <a:t>60</a:t>
            </a:r>
            <a:endParaRPr lang="zh-TW" altLang="en-US" sz="2000" kern="0" dirty="0"/>
          </a:p>
        </p:txBody>
      </p:sp>
      <p:cxnSp>
        <p:nvCxnSpPr>
          <p:cNvPr id="8" name="直線接點 7"/>
          <p:cNvCxnSpPr/>
          <p:nvPr/>
        </p:nvCxnSpPr>
        <p:spPr bwMode="auto">
          <a:xfrm>
            <a:off x="298782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2771800" y="5317177"/>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44" name="直線接點 43"/>
          <p:cNvCxnSpPr/>
          <p:nvPr/>
        </p:nvCxnSpPr>
        <p:spPr bwMode="auto">
          <a:xfrm>
            <a:off x="341077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3194750"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47" name="直線接點 46"/>
          <p:cNvCxnSpPr/>
          <p:nvPr/>
        </p:nvCxnSpPr>
        <p:spPr bwMode="auto">
          <a:xfrm>
            <a:off x="384282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3626798"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51" name="直線接點 50"/>
          <p:cNvCxnSpPr/>
          <p:nvPr/>
        </p:nvCxnSpPr>
        <p:spPr bwMode="auto">
          <a:xfrm>
            <a:off x="420286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3986838" y="5317177"/>
            <a:ext cx="441146" cy="400110"/>
          </a:xfrm>
          <a:prstGeom prst="rect">
            <a:avLst/>
          </a:prstGeom>
          <a:noFill/>
        </p:spPr>
        <p:txBody>
          <a:bodyPr wrap="none" rtlCol="0">
            <a:spAutoFit/>
          </a:bodyPr>
          <a:lstStyle/>
          <a:p>
            <a:r>
              <a:rPr lang="en-US" altLang="zh-TW" sz="2000" b="1" dirty="0" smtClean="0"/>
              <a:t>60</a:t>
            </a:r>
            <a:endParaRPr lang="zh-TW" altLang="en-US" sz="2000" b="1" dirty="0"/>
          </a:p>
        </p:txBody>
      </p:sp>
      <p:cxnSp>
        <p:nvCxnSpPr>
          <p:cNvPr id="53" name="直線接點 52"/>
          <p:cNvCxnSpPr/>
          <p:nvPr/>
        </p:nvCxnSpPr>
        <p:spPr bwMode="auto">
          <a:xfrm>
            <a:off x="449999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文字方塊 54"/>
          <p:cNvSpPr txBox="1"/>
          <p:nvPr/>
        </p:nvSpPr>
        <p:spPr>
          <a:xfrm>
            <a:off x="4283968" y="5317177"/>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56" name="直線接點 55"/>
          <p:cNvCxnSpPr/>
          <p:nvPr/>
        </p:nvCxnSpPr>
        <p:spPr bwMode="auto">
          <a:xfrm>
            <a:off x="4860032"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4644008" y="5317177"/>
            <a:ext cx="441146" cy="400110"/>
          </a:xfrm>
          <a:prstGeom prst="rect">
            <a:avLst/>
          </a:prstGeom>
          <a:noFill/>
        </p:spPr>
        <p:txBody>
          <a:bodyPr wrap="none" rtlCol="0">
            <a:spAutoFit/>
          </a:bodyPr>
          <a:lstStyle/>
          <a:p>
            <a:r>
              <a:rPr lang="en-US" altLang="zh-TW" sz="2000" b="1" dirty="0" smtClean="0"/>
              <a:t>80</a:t>
            </a:r>
            <a:endParaRPr lang="zh-TW" altLang="en-US" sz="2000" b="1" dirty="0"/>
          </a:p>
        </p:txBody>
      </p:sp>
      <p:cxnSp>
        <p:nvCxnSpPr>
          <p:cNvPr id="58" name="直線接點 57"/>
          <p:cNvCxnSpPr/>
          <p:nvPr/>
        </p:nvCxnSpPr>
        <p:spPr bwMode="auto">
          <a:xfrm>
            <a:off x="521097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4994950" y="5317177"/>
            <a:ext cx="441146" cy="400110"/>
          </a:xfrm>
          <a:prstGeom prst="rect">
            <a:avLst/>
          </a:prstGeom>
          <a:noFill/>
        </p:spPr>
        <p:txBody>
          <a:bodyPr wrap="none" rtlCol="0">
            <a:spAutoFit/>
          </a:bodyPr>
          <a:lstStyle/>
          <a:p>
            <a:r>
              <a:rPr lang="en-US" altLang="zh-TW" sz="2000" b="1" dirty="0" smtClean="0"/>
              <a:t>90</a:t>
            </a:r>
            <a:endParaRPr lang="zh-TW" altLang="en-US" sz="2000" b="1" dirty="0"/>
          </a:p>
        </p:txBody>
      </p:sp>
      <p:cxnSp>
        <p:nvCxnSpPr>
          <p:cNvPr id="60" name="直線接點 59"/>
          <p:cNvCxnSpPr/>
          <p:nvPr/>
        </p:nvCxnSpPr>
        <p:spPr bwMode="auto">
          <a:xfrm>
            <a:off x="557101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5354990" y="5317177"/>
            <a:ext cx="569387" cy="400110"/>
          </a:xfrm>
          <a:prstGeom prst="rect">
            <a:avLst/>
          </a:prstGeom>
          <a:noFill/>
        </p:spPr>
        <p:txBody>
          <a:bodyPr wrap="none" rtlCol="0">
            <a:spAutoFit/>
          </a:bodyPr>
          <a:lstStyle/>
          <a:p>
            <a:r>
              <a:rPr lang="en-US" altLang="zh-TW" sz="2000" b="1" dirty="0" smtClean="0"/>
              <a:t>120</a:t>
            </a:r>
            <a:endParaRPr lang="zh-TW" altLang="en-US" sz="2000" b="1" dirty="0"/>
          </a:p>
        </p:txBody>
      </p:sp>
      <p:cxnSp>
        <p:nvCxnSpPr>
          <p:cNvPr id="62" name="直線接點 61"/>
          <p:cNvCxnSpPr/>
          <p:nvPr/>
        </p:nvCxnSpPr>
        <p:spPr bwMode="auto">
          <a:xfrm>
            <a:off x="6084168"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文字方塊 62"/>
          <p:cNvSpPr txBox="1"/>
          <p:nvPr/>
        </p:nvSpPr>
        <p:spPr>
          <a:xfrm>
            <a:off x="5868144" y="5317177"/>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Tree>
    <p:extLst>
      <p:ext uri="{BB962C8B-B14F-4D97-AF65-F5344CB8AC3E}">
        <p14:creationId xmlns:p14="http://schemas.microsoft.com/office/powerpoint/2010/main" val="1019099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rgbClr val="FF0000"/>
                </a:solidFill>
              </a:rPr>
              <a:t>1 7</a:t>
            </a:r>
          </a:p>
          <a:p>
            <a:pPr marL="0" indent="0">
              <a:spcBef>
                <a:spcPts val="0"/>
              </a:spcBef>
              <a:buNone/>
            </a:pPr>
            <a:r>
              <a:rPr lang="en-US" altLang="zh-TW" sz="2400" dirty="0" smtClean="0"/>
              <a:t>2 6</a:t>
            </a:r>
          </a:p>
          <a:p>
            <a:pPr marL="0" indent="0">
              <a:spcBef>
                <a:spcPts val="0"/>
              </a:spcBef>
              <a:buNone/>
            </a:pPr>
            <a:r>
              <a:rPr lang="en-US" altLang="zh-TW" sz="2400" dirty="0" smtClean="0"/>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1874290"/>
            <a:ext cx="360040" cy="360040"/>
          </a:xfrm>
          <a:prstGeom prst="ellipse">
            <a:avLst/>
          </a:prstGeom>
          <a:solidFill>
            <a:srgbClr val="00FF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026418"/>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234330"/>
            <a:ext cx="72008" cy="792088"/>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450354"/>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184889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028910"/>
            <a:ext cx="936104" cy="25400"/>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1628800"/>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14254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386458"/>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564445"/>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295441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134430"/>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2770324"/>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015249"/>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028910"/>
            <a:ext cx="530805" cy="2166359"/>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2806328"/>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195269"/>
            <a:ext cx="1706333" cy="127293"/>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361055" y="4195269"/>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552861"/>
            <a:ext cx="360040" cy="360040"/>
          </a:xfrm>
          <a:prstGeom prst="ellipse">
            <a:avLst/>
          </a:prstGeom>
          <a:solidFill>
            <a:srgbClr val="FFC0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3860174"/>
            <a:ext cx="352496" cy="33509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3706428"/>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261723"/>
            <a:ext cx="319998" cy="34386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177986"/>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3860174"/>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3706428"/>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rgbClr val="FF0000"/>
                </a:solidFill>
              </a:rPr>
              <a:t>80</a:t>
            </a:r>
          </a:p>
          <a:p>
            <a:pPr marL="0" indent="0" algn="just">
              <a:buNone/>
            </a:pPr>
            <a:r>
              <a:rPr lang="en-US" altLang="zh-TW" sz="2400" kern="0" dirty="0" smtClean="0"/>
              <a:t>60</a:t>
            </a:r>
          </a:p>
          <a:p>
            <a:pPr marL="0" indent="0" algn="just">
              <a:buNone/>
            </a:pPr>
            <a:r>
              <a:rPr lang="en-US" altLang="zh-TW" sz="2400" kern="0" dirty="0" smtClean="0"/>
              <a:t>60</a:t>
            </a:r>
            <a:endParaRPr lang="zh-TW" altLang="en-US" sz="2000" kern="0" dirty="0"/>
          </a:p>
        </p:txBody>
      </p:sp>
      <p:cxnSp>
        <p:nvCxnSpPr>
          <p:cNvPr id="8" name="直線接點 7"/>
          <p:cNvCxnSpPr/>
          <p:nvPr/>
        </p:nvCxnSpPr>
        <p:spPr bwMode="auto">
          <a:xfrm>
            <a:off x="298782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2771800" y="5317177"/>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44" name="直線接點 43"/>
          <p:cNvCxnSpPr/>
          <p:nvPr/>
        </p:nvCxnSpPr>
        <p:spPr bwMode="auto">
          <a:xfrm>
            <a:off x="341077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3194750"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47" name="直線接點 46"/>
          <p:cNvCxnSpPr/>
          <p:nvPr/>
        </p:nvCxnSpPr>
        <p:spPr bwMode="auto">
          <a:xfrm>
            <a:off x="384282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3626798"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51" name="直線接點 50"/>
          <p:cNvCxnSpPr/>
          <p:nvPr/>
        </p:nvCxnSpPr>
        <p:spPr bwMode="auto">
          <a:xfrm>
            <a:off x="420286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3986838" y="5317177"/>
            <a:ext cx="441146" cy="400110"/>
          </a:xfrm>
          <a:prstGeom prst="rect">
            <a:avLst/>
          </a:prstGeom>
          <a:noFill/>
        </p:spPr>
        <p:txBody>
          <a:bodyPr wrap="none" rtlCol="0">
            <a:spAutoFit/>
          </a:bodyPr>
          <a:lstStyle/>
          <a:p>
            <a:r>
              <a:rPr lang="en-US" altLang="zh-TW" sz="2000" b="1" dirty="0" smtClean="0"/>
              <a:t>60</a:t>
            </a:r>
            <a:endParaRPr lang="zh-TW" altLang="en-US" sz="2000" b="1" dirty="0"/>
          </a:p>
        </p:txBody>
      </p:sp>
      <p:cxnSp>
        <p:nvCxnSpPr>
          <p:cNvPr id="53" name="直線接點 52"/>
          <p:cNvCxnSpPr/>
          <p:nvPr/>
        </p:nvCxnSpPr>
        <p:spPr bwMode="auto">
          <a:xfrm>
            <a:off x="449999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文字方塊 54"/>
          <p:cNvSpPr txBox="1"/>
          <p:nvPr/>
        </p:nvSpPr>
        <p:spPr>
          <a:xfrm>
            <a:off x="4283968" y="5317177"/>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56" name="直線接點 55"/>
          <p:cNvCxnSpPr/>
          <p:nvPr/>
        </p:nvCxnSpPr>
        <p:spPr bwMode="auto">
          <a:xfrm>
            <a:off x="486003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4644008" y="5317177"/>
            <a:ext cx="441146" cy="400110"/>
          </a:xfrm>
          <a:prstGeom prst="rect">
            <a:avLst/>
          </a:prstGeom>
          <a:noFill/>
        </p:spPr>
        <p:txBody>
          <a:bodyPr wrap="none" rtlCol="0">
            <a:spAutoFit/>
          </a:bodyPr>
          <a:lstStyle/>
          <a:p>
            <a:r>
              <a:rPr lang="en-US" altLang="zh-TW" sz="2000" b="1" dirty="0" smtClean="0"/>
              <a:t>80</a:t>
            </a:r>
            <a:endParaRPr lang="zh-TW" altLang="en-US" sz="2000" b="1" dirty="0"/>
          </a:p>
        </p:txBody>
      </p:sp>
      <p:cxnSp>
        <p:nvCxnSpPr>
          <p:cNvPr id="58" name="直線接點 57"/>
          <p:cNvCxnSpPr/>
          <p:nvPr/>
        </p:nvCxnSpPr>
        <p:spPr bwMode="auto">
          <a:xfrm>
            <a:off x="521097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4994950" y="5317177"/>
            <a:ext cx="441146" cy="400110"/>
          </a:xfrm>
          <a:prstGeom prst="rect">
            <a:avLst/>
          </a:prstGeom>
          <a:noFill/>
        </p:spPr>
        <p:txBody>
          <a:bodyPr wrap="none" rtlCol="0">
            <a:spAutoFit/>
          </a:bodyPr>
          <a:lstStyle/>
          <a:p>
            <a:r>
              <a:rPr lang="en-US" altLang="zh-TW" sz="2000" b="1" dirty="0" smtClean="0"/>
              <a:t>90</a:t>
            </a:r>
            <a:endParaRPr lang="zh-TW" altLang="en-US" sz="2000" b="1" dirty="0"/>
          </a:p>
        </p:txBody>
      </p:sp>
      <p:cxnSp>
        <p:nvCxnSpPr>
          <p:cNvPr id="60" name="直線接點 59"/>
          <p:cNvCxnSpPr/>
          <p:nvPr/>
        </p:nvCxnSpPr>
        <p:spPr bwMode="auto">
          <a:xfrm>
            <a:off x="557101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5354990" y="5317177"/>
            <a:ext cx="569387" cy="400110"/>
          </a:xfrm>
          <a:prstGeom prst="rect">
            <a:avLst/>
          </a:prstGeom>
          <a:noFill/>
        </p:spPr>
        <p:txBody>
          <a:bodyPr wrap="none" rtlCol="0">
            <a:spAutoFit/>
          </a:bodyPr>
          <a:lstStyle/>
          <a:p>
            <a:r>
              <a:rPr lang="en-US" altLang="zh-TW" sz="2000" b="1" dirty="0" smtClean="0"/>
              <a:t>120</a:t>
            </a:r>
            <a:endParaRPr lang="zh-TW" altLang="en-US" sz="2000" b="1" dirty="0"/>
          </a:p>
        </p:txBody>
      </p:sp>
      <p:cxnSp>
        <p:nvCxnSpPr>
          <p:cNvPr id="62" name="直線接點 61"/>
          <p:cNvCxnSpPr/>
          <p:nvPr/>
        </p:nvCxnSpPr>
        <p:spPr bwMode="auto">
          <a:xfrm>
            <a:off x="6084168"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文字方塊 62"/>
          <p:cNvSpPr txBox="1"/>
          <p:nvPr/>
        </p:nvSpPr>
        <p:spPr>
          <a:xfrm>
            <a:off x="5868144" y="5317177"/>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Tree>
    <p:extLst>
      <p:ext uri="{BB962C8B-B14F-4D97-AF65-F5344CB8AC3E}">
        <p14:creationId xmlns:p14="http://schemas.microsoft.com/office/powerpoint/2010/main" val="2941316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rgbClr val="FF0000"/>
                </a:solidFill>
              </a:rPr>
              <a:t>1 7</a:t>
            </a:r>
          </a:p>
          <a:p>
            <a:pPr marL="0" indent="0">
              <a:spcBef>
                <a:spcPts val="0"/>
              </a:spcBef>
              <a:buNone/>
            </a:pPr>
            <a:r>
              <a:rPr lang="en-US" altLang="zh-TW" sz="2400" dirty="0" smtClean="0"/>
              <a:t>2 6</a:t>
            </a:r>
          </a:p>
          <a:p>
            <a:pPr marL="0" indent="0">
              <a:spcBef>
                <a:spcPts val="0"/>
              </a:spcBef>
              <a:buNone/>
            </a:pPr>
            <a:r>
              <a:rPr lang="en-US" altLang="zh-TW" sz="2400" dirty="0" smtClean="0"/>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1874290"/>
            <a:ext cx="360040" cy="360040"/>
          </a:xfrm>
          <a:prstGeom prst="ellipse">
            <a:avLst/>
          </a:prstGeom>
          <a:solidFill>
            <a:srgbClr val="00FF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026418"/>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234330"/>
            <a:ext cx="72008" cy="792088"/>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450354"/>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184889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028910"/>
            <a:ext cx="936104" cy="25400"/>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1628800"/>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14254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386458"/>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564445"/>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295441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134430"/>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2770324"/>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015249"/>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028910"/>
            <a:ext cx="530805" cy="2166359"/>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2806328"/>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195269"/>
            <a:ext cx="1706333" cy="127293"/>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361055" y="4195269"/>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552861"/>
            <a:ext cx="360040" cy="360040"/>
          </a:xfrm>
          <a:prstGeom prst="ellipse">
            <a:avLst/>
          </a:prstGeom>
          <a:solidFill>
            <a:srgbClr val="FFC0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3860174"/>
            <a:ext cx="352496" cy="33509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3706428"/>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261723"/>
            <a:ext cx="319998" cy="34386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177986"/>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3860174"/>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3706428"/>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rgbClr val="FF0000"/>
                </a:solidFill>
              </a:rPr>
              <a:t>80</a:t>
            </a:r>
          </a:p>
          <a:p>
            <a:pPr marL="0" indent="0" algn="just">
              <a:buNone/>
            </a:pPr>
            <a:r>
              <a:rPr lang="en-US" altLang="zh-TW" sz="2400" kern="0" dirty="0" smtClean="0"/>
              <a:t>60</a:t>
            </a:r>
          </a:p>
          <a:p>
            <a:pPr marL="0" indent="0" algn="just">
              <a:buNone/>
            </a:pPr>
            <a:r>
              <a:rPr lang="en-US" altLang="zh-TW" sz="2400" kern="0" dirty="0" smtClean="0"/>
              <a:t>60</a:t>
            </a:r>
            <a:endParaRPr lang="zh-TW" altLang="en-US" sz="2000" kern="0" dirty="0"/>
          </a:p>
        </p:txBody>
      </p:sp>
      <p:cxnSp>
        <p:nvCxnSpPr>
          <p:cNvPr id="8" name="直線接點 7"/>
          <p:cNvCxnSpPr/>
          <p:nvPr/>
        </p:nvCxnSpPr>
        <p:spPr bwMode="auto">
          <a:xfrm>
            <a:off x="298782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2771800" y="5317177"/>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44" name="直線接點 43"/>
          <p:cNvCxnSpPr/>
          <p:nvPr/>
        </p:nvCxnSpPr>
        <p:spPr bwMode="auto">
          <a:xfrm>
            <a:off x="341077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3194750"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47" name="直線接點 46"/>
          <p:cNvCxnSpPr/>
          <p:nvPr/>
        </p:nvCxnSpPr>
        <p:spPr bwMode="auto">
          <a:xfrm>
            <a:off x="384282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3626798"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51" name="直線接點 50"/>
          <p:cNvCxnSpPr/>
          <p:nvPr/>
        </p:nvCxnSpPr>
        <p:spPr bwMode="auto">
          <a:xfrm>
            <a:off x="420286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3986838" y="5317177"/>
            <a:ext cx="441146" cy="400110"/>
          </a:xfrm>
          <a:prstGeom prst="rect">
            <a:avLst/>
          </a:prstGeom>
          <a:noFill/>
        </p:spPr>
        <p:txBody>
          <a:bodyPr wrap="none" rtlCol="0">
            <a:spAutoFit/>
          </a:bodyPr>
          <a:lstStyle/>
          <a:p>
            <a:r>
              <a:rPr lang="en-US" altLang="zh-TW" sz="2000" b="1" dirty="0" smtClean="0"/>
              <a:t>60</a:t>
            </a:r>
            <a:endParaRPr lang="zh-TW" altLang="en-US" sz="2000" b="1" dirty="0"/>
          </a:p>
        </p:txBody>
      </p:sp>
      <p:cxnSp>
        <p:nvCxnSpPr>
          <p:cNvPr id="53" name="直線接點 52"/>
          <p:cNvCxnSpPr/>
          <p:nvPr/>
        </p:nvCxnSpPr>
        <p:spPr bwMode="auto">
          <a:xfrm>
            <a:off x="449999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文字方塊 54"/>
          <p:cNvSpPr txBox="1"/>
          <p:nvPr/>
        </p:nvSpPr>
        <p:spPr>
          <a:xfrm>
            <a:off x="4283968" y="5317177"/>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56" name="直線接點 55"/>
          <p:cNvCxnSpPr/>
          <p:nvPr/>
        </p:nvCxnSpPr>
        <p:spPr bwMode="auto">
          <a:xfrm>
            <a:off x="486003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4644008" y="5317177"/>
            <a:ext cx="441146" cy="400110"/>
          </a:xfrm>
          <a:prstGeom prst="rect">
            <a:avLst/>
          </a:prstGeom>
          <a:noFill/>
        </p:spPr>
        <p:txBody>
          <a:bodyPr wrap="none" rtlCol="0">
            <a:spAutoFit/>
          </a:bodyPr>
          <a:lstStyle/>
          <a:p>
            <a:r>
              <a:rPr lang="en-US" altLang="zh-TW" sz="2000" b="1" dirty="0" smtClean="0"/>
              <a:t>80</a:t>
            </a:r>
            <a:endParaRPr lang="zh-TW" altLang="en-US" sz="2000" b="1" dirty="0"/>
          </a:p>
        </p:txBody>
      </p:sp>
      <p:cxnSp>
        <p:nvCxnSpPr>
          <p:cNvPr id="58" name="直線接點 57"/>
          <p:cNvCxnSpPr/>
          <p:nvPr/>
        </p:nvCxnSpPr>
        <p:spPr bwMode="auto">
          <a:xfrm>
            <a:off x="521097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4994950" y="5317177"/>
            <a:ext cx="441146" cy="400110"/>
          </a:xfrm>
          <a:prstGeom prst="rect">
            <a:avLst/>
          </a:prstGeom>
          <a:noFill/>
        </p:spPr>
        <p:txBody>
          <a:bodyPr wrap="none" rtlCol="0">
            <a:spAutoFit/>
          </a:bodyPr>
          <a:lstStyle/>
          <a:p>
            <a:r>
              <a:rPr lang="en-US" altLang="zh-TW" sz="2000" b="1" dirty="0" smtClean="0"/>
              <a:t>90</a:t>
            </a:r>
            <a:endParaRPr lang="zh-TW" altLang="en-US" sz="2000" b="1" dirty="0"/>
          </a:p>
        </p:txBody>
      </p:sp>
      <p:cxnSp>
        <p:nvCxnSpPr>
          <p:cNvPr id="60" name="直線接點 59"/>
          <p:cNvCxnSpPr/>
          <p:nvPr/>
        </p:nvCxnSpPr>
        <p:spPr bwMode="auto">
          <a:xfrm>
            <a:off x="557101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5354990" y="5317177"/>
            <a:ext cx="569387" cy="400110"/>
          </a:xfrm>
          <a:prstGeom prst="rect">
            <a:avLst/>
          </a:prstGeom>
          <a:noFill/>
        </p:spPr>
        <p:txBody>
          <a:bodyPr wrap="none" rtlCol="0">
            <a:spAutoFit/>
          </a:bodyPr>
          <a:lstStyle/>
          <a:p>
            <a:r>
              <a:rPr lang="en-US" altLang="zh-TW" sz="2000" b="1" dirty="0" smtClean="0"/>
              <a:t>120</a:t>
            </a:r>
            <a:endParaRPr lang="zh-TW" altLang="en-US" sz="2000" b="1" dirty="0"/>
          </a:p>
        </p:txBody>
      </p:sp>
      <p:cxnSp>
        <p:nvCxnSpPr>
          <p:cNvPr id="62" name="直線接點 61"/>
          <p:cNvCxnSpPr/>
          <p:nvPr/>
        </p:nvCxnSpPr>
        <p:spPr bwMode="auto">
          <a:xfrm>
            <a:off x="6084168"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文字方塊 62"/>
          <p:cNvSpPr txBox="1"/>
          <p:nvPr/>
        </p:nvSpPr>
        <p:spPr>
          <a:xfrm>
            <a:off x="5868144" y="5317177"/>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5" name="手繪多邊形 4"/>
          <p:cNvSpPr/>
          <p:nvPr/>
        </p:nvSpPr>
        <p:spPr bwMode="auto">
          <a:xfrm>
            <a:off x="3569742" y="1958903"/>
            <a:ext cx="2037496" cy="2476951"/>
          </a:xfrm>
          <a:custGeom>
            <a:avLst/>
            <a:gdLst>
              <a:gd name="connsiteX0" fmla="*/ 104791 w 2037496"/>
              <a:gd name="connsiteY0" fmla="*/ 217030 h 2476951"/>
              <a:gd name="connsiteX1" fmla="*/ 1146191 w 2037496"/>
              <a:gd name="connsiteY1" fmla="*/ 183164 h 2476951"/>
              <a:gd name="connsiteX2" fmla="*/ 2009791 w 2037496"/>
              <a:gd name="connsiteY2" fmla="*/ 2198230 h 2476951"/>
              <a:gd name="connsiteX3" fmla="*/ 79391 w 2037496"/>
              <a:gd name="connsiteY3" fmla="*/ 2418364 h 2476951"/>
              <a:gd name="connsiteX4" fmla="*/ 553525 w 2037496"/>
              <a:gd name="connsiteY4" fmla="*/ 1800297 h 2476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496" h="2476951">
                <a:moveTo>
                  <a:pt x="104791" y="217030"/>
                </a:moveTo>
                <a:cubicBezTo>
                  <a:pt x="466741" y="34997"/>
                  <a:pt x="828691" y="-147036"/>
                  <a:pt x="1146191" y="183164"/>
                </a:cubicBezTo>
                <a:cubicBezTo>
                  <a:pt x="1463691" y="513364"/>
                  <a:pt x="2187591" y="1825697"/>
                  <a:pt x="2009791" y="2198230"/>
                </a:cubicBezTo>
                <a:cubicBezTo>
                  <a:pt x="1831991" y="2570763"/>
                  <a:pt x="322102" y="2484686"/>
                  <a:pt x="79391" y="2418364"/>
                </a:cubicBezTo>
                <a:cubicBezTo>
                  <a:pt x="-163320" y="2352042"/>
                  <a:pt x="195102" y="2076169"/>
                  <a:pt x="553525" y="1800297"/>
                </a:cubicBezTo>
              </a:path>
            </a:pathLst>
          </a:custGeom>
          <a:noFill/>
          <a:ln w="571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 name="橢圓 9"/>
          <p:cNvSpPr/>
          <p:nvPr/>
        </p:nvSpPr>
        <p:spPr bwMode="auto">
          <a:xfrm>
            <a:off x="4361055" y="4195269"/>
            <a:ext cx="403569" cy="400110"/>
          </a:xfrm>
          <a:prstGeom prst="ellipse">
            <a:avLst/>
          </a:prstGeom>
          <a:noFill/>
          <a:ln w="571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130673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chemeClr val="tx1"/>
                </a:solidFill>
              </a:rPr>
              <a:t>1 7</a:t>
            </a:r>
          </a:p>
          <a:p>
            <a:pPr marL="0" indent="0">
              <a:spcBef>
                <a:spcPts val="0"/>
              </a:spcBef>
              <a:buNone/>
            </a:pPr>
            <a:r>
              <a:rPr lang="en-US" altLang="zh-TW" sz="2400" dirty="0" smtClean="0">
                <a:solidFill>
                  <a:srgbClr val="FF0000"/>
                </a:solidFill>
              </a:rPr>
              <a:t>2 6</a:t>
            </a:r>
          </a:p>
          <a:p>
            <a:pPr marL="0" indent="0">
              <a:spcBef>
                <a:spcPts val="0"/>
              </a:spcBef>
              <a:buNone/>
            </a:pPr>
            <a:r>
              <a:rPr lang="en-US" altLang="zh-TW" sz="2400" dirty="0" smtClean="0"/>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1874290"/>
            <a:ext cx="360040" cy="360040"/>
          </a:xfrm>
          <a:prstGeom prst="ellipse">
            <a:avLst/>
          </a:prstGeom>
          <a:solidFill>
            <a:schemeClr val="bg1"/>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026418"/>
            <a:ext cx="360040" cy="360040"/>
          </a:xfrm>
          <a:prstGeom prst="ellipse">
            <a:avLst/>
          </a:prstGeom>
          <a:solidFill>
            <a:srgbClr val="00FF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234330"/>
            <a:ext cx="72008" cy="792088"/>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450354"/>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184889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028910"/>
            <a:ext cx="936104" cy="25400"/>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1628800"/>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14254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386458"/>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564445"/>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295441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134430"/>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2770324"/>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015249"/>
            <a:ext cx="360040" cy="360040"/>
          </a:xfrm>
          <a:prstGeom prst="ellipse">
            <a:avLst/>
          </a:prstGeom>
          <a:solidFill>
            <a:srgbClr val="FF99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028910"/>
            <a:ext cx="530805" cy="2166359"/>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2806328"/>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195269"/>
            <a:ext cx="1706333" cy="127293"/>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361055" y="4195269"/>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552861"/>
            <a:ext cx="360040" cy="360040"/>
          </a:xfrm>
          <a:prstGeom prst="ellipse">
            <a:avLst/>
          </a:prstGeom>
          <a:solidFill>
            <a:schemeClr val="bg1"/>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3860174"/>
            <a:ext cx="352496" cy="33509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3706428"/>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261723"/>
            <a:ext cx="319998" cy="34386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177986"/>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3860174"/>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3706428"/>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chemeClr val="tx1"/>
                </a:solidFill>
              </a:rPr>
              <a:t>80</a:t>
            </a:r>
          </a:p>
          <a:p>
            <a:pPr marL="0" indent="0" algn="just">
              <a:buNone/>
            </a:pPr>
            <a:r>
              <a:rPr lang="en-US" altLang="zh-TW" sz="2400" kern="0" dirty="0" smtClean="0">
                <a:solidFill>
                  <a:srgbClr val="FF0000"/>
                </a:solidFill>
              </a:rPr>
              <a:t>60</a:t>
            </a:r>
          </a:p>
          <a:p>
            <a:pPr marL="0" indent="0" algn="just">
              <a:buNone/>
            </a:pPr>
            <a:r>
              <a:rPr lang="en-US" altLang="zh-TW" sz="2400" kern="0" dirty="0" smtClean="0"/>
              <a:t>60</a:t>
            </a:r>
            <a:endParaRPr lang="zh-TW" altLang="en-US" sz="2000" kern="0" dirty="0"/>
          </a:p>
        </p:txBody>
      </p:sp>
      <p:cxnSp>
        <p:nvCxnSpPr>
          <p:cNvPr id="8" name="直線接點 7"/>
          <p:cNvCxnSpPr/>
          <p:nvPr/>
        </p:nvCxnSpPr>
        <p:spPr bwMode="auto">
          <a:xfrm>
            <a:off x="298782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2771800" y="5317177"/>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44" name="直線接點 43"/>
          <p:cNvCxnSpPr/>
          <p:nvPr/>
        </p:nvCxnSpPr>
        <p:spPr bwMode="auto">
          <a:xfrm>
            <a:off x="341077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3194750"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47" name="直線接點 46"/>
          <p:cNvCxnSpPr/>
          <p:nvPr/>
        </p:nvCxnSpPr>
        <p:spPr bwMode="auto">
          <a:xfrm>
            <a:off x="384282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3626798"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51" name="直線接點 50"/>
          <p:cNvCxnSpPr/>
          <p:nvPr/>
        </p:nvCxnSpPr>
        <p:spPr bwMode="auto">
          <a:xfrm>
            <a:off x="420286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3986838" y="5317177"/>
            <a:ext cx="441146" cy="400110"/>
          </a:xfrm>
          <a:prstGeom prst="rect">
            <a:avLst/>
          </a:prstGeom>
          <a:noFill/>
        </p:spPr>
        <p:txBody>
          <a:bodyPr wrap="none" rtlCol="0">
            <a:spAutoFit/>
          </a:bodyPr>
          <a:lstStyle/>
          <a:p>
            <a:r>
              <a:rPr lang="en-US" altLang="zh-TW" sz="2000" b="1" dirty="0" smtClean="0"/>
              <a:t>60</a:t>
            </a:r>
            <a:endParaRPr lang="zh-TW" altLang="en-US" sz="2000" b="1" dirty="0"/>
          </a:p>
        </p:txBody>
      </p:sp>
      <p:cxnSp>
        <p:nvCxnSpPr>
          <p:cNvPr id="53" name="直線接點 52"/>
          <p:cNvCxnSpPr/>
          <p:nvPr/>
        </p:nvCxnSpPr>
        <p:spPr bwMode="auto">
          <a:xfrm>
            <a:off x="449999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文字方塊 54"/>
          <p:cNvSpPr txBox="1"/>
          <p:nvPr/>
        </p:nvSpPr>
        <p:spPr>
          <a:xfrm>
            <a:off x="4283968" y="5317177"/>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56" name="直線接點 55"/>
          <p:cNvCxnSpPr/>
          <p:nvPr/>
        </p:nvCxnSpPr>
        <p:spPr bwMode="auto">
          <a:xfrm>
            <a:off x="486003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4644008" y="5317177"/>
            <a:ext cx="441146" cy="400110"/>
          </a:xfrm>
          <a:prstGeom prst="rect">
            <a:avLst/>
          </a:prstGeom>
          <a:noFill/>
        </p:spPr>
        <p:txBody>
          <a:bodyPr wrap="none" rtlCol="0">
            <a:spAutoFit/>
          </a:bodyPr>
          <a:lstStyle/>
          <a:p>
            <a:r>
              <a:rPr lang="en-US" altLang="zh-TW" sz="2000" b="1" dirty="0" smtClean="0"/>
              <a:t>80</a:t>
            </a:r>
            <a:endParaRPr lang="zh-TW" altLang="en-US" sz="2000" b="1" dirty="0"/>
          </a:p>
        </p:txBody>
      </p:sp>
      <p:cxnSp>
        <p:nvCxnSpPr>
          <p:cNvPr id="58" name="直線接點 57"/>
          <p:cNvCxnSpPr/>
          <p:nvPr/>
        </p:nvCxnSpPr>
        <p:spPr bwMode="auto">
          <a:xfrm>
            <a:off x="521097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4994950" y="5317177"/>
            <a:ext cx="441146" cy="400110"/>
          </a:xfrm>
          <a:prstGeom prst="rect">
            <a:avLst/>
          </a:prstGeom>
          <a:noFill/>
        </p:spPr>
        <p:txBody>
          <a:bodyPr wrap="none" rtlCol="0">
            <a:spAutoFit/>
          </a:bodyPr>
          <a:lstStyle/>
          <a:p>
            <a:r>
              <a:rPr lang="en-US" altLang="zh-TW" sz="2000" b="1" dirty="0" smtClean="0"/>
              <a:t>90</a:t>
            </a:r>
            <a:endParaRPr lang="zh-TW" altLang="en-US" sz="2000" b="1" dirty="0"/>
          </a:p>
        </p:txBody>
      </p:sp>
      <p:cxnSp>
        <p:nvCxnSpPr>
          <p:cNvPr id="60" name="直線接點 59"/>
          <p:cNvCxnSpPr/>
          <p:nvPr/>
        </p:nvCxnSpPr>
        <p:spPr bwMode="auto">
          <a:xfrm>
            <a:off x="557101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5354990" y="5317177"/>
            <a:ext cx="569387" cy="400110"/>
          </a:xfrm>
          <a:prstGeom prst="rect">
            <a:avLst/>
          </a:prstGeom>
          <a:noFill/>
        </p:spPr>
        <p:txBody>
          <a:bodyPr wrap="none" rtlCol="0">
            <a:spAutoFit/>
          </a:bodyPr>
          <a:lstStyle/>
          <a:p>
            <a:r>
              <a:rPr lang="en-US" altLang="zh-TW" sz="2000" b="1" dirty="0" smtClean="0"/>
              <a:t>120</a:t>
            </a:r>
            <a:endParaRPr lang="zh-TW" altLang="en-US" sz="2000" b="1" dirty="0"/>
          </a:p>
        </p:txBody>
      </p:sp>
      <p:cxnSp>
        <p:nvCxnSpPr>
          <p:cNvPr id="62" name="直線接點 61"/>
          <p:cNvCxnSpPr/>
          <p:nvPr/>
        </p:nvCxnSpPr>
        <p:spPr bwMode="auto">
          <a:xfrm>
            <a:off x="6084168"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文字方塊 62"/>
          <p:cNvSpPr txBox="1"/>
          <p:nvPr/>
        </p:nvSpPr>
        <p:spPr>
          <a:xfrm>
            <a:off x="5868144" y="5317177"/>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5" name="手繪多邊形 4"/>
          <p:cNvSpPr/>
          <p:nvPr/>
        </p:nvSpPr>
        <p:spPr bwMode="auto">
          <a:xfrm>
            <a:off x="3498822" y="1988840"/>
            <a:ext cx="2190778" cy="2125960"/>
          </a:xfrm>
          <a:custGeom>
            <a:avLst/>
            <a:gdLst>
              <a:gd name="connsiteX0" fmla="*/ 158778 w 2190778"/>
              <a:gd name="connsiteY0" fmla="*/ 1336227 h 2318360"/>
              <a:gd name="connsiteX1" fmla="*/ 99511 w 2190778"/>
              <a:gd name="connsiteY1" fmla="*/ 311760 h 2318360"/>
              <a:gd name="connsiteX2" fmla="*/ 1318711 w 2190778"/>
              <a:gd name="connsiteY2" fmla="*/ 150893 h 2318360"/>
              <a:gd name="connsiteX3" fmla="*/ 2190778 w 2190778"/>
              <a:gd name="connsiteY3" fmla="*/ 2318360 h 2318360"/>
            </a:gdLst>
            <a:ahLst/>
            <a:cxnLst>
              <a:cxn ang="0">
                <a:pos x="connsiteX0" y="connsiteY0"/>
              </a:cxn>
              <a:cxn ang="0">
                <a:pos x="connsiteX1" y="connsiteY1"/>
              </a:cxn>
              <a:cxn ang="0">
                <a:pos x="connsiteX2" y="connsiteY2"/>
              </a:cxn>
              <a:cxn ang="0">
                <a:pos x="connsiteX3" y="connsiteY3"/>
              </a:cxn>
            </a:cxnLst>
            <a:rect l="l" t="t" r="r" b="b"/>
            <a:pathLst>
              <a:path w="2190778" h="2318360">
                <a:moveTo>
                  <a:pt x="158778" y="1336227"/>
                </a:moveTo>
                <a:cubicBezTo>
                  <a:pt x="32483" y="922771"/>
                  <a:pt x="-93811" y="509316"/>
                  <a:pt x="99511" y="311760"/>
                </a:cubicBezTo>
                <a:cubicBezTo>
                  <a:pt x="292833" y="114204"/>
                  <a:pt x="970166" y="-183540"/>
                  <a:pt x="1318711" y="150893"/>
                </a:cubicBezTo>
                <a:cubicBezTo>
                  <a:pt x="1667256" y="485326"/>
                  <a:pt x="1929017" y="1401843"/>
                  <a:pt x="2190778" y="2318360"/>
                </a:cubicBezTo>
              </a:path>
            </a:pathLst>
          </a:custGeom>
          <a:noFill/>
          <a:ln w="571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4" name="橢圓 63"/>
          <p:cNvSpPr/>
          <p:nvPr/>
        </p:nvSpPr>
        <p:spPr bwMode="auto">
          <a:xfrm>
            <a:off x="3995936" y="1628800"/>
            <a:ext cx="403569" cy="400110"/>
          </a:xfrm>
          <a:prstGeom prst="ellipse">
            <a:avLst/>
          </a:prstGeom>
          <a:noFill/>
          <a:ln w="571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447539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chemeClr val="tx1"/>
                </a:solidFill>
              </a:rPr>
              <a:t>1 7</a:t>
            </a:r>
          </a:p>
          <a:p>
            <a:pPr marL="0" indent="0">
              <a:spcBef>
                <a:spcPts val="0"/>
              </a:spcBef>
              <a:buNone/>
            </a:pPr>
            <a:r>
              <a:rPr lang="en-US" altLang="zh-TW" sz="2400" dirty="0" smtClean="0">
                <a:solidFill>
                  <a:schemeClr val="bg2"/>
                </a:solidFill>
              </a:rPr>
              <a:t>2 6</a:t>
            </a:r>
          </a:p>
          <a:p>
            <a:pPr marL="0" indent="0">
              <a:spcBef>
                <a:spcPts val="0"/>
              </a:spcBef>
              <a:buNone/>
            </a:pPr>
            <a:r>
              <a:rPr lang="en-US" altLang="zh-TW" sz="2400" dirty="0" smtClean="0">
                <a:solidFill>
                  <a:srgbClr val="FF0000"/>
                </a:solidFill>
              </a:rPr>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1874290"/>
            <a:ext cx="360040" cy="360040"/>
          </a:xfrm>
          <a:prstGeom prst="ellipse">
            <a:avLst/>
          </a:prstGeom>
          <a:solidFill>
            <a:schemeClr val="bg1"/>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026418"/>
            <a:ext cx="360040" cy="360040"/>
          </a:xfrm>
          <a:prstGeom prst="ellipse">
            <a:avLst/>
          </a:prstGeom>
          <a:solidFill>
            <a:srgbClr val="FF99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234330"/>
            <a:ext cx="72008" cy="792088"/>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450354"/>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184889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028910"/>
            <a:ext cx="936104" cy="25400"/>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1628800"/>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14254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386458"/>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564445"/>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295441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134430"/>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2770324"/>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015249"/>
            <a:ext cx="360040" cy="360040"/>
          </a:xfrm>
          <a:prstGeom prst="ellipse">
            <a:avLst/>
          </a:prstGeom>
          <a:solidFill>
            <a:srgbClr val="00CC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028910"/>
            <a:ext cx="530805" cy="2166359"/>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2806328"/>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195269"/>
            <a:ext cx="1706333" cy="127293"/>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361055" y="4195269"/>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552861"/>
            <a:ext cx="360040" cy="360040"/>
          </a:xfrm>
          <a:prstGeom prst="ellipse">
            <a:avLst/>
          </a:prstGeom>
          <a:solidFill>
            <a:schemeClr val="bg1"/>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3860174"/>
            <a:ext cx="352496" cy="33509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3706428"/>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261723"/>
            <a:ext cx="319998" cy="343865"/>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177986"/>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3860174"/>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3706428"/>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chemeClr val="bg2"/>
                </a:solidFill>
              </a:rPr>
              <a:t>80</a:t>
            </a:r>
          </a:p>
          <a:p>
            <a:pPr marL="0" indent="0" algn="just">
              <a:buNone/>
            </a:pPr>
            <a:r>
              <a:rPr lang="en-US" altLang="zh-TW" sz="2400" kern="0" dirty="0" smtClean="0">
                <a:solidFill>
                  <a:schemeClr val="bg2"/>
                </a:solidFill>
              </a:rPr>
              <a:t>60</a:t>
            </a:r>
          </a:p>
          <a:p>
            <a:pPr marL="0" indent="0" algn="just">
              <a:buNone/>
            </a:pPr>
            <a:r>
              <a:rPr lang="en-US" altLang="zh-TW" sz="2400" kern="0" dirty="0" smtClean="0">
                <a:solidFill>
                  <a:srgbClr val="FF0000"/>
                </a:solidFill>
              </a:rPr>
              <a:t>60</a:t>
            </a:r>
            <a:endParaRPr lang="zh-TW" altLang="en-US" sz="2000" kern="0" dirty="0">
              <a:solidFill>
                <a:srgbClr val="FF0000"/>
              </a:solidFill>
            </a:endParaRPr>
          </a:p>
        </p:txBody>
      </p:sp>
      <p:cxnSp>
        <p:nvCxnSpPr>
          <p:cNvPr id="8" name="直線接點 7"/>
          <p:cNvCxnSpPr/>
          <p:nvPr/>
        </p:nvCxnSpPr>
        <p:spPr bwMode="auto">
          <a:xfrm>
            <a:off x="298782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2771800" y="5317177"/>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44" name="直線接點 43"/>
          <p:cNvCxnSpPr/>
          <p:nvPr/>
        </p:nvCxnSpPr>
        <p:spPr bwMode="auto">
          <a:xfrm>
            <a:off x="3410774"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字方塊 44"/>
          <p:cNvSpPr txBox="1"/>
          <p:nvPr/>
        </p:nvSpPr>
        <p:spPr>
          <a:xfrm>
            <a:off x="3194750"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47" name="直線接點 46"/>
          <p:cNvCxnSpPr/>
          <p:nvPr/>
        </p:nvCxnSpPr>
        <p:spPr bwMode="auto">
          <a:xfrm>
            <a:off x="384282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3626798" y="5317177"/>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51" name="直線接點 50"/>
          <p:cNvCxnSpPr/>
          <p:nvPr/>
        </p:nvCxnSpPr>
        <p:spPr bwMode="auto">
          <a:xfrm>
            <a:off x="420286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3986838" y="5317177"/>
            <a:ext cx="441146" cy="400110"/>
          </a:xfrm>
          <a:prstGeom prst="rect">
            <a:avLst/>
          </a:prstGeom>
          <a:noFill/>
        </p:spPr>
        <p:txBody>
          <a:bodyPr wrap="none" rtlCol="0">
            <a:spAutoFit/>
          </a:bodyPr>
          <a:lstStyle/>
          <a:p>
            <a:r>
              <a:rPr lang="en-US" altLang="zh-TW" sz="2000" b="1" dirty="0" smtClean="0"/>
              <a:t>60</a:t>
            </a:r>
            <a:endParaRPr lang="zh-TW" altLang="en-US" sz="2000" b="1" dirty="0"/>
          </a:p>
        </p:txBody>
      </p:sp>
      <p:cxnSp>
        <p:nvCxnSpPr>
          <p:cNvPr id="53" name="直線接點 52"/>
          <p:cNvCxnSpPr/>
          <p:nvPr/>
        </p:nvCxnSpPr>
        <p:spPr bwMode="auto">
          <a:xfrm>
            <a:off x="449999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文字方塊 54"/>
          <p:cNvSpPr txBox="1"/>
          <p:nvPr/>
        </p:nvSpPr>
        <p:spPr>
          <a:xfrm>
            <a:off x="4283968" y="5317177"/>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56" name="直線接點 55"/>
          <p:cNvCxnSpPr/>
          <p:nvPr/>
        </p:nvCxnSpPr>
        <p:spPr bwMode="auto">
          <a:xfrm>
            <a:off x="4860032" y="5085184"/>
            <a:ext cx="0" cy="864096"/>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4644008" y="5317177"/>
            <a:ext cx="441146" cy="400110"/>
          </a:xfrm>
          <a:prstGeom prst="rect">
            <a:avLst/>
          </a:prstGeom>
          <a:noFill/>
        </p:spPr>
        <p:txBody>
          <a:bodyPr wrap="none" rtlCol="0">
            <a:spAutoFit/>
          </a:bodyPr>
          <a:lstStyle/>
          <a:p>
            <a:r>
              <a:rPr lang="en-US" altLang="zh-TW" sz="2000" b="1" dirty="0" smtClean="0"/>
              <a:t>80</a:t>
            </a:r>
            <a:endParaRPr lang="zh-TW" altLang="en-US" sz="2000" b="1" dirty="0"/>
          </a:p>
        </p:txBody>
      </p:sp>
      <p:cxnSp>
        <p:nvCxnSpPr>
          <p:cNvPr id="58" name="直線接點 57"/>
          <p:cNvCxnSpPr/>
          <p:nvPr/>
        </p:nvCxnSpPr>
        <p:spPr bwMode="auto">
          <a:xfrm>
            <a:off x="521097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4994950" y="5317177"/>
            <a:ext cx="441146" cy="400110"/>
          </a:xfrm>
          <a:prstGeom prst="rect">
            <a:avLst/>
          </a:prstGeom>
          <a:noFill/>
        </p:spPr>
        <p:txBody>
          <a:bodyPr wrap="none" rtlCol="0">
            <a:spAutoFit/>
          </a:bodyPr>
          <a:lstStyle/>
          <a:p>
            <a:r>
              <a:rPr lang="en-US" altLang="zh-TW" sz="2000" b="1" dirty="0" smtClean="0"/>
              <a:t>90</a:t>
            </a:r>
            <a:endParaRPr lang="zh-TW" altLang="en-US" sz="2000" b="1" dirty="0"/>
          </a:p>
        </p:txBody>
      </p:sp>
      <p:cxnSp>
        <p:nvCxnSpPr>
          <p:cNvPr id="60" name="直線接點 59"/>
          <p:cNvCxnSpPr/>
          <p:nvPr/>
        </p:nvCxnSpPr>
        <p:spPr bwMode="auto">
          <a:xfrm>
            <a:off x="5571014"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字方塊 60"/>
          <p:cNvSpPr txBox="1"/>
          <p:nvPr/>
        </p:nvSpPr>
        <p:spPr>
          <a:xfrm>
            <a:off x="5354990" y="5317177"/>
            <a:ext cx="569387" cy="400110"/>
          </a:xfrm>
          <a:prstGeom prst="rect">
            <a:avLst/>
          </a:prstGeom>
          <a:noFill/>
        </p:spPr>
        <p:txBody>
          <a:bodyPr wrap="none" rtlCol="0">
            <a:spAutoFit/>
          </a:bodyPr>
          <a:lstStyle/>
          <a:p>
            <a:r>
              <a:rPr lang="en-US" altLang="zh-TW" sz="2000" b="1" dirty="0" smtClean="0"/>
              <a:t>120</a:t>
            </a:r>
            <a:endParaRPr lang="zh-TW" altLang="en-US" sz="2000" b="1" dirty="0"/>
          </a:p>
        </p:txBody>
      </p:sp>
      <p:cxnSp>
        <p:nvCxnSpPr>
          <p:cNvPr id="62" name="直線接點 61"/>
          <p:cNvCxnSpPr/>
          <p:nvPr/>
        </p:nvCxnSpPr>
        <p:spPr bwMode="auto">
          <a:xfrm>
            <a:off x="6084168" y="5085184"/>
            <a:ext cx="0" cy="86409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文字方塊 62"/>
          <p:cNvSpPr txBox="1"/>
          <p:nvPr/>
        </p:nvSpPr>
        <p:spPr>
          <a:xfrm>
            <a:off x="5868144" y="5317177"/>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5" name="手繪多邊形 4"/>
          <p:cNvSpPr/>
          <p:nvPr/>
        </p:nvSpPr>
        <p:spPr bwMode="auto">
          <a:xfrm>
            <a:off x="3498822" y="1988840"/>
            <a:ext cx="2190778" cy="2125960"/>
          </a:xfrm>
          <a:custGeom>
            <a:avLst/>
            <a:gdLst>
              <a:gd name="connsiteX0" fmla="*/ 158778 w 2190778"/>
              <a:gd name="connsiteY0" fmla="*/ 1336227 h 2318360"/>
              <a:gd name="connsiteX1" fmla="*/ 99511 w 2190778"/>
              <a:gd name="connsiteY1" fmla="*/ 311760 h 2318360"/>
              <a:gd name="connsiteX2" fmla="*/ 1318711 w 2190778"/>
              <a:gd name="connsiteY2" fmla="*/ 150893 h 2318360"/>
              <a:gd name="connsiteX3" fmla="*/ 2190778 w 2190778"/>
              <a:gd name="connsiteY3" fmla="*/ 2318360 h 2318360"/>
            </a:gdLst>
            <a:ahLst/>
            <a:cxnLst>
              <a:cxn ang="0">
                <a:pos x="connsiteX0" y="connsiteY0"/>
              </a:cxn>
              <a:cxn ang="0">
                <a:pos x="connsiteX1" y="connsiteY1"/>
              </a:cxn>
              <a:cxn ang="0">
                <a:pos x="connsiteX2" y="connsiteY2"/>
              </a:cxn>
              <a:cxn ang="0">
                <a:pos x="connsiteX3" y="connsiteY3"/>
              </a:cxn>
            </a:cxnLst>
            <a:rect l="l" t="t" r="r" b="b"/>
            <a:pathLst>
              <a:path w="2190778" h="2318360">
                <a:moveTo>
                  <a:pt x="158778" y="1336227"/>
                </a:moveTo>
                <a:cubicBezTo>
                  <a:pt x="32483" y="922771"/>
                  <a:pt x="-93811" y="509316"/>
                  <a:pt x="99511" y="311760"/>
                </a:cubicBezTo>
                <a:cubicBezTo>
                  <a:pt x="292833" y="114204"/>
                  <a:pt x="970166" y="-183540"/>
                  <a:pt x="1318711" y="150893"/>
                </a:cubicBezTo>
                <a:cubicBezTo>
                  <a:pt x="1667256" y="485326"/>
                  <a:pt x="1929017" y="1401843"/>
                  <a:pt x="2190778" y="2318360"/>
                </a:cubicBezTo>
              </a:path>
            </a:pathLst>
          </a:custGeom>
          <a:noFill/>
          <a:ln w="5715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4" name="橢圓 63"/>
          <p:cNvSpPr/>
          <p:nvPr/>
        </p:nvSpPr>
        <p:spPr bwMode="auto">
          <a:xfrm>
            <a:off x="3995936" y="1628800"/>
            <a:ext cx="403569" cy="400110"/>
          </a:xfrm>
          <a:prstGeom prst="ellipse">
            <a:avLst/>
          </a:prstGeom>
          <a:noFill/>
          <a:ln w="57150" cap="flat" cmpd="sng" algn="ctr">
            <a:solidFill>
              <a:srgbClr val="00B05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129748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Description(1/3)</a:t>
            </a:r>
            <a:endParaRPr lang="zh-TW" altLang="en-US" dirty="0"/>
          </a:p>
        </p:txBody>
      </p:sp>
      <p:sp>
        <p:nvSpPr>
          <p:cNvPr id="3" name="內容版面配置區 2"/>
          <p:cNvSpPr>
            <a:spLocks noGrp="1"/>
          </p:cNvSpPr>
          <p:nvPr>
            <p:ph idx="1"/>
          </p:nvPr>
        </p:nvSpPr>
        <p:spPr>
          <a:xfrm>
            <a:off x="1187624" y="1124744"/>
            <a:ext cx="7315200" cy="4968552"/>
          </a:xfrm>
        </p:spPr>
        <p:txBody>
          <a:bodyPr/>
          <a:lstStyle/>
          <a:p>
            <a:pPr algn="just"/>
            <a:r>
              <a:rPr lang="en-US" altLang="zh-TW" sz="2400" dirty="0"/>
              <a:t>Consider yourself lucky! Consider yourself lucky to be still breathing and having fun participating in this contest. But we apprehend that many of your descendants may not have this luxury. For, as you know, we are the dwellers of one of the most polluted cities on earth. Pollution is everywhere, both in the environment and in society and our lack of consciousness is simply aggravating the </a:t>
            </a:r>
            <a:r>
              <a:rPr lang="en-US" altLang="zh-TW" sz="2400" dirty="0" smtClean="0"/>
              <a:t>situation.</a:t>
            </a:r>
          </a:p>
          <a:p>
            <a:pPr algn="just"/>
            <a:r>
              <a:rPr lang="en-US" altLang="zh-TW" sz="2400" dirty="0" smtClean="0"/>
              <a:t>However</a:t>
            </a:r>
            <a:r>
              <a:rPr lang="en-US" altLang="zh-TW" sz="2400" dirty="0"/>
              <a:t>, for the time being, we will consider only one type of pollution - the sound pollution. The loudness or intensity level of sound is usually measured in decibels and sound having intensity level 130 decibels or higher is considered painful. </a:t>
            </a:r>
            <a:endParaRPr lang="en-US" altLang="zh-TW" sz="2400" dirty="0" smtClean="0"/>
          </a:p>
        </p:txBody>
      </p:sp>
    </p:spTree>
    <p:extLst>
      <p:ext uri="{BB962C8B-B14F-4D97-AF65-F5344CB8AC3E}">
        <p14:creationId xmlns:p14="http://schemas.microsoft.com/office/powerpoint/2010/main" val="241978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Description(2/3)</a:t>
            </a:r>
            <a:endParaRPr lang="zh-TW" altLang="en-US" dirty="0"/>
          </a:p>
        </p:txBody>
      </p:sp>
      <p:sp>
        <p:nvSpPr>
          <p:cNvPr id="3" name="內容版面配置區 2"/>
          <p:cNvSpPr>
            <a:spLocks noGrp="1"/>
          </p:cNvSpPr>
          <p:nvPr>
            <p:ph idx="1"/>
          </p:nvPr>
        </p:nvSpPr>
        <p:spPr>
          <a:xfrm>
            <a:off x="1187624" y="1124744"/>
            <a:ext cx="7315200" cy="4968552"/>
          </a:xfrm>
        </p:spPr>
        <p:txBody>
          <a:bodyPr/>
          <a:lstStyle/>
          <a:p>
            <a:pPr algn="just"/>
            <a:r>
              <a:rPr lang="en-US" altLang="zh-TW" sz="2400" dirty="0"/>
              <a:t>The intensity level of normal conversation is </a:t>
            </a:r>
            <a:r>
              <a:rPr lang="en-US" altLang="zh-TW" sz="2400" dirty="0" smtClean="0"/>
              <a:t>60.65 </a:t>
            </a:r>
            <a:r>
              <a:rPr lang="en-US" altLang="zh-TW" sz="2400" dirty="0"/>
              <a:t>decibels and that of heavy traffic is </a:t>
            </a:r>
            <a:r>
              <a:rPr lang="en-US" altLang="zh-TW" sz="2400" dirty="0" smtClean="0"/>
              <a:t>70.80 </a:t>
            </a:r>
            <a:r>
              <a:rPr lang="en-US" altLang="zh-TW" sz="2400" dirty="0"/>
              <a:t>decibels. Consider the following city map where the edges refer to streets and the nodes refer to crossings. The integer on each edge is the </a:t>
            </a:r>
            <a:r>
              <a:rPr lang="en-US" altLang="zh-TW" sz="2400" u="sng" dirty="0">
                <a:solidFill>
                  <a:srgbClr val="FF0000"/>
                </a:solidFill>
              </a:rPr>
              <a:t>average intensity level of sound (in decibels)</a:t>
            </a:r>
            <a:r>
              <a:rPr lang="en-US" altLang="zh-TW" sz="2400" dirty="0"/>
              <a:t> in the corresponding street</a:t>
            </a:r>
            <a:r>
              <a:rPr lang="en-US" altLang="zh-TW" sz="2400" dirty="0" smtClean="0"/>
              <a:t>.</a:t>
            </a:r>
          </a:p>
          <a:p>
            <a:pPr algn="just"/>
            <a:endParaRPr lang="en-US" altLang="zh-TW" sz="2400" dirty="0" smtClean="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573016"/>
            <a:ext cx="3418717" cy="258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780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Description(3/3)</a:t>
            </a:r>
            <a:endParaRPr lang="zh-TW" altLang="en-US" dirty="0"/>
          </a:p>
        </p:txBody>
      </p:sp>
      <p:sp>
        <p:nvSpPr>
          <p:cNvPr id="3" name="內容版面配置區 2"/>
          <p:cNvSpPr>
            <a:spLocks noGrp="1"/>
          </p:cNvSpPr>
          <p:nvPr>
            <p:ph idx="1"/>
          </p:nvPr>
        </p:nvSpPr>
        <p:spPr>
          <a:xfrm>
            <a:off x="179512" y="2636912"/>
            <a:ext cx="8640960" cy="4104456"/>
          </a:xfrm>
        </p:spPr>
        <p:txBody>
          <a:bodyPr/>
          <a:lstStyle/>
          <a:p>
            <a:pPr algn="just"/>
            <a:r>
              <a:rPr lang="en-US" altLang="zh-TW" sz="2300" dirty="0"/>
              <a:t>To get from crossing </a:t>
            </a:r>
            <a:r>
              <a:rPr lang="en-US" altLang="zh-TW" sz="2300" u="sng" dirty="0">
                <a:solidFill>
                  <a:srgbClr val="FF0000"/>
                </a:solidFill>
              </a:rPr>
              <a:t>A to crossing G</a:t>
            </a:r>
            <a:r>
              <a:rPr lang="en-US" altLang="zh-TW" sz="2300" dirty="0"/>
              <a:t> you may follow the following path: A- C- F- G. In that </a:t>
            </a:r>
            <a:r>
              <a:rPr lang="en-US" altLang="zh-TW" sz="2300" dirty="0" smtClean="0"/>
              <a:t>case you </a:t>
            </a:r>
            <a:r>
              <a:rPr lang="en-US" altLang="zh-TW" sz="2300" dirty="0"/>
              <a:t>must be capable of tolerating sound intensity as high as 140 decibels. For the paths A- B- E- </a:t>
            </a:r>
            <a:r>
              <a:rPr lang="en-US" altLang="zh-TW" sz="2300" dirty="0" smtClean="0"/>
              <a:t>G, A- </a:t>
            </a:r>
            <a:r>
              <a:rPr lang="en-US" altLang="zh-TW" sz="2300" dirty="0"/>
              <a:t>B- D- G and A- C- F- D- G you must tolerate respectively 90, 120 and 80 decibels of sound </a:t>
            </a:r>
            <a:r>
              <a:rPr lang="en-US" altLang="zh-TW" sz="2300" dirty="0" err="1" smtClean="0"/>
              <a:t>intensity.There</a:t>
            </a:r>
            <a:r>
              <a:rPr lang="en-US" altLang="zh-TW" sz="2300" dirty="0" smtClean="0"/>
              <a:t> </a:t>
            </a:r>
            <a:r>
              <a:rPr lang="en-US" altLang="zh-TW" sz="2300" dirty="0"/>
              <a:t>are other paths, too. However, it is clear that A- C- F- D- G is the most comfortable path </a:t>
            </a:r>
            <a:r>
              <a:rPr lang="en-US" altLang="zh-TW" sz="2300" dirty="0" err="1" smtClean="0"/>
              <a:t>sinceit</a:t>
            </a:r>
            <a:r>
              <a:rPr lang="en-US" altLang="zh-TW" sz="2300" dirty="0" smtClean="0"/>
              <a:t> </a:t>
            </a:r>
            <a:r>
              <a:rPr lang="en-US" altLang="zh-TW" sz="2300" dirty="0"/>
              <a:t>does not demand you to tolerate more than 80 </a:t>
            </a:r>
            <a:r>
              <a:rPr lang="en-US" altLang="zh-TW" sz="2300" dirty="0" smtClean="0"/>
              <a:t>decibels.</a:t>
            </a:r>
          </a:p>
          <a:p>
            <a:pPr algn="just"/>
            <a:r>
              <a:rPr lang="en-US" altLang="zh-TW" sz="2300" dirty="0" smtClean="0"/>
              <a:t>In </a:t>
            </a:r>
            <a:r>
              <a:rPr lang="en-US" altLang="zh-TW" sz="2300" dirty="0"/>
              <a:t>this problem, </a:t>
            </a:r>
            <a:r>
              <a:rPr lang="en-US" altLang="zh-TW" sz="2300" u="sng" dirty="0">
                <a:solidFill>
                  <a:srgbClr val="FF0000"/>
                </a:solidFill>
              </a:rPr>
              <a:t>given a city map</a:t>
            </a:r>
            <a:r>
              <a:rPr lang="en-US" altLang="zh-TW" sz="2300" dirty="0"/>
              <a:t> you are required to determine the </a:t>
            </a:r>
            <a:r>
              <a:rPr lang="en-US" altLang="zh-TW" sz="2300" u="sng" dirty="0">
                <a:solidFill>
                  <a:srgbClr val="FF0000"/>
                </a:solidFill>
              </a:rPr>
              <a:t>minimum sound intensity </a:t>
            </a:r>
            <a:r>
              <a:rPr lang="en-US" altLang="zh-TW" sz="2300" u="sng" dirty="0" smtClean="0">
                <a:solidFill>
                  <a:srgbClr val="FF0000"/>
                </a:solidFill>
              </a:rPr>
              <a:t>level </a:t>
            </a:r>
            <a:r>
              <a:rPr lang="en-US" altLang="zh-TW" sz="2300" dirty="0" smtClean="0"/>
              <a:t>you </a:t>
            </a:r>
            <a:r>
              <a:rPr lang="en-US" altLang="zh-TW" sz="2300" dirty="0"/>
              <a:t>must be able to tolerate in order to get from a given crossing to another.</a:t>
            </a:r>
            <a:endParaRPr lang="en-US" altLang="zh-TW" sz="2300" dirty="0" smtClean="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962721"/>
            <a:ext cx="2118539" cy="160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8443" y="962721"/>
            <a:ext cx="2118539" cy="160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962721"/>
            <a:ext cx="2118539" cy="160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962721"/>
            <a:ext cx="2118539" cy="160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手繪多邊形 8"/>
          <p:cNvSpPr/>
          <p:nvPr/>
        </p:nvSpPr>
        <p:spPr bwMode="auto">
          <a:xfrm>
            <a:off x="7101558" y="1696390"/>
            <a:ext cx="1667934" cy="633454"/>
          </a:xfrm>
          <a:custGeom>
            <a:avLst/>
            <a:gdLst>
              <a:gd name="connsiteX0" fmla="*/ 0 w 1667934"/>
              <a:gd name="connsiteY0" fmla="*/ 106363 h 633454"/>
              <a:gd name="connsiteX1" fmla="*/ 406400 w 1667934"/>
              <a:gd name="connsiteY1" fmla="*/ 572030 h 633454"/>
              <a:gd name="connsiteX2" fmla="*/ 1176867 w 1667934"/>
              <a:gd name="connsiteY2" fmla="*/ 572030 h 633454"/>
              <a:gd name="connsiteX3" fmla="*/ 863600 w 1667934"/>
              <a:gd name="connsiteY3" fmla="*/ 55563 h 633454"/>
              <a:gd name="connsiteX4" fmla="*/ 1667934 w 1667934"/>
              <a:gd name="connsiteY4" fmla="*/ 38630 h 633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7934" h="633454">
                <a:moveTo>
                  <a:pt x="0" y="106363"/>
                </a:moveTo>
                <a:cubicBezTo>
                  <a:pt x="105128" y="300391"/>
                  <a:pt x="210256" y="494419"/>
                  <a:pt x="406400" y="572030"/>
                </a:cubicBezTo>
                <a:cubicBezTo>
                  <a:pt x="602545" y="649641"/>
                  <a:pt x="1100667" y="658108"/>
                  <a:pt x="1176867" y="572030"/>
                </a:cubicBezTo>
                <a:cubicBezTo>
                  <a:pt x="1253067" y="485952"/>
                  <a:pt x="781756" y="144463"/>
                  <a:pt x="863600" y="55563"/>
                </a:cubicBezTo>
                <a:cubicBezTo>
                  <a:pt x="945444" y="-33337"/>
                  <a:pt x="1306689" y="2646"/>
                  <a:pt x="1667934" y="38630"/>
                </a:cubicBezTo>
              </a:path>
            </a:pathLst>
          </a:custGeom>
          <a:noFill/>
          <a:ln w="571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3" name="手繪多邊形 12"/>
          <p:cNvSpPr/>
          <p:nvPr/>
        </p:nvSpPr>
        <p:spPr bwMode="auto">
          <a:xfrm>
            <a:off x="347133" y="1772816"/>
            <a:ext cx="1625600" cy="607828"/>
          </a:xfrm>
          <a:custGeom>
            <a:avLst/>
            <a:gdLst>
              <a:gd name="connsiteX0" fmla="*/ 0 w 1625600"/>
              <a:gd name="connsiteY0" fmla="*/ 33867 h 607828"/>
              <a:gd name="connsiteX1" fmla="*/ 423334 w 1625600"/>
              <a:gd name="connsiteY1" fmla="*/ 550333 h 607828"/>
              <a:gd name="connsiteX2" fmla="*/ 1210734 w 1625600"/>
              <a:gd name="connsiteY2" fmla="*/ 533400 h 607828"/>
              <a:gd name="connsiteX3" fmla="*/ 1625600 w 1625600"/>
              <a:gd name="connsiteY3" fmla="*/ 0 h 607828"/>
            </a:gdLst>
            <a:ahLst/>
            <a:cxnLst>
              <a:cxn ang="0">
                <a:pos x="connsiteX0" y="connsiteY0"/>
              </a:cxn>
              <a:cxn ang="0">
                <a:pos x="connsiteX1" y="connsiteY1"/>
              </a:cxn>
              <a:cxn ang="0">
                <a:pos x="connsiteX2" y="connsiteY2"/>
              </a:cxn>
              <a:cxn ang="0">
                <a:pos x="connsiteX3" y="connsiteY3"/>
              </a:cxn>
            </a:cxnLst>
            <a:rect l="l" t="t" r="r" b="b"/>
            <a:pathLst>
              <a:path w="1625600" h="607828">
                <a:moveTo>
                  <a:pt x="0" y="33867"/>
                </a:moveTo>
                <a:cubicBezTo>
                  <a:pt x="110772" y="250472"/>
                  <a:pt x="221545" y="467078"/>
                  <a:pt x="423334" y="550333"/>
                </a:cubicBezTo>
                <a:cubicBezTo>
                  <a:pt x="625123" y="633589"/>
                  <a:pt x="1010356" y="625122"/>
                  <a:pt x="1210734" y="533400"/>
                </a:cubicBezTo>
                <a:cubicBezTo>
                  <a:pt x="1411112" y="441678"/>
                  <a:pt x="1518356" y="220839"/>
                  <a:pt x="1625600" y="0"/>
                </a:cubicBezTo>
              </a:path>
            </a:pathLst>
          </a:custGeom>
          <a:noFill/>
          <a:ln w="571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4" name="橢圓 13"/>
          <p:cNvSpPr/>
          <p:nvPr/>
        </p:nvSpPr>
        <p:spPr bwMode="auto">
          <a:xfrm>
            <a:off x="1691680" y="1960145"/>
            <a:ext cx="288032" cy="316727"/>
          </a:xfrm>
          <a:prstGeom prst="ellipse">
            <a:avLst/>
          </a:prstGeom>
          <a:noFill/>
          <a:ln w="38100" cap="flat" cmpd="sng" algn="ctr">
            <a:solidFill>
              <a:schemeClr val="accent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5" name="手繪多邊形 14"/>
          <p:cNvSpPr/>
          <p:nvPr/>
        </p:nvSpPr>
        <p:spPr bwMode="auto">
          <a:xfrm>
            <a:off x="2599267" y="1118040"/>
            <a:ext cx="1540685" cy="575293"/>
          </a:xfrm>
          <a:custGeom>
            <a:avLst/>
            <a:gdLst>
              <a:gd name="connsiteX0" fmla="*/ 0 w 1667933"/>
              <a:gd name="connsiteY0" fmla="*/ 575293 h 575293"/>
              <a:gd name="connsiteX1" fmla="*/ 457200 w 1667933"/>
              <a:gd name="connsiteY1" fmla="*/ 67293 h 575293"/>
              <a:gd name="connsiteX2" fmla="*/ 1261533 w 1667933"/>
              <a:gd name="connsiteY2" fmla="*/ 58827 h 575293"/>
              <a:gd name="connsiteX3" fmla="*/ 1667933 w 1667933"/>
              <a:gd name="connsiteY3" fmla="*/ 558360 h 575293"/>
            </a:gdLst>
            <a:ahLst/>
            <a:cxnLst>
              <a:cxn ang="0">
                <a:pos x="connsiteX0" y="connsiteY0"/>
              </a:cxn>
              <a:cxn ang="0">
                <a:pos x="connsiteX1" y="connsiteY1"/>
              </a:cxn>
              <a:cxn ang="0">
                <a:pos x="connsiteX2" y="connsiteY2"/>
              </a:cxn>
              <a:cxn ang="0">
                <a:pos x="connsiteX3" y="connsiteY3"/>
              </a:cxn>
            </a:cxnLst>
            <a:rect l="l" t="t" r="r" b="b"/>
            <a:pathLst>
              <a:path w="1667933" h="575293">
                <a:moveTo>
                  <a:pt x="0" y="575293"/>
                </a:moveTo>
                <a:cubicBezTo>
                  <a:pt x="123472" y="364332"/>
                  <a:pt x="246945" y="153371"/>
                  <a:pt x="457200" y="67293"/>
                </a:cubicBezTo>
                <a:cubicBezTo>
                  <a:pt x="667455" y="-18785"/>
                  <a:pt x="1059744" y="-23017"/>
                  <a:pt x="1261533" y="58827"/>
                </a:cubicBezTo>
                <a:cubicBezTo>
                  <a:pt x="1463322" y="140671"/>
                  <a:pt x="1565627" y="349515"/>
                  <a:pt x="1667933" y="558360"/>
                </a:cubicBezTo>
              </a:path>
            </a:pathLst>
          </a:custGeom>
          <a:noFill/>
          <a:ln w="571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7" name="橢圓 16"/>
          <p:cNvSpPr/>
          <p:nvPr/>
        </p:nvSpPr>
        <p:spPr bwMode="auto">
          <a:xfrm>
            <a:off x="3275856" y="908720"/>
            <a:ext cx="288032" cy="316727"/>
          </a:xfrm>
          <a:prstGeom prst="ellipse">
            <a:avLst/>
          </a:prstGeom>
          <a:noFill/>
          <a:ln w="38100" cap="flat" cmpd="sng" algn="ctr">
            <a:solidFill>
              <a:schemeClr val="accent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手繪多邊形 15"/>
          <p:cNvSpPr/>
          <p:nvPr/>
        </p:nvSpPr>
        <p:spPr bwMode="auto">
          <a:xfrm>
            <a:off x="4876800" y="1202234"/>
            <a:ext cx="1600200" cy="558523"/>
          </a:xfrm>
          <a:custGeom>
            <a:avLst/>
            <a:gdLst>
              <a:gd name="connsiteX0" fmla="*/ 0 w 1600200"/>
              <a:gd name="connsiteY0" fmla="*/ 508033 h 558523"/>
              <a:gd name="connsiteX1" fmla="*/ 440267 w 1600200"/>
              <a:gd name="connsiteY1" fmla="*/ 33 h 558523"/>
              <a:gd name="connsiteX2" fmla="*/ 795867 w 1600200"/>
              <a:gd name="connsiteY2" fmla="*/ 482633 h 558523"/>
              <a:gd name="connsiteX3" fmla="*/ 1600200 w 1600200"/>
              <a:gd name="connsiteY3" fmla="*/ 550366 h 558523"/>
            </a:gdLst>
            <a:ahLst/>
            <a:cxnLst>
              <a:cxn ang="0">
                <a:pos x="connsiteX0" y="connsiteY0"/>
              </a:cxn>
              <a:cxn ang="0">
                <a:pos x="connsiteX1" y="connsiteY1"/>
              </a:cxn>
              <a:cxn ang="0">
                <a:pos x="connsiteX2" y="connsiteY2"/>
              </a:cxn>
              <a:cxn ang="0">
                <a:pos x="connsiteX3" y="connsiteY3"/>
              </a:cxn>
            </a:cxnLst>
            <a:rect l="l" t="t" r="r" b="b"/>
            <a:pathLst>
              <a:path w="1600200" h="558523">
                <a:moveTo>
                  <a:pt x="0" y="508033"/>
                </a:moveTo>
                <a:cubicBezTo>
                  <a:pt x="153811" y="256149"/>
                  <a:pt x="307623" y="4266"/>
                  <a:pt x="440267" y="33"/>
                </a:cubicBezTo>
                <a:cubicBezTo>
                  <a:pt x="572911" y="-4200"/>
                  <a:pt x="602545" y="390911"/>
                  <a:pt x="795867" y="482633"/>
                </a:cubicBezTo>
                <a:cubicBezTo>
                  <a:pt x="989189" y="574355"/>
                  <a:pt x="1294694" y="562360"/>
                  <a:pt x="1600200" y="550366"/>
                </a:cubicBezTo>
              </a:path>
            </a:pathLst>
          </a:custGeom>
          <a:noFill/>
          <a:ln w="571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9" name="橢圓 18"/>
          <p:cNvSpPr/>
          <p:nvPr/>
        </p:nvSpPr>
        <p:spPr bwMode="auto">
          <a:xfrm>
            <a:off x="5436096" y="1240065"/>
            <a:ext cx="288032" cy="316727"/>
          </a:xfrm>
          <a:prstGeom prst="ellipse">
            <a:avLst/>
          </a:prstGeom>
          <a:noFill/>
          <a:ln w="38100" cap="flat" cmpd="sng" algn="ctr">
            <a:solidFill>
              <a:schemeClr val="accent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0" name="橢圓 19"/>
          <p:cNvSpPr/>
          <p:nvPr/>
        </p:nvSpPr>
        <p:spPr bwMode="auto">
          <a:xfrm>
            <a:off x="7884368" y="1960145"/>
            <a:ext cx="288032" cy="316727"/>
          </a:xfrm>
          <a:prstGeom prst="ellipse">
            <a:avLst/>
          </a:prstGeom>
          <a:noFill/>
          <a:ln w="38100" cap="flat" cmpd="sng" algn="ctr">
            <a:solidFill>
              <a:schemeClr val="accent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4014221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116632"/>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755576" y="764704"/>
            <a:ext cx="7920880" cy="4191000"/>
          </a:xfrm>
        </p:spPr>
        <p:txBody>
          <a:bodyPr/>
          <a:lstStyle/>
          <a:p>
            <a:pPr algn="just"/>
            <a:r>
              <a:rPr lang="en-US" altLang="zh-TW" sz="2400" dirty="0"/>
              <a:t>The input may contain multiple test cases. The first line of each test case contains </a:t>
            </a:r>
            <a:r>
              <a:rPr lang="en-US" altLang="zh-TW" sz="2400" dirty="0">
                <a:solidFill>
                  <a:srgbClr val="FF0000"/>
                </a:solidFill>
              </a:rPr>
              <a:t>three integers</a:t>
            </a:r>
            <a:r>
              <a:rPr lang="en-US" altLang="zh-TW" sz="2400" dirty="0"/>
              <a:t> </a:t>
            </a:r>
            <a:r>
              <a:rPr lang="en-US" altLang="zh-TW" sz="2400" u="sng" dirty="0">
                <a:solidFill>
                  <a:srgbClr val="FF0000"/>
                </a:solidFill>
              </a:rPr>
              <a:t>C(</a:t>
            </a:r>
            <a:r>
              <a:rPr lang="en-US" altLang="zh-TW" sz="2400" u="sng" dirty="0" smtClean="0">
                <a:solidFill>
                  <a:srgbClr val="FF0000"/>
                </a:solidFill>
              </a:rPr>
              <a:t>≤100</a:t>
            </a:r>
            <a:r>
              <a:rPr lang="en-US" altLang="zh-TW" sz="2400" u="sng" dirty="0">
                <a:solidFill>
                  <a:srgbClr val="FF0000"/>
                </a:solidFill>
              </a:rPr>
              <a:t>)</a:t>
            </a:r>
            <a:r>
              <a:rPr lang="en-US" altLang="zh-TW" sz="2400" dirty="0"/>
              <a:t>, </a:t>
            </a:r>
            <a:r>
              <a:rPr lang="en-US" altLang="zh-TW" sz="2400" u="sng" dirty="0">
                <a:solidFill>
                  <a:srgbClr val="FF0000"/>
                </a:solidFill>
              </a:rPr>
              <a:t>S(≤ 1000)</a:t>
            </a:r>
            <a:r>
              <a:rPr lang="en-US" altLang="zh-TW" sz="2400" dirty="0"/>
              <a:t> and </a:t>
            </a:r>
            <a:r>
              <a:rPr lang="en-US" altLang="zh-TW" sz="2400" u="sng" dirty="0">
                <a:solidFill>
                  <a:srgbClr val="FF0000"/>
                </a:solidFill>
              </a:rPr>
              <a:t>Q(</a:t>
            </a:r>
            <a:r>
              <a:rPr lang="en-US" altLang="zh-TW" sz="2400" u="sng" dirty="0" smtClean="0">
                <a:solidFill>
                  <a:srgbClr val="FF0000"/>
                </a:solidFill>
              </a:rPr>
              <a:t>≤10000</a:t>
            </a:r>
            <a:r>
              <a:rPr lang="en-US" altLang="zh-TW" sz="2400" u="sng" dirty="0">
                <a:solidFill>
                  <a:srgbClr val="FF0000"/>
                </a:solidFill>
              </a:rPr>
              <a:t>)</a:t>
            </a:r>
            <a:r>
              <a:rPr lang="en-US" altLang="zh-TW" sz="2400" dirty="0"/>
              <a:t> </a:t>
            </a:r>
            <a:endParaRPr lang="en-US" altLang="zh-TW" sz="2400" dirty="0" smtClean="0"/>
          </a:p>
          <a:p>
            <a:pPr lvl="1" algn="just"/>
            <a:r>
              <a:rPr lang="en-US" altLang="zh-TW" sz="2000" dirty="0" smtClean="0"/>
              <a:t>C </a:t>
            </a:r>
            <a:r>
              <a:rPr lang="en-US" altLang="zh-TW" sz="2000" dirty="0"/>
              <a:t>indicates the </a:t>
            </a:r>
            <a:r>
              <a:rPr lang="en-US" altLang="zh-TW" sz="2000" dirty="0">
                <a:solidFill>
                  <a:srgbClr val="FF0000"/>
                </a:solidFill>
              </a:rPr>
              <a:t>number of crossings</a:t>
            </a:r>
            <a:r>
              <a:rPr lang="en-US" altLang="zh-TW" sz="2000" dirty="0"/>
              <a:t> (crossings are numbered using distinct integers ranging from </a:t>
            </a:r>
            <a:r>
              <a:rPr lang="en-US" altLang="zh-TW" sz="2000" dirty="0">
                <a:solidFill>
                  <a:srgbClr val="FF0000"/>
                </a:solidFill>
              </a:rPr>
              <a:t>1 to </a:t>
            </a:r>
            <a:r>
              <a:rPr lang="en-US" altLang="zh-TW" sz="2000" dirty="0" smtClean="0">
                <a:solidFill>
                  <a:srgbClr val="FF0000"/>
                </a:solidFill>
              </a:rPr>
              <a:t>C</a:t>
            </a:r>
            <a:r>
              <a:rPr lang="en-US" altLang="zh-TW" sz="2000" dirty="0" smtClean="0"/>
              <a:t>)</a:t>
            </a:r>
          </a:p>
          <a:p>
            <a:pPr lvl="1" algn="just"/>
            <a:r>
              <a:rPr lang="en-US" altLang="zh-TW" sz="2000" dirty="0" smtClean="0"/>
              <a:t>S </a:t>
            </a:r>
            <a:r>
              <a:rPr lang="en-US" altLang="zh-TW" sz="2000" dirty="0"/>
              <a:t>represents the </a:t>
            </a:r>
            <a:r>
              <a:rPr lang="en-US" altLang="zh-TW" sz="2000" dirty="0">
                <a:solidFill>
                  <a:srgbClr val="FF0000"/>
                </a:solidFill>
              </a:rPr>
              <a:t>number of streets</a:t>
            </a:r>
            <a:r>
              <a:rPr lang="en-US" altLang="zh-TW" sz="2000" dirty="0"/>
              <a:t> </a:t>
            </a:r>
          </a:p>
          <a:p>
            <a:pPr lvl="1" algn="just"/>
            <a:r>
              <a:rPr lang="en-US" altLang="zh-TW" sz="2000" dirty="0" smtClean="0"/>
              <a:t>Q </a:t>
            </a:r>
            <a:r>
              <a:rPr lang="en-US" altLang="zh-TW" sz="2000" dirty="0"/>
              <a:t>is the </a:t>
            </a:r>
            <a:r>
              <a:rPr lang="en-US" altLang="zh-TW" sz="2000" dirty="0">
                <a:solidFill>
                  <a:srgbClr val="FF0000"/>
                </a:solidFill>
              </a:rPr>
              <a:t>number of </a:t>
            </a:r>
            <a:r>
              <a:rPr lang="en-US" altLang="zh-TW" sz="2000" dirty="0" smtClean="0">
                <a:solidFill>
                  <a:srgbClr val="FF0000"/>
                </a:solidFill>
              </a:rPr>
              <a:t>queries</a:t>
            </a:r>
          </a:p>
          <a:p>
            <a:pPr algn="just"/>
            <a:r>
              <a:rPr lang="en-US" altLang="zh-TW" sz="2400" dirty="0" smtClean="0"/>
              <a:t>Each </a:t>
            </a:r>
            <a:r>
              <a:rPr lang="en-US" altLang="zh-TW" sz="2400" dirty="0"/>
              <a:t>of the next </a:t>
            </a:r>
            <a:r>
              <a:rPr lang="en-US" altLang="zh-TW" sz="2400" dirty="0">
                <a:solidFill>
                  <a:srgbClr val="FF0000"/>
                </a:solidFill>
              </a:rPr>
              <a:t>S lines contains three integers</a:t>
            </a:r>
            <a:r>
              <a:rPr lang="en-US" altLang="zh-TW" sz="2400" dirty="0"/>
              <a:t>: </a:t>
            </a:r>
            <a:r>
              <a:rPr lang="en-US" altLang="zh-TW" sz="2400" dirty="0">
                <a:solidFill>
                  <a:srgbClr val="FF0000"/>
                </a:solidFill>
              </a:rPr>
              <a:t>c1</a:t>
            </a:r>
            <a:r>
              <a:rPr lang="en-US" altLang="zh-TW" sz="2400" dirty="0"/>
              <a:t>, </a:t>
            </a:r>
            <a:r>
              <a:rPr lang="en-US" altLang="zh-TW" sz="2400" dirty="0">
                <a:solidFill>
                  <a:srgbClr val="FF0000"/>
                </a:solidFill>
              </a:rPr>
              <a:t>c2</a:t>
            </a:r>
            <a:r>
              <a:rPr lang="en-US" altLang="zh-TW" sz="2400" dirty="0"/>
              <a:t> and </a:t>
            </a:r>
            <a:r>
              <a:rPr lang="en-US" altLang="zh-TW" sz="2400" dirty="0">
                <a:solidFill>
                  <a:srgbClr val="FF0000"/>
                </a:solidFill>
              </a:rPr>
              <a:t>d</a:t>
            </a:r>
            <a:r>
              <a:rPr lang="en-US" altLang="zh-TW" sz="2400" dirty="0"/>
              <a:t> indicating that the </a:t>
            </a:r>
            <a:r>
              <a:rPr lang="en-US" altLang="zh-TW" sz="2400" u="sng" dirty="0">
                <a:solidFill>
                  <a:srgbClr val="FF0000"/>
                </a:solidFill>
              </a:rPr>
              <a:t>average sound intensity level</a:t>
            </a:r>
            <a:r>
              <a:rPr lang="en-US" altLang="zh-TW" sz="2400" dirty="0"/>
              <a:t> on the street connecting the crossings c1 and c2 (c1 ̸= c2) is d decibels. </a:t>
            </a:r>
            <a:endParaRPr lang="en-US" altLang="zh-TW" sz="2400" dirty="0" smtClean="0"/>
          </a:p>
          <a:p>
            <a:pPr algn="just"/>
            <a:r>
              <a:rPr lang="en-US" altLang="zh-TW" sz="2400" dirty="0" smtClean="0"/>
              <a:t>Each </a:t>
            </a:r>
            <a:r>
              <a:rPr lang="en-US" altLang="zh-TW" sz="2400" dirty="0"/>
              <a:t>of the next </a:t>
            </a:r>
            <a:r>
              <a:rPr lang="en-US" altLang="zh-TW" sz="2400" dirty="0">
                <a:solidFill>
                  <a:srgbClr val="FF0000"/>
                </a:solidFill>
              </a:rPr>
              <a:t>Q lines contains two integers</a:t>
            </a:r>
            <a:r>
              <a:rPr lang="en-US" altLang="zh-TW" sz="2400" dirty="0"/>
              <a:t> </a:t>
            </a:r>
            <a:r>
              <a:rPr lang="en-US" altLang="zh-TW" sz="2400" dirty="0">
                <a:solidFill>
                  <a:srgbClr val="FF0000"/>
                </a:solidFill>
              </a:rPr>
              <a:t>c1</a:t>
            </a:r>
            <a:r>
              <a:rPr lang="en-US" altLang="zh-TW" sz="2400" dirty="0"/>
              <a:t> and </a:t>
            </a:r>
            <a:r>
              <a:rPr lang="en-US" altLang="zh-TW" sz="2400" dirty="0">
                <a:solidFill>
                  <a:srgbClr val="FF0000"/>
                </a:solidFill>
              </a:rPr>
              <a:t>c2</a:t>
            </a:r>
            <a:r>
              <a:rPr lang="en-US" altLang="zh-TW" sz="2400" dirty="0"/>
              <a:t> (c1 ̸= c2) asking for the </a:t>
            </a:r>
            <a:r>
              <a:rPr lang="en-US" altLang="zh-TW" sz="2400" u="sng" dirty="0">
                <a:solidFill>
                  <a:srgbClr val="FF0000"/>
                </a:solidFill>
              </a:rPr>
              <a:t>minimum sound intensity level</a:t>
            </a:r>
            <a:r>
              <a:rPr lang="en-US" altLang="zh-TW" sz="2400" dirty="0"/>
              <a:t> you must be able to tolerate in order to get from crossing c1 to crossing c2. The input will </a:t>
            </a:r>
            <a:r>
              <a:rPr lang="en-US" altLang="zh-TW" sz="2400" dirty="0">
                <a:solidFill>
                  <a:srgbClr val="FF0000"/>
                </a:solidFill>
              </a:rPr>
              <a:t>terminate with three zeros</a:t>
            </a:r>
            <a:r>
              <a:rPr lang="en-US" altLang="zh-TW" sz="2400" dirty="0"/>
              <a:t> form C, S and Q.</a:t>
            </a:r>
            <a:endParaRPr lang="en-US" altLang="zh-TW" sz="2000" dirty="0"/>
          </a:p>
        </p:txBody>
      </p:sp>
    </p:spTree>
    <p:extLst>
      <p:ext uri="{BB962C8B-B14F-4D97-AF65-F5344CB8AC3E}">
        <p14:creationId xmlns:p14="http://schemas.microsoft.com/office/powerpoint/2010/main" val="732142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187624" y="1124744"/>
            <a:ext cx="7315200" cy="4896544"/>
          </a:xfrm>
        </p:spPr>
        <p:txBody>
          <a:bodyPr/>
          <a:lstStyle/>
          <a:p>
            <a:pPr algn="just"/>
            <a:r>
              <a:rPr lang="en-US" altLang="zh-TW" sz="2400" dirty="0"/>
              <a:t>For each test case in the input first output the test case number (</a:t>
            </a:r>
            <a:r>
              <a:rPr lang="en-US" altLang="zh-TW" sz="2400" u="sng" dirty="0">
                <a:solidFill>
                  <a:srgbClr val="FF0000"/>
                </a:solidFill>
              </a:rPr>
              <a:t>starting from 1</a:t>
            </a:r>
            <a:r>
              <a:rPr lang="en-US" altLang="zh-TW" sz="2400" dirty="0"/>
              <a:t>) as shown in the sample output. </a:t>
            </a:r>
            <a:endParaRPr lang="en-US" altLang="zh-TW" sz="2400" dirty="0" smtClean="0"/>
          </a:p>
          <a:p>
            <a:pPr algn="just"/>
            <a:r>
              <a:rPr lang="en-US" altLang="zh-TW" sz="2400" dirty="0" smtClean="0"/>
              <a:t>Then </a:t>
            </a:r>
            <a:r>
              <a:rPr lang="en-US" altLang="zh-TW" sz="2400" dirty="0"/>
              <a:t>for each query in the input print </a:t>
            </a:r>
            <a:r>
              <a:rPr lang="en-US" altLang="zh-TW" sz="2400" dirty="0">
                <a:solidFill>
                  <a:srgbClr val="FF0000"/>
                </a:solidFill>
              </a:rPr>
              <a:t>a line giving the minimum sound intensity level </a:t>
            </a:r>
            <a:r>
              <a:rPr lang="en-US" altLang="zh-TW" sz="2400" dirty="0"/>
              <a:t>(in decibels) you must be able to tolerate in order to get from the first to the second crossing in the query. </a:t>
            </a:r>
            <a:endParaRPr lang="en-US" altLang="zh-TW" sz="2400" dirty="0" smtClean="0"/>
          </a:p>
          <a:p>
            <a:pPr algn="just"/>
            <a:r>
              <a:rPr lang="en-US" altLang="zh-TW" sz="2400" dirty="0" smtClean="0"/>
              <a:t>If </a:t>
            </a:r>
            <a:r>
              <a:rPr lang="en-US" altLang="zh-TW" sz="2400" dirty="0"/>
              <a:t>there exists </a:t>
            </a:r>
            <a:r>
              <a:rPr lang="en-US" altLang="zh-TW" sz="2400" u="sng" dirty="0">
                <a:solidFill>
                  <a:srgbClr val="FF0000"/>
                </a:solidFill>
              </a:rPr>
              <a:t>no path</a:t>
            </a:r>
            <a:r>
              <a:rPr lang="en-US" altLang="zh-TW" sz="2400" dirty="0"/>
              <a:t> between them just print the line “</a:t>
            </a:r>
            <a:r>
              <a:rPr lang="en-US" altLang="zh-TW" sz="2400" u="sng" dirty="0">
                <a:solidFill>
                  <a:srgbClr val="FF0000"/>
                </a:solidFill>
              </a:rPr>
              <a:t>no path</a:t>
            </a:r>
            <a:r>
              <a:rPr lang="en-US" altLang="zh-TW" sz="2400" dirty="0"/>
              <a:t>”. </a:t>
            </a:r>
            <a:endParaRPr lang="en-US" altLang="zh-TW" sz="2400" dirty="0" smtClean="0"/>
          </a:p>
          <a:p>
            <a:pPr algn="just"/>
            <a:r>
              <a:rPr lang="en-US" altLang="zh-TW" sz="2400" dirty="0" smtClean="0"/>
              <a:t>Print </a:t>
            </a:r>
            <a:r>
              <a:rPr lang="en-US" altLang="zh-TW" sz="2400" u="sng" dirty="0">
                <a:solidFill>
                  <a:srgbClr val="FF0000"/>
                </a:solidFill>
              </a:rPr>
              <a:t>a blank</a:t>
            </a:r>
            <a:r>
              <a:rPr lang="en-US" altLang="zh-TW" sz="2400" dirty="0"/>
              <a:t> line between two consecutive test cases. </a:t>
            </a:r>
            <a:endParaRPr lang="zh-TW" altLang="en-US" sz="1200" dirty="0"/>
          </a:p>
        </p:txBody>
      </p:sp>
    </p:spTree>
    <p:extLst>
      <p:ext uri="{BB962C8B-B14F-4D97-AF65-F5344CB8AC3E}">
        <p14:creationId xmlns:p14="http://schemas.microsoft.com/office/powerpoint/2010/main" val="763370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rgbClr val="FF0000"/>
                </a:solidFill>
              </a:rPr>
              <a:t>1 7</a:t>
            </a:r>
          </a:p>
          <a:p>
            <a:pPr marL="0" indent="0">
              <a:spcBef>
                <a:spcPts val="0"/>
              </a:spcBef>
              <a:buNone/>
            </a:pPr>
            <a:r>
              <a:rPr lang="en-US" altLang="zh-TW" sz="2400" dirty="0" smtClean="0"/>
              <a:t>2 6</a:t>
            </a:r>
          </a:p>
          <a:p>
            <a:pPr marL="0" indent="0">
              <a:spcBef>
                <a:spcPts val="0"/>
              </a:spcBef>
              <a:buNone/>
            </a:pPr>
            <a:r>
              <a:rPr lang="en-US" altLang="zh-TW" sz="2400" dirty="0" smtClean="0"/>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2302272"/>
            <a:ext cx="360040" cy="360040"/>
          </a:xfrm>
          <a:prstGeom prst="ellipse">
            <a:avLst/>
          </a:prstGeom>
          <a:solidFill>
            <a:srgbClr val="00FF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454400"/>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662312"/>
            <a:ext cx="72008" cy="79208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878336"/>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227687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456892"/>
            <a:ext cx="936104" cy="2540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2056782"/>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570524"/>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814440"/>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992427"/>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338239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562412"/>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3198306"/>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443231"/>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456892"/>
            <a:ext cx="530805" cy="2166359"/>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3234310"/>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623251"/>
            <a:ext cx="1706333" cy="12729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412202" y="4682602"/>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980843"/>
            <a:ext cx="360040" cy="360040"/>
          </a:xfrm>
          <a:prstGeom prst="ellipse">
            <a:avLst/>
          </a:prstGeom>
          <a:solidFill>
            <a:srgbClr val="FFC0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4288156"/>
            <a:ext cx="352496"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4134410"/>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689705"/>
            <a:ext cx="319998" cy="34386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605968"/>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4288156"/>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4134410"/>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rgbClr val="FF0000"/>
                </a:solidFill>
              </a:rPr>
              <a:t>80</a:t>
            </a:r>
          </a:p>
          <a:p>
            <a:pPr marL="0" indent="0" algn="just">
              <a:buNone/>
            </a:pPr>
            <a:r>
              <a:rPr lang="en-US" altLang="zh-TW" sz="2400" kern="0" dirty="0" smtClean="0"/>
              <a:t>60</a:t>
            </a:r>
          </a:p>
          <a:p>
            <a:pPr marL="0" indent="0" algn="just">
              <a:buNone/>
            </a:pPr>
            <a:r>
              <a:rPr lang="en-US" altLang="zh-TW" sz="2400" kern="0" dirty="0" smtClean="0"/>
              <a:t>60</a:t>
            </a:r>
            <a:endParaRPr lang="zh-TW" altLang="en-US" sz="2000" kern="0" dirty="0"/>
          </a:p>
        </p:txBody>
      </p:sp>
      <p:sp>
        <p:nvSpPr>
          <p:cNvPr id="99" name="手繪多邊形 98"/>
          <p:cNvSpPr/>
          <p:nvPr/>
        </p:nvSpPr>
        <p:spPr bwMode="auto">
          <a:xfrm>
            <a:off x="3623733" y="2311165"/>
            <a:ext cx="1996037" cy="2439379"/>
          </a:xfrm>
          <a:custGeom>
            <a:avLst/>
            <a:gdLst>
              <a:gd name="connsiteX0" fmla="*/ 0 w 1996037"/>
              <a:gd name="connsiteY0" fmla="*/ 211902 h 2532225"/>
              <a:gd name="connsiteX1" fmla="*/ 1066800 w 1996037"/>
              <a:gd name="connsiteY1" fmla="*/ 194968 h 2532225"/>
              <a:gd name="connsiteX2" fmla="*/ 1972734 w 1996037"/>
              <a:gd name="connsiteY2" fmla="*/ 2277768 h 2532225"/>
              <a:gd name="connsiteX3" fmla="*/ 84667 w 1996037"/>
              <a:gd name="connsiteY3" fmla="*/ 2464035 h 2532225"/>
              <a:gd name="connsiteX4" fmla="*/ 558800 w 1996037"/>
              <a:gd name="connsiteY4" fmla="*/ 1972968 h 253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6037" h="2532225">
                <a:moveTo>
                  <a:pt x="0" y="211902"/>
                </a:moveTo>
                <a:cubicBezTo>
                  <a:pt x="369005" y="31279"/>
                  <a:pt x="738011" y="-149343"/>
                  <a:pt x="1066800" y="194968"/>
                </a:cubicBezTo>
                <a:cubicBezTo>
                  <a:pt x="1395589" y="539279"/>
                  <a:pt x="2136423" y="1899590"/>
                  <a:pt x="1972734" y="2277768"/>
                </a:cubicBezTo>
                <a:cubicBezTo>
                  <a:pt x="1809045" y="2655946"/>
                  <a:pt x="320323" y="2514835"/>
                  <a:pt x="84667" y="2464035"/>
                </a:cubicBezTo>
                <a:cubicBezTo>
                  <a:pt x="-150989" y="2413235"/>
                  <a:pt x="203905" y="2193101"/>
                  <a:pt x="558800" y="1972968"/>
                </a:cubicBezTo>
              </a:path>
            </a:pathLst>
          </a:custGeom>
          <a:noFill/>
          <a:ln w="571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0" name="橢圓 99"/>
          <p:cNvSpPr/>
          <p:nvPr/>
        </p:nvSpPr>
        <p:spPr bwMode="auto">
          <a:xfrm>
            <a:off x="4412202" y="4682602"/>
            <a:ext cx="394564" cy="400110"/>
          </a:xfrm>
          <a:prstGeom prst="ellipse">
            <a:avLst/>
          </a:prstGeom>
          <a:noFill/>
          <a:ln w="38100" cap="flat" cmpd="sng" algn="ctr">
            <a:solidFill>
              <a:schemeClr val="accent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523471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chemeClr val="bg2"/>
                </a:solidFill>
              </a:rPr>
              <a:t>1 7</a:t>
            </a:r>
          </a:p>
          <a:p>
            <a:pPr marL="0" indent="0">
              <a:spcBef>
                <a:spcPts val="0"/>
              </a:spcBef>
              <a:buNone/>
            </a:pPr>
            <a:r>
              <a:rPr lang="en-US" altLang="zh-TW" sz="2400" dirty="0" smtClean="0">
                <a:solidFill>
                  <a:srgbClr val="FF0000"/>
                </a:solidFill>
              </a:rPr>
              <a:t>2 6</a:t>
            </a:r>
          </a:p>
          <a:p>
            <a:pPr marL="0" indent="0">
              <a:spcBef>
                <a:spcPts val="0"/>
              </a:spcBef>
              <a:buNone/>
            </a:pPr>
            <a:r>
              <a:rPr lang="en-US" altLang="zh-TW" sz="2400" dirty="0" smtClean="0"/>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2302272"/>
            <a:ext cx="360040" cy="360040"/>
          </a:xfrm>
          <a:prstGeom prst="ellipse">
            <a:avLst/>
          </a:prstGeom>
          <a:solidFill>
            <a:schemeClr val="bg1"/>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454400"/>
            <a:ext cx="360040" cy="360040"/>
          </a:xfrm>
          <a:prstGeom prst="ellipse">
            <a:avLst/>
          </a:prstGeom>
          <a:solidFill>
            <a:srgbClr val="00FF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662312"/>
            <a:ext cx="72008" cy="79208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878336"/>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227687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456892"/>
            <a:ext cx="936104" cy="2540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2056782"/>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570524"/>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814440"/>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992427"/>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338239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562412"/>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3198306"/>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443231"/>
            <a:ext cx="360040" cy="360040"/>
          </a:xfrm>
          <a:prstGeom prst="ellipse">
            <a:avLst/>
          </a:prstGeom>
          <a:solidFill>
            <a:srgbClr val="FF99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456892"/>
            <a:ext cx="530805" cy="2166359"/>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3234310"/>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623251"/>
            <a:ext cx="1706333" cy="12729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400035" y="4620547"/>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980843"/>
            <a:ext cx="360040" cy="360040"/>
          </a:xfrm>
          <a:prstGeom prst="ellipse">
            <a:avLst/>
          </a:prstGeom>
          <a:solidFill>
            <a:schemeClr val="bg1"/>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4288156"/>
            <a:ext cx="352496"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4134410"/>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689705"/>
            <a:ext cx="319998" cy="34386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605968"/>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4288156"/>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4134410"/>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chemeClr val="tx1"/>
                </a:solidFill>
              </a:rPr>
              <a:t>80</a:t>
            </a:r>
          </a:p>
          <a:p>
            <a:pPr marL="0" indent="0" algn="just">
              <a:buNone/>
            </a:pPr>
            <a:r>
              <a:rPr lang="en-US" altLang="zh-TW" sz="2400" kern="0" dirty="0" smtClean="0">
                <a:solidFill>
                  <a:srgbClr val="FF0000"/>
                </a:solidFill>
              </a:rPr>
              <a:t>60</a:t>
            </a:r>
          </a:p>
          <a:p>
            <a:pPr marL="0" indent="0" algn="just">
              <a:buNone/>
            </a:pPr>
            <a:r>
              <a:rPr lang="en-US" altLang="zh-TW" sz="2400" kern="0" dirty="0" smtClean="0"/>
              <a:t>60</a:t>
            </a:r>
            <a:endParaRPr lang="zh-TW" altLang="en-US" sz="2000" kern="0" dirty="0"/>
          </a:p>
        </p:txBody>
      </p:sp>
      <p:sp>
        <p:nvSpPr>
          <p:cNvPr id="100" name="橢圓 99"/>
          <p:cNvSpPr/>
          <p:nvPr/>
        </p:nvSpPr>
        <p:spPr bwMode="auto">
          <a:xfrm>
            <a:off x="3961412" y="2020778"/>
            <a:ext cx="394564" cy="400110"/>
          </a:xfrm>
          <a:prstGeom prst="ellipse">
            <a:avLst/>
          </a:prstGeom>
          <a:noFill/>
          <a:ln w="38100" cap="flat" cmpd="sng" algn="ctr">
            <a:solidFill>
              <a:schemeClr val="accent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手繪多邊形 4"/>
          <p:cNvSpPr/>
          <p:nvPr/>
        </p:nvSpPr>
        <p:spPr bwMode="auto">
          <a:xfrm>
            <a:off x="3502518" y="2420888"/>
            <a:ext cx="2110882" cy="2159579"/>
          </a:xfrm>
          <a:custGeom>
            <a:avLst/>
            <a:gdLst>
              <a:gd name="connsiteX0" fmla="*/ 104282 w 2110882"/>
              <a:gd name="connsiteY0" fmla="*/ 1174741 h 2292341"/>
              <a:gd name="connsiteX1" fmla="*/ 104282 w 2110882"/>
              <a:gd name="connsiteY1" fmla="*/ 251874 h 2292341"/>
              <a:gd name="connsiteX2" fmla="*/ 1188015 w 2110882"/>
              <a:gd name="connsiteY2" fmla="*/ 167207 h 2292341"/>
              <a:gd name="connsiteX3" fmla="*/ 2110882 w 2110882"/>
              <a:gd name="connsiteY3" fmla="*/ 2292341 h 2292341"/>
            </a:gdLst>
            <a:ahLst/>
            <a:cxnLst>
              <a:cxn ang="0">
                <a:pos x="connsiteX0" y="connsiteY0"/>
              </a:cxn>
              <a:cxn ang="0">
                <a:pos x="connsiteX1" y="connsiteY1"/>
              </a:cxn>
              <a:cxn ang="0">
                <a:pos x="connsiteX2" y="connsiteY2"/>
              </a:cxn>
              <a:cxn ang="0">
                <a:pos x="connsiteX3" y="connsiteY3"/>
              </a:cxn>
            </a:cxnLst>
            <a:rect l="l" t="t" r="r" b="b"/>
            <a:pathLst>
              <a:path w="2110882" h="2292341">
                <a:moveTo>
                  <a:pt x="104282" y="1174741"/>
                </a:moveTo>
                <a:cubicBezTo>
                  <a:pt x="13971" y="797268"/>
                  <a:pt x="-76340" y="419796"/>
                  <a:pt x="104282" y="251874"/>
                </a:cubicBezTo>
                <a:cubicBezTo>
                  <a:pt x="284904" y="83952"/>
                  <a:pt x="853582" y="-172871"/>
                  <a:pt x="1188015" y="167207"/>
                </a:cubicBezTo>
                <a:cubicBezTo>
                  <a:pt x="1522448" y="507285"/>
                  <a:pt x="1816665" y="1399813"/>
                  <a:pt x="2110882" y="2292341"/>
                </a:cubicBezTo>
              </a:path>
            </a:pathLst>
          </a:custGeom>
          <a:noFill/>
          <a:ln w="571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422421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7864" y="6648"/>
            <a:ext cx="7315200" cy="838200"/>
          </a:xfrm>
        </p:spPr>
        <p:txBody>
          <a:bodyPr/>
          <a:lstStyle/>
          <a:p>
            <a:r>
              <a:rPr lang="en-US" altLang="zh-TW" dirty="0" smtClean="0"/>
              <a:t>Sample </a:t>
            </a:r>
            <a:r>
              <a:rPr lang="en-US" altLang="zh-TW" dirty="0" err="1" smtClean="0"/>
              <a:t>Input/Output</a:t>
            </a:r>
            <a:endParaRPr lang="zh-TW" altLang="en-US" dirty="0"/>
          </a:p>
        </p:txBody>
      </p:sp>
      <p:sp>
        <p:nvSpPr>
          <p:cNvPr id="3" name="內容版面配置區 2"/>
          <p:cNvSpPr>
            <a:spLocks noGrp="1"/>
          </p:cNvSpPr>
          <p:nvPr>
            <p:ph idx="1"/>
          </p:nvPr>
        </p:nvSpPr>
        <p:spPr>
          <a:xfrm>
            <a:off x="755576" y="1486048"/>
            <a:ext cx="1391687" cy="4895280"/>
          </a:xfrm>
          <a:solidFill>
            <a:schemeClr val="bg1"/>
          </a:solidFill>
          <a:ln>
            <a:solidFill>
              <a:schemeClr val="bg2"/>
            </a:solidFill>
          </a:ln>
        </p:spPr>
        <p:txBody>
          <a:bodyPr/>
          <a:lstStyle/>
          <a:p>
            <a:pPr marL="0" indent="0">
              <a:spcBef>
                <a:spcPts val="0"/>
              </a:spcBef>
              <a:buNone/>
            </a:pPr>
            <a:r>
              <a:rPr lang="en-US" altLang="zh-TW" sz="2400" dirty="0"/>
              <a:t>7 9 3 </a:t>
            </a:r>
            <a:endParaRPr lang="en-US" altLang="zh-TW" sz="2400" dirty="0" smtClean="0"/>
          </a:p>
          <a:p>
            <a:pPr marL="0" indent="0">
              <a:spcBef>
                <a:spcPts val="0"/>
              </a:spcBef>
              <a:buNone/>
            </a:pPr>
            <a:r>
              <a:rPr lang="en-US" altLang="zh-TW" sz="2400" dirty="0" smtClean="0"/>
              <a:t>1 </a:t>
            </a:r>
            <a:r>
              <a:rPr lang="en-US" altLang="zh-TW" sz="2400" dirty="0"/>
              <a:t>2 50 </a:t>
            </a:r>
            <a:endParaRPr lang="en-US" altLang="zh-TW" sz="2400" dirty="0" smtClean="0"/>
          </a:p>
          <a:p>
            <a:pPr marL="0" indent="0">
              <a:spcBef>
                <a:spcPts val="0"/>
              </a:spcBef>
              <a:buNone/>
            </a:pPr>
            <a:r>
              <a:rPr lang="en-US" altLang="zh-TW" sz="2400" dirty="0" smtClean="0"/>
              <a:t>1 </a:t>
            </a:r>
            <a:r>
              <a:rPr lang="en-US" altLang="zh-TW" sz="2400" dirty="0"/>
              <a:t>3 60 </a:t>
            </a:r>
            <a:endParaRPr lang="en-US" altLang="zh-TW" sz="2400" dirty="0" smtClean="0"/>
          </a:p>
          <a:p>
            <a:pPr marL="0" indent="0">
              <a:spcBef>
                <a:spcPts val="0"/>
              </a:spcBef>
              <a:buNone/>
            </a:pPr>
            <a:r>
              <a:rPr lang="en-US" altLang="zh-TW" sz="2400" dirty="0" smtClean="0"/>
              <a:t>2 </a:t>
            </a:r>
            <a:r>
              <a:rPr lang="en-US" altLang="zh-TW" sz="2400" dirty="0"/>
              <a:t>4 120 </a:t>
            </a:r>
            <a:endParaRPr lang="en-US" altLang="zh-TW" sz="2400" dirty="0" smtClean="0"/>
          </a:p>
          <a:p>
            <a:pPr marL="0" indent="0">
              <a:spcBef>
                <a:spcPts val="0"/>
              </a:spcBef>
              <a:buNone/>
            </a:pPr>
            <a:r>
              <a:rPr lang="en-US" altLang="zh-TW" sz="2400" dirty="0" smtClean="0"/>
              <a:t>2 </a:t>
            </a:r>
            <a:r>
              <a:rPr lang="en-US" altLang="zh-TW" sz="2400" dirty="0"/>
              <a:t>5 90 </a:t>
            </a:r>
            <a:endParaRPr lang="en-US" altLang="zh-TW" sz="2400" dirty="0" smtClean="0"/>
          </a:p>
          <a:p>
            <a:pPr marL="0" indent="0">
              <a:spcBef>
                <a:spcPts val="0"/>
              </a:spcBef>
              <a:buNone/>
            </a:pPr>
            <a:r>
              <a:rPr lang="en-US" altLang="zh-TW" sz="2400" dirty="0" smtClean="0"/>
              <a:t>3 </a:t>
            </a:r>
            <a:r>
              <a:rPr lang="en-US" altLang="zh-TW" sz="2400" dirty="0"/>
              <a:t>6 50 </a:t>
            </a:r>
            <a:endParaRPr lang="en-US" altLang="zh-TW" sz="2400" dirty="0" smtClean="0"/>
          </a:p>
          <a:p>
            <a:pPr marL="0" indent="0">
              <a:spcBef>
                <a:spcPts val="0"/>
              </a:spcBef>
              <a:buNone/>
            </a:pPr>
            <a:r>
              <a:rPr lang="en-US" altLang="zh-TW" sz="2400" dirty="0" smtClean="0"/>
              <a:t>4 </a:t>
            </a:r>
            <a:r>
              <a:rPr lang="en-US" altLang="zh-TW" sz="2400" dirty="0"/>
              <a:t>6 80 </a:t>
            </a:r>
            <a:endParaRPr lang="en-US" altLang="zh-TW" sz="2400" dirty="0" smtClean="0"/>
          </a:p>
          <a:p>
            <a:pPr marL="0" indent="0">
              <a:spcBef>
                <a:spcPts val="0"/>
              </a:spcBef>
              <a:buNone/>
            </a:pPr>
            <a:r>
              <a:rPr lang="en-US" altLang="zh-TW" sz="2400" dirty="0" smtClean="0"/>
              <a:t>4 </a:t>
            </a:r>
            <a:r>
              <a:rPr lang="en-US" altLang="zh-TW" sz="2400" dirty="0"/>
              <a:t>7 70 </a:t>
            </a:r>
            <a:endParaRPr lang="en-US" altLang="zh-TW" sz="2400" dirty="0" smtClean="0"/>
          </a:p>
          <a:p>
            <a:pPr marL="0" indent="0">
              <a:spcBef>
                <a:spcPts val="0"/>
              </a:spcBef>
              <a:buNone/>
            </a:pPr>
            <a:r>
              <a:rPr lang="en-US" altLang="zh-TW" sz="2400" dirty="0" smtClean="0"/>
              <a:t>5 </a:t>
            </a:r>
            <a:r>
              <a:rPr lang="en-US" altLang="zh-TW" sz="2400" dirty="0"/>
              <a:t>7 40 </a:t>
            </a:r>
            <a:endParaRPr lang="en-US" altLang="zh-TW" sz="2400" dirty="0" smtClean="0"/>
          </a:p>
          <a:p>
            <a:pPr marL="0" indent="0">
              <a:spcBef>
                <a:spcPts val="0"/>
              </a:spcBef>
              <a:buNone/>
            </a:pPr>
            <a:r>
              <a:rPr lang="en-US" altLang="zh-TW" sz="2400" dirty="0" smtClean="0"/>
              <a:t>6 </a:t>
            </a:r>
            <a:r>
              <a:rPr lang="en-US" altLang="zh-TW" sz="2400" dirty="0"/>
              <a:t>7 </a:t>
            </a:r>
            <a:r>
              <a:rPr lang="en-US" altLang="zh-TW" sz="2400" dirty="0" smtClean="0"/>
              <a:t>140</a:t>
            </a:r>
          </a:p>
          <a:p>
            <a:pPr marL="0" indent="0">
              <a:spcBef>
                <a:spcPts val="0"/>
              </a:spcBef>
              <a:buNone/>
            </a:pPr>
            <a:r>
              <a:rPr lang="en-US" altLang="zh-TW" sz="2400" dirty="0" smtClean="0">
                <a:solidFill>
                  <a:schemeClr val="bg2"/>
                </a:solidFill>
              </a:rPr>
              <a:t>1 7</a:t>
            </a:r>
          </a:p>
          <a:p>
            <a:pPr marL="0" indent="0">
              <a:spcBef>
                <a:spcPts val="0"/>
              </a:spcBef>
              <a:buNone/>
            </a:pPr>
            <a:r>
              <a:rPr lang="en-US" altLang="zh-TW" sz="2400" dirty="0" smtClean="0">
                <a:solidFill>
                  <a:schemeClr val="tx1"/>
                </a:solidFill>
              </a:rPr>
              <a:t>2 6</a:t>
            </a:r>
          </a:p>
          <a:p>
            <a:pPr marL="0" indent="0">
              <a:spcBef>
                <a:spcPts val="0"/>
              </a:spcBef>
              <a:buNone/>
            </a:pPr>
            <a:r>
              <a:rPr lang="en-US" altLang="zh-TW" sz="2400" dirty="0" smtClean="0">
                <a:solidFill>
                  <a:srgbClr val="FF0000"/>
                </a:solidFill>
              </a:rPr>
              <a:t>6 2 </a:t>
            </a:r>
          </a:p>
        </p:txBody>
      </p:sp>
      <p:sp>
        <p:nvSpPr>
          <p:cNvPr id="6" name="文字方塊 5"/>
          <p:cNvSpPr txBox="1"/>
          <p:nvPr/>
        </p:nvSpPr>
        <p:spPr>
          <a:xfrm>
            <a:off x="708132" y="1239143"/>
            <a:ext cx="407484"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sp>
        <p:nvSpPr>
          <p:cNvPr id="12" name="文字方塊 11"/>
          <p:cNvSpPr txBox="1"/>
          <p:nvPr/>
        </p:nvSpPr>
        <p:spPr>
          <a:xfrm>
            <a:off x="975452" y="1239143"/>
            <a:ext cx="356188" cy="461665"/>
          </a:xfrm>
          <a:prstGeom prst="rect">
            <a:avLst/>
          </a:prstGeom>
          <a:noFill/>
        </p:spPr>
        <p:txBody>
          <a:bodyPr wrap="none" rtlCol="0">
            <a:spAutoFit/>
          </a:bodyPr>
          <a:lstStyle/>
          <a:p>
            <a:r>
              <a:rPr lang="en-US" altLang="zh-TW" b="1" dirty="0" smtClean="0">
                <a:solidFill>
                  <a:srgbClr val="FF0000"/>
                </a:solidFill>
              </a:rPr>
              <a:t>S</a:t>
            </a:r>
            <a:endParaRPr lang="zh-TW" altLang="en-US" b="1" dirty="0">
              <a:solidFill>
                <a:srgbClr val="FF0000"/>
              </a:solidFill>
            </a:endParaRPr>
          </a:p>
        </p:txBody>
      </p:sp>
      <p:sp>
        <p:nvSpPr>
          <p:cNvPr id="46" name="文字方塊 45"/>
          <p:cNvSpPr txBox="1"/>
          <p:nvPr/>
        </p:nvSpPr>
        <p:spPr>
          <a:xfrm>
            <a:off x="1191476" y="1239143"/>
            <a:ext cx="423514" cy="461665"/>
          </a:xfrm>
          <a:prstGeom prst="rect">
            <a:avLst/>
          </a:prstGeom>
          <a:noFill/>
        </p:spPr>
        <p:txBody>
          <a:bodyPr wrap="none" rtlCol="0">
            <a:spAutoFit/>
          </a:bodyPr>
          <a:lstStyle/>
          <a:p>
            <a:r>
              <a:rPr lang="en-US" altLang="zh-TW" b="1" dirty="0" smtClean="0">
                <a:solidFill>
                  <a:srgbClr val="FF0000"/>
                </a:solidFill>
              </a:rPr>
              <a:t>Q</a:t>
            </a:r>
            <a:endParaRPr lang="zh-TW" altLang="en-US" b="1" dirty="0">
              <a:solidFill>
                <a:srgbClr val="FF0000"/>
              </a:solidFill>
            </a:endParaRPr>
          </a:p>
        </p:txBody>
      </p:sp>
      <p:sp>
        <p:nvSpPr>
          <p:cNvPr id="4" name="文字方塊 3"/>
          <p:cNvSpPr txBox="1"/>
          <p:nvPr/>
        </p:nvSpPr>
        <p:spPr>
          <a:xfrm>
            <a:off x="935040" y="476672"/>
            <a:ext cx="2424446" cy="400110"/>
          </a:xfrm>
          <a:prstGeom prst="rect">
            <a:avLst/>
          </a:prstGeom>
          <a:noFill/>
        </p:spPr>
        <p:txBody>
          <a:bodyPr wrap="none" rtlCol="0">
            <a:spAutoFit/>
          </a:bodyPr>
          <a:lstStyle/>
          <a:p>
            <a:r>
              <a:rPr lang="en-US" altLang="zh-TW" sz="2000" b="1" dirty="0" smtClean="0">
                <a:solidFill>
                  <a:srgbClr val="FF0000"/>
                </a:solidFill>
              </a:rPr>
              <a:t>Number of crossings</a:t>
            </a:r>
            <a:endParaRPr lang="zh-TW" altLang="en-US" sz="2000" b="1" dirty="0">
              <a:solidFill>
                <a:srgbClr val="FF0000"/>
              </a:solidFill>
            </a:endParaRPr>
          </a:p>
        </p:txBody>
      </p:sp>
      <p:cxnSp>
        <p:nvCxnSpPr>
          <p:cNvPr id="7" name="直線單箭頭接點 6"/>
          <p:cNvCxnSpPr/>
          <p:nvPr/>
        </p:nvCxnSpPr>
        <p:spPr bwMode="auto">
          <a:xfrm flipH="1">
            <a:off x="975452" y="964759"/>
            <a:ext cx="216024" cy="376009"/>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文字方塊 47"/>
          <p:cNvSpPr txBox="1"/>
          <p:nvPr/>
        </p:nvSpPr>
        <p:spPr>
          <a:xfrm>
            <a:off x="1294682" y="764704"/>
            <a:ext cx="2139112" cy="400110"/>
          </a:xfrm>
          <a:prstGeom prst="rect">
            <a:avLst/>
          </a:prstGeom>
          <a:noFill/>
        </p:spPr>
        <p:txBody>
          <a:bodyPr wrap="none" rtlCol="0">
            <a:spAutoFit/>
          </a:bodyPr>
          <a:lstStyle/>
          <a:p>
            <a:r>
              <a:rPr lang="en-US" altLang="zh-TW" sz="2000" b="1" dirty="0" smtClean="0">
                <a:solidFill>
                  <a:srgbClr val="FF0000"/>
                </a:solidFill>
              </a:rPr>
              <a:t>Number of streets</a:t>
            </a:r>
            <a:endParaRPr lang="zh-TW" altLang="en-US" sz="2000" b="1" dirty="0">
              <a:solidFill>
                <a:srgbClr val="FF0000"/>
              </a:solidFill>
            </a:endParaRPr>
          </a:p>
        </p:txBody>
      </p:sp>
      <p:cxnSp>
        <p:nvCxnSpPr>
          <p:cNvPr id="9" name="直線單箭頭接點 8"/>
          <p:cNvCxnSpPr/>
          <p:nvPr/>
        </p:nvCxnSpPr>
        <p:spPr bwMode="auto">
          <a:xfrm flipH="1">
            <a:off x="1191476" y="1124744"/>
            <a:ext cx="211757" cy="20121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1583350" y="1023119"/>
            <a:ext cx="2230291" cy="400110"/>
          </a:xfrm>
          <a:prstGeom prst="rect">
            <a:avLst/>
          </a:prstGeom>
          <a:noFill/>
        </p:spPr>
        <p:txBody>
          <a:bodyPr wrap="none" rtlCol="0">
            <a:spAutoFit/>
          </a:bodyPr>
          <a:lstStyle/>
          <a:p>
            <a:r>
              <a:rPr lang="en-US" altLang="zh-TW" sz="2000" b="1" dirty="0" smtClean="0">
                <a:solidFill>
                  <a:srgbClr val="FF0000"/>
                </a:solidFill>
              </a:rPr>
              <a:t>Number of queries</a:t>
            </a:r>
            <a:endParaRPr lang="zh-TW" altLang="en-US" sz="2000" b="1" dirty="0">
              <a:solidFill>
                <a:srgbClr val="FF0000"/>
              </a:solidFill>
            </a:endParaRPr>
          </a:p>
        </p:txBody>
      </p:sp>
      <p:cxnSp>
        <p:nvCxnSpPr>
          <p:cNvPr id="13" name="直線單箭頭接點 12"/>
          <p:cNvCxnSpPr/>
          <p:nvPr/>
        </p:nvCxnSpPr>
        <p:spPr bwMode="auto">
          <a:xfrm flipH="1">
            <a:off x="1475656" y="1325959"/>
            <a:ext cx="216024" cy="14401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3324464" y="2302272"/>
            <a:ext cx="360040" cy="360040"/>
          </a:xfrm>
          <a:prstGeom prst="ellipse">
            <a:avLst/>
          </a:prstGeom>
          <a:solidFill>
            <a:schemeClr val="bg1"/>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3396472" y="3454400"/>
            <a:ext cx="360040" cy="360040"/>
          </a:xfrm>
          <a:prstGeom prst="ellipse">
            <a:avLst/>
          </a:prstGeom>
          <a:solidFill>
            <a:srgbClr val="FF9900"/>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30" idx="4"/>
            <a:endCxn id="67" idx="0"/>
          </p:cNvCxnSpPr>
          <p:nvPr/>
        </p:nvCxnSpPr>
        <p:spPr bwMode="auto">
          <a:xfrm>
            <a:off x="3504484" y="2662312"/>
            <a:ext cx="72008" cy="79208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3180448" y="2878336"/>
            <a:ext cx="441146" cy="400110"/>
          </a:xfrm>
          <a:prstGeom prst="rect">
            <a:avLst/>
          </a:prstGeom>
          <a:noFill/>
        </p:spPr>
        <p:txBody>
          <a:bodyPr wrap="none" rtlCol="0">
            <a:spAutoFit/>
          </a:bodyPr>
          <a:lstStyle/>
          <a:p>
            <a:r>
              <a:rPr lang="en-US" altLang="zh-TW" sz="2000" b="1" dirty="0" smtClean="0"/>
              <a:t>50</a:t>
            </a:r>
            <a:endParaRPr lang="zh-TW" altLang="en-US" sz="2000" b="1" dirty="0"/>
          </a:p>
        </p:txBody>
      </p:sp>
      <p:sp>
        <p:nvSpPr>
          <p:cNvPr id="68" name="橢圓 67"/>
          <p:cNvSpPr/>
          <p:nvPr/>
        </p:nvSpPr>
        <p:spPr bwMode="auto">
          <a:xfrm>
            <a:off x="4620608" y="227687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7" name="直線接點 36"/>
          <p:cNvCxnSpPr>
            <a:stCxn id="30" idx="6"/>
            <a:endCxn id="68" idx="2"/>
          </p:cNvCxnSpPr>
          <p:nvPr/>
        </p:nvCxnSpPr>
        <p:spPr bwMode="auto">
          <a:xfrm flipV="1">
            <a:off x="3684504" y="2456892"/>
            <a:ext cx="936104" cy="2540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3931983" y="2056782"/>
            <a:ext cx="441146" cy="400110"/>
          </a:xfrm>
          <a:prstGeom prst="rect">
            <a:avLst/>
          </a:prstGeom>
          <a:noFill/>
        </p:spPr>
        <p:txBody>
          <a:bodyPr wrap="none" rtlCol="0">
            <a:spAutoFit/>
          </a:bodyPr>
          <a:lstStyle/>
          <a:p>
            <a:r>
              <a:rPr lang="en-US" altLang="zh-TW" sz="2000" b="1" dirty="0" smtClean="0"/>
              <a:t>60</a:t>
            </a:r>
            <a:endParaRPr lang="zh-TW" altLang="en-US" sz="2000" b="1" dirty="0"/>
          </a:p>
        </p:txBody>
      </p:sp>
      <p:sp>
        <p:nvSpPr>
          <p:cNvPr id="70" name="橢圓 69"/>
          <p:cNvSpPr/>
          <p:nvPr/>
        </p:nvSpPr>
        <p:spPr bwMode="auto">
          <a:xfrm>
            <a:off x="3445080" y="4570524"/>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9" name="直線接點 38"/>
          <p:cNvCxnSpPr>
            <a:stCxn id="67" idx="4"/>
            <a:endCxn id="70" idx="0"/>
          </p:cNvCxnSpPr>
          <p:nvPr/>
        </p:nvCxnSpPr>
        <p:spPr bwMode="auto">
          <a:xfrm>
            <a:off x="3576492" y="3814440"/>
            <a:ext cx="48608" cy="75608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字方塊 70"/>
          <p:cNvSpPr txBox="1"/>
          <p:nvPr/>
        </p:nvSpPr>
        <p:spPr>
          <a:xfrm>
            <a:off x="3159650" y="3992427"/>
            <a:ext cx="569387" cy="400110"/>
          </a:xfrm>
          <a:prstGeom prst="rect">
            <a:avLst/>
          </a:prstGeom>
          <a:noFill/>
        </p:spPr>
        <p:txBody>
          <a:bodyPr wrap="none" rtlCol="0">
            <a:spAutoFit/>
          </a:bodyPr>
          <a:lstStyle/>
          <a:p>
            <a:r>
              <a:rPr lang="en-US" altLang="zh-TW" sz="2000" b="1" dirty="0" smtClean="0"/>
              <a:t>120</a:t>
            </a:r>
            <a:endParaRPr lang="zh-TW" altLang="en-US" sz="2000" b="1" dirty="0"/>
          </a:p>
        </p:txBody>
      </p:sp>
      <p:sp>
        <p:nvSpPr>
          <p:cNvPr id="72" name="橢圓 71"/>
          <p:cNvSpPr/>
          <p:nvPr/>
        </p:nvSpPr>
        <p:spPr bwMode="auto">
          <a:xfrm>
            <a:off x="4626746" y="3382392"/>
            <a:ext cx="360040" cy="360040"/>
          </a:xfrm>
          <a:prstGeom prst="ellipse">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a:stCxn id="67" idx="6"/>
            <a:endCxn id="72" idx="2"/>
          </p:cNvCxnSpPr>
          <p:nvPr/>
        </p:nvCxnSpPr>
        <p:spPr bwMode="auto">
          <a:xfrm flipV="1">
            <a:off x="3756512" y="3562412"/>
            <a:ext cx="870234" cy="7200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文字方塊 72"/>
          <p:cNvSpPr txBox="1"/>
          <p:nvPr/>
        </p:nvSpPr>
        <p:spPr>
          <a:xfrm>
            <a:off x="3971056" y="3198306"/>
            <a:ext cx="441146" cy="400110"/>
          </a:xfrm>
          <a:prstGeom prst="rect">
            <a:avLst/>
          </a:prstGeom>
          <a:noFill/>
        </p:spPr>
        <p:txBody>
          <a:bodyPr wrap="none" rtlCol="0">
            <a:spAutoFit/>
          </a:bodyPr>
          <a:lstStyle/>
          <a:p>
            <a:r>
              <a:rPr lang="en-US" altLang="zh-TW" sz="2000" b="1" dirty="0" smtClean="0"/>
              <a:t>90</a:t>
            </a:r>
            <a:endParaRPr lang="zh-TW" altLang="en-US" sz="2000" b="1" dirty="0"/>
          </a:p>
        </p:txBody>
      </p:sp>
      <p:sp>
        <p:nvSpPr>
          <p:cNvPr id="74" name="橢圓 73"/>
          <p:cNvSpPr/>
          <p:nvPr/>
        </p:nvSpPr>
        <p:spPr bwMode="auto">
          <a:xfrm>
            <a:off x="5511453" y="4443231"/>
            <a:ext cx="360040" cy="360040"/>
          </a:xfrm>
          <a:prstGeom prst="ellipse">
            <a:avLst/>
          </a:prstGeom>
          <a:solidFill>
            <a:srgbClr val="00CCFF"/>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6" name="直線接點 75"/>
          <p:cNvCxnSpPr>
            <a:stCxn id="68" idx="6"/>
            <a:endCxn id="74" idx="2"/>
          </p:cNvCxnSpPr>
          <p:nvPr/>
        </p:nvCxnSpPr>
        <p:spPr bwMode="auto">
          <a:xfrm>
            <a:off x="4980648" y="2456892"/>
            <a:ext cx="530805" cy="2166359"/>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字方塊 76"/>
          <p:cNvSpPr txBox="1"/>
          <p:nvPr/>
        </p:nvSpPr>
        <p:spPr>
          <a:xfrm>
            <a:off x="5268680" y="3234310"/>
            <a:ext cx="441146" cy="400110"/>
          </a:xfrm>
          <a:prstGeom prst="rect">
            <a:avLst/>
          </a:prstGeom>
          <a:noFill/>
        </p:spPr>
        <p:txBody>
          <a:bodyPr wrap="none" rtlCol="0">
            <a:spAutoFit/>
          </a:bodyPr>
          <a:lstStyle/>
          <a:p>
            <a:r>
              <a:rPr lang="en-US" altLang="zh-TW" sz="2000" b="1" dirty="0" smtClean="0"/>
              <a:t>50</a:t>
            </a:r>
            <a:endParaRPr lang="zh-TW" altLang="en-US" sz="2000" b="1" dirty="0"/>
          </a:p>
        </p:txBody>
      </p:sp>
      <p:cxnSp>
        <p:nvCxnSpPr>
          <p:cNvPr id="80" name="直線接點 79"/>
          <p:cNvCxnSpPr>
            <a:stCxn id="70" idx="6"/>
            <a:endCxn id="74" idx="2"/>
          </p:cNvCxnSpPr>
          <p:nvPr/>
        </p:nvCxnSpPr>
        <p:spPr bwMode="auto">
          <a:xfrm flipV="1">
            <a:off x="3805120" y="4623251"/>
            <a:ext cx="1706333" cy="12729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4400035" y="4620547"/>
            <a:ext cx="441146" cy="400110"/>
          </a:xfrm>
          <a:prstGeom prst="rect">
            <a:avLst/>
          </a:prstGeom>
          <a:noFill/>
        </p:spPr>
        <p:txBody>
          <a:bodyPr wrap="none" rtlCol="0">
            <a:spAutoFit/>
          </a:bodyPr>
          <a:lstStyle/>
          <a:p>
            <a:r>
              <a:rPr lang="en-US" altLang="zh-TW" sz="2000" b="1" dirty="0" smtClean="0"/>
              <a:t>80</a:t>
            </a:r>
            <a:endParaRPr lang="zh-TW" altLang="en-US" sz="2000" b="1" dirty="0"/>
          </a:p>
        </p:txBody>
      </p:sp>
      <p:sp>
        <p:nvSpPr>
          <p:cNvPr id="82" name="橢圓 81"/>
          <p:cNvSpPr/>
          <p:nvPr/>
        </p:nvSpPr>
        <p:spPr bwMode="auto">
          <a:xfrm>
            <a:off x="4052162" y="3980843"/>
            <a:ext cx="360040" cy="360040"/>
          </a:xfrm>
          <a:prstGeom prst="ellipse">
            <a:avLst/>
          </a:prstGeom>
          <a:solidFill>
            <a:schemeClr val="bg1"/>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1600" b="1"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4" name="直線接點 83"/>
          <p:cNvCxnSpPr>
            <a:stCxn id="70" idx="7"/>
            <a:endCxn id="82" idx="3"/>
          </p:cNvCxnSpPr>
          <p:nvPr/>
        </p:nvCxnSpPr>
        <p:spPr bwMode="auto">
          <a:xfrm flipV="1">
            <a:off x="3752393" y="4288156"/>
            <a:ext cx="352496"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文字方塊 84"/>
          <p:cNvSpPr txBox="1"/>
          <p:nvPr/>
        </p:nvSpPr>
        <p:spPr>
          <a:xfrm>
            <a:off x="3644199" y="4134410"/>
            <a:ext cx="441146" cy="400110"/>
          </a:xfrm>
          <a:prstGeom prst="rect">
            <a:avLst/>
          </a:prstGeom>
          <a:noFill/>
        </p:spPr>
        <p:txBody>
          <a:bodyPr wrap="none" rtlCol="0">
            <a:spAutoFit/>
          </a:bodyPr>
          <a:lstStyle/>
          <a:p>
            <a:r>
              <a:rPr lang="en-US" altLang="zh-TW" sz="2000" b="1" dirty="0" smtClean="0"/>
              <a:t>70</a:t>
            </a:r>
            <a:endParaRPr lang="zh-TW" altLang="en-US" sz="2000" b="1" dirty="0"/>
          </a:p>
        </p:txBody>
      </p:sp>
      <p:cxnSp>
        <p:nvCxnSpPr>
          <p:cNvPr id="93" name="直線接點 92"/>
          <p:cNvCxnSpPr>
            <a:stCxn id="72" idx="3"/>
            <a:endCxn id="82" idx="7"/>
          </p:cNvCxnSpPr>
          <p:nvPr/>
        </p:nvCxnSpPr>
        <p:spPr bwMode="auto">
          <a:xfrm flipH="1">
            <a:off x="4359475" y="3689705"/>
            <a:ext cx="319998" cy="34386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文字方塊 93"/>
          <p:cNvSpPr txBox="1"/>
          <p:nvPr/>
        </p:nvSpPr>
        <p:spPr>
          <a:xfrm>
            <a:off x="4085345" y="3605968"/>
            <a:ext cx="441146" cy="400110"/>
          </a:xfrm>
          <a:prstGeom prst="rect">
            <a:avLst/>
          </a:prstGeom>
          <a:noFill/>
        </p:spPr>
        <p:txBody>
          <a:bodyPr wrap="none" rtlCol="0">
            <a:spAutoFit/>
          </a:bodyPr>
          <a:lstStyle/>
          <a:p>
            <a:r>
              <a:rPr lang="en-US" altLang="zh-TW" sz="2000" b="1" dirty="0" smtClean="0"/>
              <a:t>40</a:t>
            </a:r>
            <a:endParaRPr lang="zh-TW" altLang="en-US" sz="2000" b="1" dirty="0"/>
          </a:p>
        </p:txBody>
      </p:sp>
      <p:cxnSp>
        <p:nvCxnSpPr>
          <p:cNvPr id="96" name="直線接點 95"/>
          <p:cNvCxnSpPr>
            <a:stCxn id="82" idx="5"/>
            <a:endCxn id="74" idx="2"/>
          </p:cNvCxnSpPr>
          <p:nvPr/>
        </p:nvCxnSpPr>
        <p:spPr bwMode="auto">
          <a:xfrm>
            <a:off x="4359475" y="4288156"/>
            <a:ext cx="1151978" cy="335095"/>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字方塊 96"/>
          <p:cNvSpPr txBox="1"/>
          <p:nvPr/>
        </p:nvSpPr>
        <p:spPr>
          <a:xfrm>
            <a:off x="4764624" y="4134410"/>
            <a:ext cx="569387" cy="400110"/>
          </a:xfrm>
          <a:prstGeom prst="rect">
            <a:avLst/>
          </a:prstGeom>
          <a:noFill/>
        </p:spPr>
        <p:txBody>
          <a:bodyPr wrap="none" rtlCol="0">
            <a:spAutoFit/>
          </a:bodyPr>
          <a:lstStyle/>
          <a:p>
            <a:r>
              <a:rPr lang="en-US" altLang="zh-TW" sz="2000" b="1" dirty="0" smtClean="0"/>
              <a:t>140</a:t>
            </a:r>
            <a:endParaRPr lang="zh-TW" altLang="en-US" sz="2000" b="1" dirty="0"/>
          </a:p>
        </p:txBody>
      </p:sp>
      <p:sp>
        <p:nvSpPr>
          <p:cNvPr id="98" name="內容版面配置區 2"/>
          <p:cNvSpPr txBox="1">
            <a:spLocks/>
          </p:cNvSpPr>
          <p:nvPr/>
        </p:nvSpPr>
        <p:spPr bwMode="auto">
          <a:xfrm>
            <a:off x="6444208" y="1437227"/>
            <a:ext cx="1656184" cy="1800200"/>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Case #1</a:t>
            </a:r>
          </a:p>
          <a:p>
            <a:pPr marL="0" indent="0" algn="just">
              <a:buNone/>
            </a:pPr>
            <a:r>
              <a:rPr lang="en-US" altLang="zh-TW" sz="2400" dirty="0" smtClean="0">
                <a:solidFill>
                  <a:schemeClr val="bg2"/>
                </a:solidFill>
              </a:rPr>
              <a:t>80</a:t>
            </a:r>
          </a:p>
          <a:p>
            <a:pPr marL="0" indent="0" algn="just">
              <a:buNone/>
            </a:pPr>
            <a:r>
              <a:rPr lang="en-US" altLang="zh-TW" sz="2400" kern="0" dirty="0" smtClean="0">
                <a:solidFill>
                  <a:schemeClr val="bg2"/>
                </a:solidFill>
              </a:rPr>
              <a:t>60</a:t>
            </a:r>
          </a:p>
          <a:p>
            <a:pPr marL="0" indent="0" algn="just">
              <a:buNone/>
            </a:pPr>
            <a:r>
              <a:rPr lang="en-US" altLang="zh-TW" sz="2400" kern="0" dirty="0" smtClean="0">
                <a:solidFill>
                  <a:srgbClr val="FF0000"/>
                </a:solidFill>
              </a:rPr>
              <a:t>60</a:t>
            </a:r>
            <a:endParaRPr lang="zh-TW" altLang="en-US" sz="2000" kern="0" dirty="0">
              <a:solidFill>
                <a:srgbClr val="FF0000"/>
              </a:solidFill>
            </a:endParaRPr>
          </a:p>
        </p:txBody>
      </p:sp>
      <p:sp>
        <p:nvSpPr>
          <p:cNvPr id="100" name="橢圓 99"/>
          <p:cNvSpPr/>
          <p:nvPr/>
        </p:nvSpPr>
        <p:spPr bwMode="auto">
          <a:xfrm>
            <a:off x="3940177" y="2069482"/>
            <a:ext cx="394564" cy="400110"/>
          </a:xfrm>
          <a:prstGeom prst="ellipse">
            <a:avLst/>
          </a:prstGeom>
          <a:noFill/>
          <a:ln w="38100" cap="flat" cmpd="sng" algn="ctr">
            <a:solidFill>
              <a:schemeClr val="accent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手繪多邊形 7"/>
          <p:cNvSpPr/>
          <p:nvPr/>
        </p:nvSpPr>
        <p:spPr bwMode="auto">
          <a:xfrm>
            <a:off x="3523888" y="2337327"/>
            <a:ext cx="1912208" cy="2141540"/>
          </a:xfrm>
          <a:custGeom>
            <a:avLst/>
            <a:gdLst>
              <a:gd name="connsiteX0" fmla="*/ 2038712 w 2038712"/>
              <a:gd name="connsiteY0" fmla="*/ 2255462 h 2255462"/>
              <a:gd name="connsiteX1" fmla="*/ 1530712 w 2038712"/>
              <a:gd name="connsiteY1" fmla="*/ 181128 h 2255462"/>
              <a:gd name="connsiteX2" fmla="*/ 142179 w 2038712"/>
              <a:gd name="connsiteY2" fmla="*/ 231928 h 2255462"/>
              <a:gd name="connsiteX3" fmla="*/ 116779 w 2038712"/>
              <a:gd name="connsiteY3" fmla="*/ 1290262 h 2255462"/>
            </a:gdLst>
            <a:ahLst/>
            <a:cxnLst>
              <a:cxn ang="0">
                <a:pos x="connsiteX0" y="connsiteY0"/>
              </a:cxn>
              <a:cxn ang="0">
                <a:pos x="connsiteX1" y="connsiteY1"/>
              </a:cxn>
              <a:cxn ang="0">
                <a:pos x="connsiteX2" y="connsiteY2"/>
              </a:cxn>
              <a:cxn ang="0">
                <a:pos x="connsiteX3" y="connsiteY3"/>
              </a:cxn>
            </a:cxnLst>
            <a:rect l="l" t="t" r="r" b="b"/>
            <a:pathLst>
              <a:path w="2038712" h="2255462">
                <a:moveTo>
                  <a:pt x="2038712" y="2255462"/>
                </a:moveTo>
                <a:cubicBezTo>
                  <a:pt x="1942756" y="1386923"/>
                  <a:pt x="1846801" y="518384"/>
                  <a:pt x="1530712" y="181128"/>
                </a:cubicBezTo>
                <a:cubicBezTo>
                  <a:pt x="1214623" y="-156128"/>
                  <a:pt x="377834" y="47072"/>
                  <a:pt x="142179" y="231928"/>
                </a:cubicBezTo>
                <a:cubicBezTo>
                  <a:pt x="-93476" y="416784"/>
                  <a:pt x="11651" y="853523"/>
                  <a:pt x="116779" y="1290262"/>
                </a:cubicBezTo>
              </a:path>
            </a:pathLst>
          </a:custGeom>
          <a:noFill/>
          <a:ln w="571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111291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1461</TotalTime>
  <Words>1529</Words>
  <Application>Microsoft Office PowerPoint</Application>
  <PresentationFormat>如螢幕大小 (4:3)</PresentationFormat>
  <Paragraphs>584</Paragraphs>
  <Slides>18</Slides>
  <Notes>1</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古典-1</vt:lpstr>
      <vt:lpstr>Audiophobia Uva 10048 </vt:lpstr>
      <vt:lpstr>Problem Description(1/3)</vt:lpstr>
      <vt:lpstr>Problem Description(2/3)</vt:lpstr>
      <vt:lpstr>Problem Description(3/3)</vt:lpstr>
      <vt:lpstr>Input</vt:lpstr>
      <vt:lpstr>Output</vt:lpstr>
      <vt:lpstr>Sample Input/Output</vt:lpstr>
      <vt:lpstr>Sample Input/Output</vt:lpstr>
      <vt:lpstr>Sample Input/Output</vt:lpstr>
      <vt:lpstr>Sample Input/Output</vt:lpstr>
      <vt:lpstr>Sample Input/Output</vt:lpstr>
      <vt:lpstr>Sample Input/Output</vt:lpstr>
      <vt:lpstr>Sample Input/Output</vt:lpstr>
      <vt:lpstr>Sample Input/Output</vt:lpstr>
      <vt:lpstr>Sample Input/Output</vt:lpstr>
      <vt:lpstr>Sample Input/Output</vt:lpstr>
      <vt:lpstr>Sample Input/Output</vt:lpstr>
      <vt:lpstr>Sample Input/Output</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Viola</cp:lastModifiedBy>
  <cp:revision>738</cp:revision>
  <dcterms:created xsi:type="dcterms:W3CDTF">2007-09-17T04:06:35Z</dcterms:created>
  <dcterms:modified xsi:type="dcterms:W3CDTF">2016-01-04T06:34:45Z</dcterms:modified>
</cp:coreProperties>
</file>