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6" r:id="rId2"/>
    <p:sldId id="305" r:id="rId3"/>
    <p:sldId id="327" r:id="rId4"/>
    <p:sldId id="288" r:id="rId5"/>
    <p:sldId id="361" r:id="rId6"/>
    <p:sldId id="328" r:id="rId7"/>
    <p:sldId id="306"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80" r:id="rId23"/>
    <p:sldId id="362" r:id="rId24"/>
    <p:sldId id="377" r:id="rId25"/>
    <p:sldId id="378" r:id="rId26"/>
    <p:sldId id="379" r:id="rId2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0000FF"/>
    <a:srgbClr val="0033CC"/>
    <a:srgbClr val="0000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183483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2132856"/>
            <a:ext cx="7772400" cy="1143000"/>
          </a:xfrm>
        </p:spPr>
        <p:txBody>
          <a:bodyPr/>
          <a:lstStyle/>
          <a:p>
            <a:pPr eaLnBrk="1" hangingPunct="1"/>
            <a:r>
              <a:rPr lang="en-US" altLang="zh-TW" dirty="0" err="1" smtClean="0">
                <a:latin typeface="Arial" charset="0"/>
              </a:rPr>
              <a:t>Uva</a:t>
            </a:r>
            <a:r>
              <a:rPr lang="en-US" altLang="zh-TW" dirty="0" smtClean="0">
                <a:latin typeface="Arial" charset="0"/>
              </a:rPr>
              <a:t> 1513</a:t>
            </a:r>
          </a:p>
        </p:txBody>
      </p:sp>
      <p:sp>
        <p:nvSpPr>
          <p:cNvPr id="3075" name="Rectangle 3"/>
          <p:cNvSpPr>
            <a:spLocks noGrp="1" noChangeArrowheads="1"/>
          </p:cNvSpPr>
          <p:nvPr>
            <p:ph type="subTitle" idx="1"/>
          </p:nvPr>
        </p:nvSpPr>
        <p:spPr>
          <a:xfrm>
            <a:off x="1619672" y="3573016"/>
            <a:ext cx="6644208" cy="2016224"/>
          </a:xfrm>
        </p:spPr>
        <p:txBody>
          <a:bodyPr/>
          <a:lstStyle/>
          <a:p>
            <a:pPr eaLnBrk="1" hangingPunct="1"/>
            <a:r>
              <a:rPr lang="en-US" altLang="zh-TW" dirty="0" smtClean="0"/>
              <a:t>Movie Collection</a:t>
            </a:r>
            <a:endParaRPr lang="en-US" altLang="zh-TW" dirty="0" smtClean="0">
              <a:latin typeface="標楷體" panose="03000509000000000000" pitchFamily="65" charset="-120"/>
              <a:ea typeface="標楷體" panose="03000509000000000000" pitchFamily="65" charset="-120"/>
            </a:endParaRPr>
          </a:p>
          <a:p>
            <a:pPr eaLnBrk="1" hangingPunct="1"/>
            <a:endParaRPr lang="en-US" altLang="zh-TW" dirty="0" smtClean="0">
              <a:latin typeface="標楷體" panose="03000509000000000000" pitchFamily="65" charset="-120"/>
              <a:ea typeface="標楷體" panose="03000509000000000000" pitchFamily="65" charset="-120"/>
            </a:endParaRPr>
          </a:p>
          <a:p>
            <a:pPr eaLnBrk="1" hangingPunct="1"/>
            <a:r>
              <a:rPr lang="en-US" altLang="zh-TW"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BIT, </a:t>
            </a:r>
            <a:r>
              <a:rPr lang="en-US" altLang="zh-TW" sz="3200" dirty="0" smtClean="0">
                <a:latin typeface="Courier New" pitchFamily="49" charset="0"/>
                <a:cs typeface="Courier New" pitchFamily="49" charset="0"/>
              </a:rPr>
              <a:t>add( ), sum( ), </a:t>
            </a:r>
            <a:r>
              <a:rPr lang="en-US" altLang="zh-TW" sz="3200" dirty="0" err="1" smtClean="0">
                <a:latin typeface="Courier New" pitchFamily="49" charset="0"/>
                <a:cs typeface="Courier New" pitchFamily="49" charset="0"/>
              </a:rPr>
              <a:t>rsum</a:t>
            </a:r>
            <a:r>
              <a:rPr lang="en-US" altLang="zh-TW" sz="3200" dirty="0" smtClean="0">
                <a:latin typeface="Courier New" pitchFamily="49" charset="0"/>
                <a:cs typeface="Courier New" pitchFamily="49" charset="0"/>
              </a:rPr>
              <a:t>( ) </a:t>
            </a:r>
            <a:endParaRPr lang="zh-TW" altLang="en-US" sz="3200" dirty="0">
              <a:latin typeface="Courier New" pitchFamily="49" charset="0"/>
              <a:cs typeface="Courier New" pitchFamily="49" charset="0"/>
            </a:endParaRPr>
          </a:p>
        </p:txBody>
      </p:sp>
      <p:sp>
        <p:nvSpPr>
          <p:cNvPr id="3" name="內容版面配置區 2"/>
          <p:cNvSpPr>
            <a:spLocks noGrp="1"/>
          </p:cNvSpPr>
          <p:nvPr>
            <p:ph idx="1"/>
          </p:nvPr>
        </p:nvSpPr>
        <p:spPr>
          <a:xfrm>
            <a:off x="1115616" y="1340768"/>
            <a:ext cx="7272808" cy="5184576"/>
          </a:xfrm>
          <a:solidFill>
            <a:schemeClr val="bg1"/>
          </a:solidFill>
          <a:ln>
            <a:solidFill>
              <a:schemeClr val="bg2"/>
            </a:solidFill>
          </a:ln>
        </p:spPr>
        <p:txBody>
          <a:bodyPr/>
          <a:lstStyle/>
          <a:p>
            <a:pPr marL="0" indent="0">
              <a:buNone/>
            </a:pPr>
            <a:r>
              <a:rPr lang="en-US" altLang="zh-TW" sz="2000" dirty="0" smtClean="0">
                <a:solidFill>
                  <a:srgbClr val="FF0000"/>
                </a:solidFill>
                <a:latin typeface="Courier New" pitchFamily="49" charset="0"/>
                <a:cs typeface="Courier New" pitchFamily="49" charset="0"/>
              </a:rPr>
              <a:t>void add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d)</a:t>
            </a:r>
          </a:p>
          <a:p>
            <a:pPr marL="0" indent="0">
              <a:buNone/>
            </a:pPr>
            <a:r>
              <a:rPr lang="en-US" altLang="zh-TW" sz="2000" dirty="0" smtClean="0">
                <a:latin typeface="Courier New" pitchFamily="49" charset="0"/>
                <a:cs typeface="Courier New" pitchFamily="49" charset="0"/>
              </a:rPr>
              <a:t>{   while (x&lt;=n)</a:t>
            </a:r>
          </a:p>
          <a:p>
            <a:pPr marL="0" indent="0">
              <a:buNone/>
            </a:pPr>
            <a:r>
              <a:rPr lang="en-US" altLang="zh-TW" sz="2000" dirty="0" smtClean="0">
                <a:latin typeface="Courier New" pitchFamily="49" charset="0"/>
                <a:cs typeface="Courier New" pitchFamily="49" charset="0"/>
              </a:rPr>
              <a:t>    { c[x]+=d; x+=</a:t>
            </a:r>
            <a:r>
              <a:rPr lang="en-US" altLang="zh-TW" sz="2000" dirty="0" err="1" smtClean="0">
                <a:latin typeface="Courier New" pitchFamily="49" charset="0"/>
                <a:cs typeface="Courier New" pitchFamily="49" charset="0"/>
              </a:rPr>
              <a:t>lowbit</a:t>
            </a:r>
            <a:r>
              <a:rPr lang="en-US" altLang="zh-TW" sz="2000" dirty="0" smtClean="0">
                <a:latin typeface="Courier New" pitchFamily="49" charset="0"/>
                <a:cs typeface="Courier New" pitchFamily="49" charset="0"/>
              </a:rPr>
              <a:t>(x);}</a:t>
            </a:r>
          </a:p>
          <a:p>
            <a:pPr marL="0" indent="0">
              <a:buNone/>
            </a:pPr>
            <a:r>
              <a:rPr lang="en-US" altLang="zh-TW" sz="2000" dirty="0" smtClean="0">
                <a:latin typeface="Courier New" pitchFamily="49" charset="0"/>
                <a:cs typeface="Courier New" pitchFamily="49" charset="0"/>
              </a:rPr>
              <a:t>}</a:t>
            </a:r>
          </a:p>
          <a:p>
            <a:pPr marL="0" indent="0">
              <a:buNone/>
            </a:pPr>
            <a:endParaRPr lang="en-US" altLang="zh-TW" sz="2000" dirty="0">
              <a:latin typeface="Courier New" pitchFamily="49" charset="0"/>
              <a:cs typeface="Courier New" pitchFamily="49" charset="0"/>
            </a:endParaRPr>
          </a:p>
          <a:p>
            <a:pPr marL="0" indent="0">
              <a:buNone/>
            </a:pP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sum(</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a:t>
            </a:r>
          </a:p>
          <a:p>
            <a:pPr marL="0" indent="0">
              <a:buNone/>
            </a:pPr>
            <a:r>
              <a:rPr lang="en-US" altLang="zh-TW" sz="2000" dirty="0" smtClean="0">
                <a:latin typeface="Courier New" pitchFamily="49" charset="0"/>
                <a:cs typeface="Courier New" pitchFamily="49" charset="0"/>
              </a:rPr>
              <a:t>{   </a:t>
            </a:r>
            <a:r>
              <a:rPr lang="en-US" altLang="zh-TW" sz="2000" dirty="0" err="1" smtClean="0">
                <a:latin typeface="Courier New" pitchFamily="49" charset="0"/>
                <a:cs typeface="Courier New" pitchFamily="49" charset="0"/>
              </a:rPr>
              <a:t>int</a:t>
            </a:r>
            <a:r>
              <a:rPr lang="en-US" altLang="zh-TW" sz="2000" dirty="0" smtClean="0">
                <a:latin typeface="Courier New" pitchFamily="49" charset="0"/>
                <a:cs typeface="Courier New" pitchFamily="49" charset="0"/>
              </a:rPr>
              <a:t> ret=0;</a:t>
            </a: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while (x&gt;0)</a:t>
            </a: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 ret+=c[x]; x-=</a:t>
            </a:r>
            <a:r>
              <a:rPr lang="en-US" altLang="zh-TW" sz="2000" dirty="0" err="1" smtClean="0">
                <a:latin typeface="Courier New" pitchFamily="49" charset="0"/>
                <a:cs typeface="Courier New" pitchFamily="49" charset="0"/>
              </a:rPr>
              <a:t>lowbit</a:t>
            </a:r>
            <a:r>
              <a:rPr lang="en-US" altLang="zh-TW" sz="2000" dirty="0" smtClean="0">
                <a:latin typeface="Courier New" pitchFamily="49" charset="0"/>
                <a:cs typeface="Courier New" pitchFamily="49" charset="0"/>
              </a:rPr>
              <a:t>(x);}</a:t>
            </a:r>
          </a:p>
          <a:p>
            <a:pPr marL="0" indent="0">
              <a:buNone/>
            </a:pPr>
            <a:r>
              <a:rPr lang="en-US" altLang="zh-TW" sz="2000" dirty="0" smtClean="0">
                <a:latin typeface="Courier New" pitchFamily="49" charset="0"/>
                <a:cs typeface="Courier New" pitchFamily="49" charset="0"/>
              </a:rPr>
              <a:t>}</a:t>
            </a:r>
          </a:p>
          <a:p>
            <a:pPr marL="0" indent="0">
              <a:buNone/>
            </a:pPr>
            <a:endParaRPr lang="en-US" altLang="zh-TW" sz="2000" dirty="0">
              <a:latin typeface="Courier New" pitchFamily="49" charset="0"/>
              <a:cs typeface="Courier New" pitchFamily="49" charset="0"/>
            </a:endParaRPr>
          </a:p>
          <a:p>
            <a:pPr marL="0" indent="0">
              <a:buNone/>
            </a:pPr>
            <a:r>
              <a:rPr lang="en-US" altLang="zh-TW" sz="2000" dirty="0" err="1">
                <a:solidFill>
                  <a:srgbClr val="FF0000"/>
                </a:solidFill>
                <a:latin typeface="Courier New" pitchFamily="49" charset="0"/>
                <a:cs typeface="Courier New" pitchFamily="49" charset="0"/>
              </a:rPr>
              <a:t>i</a:t>
            </a:r>
            <a:r>
              <a:rPr lang="en-US" altLang="zh-TW" sz="2000" dirty="0" err="1" smtClean="0">
                <a:solidFill>
                  <a:srgbClr val="FF0000"/>
                </a:solidFill>
                <a:latin typeface="Courier New" pitchFamily="49" charset="0"/>
                <a:cs typeface="Courier New" pitchFamily="49" charset="0"/>
              </a:rPr>
              <a:t>nt</a:t>
            </a:r>
            <a:r>
              <a:rPr lang="en-US" altLang="zh-TW" sz="2000" dirty="0" smtClean="0">
                <a:solidFill>
                  <a:srgbClr val="FF0000"/>
                </a:solidFill>
                <a:latin typeface="Courier New" pitchFamily="49" charset="0"/>
                <a:cs typeface="Courier New" pitchFamily="49" charset="0"/>
              </a:rPr>
              <a:t> </a:t>
            </a:r>
            <a:r>
              <a:rPr lang="en-US" altLang="zh-TW" sz="2000" dirty="0" err="1" smtClean="0">
                <a:solidFill>
                  <a:srgbClr val="FF0000"/>
                </a:solidFill>
                <a:latin typeface="Courier New" pitchFamily="49" charset="0"/>
                <a:cs typeface="Courier New" pitchFamily="49" charset="0"/>
              </a:rPr>
              <a:t>rsum</a:t>
            </a:r>
            <a:r>
              <a:rPr lang="en-US" altLang="zh-TW" sz="2000" dirty="0" smtClean="0">
                <a:solidFill>
                  <a:srgbClr val="FF0000"/>
                </a:solidFill>
                <a:latin typeface="Courier New" pitchFamily="49" charset="0"/>
                <a:cs typeface="Courier New" pitchFamily="49" charset="0"/>
              </a:rPr>
              <a:t>(</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y)</a:t>
            </a:r>
          </a:p>
          <a:p>
            <a:pPr marL="0" indent="0">
              <a:buNone/>
            </a:pPr>
            <a:r>
              <a:rPr lang="en-US" altLang="zh-TW" sz="2000" dirty="0" smtClean="0">
                <a:latin typeface="Courier New" pitchFamily="49" charset="0"/>
                <a:cs typeface="Courier New" pitchFamily="49" charset="0"/>
              </a:rPr>
              <a:t>{   return( sum(y)-sum(x-1) );</a:t>
            </a:r>
          </a:p>
          <a:p>
            <a:pPr marL="0" indent="0">
              <a:buNone/>
            </a:pPr>
            <a:r>
              <a:rPr lang="en-US" altLang="zh-TW" sz="2000" dirty="0">
                <a:latin typeface="Courier New" pitchFamily="49" charset="0"/>
                <a:cs typeface="Courier New" pitchFamily="49" charset="0"/>
              </a:rPr>
              <a:t>}</a:t>
            </a:r>
            <a:endParaRPr lang="en-US" altLang="zh-TW" sz="2000" dirty="0" smtClean="0">
              <a:latin typeface="Courier New" pitchFamily="49" charset="0"/>
              <a:cs typeface="Courier New" pitchFamily="49" charset="0"/>
            </a:endParaRP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a:t>
            </a:r>
          </a:p>
          <a:p>
            <a:pPr marL="0" indent="0">
              <a:buNone/>
            </a:pPr>
            <a:r>
              <a:rPr lang="en-US" altLang="zh-TW" sz="2400" dirty="0">
                <a:latin typeface="Courier New" pitchFamily="49" charset="0"/>
                <a:cs typeface="Courier New" pitchFamily="49" charset="0"/>
              </a:rPr>
              <a:t> </a:t>
            </a:r>
            <a:r>
              <a:rPr lang="en-US" altLang="zh-TW" sz="2400" dirty="0" smtClean="0">
                <a:latin typeface="Courier New" pitchFamily="49" charset="0"/>
                <a:cs typeface="Courier New" pitchFamily="49" charset="0"/>
              </a:rPr>
              <a:t>  </a:t>
            </a:r>
            <a:endParaRPr lang="zh-TW" altLang="en-US" sz="2400" dirty="0">
              <a:latin typeface="Courier New" pitchFamily="49" charset="0"/>
              <a:cs typeface="Courier New" pitchFamily="49" charset="0"/>
            </a:endParaRPr>
          </a:p>
        </p:txBody>
      </p:sp>
    </p:spTree>
    <p:extLst>
      <p:ext uri="{BB962C8B-B14F-4D97-AF65-F5344CB8AC3E}">
        <p14:creationId xmlns:p14="http://schemas.microsoft.com/office/powerpoint/2010/main" val="103397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smtClean="0"/>
              <a:t>BIT, add(1, d)</a:t>
            </a:r>
            <a:endParaRPr lang="zh-TW" altLang="en-US" dirty="0"/>
          </a:p>
        </p:txBody>
      </p:sp>
      <p:cxnSp>
        <p:nvCxnSpPr>
          <p:cNvPr id="6" name="直線接點 5"/>
          <p:cNvCxnSpPr/>
          <p:nvPr/>
        </p:nvCxnSpPr>
        <p:spPr bwMode="auto">
          <a:xfrm>
            <a:off x="827584" y="5301208"/>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827584" y="5661248"/>
            <a:ext cx="813690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1475656"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248376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單箭頭接點 12"/>
          <p:cNvCxnSpPr/>
          <p:nvPr/>
        </p:nvCxnSpPr>
        <p:spPr bwMode="auto">
          <a:xfrm flipV="1">
            <a:off x="896448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0"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k=0001</a:t>
            </a:r>
            <a:endParaRPr lang="zh-TW" altLang="en-US" dirty="0">
              <a:latin typeface="Arial Black" pitchFamily="34" charset="0"/>
            </a:endParaRPr>
          </a:p>
        </p:txBody>
      </p:sp>
      <p:sp>
        <p:nvSpPr>
          <p:cNvPr id="15" name="文字方塊 14"/>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821987" y="6279289"/>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k=0010</a:t>
            </a:r>
            <a:endParaRPr lang="zh-TW" altLang="en-US" dirty="0">
              <a:latin typeface="Arial Black" pitchFamily="34" charset="0"/>
            </a:endParaRPr>
          </a:p>
        </p:txBody>
      </p:sp>
      <p:sp>
        <p:nvSpPr>
          <p:cNvPr id="17" name="文字方塊 16"/>
          <p:cNvSpPr txBox="1"/>
          <p:nvPr/>
        </p:nvSpPr>
        <p:spPr>
          <a:xfrm>
            <a:off x="1763688"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8" name="文字方塊 17"/>
          <p:cNvSpPr txBox="1"/>
          <p:nvPr/>
        </p:nvSpPr>
        <p:spPr>
          <a:xfrm>
            <a:off x="3877910"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9" name="文字方塊 18"/>
          <p:cNvSpPr txBox="1"/>
          <p:nvPr/>
        </p:nvSpPr>
        <p:spPr>
          <a:xfrm>
            <a:off x="7489150" y="5710584"/>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直線接點 20"/>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文字方塊 36"/>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9" name="矩形 38"/>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矩形 39"/>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55220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add(2, </a:t>
            </a:r>
            <a:r>
              <a:rPr lang="en-US" altLang="zh-TW" dirty="0"/>
              <a:t>d)</a:t>
            </a:r>
            <a:endParaRPr lang="zh-TW" altLang="en-US" dirty="0"/>
          </a:p>
        </p:txBody>
      </p:sp>
      <p:cxnSp>
        <p:nvCxnSpPr>
          <p:cNvPr id="6" name="直線接點 5"/>
          <p:cNvCxnSpPr/>
          <p:nvPr/>
        </p:nvCxnSpPr>
        <p:spPr bwMode="auto">
          <a:xfrm>
            <a:off x="1475656" y="5373216"/>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475656" y="5733256"/>
            <a:ext cx="741682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7" name="文字方塊 16"/>
          <p:cNvSpPr txBox="1"/>
          <p:nvPr/>
        </p:nvSpPr>
        <p:spPr>
          <a:xfrm>
            <a:off x="467544" y="5814753"/>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k=0010</a:t>
            </a:r>
            <a:endParaRPr lang="zh-TW" altLang="en-US" dirty="0">
              <a:latin typeface="Arial Black" pitchFamily="34" charset="0"/>
            </a:endParaRPr>
          </a:p>
        </p:txBody>
      </p:sp>
      <p:sp>
        <p:nvSpPr>
          <p:cNvPr id="18" name="文字方塊 17"/>
          <p:cNvSpPr txBox="1"/>
          <p:nvPr/>
        </p:nvSpPr>
        <p:spPr>
          <a:xfrm>
            <a:off x="2003246" y="58346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9" name="文字方塊 18"/>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20" name="文字方塊 19"/>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線接點 15"/>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8" name="矩形 37"/>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4571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add(3, </a:t>
            </a:r>
            <a:r>
              <a:rPr lang="en-US" altLang="zh-TW" dirty="0"/>
              <a:t>d)</a:t>
            </a:r>
            <a:endParaRPr lang="zh-TW" altLang="en-US" dirty="0"/>
          </a:p>
        </p:txBody>
      </p:sp>
      <p:cxnSp>
        <p:nvCxnSpPr>
          <p:cNvPr id="6" name="直線接點 5"/>
          <p:cNvCxnSpPr/>
          <p:nvPr/>
        </p:nvCxnSpPr>
        <p:spPr bwMode="auto">
          <a:xfrm>
            <a:off x="1979712" y="5373216"/>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979712" y="5733256"/>
            <a:ext cx="691276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4" name="文字方塊 13"/>
          <p:cNvSpPr txBox="1"/>
          <p:nvPr/>
        </p:nvSpPr>
        <p:spPr>
          <a:xfrm>
            <a:off x="971600" y="5775647"/>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k=0011</a:t>
            </a:r>
            <a:endParaRPr lang="zh-TW" altLang="en-US" dirty="0">
              <a:latin typeface="Arial Black" pitchFamily="34" charset="0"/>
            </a:endParaRPr>
          </a:p>
        </p:txBody>
      </p:sp>
      <p:sp>
        <p:nvSpPr>
          <p:cNvPr id="15" name="文字方塊 14"/>
          <p:cNvSpPr txBox="1"/>
          <p:nvPr/>
        </p:nvSpPr>
        <p:spPr>
          <a:xfrm>
            <a:off x="1953232" y="6284933"/>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6" name="文字方塊 15"/>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接點 18"/>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字方塊 3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7" name="矩形 3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矩形 3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85707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add(4, </a:t>
            </a:r>
            <a:r>
              <a:rPr lang="en-US" altLang="zh-TW" dirty="0"/>
              <a:t>d)</a:t>
            </a:r>
            <a:endParaRPr lang="zh-TW" altLang="en-US" dirty="0"/>
          </a:p>
        </p:txBody>
      </p:sp>
      <p:cxnSp>
        <p:nvCxnSpPr>
          <p:cNvPr id="8" name="直線接點 7"/>
          <p:cNvCxnSpPr/>
          <p:nvPr/>
        </p:nvCxnSpPr>
        <p:spPr bwMode="auto">
          <a:xfrm>
            <a:off x="2483768" y="5733256"/>
            <a:ext cx="640871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1776683" y="582588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7" name="文字方塊 16"/>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8" name="文字方塊 17"/>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35" name="直線單箭頭接點 34"/>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40953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add(5, </a:t>
            </a:r>
            <a:r>
              <a:rPr lang="en-US" altLang="zh-TW" dirty="0"/>
              <a:t>d)</a:t>
            </a:r>
            <a:endParaRPr lang="zh-TW" altLang="en-US" dirty="0"/>
          </a:p>
        </p:txBody>
      </p:sp>
      <p:cxnSp>
        <p:nvCxnSpPr>
          <p:cNvPr id="8" name="直線接點 7"/>
          <p:cNvCxnSpPr/>
          <p:nvPr/>
        </p:nvCxnSpPr>
        <p:spPr bwMode="auto">
          <a:xfrm>
            <a:off x="2987824" y="5733256"/>
            <a:ext cx="590465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987824"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34918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4" name="文字方塊 13"/>
          <p:cNvSpPr txBox="1"/>
          <p:nvPr/>
        </p:nvSpPr>
        <p:spPr>
          <a:xfrm>
            <a:off x="2280739" y="580710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k=0101</a:t>
            </a:r>
            <a:endParaRPr lang="zh-TW" altLang="en-US" dirty="0">
              <a:latin typeface="Arial Black" pitchFamily="34" charset="0"/>
            </a:endParaRPr>
          </a:p>
        </p:txBody>
      </p:sp>
      <p:sp>
        <p:nvSpPr>
          <p:cNvPr id="15" name="文字方塊 14"/>
          <p:cNvSpPr txBox="1"/>
          <p:nvPr/>
        </p:nvSpPr>
        <p:spPr>
          <a:xfrm>
            <a:off x="3059832" y="6309320"/>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k=0110</a:t>
            </a:r>
            <a:endParaRPr lang="zh-TW" altLang="en-US" dirty="0">
              <a:latin typeface="Arial Black" pitchFamily="34" charset="0"/>
            </a:endParaRPr>
          </a:p>
        </p:txBody>
      </p:sp>
      <p:sp>
        <p:nvSpPr>
          <p:cNvPr id="16" name="文字方塊 15"/>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7" name="文字方塊 16"/>
          <p:cNvSpPr txBox="1"/>
          <p:nvPr/>
        </p:nvSpPr>
        <p:spPr>
          <a:xfrm>
            <a:off x="3949918" y="58052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接點 18"/>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字方塊 3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7" name="矩形 3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矩形 3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2822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add(6, </a:t>
            </a:r>
            <a:r>
              <a:rPr lang="en-US" altLang="zh-TW" dirty="0"/>
              <a:t>d)</a:t>
            </a:r>
            <a:endParaRPr lang="zh-TW" altLang="en-US" dirty="0"/>
          </a:p>
        </p:txBody>
      </p:sp>
      <p:cxnSp>
        <p:nvCxnSpPr>
          <p:cNvPr id="8" name="直線接點 7"/>
          <p:cNvCxnSpPr/>
          <p:nvPr/>
        </p:nvCxnSpPr>
        <p:spPr bwMode="auto">
          <a:xfrm>
            <a:off x="3491880" y="5733256"/>
            <a:ext cx="5400600"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34918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2483768" y="581538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k=0110</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8" name="文字方塊 17"/>
          <p:cNvSpPr txBox="1"/>
          <p:nvPr/>
        </p:nvSpPr>
        <p:spPr>
          <a:xfrm>
            <a:off x="3949918" y="58052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9805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add(7, </a:t>
            </a:r>
            <a:r>
              <a:rPr lang="en-US" altLang="zh-TW" dirty="0"/>
              <a:t>d)</a:t>
            </a:r>
            <a:endParaRPr lang="zh-TW" altLang="en-US" dirty="0"/>
          </a:p>
        </p:txBody>
      </p:sp>
      <p:cxnSp>
        <p:nvCxnSpPr>
          <p:cNvPr id="8" name="直線接點 7"/>
          <p:cNvCxnSpPr/>
          <p:nvPr/>
        </p:nvCxnSpPr>
        <p:spPr bwMode="auto">
          <a:xfrm>
            <a:off x="4067944" y="5733256"/>
            <a:ext cx="48245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067944"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3105373" y="580778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k=0111</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8" name="文字方塊 17"/>
          <p:cNvSpPr txBox="1"/>
          <p:nvPr/>
        </p:nvSpPr>
        <p:spPr>
          <a:xfrm>
            <a:off x="4067944" y="628818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0018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直線接點 1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字方塊 29"/>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2" name="矩形 31"/>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3" name="矩形 32"/>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smtClean="0"/>
              <a:t>BIT, sum (7)</a:t>
            </a:r>
            <a:endParaRPr lang="zh-TW" altLang="en-US" dirty="0"/>
          </a:p>
        </p:txBody>
      </p:sp>
      <p:sp>
        <p:nvSpPr>
          <p:cNvPr id="6" name="文字方塊 5"/>
          <p:cNvSpPr txBox="1"/>
          <p:nvPr/>
        </p:nvSpPr>
        <p:spPr>
          <a:xfrm>
            <a:off x="3543319" y="5373216"/>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0111</a:t>
            </a:r>
            <a:endParaRPr lang="zh-TW" altLang="en-US" dirty="0">
              <a:latin typeface="Arial Black" pitchFamily="34" charset="0"/>
            </a:endParaRPr>
          </a:p>
        </p:txBody>
      </p:sp>
      <p:sp>
        <p:nvSpPr>
          <p:cNvPr id="7" name="文字方塊 6"/>
          <p:cNvSpPr txBox="1"/>
          <p:nvPr/>
        </p:nvSpPr>
        <p:spPr>
          <a:xfrm>
            <a:off x="3064970" y="3116243"/>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0110</a:t>
            </a:r>
            <a:endParaRPr lang="zh-TW" altLang="en-US" dirty="0">
              <a:latin typeface="Arial Black" pitchFamily="34" charset="0"/>
            </a:endParaRPr>
          </a:p>
        </p:txBody>
      </p:sp>
      <p:sp>
        <p:nvSpPr>
          <p:cNvPr id="8" name="文字方塊 7"/>
          <p:cNvSpPr txBox="1"/>
          <p:nvPr/>
        </p:nvSpPr>
        <p:spPr>
          <a:xfrm>
            <a:off x="1979712" y="2492896"/>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0100</a:t>
            </a:r>
            <a:endParaRPr lang="zh-TW" altLang="en-US" dirty="0">
              <a:latin typeface="Arial Black" pitchFamily="34" charset="0"/>
            </a:endParaRPr>
          </a:p>
        </p:txBody>
      </p:sp>
      <p:sp>
        <p:nvSpPr>
          <p:cNvPr id="9" name="文字方塊 8"/>
          <p:cNvSpPr txBox="1"/>
          <p:nvPr/>
        </p:nvSpPr>
        <p:spPr>
          <a:xfrm>
            <a:off x="827584" y="1052736"/>
            <a:ext cx="2178032" cy="461665"/>
          </a:xfrm>
          <a:prstGeom prst="rect">
            <a:avLst/>
          </a:prstGeom>
          <a:solidFill>
            <a:srgbClr val="FFC000"/>
          </a:solidFill>
        </p:spPr>
        <p:txBody>
          <a:bodyPr wrap="none" rtlCol="0">
            <a:spAutoFit/>
          </a:bodyPr>
          <a:lstStyle/>
          <a:p>
            <a:r>
              <a:rPr lang="en-US" altLang="zh-TW" dirty="0">
                <a:latin typeface="Arial Black" pitchFamily="34" charset="0"/>
              </a:rPr>
              <a:t>k</a:t>
            </a:r>
            <a:r>
              <a:rPr lang="en-US" altLang="zh-TW" dirty="0" smtClean="0">
                <a:latin typeface="Arial Black" pitchFamily="34" charset="0"/>
              </a:rPr>
              <a:t>-=</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0" name="橢圓 9"/>
          <p:cNvSpPr/>
          <p:nvPr/>
        </p:nvSpPr>
        <p:spPr bwMode="auto">
          <a:xfrm>
            <a:off x="3854349"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3275856"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2267744" y="4888577"/>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09089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線接點 12"/>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30" name="直線單箭頭接點 29"/>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2" name="矩形 31"/>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a:t>BIT, sum </a:t>
            </a:r>
            <a:r>
              <a:rPr lang="en-US" altLang="zh-TW" dirty="0" smtClean="0"/>
              <a:t>(12)</a:t>
            </a:r>
            <a:endParaRPr lang="zh-TW" altLang="en-US" dirty="0"/>
          </a:p>
        </p:txBody>
      </p:sp>
      <p:sp>
        <p:nvSpPr>
          <p:cNvPr id="6" name="文字方塊 5"/>
          <p:cNvSpPr txBox="1"/>
          <p:nvPr/>
        </p:nvSpPr>
        <p:spPr>
          <a:xfrm>
            <a:off x="6300192" y="5370099"/>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1100</a:t>
            </a:r>
            <a:endParaRPr lang="zh-TW" altLang="en-US" dirty="0">
              <a:latin typeface="Arial Black" pitchFamily="34" charset="0"/>
            </a:endParaRPr>
          </a:p>
        </p:txBody>
      </p:sp>
      <p:sp>
        <p:nvSpPr>
          <p:cNvPr id="8" name="文字方塊 7"/>
          <p:cNvSpPr txBox="1"/>
          <p:nvPr/>
        </p:nvSpPr>
        <p:spPr>
          <a:xfrm>
            <a:off x="4098973" y="2031231"/>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1000</a:t>
            </a:r>
            <a:endParaRPr lang="zh-TW" altLang="en-US" dirty="0">
              <a:latin typeface="Arial Black" pitchFamily="34" charset="0"/>
            </a:endParaRPr>
          </a:p>
        </p:txBody>
      </p:sp>
      <p:sp>
        <p:nvSpPr>
          <p:cNvPr id="9" name="文字方塊 8"/>
          <p:cNvSpPr txBox="1"/>
          <p:nvPr/>
        </p:nvSpPr>
        <p:spPr>
          <a:xfrm>
            <a:off x="827584" y="1052736"/>
            <a:ext cx="2178032" cy="461665"/>
          </a:xfrm>
          <a:prstGeom prst="rect">
            <a:avLst/>
          </a:prstGeom>
          <a:solidFill>
            <a:srgbClr val="FFC000"/>
          </a:solidFill>
        </p:spPr>
        <p:txBody>
          <a:bodyPr wrap="none" rtlCol="0">
            <a:spAutoFit/>
          </a:bodyPr>
          <a:lstStyle/>
          <a:p>
            <a:r>
              <a:rPr lang="en-US" altLang="zh-TW" dirty="0">
                <a:latin typeface="Arial Black" pitchFamily="34" charset="0"/>
              </a:rPr>
              <a:t>k</a:t>
            </a:r>
            <a:r>
              <a:rPr lang="en-US" altLang="zh-TW" dirty="0" smtClean="0">
                <a:latin typeface="Arial Black" pitchFamily="34" charset="0"/>
              </a:rPr>
              <a:t>-=</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0" name="橢圓 9"/>
          <p:cNvSpPr/>
          <p:nvPr/>
        </p:nvSpPr>
        <p:spPr bwMode="auto">
          <a:xfrm>
            <a:off x="6586869"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4333607" y="4816569"/>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02056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(1/2)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sz="2800" dirty="0"/>
              <a:t>Mr. K. I. has a very big movie collection. He has organized his collection in a big stack. Whenever he wants to watch one of the movies, he locates the movie in this stack and removes it carefully, ensuring that the </a:t>
            </a:r>
            <a:r>
              <a:rPr lang="en-US" altLang="zh-TW" sz="2800" u="sng" dirty="0">
                <a:solidFill>
                  <a:srgbClr val="FF0000"/>
                </a:solidFill>
              </a:rPr>
              <a:t>stack doesn’t fall over</a:t>
            </a:r>
            <a:r>
              <a:rPr lang="en-US" altLang="zh-TW" sz="2800" dirty="0">
                <a:solidFill>
                  <a:schemeClr val="bg2"/>
                </a:solidFill>
              </a:rPr>
              <a:t>.</a:t>
            </a:r>
            <a:r>
              <a:rPr lang="en-US" altLang="zh-TW" sz="2800" dirty="0"/>
              <a:t> After he finishes watching the movie, he places it at the top of the stack. Since the stack of movies is so big, he needs to keep track of the position of each movie. </a:t>
            </a:r>
            <a:endParaRPr lang="en-US" altLang="zh-TW" dirty="0" smtClean="0"/>
          </a:p>
        </p:txBody>
      </p:sp>
    </p:spTree>
    <p:extLst>
      <p:ext uri="{BB962C8B-B14F-4D97-AF65-F5344CB8AC3E}">
        <p14:creationId xmlns:p14="http://schemas.microsoft.com/office/powerpoint/2010/main" val="267544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線接點 7"/>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接點 1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接點 1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26" name="直線單箭頭接點 25"/>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8" name="矩形 2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a:t>BIT, </a:t>
            </a:r>
            <a:r>
              <a:rPr lang="en-US" altLang="zh-TW" dirty="0" err="1" smtClean="0"/>
              <a:t>rsum</a:t>
            </a:r>
            <a:r>
              <a:rPr lang="en-US" altLang="zh-TW" dirty="0" smtClean="0"/>
              <a:t> </a:t>
            </a:r>
            <a:r>
              <a:rPr lang="en-US" altLang="zh-TW" dirty="0"/>
              <a:t>(</a:t>
            </a:r>
            <a:r>
              <a:rPr lang="en-US" altLang="zh-TW" dirty="0" smtClean="0"/>
              <a:t>7,12)</a:t>
            </a:r>
            <a:endParaRPr lang="zh-TW" altLang="en-US" dirty="0"/>
          </a:p>
        </p:txBody>
      </p:sp>
      <p:sp>
        <p:nvSpPr>
          <p:cNvPr id="5" name="文字方塊 4"/>
          <p:cNvSpPr txBox="1"/>
          <p:nvPr/>
        </p:nvSpPr>
        <p:spPr>
          <a:xfrm>
            <a:off x="323528" y="1052736"/>
            <a:ext cx="5091458" cy="461665"/>
          </a:xfrm>
          <a:prstGeom prst="rect">
            <a:avLst/>
          </a:prstGeom>
          <a:solidFill>
            <a:srgbClr val="FFC000"/>
          </a:solidFill>
        </p:spPr>
        <p:txBody>
          <a:bodyPr wrap="none" rtlCol="0">
            <a:spAutoFit/>
          </a:bodyPr>
          <a:lstStyle/>
          <a:p>
            <a:r>
              <a:rPr lang="en-US" altLang="zh-TW" dirty="0" err="1" smtClean="0">
                <a:latin typeface="Arial Black" pitchFamily="34" charset="0"/>
              </a:rPr>
              <a:t>rsum</a:t>
            </a:r>
            <a:r>
              <a:rPr lang="en-US" altLang="zh-TW" dirty="0" smtClean="0">
                <a:latin typeface="Arial Black" pitchFamily="34" charset="0"/>
              </a:rPr>
              <a:t>(7,12) = sum(12)-sum(6)</a:t>
            </a:r>
            <a:endParaRPr lang="zh-TW" altLang="en-US" dirty="0">
              <a:latin typeface="Arial Black" pitchFamily="34" charset="0"/>
            </a:endParaRPr>
          </a:p>
        </p:txBody>
      </p:sp>
      <p:sp>
        <p:nvSpPr>
          <p:cNvPr id="3" name="矩形 2"/>
          <p:cNvSpPr/>
          <p:nvPr/>
        </p:nvSpPr>
        <p:spPr bwMode="auto">
          <a:xfrm>
            <a:off x="3923928" y="4869160"/>
            <a:ext cx="3024336" cy="412631"/>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9" name="文字方塊 28"/>
          <p:cNvSpPr txBox="1"/>
          <p:nvPr/>
        </p:nvSpPr>
        <p:spPr>
          <a:xfrm>
            <a:off x="2003902" y="5517232"/>
            <a:ext cx="5091458" cy="461665"/>
          </a:xfrm>
          <a:prstGeom prst="rect">
            <a:avLst/>
          </a:prstGeom>
          <a:solidFill>
            <a:srgbClr val="FFC000"/>
          </a:solidFill>
        </p:spPr>
        <p:txBody>
          <a:bodyPr wrap="none" rtlCol="0">
            <a:spAutoFit/>
          </a:bodyPr>
          <a:lstStyle/>
          <a:p>
            <a:r>
              <a:rPr lang="en-US" altLang="zh-TW" dirty="0" err="1" smtClean="0">
                <a:latin typeface="Arial Black" pitchFamily="34" charset="0"/>
              </a:rPr>
              <a:t>rsum</a:t>
            </a:r>
            <a:r>
              <a:rPr lang="en-US" altLang="zh-TW" dirty="0" smtClean="0">
                <a:latin typeface="Arial Black" pitchFamily="34" charset="0"/>
              </a:rPr>
              <a:t>(7,12) = sum(12)-sum(6)</a:t>
            </a:r>
            <a:endParaRPr lang="zh-TW" altLang="en-US" dirty="0">
              <a:latin typeface="Arial Black" pitchFamily="34" charset="0"/>
            </a:endParaRPr>
          </a:p>
        </p:txBody>
      </p:sp>
    </p:spTree>
    <p:extLst>
      <p:ext uri="{BB962C8B-B14F-4D97-AF65-F5344CB8AC3E}">
        <p14:creationId xmlns:p14="http://schemas.microsoft.com/office/powerpoint/2010/main" val="353104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14536"/>
            <a:ext cx="7315200" cy="838200"/>
          </a:xfrm>
        </p:spPr>
        <p:txBody>
          <a:bodyPr/>
          <a:lstStyle/>
          <a:p>
            <a:r>
              <a:rPr lang="en-US" altLang="zh-TW" dirty="0" smtClean="0"/>
              <a:t>Bit Index Tree (BIT)</a:t>
            </a:r>
            <a:endParaRPr lang="zh-TW" altLang="en-US" dirty="0"/>
          </a:p>
        </p:txBody>
      </p:sp>
      <p:sp>
        <p:nvSpPr>
          <p:cNvPr id="3" name="內容版面配置區 2"/>
          <p:cNvSpPr>
            <a:spLocks noGrp="1"/>
          </p:cNvSpPr>
          <p:nvPr>
            <p:ph idx="1"/>
          </p:nvPr>
        </p:nvSpPr>
        <p:spPr>
          <a:xfrm>
            <a:off x="899592" y="1196752"/>
            <a:ext cx="7675240" cy="4835624"/>
          </a:xfrm>
        </p:spPr>
        <p:txBody>
          <a:bodyPr/>
          <a:lstStyle/>
          <a:p>
            <a:r>
              <a:rPr lang="en-US" altLang="zh-TW" dirty="0" smtClean="0"/>
              <a:t>Given an array with </a:t>
            </a:r>
            <a:r>
              <a:rPr lang="en-US" altLang="zh-TW" u="sng" dirty="0" smtClean="0">
                <a:solidFill>
                  <a:srgbClr val="FF0000"/>
                </a:solidFill>
              </a:rPr>
              <a:t>n integers</a:t>
            </a:r>
            <a:r>
              <a:rPr lang="en-US" altLang="zh-TW" dirty="0" smtClean="0"/>
              <a:t>, and </a:t>
            </a:r>
            <a:r>
              <a:rPr lang="en-US" altLang="zh-TW" u="sng" dirty="0" smtClean="0">
                <a:solidFill>
                  <a:srgbClr val="FF0000"/>
                </a:solidFill>
              </a:rPr>
              <a:t>n queries</a:t>
            </a:r>
            <a:r>
              <a:rPr lang="en-US" altLang="zh-TW" dirty="0" smtClean="0"/>
              <a:t> and </a:t>
            </a:r>
            <a:r>
              <a:rPr lang="en-US" altLang="zh-TW" u="sng" dirty="0" smtClean="0">
                <a:solidFill>
                  <a:srgbClr val="FF0000"/>
                </a:solidFill>
              </a:rPr>
              <a:t>n modifications</a:t>
            </a:r>
            <a:r>
              <a:rPr lang="en-US" altLang="zh-TW" dirty="0" smtClean="0"/>
              <a:t>?</a:t>
            </a:r>
          </a:p>
          <a:p>
            <a:endParaRPr lang="en-US" altLang="zh-TW" dirty="0" smtClean="0"/>
          </a:p>
          <a:p>
            <a:r>
              <a:rPr lang="en-US" altLang="zh-TW" dirty="0" smtClean="0"/>
              <a:t>Time Complexity: </a:t>
            </a:r>
          </a:p>
          <a:p>
            <a:pPr lvl="1"/>
            <a:r>
              <a:rPr lang="en-US" altLang="zh-TW" dirty="0" smtClean="0">
                <a:solidFill>
                  <a:srgbClr val="FF0000"/>
                </a:solidFill>
              </a:rPr>
              <a:t>Build Bit Index Tree: O(</a:t>
            </a:r>
            <a:r>
              <a:rPr lang="en-US" altLang="zh-TW" dirty="0" err="1" smtClean="0">
                <a:solidFill>
                  <a:srgbClr val="FF0000"/>
                </a:solidFill>
              </a:rPr>
              <a:t>nlogn</a:t>
            </a:r>
            <a:r>
              <a:rPr lang="en-US" altLang="zh-TW" dirty="0" smtClean="0">
                <a:solidFill>
                  <a:srgbClr val="FF0000"/>
                </a:solidFill>
              </a:rPr>
              <a:t>)</a:t>
            </a:r>
          </a:p>
          <a:p>
            <a:pPr lvl="1"/>
            <a:r>
              <a:rPr lang="en-US" altLang="zh-TW" dirty="0" smtClean="0">
                <a:solidFill>
                  <a:srgbClr val="FF0000"/>
                </a:solidFill>
              </a:rPr>
              <a:t>O(</a:t>
            </a:r>
            <a:r>
              <a:rPr lang="en-US" altLang="zh-TW" dirty="0" err="1" smtClean="0">
                <a:solidFill>
                  <a:srgbClr val="FF0000"/>
                </a:solidFill>
              </a:rPr>
              <a:t>logn</a:t>
            </a:r>
            <a:r>
              <a:rPr lang="en-US" altLang="zh-TW" dirty="0" smtClean="0">
                <a:solidFill>
                  <a:srgbClr val="FF0000"/>
                </a:solidFill>
              </a:rPr>
              <a:t>) </a:t>
            </a:r>
            <a:r>
              <a:rPr lang="en-US" altLang="zh-TW" dirty="0" smtClean="0"/>
              <a:t>for each query. </a:t>
            </a:r>
          </a:p>
          <a:p>
            <a:pPr lvl="1"/>
            <a:r>
              <a:rPr lang="en-US" altLang="zh-TW" dirty="0" smtClean="0"/>
              <a:t>Therefore,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 </a:t>
            </a:r>
            <a:r>
              <a:rPr lang="en-US" altLang="zh-TW" dirty="0" smtClean="0"/>
              <a:t>for n queries.</a:t>
            </a:r>
          </a:p>
          <a:p>
            <a:pPr lvl="1"/>
            <a:r>
              <a:rPr lang="en-US" altLang="zh-TW" dirty="0" smtClean="0">
                <a:solidFill>
                  <a:srgbClr val="FF0000"/>
                </a:solidFill>
              </a:rPr>
              <a:t>O(</a:t>
            </a:r>
            <a:r>
              <a:rPr lang="en-US" altLang="zh-TW" dirty="0" err="1" smtClean="0">
                <a:solidFill>
                  <a:srgbClr val="FF0000"/>
                </a:solidFill>
              </a:rPr>
              <a:t>logn</a:t>
            </a:r>
            <a:r>
              <a:rPr lang="en-US" altLang="zh-TW" dirty="0" smtClean="0">
                <a:solidFill>
                  <a:srgbClr val="FF0000"/>
                </a:solidFill>
              </a:rPr>
              <a:t>) </a:t>
            </a:r>
            <a:r>
              <a:rPr lang="en-US" altLang="zh-TW" dirty="0" smtClean="0"/>
              <a:t>for each modification.</a:t>
            </a:r>
          </a:p>
          <a:p>
            <a:pPr lvl="1"/>
            <a:r>
              <a:rPr lang="en-US" altLang="zh-TW" dirty="0" smtClean="0"/>
              <a:t> Therefore,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 </a:t>
            </a:r>
            <a:r>
              <a:rPr lang="en-US" altLang="zh-TW" dirty="0" smtClean="0"/>
              <a:t>for n modifications.</a:t>
            </a:r>
          </a:p>
          <a:p>
            <a:pPr lvl="1"/>
            <a:r>
              <a:rPr lang="en-US" altLang="zh-TW" dirty="0" smtClean="0"/>
              <a:t>Overall: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a:t>
            </a:r>
          </a:p>
          <a:p>
            <a:pPr lvl="1"/>
            <a:endParaRPr lang="zh-TW" altLang="en-US" dirty="0"/>
          </a:p>
        </p:txBody>
      </p:sp>
      <p:sp>
        <p:nvSpPr>
          <p:cNvPr id="4" name="投影片編號版面配置區 3"/>
          <p:cNvSpPr>
            <a:spLocks noGrp="1"/>
          </p:cNvSpPr>
          <p:nvPr>
            <p:ph type="sldNum" sz="quarter" idx="12"/>
          </p:nvPr>
        </p:nvSpPr>
        <p:spPr/>
        <p:txBody>
          <a:bodyPr/>
          <a:lstStyle/>
          <a:p>
            <a:fld id="{163E08E7-7627-4C97-BB7F-D9D46D096B4F}" type="slidenum">
              <a:rPr lang="en-US" altLang="zh-TW" smtClean="0"/>
              <a:pPr/>
              <a:t>21</a:t>
            </a:fld>
            <a:endParaRPr lang="en-US" altLang="zh-TW"/>
          </a:p>
        </p:txBody>
      </p:sp>
    </p:spTree>
    <p:extLst>
      <p:ext uri="{BB962C8B-B14F-4D97-AF65-F5344CB8AC3E}">
        <p14:creationId xmlns:p14="http://schemas.microsoft.com/office/powerpoint/2010/main" val="105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460080"/>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96162011"/>
              </p:ext>
            </p:extLst>
          </p:nvPr>
        </p:nvGraphicFramePr>
        <p:xfrm>
          <a:off x="2771800" y="4008109"/>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a:t>
            </a:r>
          </a:p>
        </p:txBody>
      </p: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graphicFrame>
        <p:nvGraphicFramePr>
          <p:cNvPr id="38" name="表格 37"/>
          <p:cNvGraphicFramePr>
            <a:graphicFrameLocks noGrp="1"/>
          </p:cNvGraphicFramePr>
          <p:nvPr>
            <p:extLst>
              <p:ext uri="{D42A27DB-BD31-4B8C-83A1-F6EECF244321}">
                <p14:modId xmlns:p14="http://schemas.microsoft.com/office/powerpoint/2010/main" val="1464405717"/>
              </p:ext>
            </p:extLst>
          </p:nvPr>
        </p:nvGraphicFramePr>
        <p:xfrm>
          <a:off x="1475656" y="954444"/>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141560" y="1137180"/>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graphicFrame>
        <p:nvGraphicFramePr>
          <p:cNvPr id="46" name="表格 45"/>
          <p:cNvGraphicFramePr>
            <a:graphicFrameLocks noGrp="1"/>
          </p:cNvGraphicFramePr>
          <p:nvPr>
            <p:extLst>
              <p:ext uri="{D42A27DB-BD31-4B8C-83A1-F6EECF244321}">
                <p14:modId xmlns:p14="http://schemas.microsoft.com/office/powerpoint/2010/main" val="874630752"/>
              </p:ext>
            </p:extLst>
          </p:nvPr>
        </p:nvGraphicFramePr>
        <p:xfrm>
          <a:off x="611560" y="1305463"/>
          <a:ext cx="416560" cy="259588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接點 40"/>
          <p:cNvCxnSpPr/>
          <p:nvPr/>
        </p:nvCxnSpPr>
        <p:spPr bwMode="auto">
          <a:xfrm>
            <a:off x="611560" y="1296455"/>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p:nvPr/>
        </p:nvSpPr>
        <p:spPr bwMode="auto">
          <a:xfrm>
            <a:off x="179512" y="4581128"/>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7" name="矩形 56"/>
          <p:cNvSpPr/>
          <p:nvPr/>
        </p:nvSpPr>
        <p:spPr bwMode="auto">
          <a:xfrm>
            <a:off x="623616" y="278092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1490226" y="952006"/>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矩形 2"/>
          <p:cNvSpPr/>
          <p:nvPr/>
        </p:nvSpPr>
        <p:spPr bwMode="auto">
          <a:xfrm>
            <a:off x="2771800" y="3439676"/>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3" name="矩形 32"/>
          <p:cNvSpPr/>
          <p:nvPr/>
        </p:nvSpPr>
        <p:spPr bwMode="auto">
          <a:xfrm>
            <a:off x="3635896" y="3434734"/>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4521290" y="3417352"/>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2" name="矩形 41"/>
          <p:cNvSpPr/>
          <p:nvPr/>
        </p:nvSpPr>
        <p:spPr bwMode="auto">
          <a:xfrm>
            <a:off x="5375487" y="3417351"/>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3" name="矩形 42"/>
          <p:cNvSpPr/>
          <p:nvPr/>
        </p:nvSpPr>
        <p:spPr bwMode="auto">
          <a:xfrm>
            <a:off x="6291752" y="3417350"/>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4" name="矩形 43"/>
          <p:cNvSpPr/>
          <p:nvPr/>
        </p:nvSpPr>
        <p:spPr bwMode="auto">
          <a:xfrm>
            <a:off x="7092280" y="3434733"/>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7" name="矩形 46"/>
          <p:cNvSpPr/>
          <p:nvPr/>
        </p:nvSpPr>
        <p:spPr bwMode="auto">
          <a:xfrm>
            <a:off x="8028384" y="3425403"/>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矩形 47"/>
          <p:cNvSpPr/>
          <p:nvPr/>
        </p:nvSpPr>
        <p:spPr bwMode="auto">
          <a:xfrm>
            <a:off x="2771800"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9" name="矩形 48"/>
          <p:cNvSpPr/>
          <p:nvPr/>
        </p:nvSpPr>
        <p:spPr bwMode="auto">
          <a:xfrm>
            <a:off x="4517274"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矩形 51"/>
          <p:cNvSpPr/>
          <p:nvPr/>
        </p:nvSpPr>
        <p:spPr bwMode="auto">
          <a:xfrm>
            <a:off x="6234067"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矩形 52"/>
          <p:cNvSpPr/>
          <p:nvPr/>
        </p:nvSpPr>
        <p:spPr bwMode="auto">
          <a:xfrm>
            <a:off x="8016011"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4" name="矩形 53"/>
          <p:cNvSpPr/>
          <p:nvPr/>
        </p:nvSpPr>
        <p:spPr bwMode="auto">
          <a:xfrm>
            <a:off x="2757399" y="2276872"/>
            <a:ext cx="1759875"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5" name="矩形 54"/>
          <p:cNvSpPr/>
          <p:nvPr/>
        </p:nvSpPr>
        <p:spPr bwMode="auto">
          <a:xfrm>
            <a:off x="6212342" y="2247460"/>
            <a:ext cx="1759875"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9" name="矩形 58"/>
          <p:cNvSpPr/>
          <p:nvPr/>
        </p:nvSpPr>
        <p:spPr bwMode="auto">
          <a:xfrm>
            <a:off x="2761415" y="1629622"/>
            <a:ext cx="3450927"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8" name="直線接點 7"/>
          <p:cNvCxnSpPr>
            <a:endCxn id="3" idx="0"/>
          </p:cNvCxnSpPr>
          <p:nvPr/>
        </p:nvCxnSpPr>
        <p:spPr bwMode="auto">
          <a:xfrm flipH="1">
            <a:off x="2987824" y="3039272"/>
            <a:ext cx="432048" cy="40040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a:endCxn id="33" idx="0"/>
          </p:cNvCxnSpPr>
          <p:nvPr/>
        </p:nvCxnSpPr>
        <p:spPr bwMode="auto">
          <a:xfrm>
            <a:off x="3419872" y="3039272"/>
            <a:ext cx="432048" cy="39546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a:endCxn id="39" idx="0"/>
          </p:cNvCxnSpPr>
          <p:nvPr/>
        </p:nvCxnSpPr>
        <p:spPr bwMode="auto">
          <a:xfrm flipH="1">
            <a:off x="4737314" y="3039272"/>
            <a:ext cx="410750" cy="37808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a:endCxn id="42" idx="0"/>
          </p:cNvCxnSpPr>
          <p:nvPr/>
        </p:nvCxnSpPr>
        <p:spPr bwMode="auto">
          <a:xfrm>
            <a:off x="5148064" y="3039272"/>
            <a:ext cx="443447" cy="37807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a:endCxn id="43" idx="0"/>
          </p:cNvCxnSpPr>
          <p:nvPr/>
        </p:nvCxnSpPr>
        <p:spPr bwMode="auto">
          <a:xfrm flipH="1">
            <a:off x="6507776" y="3039272"/>
            <a:ext cx="368480" cy="37807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a:endCxn id="44" idx="0"/>
          </p:cNvCxnSpPr>
          <p:nvPr/>
        </p:nvCxnSpPr>
        <p:spPr bwMode="auto">
          <a:xfrm>
            <a:off x="6876256" y="3039272"/>
            <a:ext cx="432048" cy="39546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endCxn id="47" idx="0"/>
          </p:cNvCxnSpPr>
          <p:nvPr/>
        </p:nvCxnSpPr>
        <p:spPr bwMode="auto">
          <a:xfrm flipH="1">
            <a:off x="8244408" y="3039272"/>
            <a:ext cx="432048" cy="38613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flipH="1">
            <a:off x="3419872" y="2430760"/>
            <a:ext cx="936106"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a:off x="4355976" y="2430760"/>
            <a:ext cx="792088"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flipH="1">
            <a:off x="6876256" y="2430760"/>
            <a:ext cx="864096"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接點 65"/>
          <p:cNvCxnSpPr/>
          <p:nvPr/>
        </p:nvCxnSpPr>
        <p:spPr bwMode="auto">
          <a:xfrm>
            <a:off x="7740352" y="2430760"/>
            <a:ext cx="936104"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flipH="1">
            <a:off x="4355977" y="1783510"/>
            <a:ext cx="1656185" cy="61783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p:nvPr/>
        </p:nvCxnSpPr>
        <p:spPr bwMode="auto">
          <a:xfrm>
            <a:off x="6012162" y="1783510"/>
            <a:ext cx="1728190" cy="64725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矩形 82"/>
          <p:cNvSpPr/>
          <p:nvPr/>
        </p:nvSpPr>
        <p:spPr bwMode="auto">
          <a:xfrm>
            <a:off x="5780294" y="161692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4" name="矩形 83"/>
          <p:cNvSpPr/>
          <p:nvPr/>
        </p:nvSpPr>
        <p:spPr bwMode="auto">
          <a:xfrm>
            <a:off x="4077701" y="2276872"/>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5" name="矩形 84"/>
          <p:cNvSpPr/>
          <p:nvPr/>
        </p:nvSpPr>
        <p:spPr bwMode="auto">
          <a:xfrm>
            <a:off x="7527247" y="222207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6" name="矩形 85"/>
          <p:cNvSpPr/>
          <p:nvPr/>
        </p:nvSpPr>
        <p:spPr bwMode="auto">
          <a:xfrm>
            <a:off x="3205288" y="2872688"/>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7" name="矩形 86"/>
          <p:cNvSpPr/>
          <p:nvPr/>
        </p:nvSpPr>
        <p:spPr bwMode="auto">
          <a:xfrm>
            <a:off x="2773240" y="343967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8" name="矩形 87"/>
          <p:cNvSpPr/>
          <p:nvPr/>
        </p:nvSpPr>
        <p:spPr bwMode="auto">
          <a:xfrm>
            <a:off x="4932040" y="286135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9" name="矩形 88"/>
          <p:cNvSpPr/>
          <p:nvPr/>
        </p:nvSpPr>
        <p:spPr bwMode="auto">
          <a:xfrm>
            <a:off x="4506219" y="3401375"/>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0" name="矩形 89"/>
          <p:cNvSpPr/>
          <p:nvPr/>
        </p:nvSpPr>
        <p:spPr bwMode="auto">
          <a:xfrm>
            <a:off x="3637336" y="341735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1" name="矩形 90"/>
          <p:cNvSpPr/>
          <p:nvPr/>
        </p:nvSpPr>
        <p:spPr bwMode="auto">
          <a:xfrm>
            <a:off x="5375487" y="3391962"/>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2" name="矩形 91"/>
          <p:cNvSpPr/>
          <p:nvPr/>
        </p:nvSpPr>
        <p:spPr bwMode="auto">
          <a:xfrm>
            <a:off x="6675423" y="286808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3" name="矩形 92"/>
          <p:cNvSpPr/>
          <p:nvPr/>
        </p:nvSpPr>
        <p:spPr bwMode="auto">
          <a:xfrm>
            <a:off x="8460432" y="286808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4" name="矩形 93"/>
          <p:cNvSpPr/>
          <p:nvPr/>
        </p:nvSpPr>
        <p:spPr bwMode="auto">
          <a:xfrm>
            <a:off x="6294671" y="341126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5" name="矩形 94"/>
          <p:cNvSpPr/>
          <p:nvPr/>
        </p:nvSpPr>
        <p:spPr bwMode="auto">
          <a:xfrm>
            <a:off x="7092279" y="341126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矩形 95"/>
          <p:cNvSpPr/>
          <p:nvPr/>
        </p:nvSpPr>
        <p:spPr bwMode="auto">
          <a:xfrm>
            <a:off x="8020271" y="338847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97" name="表格 96"/>
          <p:cNvGraphicFramePr>
            <a:graphicFrameLocks noGrp="1"/>
          </p:cNvGraphicFramePr>
          <p:nvPr>
            <p:extLst>
              <p:ext uri="{D42A27DB-BD31-4B8C-83A1-F6EECF244321}">
                <p14:modId xmlns:p14="http://schemas.microsoft.com/office/powerpoint/2010/main" val="3716391819"/>
              </p:ext>
            </p:extLst>
          </p:nvPr>
        </p:nvGraphicFramePr>
        <p:xfrm>
          <a:off x="2769723" y="5243604"/>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8559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6010653"/>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3699111"/>
              </p:ext>
            </p:extLst>
          </p:nvPr>
        </p:nvGraphicFramePr>
        <p:xfrm>
          <a:off x="2796474" y="1413413"/>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a:t>
            </a:r>
          </a:p>
        </p:txBody>
      </p:sp>
      <p:cxnSp>
        <p:nvCxnSpPr>
          <p:cNvPr id="17" name="直線單箭頭接點 16"/>
          <p:cNvCxnSpPr/>
          <p:nvPr/>
        </p:nvCxnSpPr>
        <p:spPr bwMode="auto">
          <a:xfrm flipH="1">
            <a:off x="3851920" y="952006"/>
            <a:ext cx="864096" cy="451649"/>
          </a:xfrm>
          <a:prstGeom prst="straightConnector1">
            <a:avLst/>
          </a:prstGeom>
          <a:solidFill>
            <a:schemeClr val="accent1"/>
          </a:solidFill>
          <a:ln w="28575" cap="flat" cmpd="sng" algn="ctr">
            <a:solidFill>
              <a:srgbClr val="0000FF"/>
            </a:solidFill>
            <a:prstDash val="sysDot"/>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sp>
        <p:nvSpPr>
          <p:cNvPr id="19" name="文字方塊 18"/>
          <p:cNvSpPr txBox="1"/>
          <p:nvPr/>
        </p:nvSpPr>
        <p:spPr>
          <a:xfrm>
            <a:off x="2699792" y="1034323"/>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25" name="文字方塊 24"/>
          <p:cNvSpPr txBox="1"/>
          <p:nvPr/>
        </p:nvSpPr>
        <p:spPr>
          <a:xfrm>
            <a:off x="2771800" y="2276872"/>
            <a:ext cx="4854214" cy="461665"/>
          </a:xfrm>
          <a:prstGeom prst="rect">
            <a:avLst/>
          </a:prstGeom>
          <a:solidFill>
            <a:srgbClr val="FFFF00"/>
          </a:solidFill>
          <a:ln>
            <a:solidFill>
              <a:schemeClr val="bg2"/>
            </a:solidFill>
          </a:ln>
        </p:spPr>
        <p:txBody>
          <a:bodyPr wrap="none" rtlCol="0">
            <a:spAutoFit/>
          </a:bodyPr>
          <a:lstStyle/>
          <a:p>
            <a:r>
              <a:rPr lang="en-US" altLang="zh-TW" b="1" dirty="0" smtClean="0"/>
              <a:t>7-bit(3)=7-(bit(3)+bit(2))=7-(1+2)=4</a:t>
            </a:r>
            <a:endParaRPr lang="zh-TW" altLang="en-US" b="1" dirty="0"/>
          </a:p>
        </p:txBody>
      </p:sp>
      <p:graphicFrame>
        <p:nvGraphicFramePr>
          <p:cNvPr id="26" name="表格 25"/>
          <p:cNvGraphicFramePr>
            <a:graphicFrameLocks noGrp="1"/>
          </p:cNvGraphicFramePr>
          <p:nvPr>
            <p:extLst>
              <p:ext uri="{D42A27DB-BD31-4B8C-83A1-F6EECF244321}">
                <p14:modId xmlns:p14="http://schemas.microsoft.com/office/powerpoint/2010/main" val="2497504835"/>
              </p:ext>
            </p:extLst>
          </p:nvPr>
        </p:nvGraphicFramePr>
        <p:xfrm>
          <a:off x="2796474" y="3335392"/>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0</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文字方塊 26"/>
          <p:cNvSpPr txBox="1"/>
          <p:nvPr/>
        </p:nvSpPr>
        <p:spPr>
          <a:xfrm>
            <a:off x="2699792" y="2956302"/>
            <a:ext cx="453970" cy="369332"/>
          </a:xfrm>
          <a:prstGeom prst="rect">
            <a:avLst/>
          </a:prstGeom>
          <a:noFill/>
        </p:spPr>
        <p:txBody>
          <a:bodyPr wrap="none" rtlCol="0">
            <a:spAutoFit/>
          </a:bodyPr>
          <a:lstStyle/>
          <a:p>
            <a:r>
              <a:rPr lang="en-US" altLang="zh-TW" sz="1800" b="1" dirty="0" smtClean="0"/>
              <a:t>bit</a:t>
            </a:r>
            <a:endParaRPr lang="zh-TW" altLang="en-US" b="1" dirty="0"/>
          </a:p>
        </p:txBody>
      </p:sp>
      <p:graphicFrame>
        <p:nvGraphicFramePr>
          <p:cNvPr id="28" name="表格 27"/>
          <p:cNvGraphicFramePr>
            <a:graphicFrameLocks noGrp="1"/>
          </p:cNvGraphicFramePr>
          <p:nvPr>
            <p:extLst>
              <p:ext uri="{D42A27DB-BD31-4B8C-83A1-F6EECF244321}">
                <p14:modId xmlns:p14="http://schemas.microsoft.com/office/powerpoint/2010/main" val="3984071343"/>
              </p:ext>
            </p:extLst>
          </p:nvPr>
        </p:nvGraphicFramePr>
        <p:xfrm>
          <a:off x="2793221" y="4457337"/>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8</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9" name="直線接點 28"/>
          <p:cNvCxnSpPr/>
          <p:nvPr/>
        </p:nvCxnSpPr>
        <p:spPr bwMode="auto">
          <a:xfrm>
            <a:off x="2793221" y="4446160"/>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5808570" y="4424901"/>
            <a:ext cx="518091" cy="369332"/>
          </a:xfrm>
          <a:prstGeom prst="rect">
            <a:avLst/>
          </a:prstGeom>
          <a:noFill/>
        </p:spPr>
        <p:txBody>
          <a:bodyPr wrap="none" rtlCol="0">
            <a:spAutoFit/>
          </a:bodyPr>
          <a:lstStyle/>
          <a:p>
            <a:r>
              <a:rPr lang="en-US" altLang="zh-TW" sz="1800" b="1" dirty="0" err="1" smtClean="0"/>
              <a:t>pos</a:t>
            </a:r>
            <a:endParaRPr lang="zh-TW" altLang="en-US" b="1" dirty="0"/>
          </a:p>
        </p:txBody>
      </p:sp>
      <p:graphicFrame>
        <p:nvGraphicFramePr>
          <p:cNvPr id="34" name="表格 33"/>
          <p:cNvGraphicFramePr>
            <a:graphicFrameLocks noGrp="1"/>
          </p:cNvGraphicFramePr>
          <p:nvPr>
            <p:extLst>
              <p:ext uri="{D42A27DB-BD31-4B8C-83A1-F6EECF244321}">
                <p14:modId xmlns:p14="http://schemas.microsoft.com/office/powerpoint/2010/main" val="725628343"/>
              </p:ext>
            </p:extLst>
          </p:nvPr>
        </p:nvGraphicFramePr>
        <p:xfrm>
          <a:off x="2796474" y="5711656"/>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0</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7</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5" name="文字方塊 34"/>
          <p:cNvSpPr txBox="1"/>
          <p:nvPr/>
        </p:nvSpPr>
        <p:spPr>
          <a:xfrm>
            <a:off x="2699792" y="5332566"/>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36" name="文字方塊 35"/>
          <p:cNvSpPr txBox="1"/>
          <p:nvPr/>
        </p:nvSpPr>
        <p:spPr>
          <a:xfrm>
            <a:off x="7596336" y="2798900"/>
            <a:ext cx="1338828" cy="461665"/>
          </a:xfrm>
          <a:prstGeom prst="rect">
            <a:avLst/>
          </a:prstGeom>
          <a:solidFill>
            <a:srgbClr val="00FFFF"/>
          </a:solidFill>
          <a:ln>
            <a:solidFill>
              <a:schemeClr val="bg2"/>
            </a:solidFill>
          </a:ln>
        </p:spPr>
        <p:txBody>
          <a:bodyPr wrap="none" rtlCol="0">
            <a:spAutoFit/>
          </a:bodyPr>
          <a:lstStyle/>
          <a:p>
            <a:r>
              <a:rPr lang="en-US" altLang="zh-TW" dirty="0" smtClean="0"/>
              <a:t>add(3,-1)</a:t>
            </a:r>
            <a:endParaRPr lang="zh-TW" altLang="en-US" dirty="0"/>
          </a:p>
        </p:txBody>
      </p:sp>
      <p:sp>
        <p:nvSpPr>
          <p:cNvPr id="37" name="文字方塊 36"/>
          <p:cNvSpPr txBox="1"/>
          <p:nvPr/>
        </p:nvSpPr>
        <p:spPr>
          <a:xfrm>
            <a:off x="7601869" y="5199583"/>
            <a:ext cx="1218603" cy="461665"/>
          </a:xfrm>
          <a:prstGeom prst="rect">
            <a:avLst/>
          </a:prstGeom>
          <a:solidFill>
            <a:srgbClr val="00FFFF"/>
          </a:solidFill>
          <a:ln>
            <a:solidFill>
              <a:schemeClr val="bg2"/>
            </a:solidFill>
          </a:ln>
        </p:spPr>
        <p:txBody>
          <a:bodyPr wrap="none" rtlCol="0">
            <a:spAutoFit/>
          </a:bodyPr>
          <a:lstStyle/>
          <a:p>
            <a:r>
              <a:rPr lang="en-US" altLang="zh-TW" dirty="0" smtClean="0"/>
              <a:t>add(8,1)</a:t>
            </a:r>
            <a:endParaRPr lang="zh-TW" altLang="en-US" dirty="0"/>
          </a:p>
        </p:txBody>
      </p:sp>
      <p:graphicFrame>
        <p:nvGraphicFramePr>
          <p:cNvPr id="38" name="表格 37"/>
          <p:cNvGraphicFramePr>
            <a:graphicFrameLocks noGrp="1"/>
          </p:cNvGraphicFramePr>
          <p:nvPr>
            <p:extLst>
              <p:ext uri="{D42A27DB-BD31-4B8C-83A1-F6EECF244321}">
                <p14:modId xmlns:p14="http://schemas.microsoft.com/office/powerpoint/2010/main" val="2862759515"/>
              </p:ext>
            </p:extLst>
          </p:nvPr>
        </p:nvGraphicFramePr>
        <p:xfrm>
          <a:off x="1475656" y="954444"/>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141560" y="1137180"/>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graphicFrame>
        <p:nvGraphicFramePr>
          <p:cNvPr id="46" name="表格 45"/>
          <p:cNvGraphicFramePr>
            <a:graphicFrameLocks noGrp="1"/>
          </p:cNvGraphicFramePr>
          <p:nvPr>
            <p:extLst>
              <p:ext uri="{D42A27DB-BD31-4B8C-83A1-F6EECF244321}">
                <p14:modId xmlns:p14="http://schemas.microsoft.com/office/powerpoint/2010/main" val="382986373"/>
              </p:ext>
            </p:extLst>
          </p:nvPr>
        </p:nvGraphicFramePr>
        <p:xfrm>
          <a:off x="611560" y="1305463"/>
          <a:ext cx="416560" cy="259588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接點 40"/>
          <p:cNvCxnSpPr/>
          <p:nvPr/>
        </p:nvCxnSpPr>
        <p:spPr bwMode="auto">
          <a:xfrm>
            <a:off x="611560" y="1296455"/>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p:nvPr/>
        </p:nvSpPr>
        <p:spPr bwMode="auto">
          <a:xfrm>
            <a:off x="179512" y="4581128"/>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7" name="矩形 56"/>
          <p:cNvSpPr/>
          <p:nvPr/>
        </p:nvSpPr>
        <p:spPr bwMode="auto">
          <a:xfrm>
            <a:off x="623616" y="278092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1490226" y="952006"/>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367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2105438"/>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4 5 </a:t>
            </a:r>
          </a:p>
        </p:txBody>
      </p:sp>
      <p:cxnSp>
        <p:nvCxnSpPr>
          <p:cNvPr id="17" name="直線單箭頭接點 16"/>
          <p:cNvCxnSpPr/>
          <p:nvPr/>
        </p:nvCxnSpPr>
        <p:spPr bwMode="auto">
          <a:xfrm>
            <a:off x="3491880" y="952006"/>
            <a:ext cx="1656184" cy="354451"/>
          </a:xfrm>
          <a:prstGeom prst="straightConnector1">
            <a:avLst/>
          </a:prstGeom>
          <a:solidFill>
            <a:schemeClr val="accent1"/>
          </a:solidFill>
          <a:ln w="28575" cap="flat" cmpd="sng" algn="ctr">
            <a:solidFill>
              <a:srgbClr val="0000FF"/>
            </a:solidFill>
            <a:prstDash val="sysDot"/>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sp>
        <p:nvSpPr>
          <p:cNvPr id="19" name="文字方塊 18"/>
          <p:cNvSpPr txBox="1"/>
          <p:nvPr/>
        </p:nvSpPr>
        <p:spPr>
          <a:xfrm>
            <a:off x="2699792" y="1034323"/>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25" name="文字方塊 24"/>
          <p:cNvSpPr txBox="1"/>
          <p:nvPr/>
        </p:nvSpPr>
        <p:spPr>
          <a:xfrm>
            <a:off x="2771800" y="2276872"/>
            <a:ext cx="4854214" cy="461665"/>
          </a:xfrm>
          <a:prstGeom prst="rect">
            <a:avLst/>
          </a:prstGeom>
          <a:solidFill>
            <a:srgbClr val="FFFF00"/>
          </a:solidFill>
          <a:ln>
            <a:solidFill>
              <a:schemeClr val="bg2"/>
            </a:solidFill>
          </a:ln>
        </p:spPr>
        <p:txBody>
          <a:bodyPr wrap="none" rtlCol="0">
            <a:spAutoFit/>
          </a:bodyPr>
          <a:lstStyle/>
          <a:p>
            <a:r>
              <a:rPr lang="en-US" altLang="zh-TW" b="1" dirty="0" smtClean="0"/>
              <a:t>7-bit(6)=7-(bit(6)+bit(4))=7-(2+3)=2</a:t>
            </a:r>
            <a:endParaRPr lang="zh-TW" altLang="en-US" b="1" dirty="0"/>
          </a:p>
        </p:txBody>
      </p:sp>
      <p:graphicFrame>
        <p:nvGraphicFramePr>
          <p:cNvPr id="26" name="表格 25"/>
          <p:cNvGraphicFramePr>
            <a:graphicFrameLocks noGrp="1"/>
          </p:cNvGraphicFramePr>
          <p:nvPr>
            <p:extLst>
              <p:ext uri="{D42A27DB-BD31-4B8C-83A1-F6EECF244321}">
                <p14:modId xmlns:p14="http://schemas.microsoft.com/office/powerpoint/2010/main" val="2326141961"/>
              </p:ext>
            </p:extLst>
          </p:nvPr>
        </p:nvGraphicFramePr>
        <p:xfrm>
          <a:off x="2796474" y="3335392"/>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文字方塊 26"/>
          <p:cNvSpPr txBox="1"/>
          <p:nvPr/>
        </p:nvSpPr>
        <p:spPr>
          <a:xfrm>
            <a:off x="2794234" y="2845066"/>
            <a:ext cx="453970" cy="369332"/>
          </a:xfrm>
          <a:prstGeom prst="rect">
            <a:avLst/>
          </a:prstGeom>
          <a:noFill/>
        </p:spPr>
        <p:txBody>
          <a:bodyPr wrap="none" rtlCol="0">
            <a:spAutoFit/>
          </a:bodyPr>
          <a:lstStyle/>
          <a:p>
            <a:r>
              <a:rPr lang="en-US" altLang="zh-TW" sz="1800" b="1" dirty="0" smtClean="0"/>
              <a:t>bit</a:t>
            </a:r>
            <a:endParaRPr lang="zh-TW" altLang="en-US" b="1" dirty="0"/>
          </a:p>
        </p:txBody>
      </p:sp>
      <p:graphicFrame>
        <p:nvGraphicFramePr>
          <p:cNvPr id="34" name="表格 33"/>
          <p:cNvGraphicFramePr>
            <a:graphicFrameLocks noGrp="1"/>
          </p:cNvGraphicFramePr>
          <p:nvPr>
            <p:extLst>
              <p:ext uri="{D42A27DB-BD31-4B8C-83A1-F6EECF244321}">
                <p14:modId xmlns:p14="http://schemas.microsoft.com/office/powerpoint/2010/main" val="1015167792"/>
              </p:ext>
            </p:extLst>
          </p:nvPr>
        </p:nvGraphicFramePr>
        <p:xfrm>
          <a:off x="2771800" y="1403655"/>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文字方塊 35"/>
          <p:cNvSpPr txBox="1"/>
          <p:nvPr/>
        </p:nvSpPr>
        <p:spPr>
          <a:xfrm>
            <a:off x="7596336" y="2798900"/>
            <a:ext cx="1338828" cy="461665"/>
          </a:xfrm>
          <a:prstGeom prst="rect">
            <a:avLst/>
          </a:prstGeom>
          <a:solidFill>
            <a:srgbClr val="00FFFF"/>
          </a:solidFill>
          <a:ln>
            <a:solidFill>
              <a:schemeClr val="bg2"/>
            </a:solidFill>
          </a:ln>
        </p:spPr>
        <p:txBody>
          <a:bodyPr wrap="none" rtlCol="0">
            <a:spAutoFit/>
          </a:bodyPr>
          <a:lstStyle/>
          <a:p>
            <a:r>
              <a:rPr lang="en-US" altLang="zh-TW" dirty="0" smtClean="0"/>
              <a:t>add(6,-1)</a:t>
            </a:r>
            <a:endParaRPr lang="zh-TW" altLang="en-US" dirty="0"/>
          </a:p>
        </p:txBody>
      </p:sp>
      <p:sp>
        <p:nvSpPr>
          <p:cNvPr id="37" name="文字方塊 36"/>
          <p:cNvSpPr txBox="1"/>
          <p:nvPr/>
        </p:nvSpPr>
        <p:spPr>
          <a:xfrm>
            <a:off x="7656448" y="5214391"/>
            <a:ext cx="1218603" cy="461665"/>
          </a:xfrm>
          <a:prstGeom prst="rect">
            <a:avLst/>
          </a:prstGeom>
          <a:solidFill>
            <a:srgbClr val="00FFFF"/>
          </a:solidFill>
          <a:ln>
            <a:solidFill>
              <a:schemeClr val="bg2"/>
            </a:solidFill>
          </a:ln>
        </p:spPr>
        <p:txBody>
          <a:bodyPr wrap="none" rtlCol="0">
            <a:spAutoFit/>
          </a:bodyPr>
          <a:lstStyle/>
          <a:p>
            <a:r>
              <a:rPr lang="en-US" altLang="zh-TW" dirty="0" smtClean="0"/>
              <a:t>add(9,1)</a:t>
            </a:r>
            <a:endParaRPr lang="zh-TW" altLang="en-US" dirty="0"/>
          </a:p>
        </p:txBody>
      </p:sp>
      <p:graphicFrame>
        <p:nvGraphicFramePr>
          <p:cNvPr id="38" name="表格 37"/>
          <p:cNvGraphicFramePr>
            <a:graphicFrameLocks noGrp="1"/>
          </p:cNvGraphicFramePr>
          <p:nvPr>
            <p:extLst>
              <p:ext uri="{D42A27DB-BD31-4B8C-83A1-F6EECF244321}">
                <p14:modId xmlns:p14="http://schemas.microsoft.com/office/powerpoint/2010/main" val="2467141165"/>
              </p:ext>
            </p:extLst>
          </p:nvPr>
        </p:nvGraphicFramePr>
        <p:xfrm>
          <a:off x="1475656" y="595496"/>
          <a:ext cx="416560" cy="333756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9</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81444" y="710294"/>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cxnSp>
        <p:nvCxnSpPr>
          <p:cNvPr id="41" name="直線接點 40"/>
          <p:cNvCxnSpPr/>
          <p:nvPr/>
        </p:nvCxnSpPr>
        <p:spPr bwMode="auto">
          <a:xfrm>
            <a:off x="1422447" y="620688"/>
            <a:ext cx="4921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431540" y="4582305"/>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1505632" y="170080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42" name="表格 41"/>
          <p:cNvGraphicFramePr>
            <a:graphicFrameLocks noGrp="1"/>
          </p:cNvGraphicFramePr>
          <p:nvPr>
            <p:extLst>
              <p:ext uri="{D42A27DB-BD31-4B8C-83A1-F6EECF244321}">
                <p14:modId xmlns:p14="http://schemas.microsoft.com/office/powerpoint/2010/main" val="2121919063"/>
              </p:ext>
            </p:extLst>
          </p:nvPr>
        </p:nvGraphicFramePr>
        <p:xfrm>
          <a:off x="611560" y="926668"/>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3" name="直線接點 42"/>
          <p:cNvCxnSpPr/>
          <p:nvPr/>
        </p:nvCxnSpPr>
        <p:spPr bwMode="auto">
          <a:xfrm>
            <a:off x="551444" y="908720"/>
            <a:ext cx="4921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827584" y="2753152"/>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flipH="1">
            <a:off x="827584" y="2753152"/>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bwMode="auto">
          <a:xfrm>
            <a:off x="641536" y="1673032"/>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54" name="表格 53"/>
          <p:cNvGraphicFramePr>
            <a:graphicFrameLocks noGrp="1"/>
          </p:cNvGraphicFramePr>
          <p:nvPr>
            <p:extLst>
              <p:ext uri="{D42A27DB-BD31-4B8C-83A1-F6EECF244321}">
                <p14:modId xmlns:p14="http://schemas.microsoft.com/office/powerpoint/2010/main" val="908039498"/>
              </p:ext>
            </p:extLst>
          </p:nvPr>
        </p:nvGraphicFramePr>
        <p:xfrm>
          <a:off x="2771800" y="5783664"/>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864346380"/>
              </p:ext>
            </p:extLst>
          </p:nvPr>
        </p:nvGraphicFramePr>
        <p:xfrm>
          <a:off x="2795970" y="4472711"/>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6" name="直線接點 55"/>
          <p:cNvCxnSpPr/>
          <p:nvPr/>
        </p:nvCxnSpPr>
        <p:spPr bwMode="auto">
          <a:xfrm>
            <a:off x="2795970" y="4461534"/>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5831705" y="4440275"/>
            <a:ext cx="518091" cy="369332"/>
          </a:xfrm>
          <a:prstGeom prst="rect">
            <a:avLst/>
          </a:prstGeom>
          <a:noFill/>
        </p:spPr>
        <p:txBody>
          <a:bodyPr wrap="none" rtlCol="0">
            <a:spAutoFit/>
          </a:bodyPr>
          <a:lstStyle/>
          <a:p>
            <a:r>
              <a:rPr lang="en-US" altLang="zh-TW" sz="1800" b="1" dirty="0" err="1" smtClean="0"/>
              <a:t>pos</a:t>
            </a:r>
            <a:endParaRPr lang="zh-TW" altLang="en-US" b="1" dirty="0"/>
          </a:p>
        </p:txBody>
      </p:sp>
      <p:cxnSp>
        <p:nvCxnSpPr>
          <p:cNvPr id="58" name="直線接點 57"/>
          <p:cNvCxnSpPr/>
          <p:nvPr/>
        </p:nvCxnSpPr>
        <p:spPr bwMode="auto">
          <a:xfrm flipH="1">
            <a:off x="1668529" y="170080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接點 58"/>
          <p:cNvCxnSpPr/>
          <p:nvPr/>
        </p:nvCxnSpPr>
        <p:spPr bwMode="auto">
          <a:xfrm>
            <a:off x="1668529" y="1680483"/>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874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0"/>
            <a:ext cx="7315200" cy="838200"/>
          </a:xfrm>
        </p:spPr>
        <p:txBody>
          <a:bodyPr/>
          <a:lstStyle/>
          <a:p>
            <a:r>
              <a:rPr lang="en-US" altLang="zh-TW" dirty="0" smtClean="0"/>
              <a:t>Sample code</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789434"/>
            <a:ext cx="3914775" cy="6086475"/>
          </a:xfrm>
          <a:prstGeom prst="rect">
            <a:avLst/>
          </a:prstGeom>
          <a:solidFill>
            <a:schemeClr val="bg2"/>
          </a:solidFill>
          <a:ln>
            <a:solidFill>
              <a:schemeClr val="bg2"/>
            </a:solidFill>
          </a:ln>
          <a:effectLst/>
        </p:spPr>
      </p:pic>
    </p:spTree>
    <p:extLst>
      <p:ext uri="{BB962C8B-B14F-4D97-AF65-F5344CB8AC3E}">
        <p14:creationId xmlns:p14="http://schemas.microsoft.com/office/powerpoint/2010/main" val="112601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71400"/>
            <a:ext cx="7315200" cy="838200"/>
          </a:xfrm>
        </p:spPr>
        <p:txBody>
          <a:bodyPr/>
          <a:lstStyle/>
          <a:p>
            <a:r>
              <a:rPr lang="en-US" altLang="zh-TW" dirty="0" smtClean="0"/>
              <a:t>Sample code</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48680"/>
            <a:ext cx="8277225" cy="6315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1979712" y="2636912"/>
            <a:ext cx="3384376" cy="115212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文字方塊 3"/>
          <p:cNvSpPr txBox="1"/>
          <p:nvPr/>
        </p:nvSpPr>
        <p:spPr>
          <a:xfrm>
            <a:off x="5436096" y="2636193"/>
            <a:ext cx="2682979" cy="461665"/>
          </a:xfrm>
          <a:prstGeom prst="rect">
            <a:avLst/>
          </a:prstGeom>
          <a:noFill/>
        </p:spPr>
        <p:txBody>
          <a:bodyPr wrap="none" rtlCol="0">
            <a:spAutoFit/>
          </a:bodyPr>
          <a:lstStyle/>
          <a:p>
            <a:r>
              <a:rPr lang="en-US" altLang="zh-TW" b="1" dirty="0" smtClean="0">
                <a:solidFill>
                  <a:srgbClr val="FF0000"/>
                </a:solidFill>
              </a:rPr>
              <a:t>build bit index tree</a:t>
            </a:r>
            <a:endParaRPr lang="zh-TW" altLang="en-US" b="1" dirty="0">
              <a:solidFill>
                <a:srgbClr val="FF0000"/>
              </a:solidFill>
            </a:endParaRPr>
          </a:p>
        </p:txBody>
      </p:sp>
      <p:sp>
        <p:nvSpPr>
          <p:cNvPr id="7" name="矩形 6"/>
          <p:cNvSpPr/>
          <p:nvPr/>
        </p:nvSpPr>
        <p:spPr bwMode="auto">
          <a:xfrm>
            <a:off x="1979712" y="4509120"/>
            <a:ext cx="6632351" cy="172819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文字方塊 7"/>
          <p:cNvSpPr txBox="1"/>
          <p:nvPr/>
        </p:nvSpPr>
        <p:spPr>
          <a:xfrm>
            <a:off x="6488805" y="4005063"/>
            <a:ext cx="2187650" cy="461665"/>
          </a:xfrm>
          <a:prstGeom prst="rect">
            <a:avLst/>
          </a:prstGeom>
          <a:noFill/>
        </p:spPr>
        <p:txBody>
          <a:bodyPr wrap="none" rtlCol="0">
            <a:spAutoFit/>
          </a:bodyPr>
          <a:lstStyle/>
          <a:p>
            <a:r>
              <a:rPr lang="en-US" altLang="zh-TW" b="1" dirty="0" smtClean="0">
                <a:solidFill>
                  <a:srgbClr val="FF0000"/>
                </a:solidFill>
              </a:rPr>
              <a:t>handle request</a:t>
            </a:r>
            <a:endParaRPr lang="zh-TW" altLang="en-US" b="1" dirty="0">
              <a:solidFill>
                <a:srgbClr val="FF0000"/>
              </a:solidFill>
            </a:endParaRPr>
          </a:p>
        </p:txBody>
      </p:sp>
    </p:spTree>
    <p:extLst>
      <p:ext uri="{BB962C8B-B14F-4D97-AF65-F5344CB8AC3E}">
        <p14:creationId xmlns:p14="http://schemas.microsoft.com/office/powerpoint/2010/main" val="364580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(2/2)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sz="2800" dirty="0"/>
              <a:t>It is sufficient to know for each movie how many movies are placed above it, since, with this information, its position in the stack can be calculated. </a:t>
            </a:r>
            <a:r>
              <a:rPr lang="en-US" altLang="zh-TW" sz="2800" u="sng" dirty="0">
                <a:solidFill>
                  <a:srgbClr val="FF0000"/>
                </a:solidFill>
              </a:rPr>
              <a:t>Each movie is identified by a number printed on the movie box</a:t>
            </a:r>
            <a:r>
              <a:rPr lang="en-US" altLang="zh-TW" sz="2800" dirty="0"/>
              <a:t>. </a:t>
            </a:r>
            <a:endParaRPr lang="en-US" altLang="zh-TW" sz="2800" dirty="0" smtClean="0"/>
          </a:p>
          <a:p>
            <a:r>
              <a:rPr lang="en-US" altLang="zh-TW" sz="2800" dirty="0" smtClean="0"/>
              <a:t>Your </a:t>
            </a:r>
            <a:r>
              <a:rPr lang="en-US" altLang="zh-TW" sz="2800" dirty="0"/>
              <a:t>task is to implement a program which will keep track of the position of each movie. In particular, each time Mr. K. I. removes a movie box from the stack, your program should print the number of movies that were placed above it before it was removed. </a:t>
            </a:r>
          </a:p>
        </p:txBody>
      </p:sp>
    </p:spTree>
    <p:extLst>
      <p:ext uri="{BB962C8B-B14F-4D97-AF65-F5344CB8AC3E}">
        <p14:creationId xmlns:p14="http://schemas.microsoft.com/office/powerpoint/2010/main" val="274785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On the first line a positive integer: </a:t>
            </a:r>
            <a:r>
              <a:rPr lang="en-US" altLang="zh-TW" u="sng" dirty="0">
                <a:solidFill>
                  <a:srgbClr val="FF0000"/>
                </a:solidFill>
              </a:rPr>
              <a:t>the number of test cases</a:t>
            </a:r>
            <a:r>
              <a:rPr lang="en-US" altLang="zh-TW" dirty="0"/>
              <a:t>, at most 100. </a:t>
            </a:r>
            <a:endParaRPr lang="en-US" altLang="zh-TW" dirty="0" smtClean="0"/>
          </a:p>
          <a:p>
            <a:r>
              <a:rPr lang="en-US" altLang="zh-TW" dirty="0" smtClean="0"/>
              <a:t>After </a:t>
            </a:r>
            <a:r>
              <a:rPr lang="en-US" altLang="zh-TW" dirty="0"/>
              <a:t>that per test case: </a:t>
            </a:r>
            <a:endParaRPr lang="en-US" altLang="zh-TW" dirty="0" smtClean="0"/>
          </a:p>
          <a:p>
            <a:pPr lvl="1"/>
            <a:r>
              <a:rPr lang="en-US" altLang="zh-TW" dirty="0" smtClean="0"/>
              <a:t>One </a:t>
            </a:r>
            <a:r>
              <a:rPr lang="en-US" altLang="zh-TW" dirty="0"/>
              <a:t>line with </a:t>
            </a:r>
            <a:r>
              <a:rPr lang="en-US" altLang="zh-TW" u="sng" dirty="0">
                <a:solidFill>
                  <a:srgbClr val="FF0000"/>
                </a:solidFill>
              </a:rPr>
              <a:t>two integers n and m</a:t>
            </a:r>
            <a:r>
              <a:rPr lang="en-US" altLang="zh-TW" dirty="0">
                <a:solidFill>
                  <a:srgbClr val="FF0000"/>
                </a:solidFill>
              </a:rPr>
              <a:t> </a:t>
            </a:r>
            <a:r>
              <a:rPr lang="en-US" altLang="zh-TW" dirty="0"/>
              <a:t>(1 ≤ n, m ≤ 100000): the number of movies in the stack and the number of locate requests. </a:t>
            </a:r>
          </a:p>
          <a:p>
            <a:pPr lvl="1"/>
            <a:r>
              <a:rPr lang="en-US" altLang="zh-TW" dirty="0"/>
              <a:t>O</a:t>
            </a:r>
            <a:r>
              <a:rPr lang="en-US" altLang="zh-TW" dirty="0" smtClean="0"/>
              <a:t>ne </a:t>
            </a:r>
            <a:r>
              <a:rPr lang="en-US" altLang="zh-TW" dirty="0"/>
              <a:t>line with m integers a</a:t>
            </a:r>
            <a:r>
              <a:rPr lang="en-US" altLang="zh-TW" baseline="-25000" dirty="0"/>
              <a:t>1</a:t>
            </a:r>
            <a:r>
              <a:rPr lang="en-US" altLang="zh-TW" dirty="0"/>
              <a:t>, . . . , a</a:t>
            </a:r>
            <a:r>
              <a:rPr lang="en-US" altLang="zh-TW" baseline="-25000" dirty="0"/>
              <a:t>m</a:t>
            </a:r>
            <a:r>
              <a:rPr lang="en-US" altLang="zh-TW" dirty="0"/>
              <a:t> (1 ≤ </a:t>
            </a:r>
            <a:r>
              <a:rPr lang="en-US" altLang="zh-TW" dirty="0" err="1"/>
              <a:t>a</a:t>
            </a:r>
            <a:r>
              <a:rPr lang="en-US" altLang="zh-TW" baseline="-25000" dirty="0" err="1"/>
              <a:t>i</a:t>
            </a:r>
            <a:r>
              <a:rPr lang="en-US" altLang="zh-TW" dirty="0"/>
              <a:t> ≤ n) representing the identification numbers of movies that Mr. K. I. wants to watch. </a:t>
            </a:r>
            <a:endParaRPr lang="en-US" altLang="zh-TW" dirty="0" smtClean="0"/>
          </a:p>
        </p:txBody>
      </p:sp>
    </p:spTree>
    <p:extLst>
      <p:ext uri="{BB962C8B-B14F-4D97-AF65-F5344CB8AC3E}">
        <p14:creationId xmlns:p14="http://schemas.microsoft.com/office/powerpoint/2010/main" val="1723299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For simplicity, assume the initial stack contains the movies with identification numbers 1, 2, . . . , n in increasing order, where the movie box with </a:t>
            </a:r>
            <a:r>
              <a:rPr lang="en-US" altLang="zh-TW" u="sng" dirty="0">
                <a:solidFill>
                  <a:srgbClr val="FF0000"/>
                </a:solidFill>
              </a:rPr>
              <a:t>label 1 is the top-most box</a:t>
            </a:r>
            <a:r>
              <a:rPr lang="en-US" altLang="zh-TW" dirty="0"/>
              <a:t>.</a:t>
            </a:r>
          </a:p>
        </p:txBody>
      </p:sp>
    </p:spTree>
    <p:extLst>
      <p:ext uri="{BB962C8B-B14F-4D97-AF65-F5344CB8AC3E}">
        <p14:creationId xmlns:p14="http://schemas.microsoft.com/office/powerpoint/2010/main" val="2668435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Per test case: </a:t>
            </a:r>
          </a:p>
          <a:p>
            <a:pPr lvl="1"/>
            <a:r>
              <a:rPr lang="en-US" altLang="zh-TW" dirty="0" smtClean="0"/>
              <a:t>One </a:t>
            </a:r>
            <a:r>
              <a:rPr lang="en-US" altLang="zh-TW" dirty="0"/>
              <a:t>line with m integers, where the i-</a:t>
            </a:r>
            <a:r>
              <a:rPr lang="en-US" altLang="zh-TW" dirty="0" err="1"/>
              <a:t>th</a:t>
            </a:r>
            <a:r>
              <a:rPr lang="en-US" altLang="zh-TW" dirty="0"/>
              <a:t> integer gives the number of movie boxes above the box with label </a:t>
            </a:r>
            <a:r>
              <a:rPr lang="en-US" altLang="zh-TW" dirty="0" err="1"/>
              <a:t>a</a:t>
            </a:r>
            <a:r>
              <a:rPr lang="en-US" altLang="zh-TW" baseline="-25000" dirty="0" err="1"/>
              <a:t>i</a:t>
            </a:r>
            <a:r>
              <a:rPr lang="en-US" altLang="zh-TW" dirty="0"/>
              <a:t> , immediately before this box is removed from the stack. </a:t>
            </a:r>
            <a:endParaRPr lang="en-US" altLang="zh-TW" dirty="0" smtClean="0"/>
          </a:p>
          <a:p>
            <a:pPr lvl="1"/>
            <a:r>
              <a:rPr lang="en-US" altLang="zh-TW" dirty="0" smtClean="0"/>
              <a:t>Note </a:t>
            </a:r>
            <a:r>
              <a:rPr lang="en-US" altLang="zh-TW" dirty="0"/>
              <a:t>that after each locate request </a:t>
            </a:r>
            <a:r>
              <a:rPr lang="en-US" altLang="zh-TW" dirty="0" err="1"/>
              <a:t>a</a:t>
            </a:r>
            <a:r>
              <a:rPr lang="en-US" altLang="zh-TW" baseline="-25000" dirty="0" err="1"/>
              <a:t>i</a:t>
            </a:r>
            <a:r>
              <a:rPr lang="en-US" altLang="zh-TW" dirty="0"/>
              <a:t> , the movie box with label </a:t>
            </a:r>
            <a:r>
              <a:rPr lang="en-US" altLang="zh-TW" dirty="0" err="1"/>
              <a:t>a</a:t>
            </a:r>
            <a:r>
              <a:rPr lang="en-US" altLang="zh-TW" baseline="-25000" dirty="0" err="1"/>
              <a:t>i</a:t>
            </a:r>
            <a:r>
              <a:rPr lang="en-US" altLang="zh-TW" dirty="0"/>
              <a:t> is placed at the top of the stack. </a:t>
            </a:r>
            <a:endParaRPr lang="en-US" altLang="zh-TW" dirty="0" smtClean="0"/>
          </a:p>
        </p:txBody>
      </p:sp>
    </p:spTree>
    <p:extLst>
      <p:ext uri="{BB962C8B-B14F-4D97-AF65-F5344CB8AC3E}">
        <p14:creationId xmlns:p14="http://schemas.microsoft.com/office/powerpoint/2010/main" val="288197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4837769" y="3342530"/>
            <a:ext cx="1665243" cy="2664296"/>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內容版面配置區 2"/>
          <p:cNvSpPr txBox="1">
            <a:spLocks/>
          </p:cNvSpPr>
          <p:nvPr/>
        </p:nvSpPr>
        <p:spPr bwMode="auto">
          <a:xfrm>
            <a:off x="5408389" y="1268760"/>
            <a:ext cx="2160240" cy="15121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None/>
            </a:pPr>
            <a:r>
              <a:rPr lang="en-US" altLang="zh-TW" sz="2800" dirty="0" smtClean="0"/>
              <a:t>Output  </a:t>
            </a:r>
            <a:endParaRPr lang="en-US" altLang="zh-TW" sz="2400" dirty="0" smtClean="0">
              <a:solidFill>
                <a:srgbClr val="FF0000"/>
              </a:solidFill>
            </a:endParaRPr>
          </a:p>
          <a:p>
            <a:pPr marL="0" indent="0">
              <a:buNone/>
            </a:pPr>
            <a:r>
              <a:rPr lang="en-US" altLang="zh-TW" sz="2400" dirty="0"/>
              <a:t>2 1 0 </a:t>
            </a:r>
            <a:endParaRPr lang="en-US" altLang="zh-TW" sz="2400" dirty="0" smtClean="0"/>
          </a:p>
          <a:p>
            <a:pPr marL="0" indent="0">
              <a:buNone/>
            </a:pPr>
            <a:r>
              <a:rPr lang="en-US" altLang="zh-TW" sz="2400" dirty="0" smtClean="0"/>
              <a:t>3 </a:t>
            </a:r>
            <a:r>
              <a:rPr lang="en-US" altLang="zh-TW" sz="2400" dirty="0"/>
              <a:t>0 4</a:t>
            </a:r>
            <a:endParaRPr lang="fr-FR" altLang="zh-TW" sz="2400" dirty="0" smtClean="0"/>
          </a:p>
        </p:txBody>
      </p:sp>
      <p:sp>
        <p:nvSpPr>
          <p:cNvPr id="2" name="標題 1"/>
          <p:cNvSpPr>
            <a:spLocks noGrp="1"/>
          </p:cNvSpPr>
          <p:nvPr>
            <p:ph type="title"/>
          </p:nvPr>
        </p:nvSpPr>
        <p:spPr>
          <a:xfrm>
            <a:off x="971600" y="332656"/>
            <a:ext cx="7315200" cy="838200"/>
          </a:xfrm>
        </p:spPr>
        <p:txBody>
          <a:bodyPr/>
          <a:lstStyle/>
          <a:p>
            <a:r>
              <a:rPr lang="en-US" altLang="zh-TW" dirty="0" smtClean="0"/>
              <a:t>I/O Example</a:t>
            </a:r>
            <a:endParaRPr lang="zh-TW" altLang="en-US" dirty="0"/>
          </a:p>
        </p:txBody>
      </p:sp>
      <p:sp>
        <p:nvSpPr>
          <p:cNvPr id="3" name="內容版面配置區 2"/>
          <p:cNvSpPr>
            <a:spLocks noGrp="1"/>
          </p:cNvSpPr>
          <p:nvPr>
            <p:ph idx="1"/>
          </p:nvPr>
        </p:nvSpPr>
        <p:spPr>
          <a:xfrm>
            <a:off x="899592" y="1268760"/>
            <a:ext cx="2160240" cy="5112568"/>
          </a:xfrm>
          <a:solidFill>
            <a:schemeClr val="bg1"/>
          </a:solidFill>
          <a:ln>
            <a:solidFill>
              <a:schemeClr val="bg2"/>
            </a:solidFill>
          </a:ln>
        </p:spPr>
        <p:txBody>
          <a:bodyPr/>
          <a:lstStyle/>
          <a:p>
            <a:pPr marL="0" indent="0">
              <a:buNone/>
            </a:pPr>
            <a:r>
              <a:rPr lang="en-US" altLang="zh-TW" sz="2800" dirty="0" smtClean="0"/>
              <a:t>Input  </a:t>
            </a:r>
            <a:endParaRPr lang="en-US" altLang="zh-TW" sz="2800" dirty="0"/>
          </a:p>
          <a:p>
            <a:pPr marL="0" indent="0">
              <a:buNone/>
            </a:pPr>
            <a:r>
              <a:rPr lang="en-US" altLang="zh-TW" sz="2800" dirty="0" smtClean="0"/>
              <a:t>2 </a:t>
            </a:r>
          </a:p>
          <a:p>
            <a:pPr marL="0" indent="0">
              <a:buNone/>
            </a:pPr>
            <a:r>
              <a:rPr lang="en-US" altLang="zh-TW" sz="2800" dirty="0" smtClean="0"/>
              <a:t>3 </a:t>
            </a:r>
            <a:r>
              <a:rPr lang="en-US" altLang="zh-TW" sz="2800" dirty="0"/>
              <a:t>3 </a:t>
            </a:r>
            <a:endParaRPr lang="en-US" altLang="zh-TW" sz="2800" dirty="0" smtClean="0"/>
          </a:p>
          <a:p>
            <a:pPr marL="0" indent="0">
              <a:buNone/>
            </a:pPr>
            <a:r>
              <a:rPr lang="en-US" altLang="zh-TW" sz="2800" dirty="0" smtClean="0"/>
              <a:t>3 </a:t>
            </a:r>
            <a:r>
              <a:rPr lang="en-US" altLang="zh-TW" sz="2800" dirty="0"/>
              <a:t>1 1 </a:t>
            </a:r>
            <a:endParaRPr lang="en-US" altLang="zh-TW" sz="2800" dirty="0" smtClean="0"/>
          </a:p>
          <a:p>
            <a:pPr marL="0" indent="0">
              <a:buNone/>
            </a:pPr>
            <a:r>
              <a:rPr lang="en-US" altLang="zh-TW" sz="2800" dirty="0" smtClean="0"/>
              <a:t>5 </a:t>
            </a:r>
            <a:r>
              <a:rPr lang="en-US" altLang="zh-TW" sz="2800" dirty="0"/>
              <a:t>3 </a:t>
            </a:r>
            <a:endParaRPr lang="en-US" altLang="zh-TW" sz="2800" dirty="0" smtClean="0"/>
          </a:p>
          <a:p>
            <a:pPr marL="0" indent="0">
              <a:buNone/>
            </a:pPr>
            <a:r>
              <a:rPr lang="en-US" altLang="zh-TW" sz="2800" dirty="0" smtClean="0"/>
              <a:t>4 </a:t>
            </a:r>
            <a:r>
              <a:rPr lang="en-US" altLang="zh-TW" sz="2800" dirty="0"/>
              <a:t>4 5</a:t>
            </a:r>
          </a:p>
        </p:txBody>
      </p:sp>
      <p:sp>
        <p:nvSpPr>
          <p:cNvPr id="11" name="矩形 10"/>
          <p:cNvSpPr/>
          <p:nvPr/>
        </p:nvSpPr>
        <p:spPr bwMode="auto">
          <a:xfrm>
            <a:off x="899592" y="1844824"/>
            <a:ext cx="2160240" cy="4320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 name="直線單箭頭接點 12"/>
          <p:cNvCxnSpPr/>
          <p:nvPr/>
        </p:nvCxnSpPr>
        <p:spPr bwMode="auto">
          <a:xfrm flipH="1">
            <a:off x="1547664" y="1628800"/>
            <a:ext cx="648072" cy="432048"/>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1979712" y="1268760"/>
            <a:ext cx="2755883" cy="461665"/>
          </a:xfrm>
          <a:prstGeom prst="rect">
            <a:avLst/>
          </a:prstGeom>
          <a:noFill/>
        </p:spPr>
        <p:txBody>
          <a:bodyPr wrap="none" rtlCol="0">
            <a:spAutoFit/>
          </a:bodyPr>
          <a:lstStyle/>
          <a:p>
            <a:r>
              <a:rPr lang="en-US" altLang="zh-TW" dirty="0" smtClean="0">
                <a:solidFill>
                  <a:srgbClr val="FF0000"/>
                </a:solidFill>
              </a:rPr>
              <a:t>number of test cases</a:t>
            </a:r>
            <a:endParaRPr lang="zh-TW" altLang="en-US" dirty="0">
              <a:solidFill>
                <a:srgbClr val="FF0000"/>
              </a:solidFill>
            </a:endParaRPr>
          </a:p>
        </p:txBody>
      </p:sp>
      <p:sp>
        <p:nvSpPr>
          <p:cNvPr id="48" name="矩形 47"/>
          <p:cNvSpPr/>
          <p:nvPr/>
        </p:nvSpPr>
        <p:spPr bwMode="auto">
          <a:xfrm>
            <a:off x="899592" y="2276872"/>
            <a:ext cx="2160240" cy="100811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6" name="直線單箭頭接點 25"/>
          <p:cNvCxnSpPr/>
          <p:nvPr/>
        </p:nvCxnSpPr>
        <p:spPr bwMode="auto">
          <a:xfrm flipH="1" flipV="1">
            <a:off x="1187624" y="2636912"/>
            <a:ext cx="576064" cy="216024"/>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1691680" y="2564904"/>
            <a:ext cx="2422458" cy="461665"/>
          </a:xfrm>
          <a:prstGeom prst="rect">
            <a:avLst/>
          </a:prstGeom>
          <a:noFill/>
        </p:spPr>
        <p:txBody>
          <a:bodyPr wrap="none" rtlCol="0">
            <a:spAutoFit/>
          </a:bodyPr>
          <a:lstStyle/>
          <a:p>
            <a:r>
              <a:rPr lang="en-US" altLang="zh-TW" dirty="0" smtClean="0">
                <a:solidFill>
                  <a:srgbClr val="FF0000"/>
                </a:solidFill>
              </a:rPr>
              <a:t>number of movies</a:t>
            </a:r>
            <a:endParaRPr lang="zh-TW" altLang="en-US" dirty="0">
              <a:solidFill>
                <a:srgbClr val="FF0000"/>
              </a:solidFill>
            </a:endParaRPr>
          </a:p>
        </p:txBody>
      </p:sp>
      <p:sp>
        <p:nvSpPr>
          <p:cNvPr id="57" name="文字方塊 56"/>
          <p:cNvSpPr txBox="1"/>
          <p:nvPr/>
        </p:nvSpPr>
        <p:spPr>
          <a:xfrm>
            <a:off x="2506483" y="1861373"/>
            <a:ext cx="2002471" cy="830997"/>
          </a:xfrm>
          <a:prstGeom prst="rect">
            <a:avLst/>
          </a:prstGeom>
          <a:noFill/>
        </p:spPr>
        <p:txBody>
          <a:bodyPr wrap="none" rtlCol="0">
            <a:spAutoFit/>
          </a:bodyPr>
          <a:lstStyle/>
          <a:p>
            <a:r>
              <a:rPr lang="en-US" altLang="zh-TW" dirty="0" smtClean="0">
                <a:solidFill>
                  <a:srgbClr val="FF0000"/>
                </a:solidFill>
              </a:rPr>
              <a:t>Number of </a:t>
            </a:r>
          </a:p>
          <a:p>
            <a:r>
              <a:rPr lang="en-US" altLang="zh-TW" dirty="0" smtClean="0">
                <a:solidFill>
                  <a:srgbClr val="FF0000"/>
                </a:solidFill>
              </a:rPr>
              <a:t>locate requests</a:t>
            </a:r>
            <a:endParaRPr lang="zh-TW" altLang="en-US" dirty="0">
              <a:solidFill>
                <a:srgbClr val="FF0000"/>
              </a:solidFill>
            </a:endParaRPr>
          </a:p>
        </p:txBody>
      </p:sp>
      <p:cxnSp>
        <p:nvCxnSpPr>
          <p:cNvPr id="59" name="直線單箭頭接點 58"/>
          <p:cNvCxnSpPr/>
          <p:nvPr/>
        </p:nvCxnSpPr>
        <p:spPr bwMode="auto">
          <a:xfrm flipH="1">
            <a:off x="1475657" y="2420888"/>
            <a:ext cx="1080119" cy="144016"/>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矩形 61"/>
          <p:cNvSpPr/>
          <p:nvPr/>
        </p:nvSpPr>
        <p:spPr bwMode="auto">
          <a:xfrm>
            <a:off x="899592" y="3284984"/>
            <a:ext cx="2160240" cy="100811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29" name="表格 28"/>
          <p:cNvGraphicFramePr>
            <a:graphicFrameLocks noGrp="1"/>
          </p:cNvGraphicFramePr>
          <p:nvPr>
            <p:extLst>
              <p:ext uri="{D42A27DB-BD31-4B8C-83A1-F6EECF244321}">
                <p14:modId xmlns:p14="http://schemas.microsoft.com/office/powerpoint/2010/main" val="768312001"/>
              </p:ext>
            </p:extLst>
          </p:nvPr>
        </p:nvGraphicFramePr>
        <p:xfrm>
          <a:off x="5073372" y="3517244"/>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7" name="直線接點 46"/>
          <p:cNvCxnSpPr/>
          <p:nvPr/>
        </p:nvCxnSpPr>
        <p:spPr bwMode="auto">
          <a:xfrm>
            <a:off x="5412749" y="3981310"/>
            <a:ext cx="648072"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5637290" y="3909302"/>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graphicFrame>
        <p:nvGraphicFramePr>
          <p:cNvPr id="66" name="表格 65"/>
          <p:cNvGraphicFramePr>
            <a:graphicFrameLocks noGrp="1"/>
          </p:cNvGraphicFramePr>
          <p:nvPr>
            <p:extLst>
              <p:ext uri="{D42A27DB-BD31-4B8C-83A1-F6EECF244321}">
                <p14:modId xmlns:p14="http://schemas.microsoft.com/office/powerpoint/2010/main" val="814398319"/>
              </p:ext>
            </p:extLst>
          </p:nvPr>
        </p:nvGraphicFramePr>
        <p:xfrm>
          <a:off x="5053793" y="4309332"/>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8" name="直線接點 67"/>
          <p:cNvCxnSpPr/>
          <p:nvPr/>
        </p:nvCxnSpPr>
        <p:spPr bwMode="auto">
          <a:xfrm>
            <a:off x="5737869" y="4773398"/>
            <a:ext cx="332011"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5805178" y="4751611"/>
            <a:ext cx="300082"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graphicFrame>
        <p:nvGraphicFramePr>
          <p:cNvPr id="71" name="表格 70"/>
          <p:cNvGraphicFramePr>
            <a:graphicFrameLocks noGrp="1"/>
          </p:cNvGraphicFramePr>
          <p:nvPr>
            <p:extLst>
              <p:ext uri="{D42A27DB-BD31-4B8C-83A1-F6EECF244321}">
                <p14:modId xmlns:p14="http://schemas.microsoft.com/office/powerpoint/2010/main" val="3907659625"/>
              </p:ext>
            </p:extLst>
          </p:nvPr>
        </p:nvGraphicFramePr>
        <p:xfrm>
          <a:off x="5053793" y="5070722"/>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cxnSp>
        <p:nvCxnSpPr>
          <p:cNvPr id="73" name="直線接點 72"/>
          <p:cNvCxnSpPr>
            <a:endCxn id="74" idx="0"/>
          </p:cNvCxnSpPr>
          <p:nvPr/>
        </p:nvCxnSpPr>
        <p:spPr bwMode="auto">
          <a:xfrm>
            <a:off x="6069880" y="5513561"/>
            <a:ext cx="150041"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文字方塊 73"/>
          <p:cNvSpPr txBox="1"/>
          <p:nvPr/>
        </p:nvSpPr>
        <p:spPr>
          <a:xfrm>
            <a:off x="6069880" y="551769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77" name="矩形 76"/>
          <p:cNvSpPr/>
          <p:nvPr/>
        </p:nvSpPr>
        <p:spPr bwMode="auto">
          <a:xfrm>
            <a:off x="6869148" y="3342530"/>
            <a:ext cx="1665243" cy="2664296"/>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78" name="表格 77"/>
          <p:cNvGraphicFramePr>
            <a:graphicFrameLocks noGrp="1"/>
          </p:cNvGraphicFramePr>
          <p:nvPr>
            <p:extLst>
              <p:ext uri="{D42A27DB-BD31-4B8C-83A1-F6EECF244321}">
                <p14:modId xmlns:p14="http://schemas.microsoft.com/office/powerpoint/2010/main" val="163511521"/>
              </p:ext>
            </p:extLst>
          </p:nvPr>
        </p:nvGraphicFramePr>
        <p:xfrm>
          <a:off x="7104751" y="3517244"/>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80" name="直線接點 79"/>
          <p:cNvCxnSpPr/>
          <p:nvPr/>
        </p:nvCxnSpPr>
        <p:spPr bwMode="auto">
          <a:xfrm>
            <a:off x="7561521" y="3981310"/>
            <a:ext cx="614758"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7668669" y="3909302"/>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graphicFrame>
        <p:nvGraphicFramePr>
          <p:cNvPr id="82" name="表格 81"/>
          <p:cNvGraphicFramePr>
            <a:graphicFrameLocks noGrp="1"/>
          </p:cNvGraphicFramePr>
          <p:nvPr>
            <p:extLst>
              <p:ext uri="{D42A27DB-BD31-4B8C-83A1-F6EECF244321}">
                <p14:modId xmlns:p14="http://schemas.microsoft.com/office/powerpoint/2010/main" val="169254280"/>
              </p:ext>
            </p:extLst>
          </p:nvPr>
        </p:nvGraphicFramePr>
        <p:xfrm>
          <a:off x="7085172" y="4309332"/>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2847567611"/>
              </p:ext>
            </p:extLst>
          </p:nvPr>
        </p:nvGraphicFramePr>
        <p:xfrm>
          <a:off x="7085172" y="5070722"/>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88" name="直線接點 87"/>
          <p:cNvCxnSpPr/>
          <p:nvPr/>
        </p:nvCxnSpPr>
        <p:spPr bwMode="auto">
          <a:xfrm flipV="1">
            <a:off x="7301196" y="5513561"/>
            <a:ext cx="852046"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文字方塊 88"/>
          <p:cNvSpPr txBox="1"/>
          <p:nvPr/>
        </p:nvSpPr>
        <p:spPr>
          <a:xfrm>
            <a:off x="7530236" y="5535516"/>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cxnSp>
        <p:nvCxnSpPr>
          <p:cNvPr id="92" name="直線接點 91"/>
          <p:cNvCxnSpPr>
            <a:endCxn id="93" idx="0"/>
          </p:cNvCxnSpPr>
          <p:nvPr/>
        </p:nvCxnSpPr>
        <p:spPr bwMode="auto">
          <a:xfrm>
            <a:off x="8153242" y="4695174"/>
            <a:ext cx="150041"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字方塊 92"/>
          <p:cNvSpPr txBox="1"/>
          <p:nvPr/>
        </p:nvSpPr>
        <p:spPr>
          <a:xfrm>
            <a:off x="8153242" y="469930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cxnSp>
        <p:nvCxnSpPr>
          <p:cNvPr id="97" name="直線接點 96"/>
          <p:cNvCxnSpPr/>
          <p:nvPr/>
        </p:nvCxnSpPr>
        <p:spPr bwMode="auto">
          <a:xfrm>
            <a:off x="6084168" y="3502464"/>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p:nvPr/>
        </p:nvCxnSpPr>
        <p:spPr bwMode="auto">
          <a:xfrm>
            <a:off x="6055615" y="4292788"/>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p:nvPr/>
        </p:nvCxnSpPr>
        <p:spPr bwMode="auto">
          <a:xfrm>
            <a:off x="6069880" y="5068640"/>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接點 100"/>
          <p:cNvCxnSpPr/>
          <p:nvPr/>
        </p:nvCxnSpPr>
        <p:spPr bwMode="auto">
          <a:xfrm>
            <a:off x="8138760" y="3503648"/>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線接點 101"/>
          <p:cNvCxnSpPr/>
          <p:nvPr/>
        </p:nvCxnSpPr>
        <p:spPr bwMode="auto">
          <a:xfrm>
            <a:off x="8101259" y="4315349"/>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接點 102"/>
          <p:cNvCxnSpPr/>
          <p:nvPr/>
        </p:nvCxnSpPr>
        <p:spPr bwMode="auto">
          <a:xfrm>
            <a:off x="8116326" y="5068640"/>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線單箭頭接點 104"/>
          <p:cNvCxnSpPr/>
          <p:nvPr/>
        </p:nvCxnSpPr>
        <p:spPr bwMode="auto">
          <a:xfrm>
            <a:off x="6084168" y="3265212"/>
            <a:ext cx="0" cy="25841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文字方塊 105"/>
          <p:cNvSpPr txBox="1"/>
          <p:nvPr/>
        </p:nvSpPr>
        <p:spPr>
          <a:xfrm>
            <a:off x="5868144" y="3018438"/>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cxnSp>
        <p:nvCxnSpPr>
          <p:cNvPr id="107" name="直線單箭頭接點 106"/>
          <p:cNvCxnSpPr/>
          <p:nvPr/>
        </p:nvCxnSpPr>
        <p:spPr bwMode="auto">
          <a:xfrm>
            <a:off x="8134448" y="3242593"/>
            <a:ext cx="0" cy="25841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文字方塊 107"/>
          <p:cNvSpPr txBox="1"/>
          <p:nvPr/>
        </p:nvSpPr>
        <p:spPr>
          <a:xfrm>
            <a:off x="7918424" y="2995819"/>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spTree>
    <p:extLst>
      <p:ext uri="{BB962C8B-B14F-4D97-AF65-F5344CB8AC3E}">
        <p14:creationId xmlns:p14="http://schemas.microsoft.com/office/powerpoint/2010/main" val="287686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04664"/>
            <a:ext cx="7315200" cy="838200"/>
          </a:xfrm>
        </p:spPr>
        <p:txBody>
          <a:bodyPr/>
          <a:lstStyle/>
          <a:p>
            <a:r>
              <a:rPr lang="en-US" altLang="zh-TW" sz="3600" dirty="0" smtClean="0"/>
              <a:t>Fenwick Tree (Bit Index Tree, BIT)</a:t>
            </a:r>
            <a:endParaRPr lang="zh-TW"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7" name="文字方塊 6"/>
          <p:cNvSpPr txBox="1"/>
          <p:nvPr/>
        </p:nvSpPr>
        <p:spPr>
          <a:xfrm>
            <a:off x="107504" y="764704"/>
            <a:ext cx="829073" cy="307777"/>
          </a:xfrm>
          <a:prstGeom prst="rect">
            <a:avLst/>
          </a:prstGeom>
          <a:solidFill>
            <a:schemeClr val="bg1"/>
          </a:solidFill>
          <a:ln w="12700">
            <a:solidFill>
              <a:schemeClr val="tx1"/>
            </a:solidFill>
          </a:ln>
        </p:spPr>
        <p:txBody>
          <a:bodyPr wrap="none" rtlCol="0">
            <a:spAutoFit/>
          </a:bodyPr>
          <a:lstStyle/>
          <a:p>
            <a:r>
              <a:rPr lang="en-US" altLang="zh-TW" sz="1400" b="1" dirty="0" err="1" smtClean="0">
                <a:solidFill>
                  <a:srgbClr val="FF0000"/>
                </a:solidFill>
                <a:latin typeface="Courier New" pitchFamily="49" charset="0"/>
                <a:cs typeface="Courier New" pitchFamily="49" charset="0"/>
              </a:rPr>
              <a:t>Lowbit</a:t>
            </a:r>
            <a:endParaRPr lang="zh-TW" altLang="en-US" sz="1400" b="1" dirty="0">
              <a:solidFill>
                <a:srgbClr val="FF0000"/>
              </a:solidFill>
              <a:latin typeface="Courier New" pitchFamily="49" charset="0"/>
              <a:cs typeface="Courier New" pitchFamily="49" charset="0"/>
            </a:endParaRPr>
          </a:p>
        </p:txBody>
      </p:sp>
      <p:cxnSp>
        <p:nvCxnSpPr>
          <p:cNvPr id="11" name="直線單箭頭接點 10"/>
          <p:cNvCxnSpPr>
            <a:stCxn id="7" idx="2"/>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0027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04664"/>
            <a:ext cx="7315200" cy="838200"/>
          </a:xfrm>
        </p:spPr>
        <p:txBody>
          <a:bodyPr/>
          <a:lstStyle/>
          <a:p>
            <a:r>
              <a:rPr lang="en-US" altLang="zh-TW" sz="3600" dirty="0" smtClean="0"/>
              <a:t>Fenwick Tree (Bit Index Tree, BIT)</a:t>
            </a:r>
            <a:endParaRPr lang="zh-TW"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7" name="文字方塊 6"/>
          <p:cNvSpPr txBox="1"/>
          <p:nvPr/>
        </p:nvSpPr>
        <p:spPr>
          <a:xfrm>
            <a:off x="107504" y="764704"/>
            <a:ext cx="829073" cy="307777"/>
          </a:xfrm>
          <a:prstGeom prst="rect">
            <a:avLst/>
          </a:prstGeom>
          <a:solidFill>
            <a:schemeClr val="bg1"/>
          </a:solidFill>
          <a:ln w="12700">
            <a:solidFill>
              <a:schemeClr val="tx1"/>
            </a:solidFill>
          </a:ln>
        </p:spPr>
        <p:txBody>
          <a:bodyPr wrap="none" rtlCol="0">
            <a:spAutoFit/>
          </a:bodyPr>
          <a:lstStyle/>
          <a:p>
            <a:r>
              <a:rPr lang="en-US" altLang="zh-TW" sz="1400" b="1" dirty="0" err="1" smtClean="0">
                <a:solidFill>
                  <a:srgbClr val="FF0000"/>
                </a:solidFill>
                <a:latin typeface="Courier New" pitchFamily="49" charset="0"/>
                <a:cs typeface="Courier New" pitchFamily="49" charset="0"/>
              </a:rPr>
              <a:t>Lowbit</a:t>
            </a:r>
            <a:endParaRPr lang="zh-TW" altLang="en-US" sz="1400" b="1" dirty="0">
              <a:solidFill>
                <a:srgbClr val="FF0000"/>
              </a:solidFill>
              <a:latin typeface="Courier New" pitchFamily="49" charset="0"/>
              <a:cs typeface="Courier New" pitchFamily="49" charset="0"/>
            </a:endParaRPr>
          </a:p>
        </p:txBody>
      </p:sp>
      <p:cxnSp>
        <p:nvCxnSpPr>
          <p:cNvPr id="11" name="直線單箭頭接點 10"/>
          <p:cNvCxnSpPr>
            <a:stCxn id="7" idx="2"/>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3785918" y="4134271"/>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0" name="橢圓 29"/>
          <p:cNvSpPr/>
          <p:nvPr/>
        </p:nvSpPr>
        <p:spPr bwMode="auto">
          <a:xfrm>
            <a:off x="3245858" y="3517904"/>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文字方塊 9"/>
          <p:cNvSpPr txBox="1"/>
          <p:nvPr/>
        </p:nvSpPr>
        <p:spPr>
          <a:xfrm>
            <a:off x="3952145" y="5343971"/>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7-Lowbit(7)=6</a:t>
            </a:r>
            <a:endParaRPr lang="zh-TW" altLang="en-US" sz="1800" b="1" dirty="0">
              <a:solidFill>
                <a:srgbClr val="FF0000"/>
              </a:solidFill>
              <a:latin typeface="Courier New" pitchFamily="49" charset="0"/>
              <a:cs typeface="Courier New" pitchFamily="49" charset="0"/>
            </a:endParaRPr>
          </a:p>
        </p:txBody>
      </p:sp>
      <p:sp>
        <p:nvSpPr>
          <p:cNvPr id="34" name="橢圓 33"/>
          <p:cNvSpPr/>
          <p:nvPr/>
        </p:nvSpPr>
        <p:spPr bwMode="auto">
          <a:xfrm>
            <a:off x="7524328" y="3558207"/>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6469028" y="2910135"/>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文字方塊 36"/>
          <p:cNvSpPr txBox="1"/>
          <p:nvPr/>
        </p:nvSpPr>
        <p:spPr>
          <a:xfrm>
            <a:off x="6620490" y="5291762"/>
            <a:ext cx="2390398"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14-Lowbit(14)=12</a:t>
            </a:r>
            <a:endParaRPr lang="zh-TW" altLang="en-US" sz="1800" b="1" dirty="0">
              <a:solidFill>
                <a:srgbClr val="FF0000"/>
              </a:solidFill>
              <a:latin typeface="Courier New" pitchFamily="49" charset="0"/>
              <a:cs typeface="Courier New" pitchFamily="49" charset="0"/>
            </a:endParaRPr>
          </a:p>
        </p:txBody>
      </p:sp>
      <p:sp>
        <p:nvSpPr>
          <p:cNvPr id="38" name="橢圓 37"/>
          <p:cNvSpPr/>
          <p:nvPr/>
        </p:nvSpPr>
        <p:spPr bwMode="auto">
          <a:xfrm>
            <a:off x="1092861" y="3558206"/>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橢圓 38"/>
          <p:cNvSpPr/>
          <p:nvPr/>
        </p:nvSpPr>
        <p:spPr bwMode="auto">
          <a:xfrm>
            <a:off x="2186447" y="2910135"/>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312122" y="5301208"/>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2+Lowbit(2)=</a:t>
            </a:r>
            <a:r>
              <a:rPr lang="en-US" altLang="zh-TW" sz="1800" b="1" dirty="0">
                <a:solidFill>
                  <a:srgbClr val="FF0000"/>
                </a:solidFill>
                <a:latin typeface="Courier New" pitchFamily="49" charset="0"/>
                <a:cs typeface="Courier New" pitchFamily="49" charset="0"/>
              </a:rPr>
              <a:t>4</a:t>
            </a:r>
            <a:endParaRPr lang="zh-TW" altLang="en-US" sz="1800" b="1" dirty="0">
              <a:solidFill>
                <a:srgbClr val="FF0000"/>
              </a:solidFill>
              <a:latin typeface="Courier New" pitchFamily="49" charset="0"/>
              <a:cs typeface="Courier New" pitchFamily="49" charset="0"/>
            </a:endParaRPr>
          </a:p>
        </p:txBody>
      </p:sp>
      <p:cxnSp>
        <p:nvCxnSpPr>
          <p:cNvPr id="20" name="直線單箭頭接點 19"/>
          <p:cNvCxnSpPr/>
          <p:nvPr/>
        </p:nvCxnSpPr>
        <p:spPr bwMode="auto">
          <a:xfrm flipV="1">
            <a:off x="1475656" y="5157192"/>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單箭頭接點 40"/>
          <p:cNvCxnSpPr/>
          <p:nvPr/>
        </p:nvCxnSpPr>
        <p:spPr bwMode="auto">
          <a:xfrm flipV="1">
            <a:off x="4082756" y="5171658"/>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單箭頭接點 41"/>
          <p:cNvCxnSpPr/>
          <p:nvPr/>
        </p:nvCxnSpPr>
        <p:spPr bwMode="auto">
          <a:xfrm flipV="1">
            <a:off x="7815689" y="5157192"/>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文字方塊 43"/>
          <p:cNvSpPr txBox="1"/>
          <p:nvPr/>
        </p:nvSpPr>
        <p:spPr>
          <a:xfrm>
            <a:off x="284092" y="5733256"/>
            <a:ext cx="5514869" cy="461665"/>
          </a:xfrm>
          <a:prstGeom prst="rect">
            <a:avLst/>
          </a:prstGeom>
          <a:solidFill>
            <a:schemeClr val="tx2">
              <a:lumMod val="10000"/>
              <a:lumOff val="90000"/>
            </a:schemeClr>
          </a:solidFill>
          <a:ln>
            <a:solidFill>
              <a:schemeClr val="bg2"/>
            </a:solidFill>
          </a:ln>
        </p:spPr>
        <p:txBody>
          <a:bodyPr wrap="square" rtlCol="0">
            <a:spAutoFit/>
          </a:bodyPr>
          <a:lstStyle/>
          <a:p>
            <a:r>
              <a:rPr lang="en-US" altLang="zh-TW" dirty="0" smtClean="0"/>
              <a:t>Parent of index </a:t>
            </a:r>
            <a:r>
              <a:rPr lang="en-US" altLang="zh-TW" b="1" i="1" dirty="0" smtClean="0">
                <a:latin typeface="Courier New" pitchFamily="49" charset="0"/>
                <a:cs typeface="Courier New" pitchFamily="49" charset="0"/>
              </a:rPr>
              <a:t>i</a:t>
            </a:r>
            <a:r>
              <a:rPr lang="en-US" altLang="zh-TW" sz="1400" b="1" i="1" dirty="0" smtClean="0">
                <a:solidFill>
                  <a:srgbClr val="FF0000"/>
                </a:solidFill>
                <a:latin typeface="Courier New" pitchFamily="49" charset="0"/>
                <a:cs typeface="Courier New" pitchFamily="49" charset="0"/>
              </a:rPr>
              <a:t>(right)</a:t>
            </a:r>
            <a:r>
              <a:rPr lang="en-US" altLang="zh-TW" b="1" i="1" dirty="0" smtClean="0">
                <a:solidFill>
                  <a:srgbClr val="FF0000"/>
                </a:solidFill>
                <a:latin typeface="Courier New" pitchFamily="49" charset="0"/>
                <a:cs typeface="Courier New" pitchFamily="49" charset="0"/>
              </a:rPr>
              <a:t>  </a:t>
            </a:r>
            <a:r>
              <a:rPr lang="en-US" altLang="zh-TW" b="1" i="1" dirty="0" smtClean="0">
                <a:latin typeface="Courier New" pitchFamily="49" charset="0"/>
                <a:cs typeface="Courier New" pitchFamily="49" charset="0"/>
              </a:rPr>
              <a:t>i-</a:t>
            </a:r>
            <a:r>
              <a:rPr lang="en-US" altLang="zh-TW" b="1" i="1" dirty="0" err="1" smtClean="0">
                <a:latin typeface="Courier New" pitchFamily="49" charset="0"/>
                <a:cs typeface="Courier New" pitchFamily="49" charset="0"/>
              </a:rPr>
              <a:t>Lowbit</a:t>
            </a:r>
            <a:r>
              <a:rPr lang="en-US" altLang="zh-TW" b="1" i="1" dirty="0" smtClean="0">
                <a:latin typeface="Courier New" pitchFamily="49" charset="0"/>
                <a:cs typeface="Courier New" pitchFamily="49" charset="0"/>
              </a:rPr>
              <a:t>(i)</a:t>
            </a:r>
            <a:endParaRPr lang="zh-TW" altLang="en-US" b="1" i="1" dirty="0">
              <a:latin typeface="Courier New" pitchFamily="49" charset="0"/>
              <a:cs typeface="Courier New" pitchFamily="49" charset="0"/>
            </a:endParaRPr>
          </a:p>
        </p:txBody>
      </p:sp>
      <p:cxnSp>
        <p:nvCxnSpPr>
          <p:cNvPr id="45" name="直線單箭頭接點 44"/>
          <p:cNvCxnSpPr/>
          <p:nvPr/>
        </p:nvCxnSpPr>
        <p:spPr bwMode="auto">
          <a:xfrm>
            <a:off x="3225118" y="5974873"/>
            <a:ext cx="366046"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文字方塊 45"/>
          <p:cNvSpPr txBox="1"/>
          <p:nvPr/>
        </p:nvSpPr>
        <p:spPr>
          <a:xfrm>
            <a:off x="284092" y="6381328"/>
            <a:ext cx="5514869" cy="461665"/>
          </a:xfrm>
          <a:prstGeom prst="rect">
            <a:avLst/>
          </a:prstGeom>
          <a:solidFill>
            <a:schemeClr val="tx2">
              <a:lumMod val="10000"/>
              <a:lumOff val="90000"/>
            </a:schemeClr>
          </a:solidFill>
          <a:ln>
            <a:solidFill>
              <a:schemeClr val="bg2"/>
            </a:solidFill>
          </a:ln>
        </p:spPr>
        <p:txBody>
          <a:bodyPr wrap="square" rtlCol="0">
            <a:spAutoFit/>
          </a:bodyPr>
          <a:lstStyle/>
          <a:p>
            <a:r>
              <a:rPr lang="en-US" altLang="zh-TW" dirty="0" smtClean="0"/>
              <a:t>Parent of index </a:t>
            </a:r>
            <a:r>
              <a:rPr lang="en-US" altLang="zh-TW" b="1" i="1" dirty="0" smtClean="0">
                <a:latin typeface="Courier New" pitchFamily="49" charset="0"/>
                <a:cs typeface="Courier New" pitchFamily="49" charset="0"/>
              </a:rPr>
              <a:t>i</a:t>
            </a:r>
            <a:r>
              <a:rPr lang="en-US" altLang="zh-TW" sz="1400" b="1" i="1" dirty="0" smtClean="0">
                <a:solidFill>
                  <a:srgbClr val="FF0000"/>
                </a:solidFill>
                <a:latin typeface="Courier New" pitchFamily="49" charset="0"/>
                <a:cs typeface="Courier New" pitchFamily="49" charset="0"/>
              </a:rPr>
              <a:t>(left )</a:t>
            </a:r>
            <a:r>
              <a:rPr lang="en-US" altLang="zh-TW" b="1" i="1" dirty="0" smtClean="0">
                <a:solidFill>
                  <a:srgbClr val="FF0000"/>
                </a:solidFill>
                <a:latin typeface="Courier New" pitchFamily="49" charset="0"/>
                <a:cs typeface="Courier New" pitchFamily="49" charset="0"/>
              </a:rPr>
              <a:t>  </a:t>
            </a:r>
            <a:r>
              <a:rPr lang="en-US" altLang="zh-TW" b="1" i="1" dirty="0" err="1" smtClean="0">
                <a:latin typeface="Courier New" pitchFamily="49" charset="0"/>
                <a:cs typeface="Courier New" pitchFamily="49" charset="0"/>
              </a:rPr>
              <a:t>i+Lowbit</a:t>
            </a:r>
            <a:r>
              <a:rPr lang="en-US" altLang="zh-TW" b="1" i="1" dirty="0" smtClean="0">
                <a:latin typeface="Courier New" pitchFamily="49" charset="0"/>
                <a:cs typeface="Courier New" pitchFamily="49" charset="0"/>
              </a:rPr>
              <a:t>(i)</a:t>
            </a:r>
            <a:endParaRPr lang="zh-TW" altLang="en-US" b="1" i="1" dirty="0">
              <a:latin typeface="Courier New" pitchFamily="49" charset="0"/>
              <a:cs typeface="Courier New" pitchFamily="49" charset="0"/>
            </a:endParaRPr>
          </a:p>
        </p:txBody>
      </p:sp>
      <p:cxnSp>
        <p:nvCxnSpPr>
          <p:cNvPr id="47" name="直線單箭頭接點 46"/>
          <p:cNvCxnSpPr/>
          <p:nvPr/>
        </p:nvCxnSpPr>
        <p:spPr bwMode="auto">
          <a:xfrm>
            <a:off x="3267014" y="6622945"/>
            <a:ext cx="366046"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橢圓 47"/>
          <p:cNvSpPr/>
          <p:nvPr/>
        </p:nvSpPr>
        <p:spPr bwMode="auto">
          <a:xfrm>
            <a:off x="4860032" y="4149080"/>
            <a:ext cx="504056" cy="461665"/>
          </a:xfrm>
          <a:prstGeom prst="ellipse">
            <a:avLst/>
          </a:prstGeom>
          <a:noFill/>
          <a:ln w="762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9" name="直線單箭頭接點 48"/>
          <p:cNvCxnSpPr>
            <a:stCxn id="50" idx="1"/>
          </p:cNvCxnSpPr>
          <p:nvPr/>
        </p:nvCxnSpPr>
        <p:spPr bwMode="auto">
          <a:xfrm flipH="1">
            <a:off x="5136880" y="1375395"/>
            <a:ext cx="213074" cy="354013"/>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5349954" y="1190729"/>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9-Lowbit(9)=8</a:t>
            </a:r>
            <a:endParaRPr lang="zh-TW" altLang="en-US" sz="1800" b="1" dirty="0">
              <a:solidFill>
                <a:srgbClr val="FF0000"/>
              </a:solidFill>
              <a:latin typeface="Courier New" pitchFamily="49" charset="0"/>
              <a:cs typeface="Courier New" pitchFamily="49" charset="0"/>
            </a:endParaRPr>
          </a:p>
        </p:txBody>
      </p:sp>
      <p:cxnSp>
        <p:nvCxnSpPr>
          <p:cNvPr id="31" name="直線單箭頭接點 30"/>
          <p:cNvCxnSpPr/>
          <p:nvPr/>
        </p:nvCxnSpPr>
        <p:spPr bwMode="auto">
          <a:xfrm flipH="1" flipV="1">
            <a:off x="4716016" y="2852936"/>
            <a:ext cx="224540" cy="1224136"/>
          </a:xfrm>
          <a:prstGeom prst="straightConnector1">
            <a:avLst/>
          </a:prstGeom>
          <a:solidFill>
            <a:schemeClr val="accent1"/>
          </a:solidFill>
          <a:ln w="38100" cap="flat" cmpd="sng" algn="ctr">
            <a:solidFill>
              <a:srgbClr val="0000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1673922"/>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4211</TotalTime>
  <Words>1278</Words>
  <Application>Microsoft Office PowerPoint</Application>
  <PresentationFormat>如螢幕大小 (4:3)</PresentationFormat>
  <Paragraphs>581</Paragraphs>
  <Slides>26</Slides>
  <Notes>1</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古典-1</vt:lpstr>
      <vt:lpstr>Uva 1513</vt:lpstr>
      <vt:lpstr>Problem Descriptions (1/2)</vt:lpstr>
      <vt:lpstr>Problem Descriptions (2/2)</vt:lpstr>
      <vt:lpstr>Input (1/2)</vt:lpstr>
      <vt:lpstr>Input (2/2)</vt:lpstr>
      <vt:lpstr>Output</vt:lpstr>
      <vt:lpstr>I/O Example</vt:lpstr>
      <vt:lpstr>Fenwick Tree (Bit Index Tree, BIT)</vt:lpstr>
      <vt:lpstr>Fenwick Tree (Bit Index Tree, BIT)</vt:lpstr>
      <vt:lpstr>BIT, add( ), sum( ), rsum( ) </vt:lpstr>
      <vt:lpstr>BIT, add(1, d)</vt:lpstr>
      <vt:lpstr>BIT, add(2, d)</vt:lpstr>
      <vt:lpstr>BIT, add(3, d)</vt:lpstr>
      <vt:lpstr>BIT, add(4, d)</vt:lpstr>
      <vt:lpstr>BIT, add(5, d)</vt:lpstr>
      <vt:lpstr>BIT, add(6, d)</vt:lpstr>
      <vt:lpstr>BIT, add(7, d)</vt:lpstr>
      <vt:lpstr>BIT, sum (7)</vt:lpstr>
      <vt:lpstr>BIT, sum (12)</vt:lpstr>
      <vt:lpstr>BIT, rsum (7,12)</vt:lpstr>
      <vt:lpstr>Bit Index Tree (BIT)</vt:lpstr>
      <vt:lpstr>Solution</vt:lpstr>
      <vt:lpstr>Solution</vt:lpstr>
      <vt:lpstr>Solution</vt:lpstr>
      <vt:lpstr>Sample code</vt:lpstr>
      <vt:lpstr>Sample code</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1166</cp:revision>
  <dcterms:created xsi:type="dcterms:W3CDTF">2007-09-17T04:06:35Z</dcterms:created>
  <dcterms:modified xsi:type="dcterms:W3CDTF">2019-11-25T16:11:22Z</dcterms:modified>
</cp:coreProperties>
</file>