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612" r:id="rId4"/>
    <p:sldId id="392" r:id="rId5"/>
    <p:sldId id="259" r:id="rId6"/>
    <p:sldId id="614" r:id="rId7"/>
    <p:sldId id="626" r:id="rId8"/>
    <p:sldId id="615" r:id="rId9"/>
    <p:sldId id="623" r:id="rId10"/>
    <p:sldId id="624" r:id="rId11"/>
    <p:sldId id="625" r:id="rId12"/>
    <p:sldId id="616" r:id="rId13"/>
    <p:sldId id="617" r:id="rId14"/>
    <p:sldId id="619" r:id="rId15"/>
    <p:sldId id="620" r:id="rId16"/>
    <p:sldId id="62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05" autoAdjust="0"/>
  </p:normalViewPr>
  <p:slideViewPr>
    <p:cSldViewPr snapToGrid="0" showGuides="1">
      <p:cViewPr varScale="1">
        <p:scale>
          <a:sx n="45" d="100"/>
          <a:sy n="45" d="100"/>
        </p:scale>
        <p:origin x="1005" y="34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14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8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D224-2EB2-4AE0-B2BF-D8E3C5FA7D94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33-94E7-4055-8740-FD317E16AC42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AA10-A1C1-4289-8DBA-59B79E82A9CD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8762-B056-4095-B7FA-FB89A6A8A682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4EC8-8B61-4D7F-B720-10C04C48DFBF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8FB-0E35-4B8F-A0D0-53F4F0F17B0F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8625-8524-4514-8F0E-FEDE0A13A8E1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F0FC-44D4-444E-BD93-FEE8DADFB0AB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C86D-BB62-4D24-9965-EB3E78E7856E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653-A9D3-4C3D-9C55-ADE2C3BDAEF2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A275-23C8-4EF4-B4CF-7833C778CA16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911 Multinomial Coefficients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3E47D-724F-49B4-8966-8ADEF2E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48B2FC-235B-44AE-AACC-720EF07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C05E3-BDAA-45D0-A283-9B18049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/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94A548-4F7E-4583-9B5B-3640CC15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19407"/>
              </p:ext>
            </p:extLst>
          </p:nvPr>
        </p:nvGraphicFramePr>
        <p:xfrm>
          <a:off x="3057593" y="1261256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/>
              <p:nvPr/>
            </p:nvSpPr>
            <p:spPr>
              <a:xfrm>
                <a:off x="85252" y="1155848"/>
                <a:ext cx="11277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" y="1155848"/>
                <a:ext cx="1127745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CC9AF04-F584-42E1-95C9-5A6DDF86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58628"/>
              </p:ext>
            </p:extLst>
          </p:nvPr>
        </p:nvGraphicFramePr>
        <p:xfrm>
          <a:off x="3057593" y="226651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ECDF091-72AE-402E-99B6-8510F24E9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90600"/>
              </p:ext>
            </p:extLst>
          </p:nvPr>
        </p:nvGraphicFramePr>
        <p:xfrm>
          <a:off x="3057593" y="327178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18B9FE9-736E-497D-984E-7F5FEE92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41887"/>
              </p:ext>
            </p:extLst>
          </p:nvPr>
        </p:nvGraphicFramePr>
        <p:xfrm>
          <a:off x="3057593" y="425561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0CFFAB9-3D48-4C1C-93CB-0F6CBA6BE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51712"/>
              </p:ext>
            </p:extLst>
          </p:nvPr>
        </p:nvGraphicFramePr>
        <p:xfrm>
          <a:off x="3057593" y="221604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B73732-1B2A-400E-8484-2FF490B54D8E}"/>
                  </a:ext>
                </a:extLst>
              </p:cNvPr>
              <p:cNvSpPr/>
              <p:nvPr/>
            </p:nvSpPr>
            <p:spPr>
              <a:xfrm>
                <a:off x="2268745" y="187469"/>
                <a:ext cx="76655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B73732-1B2A-400E-8484-2FF490B5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5" y="187469"/>
                <a:ext cx="76655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A64BCF5-9EC8-4F94-B574-E17113B84916}"/>
              </a:ext>
            </a:extLst>
          </p:cNvPr>
          <p:cNvGrpSpPr/>
          <p:nvPr/>
        </p:nvGrpSpPr>
        <p:grpSpPr>
          <a:xfrm>
            <a:off x="1433621" y="1415830"/>
            <a:ext cx="1354243" cy="746183"/>
            <a:chOff x="1433621" y="1415830"/>
            <a:chExt cx="1354243" cy="74618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7F656D-7166-4094-99F8-22744E82DBEF}"/>
                </a:ext>
              </a:extLst>
            </p:cNvPr>
            <p:cNvSpPr txBox="1"/>
            <p:nvPr/>
          </p:nvSpPr>
          <p:spPr>
            <a:xfrm>
              <a:off x="2003917" y="1415830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2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9F8F407-D54A-4658-B195-DA23CB649A77}"/>
                </a:ext>
              </a:extLst>
            </p:cNvPr>
            <p:cNvSpPr txBox="1"/>
            <p:nvPr/>
          </p:nvSpPr>
          <p:spPr>
            <a:xfrm>
              <a:off x="1433621" y="1792681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(12,2)=2</a:t>
              </a:r>
              <a:endParaRPr lang="zh-TW" altLang="en-US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49FF14-AA58-4B6E-A6D0-C8B7A098D76D}"/>
              </a:ext>
            </a:extLst>
          </p:cNvPr>
          <p:cNvGrpSpPr/>
          <p:nvPr/>
        </p:nvGrpSpPr>
        <p:grpSpPr>
          <a:xfrm>
            <a:off x="1433621" y="2391191"/>
            <a:ext cx="1354243" cy="791730"/>
            <a:chOff x="1433621" y="2391191"/>
            <a:chExt cx="1354243" cy="7917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1E2AA89-5B36-4872-902A-D165CAE8EE67}"/>
                </a:ext>
              </a:extLst>
            </p:cNvPr>
            <p:cNvSpPr txBox="1"/>
            <p:nvPr/>
          </p:nvSpPr>
          <p:spPr>
            <a:xfrm>
              <a:off x="1955800" y="2391191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3</a:t>
              </a:r>
              <a:endParaRPr lang="zh-TW" altLang="en-US" sz="28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217E267-0C71-4EF9-BB9D-031F46A91DFA}"/>
                </a:ext>
              </a:extLst>
            </p:cNvPr>
            <p:cNvSpPr txBox="1"/>
            <p:nvPr/>
          </p:nvSpPr>
          <p:spPr>
            <a:xfrm>
              <a:off x="1433621" y="2813589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(6,3)=3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E7F0323-B74E-43F5-AEA3-5ABC8DE52AA8}"/>
              </a:ext>
            </a:extLst>
          </p:cNvPr>
          <p:cNvGrpSpPr/>
          <p:nvPr/>
        </p:nvGrpSpPr>
        <p:grpSpPr>
          <a:xfrm>
            <a:off x="1433621" y="4346986"/>
            <a:ext cx="1354243" cy="721343"/>
            <a:chOff x="1433621" y="4346986"/>
            <a:chExt cx="1354243" cy="72134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9F4AE8-5E54-4A57-90E6-22D27D86D4C9}"/>
                </a:ext>
              </a:extLst>
            </p:cNvPr>
            <p:cNvSpPr txBox="1"/>
            <p:nvPr/>
          </p:nvSpPr>
          <p:spPr>
            <a:xfrm>
              <a:off x="1955800" y="4346986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5</a:t>
              </a:r>
              <a:endParaRPr lang="zh-TW" altLang="en-US" sz="28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E916A42-48FA-4BA8-90A2-606C0C48F702}"/>
                </a:ext>
              </a:extLst>
            </p:cNvPr>
            <p:cNvSpPr txBox="1"/>
            <p:nvPr/>
          </p:nvSpPr>
          <p:spPr>
            <a:xfrm>
              <a:off x="1433621" y="4698997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(15,5)=5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0DFBBA0-D59A-467C-AD78-AF584FA4D0DA}"/>
              </a:ext>
            </a:extLst>
          </p:cNvPr>
          <p:cNvGrpSpPr/>
          <p:nvPr/>
        </p:nvGrpSpPr>
        <p:grpSpPr>
          <a:xfrm>
            <a:off x="1416050" y="3396454"/>
            <a:ext cx="1354243" cy="941872"/>
            <a:chOff x="1416050" y="3396454"/>
            <a:chExt cx="1354243" cy="94187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F56DB0-8680-4800-8746-2E16DCB5F008}"/>
                </a:ext>
              </a:extLst>
            </p:cNvPr>
            <p:cNvSpPr txBox="1"/>
            <p:nvPr/>
          </p:nvSpPr>
          <p:spPr>
            <a:xfrm>
              <a:off x="1951284" y="3396454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4</a:t>
              </a:r>
              <a:endParaRPr lang="zh-TW" altLang="en-US" sz="28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3D16472-165D-4E85-90D9-A9B42002AF57}"/>
                </a:ext>
              </a:extLst>
            </p:cNvPr>
            <p:cNvSpPr txBox="1"/>
            <p:nvPr/>
          </p:nvSpPr>
          <p:spPr>
            <a:xfrm>
              <a:off x="1416050" y="3756293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gcd</a:t>
              </a:r>
              <a:r>
                <a:rPr lang="en-US" altLang="zh-TW" dirty="0">
                  <a:solidFill>
                    <a:srgbClr val="FF0000"/>
                  </a:solidFill>
                </a:rPr>
                <a:t>(2,4)=2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348E7B-855C-4FCD-BB75-FB80F7C8ADE4}"/>
                </a:ext>
              </a:extLst>
            </p:cNvPr>
            <p:cNvSpPr txBox="1"/>
            <p:nvPr/>
          </p:nvSpPr>
          <p:spPr>
            <a:xfrm>
              <a:off x="1416050" y="3968994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gcd</a:t>
              </a:r>
              <a:r>
                <a:rPr lang="en-US" altLang="zh-TW" dirty="0">
                  <a:solidFill>
                    <a:srgbClr val="FF0000"/>
                  </a:solidFill>
                </a:rPr>
                <a:t>(14,2)=2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85F249F-AC47-4BC3-A84D-175C8DED41D5}"/>
              </a:ext>
            </a:extLst>
          </p:cNvPr>
          <p:cNvGrpSpPr/>
          <p:nvPr/>
        </p:nvGrpSpPr>
        <p:grpSpPr>
          <a:xfrm>
            <a:off x="7727242" y="685150"/>
            <a:ext cx="219368" cy="545565"/>
            <a:chOff x="3581400" y="1720954"/>
            <a:chExt cx="219368" cy="545565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C36C659-8F8C-4A4F-9ECF-A0C8E77E57F5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FF69658-A33A-44DB-8133-4594928A13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BC33AD5-90EB-41AB-A74F-6F69BF7BE5AC}"/>
              </a:ext>
            </a:extLst>
          </p:cNvPr>
          <p:cNvGrpSpPr/>
          <p:nvPr/>
        </p:nvGrpSpPr>
        <p:grpSpPr>
          <a:xfrm>
            <a:off x="7727242" y="1716688"/>
            <a:ext cx="219368" cy="545565"/>
            <a:chOff x="3581400" y="1720954"/>
            <a:chExt cx="219368" cy="545565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D783821-553C-468B-8992-10C510F467C2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1344907-0FA3-4C2F-B92D-F97EA135962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CC5A56A-12F9-48AF-9325-65B3C15C0A74}"/>
              </a:ext>
            </a:extLst>
          </p:cNvPr>
          <p:cNvGrpSpPr/>
          <p:nvPr/>
        </p:nvGrpSpPr>
        <p:grpSpPr>
          <a:xfrm>
            <a:off x="7723042" y="2750846"/>
            <a:ext cx="219368" cy="545565"/>
            <a:chOff x="3581400" y="1720954"/>
            <a:chExt cx="219368" cy="545565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38EDF8E-F0CD-43ED-8775-E8339B035119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F7001BE6-939B-49F2-A57D-92D8F7F11610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B0C40A4-A021-4B6F-A393-11C24D16594B}"/>
              </a:ext>
            </a:extLst>
          </p:cNvPr>
          <p:cNvGrpSpPr/>
          <p:nvPr/>
        </p:nvGrpSpPr>
        <p:grpSpPr>
          <a:xfrm>
            <a:off x="8556545" y="2750846"/>
            <a:ext cx="219368" cy="545565"/>
            <a:chOff x="3581400" y="1720954"/>
            <a:chExt cx="219368" cy="54556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8CED094-6C45-4979-842B-44DAE1CA0B6E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206F7339-7901-4AD4-8C00-DC4E7578207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F2B8629-A071-4C99-8D82-5DC1171C8755}"/>
              </a:ext>
            </a:extLst>
          </p:cNvPr>
          <p:cNvGrpSpPr/>
          <p:nvPr/>
        </p:nvGrpSpPr>
        <p:grpSpPr>
          <a:xfrm>
            <a:off x="8962752" y="3731480"/>
            <a:ext cx="219368" cy="545565"/>
            <a:chOff x="3581400" y="1720954"/>
            <a:chExt cx="219368" cy="545565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333A216-6E2D-4DF8-8780-982C317D27F9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82E7AF4-76DA-4A52-B1C7-EADF64DA38CC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56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3E47D-724F-49B4-8966-8ADEF2E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48B2FC-235B-44AE-AACC-720EF07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UVa</a:t>
            </a:r>
            <a:r>
              <a:rPr lang="en-US" altLang="zh-TW" dirty="0"/>
              <a:t> 911 Multinomial Coefficients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C05E3-BDAA-45D0-A283-9B18049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/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94A548-4F7E-4583-9B5B-3640CC15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69244"/>
              </p:ext>
            </p:extLst>
          </p:nvPr>
        </p:nvGraphicFramePr>
        <p:xfrm>
          <a:off x="3057593" y="1261256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/>
              <p:nvPr/>
            </p:nvSpPr>
            <p:spPr>
              <a:xfrm>
                <a:off x="85252" y="1155848"/>
                <a:ext cx="1488934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" y="1155848"/>
                <a:ext cx="1488934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CC9AF04-F584-42E1-95C9-5A6DDF86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6702"/>
              </p:ext>
            </p:extLst>
          </p:nvPr>
        </p:nvGraphicFramePr>
        <p:xfrm>
          <a:off x="3057593" y="226651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ECDF091-72AE-402E-99B6-8510F24E9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62994"/>
              </p:ext>
            </p:extLst>
          </p:nvPr>
        </p:nvGraphicFramePr>
        <p:xfrm>
          <a:off x="3057593" y="327178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18B9FE9-736E-497D-984E-7F5FEE92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06674"/>
              </p:ext>
            </p:extLst>
          </p:nvPr>
        </p:nvGraphicFramePr>
        <p:xfrm>
          <a:off x="3057593" y="4255612"/>
          <a:ext cx="8294620" cy="88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5204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1BAAB66-5C97-46D8-9EF5-6984837A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91542"/>
              </p:ext>
            </p:extLst>
          </p:nvPr>
        </p:nvGraphicFramePr>
        <p:xfrm>
          <a:off x="3057593" y="221604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54A8AE-F217-4936-94CC-FCA253BA6038}"/>
                  </a:ext>
                </a:extLst>
              </p:cNvPr>
              <p:cNvSpPr/>
              <p:nvPr/>
            </p:nvSpPr>
            <p:spPr>
              <a:xfrm>
                <a:off x="1955800" y="135065"/>
                <a:ext cx="11277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54A8AE-F217-4936-94CC-FCA253BA6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135065"/>
                <a:ext cx="11277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5D110A58-0007-49E3-9F67-8BB44D2685FD}"/>
              </a:ext>
            </a:extLst>
          </p:cNvPr>
          <p:cNvGrpSpPr/>
          <p:nvPr/>
        </p:nvGrpSpPr>
        <p:grpSpPr>
          <a:xfrm>
            <a:off x="1433621" y="1415830"/>
            <a:ext cx="1354243" cy="746183"/>
            <a:chOff x="1433621" y="1415830"/>
            <a:chExt cx="1354243" cy="74618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7F656D-7166-4094-99F8-22744E82DBEF}"/>
                </a:ext>
              </a:extLst>
            </p:cNvPr>
            <p:cNvSpPr txBox="1"/>
            <p:nvPr/>
          </p:nvSpPr>
          <p:spPr>
            <a:xfrm>
              <a:off x="2003917" y="1415830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2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8828D85-09BD-4BC4-8098-89E2506BBB3E}"/>
                </a:ext>
              </a:extLst>
            </p:cNvPr>
            <p:cNvSpPr txBox="1"/>
            <p:nvPr/>
          </p:nvSpPr>
          <p:spPr>
            <a:xfrm>
              <a:off x="1433621" y="1792681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(16,2)=2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FC7A544-B390-4086-A7CC-163D55E195FB}"/>
              </a:ext>
            </a:extLst>
          </p:cNvPr>
          <p:cNvGrpSpPr/>
          <p:nvPr/>
        </p:nvGrpSpPr>
        <p:grpSpPr>
          <a:xfrm>
            <a:off x="1433621" y="2391191"/>
            <a:ext cx="1354243" cy="791730"/>
            <a:chOff x="1433621" y="2391191"/>
            <a:chExt cx="1354243" cy="7917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1E2AA89-5B36-4872-902A-D165CAE8EE67}"/>
                </a:ext>
              </a:extLst>
            </p:cNvPr>
            <p:cNvSpPr txBox="1"/>
            <p:nvPr/>
          </p:nvSpPr>
          <p:spPr>
            <a:xfrm>
              <a:off x="1955800" y="2391191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3</a:t>
              </a:r>
              <a:endParaRPr lang="zh-TW" altLang="en-US" sz="28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6564FF8-2913-4DBC-815E-F9708D532B4E}"/>
                </a:ext>
              </a:extLst>
            </p:cNvPr>
            <p:cNvSpPr txBox="1"/>
            <p:nvPr/>
          </p:nvSpPr>
          <p:spPr>
            <a:xfrm>
              <a:off x="1433621" y="2813589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(3,3)=3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DB14639-BC6E-4DA6-AFF3-E2F6A211C869}"/>
              </a:ext>
            </a:extLst>
          </p:cNvPr>
          <p:cNvGrpSpPr/>
          <p:nvPr/>
        </p:nvGrpSpPr>
        <p:grpSpPr>
          <a:xfrm>
            <a:off x="1416050" y="3396454"/>
            <a:ext cx="1354243" cy="729171"/>
            <a:chOff x="1416050" y="3396454"/>
            <a:chExt cx="1354243" cy="72917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F56DB0-8680-4800-8746-2E16DCB5F008}"/>
                </a:ext>
              </a:extLst>
            </p:cNvPr>
            <p:cNvSpPr txBox="1"/>
            <p:nvPr/>
          </p:nvSpPr>
          <p:spPr>
            <a:xfrm>
              <a:off x="1951284" y="3396454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4</a:t>
              </a:r>
              <a:endParaRPr lang="zh-TW" altLang="en-US" sz="28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33ECC3-4C72-40AC-8EA8-CA3430D94D14}"/>
                </a:ext>
              </a:extLst>
            </p:cNvPr>
            <p:cNvSpPr txBox="1"/>
            <p:nvPr/>
          </p:nvSpPr>
          <p:spPr>
            <a:xfrm>
              <a:off x="1416050" y="3756293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(8,4)=4</a:t>
              </a:r>
              <a:endParaRPr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BD75DA-C8E3-4FB5-8A75-60768DF5004E}"/>
              </a:ext>
            </a:extLst>
          </p:cNvPr>
          <p:cNvGrpSpPr/>
          <p:nvPr/>
        </p:nvGrpSpPr>
        <p:grpSpPr>
          <a:xfrm>
            <a:off x="1433621" y="4346986"/>
            <a:ext cx="1354243" cy="721343"/>
            <a:chOff x="1433621" y="4346986"/>
            <a:chExt cx="1354243" cy="72134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9F4AE8-5E54-4A57-90E6-22D27D86D4C9}"/>
                </a:ext>
              </a:extLst>
            </p:cNvPr>
            <p:cNvSpPr txBox="1"/>
            <p:nvPr/>
          </p:nvSpPr>
          <p:spPr>
            <a:xfrm>
              <a:off x="1955800" y="4346986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5</a:t>
              </a:r>
              <a:endParaRPr lang="zh-TW" altLang="en-US" sz="28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2C7F7F3-7FB6-44A4-A139-0B0B15C962B9}"/>
                </a:ext>
              </a:extLst>
            </p:cNvPr>
            <p:cNvSpPr txBox="1"/>
            <p:nvPr/>
          </p:nvSpPr>
          <p:spPr>
            <a:xfrm>
              <a:off x="1433621" y="4698997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(20,5)=5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3484A2B-2C30-4126-96DC-80B539D2D994}"/>
              </a:ext>
            </a:extLst>
          </p:cNvPr>
          <p:cNvGrpSpPr/>
          <p:nvPr/>
        </p:nvGrpSpPr>
        <p:grpSpPr>
          <a:xfrm>
            <a:off x="85252" y="5404961"/>
            <a:ext cx="11659365" cy="794961"/>
            <a:chOff x="85252" y="5404961"/>
            <a:chExt cx="11659365" cy="794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9093802-434A-410E-9928-8324FFB87CDB}"/>
                    </a:ext>
                  </a:extLst>
                </p:cNvPr>
                <p:cNvSpPr/>
                <p:nvPr/>
              </p:nvSpPr>
              <p:spPr>
                <a:xfrm>
                  <a:off x="1018732" y="5404961"/>
                  <a:ext cx="10725885" cy="794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zh-TW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5!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=11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×1×13×7×1×2×17×18×19×4=46558512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9093802-434A-410E-9928-8324FFB87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732" y="5404961"/>
                  <a:ext cx="10725885" cy="7949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2C534AA-14CB-4BC2-A221-0313BFD7BCF0}"/>
                </a:ext>
              </a:extLst>
            </p:cNvPr>
            <p:cNvSpPr txBox="1"/>
            <p:nvPr/>
          </p:nvSpPr>
          <p:spPr>
            <a:xfrm>
              <a:off x="85252" y="5664465"/>
              <a:ext cx="1150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最後</a:t>
              </a:r>
            </a:p>
          </p:txBody>
        </p:sp>
      </p:grp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85E3483E-15B4-48F8-9EF0-203349091450}"/>
              </a:ext>
            </a:extLst>
          </p:cNvPr>
          <p:cNvSpPr/>
          <p:nvPr/>
        </p:nvSpPr>
        <p:spPr>
          <a:xfrm rot="5400000">
            <a:off x="9127939" y="3254227"/>
            <a:ext cx="333711" cy="4114834"/>
          </a:xfrm>
          <a:prstGeom prst="rightBrace">
            <a:avLst>
              <a:gd name="adj1" fmla="val 34758"/>
              <a:gd name="adj2" fmla="val 49528"/>
            </a:avLst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E05DD72-4331-42B6-B71C-F77A0F339E5F}"/>
              </a:ext>
            </a:extLst>
          </p:cNvPr>
          <p:cNvGrpSpPr/>
          <p:nvPr/>
        </p:nvGrpSpPr>
        <p:grpSpPr>
          <a:xfrm>
            <a:off x="9386057" y="703119"/>
            <a:ext cx="219368" cy="545565"/>
            <a:chOff x="3581400" y="1720954"/>
            <a:chExt cx="219368" cy="545565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397561F-0139-44C6-BDC2-7F1D663CED6A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775E8C-C082-49EA-818C-757B491BE230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651A783-046E-4D9F-A322-F05C27ABE489}"/>
              </a:ext>
            </a:extLst>
          </p:cNvPr>
          <p:cNvGrpSpPr/>
          <p:nvPr/>
        </p:nvGrpSpPr>
        <p:grpSpPr>
          <a:xfrm>
            <a:off x="8964026" y="1721219"/>
            <a:ext cx="219368" cy="545565"/>
            <a:chOff x="3581400" y="1720954"/>
            <a:chExt cx="219368" cy="545565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FD7BE7B-48AE-431A-BBA3-C7439B5D0C32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72DA0354-1DE5-4D6A-BD2A-8B0620FA6C8E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297C56-8380-4BB9-9DD2-6DE614549459}"/>
              </a:ext>
            </a:extLst>
          </p:cNvPr>
          <p:cNvGrpSpPr/>
          <p:nvPr/>
        </p:nvGrpSpPr>
        <p:grpSpPr>
          <a:xfrm>
            <a:off x="9386057" y="2724756"/>
            <a:ext cx="219368" cy="545565"/>
            <a:chOff x="3581400" y="1720954"/>
            <a:chExt cx="219368" cy="545565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7B55F69-70A2-4F67-9B34-BD368AE3211D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0688F2F8-86E5-40CD-BAC4-D82B050A55F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0B16AB5-D603-40A8-8268-AB999CC7BAAC}"/>
              </a:ext>
            </a:extLst>
          </p:cNvPr>
          <p:cNvGrpSpPr/>
          <p:nvPr/>
        </p:nvGrpSpPr>
        <p:grpSpPr>
          <a:xfrm>
            <a:off x="11033150" y="3723842"/>
            <a:ext cx="219368" cy="545565"/>
            <a:chOff x="3581400" y="1720954"/>
            <a:chExt cx="219368" cy="545565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C871A94-3091-472A-B221-D3834AB08AE6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0F72329-E619-440F-8E9B-B1E2B2672DB3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9FD701-DD3D-4F8C-B615-9E1896B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95F7FF-1D35-45E2-BFDD-DA1688BB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17BD24-5E26-4E69-B3AA-83B7A465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F98817-7118-40B3-B0B2-A25234ECB2BF}"/>
              </a:ext>
            </a:extLst>
          </p:cNvPr>
          <p:cNvSpPr txBox="1"/>
          <p:nvPr/>
        </p:nvSpPr>
        <p:spPr>
          <a:xfrm>
            <a:off x="4793451" y="2716212"/>
            <a:ext cx="207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除法運算</a:t>
            </a:r>
          </a:p>
        </p:txBody>
      </p:sp>
    </p:spTree>
    <p:extLst>
      <p:ext uri="{BB962C8B-B14F-4D97-AF65-F5344CB8AC3E}">
        <p14:creationId xmlns:p14="http://schemas.microsoft.com/office/powerpoint/2010/main" val="233191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C7BA806-42BA-4B03-8973-7792FDC17A19}"/>
              </a:ext>
            </a:extLst>
          </p:cNvPr>
          <p:cNvGrpSpPr/>
          <p:nvPr/>
        </p:nvGrpSpPr>
        <p:grpSpPr>
          <a:xfrm>
            <a:off x="7399826" y="1714740"/>
            <a:ext cx="219368" cy="1153374"/>
            <a:chOff x="3581400" y="1720954"/>
            <a:chExt cx="219368" cy="1153374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16BE61E-2D34-4D99-9115-57DAB4C578FE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9D71FE0-682A-42E8-B341-09269DDF5C4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904445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8C6EBE-C75A-4180-9A60-DD348B42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3C86D5-3549-4570-936D-32CE669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4B4E7-C28A-4612-810F-E28F5050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218F53-D222-4469-AA57-07D3A2E8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65583"/>
              </p:ext>
            </p:extLst>
          </p:nvPr>
        </p:nvGraphicFramePr>
        <p:xfrm>
          <a:off x="2748983" y="121495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8357C4-37BB-407D-ADE4-01A653B80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14900"/>
              </p:ext>
            </p:extLst>
          </p:nvPr>
        </p:nvGraphicFramePr>
        <p:xfrm>
          <a:off x="2748983" y="2900484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551FB8D-8C2B-49FA-A857-9E1D374E724E}"/>
              </a:ext>
            </a:extLst>
          </p:cNvPr>
          <p:cNvSpPr txBox="1"/>
          <p:nvPr/>
        </p:nvSpPr>
        <p:spPr>
          <a:xfrm>
            <a:off x="1397332" y="2029219"/>
            <a:ext cx="76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/ </a:t>
            </a:r>
            <a:r>
              <a:rPr lang="en-US" altLang="zh-TW" sz="2800" b="1" dirty="0">
                <a:solidFill>
                  <a:srgbClr val="0070C0"/>
                </a:solidFill>
              </a:rPr>
              <a:t>4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C762DA-8EC8-4FB9-A97F-394BA38E6500}"/>
              </a:ext>
            </a:extLst>
          </p:cNvPr>
          <p:cNvSpPr txBox="1"/>
          <p:nvPr/>
        </p:nvSpPr>
        <p:spPr>
          <a:xfrm>
            <a:off x="4536454" y="2307443"/>
            <a:ext cx="13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gcd</a:t>
            </a:r>
            <a:r>
              <a:rPr lang="en-US" altLang="zh-TW" dirty="0">
                <a:solidFill>
                  <a:srgbClr val="FF0000"/>
                </a:solidFill>
              </a:rPr>
              <a:t>(2,</a:t>
            </a:r>
            <a:r>
              <a:rPr lang="en-US" altLang="zh-TW" b="1" dirty="0">
                <a:solidFill>
                  <a:srgbClr val="0070C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)=2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D5CF9-BAD0-4895-9912-6E1D5B296B91}"/>
              </a:ext>
            </a:extLst>
          </p:cNvPr>
          <p:cNvSpPr txBox="1"/>
          <p:nvPr/>
        </p:nvSpPr>
        <p:spPr>
          <a:xfrm>
            <a:off x="5890697" y="4028308"/>
            <a:ext cx="15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gcd</a:t>
            </a:r>
            <a:r>
              <a:rPr lang="en-US" altLang="zh-TW" dirty="0">
                <a:solidFill>
                  <a:srgbClr val="FF0000"/>
                </a:solidFill>
              </a:rPr>
              <a:t>(14,</a:t>
            </a:r>
            <a:r>
              <a:rPr lang="en-US" altLang="zh-TW" b="1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)=2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C4138E5-F1DB-4A13-AEDD-7F9A43F11346}"/>
              </a:ext>
            </a:extLst>
          </p:cNvPr>
          <p:cNvCxnSpPr/>
          <p:nvPr/>
        </p:nvCxnSpPr>
        <p:spPr>
          <a:xfrm>
            <a:off x="2747963" y="2344894"/>
            <a:ext cx="4761547" cy="0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BD07A0-347F-41F9-A446-EA7ABBCE5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40156"/>
              </p:ext>
            </p:extLst>
          </p:nvPr>
        </p:nvGraphicFramePr>
        <p:xfrm>
          <a:off x="2747963" y="458600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DBB8D94-BD65-4313-A7F1-CC0D7D258937}"/>
              </a:ext>
            </a:extLst>
          </p:cNvPr>
          <p:cNvCxnSpPr>
            <a:cxnSpLocks/>
          </p:cNvCxnSpPr>
          <p:nvPr/>
        </p:nvCxnSpPr>
        <p:spPr>
          <a:xfrm>
            <a:off x="7430453" y="4165838"/>
            <a:ext cx="896853" cy="0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DECE38A-6AC3-4A6A-9FF8-AC073C8A96C5}"/>
              </a:ext>
            </a:extLst>
          </p:cNvPr>
          <p:cNvGrpSpPr/>
          <p:nvPr/>
        </p:nvGrpSpPr>
        <p:grpSpPr>
          <a:xfrm>
            <a:off x="8217622" y="3393547"/>
            <a:ext cx="219368" cy="1153374"/>
            <a:chOff x="3581400" y="1720954"/>
            <a:chExt cx="219368" cy="1153374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626F1C27-511B-4E3C-8B14-38FB1FD84D1C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4760723-A2A5-4D2F-8C68-42F00A07DB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904445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EDAB0F-55EC-48EA-A4D1-000D92EB5B53}"/>
              </a:ext>
            </a:extLst>
          </p:cNvPr>
          <p:cNvSpPr txBox="1"/>
          <p:nvPr/>
        </p:nvSpPr>
        <p:spPr>
          <a:xfrm>
            <a:off x="286765" y="255314"/>
            <a:ext cx="298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除以</a:t>
            </a:r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運算為例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EB0EEB9-FC38-476F-B3A4-D064E10A5E70}"/>
              </a:ext>
            </a:extLst>
          </p:cNvPr>
          <p:cNvSpPr txBox="1"/>
          <p:nvPr/>
        </p:nvSpPr>
        <p:spPr>
          <a:xfrm>
            <a:off x="2937193" y="1970337"/>
            <a:ext cx="411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自左而右先找與</a:t>
            </a:r>
            <a:r>
              <a:rPr lang="en-US" altLang="zh-TW" sz="2000" b="1" dirty="0">
                <a:solidFill>
                  <a:srgbClr val="0070C0"/>
                </a:solidFill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err="1"/>
              <a:t>gcd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值不為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9C6288-B35B-4BF9-B419-EBCD9FBDA63C}"/>
              </a:ext>
            </a:extLst>
          </p:cNvPr>
          <p:cNvSpPr txBox="1"/>
          <p:nvPr/>
        </p:nvSpPr>
        <p:spPr>
          <a:xfrm>
            <a:off x="4217219" y="3742956"/>
            <a:ext cx="411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再繼續往右找與</a:t>
            </a:r>
            <a:r>
              <a:rPr lang="en-US" altLang="zh-TW" sz="2000" b="1" dirty="0">
                <a:solidFill>
                  <a:srgbClr val="0070C0"/>
                </a:solidFill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err="1"/>
              <a:t>gcd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值不為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8E7F40-8728-4D41-B68D-00E3E0D8823C}"/>
              </a:ext>
            </a:extLst>
          </p:cNvPr>
          <p:cNvSpPr txBox="1"/>
          <p:nvPr/>
        </p:nvSpPr>
        <p:spPr>
          <a:xfrm>
            <a:off x="7430453" y="2312005"/>
            <a:ext cx="167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除以</a:t>
            </a:r>
            <a:r>
              <a:rPr lang="en-US" altLang="zh-TW" sz="2000" dirty="0" err="1"/>
              <a:t>gcd</a:t>
            </a:r>
            <a:r>
              <a:rPr lang="en-US" altLang="zh-TW" sz="2000" dirty="0"/>
              <a:t>(2,</a:t>
            </a:r>
            <a:r>
              <a:rPr lang="en-US" altLang="zh-TW" sz="2000" b="1" dirty="0">
                <a:solidFill>
                  <a:srgbClr val="0070C0"/>
                </a:solidFill>
              </a:rPr>
              <a:t>4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9291B9A-A132-4A95-AAAA-D673922C54E3}"/>
              </a:ext>
            </a:extLst>
          </p:cNvPr>
          <p:cNvSpPr txBox="1"/>
          <p:nvPr/>
        </p:nvSpPr>
        <p:spPr>
          <a:xfrm>
            <a:off x="8305807" y="4056939"/>
            <a:ext cx="18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除以</a:t>
            </a:r>
            <a:r>
              <a:rPr lang="en-US" altLang="zh-TW" sz="2000" dirty="0" err="1"/>
              <a:t>gcd</a:t>
            </a:r>
            <a:r>
              <a:rPr lang="en-US" altLang="zh-TW" sz="2000" dirty="0"/>
              <a:t>(14,</a:t>
            </a:r>
            <a:r>
              <a:rPr lang="en-US" altLang="zh-TW" sz="2000" b="1" dirty="0">
                <a:solidFill>
                  <a:srgbClr val="0070C0"/>
                </a:solidFill>
              </a:rPr>
              <a:t>2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4093D17-9FA1-43A4-B621-1DC086FA5A54}"/>
              </a:ext>
            </a:extLst>
          </p:cNvPr>
          <p:cNvSpPr txBox="1"/>
          <p:nvPr/>
        </p:nvSpPr>
        <p:spPr>
          <a:xfrm>
            <a:off x="1780609" y="4724399"/>
            <a:ext cx="101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9149A9-3B46-438D-8FE8-B368EDD5BBD1}"/>
              </a:ext>
            </a:extLst>
          </p:cNvPr>
          <p:cNvSpPr txBox="1"/>
          <p:nvPr/>
        </p:nvSpPr>
        <p:spPr>
          <a:xfrm>
            <a:off x="108623" y="2886223"/>
            <a:ext cx="2577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消去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(2,</a:t>
            </a:r>
            <a:r>
              <a:rPr lang="en-US" altLang="zh-TW" sz="2400" b="1" dirty="0">
                <a:solidFill>
                  <a:srgbClr val="0070C0"/>
                </a:solidFill>
              </a:rPr>
              <a:t>4</a:t>
            </a:r>
            <a:r>
              <a:rPr lang="en-US" altLang="zh-TW" sz="2400" dirty="0"/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因數後剩下</a:t>
            </a:r>
            <a:r>
              <a:rPr lang="en-US" altLang="zh-TW" sz="2400" b="1" dirty="0">
                <a:solidFill>
                  <a:srgbClr val="0070C0"/>
                </a:solidFill>
              </a:rPr>
              <a:t>2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962E72-527A-4E1C-AB5F-B6E575437098}"/>
              </a:ext>
            </a:extLst>
          </p:cNvPr>
          <p:cNvSpPr txBox="1"/>
          <p:nvPr/>
        </p:nvSpPr>
        <p:spPr>
          <a:xfrm>
            <a:off x="108622" y="5525353"/>
            <a:ext cx="2577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消去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(14,</a:t>
            </a:r>
            <a:r>
              <a:rPr lang="en-US" altLang="zh-TW" sz="2400" b="1" dirty="0">
                <a:solidFill>
                  <a:srgbClr val="0070C0"/>
                </a:solidFill>
              </a:rPr>
              <a:t>2</a:t>
            </a:r>
            <a:r>
              <a:rPr lang="en-US" altLang="zh-TW" sz="2400" dirty="0"/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因數後剩下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1CDEF1-B8C2-4084-B914-F2A706EFACCE}"/>
              </a:ext>
            </a:extLst>
          </p:cNvPr>
          <p:cNvSpPr txBox="1"/>
          <p:nvPr/>
        </p:nvSpPr>
        <p:spPr>
          <a:xfrm>
            <a:off x="2747963" y="5904087"/>
            <a:ext cx="20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除法運算結束</a:t>
            </a:r>
          </a:p>
        </p:txBody>
      </p:sp>
    </p:spTree>
    <p:extLst>
      <p:ext uri="{BB962C8B-B14F-4D97-AF65-F5344CB8AC3E}">
        <p14:creationId xmlns:p14="http://schemas.microsoft.com/office/powerpoint/2010/main" val="33853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27" grpId="0"/>
      <p:bldP spid="28" grpId="0"/>
      <p:bldP spid="29" grpId="0"/>
      <p:bldP spid="30" grpId="0"/>
      <p:bldP spid="7" grpId="0"/>
      <p:bldP spid="31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FC427E-74AB-4E97-9B2F-CC680B8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8117F3-70A4-44B8-9050-3311DF67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1BB76A-17AD-4B0F-B0BA-357B4FF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E8101C-3DEE-4F21-9494-67EA13182A18}"/>
              </a:ext>
            </a:extLst>
          </p:cNvPr>
          <p:cNvSpPr txBox="1"/>
          <p:nvPr/>
        </p:nvSpPr>
        <p:spPr>
          <a:xfrm>
            <a:off x="765313" y="655983"/>
            <a:ext cx="9462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int </a:t>
            </a:r>
            <a:r>
              <a:rPr lang="en-US" altLang="zh-TW" sz="2400" dirty="0" err="1">
                <a:solidFill>
                  <a:srgbClr val="FF0000"/>
                </a:solidFill>
              </a:rPr>
              <a:t>gcd</a:t>
            </a:r>
            <a:r>
              <a:rPr lang="en-US" altLang="zh-TW" sz="2400" dirty="0">
                <a:solidFill>
                  <a:srgbClr val="FF0000"/>
                </a:solidFill>
              </a:rPr>
              <a:t>(int x, int y)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用輾轉相除法找</a:t>
            </a:r>
            <a:r>
              <a:rPr lang="en-US" altLang="zh-TW" sz="2400" dirty="0" err="1">
                <a:solidFill>
                  <a:srgbClr val="0070C0"/>
                </a:solidFill>
              </a:rPr>
              <a:t>x,y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最大公約數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gcd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x,y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400" dirty="0"/>
              <a:t> {</a:t>
            </a:r>
          </a:p>
          <a:p>
            <a:r>
              <a:rPr lang="en-US" altLang="zh-TW" sz="2400" dirty="0"/>
              <a:t>    int t;</a:t>
            </a:r>
          </a:p>
          <a:p>
            <a:r>
              <a:rPr lang="en-US" altLang="zh-TW" sz="2400" dirty="0"/>
              <a:t>    while(</a:t>
            </a:r>
            <a:r>
              <a:rPr lang="en-US" altLang="zh-TW" sz="2400" dirty="0" err="1"/>
              <a:t>x%y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        t = x, x = y, y = </a:t>
            </a:r>
            <a:r>
              <a:rPr lang="en-US" altLang="zh-TW" sz="2400" dirty="0" err="1"/>
              <a:t>t%y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return y;</a:t>
            </a:r>
          </a:p>
          <a:p>
            <a:r>
              <a:rPr lang="en-US" altLang="zh-TW" sz="2400" dirty="0"/>
              <a:t>  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BDA925-4CE3-4C16-A869-8A2069D496FE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911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505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3E47D-724F-49B4-8966-8ADEF2E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48B2FC-235B-44AE-AACC-720EF07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C05E3-BDAA-45D0-A283-9B18049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C04FE0-D41E-458F-BF11-EF2BAF162BFF}"/>
              </a:ext>
            </a:extLst>
          </p:cNvPr>
          <p:cNvSpPr txBox="1"/>
          <p:nvPr/>
        </p:nvSpPr>
        <p:spPr>
          <a:xfrm>
            <a:off x="354496" y="-125820"/>
            <a:ext cx="1113951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main()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k, n, m, x;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("911.in","r",stdin);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("911.out","w",stdout); </a:t>
            </a:r>
          </a:p>
          <a:p>
            <a:r>
              <a:rPr lang="en-US" altLang="zh-TW" sz="2400" dirty="0"/>
              <a:t>    while(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 %d", &amp;n, &amp;m) == 2) {</a:t>
            </a:r>
          </a:p>
          <a:p>
            <a:r>
              <a:rPr lang="en-US" altLang="zh-TW" sz="2400" dirty="0"/>
              <a:t>        int A[305], sum = 0;    </a:t>
            </a:r>
            <a:r>
              <a:rPr lang="zh-TW" altLang="en-US" sz="2400" dirty="0"/>
              <a:t>              </a:t>
            </a:r>
            <a:r>
              <a:rPr lang="en-US" altLang="zh-TW" sz="2400" dirty="0">
                <a:solidFill>
                  <a:srgbClr val="0070C0"/>
                </a:solidFill>
              </a:rPr>
              <a:t>// array A: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400" dirty="0">
                <a:solidFill>
                  <a:srgbClr val="0070C0"/>
                </a:solidFill>
              </a:rPr>
              <a:t>n!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之後存被分母消去因數後結果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  <a:r>
              <a:rPr lang="zh-TW" altLang="en-US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400" dirty="0">
                <a:solidFill>
                  <a:srgbClr val="0070C0"/>
                </a:solidFill>
              </a:rPr>
              <a:t>n!</a:t>
            </a:r>
          </a:p>
          <a:p>
            <a:r>
              <a:rPr lang="en-US" altLang="zh-TW" sz="2400" dirty="0"/>
              <a:t>        while(m--) {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&amp;x);  sum += x;</a:t>
            </a:r>
          </a:p>
          <a:p>
            <a:r>
              <a:rPr lang="en-US" altLang="zh-TW" sz="2400" dirty="0"/>
              <a:t>        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2;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x;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 {     </a:t>
            </a:r>
            <a:r>
              <a:rPr lang="zh-TW" altLang="en-US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計算陣列</a:t>
            </a:r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除以</a:t>
            </a:r>
            <a:r>
              <a:rPr lang="en-US" altLang="zh-TW" sz="2400" dirty="0">
                <a:solidFill>
                  <a:srgbClr val="0070C0"/>
                </a:solidFill>
              </a:rPr>
              <a:t>x!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j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計算陣列</a:t>
            </a:r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除以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endParaRPr lang="en-US" altLang="zh-TW" sz="2400" dirty="0"/>
          </a:p>
          <a:p>
            <a:r>
              <a:rPr lang="en-US" altLang="zh-TW" sz="2400" dirty="0"/>
              <a:t>                for(k = 2; k &lt;= n; k++) {</a:t>
            </a:r>
            <a:r>
              <a:rPr lang="zh-TW" altLang="en-US" sz="2400" dirty="0"/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 A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陣列從左至右找與</a:t>
            </a:r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400" dirty="0" err="1">
                <a:solidFill>
                  <a:srgbClr val="0070C0"/>
                </a:solidFill>
              </a:rPr>
              <a:t>gcd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值不為</a:t>
            </a:r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    int g = 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(A[k], j);  </a:t>
            </a:r>
          </a:p>
          <a:p>
            <a:r>
              <a:rPr lang="en-US" altLang="zh-TW" sz="2400" dirty="0"/>
              <a:t>                    if (g==1) continue; </a:t>
            </a:r>
            <a:r>
              <a:rPr lang="zh-TW" altLang="en-US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gcd</a:t>
            </a:r>
            <a:r>
              <a:rPr lang="en-US" altLang="zh-TW" sz="2400" dirty="0">
                <a:solidFill>
                  <a:srgbClr val="0070C0"/>
                </a:solidFill>
              </a:rPr>
              <a:t>=1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陣列繼續往右找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    A[k] /= g;</a:t>
            </a:r>
            <a:r>
              <a:rPr lang="zh-TW" altLang="en-US" sz="2400" dirty="0"/>
              <a:t>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A[k]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值消去</a:t>
            </a:r>
            <a:r>
              <a:rPr lang="en-US" altLang="zh-TW" sz="2400" dirty="0" err="1">
                <a:solidFill>
                  <a:srgbClr val="0070C0"/>
                </a:solidFill>
              </a:rPr>
              <a:t>gcd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最大公約數</a:t>
            </a:r>
            <a:r>
              <a:rPr lang="en-US" altLang="zh-TW" sz="2400" dirty="0">
                <a:solidFill>
                  <a:srgbClr val="0070C0"/>
                </a:solidFill>
              </a:rPr>
              <a:t>)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    j /= g;</a:t>
            </a:r>
            <a:r>
              <a:rPr lang="zh-TW" altLang="en-US" sz="2400" dirty="0"/>
              <a:t>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j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值消去</a:t>
            </a:r>
            <a:r>
              <a:rPr lang="en-US" altLang="zh-TW" sz="2400" dirty="0" err="1">
                <a:solidFill>
                  <a:srgbClr val="0070C0"/>
                </a:solidFill>
              </a:rPr>
              <a:t>gcd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A[k]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最大公約數</a:t>
            </a:r>
            <a:r>
              <a:rPr lang="en-US" altLang="zh-TW" sz="2400" dirty="0">
                <a:solidFill>
                  <a:srgbClr val="0070C0"/>
                </a:solidFill>
              </a:rPr>
              <a:t>)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400" dirty="0"/>
          </a:p>
          <a:p>
            <a:r>
              <a:rPr lang="en-US" altLang="zh-TW" sz="2400" dirty="0"/>
              <a:t>                    if (j==1) break;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400" dirty="0">
                <a:solidFill>
                  <a:srgbClr val="0070C0"/>
                </a:solidFill>
              </a:rPr>
              <a:t>j=1,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則除以</a:t>
            </a:r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運算結束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}</a:t>
            </a:r>
          </a:p>
          <a:p>
            <a:r>
              <a:rPr lang="en-US" altLang="zh-TW" sz="2400" dirty="0"/>
              <a:t>            }</a:t>
            </a:r>
          </a:p>
          <a:p>
            <a:r>
              <a:rPr lang="en-US" altLang="zh-TW" sz="2400" dirty="0"/>
              <a:t>        }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A87FE-2C16-4975-AB4A-8E4E73797E6C}"/>
              </a:ext>
            </a:extLst>
          </p:cNvPr>
          <p:cNvSpPr/>
          <p:nvPr/>
        </p:nvSpPr>
        <p:spPr>
          <a:xfrm>
            <a:off x="1127124" y="2862072"/>
            <a:ext cx="9105011" cy="3685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4FC802-F1A7-4C9A-8309-196408F1C769}"/>
              </a:ext>
            </a:extLst>
          </p:cNvPr>
          <p:cNvSpPr/>
          <p:nvPr/>
        </p:nvSpPr>
        <p:spPr>
          <a:xfrm>
            <a:off x="1406271" y="3236976"/>
            <a:ext cx="8551545" cy="28986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D0E6AE-FA23-462A-8DA8-A3E75A794EFF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911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314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9FD701-DD3D-4F8C-B615-9E1896B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95F7FF-1D35-45E2-BFDD-DA1688BB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17BD24-5E26-4E69-B3AA-83B7A465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CFA09A-C274-42DE-A7F7-41E1B52E97EF}"/>
                  </a:ext>
                </a:extLst>
              </p:cNvPr>
              <p:cNvSpPr txBox="1"/>
              <p:nvPr/>
            </p:nvSpPr>
            <p:spPr>
              <a:xfrm>
                <a:off x="718930" y="1769166"/>
                <a:ext cx="107750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  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long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long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ret = 1;     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 ret: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存多項式係數結果值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≦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en-US" altLang="zh-TW" sz="2400" dirty="0"/>
                  <a:t>        if(sum != n) {ret = 0;}</a:t>
                </a:r>
              </a:p>
              <a:p>
                <a:r>
                  <a:rPr lang="en-US" altLang="zh-TW" sz="2400" dirty="0"/>
                  <a:t>            else { for(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= 1;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&lt;= n;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++) ret *= 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]; }</a:t>
                </a:r>
                <a:r>
                  <a:rPr lang="zh-TW" altLang="en-US" sz="2400" dirty="0"/>
                  <a:t>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連續乘法運算求得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ret</a:t>
                </a:r>
              </a:p>
              <a:p>
                <a:r>
                  <a:rPr lang="en-US" altLang="zh-TW" sz="2400" dirty="0"/>
                  <a:t>        </a:t>
                </a:r>
                <a:r>
                  <a:rPr lang="en-US" altLang="zh-TW" sz="2400" dirty="0" err="1"/>
                  <a:t>printf</a:t>
                </a:r>
                <a:r>
                  <a:rPr lang="en-US" altLang="zh-TW" sz="2400" dirty="0"/>
                  <a:t>("%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ll</a:t>
                </a:r>
                <a:r>
                  <a:rPr lang="en-US" altLang="zh-TW" sz="2400" dirty="0" err="1"/>
                  <a:t>d</a:t>
                </a:r>
                <a:r>
                  <a:rPr lang="en-US" altLang="zh-TW" sz="2400" dirty="0"/>
                  <a:t>\n", ret);</a:t>
                </a:r>
              </a:p>
              <a:p>
                <a:r>
                  <a:rPr lang="en-US" altLang="zh-TW" sz="2400" dirty="0"/>
                  <a:t>    }</a:t>
                </a:r>
              </a:p>
              <a:p>
                <a:r>
                  <a:rPr lang="en-US" altLang="zh-TW" sz="2400" dirty="0"/>
                  <a:t>    return 0;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CFA09A-C274-42DE-A7F7-41E1B52E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30" y="1769166"/>
                <a:ext cx="10775078" cy="2677656"/>
              </a:xfrm>
              <a:prstGeom prst="rect">
                <a:avLst/>
              </a:prstGeom>
              <a:blipFill>
                <a:blip r:embed="rId2"/>
                <a:stretch>
                  <a:fillRect l="-905" t="-2050" b="-4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185C1C-187D-4A2D-9446-26F5EC94A233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911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3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6945"/>
            <a:ext cx="12240768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911 Multinomial Coefficients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A39C-C48B-4E47-8B0B-5886D45BF614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1920" y="1331411"/>
                <a:ext cx="11643360" cy="473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多項式係數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考慮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bSup>
                          <m:sSubSup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zh-TW" altLang="zh-TW" sz="3200" dirty="0"/>
              </a:p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其中多項式係數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!⋯</m:t>
                        </m:r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zh-TW" sz="3200" dirty="0"/>
              </a:p>
              <a:p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zh-TW" sz="3200" dirty="0"/>
                  <a:t> </a:t>
                </a:r>
                <a:r>
                  <a:rPr lang="en-US" altLang="zh-TW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>
                    <a:ea typeface="標楷體" panose="03000509000000000000" pitchFamily="65" charset="-120"/>
                  </a:rPr>
                  <a:t>)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項的多項式係數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</a:p>
              <a:p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1331411"/>
                <a:ext cx="11643360" cy="4738413"/>
              </a:xfrm>
              <a:prstGeom prst="rect">
                <a:avLst/>
              </a:prstGeom>
              <a:blipFill>
                <a:blip r:embed="rId3"/>
                <a:stretch>
                  <a:fillRect l="-1309" t="-1671" r="-2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89F39-9017-4998-A344-557CC020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467385-C614-44F8-BE3A-E238A8DC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36BD75-9B39-4818-9E4D-338BD4C1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DA468B-15F2-4C17-B1EB-271966260478}"/>
                  </a:ext>
                </a:extLst>
              </p:cNvPr>
              <p:cNvSpPr/>
              <p:nvPr/>
            </p:nvSpPr>
            <p:spPr>
              <a:xfrm>
                <a:off x="1343738" y="1905344"/>
                <a:ext cx="5785366" cy="1026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×4=12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DA468B-15F2-4C17-B1EB-271966260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738" y="1905344"/>
                <a:ext cx="5785366" cy="1026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178ADC-400D-4EA3-B16F-981D859A7454}"/>
                  </a:ext>
                </a:extLst>
              </p:cNvPr>
              <p:cNvSpPr/>
              <p:nvPr/>
            </p:nvSpPr>
            <p:spPr>
              <a:xfrm>
                <a:off x="1258394" y="4258400"/>
                <a:ext cx="7352206" cy="1024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3,0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0!2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×6×7=210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178ADC-400D-4EA3-B16F-981D859A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94" y="4258400"/>
                <a:ext cx="7352206" cy="102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976D474-E8AB-4B90-8CB5-40CF1FECC108}"/>
              </a:ext>
            </a:extLst>
          </p:cNvPr>
          <p:cNvSpPr txBox="1"/>
          <p:nvPr/>
        </p:nvSpPr>
        <p:spPr>
          <a:xfrm>
            <a:off x="265934" y="1320569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12CE94-6EFA-4E12-AB3B-640E82C8DFFE}"/>
              </a:ext>
            </a:extLst>
          </p:cNvPr>
          <p:cNvSpPr txBox="1"/>
          <p:nvPr/>
        </p:nvSpPr>
        <p:spPr>
          <a:xfrm>
            <a:off x="265933" y="3733210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D61F99-4CDE-4582-A6BD-856980AC0FDB}"/>
              </a:ext>
            </a:extLst>
          </p:cNvPr>
          <p:cNvSpPr txBox="1"/>
          <p:nvPr/>
        </p:nvSpPr>
        <p:spPr>
          <a:xfrm>
            <a:off x="169818" y="300446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Examples: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46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3EA1ACE4-C40B-40B0-A8C6-12D46064AF24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389246" y="16098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979582" y="320102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452072" y="762436"/>
            <a:ext cx="1358302" cy="30469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</a:p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1 2 1</a:t>
            </a:r>
          </a:p>
          <a:p>
            <a:r>
              <a:rPr lang="en-US" altLang="zh-TW" sz="3200" dirty="0"/>
              <a:t>7</a:t>
            </a:r>
          </a:p>
          <a:p>
            <a:r>
              <a:rPr lang="en-US" altLang="zh-TW" sz="3200" dirty="0"/>
              <a:t>4</a:t>
            </a:r>
          </a:p>
          <a:p>
            <a:r>
              <a:rPr lang="en-US" altLang="zh-TW" sz="3200" dirty="0"/>
              <a:t>2 3 0 2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009919" y="1047048"/>
            <a:ext cx="300019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/>
              <a:t>12</a:t>
            </a:r>
          </a:p>
          <a:p>
            <a:r>
              <a:rPr lang="en-US" altLang="zh-TW" sz="2400"/>
              <a:t>210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2311084" y="819846"/>
                <a:ext cx="481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84" y="819846"/>
                <a:ext cx="48136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759013" y="1044181"/>
            <a:ext cx="534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206534" y="937997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3053302" y="1282998"/>
                <a:ext cx="861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>
                    <a:ea typeface="標楷體" panose="03000509000000000000" pitchFamily="65" charset="-120"/>
                  </a:rPr>
                  <a:t>值</a:t>
                </a: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2" y="1282998"/>
                <a:ext cx="861974" cy="461665"/>
              </a:xfrm>
              <a:prstGeom prst="rect">
                <a:avLst/>
              </a:prstGeom>
              <a:blipFill>
                <a:blip r:embed="rId4"/>
                <a:stretch>
                  <a:fillRect l="-2128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814286" y="1513831"/>
            <a:ext cx="1239016" cy="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534818" y="859761"/>
            <a:ext cx="1187470" cy="14117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C5D12EB2-FFDE-4C20-BD4A-E640B635003B}"/>
              </a:ext>
            </a:extLst>
          </p:cNvPr>
          <p:cNvSpPr txBox="1"/>
          <p:nvPr/>
        </p:nvSpPr>
        <p:spPr>
          <a:xfrm>
            <a:off x="6971602" y="3165100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8A6E200-8D06-47F8-B42D-83E4377F941C}"/>
              </a:ext>
            </a:extLst>
          </p:cNvPr>
          <p:cNvSpPr/>
          <p:nvPr/>
        </p:nvSpPr>
        <p:spPr>
          <a:xfrm>
            <a:off x="1517214" y="2334592"/>
            <a:ext cx="1187470" cy="14117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9E505C3-A263-4A5D-8E98-4B182BA9BB54}"/>
                  </a:ext>
                </a:extLst>
              </p:cNvPr>
              <p:cNvSpPr txBox="1"/>
              <p:nvPr/>
            </p:nvSpPr>
            <p:spPr>
              <a:xfrm>
                <a:off x="3323272" y="1829588"/>
                <a:ext cx="1430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9E505C3-A263-4A5D-8E98-4B182BA9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72" y="1829588"/>
                <a:ext cx="1430655" cy="461665"/>
              </a:xfrm>
              <a:prstGeom prst="rect">
                <a:avLst/>
              </a:prstGeom>
              <a:blipFill>
                <a:blip r:embed="rId5"/>
                <a:stretch>
                  <a:fillRect r="-15319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2BC7F5F-9223-4403-8CC5-CE1AAD77AC3D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379864" y="2060421"/>
            <a:ext cx="9434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F759C8-8D56-4A5B-ACA1-F69514C77F99}"/>
              </a:ext>
            </a:extLst>
          </p:cNvPr>
          <p:cNvCxnSpPr>
            <a:cxnSpLocks/>
          </p:cNvCxnSpPr>
          <p:nvPr/>
        </p:nvCxnSpPr>
        <p:spPr>
          <a:xfrm flipV="1">
            <a:off x="2745412" y="1282998"/>
            <a:ext cx="4249314" cy="44545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460325C-33A5-40D2-B828-35B8B166C921}"/>
              </a:ext>
            </a:extLst>
          </p:cNvPr>
          <p:cNvCxnSpPr/>
          <p:nvPr/>
        </p:nvCxnSpPr>
        <p:spPr>
          <a:xfrm flipV="1">
            <a:off x="2704684" y="1647371"/>
            <a:ext cx="4305235" cy="1161143"/>
          </a:xfrm>
          <a:prstGeom prst="bentConnector3">
            <a:avLst>
              <a:gd name="adj1" fmla="val 83713"/>
            </a:avLst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5542934-22BF-4FD7-9C35-19233C9B7E0A}"/>
              </a:ext>
            </a:extLst>
          </p:cNvPr>
          <p:cNvSpPr txBox="1"/>
          <p:nvPr/>
        </p:nvSpPr>
        <p:spPr>
          <a:xfrm>
            <a:off x="4307524" y="240896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61B401-0FB4-4315-B59C-44D35319CD15}"/>
                  </a:ext>
                </a:extLst>
              </p:cNvPr>
              <p:cNvSpPr/>
              <p:nvPr/>
            </p:nvSpPr>
            <p:spPr>
              <a:xfrm>
                <a:off x="-84212" y="4649612"/>
                <a:ext cx="5080172" cy="90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×4=12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61B401-0FB4-4315-B59C-44D35319C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12" y="4649612"/>
                <a:ext cx="5080172" cy="9096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3C00DE-BC87-4FA2-BCF8-B4AD953D7BAF}"/>
              </a:ext>
            </a:extLst>
          </p:cNvPr>
          <p:cNvSpPr txBox="1"/>
          <p:nvPr/>
        </p:nvSpPr>
        <p:spPr>
          <a:xfrm>
            <a:off x="131556" y="4035004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688EF96-F76F-47F4-9C8E-FD624FCED343}"/>
                  </a:ext>
                </a:extLst>
              </p:cNvPr>
              <p:cNvSpPr/>
              <p:nvPr/>
            </p:nvSpPr>
            <p:spPr>
              <a:xfrm>
                <a:off x="5775185" y="4634569"/>
                <a:ext cx="6448881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3,0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0!2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×6×7=210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688EF96-F76F-47F4-9C8E-FD624FCED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85" y="4634569"/>
                <a:ext cx="6448881" cy="9080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49FCFA-E5AC-4C0A-A0E3-E4A2DE9D3455}"/>
              </a:ext>
            </a:extLst>
          </p:cNvPr>
          <p:cNvSpPr txBox="1"/>
          <p:nvPr/>
        </p:nvSpPr>
        <p:spPr>
          <a:xfrm>
            <a:off x="5789403" y="3892170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EF5158-E8DD-4738-8B0A-C02DEF09AB84}"/>
                  </a:ext>
                </a:extLst>
              </p:cNvPr>
              <p:cNvSpPr txBox="1"/>
              <p:nvPr/>
            </p:nvSpPr>
            <p:spPr>
              <a:xfrm>
                <a:off x="6512961" y="2027703"/>
                <a:ext cx="5214147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!⋯</m:t>
                          </m:r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EF5158-E8DD-4738-8B0A-C02DEF09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61" y="2027703"/>
                <a:ext cx="5214147" cy="971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27B8F21-2A67-4136-A12A-C81EEE466313}"/>
                  </a:ext>
                </a:extLst>
              </p:cNvPr>
              <p:cNvSpPr txBox="1"/>
              <p:nvPr/>
            </p:nvSpPr>
            <p:spPr>
              <a:xfrm>
                <a:off x="3004891" y="3167264"/>
                <a:ext cx="26052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≦</a:t>
                </a:r>
                <a:r>
                  <a:rPr lang="en-US" altLang="zh-TW" sz="2800" b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300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,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  <a:latin typeface="新細明體" panose="02020500000000000000" pitchFamily="18" charset="-120"/>
                  </a:rPr>
                  <a:t>≦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100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27B8F21-2A67-4136-A12A-C81EEE46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91" y="3167264"/>
                <a:ext cx="2605265" cy="523220"/>
              </a:xfrm>
              <a:prstGeom prst="rect">
                <a:avLst/>
              </a:prstGeom>
              <a:blipFill>
                <a:blip r:embed="rId9"/>
                <a:stretch>
                  <a:fillRect t="-14118" r="-2576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3EDC400-3256-4E81-93C1-984AE0AFDAC2}"/>
                  </a:ext>
                </a:extLst>
              </p:cNvPr>
              <p:cNvSpPr txBox="1"/>
              <p:nvPr/>
            </p:nvSpPr>
            <p:spPr>
              <a:xfrm>
                <a:off x="7284150" y="3064794"/>
                <a:ext cx="2451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ea typeface="新細明體" panose="02020500000000000000" pitchFamily="18" charset="-120"/>
                  </a:rPr>
                  <a:t>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輸出值</a:t>
                </a:r>
                <a14:m>
                  <m:oMath xmlns:m="http://schemas.openxmlformats.org/officeDocument/2006/math"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≦</m:t>
                    </m:r>
                    <m:sSup>
                      <m:sSupPr>
                        <m:ctrlPr>
                          <a:rPr lang="en-US" altLang="zh-TW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3EDC400-3256-4E81-93C1-984AE0AF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50" y="3064794"/>
                <a:ext cx="2451729" cy="523220"/>
              </a:xfrm>
              <a:prstGeom prst="rect">
                <a:avLst/>
              </a:prstGeom>
              <a:blipFill>
                <a:blip r:embed="rId10"/>
                <a:stretch>
                  <a:fillRect l="-5224" t="-13953" r="-49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21064" y="136124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B30-4442-44D6-A551-EAE0F3E4489F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8713" y="2544085"/>
            <a:ext cx="254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迂迴表示</a:t>
            </a:r>
            <a:r>
              <a:rPr lang="en-US" altLang="zh-TW" sz="2800" dirty="0">
                <a:ea typeface="標楷體" panose="03000509000000000000" pitchFamily="65" charset="-120"/>
              </a:rPr>
              <a:t>n!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21064" y="3529086"/>
            <a:ext cx="843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利用最大公約數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ea typeface="標楷體" panose="03000509000000000000" pitchFamily="65" charset="-120"/>
              </a:rPr>
              <a:t>gcd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將分母與分子共同因數消掉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1052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不可以直接計算</a:t>
            </a:r>
            <a:r>
              <a:rPr lang="en-US" altLang="zh-TW" sz="2800" dirty="0">
                <a:ea typeface="標楷體" panose="03000509000000000000" pitchFamily="65" charset="-120"/>
              </a:rPr>
              <a:t>n!</a:t>
            </a:r>
            <a:r>
              <a:rPr lang="zh-TW" altLang="en-US" sz="2800" dirty="0">
                <a:ea typeface="標楷體" panose="03000509000000000000" pitchFamily="65" charset="-120"/>
              </a:rPr>
              <a:t>帶入公式計算結果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有整數</a:t>
            </a:r>
            <a:r>
              <a:rPr lang="en-US" altLang="zh-TW" sz="2800" dirty="0">
                <a:ea typeface="標楷體" panose="03000509000000000000" pitchFamily="65" charset="-120"/>
              </a:rPr>
              <a:t>overflow</a:t>
            </a:r>
            <a:r>
              <a:rPr lang="zh-TW" altLang="en-US" sz="2800" dirty="0">
                <a:ea typeface="標楷體" panose="03000509000000000000" pitchFamily="65" charset="-120"/>
              </a:rPr>
              <a:t>風險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686958" y="4046432"/>
            <a:ext cx="21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除法運算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52E32A-23B0-4698-BA9E-931E384BC1A8}"/>
              </a:ext>
            </a:extLst>
          </p:cNvPr>
          <p:cNvSpPr txBox="1"/>
          <p:nvPr/>
        </p:nvSpPr>
        <p:spPr>
          <a:xfrm>
            <a:off x="1631950" y="3030712"/>
            <a:ext cx="305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善用一維陣列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FC427E-74AB-4E97-9B2F-CC680B8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8117F3-70A4-44B8-9050-3311DF67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1BB76A-17AD-4B0F-B0BA-357B4FF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C57664-04A9-4932-8905-B2AE034D280E}"/>
              </a:ext>
            </a:extLst>
          </p:cNvPr>
          <p:cNvSpPr txBox="1"/>
          <p:nvPr/>
        </p:nvSpPr>
        <p:spPr>
          <a:xfrm>
            <a:off x="82561" y="261326"/>
            <a:ext cx="59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Multinomial Coefficients</a:t>
            </a:r>
            <a:r>
              <a:rPr lang="zh-TW" altLang="en-US" sz="3600" dirty="0"/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93B1A3-2F5E-48D4-BB27-B7B57E6E6C3F}"/>
              </a:ext>
            </a:extLst>
          </p:cNvPr>
          <p:cNvSpPr txBox="1"/>
          <p:nvPr/>
        </p:nvSpPr>
        <p:spPr>
          <a:xfrm>
            <a:off x="0" y="1044451"/>
            <a:ext cx="1260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800" dirty="0"/>
              <a:t>20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人要分成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個委員會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委員會人數分別為</a:t>
            </a:r>
            <a:r>
              <a:rPr lang="en-US" altLang="zh-TW" sz="2800" dirty="0">
                <a:ea typeface="標楷體" panose="03000509000000000000" pitchFamily="65" charset="-120"/>
              </a:rPr>
              <a:t>10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請問共有幾種分法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F9ED6-10BD-4871-A176-D07FCB4DC480}"/>
              </a:ext>
            </a:extLst>
          </p:cNvPr>
          <p:cNvSpPr txBox="1"/>
          <p:nvPr/>
        </p:nvSpPr>
        <p:spPr>
          <a:xfrm>
            <a:off x="20140" y="1830324"/>
            <a:ext cx="112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7F7A7B-44E8-48BB-B54A-704C65169447}"/>
                  </a:ext>
                </a:extLst>
              </p:cNvPr>
              <p:cNvSpPr/>
              <p:nvPr/>
            </p:nvSpPr>
            <p:spPr>
              <a:xfrm>
                <a:off x="914402" y="2559332"/>
                <a:ext cx="2293320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7F7A7B-44E8-48BB-B54A-704C65169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2559332"/>
                <a:ext cx="2293320" cy="546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CC0842D-9FC7-45D1-B3BF-98828AF7A075}"/>
                  </a:ext>
                </a:extLst>
              </p:cNvPr>
              <p:cNvSpPr/>
              <p:nvPr/>
            </p:nvSpPr>
            <p:spPr>
              <a:xfrm>
                <a:off x="3350504" y="2455759"/>
                <a:ext cx="4448402" cy="802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32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0!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TW" altLang="en-US" sz="3200" i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TW" altLang="en-US" sz="3200" i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r>
                      <a:rPr lang="zh-TW" altLang="en-US" sz="32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TW" altLang="en-US" sz="32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TW" altLang="en-US" sz="320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TW" altLang="en-US" sz="32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CC0842D-9FC7-45D1-B3BF-98828AF7A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04" y="2455759"/>
                <a:ext cx="4448402" cy="80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2CB8635-C447-488E-9D9E-944025AE15C7}"/>
                  </a:ext>
                </a:extLst>
              </p:cNvPr>
              <p:cNvSpPr/>
              <p:nvPr/>
            </p:nvSpPr>
            <p:spPr>
              <a:xfrm>
                <a:off x="7584417" y="2428604"/>
                <a:ext cx="1847557" cy="856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dirty="0">
                    <a:latin typeface="+mn-ea"/>
                  </a:rPr>
                  <a:t>=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zh-TW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TW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2CB8635-C447-488E-9D9E-944025AE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417" y="2428604"/>
                <a:ext cx="1847557" cy="856388"/>
              </a:xfrm>
              <a:prstGeom prst="rect">
                <a:avLst/>
              </a:prstGeom>
              <a:blipFill>
                <a:blip r:embed="rId4"/>
                <a:stretch>
                  <a:fillRect l="-8251"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49834A2-3EBF-4925-8D89-093864272F88}"/>
              </a:ext>
            </a:extLst>
          </p:cNvPr>
          <p:cNvCxnSpPr/>
          <p:nvPr/>
        </p:nvCxnSpPr>
        <p:spPr>
          <a:xfrm>
            <a:off x="4661454" y="2981066"/>
            <a:ext cx="220133" cy="276578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CC78282-A97B-4885-95AB-4F81ED1A093B}"/>
              </a:ext>
            </a:extLst>
          </p:cNvPr>
          <p:cNvCxnSpPr/>
          <p:nvPr/>
        </p:nvCxnSpPr>
        <p:spPr>
          <a:xfrm>
            <a:off x="5731216" y="2518205"/>
            <a:ext cx="220133" cy="276578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E2505C-7AB7-4F5F-9206-500B38ECC4C8}"/>
              </a:ext>
            </a:extLst>
          </p:cNvPr>
          <p:cNvCxnSpPr/>
          <p:nvPr/>
        </p:nvCxnSpPr>
        <p:spPr>
          <a:xfrm>
            <a:off x="5955392" y="2961092"/>
            <a:ext cx="220133" cy="276578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ADA7271-D0C6-45B6-9A55-4A740F637EF3}"/>
              </a:ext>
            </a:extLst>
          </p:cNvPr>
          <p:cNvCxnSpPr/>
          <p:nvPr/>
        </p:nvCxnSpPr>
        <p:spPr>
          <a:xfrm>
            <a:off x="6917770" y="2515164"/>
            <a:ext cx="220133" cy="276578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35284F-9701-4FCA-8148-776A043697DB}"/>
                  </a:ext>
                </a:extLst>
              </p:cNvPr>
              <p:cNvSpPr/>
              <p:nvPr/>
            </p:nvSpPr>
            <p:spPr>
              <a:xfrm>
                <a:off x="2641802" y="3977369"/>
                <a:ext cx="31617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35284F-9701-4FCA-8148-776A04369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02" y="3977369"/>
                <a:ext cx="31617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3586FB2-0CF4-4C5F-98D1-57A74539BDBE}"/>
                  </a:ext>
                </a:extLst>
              </p:cNvPr>
              <p:cNvSpPr txBox="1"/>
              <p:nvPr/>
            </p:nvSpPr>
            <p:spPr>
              <a:xfrm>
                <a:off x="5803565" y="3875154"/>
                <a:ext cx="6087108" cy="96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sup>
                    </m:sSubSup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p>
                    </m:sSubSup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p>
                    </m:sSubSup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項的係數</m:t>
                    </m:r>
                    <m:r>
                      <m:rPr>
                        <m:nor/>
                      </m:rPr>
                      <a:rPr lang="en-US" altLang="zh-TW" sz="3200" dirty="0"/>
                      <m:t> </m:t>
                    </m:r>
                    <m:d>
                      <m:d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zh-TW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TW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3586FB2-0CF4-4C5F-98D1-57A74539B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5" y="3875154"/>
                <a:ext cx="6087108" cy="965649"/>
              </a:xfrm>
              <a:prstGeom prst="rect">
                <a:avLst/>
              </a:prstGeom>
              <a:blipFill>
                <a:blip r:embed="rId6"/>
                <a:stretch>
                  <a:fillRect l="-2503" b="-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E88142-216C-41E6-BE5B-6D26FDDC39B1}"/>
              </a:ext>
            </a:extLst>
          </p:cNvPr>
          <p:cNvSpPr txBox="1"/>
          <p:nvPr/>
        </p:nvSpPr>
        <p:spPr>
          <a:xfrm>
            <a:off x="914402" y="3970504"/>
            <a:ext cx="197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相當於從</a:t>
            </a:r>
          </a:p>
        </p:txBody>
      </p:sp>
    </p:spTree>
    <p:extLst>
      <p:ext uri="{BB962C8B-B14F-4D97-AF65-F5344CB8AC3E}">
        <p14:creationId xmlns:p14="http://schemas.microsoft.com/office/powerpoint/2010/main" val="190607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0AA3FE-C780-4A83-A7B3-A474A78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9B7BEB-BD75-4C8B-A333-845F6A6C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A102-FE39-4D15-9E7F-6C493B0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03E489-38E0-4CBE-9C00-A05E40D696FC}"/>
              </a:ext>
            </a:extLst>
          </p:cNvPr>
          <p:cNvSpPr txBox="1"/>
          <p:nvPr/>
        </p:nvSpPr>
        <p:spPr>
          <a:xfrm>
            <a:off x="5326851" y="2670492"/>
            <a:ext cx="207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14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3E47D-724F-49B4-8966-8ADEF2E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48B2FC-235B-44AE-AACC-720EF07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C05E3-BDAA-45D0-A283-9B18049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6EB8AB-C24F-49A6-AA9A-4F6DE28D8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41094"/>
              </p:ext>
            </p:extLst>
          </p:nvPr>
        </p:nvGraphicFramePr>
        <p:xfrm>
          <a:off x="3059180" y="233067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/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94A548-4F7E-4583-9B5B-3640CC15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8626"/>
              </p:ext>
            </p:extLst>
          </p:nvPr>
        </p:nvGraphicFramePr>
        <p:xfrm>
          <a:off x="3057593" y="1261256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ED6F17E-7471-4230-9C04-01DFD9147F6D}"/>
              </a:ext>
            </a:extLst>
          </p:cNvPr>
          <p:cNvSpPr txBox="1"/>
          <p:nvPr/>
        </p:nvSpPr>
        <p:spPr>
          <a:xfrm>
            <a:off x="940942" y="1302303"/>
            <a:ext cx="75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20!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/>
              <p:nvPr/>
            </p:nvSpPr>
            <p:spPr>
              <a:xfrm>
                <a:off x="71645" y="2025653"/>
                <a:ext cx="76655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" y="2025653"/>
                <a:ext cx="766555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CC9AF04-F584-42E1-95C9-5A6DDF86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12663"/>
              </p:ext>
            </p:extLst>
          </p:nvPr>
        </p:nvGraphicFramePr>
        <p:xfrm>
          <a:off x="3057593" y="226651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ECDF091-72AE-402E-99B6-8510F24E9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39363"/>
              </p:ext>
            </p:extLst>
          </p:nvPr>
        </p:nvGraphicFramePr>
        <p:xfrm>
          <a:off x="3057593" y="327178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18B9FE9-736E-497D-984E-7F5FEE92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63347"/>
              </p:ext>
            </p:extLst>
          </p:nvPr>
        </p:nvGraphicFramePr>
        <p:xfrm>
          <a:off x="3057593" y="425561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CDBFC5D-299E-40CB-8B56-4CEB1562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0349"/>
              </p:ext>
            </p:extLst>
          </p:nvPr>
        </p:nvGraphicFramePr>
        <p:xfrm>
          <a:off x="3057593" y="523944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1F1AF722-A7EA-4DA9-A769-48DAF1A3D2C6}"/>
              </a:ext>
            </a:extLst>
          </p:cNvPr>
          <p:cNvGrpSpPr/>
          <p:nvPr/>
        </p:nvGrpSpPr>
        <p:grpSpPr>
          <a:xfrm>
            <a:off x="1433621" y="2391191"/>
            <a:ext cx="1354243" cy="791730"/>
            <a:chOff x="1433621" y="2391191"/>
            <a:chExt cx="1354243" cy="7917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1E2AA89-5B36-4872-902A-D165CAE8EE67}"/>
                </a:ext>
              </a:extLst>
            </p:cNvPr>
            <p:cNvSpPr txBox="1"/>
            <p:nvPr/>
          </p:nvSpPr>
          <p:spPr>
            <a:xfrm>
              <a:off x="1955800" y="2391191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2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01AD906-424D-4FE5-83F2-6EB78F5B2F10}"/>
                </a:ext>
              </a:extLst>
            </p:cNvPr>
            <p:cNvSpPr txBox="1"/>
            <p:nvPr/>
          </p:nvSpPr>
          <p:spPr>
            <a:xfrm>
              <a:off x="1433621" y="2813589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(2,2)=2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249A6BE-43FD-4633-9C78-5BD32FC831E2}"/>
              </a:ext>
            </a:extLst>
          </p:cNvPr>
          <p:cNvGrpSpPr/>
          <p:nvPr/>
        </p:nvGrpSpPr>
        <p:grpSpPr>
          <a:xfrm>
            <a:off x="1379942" y="3396454"/>
            <a:ext cx="1354243" cy="772149"/>
            <a:chOff x="1379942" y="3396454"/>
            <a:chExt cx="1354243" cy="772149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F56DB0-8680-4800-8746-2E16DCB5F008}"/>
                </a:ext>
              </a:extLst>
            </p:cNvPr>
            <p:cNvSpPr txBox="1"/>
            <p:nvPr/>
          </p:nvSpPr>
          <p:spPr>
            <a:xfrm>
              <a:off x="1951284" y="3396454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3</a:t>
              </a:r>
              <a:endParaRPr lang="zh-TW" altLang="en-US" sz="28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84F865F-FFC5-4103-8D87-57D6FCB28B69}"/>
                </a:ext>
              </a:extLst>
            </p:cNvPr>
            <p:cNvSpPr txBox="1"/>
            <p:nvPr/>
          </p:nvSpPr>
          <p:spPr>
            <a:xfrm>
              <a:off x="1379942" y="3799271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(3,3)=3</a:t>
              </a:r>
              <a:endParaRPr lang="zh-TW" altLang="en-US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C6A1869-AAA1-4E42-B96A-77DB1F57C30F}"/>
              </a:ext>
            </a:extLst>
          </p:cNvPr>
          <p:cNvGrpSpPr/>
          <p:nvPr/>
        </p:nvGrpSpPr>
        <p:grpSpPr>
          <a:xfrm>
            <a:off x="1416050" y="4346986"/>
            <a:ext cx="1354243" cy="746971"/>
            <a:chOff x="1416050" y="4346986"/>
            <a:chExt cx="1354243" cy="746971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9F4AE8-5E54-4A57-90E6-22D27D86D4C9}"/>
                </a:ext>
              </a:extLst>
            </p:cNvPr>
            <p:cNvSpPr txBox="1"/>
            <p:nvPr/>
          </p:nvSpPr>
          <p:spPr>
            <a:xfrm>
              <a:off x="1955800" y="4346986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4</a:t>
              </a:r>
              <a:endParaRPr lang="zh-TW" altLang="en-US" sz="28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8C29DBC-5481-4BE2-B546-42B44544ECB0}"/>
                </a:ext>
              </a:extLst>
            </p:cNvPr>
            <p:cNvSpPr txBox="1"/>
            <p:nvPr/>
          </p:nvSpPr>
          <p:spPr>
            <a:xfrm>
              <a:off x="1416050" y="4724625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(4,4)=4</a:t>
              </a:r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C32BB23-747F-4A5E-B7C3-1C126CC4002A}"/>
              </a:ext>
            </a:extLst>
          </p:cNvPr>
          <p:cNvGrpSpPr/>
          <p:nvPr/>
        </p:nvGrpSpPr>
        <p:grpSpPr>
          <a:xfrm>
            <a:off x="1416049" y="5328563"/>
            <a:ext cx="1354243" cy="757826"/>
            <a:chOff x="1416049" y="5328563"/>
            <a:chExt cx="1354243" cy="757826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0207842-4967-4596-9B54-65D2FFF4CACA}"/>
                </a:ext>
              </a:extLst>
            </p:cNvPr>
            <p:cNvSpPr txBox="1"/>
            <p:nvPr/>
          </p:nvSpPr>
          <p:spPr>
            <a:xfrm>
              <a:off x="1951283" y="5328563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5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A9B3A7B-56B7-4BBA-8272-FC9F96B72609}"/>
                </a:ext>
              </a:extLst>
            </p:cNvPr>
            <p:cNvSpPr txBox="1"/>
            <p:nvPr/>
          </p:nvSpPr>
          <p:spPr>
            <a:xfrm>
              <a:off x="1416049" y="5717057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(5,5)=5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DE46249-BC05-464A-9369-44BF17C4B56B}"/>
              </a:ext>
            </a:extLst>
          </p:cNvPr>
          <p:cNvGrpSpPr/>
          <p:nvPr/>
        </p:nvGrpSpPr>
        <p:grpSpPr>
          <a:xfrm>
            <a:off x="3551766" y="1743880"/>
            <a:ext cx="219368" cy="545565"/>
            <a:chOff x="3581400" y="1720954"/>
            <a:chExt cx="219368" cy="54556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C495964A-6F59-4150-9C88-9C304D4B6A0D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282BC4D-1230-4B41-8818-C2CE96BE43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2932AFA-A718-4BF3-9161-5A7DF5CFB83E}"/>
              </a:ext>
            </a:extLst>
          </p:cNvPr>
          <p:cNvGrpSpPr/>
          <p:nvPr/>
        </p:nvGrpSpPr>
        <p:grpSpPr>
          <a:xfrm>
            <a:off x="3973887" y="2756207"/>
            <a:ext cx="219368" cy="545565"/>
            <a:chOff x="3581400" y="1720954"/>
            <a:chExt cx="219368" cy="545565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0C58909-5B2F-4069-842F-DC254B74211C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08DFADB-A8A7-4105-A7D3-EB9E4B4BB9E3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792BEC2-6FE5-4763-ADB0-79F7E2D037A3}"/>
              </a:ext>
            </a:extLst>
          </p:cNvPr>
          <p:cNvGrpSpPr/>
          <p:nvPr/>
        </p:nvGrpSpPr>
        <p:grpSpPr>
          <a:xfrm>
            <a:off x="4403707" y="3731480"/>
            <a:ext cx="219368" cy="545565"/>
            <a:chOff x="3581400" y="1720954"/>
            <a:chExt cx="219368" cy="545565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4A06A7E-63EE-4763-ADF3-E7D7D24A7337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7776D079-140E-4793-96B7-B96227022475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CB4970F-4F93-4B5B-836A-8F8FFD9F0F50}"/>
              </a:ext>
            </a:extLst>
          </p:cNvPr>
          <p:cNvGrpSpPr/>
          <p:nvPr/>
        </p:nvGrpSpPr>
        <p:grpSpPr>
          <a:xfrm>
            <a:off x="4800946" y="4724625"/>
            <a:ext cx="219368" cy="545565"/>
            <a:chOff x="3581400" y="1720954"/>
            <a:chExt cx="219368" cy="545565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AA6D8E30-4371-406D-BE85-1D2A04A537F7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4702755E-40CE-4EEA-B156-0384A5CB779E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5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3E47D-724F-49B4-8966-8ADEF2E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280-E68B-4277-9977-6D637D294D27}" type="datetime1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48B2FC-235B-44AE-AACC-720EF07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911 Multinomial Coefficients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C05E3-BDAA-45D0-A283-9B18049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/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DDDDD1-7417-4C9C-BA5F-F43179B23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7" y="136525"/>
                <a:ext cx="1853456" cy="965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94A548-4F7E-4583-9B5B-3640CC15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96454"/>
              </p:ext>
            </p:extLst>
          </p:nvPr>
        </p:nvGraphicFramePr>
        <p:xfrm>
          <a:off x="3057593" y="1261256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/>
              <p:nvPr/>
            </p:nvSpPr>
            <p:spPr>
              <a:xfrm>
                <a:off x="85252" y="1155848"/>
                <a:ext cx="76655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US" altLang="zh-TW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TW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DFD7BDE-B4F4-4436-BD80-E7244D56A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" y="1155848"/>
                <a:ext cx="766555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CC9AF04-F584-42E1-95C9-5A6DDF86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5199"/>
              </p:ext>
            </p:extLst>
          </p:nvPr>
        </p:nvGraphicFramePr>
        <p:xfrm>
          <a:off x="3057593" y="2266519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ECDF091-72AE-402E-99B6-8510F24E9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8975"/>
              </p:ext>
            </p:extLst>
          </p:nvPr>
        </p:nvGraphicFramePr>
        <p:xfrm>
          <a:off x="3057593" y="327178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18B9FE9-736E-497D-984E-7F5FEE92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3645"/>
              </p:ext>
            </p:extLst>
          </p:nvPr>
        </p:nvGraphicFramePr>
        <p:xfrm>
          <a:off x="3057593" y="425561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CDBFC5D-299E-40CB-8B56-4CEB1562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74421"/>
              </p:ext>
            </p:extLst>
          </p:nvPr>
        </p:nvGraphicFramePr>
        <p:xfrm>
          <a:off x="3057593" y="5239442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C049785-7895-4ABD-ADE1-7BB02E0DF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6214"/>
              </p:ext>
            </p:extLst>
          </p:nvPr>
        </p:nvGraphicFramePr>
        <p:xfrm>
          <a:off x="3057593" y="221604"/>
          <a:ext cx="8294620" cy="772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731">
                  <a:extLst>
                    <a:ext uri="{9D8B030D-6E8A-4147-A177-3AD203B41FA5}">
                      <a16:colId xmlns:a16="http://schemas.microsoft.com/office/drawing/2014/main" val="14376695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4309314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291853694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9457939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4358982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4054086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51145452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23059652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850117071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8680245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488611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306366728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79417499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3952931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591165780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276514724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57546928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3538072637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417564083"/>
                    </a:ext>
                  </a:extLst>
                </a:gridCol>
                <a:gridCol w="414731">
                  <a:extLst>
                    <a:ext uri="{9D8B030D-6E8A-4147-A177-3AD203B41FA5}">
                      <a16:colId xmlns:a16="http://schemas.microsoft.com/office/drawing/2014/main" val="1160248088"/>
                    </a:ext>
                  </a:extLst>
                </a:gridCol>
              </a:tblGrid>
              <a:tr h="40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76702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3353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4AA692-AFC5-499B-831B-52861613B51D}"/>
              </a:ext>
            </a:extLst>
          </p:cNvPr>
          <p:cNvSpPr txBox="1"/>
          <p:nvPr/>
        </p:nvSpPr>
        <p:spPr>
          <a:xfrm>
            <a:off x="2387194" y="360077"/>
            <a:ext cx="76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/ 5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8659835-FE48-4814-90DA-3E22DD52C16A}"/>
              </a:ext>
            </a:extLst>
          </p:cNvPr>
          <p:cNvGrpSpPr/>
          <p:nvPr/>
        </p:nvGrpSpPr>
        <p:grpSpPr>
          <a:xfrm>
            <a:off x="1433621" y="1415830"/>
            <a:ext cx="1354243" cy="746183"/>
            <a:chOff x="1433621" y="1415830"/>
            <a:chExt cx="1354243" cy="74618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7F656D-7166-4094-99F8-22744E82DBEF}"/>
                </a:ext>
              </a:extLst>
            </p:cNvPr>
            <p:cNvSpPr txBox="1"/>
            <p:nvPr/>
          </p:nvSpPr>
          <p:spPr>
            <a:xfrm>
              <a:off x="2003917" y="1415830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6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AC53D0-8F14-47B6-85A8-9C9EBDC4D41E}"/>
                </a:ext>
              </a:extLst>
            </p:cNvPr>
            <p:cNvSpPr txBox="1"/>
            <p:nvPr/>
          </p:nvSpPr>
          <p:spPr>
            <a:xfrm>
              <a:off x="1433621" y="1792681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(6,6)=6</a:t>
              </a:r>
              <a:endParaRPr lang="zh-TW" altLang="en-US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BFA7BA5-9B4F-42F3-A2CC-B43562C12BE1}"/>
              </a:ext>
            </a:extLst>
          </p:cNvPr>
          <p:cNvGrpSpPr/>
          <p:nvPr/>
        </p:nvGrpSpPr>
        <p:grpSpPr>
          <a:xfrm>
            <a:off x="1433621" y="2391191"/>
            <a:ext cx="1354243" cy="791730"/>
            <a:chOff x="1433621" y="2391191"/>
            <a:chExt cx="1354243" cy="7917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1E2AA89-5B36-4872-902A-D165CAE8EE67}"/>
                </a:ext>
              </a:extLst>
            </p:cNvPr>
            <p:cNvSpPr txBox="1"/>
            <p:nvPr/>
          </p:nvSpPr>
          <p:spPr>
            <a:xfrm>
              <a:off x="1955800" y="2391191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7</a:t>
              </a:r>
              <a:endParaRPr lang="zh-TW" altLang="en-US" sz="28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982A0F-4267-42CA-8D36-3CB9C13AF2E3}"/>
                </a:ext>
              </a:extLst>
            </p:cNvPr>
            <p:cNvSpPr txBox="1"/>
            <p:nvPr/>
          </p:nvSpPr>
          <p:spPr>
            <a:xfrm>
              <a:off x="1433621" y="2813589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(7,7)=2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FD0B06E-61A5-424B-A409-9585723FE386}"/>
              </a:ext>
            </a:extLst>
          </p:cNvPr>
          <p:cNvGrpSpPr/>
          <p:nvPr/>
        </p:nvGrpSpPr>
        <p:grpSpPr>
          <a:xfrm>
            <a:off x="1416050" y="3396454"/>
            <a:ext cx="1354243" cy="729171"/>
            <a:chOff x="1416050" y="3396454"/>
            <a:chExt cx="1354243" cy="72917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F56DB0-8680-4800-8746-2E16DCB5F008}"/>
                </a:ext>
              </a:extLst>
            </p:cNvPr>
            <p:cNvSpPr txBox="1"/>
            <p:nvPr/>
          </p:nvSpPr>
          <p:spPr>
            <a:xfrm>
              <a:off x="1951284" y="3396454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8</a:t>
              </a:r>
              <a:endParaRPr lang="zh-TW" altLang="en-US" sz="28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084C02A-AA37-4485-B355-C4492C740B07}"/>
                </a:ext>
              </a:extLst>
            </p:cNvPr>
            <p:cNvSpPr txBox="1"/>
            <p:nvPr/>
          </p:nvSpPr>
          <p:spPr>
            <a:xfrm>
              <a:off x="1416050" y="3756293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(8,8)=8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C0C15DF-3A24-4D94-A58B-9BEC2A4B1CFC}"/>
              </a:ext>
            </a:extLst>
          </p:cNvPr>
          <p:cNvGrpSpPr/>
          <p:nvPr/>
        </p:nvGrpSpPr>
        <p:grpSpPr>
          <a:xfrm>
            <a:off x="1433621" y="4346986"/>
            <a:ext cx="1354243" cy="721343"/>
            <a:chOff x="1433621" y="4346986"/>
            <a:chExt cx="1354243" cy="72134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9F4AE8-5E54-4A57-90E6-22D27D86D4C9}"/>
                </a:ext>
              </a:extLst>
            </p:cNvPr>
            <p:cNvSpPr txBox="1"/>
            <p:nvPr/>
          </p:nvSpPr>
          <p:spPr>
            <a:xfrm>
              <a:off x="1955800" y="4346986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9</a:t>
              </a:r>
              <a:endParaRPr lang="zh-TW" altLang="en-US" sz="28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191AA6D-CD58-4D57-AA89-ABC9CA35784A}"/>
                </a:ext>
              </a:extLst>
            </p:cNvPr>
            <p:cNvSpPr txBox="1"/>
            <p:nvPr/>
          </p:nvSpPr>
          <p:spPr>
            <a:xfrm>
              <a:off x="1433621" y="4698997"/>
              <a:ext cx="13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(9,9)=9</a:t>
              </a:r>
              <a:endParaRPr lang="zh-TW" altLang="en-US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41EFD00-B048-4263-B6D3-C64728741D5A}"/>
              </a:ext>
            </a:extLst>
          </p:cNvPr>
          <p:cNvGrpSpPr/>
          <p:nvPr/>
        </p:nvGrpSpPr>
        <p:grpSpPr>
          <a:xfrm>
            <a:off x="1416049" y="5328563"/>
            <a:ext cx="1523094" cy="749793"/>
            <a:chOff x="1416049" y="5328563"/>
            <a:chExt cx="1523094" cy="749793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0207842-4967-4596-9B54-65D2FFF4CACA}"/>
                </a:ext>
              </a:extLst>
            </p:cNvPr>
            <p:cNvSpPr txBox="1"/>
            <p:nvPr/>
          </p:nvSpPr>
          <p:spPr>
            <a:xfrm>
              <a:off x="1951283" y="5328563"/>
              <a:ext cx="76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 10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EA137F7-3235-40E1-8059-01DFC57512A2}"/>
                </a:ext>
              </a:extLst>
            </p:cNvPr>
            <p:cNvSpPr txBox="1"/>
            <p:nvPr/>
          </p:nvSpPr>
          <p:spPr>
            <a:xfrm>
              <a:off x="1416049" y="5709024"/>
              <a:ext cx="152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gcd</a:t>
              </a:r>
              <a:r>
                <a:rPr lang="en-US" altLang="zh-TW" dirty="0"/>
                <a:t>(10,10)=10</a:t>
              </a:r>
              <a:endParaRPr lang="zh-TW" altLang="en-US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D7FB3FC3-8071-4032-8BE7-A923CC74C6E4}"/>
              </a:ext>
            </a:extLst>
          </p:cNvPr>
          <p:cNvGrpSpPr/>
          <p:nvPr/>
        </p:nvGrpSpPr>
        <p:grpSpPr>
          <a:xfrm>
            <a:off x="5228842" y="685614"/>
            <a:ext cx="219368" cy="545565"/>
            <a:chOff x="3581400" y="1720954"/>
            <a:chExt cx="219368" cy="545565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E7D7D73-A24C-4A2B-925D-EBCD92E12E93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7DF86592-6C32-4A0F-8248-89DA19FA7D9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10DD2F4-A845-4A61-8247-35BBB647967A}"/>
              </a:ext>
            </a:extLst>
          </p:cNvPr>
          <p:cNvGrpSpPr/>
          <p:nvPr/>
        </p:nvGrpSpPr>
        <p:grpSpPr>
          <a:xfrm>
            <a:off x="5637507" y="1720954"/>
            <a:ext cx="219368" cy="545565"/>
            <a:chOff x="3581400" y="1720954"/>
            <a:chExt cx="219368" cy="545565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55036D0-C88F-4369-B7F0-E08457CEEFB1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FCEF0DD-A979-41D5-A6FD-949E32DE5A5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9576D06-CD9B-4531-AA4B-AF8D7CFA9A17}"/>
              </a:ext>
            </a:extLst>
          </p:cNvPr>
          <p:cNvGrpSpPr/>
          <p:nvPr/>
        </p:nvGrpSpPr>
        <p:grpSpPr>
          <a:xfrm>
            <a:off x="6054909" y="2726217"/>
            <a:ext cx="219368" cy="545565"/>
            <a:chOff x="3581400" y="1720954"/>
            <a:chExt cx="219368" cy="545565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D350E487-FDA5-49F8-9D46-90EF260FB49B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33B4230-E290-4F80-9D0C-5439E73F0830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29F16A2-0EFC-46D6-8040-313D467C7262}"/>
              </a:ext>
            </a:extLst>
          </p:cNvPr>
          <p:cNvGrpSpPr/>
          <p:nvPr/>
        </p:nvGrpSpPr>
        <p:grpSpPr>
          <a:xfrm>
            <a:off x="6463574" y="3727963"/>
            <a:ext cx="219368" cy="545565"/>
            <a:chOff x="3581400" y="1720954"/>
            <a:chExt cx="219368" cy="545565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CEBCDCC-FE10-4CA2-BA80-A9AE944BC650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42DAA631-6132-45D6-8276-26F1BF8872D3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EE01F6C-81DA-4E32-B378-781BB07E41C8}"/>
              </a:ext>
            </a:extLst>
          </p:cNvPr>
          <p:cNvGrpSpPr/>
          <p:nvPr/>
        </p:nvGrpSpPr>
        <p:grpSpPr>
          <a:xfrm>
            <a:off x="6898448" y="4721960"/>
            <a:ext cx="219368" cy="545565"/>
            <a:chOff x="3581400" y="1720954"/>
            <a:chExt cx="219368" cy="545565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2279AB9-1706-4A0F-83A1-98D770EB7747}"/>
                </a:ext>
              </a:extLst>
            </p:cNvPr>
            <p:cNvSpPr/>
            <p:nvPr/>
          </p:nvSpPr>
          <p:spPr>
            <a:xfrm>
              <a:off x="3581400" y="1720954"/>
              <a:ext cx="219368" cy="248929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7581A13-4DA6-4274-9BA2-35BEAABF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84" y="1969883"/>
              <a:ext cx="0" cy="296636"/>
            </a:xfrm>
            <a:prstGeom prst="straightConnector1">
              <a:avLst/>
            </a:prstGeom>
            <a:ln w="28575">
              <a:solidFill>
                <a:srgbClr val="F748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2052</Words>
  <Application>Microsoft Office PowerPoint</Application>
  <PresentationFormat>寬螢幕</PresentationFormat>
  <Paragraphs>1178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911 Multinomial Coefficients</vt:lpstr>
      <vt:lpstr> UVa 911 Multinomial Coefficients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1591</cp:revision>
  <dcterms:created xsi:type="dcterms:W3CDTF">2020-02-14T09:12:44Z</dcterms:created>
  <dcterms:modified xsi:type="dcterms:W3CDTF">2021-04-25T10:06:06Z</dcterms:modified>
</cp:coreProperties>
</file>