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56" r:id="rId2"/>
    <p:sldId id="373" r:id="rId3"/>
    <p:sldId id="533" r:id="rId4"/>
    <p:sldId id="534" r:id="rId5"/>
    <p:sldId id="535" r:id="rId6"/>
    <p:sldId id="494" r:id="rId7"/>
    <p:sldId id="495" r:id="rId8"/>
    <p:sldId id="496" r:id="rId9"/>
    <p:sldId id="547" r:id="rId10"/>
    <p:sldId id="549" r:id="rId11"/>
    <p:sldId id="573" r:id="rId12"/>
    <p:sldId id="550" r:id="rId13"/>
    <p:sldId id="574" r:id="rId14"/>
    <p:sldId id="580" r:id="rId15"/>
    <p:sldId id="581" r:id="rId16"/>
    <p:sldId id="582" r:id="rId17"/>
    <p:sldId id="583" r:id="rId18"/>
    <p:sldId id="584" r:id="rId19"/>
    <p:sldId id="585" r:id="rId20"/>
    <p:sldId id="586" r:id="rId21"/>
    <p:sldId id="587" r:id="rId22"/>
    <p:sldId id="588" r:id="rId23"/>
    <p:sldId id="589" r:id="rId24"/>
    <p:sldId id="590" r:id="rId25"/>
    <p:sldId id="591" r:id="rId26"/>
    <p:sldId id="592" r:id="rId27"/>
    <p:sldId id="593" r:id="rId2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8F8F8"/>
    <a:srgbClr val="00FFFF"/>
    <a:srgbClr val="000066"/>
    <a:srgbClr val="0000CC"/>
    <a:srgbClr val="00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87840" autoAdjust="0"/>
  </p:normalViewPr>
  <p:slideViewPr>
    <p:cSldViewPr>
      <p:cViewPr>
        <p:scale>
          <a:sx n="66" d="100"/>
          <a:sy n="66" d="100"/>
        </p:scale>
        <p:origin x="-1204" y="-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charset="0"/>
              </a:rPr>
              <a:t>Uva10269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3581400"/>
            <a:ext cx="7488832" cy="1360488"/>
          </a:xfrm>
        </p:spPr>
        <p:txBody>
          <a:bodyPr/>
          <a:lstStyle/>
          <a:p>
            <a:r>
              <a:rPr lang="en-US" altLang="zh-TW" dirty="0" smtClean="0"/>
              <a:t>Adventure of Super Mario</a:t>
            </a:r>
            <a:endParaRPr lang="en-US" altLang="zh-TW" dirty="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412776"/>
            <a:ext cx="8496944" cy="2736304"/>
          </a:xfrm>
        </p:spPr>
        <p:txBody>
          <a:bodyPr/>
          <a:lstStyle/>
          <a:p>
            <a:r>
              <a:rPr lang="en-US" altLang="zh-TW" dirty="0" smtClean="0"/>
              <a:t>d[</a:t>
            </a:r>
            <a:r>
              <a:rPr lang="en-US" altLang="zh-TW" i="1" dirty="0"/>
              <a:t>i</a:t>
            </a:r>
            <a:r>
              <a:rPr lang="en-US" altLang="zh-TW" dirty="0" smtClean="0"/>
              <a:t>][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]: Store </a:t>
            </a:r>
            <a:r>
              <a:rPr lang="en-US" altLang="zh-TW" dirty="0" smtClean="0">
                <a:solidFill>
                  <a:srgbClr val="FF0000"/>
                </a:solidFill>
              </a:rPr>
              <a:t>minimum cost of reaching point </a:t>
            </a:r>
            <a:r>
              <a:rPr lang="en-US" altLang="zh-TW" i="1" dirty="0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/>
              <a:t> with </a:t>
            </a:r>
            <a:r>
              <a:rPr lang="en-US" altLang="zh-TW" dirty="0" smtClean="0">
                <a:solidFill>
                  <a:srgbClr val="FF0000"/>
                </a:solidFill>
              </a:rPr>
              <a:t>using boot </a:t>
            </a:r>
            <a:r>
              <a:rPr lang="en-US" altLang="zh-TW" i="1" dirty="0" smtClean="0">
                <a:solidFill>
                  <a:srgbClr val="FF0000"/>
                </a:solidFill>
              </a:rPr>
              <a:t>k</a:t>
            </a:r>
            <a:r>
              <a:rPr lang="en-US" altLang="zh-TW" dirty="0" smtClean="0">
                <a:solidFill>
                  <a:srgbClr val="FF0000"/>
                </a:solidFill>
              </a:rPr>
              <a:t> times</a:t>
            </a:r>
            <a:r>
              <a:rPr lang="en-US" altLang="zh-TW" dirty="0" smtClean="0"/>
              <a:t>.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690830" y="3356992"/>
            <a:ext cx="2448272" cy="316835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311765" y="4710334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smtClean="0"/>
              <a:t>i</a:t>
            </a:r>
            <a:endParaRPr lang="zh-TW" altLang="en-US" sz="3600" b="1" i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70950" y="285293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smtClean="0"/>
              <a:t>k</a:t>
            </a:r>
            <a:endParaRPr lang="zh-TW" altLang="en-US" sz="3600" b="1" i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044285" y="3717032"/>
            <a:ext cx="258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minimum cost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of </a:t>
            </a:r>
            <a:r>
              <a:rPr lang="en-US" altLang="zh-TW" b="1" dirty="0">
                <a:solidFill>
                  <a:srgbClr val="FF0000"/>
                </a:solidFill>
              </a:rPr>
              <a:t>reaching point </a:t>
            </a:r>
            <a:r>
              <a:rPr lang="en-US" altLang="zh-TW" b="1" i="1" dirty="0">
                <a:solidFill>
                  <a:srgbClr val="FF0000"/>
                </a:solidFill>
              </a:rPr>
              <a:t>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186448" y="2852936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using boot </a:t>
            </a:r>
            <a:r>
              <a:rPr lang="en-US" altLang="zh-TW" b="1" i="1" dirty="0">
                <a:solidFill>
                  <a:srgbClr val="FF0000"/>
                </a:solidFill>
              </a:rPr>
              <a:t>k</a:t>
            </a:r>
            <a:r>
              <a:rPr lang="en-US" altLang="zh-TW" b="1" dirty="0">
                <a:solidFill>
                  <a:srgbClr val="FF0000"/>
                </a:solidFill>
              </a:rPr>
              <a:t> times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 bwMode="auto">
          <a:xfrm>
            <a:off x="53508" y="1988840"/>
            <a:ext cx="8622948" cy="1584176"/>
          </a:xfrm>
          <a:prstGeom prst="round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1256" y="211459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Recurrence Formula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764704"/>
            <a:ext cx="8496944" cy="2736304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For any </a:t>
            </a:r>
            <a:r>
              <a:rPr lang="en-US" altLang="zh-TW" smtClean="0"/>
              <a:t>point </a:t>
            </a:r>
            <a:r>
              <a:rPr lang="en-US" altLang="zh-TW" i="1" smtClean="0"/>
              <a:t>i, </a:t>
            </a:r>
            <a:r>
              <a:rPr lang="en-US" altLang="zh-TW" u="sng" dirty="0" smtClean="0">
                <a:solidFill>
                  <a:srgbClr val="FF0000"/>
                </a:solidFill>
              </a:rPr>
              <a:t>find a </a:t>
            </a:r>
            <a:r>
              <a:rPr lang="en-US" altLang="zh-TW" u="sng" smtClean="0">
                <a:solidFill>
                  <a:srgbClr val="FF0000"/>
                </a:solidFill>
              </a:rPr>
              <a:t>point</a:t>
            </a:r>
            <a:r>
              <a:rPr lang="en-US" altLang="zh-TW" i="1" u="sng" smtClean="0">
                <a:solidFill>
                  <a:srgbClr val="FF0000"/>
                </a:solidFill>
              </a:rPr>
              <a:t> </a:t>
            </a:r>
            <a:r>
              <a:rPr lang="en-US" altLang="zh-TW" i="1" u="sng" smtClean="0">
                <a:solidFill>
                  <a:srgbClr val="FF0000"/>
                </a:solidFill>
              </a:rPr>
              <a:t>x</a:t>
            </a:r>
            <a:endParaRPr lang="en-US" altLang="zh-TW" u="sng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TW" smtClean="0">
                <a:latin typeface="Cambria" pitchFamily="18" charset="0"/>
              </a:rPr>
              <a:t>if 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dp[</a:t>
            </a:r>
            <a:r>
              <a:rPr lang="en-US" altLang="zh-TW" i="1" smtClean="0">
                <a:solidFill>
                  <a:srgbClr val="7030A0"/>
                </a:solidFill>
                <a:latin typeface="Cambria" pitchFamily="18" charset="0"/>
              </a:rPr>
              <a:t>i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][</a:t>
            </a:r>
            <a:r>
              <a:rPr lang="en-US" altLang="zh-TW" i="1" dirty="0" smtClean="0">
                <a:solidFill>
                  <a:srgbClr val="7030A0"/>
                </a:solidFill>
                <a:latin typeface="Cambria" pitchFamily="18" charset="0"/>
              </a:rPr>
              <a:t>k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]&gt;</a:t>
            </a:r>
            <a:r>
              <a:rPr lang="en-US" altLang="zh-TW" smtClean="0">
                <a:solidFill>
                  <a:srgbClr val="0033CC"/>
                </a:solidFill>
                <a:latin typeface="Cambria" pitchFamily="18" charset="0"/>
              </a:rPr>
              <a:t>dp[</a:t>
            </a:r>
            <a:r>
              <a:rPr lang="en-US" altLang="zh-TW" i="1" smtClean="0">
                <a:solidFill>
                  <a:srgbClr val="0033CC"/>
                </a:solidFill>
                <a:latin typeface="Cambria" pitchFamily="18" charset="0"/>
              </a:rPr>
              <a:t>x</a:t>
            </a:r>
            <a:r>
              <a:rPr lang="en-US" altLang="zh-TW" smtClean="0">
                <a:solidFill>
                  <a:srgbClr val="0033CC"/>
                </a:solidFill>
                <a:latin typeface="Cambria" pitchFamily="18" charset="0"/>
              </a:rPr>
              <a:t>][</a:t>
            </a:r>
            <a:r>
              <a:rPr lang="en-US" altLang="zh-TW" i="1" dirty="0" smtClean="0">
                <a:solidFill>
                  <a:srgbClr val="0033CC"/>
                </a:solidFill>
                <a:latin typeface="Cambria" pitchFamily="18" charset="0"/>
              </a:rPr>
              <a:t>k</a:t>
            </a:r>
            <a:r>
              <a:rPr lang="en-US" altLang="zh-TW" smtClean="0">
                <a:solidFill>
                  <a:srgbClr val="0033CC"/>
                </a:solidFill>
                <a:latin typeface="Cambria" pitchFamily="18" charset="0"/>
              </a:rPr>
              <a:t>]</a:t>
            </a:r>
            <a:r>
              <a:rPr lang="en-US" altLang="zh-TW" smtClean="0">
                <a:latin typeface="Cambria" pitchFamily="18" charset="0"/>
              </a:rPr>
              <a:t>+</a:t>
            </a:r>
            <a:r>
              <a:rPr lang="en-US" altLang="zh-TW" u="sng" smtClean="0">
                <a:solidFill>
                  <a:srgbClr val="FF0000"/>
                </a:solidFill>
                <a:latin typeface="Cambria" pitchFamily="18" charset="0"/>
              </a:rPr>
              <a:t>M[</a:t>
            </a:r>
            <a:r>
              <a:rPr lang="en-US" altLang="zh-TW" i="1" u="sng" smtClean="0">
                <a:solidFill>
                  <a:srgbClr val="FF0000"/>
                </a:solidFill>
                <a:latin typeface="Cambria" pitchFamily="18" charset="0"/>
              </a:rPr>
              <a:t>x</a:t>
            </a:r>
            <a:r>
              <a:rPr lang="en-US" altLang="zh-TW" u="sng" smtClean="0">
                <a:solidFill>
                  <a:srgbClr val="FF0000"/>
                </a:solidFill>
                <a:latin typeface="Cambria" pitchFamily="18" charset="0"/>
              </a:rPr>
              <a:t>][</a:t>
            </a:r>
            <a:r>
              <a:rPr lang="en-US" altLang="zh-TW" i="1" u="sng" dirty="0" err="1" smtClean="0">
                <a:solidFill>
                  <a:srgbClr val="FF0000"/>
                </a:solidFill>
                <a:latin typeface="Cambria" pitchFamily="18" charset="0"/>
              </a:rPr>
              <a:t>i</a:t>
            </a:r>
            <a:r>
              <a:rPr lang="en-US" altLang="zh-TW" u="sng" smtClean="0">
                <a:solidFill>
                  <a:srgbClr val="FF0000"/>
                </a:solidFill>
                <a:latin typeface="Cambria" pitchFamily="18" charset="0"/>
              </a:rPr>
              <a:t>]</a:t>
            </a:r>
            <a:endParaRPr lang="en-US" altLang="zh-TW" u="sng" dirty="0" smtClean="0">
              <a:solidFill>
                <a:srgbClr val="FF0000"/>
              </a:solidFill>
              <a:latin typeface="Cambria" pitchFamily="18" charset="0"/>
            </a:endParaRPr>
          </a:p>
          <a:p>
            <a:pPr marL="457200" lvl="1" indent="0">
              <a:buNone/>
            </a:pPr>
            <a:r>
              <a:rPr lang="en-US" altLang="zh-TW" smtClean="0">
                <a:latin typeface="Cambria" pitchFamily="18" charset="0"/>
              </a:rPr>
              <a:t>then 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dp[</a:t>
            </a:r>
            <a:r>
              <a:rPr lang="en-US" altLang="zh-TW" i="1">
                <a:solidFill>
                  <a:srgbClr val="7030A0"/>
                </a:solidFill>
                <a:latin typeface="Cambria" pitchFamily="18" charset="0"/>
              </a:rPr>
              <a:t>i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][</a:t>
            </a:r>
            <a:r>
              <a:rPr lang="en-US" altLang="zh-TW" i="1" dirty="0" smtClean="0">
                <a:solidFill>
                  <a:srgbClr val="7030A0"/>
                </a:solidFill>
                <a:latin typeface="Cambria" pitchFamily="18" charset="0"/>
              </a:rPr>
              <a:t>k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]=</a:t>
            </a:r>
            <a:r>
              <a:rPr lang="en-US" altLang="zh-TW" smtClean="0">
                <a:solidFill>
                  <a:srgbClr val="0033CC"/>
                </a:solidFill>
                <a:latin typeface="Cambria" pitchFamily="18" charset="0"/>
              </a:rPr>
              <a:t>dp[</a:t>
            </a:r>
            <a:r>
              <a:rPr lang="en-US" altLang="zh-TW" i="1">
                <a:solidFill>
                  <a:srgbClr val="0033CC"/>
                </a:solidFill>
                <a:latin typeface="Cambria" pitchFamily="18" charset="0"/>
              </a:rPr>
              <a:t>x</a:t>
            </a:r>
            <a:r>
              <a:rPr lang="en-US" altLang="zh-TW" smtClean="0">
                <a:solidFill>
                  <a:srgbClr val="0033CC"/>
                </a:solidFill>
                <a:latin typeface="Cambria" pitchFamily="18" charset="0"/>
              </a:rPr>
              <a:t>][</a:t>
            </a:r>
            <a:r>
              <a:rPr lang="en-US" altLang="zh-TW" i="1" dirty="0" smtClean="0">
                <a:solidFill>
                  <a:srgbClr val="0033CC"/>
                </a:solidFill>
                <a:latin typeface="Cambria" pitchFamily="18" charset="0"/>
              </a:rPr>
              <a:t>k</a:t>
            </a:r>
            <a:r>
              <a:rPr lang="en-US" altLang="zh-TW" smtClean="0">
                <a:solidFill>
                  <a:srgbClr val="0033CC"/>
                </a:solidFill>
                <a:latin typeface="Cambria" pitchFamily="18" charset="0"/>
              </a:rPr>
              <a:t>]+</a:t>
            </a:r>
            <a:r>
              <a:rPr lang="en-US" altLang="zh-TW" u="sng" smtClean="0">
                <a:solidFill>
                  <a:srgbClr val="FF0000"/>
                </a:solidFill>
                <a:latin typeface="Cambria" pitchFamily="18" charset="0"/>
              </a:rPr>
              <a:t>M[</a:t>
            </a:r>
            <a:r>
              <a:rPr lang="en-US" altLang="zh-TW" i="1" u="sng">
                <a:solidFill>
                  <a:srgbClr val="FF0000"/>
                </a:solidFill>
                <a:latin typeface="Cambria" pitchFamily="18" charset="0"/>
              </a:rPr>
              <a:t>x</a:t>
            </a:r>
            <a:r>
              <a:rPr lang="en-US" altLang="zh-TW" u="sng" smtClean="0">
                <a:solidFill>
                  <a:srgbClr val="FF0000"/>
                </a:solidFill>
                <a:latin typeface="Cambria" pitchFamily="18" charset="0"/>
              </a:rPr>
              <a:t>][</a:t>
            </a:r>
            <a:r>
              <a:rPr lang="en-US" altLang="zh-TW" i="1" u="sng" dirty="0" err="1" smtClean="0">
                <a:solidFill>
                  <a:srgbClr val="FF0000"/>
                </a:solidFill>
                <a:latin typeface="Cambria" pitchFamily="18" charset="0"/>
              </a:rPr>
              <a:t>i</a:t>
            </a:r>
            <a:r>
              <a:rPr lang="en-US" altLang="zh-TW" u="sng" smtClean="0">
                <a:solidFill>
                  <a:srgbClr val="FF0000"/>
                </a:solidFill>
                <a:latin typeface="Cambria" pitchFamily="18" charset="0"/>
              </a:rPr>
              <a:t>]</a:t>
            </a:r>
            <a:endParaRPr lang="en-US" altLang="zh-TW" u="sng" dirty="0" smtClean="0">
              <a:solidFill>
                <a:srgbClr val="FF0000"/>
              </a:solidFill>
              <a:latin typeface="Cambria" pitchFamily="18" charset="0"/>
            </a:endParaRP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27984" y="2967335"/>
            <a:ext cx="2332562" cy="461665"/>
          </a:xfrm>
          <a:prstGeom prst="rect">
            <a:avLst/>
          </a:prstGeom>
          <a:solidFill>
            <a:srgbClr val="F8F8F8"/>
          </a:solidFill>
          <a:ln>
            <a:solidFill>
              <a:srgbClr val="00006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Walk from </a:t>
            </a:r>
            <a:r>
              <a:rPr lang="en-US" altLang="zh-TW" b="1" i="1" dirty="0">
                <a:solidFill>
                  <a:srgbClr val="FF0000"/>
                </a:solidFill>
              </a:rPr>
              <a:t>x</a:t>
            </a:r>
            <a:r>
              <a:rPr lang="en-US" altLang="zh-TW" b="1" dirty="0" smtClean="0">
                <a:solidFill>
                  <a:srgbClr val="FF0000"/>
                </a:solidFill>
              </a:rPr>
              <a:t> to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4805" y="188640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</a:rPr>
              <a:t>Case1: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2340530" y="5433756"/>
            <a:ext cx="432048" cy="43204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i</a:t>
            </a:r>
            <a:endParaRPr kumimoji="0" lang="zh-TW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手繪多邊形 9"/>
          <p:cNvSpPr/>
          <p:nvPr/>
        </p:nvSpPr>
        <p:spPr bwMode="auto">
          <a:xfrm>
            <a:off x="2730923" y="4433274"/>
            <a:ext cx="925115" cy="1097465"/>
          </a:xfrm>
          <a:custGeom>
            <a:avLst/>
            <a:gdLst>
              <a:gd name="connsiteX0" fmla="*/ 925115 w 925115"/>
              <a:gd name="connsiteY0" fmla="*/ 23468 h 815038"/>
              <a:gd name="connsiteX1" fmla="*/ 433795 w 925115"/>
              <a:gd name="connsiteY1" fmla="*/ 50763 h 815038"/>
              <a:gd name="connsiteX2" fmla="*/ 597569 w 925115"/>
              <a:gd name="connsiteY2" fmla="*/ 473844 h 815038"/>
              <a:gd name="connsiteX3" fmla="*/ 78954 w 925115"/>
              <a:gd name="connsiteY3" fmla="*/ 378310 h 815038"/>
              <a:gd name="connsiteX4" fmla="*/ 10715 w 925115"/>
              <a:gd name="connsiteY4" fmla="*/ 815038 h 81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115" h="815038">
                <a:moveTo>
                  <a:pt x="925115" y="23468"/>
                </a:moveTo>
                <a:cubicBezTo>
                  <a:pt x="706750" y="-416"/>
                  <a:pt x="488386" y="-24300"/>
                  <a:pt x="433795" y="50763"/>
                </a:cubicBezTo>
                <a:cubicBezTo>
                  <a:pt x="379204" y="125826"/>
                  <a:pt x="656709" y="419253"/>
                  <a:pt x="597569" y="473844"/>
                </a:cubicBezTo>
                <a:cubicBezTo>
                  <a:pt x="538429" y="528435"/>
                  <a:pt x="176763" y="321444"/>
                  <a:pt x="78954" y="378310"/>
                </a:cubicBezTo>
                <a:cubicBezTo>
                  <a:pt x="-18855" y="435176"/>
                  <a:pt x="-4070" y="625107"/>
                  <a:pt x="10715" y="81503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12735" y="4202441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k times</a:t>
            </a:r>
            <a:endParaRPr lang="zh-TW" altLang="en-US" b="1" i="1" dirty="0"/>
          </a:p>
        </p:txBody>
      </p:sp>
      <p:sp>
        <p:nvSpPr>
          <p:cNvPr id="12" name="橢圓 11"/>
          <p:cNvSpPr/>
          <p:nvPr/>
        </p:nvSpPr>
        <p:spPr bwMode="auto">
          <a:xfrm>
            <a:off x="5580266" y="5475336"/>
            <a:ext cx="432048" cy="43204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i</a:t>
            </a:r>
            <a:endParaRPr kumimoji="0" lang="zh-TW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660386" y="4755256"/>
            <a:ext cx="432048" cy="432048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5" name="直線接點 14"/>
          <p:cNvCxnSpPr>
            <a:stCxn id="13" idx="2"/>
            <a:endCxn id="12" idx="7"/>
          </p:cNvCxnSpPr>
          <p:nvPr/>
        </p:nvCxnSpPr>
        <p:spPr bwMode="auto">
          <a:xfrm flipH="1">
            <a:off x="5949042" y="4971280"/>
            <a:ext cx="711344" cy="5673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5285695" y="4722364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smtClean="0">
                <a:solidFill>
                  <a:srgbClr val="FF0000"/>
                </a:solidFill>
              </a:rPr>
              <a:t>M[</a:t>
            </a:r>
            <a:r>
              <a:rPr lang="en-US" altLang="zh-TW" b="1" i="1" u="sng" smtClean="0">
                <a:solidFill>
                  <a:srgbClr val="FF0000"/>
                </a:solidFill>
              </a:rPr>
              <a:t>x</a:t>
            </a:r>
            <a:r>
              <a:rPr lang="en-US" altLang="zh-TW" b="1" u="sng" smtClean="0">
                <a:solidFill>
                  <a:srgbClr val="FF0000"/>
                </a:solidFill>
              </a:rPr>
              <a:t>][</a:t>
            </a:r>
            <a:r>
              <a:rPr lang="en-US" altLang="zh-TW" b="1" i="1" u="sng" dirty="0" err="1" smtClean="0">
                <a:solidFill>
                  <a:srgbClr val="FF0000"/>
                </a:solidFill>
              </a:rPr>
              <a:t>i</a:t>
            </a:r>
            <a:r>
              <a:rPr lang="en-US" altLang="zh-TW" b="1" u="sng" smtClean="0">
                <a:solidFill>
                  <a:srgbClr val="FF0000"/>
                </a:solidFill>
              </a:rPr>
              <a:t>]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  <p:sp>
        <p:nvSpPr>
          <p:cNvPr id="17" name="手繪多邊形 16"/>
          <p:cNvSpPr/>
          <p:nvPr/>
        </p:nvSpPr>
        <p:spPr bwMode="auto">
          <a:xfrm>
            <a:off x="6917908" y="4109268"/>
            <a:ext cx="925115" cy="648013"/>
          </a:xfrm>
          <a:custGeom>
            <a:avLst/>
            <a:gdLst>
              <a:gd name="connsiteX0" fmla="*/ 925115 w 925115"/>
              <a:gd name="connsiteY0" fmla="*/ 23468 h 815038"/>
              <a:gd name="connsiteX1" fmla="*/ 433795 w 925115"/>
              <a:gd name="connsiteY1" fmla="*/ 50763 h 815038"/>
              <a:gd name="connsiteX2" fmla="*/ 597569 w 925115"/>
              <a:gd name="connsiteY2" fmla="*/ 473844 h 815038"/>
              <a:gd name="connsiteX3" fmla="*/ 78954 w 925115"/>
              <a:gd name="connsiteY3" fmla="*/ 378310 h 815038"/>
              <a:gd name="connsiteX4" fmla="*/ 10715 w 925115"/>
              <a:gd name="connsiteY4" fmla="*/ 815038 h 81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115" h="815038">
                <a:moveTo>
                  <a:pt x="925115" y="23468"/>
                </a:moveTo>
                <a:cubicBezTo>
                  <a:pt x="706750" y="-416"/>
                  <a:pt x="488386" y="-24300"/>
                  <a:pt x="433795" y="50763"/>
                </a:cubicBezTo>
                <a:cubicBezTo>
                  <a:pt x="379204" y="125826"/>
                  <a:pt x="656709" y="419253"/>
                  <a:pt x="597569" y="473844"/>
                </a:cubicBezTo>
                <a:cubicBezTo>
                  <a:pt x="538429" y="528435"/>
                  <a:pt x="176763" y="321444"/>
                  <a:pt x="78954" y="378310"/>
                </a:cubicBezTo>
                <a:cubicBezTo>
                  <a:pt x="-18855" y="435176"/>
                  <a:pt x="-4070" y="625107"/>
                  <a:pt x="10715" y="81503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192645" y="3975447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k times</a:t>
            </a:r>
            <a:endParaRPr lang="zh-TW" altLang="en-US" b="1" i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316437" y="4253284"/>
            <a:ext cx="8867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FF0000"/>
                </a:solidFill>
              </a:rPr>
              <a:t>&gt;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835696" y="589788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7030A0"/>
                </a:solidFill>
              </a:rPr>
              <a:t>dp[</a:t>
            </a:r>
            <a:r>
              <a:rPr lang="en-US" altLang="zh-TW" b="1" i="1" smtClean="0">
                <a:solidFill>
                  <a:srgbClr val="7030A0"/>
                </a:solidFill>
              </a:rPr>
              <a:t>i</a:t>
            </a:r>
            <a:r>
              <a:rPr lang="en-US" altLang="zh-TW" b="1" smtClean="0">
                <a:solidFill>
                  <a:srgbClr val="7030A0"/>
                </a:solidFill>
              </a:rPr>
              <a:t>][</a:t>
            </a:r>
            <a:r>
              <a:rPr lang="en-US" altLang="zh-TW" b="1" i="1" dirty="0" smtClean="0">
                <a:solidFill>
                  <a:srgbClr val="7030A0"/>
                </a:solidFill>
              </a:rPr>
              <a:t>k</a:t>
            </a:r>
            <a:r>
              <a:rPr lang="en-US" altLang="zh-TW" b="1" dirty="0" smtClean="0">
                <a:solidFill>
                  <a:srgbClr val="7030A0"/>
                </a:solidFill>
              </a:rPr>
              <a:t>]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127789" y="5907384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7030A0"/>
                </a:solidFill>
              </a:rPr>
              <a:t>dp[</a:t>
            </a:r>
            <a:r>
              <a:rPr lang="en-US" altLang="zh-TW" b="1" i="1">
                <a:solidFill>
                  <a:srgbClr val="7030A0"/>
                </a:solidFill>
              </a:rPr>
              <a:t>i</a:t>
            </a:r>
            <a:r>
              <a:rPr lang="en-US" altLang="zh-TW" b="1" smtClean="0">
                <a:solidFill>
                  <a:srgbClr val="7030A0"/>
                </a:solidFill>
              </a:rPr>
              <a:t>][</a:t>
            </a:r>
            <a:r>
              <a:rPr lang="en-US" altLang="zh-TW" b="1" i="1" dirty="0" smtClean="0">
                <a:solidFill>
                  <a:srgbClr val="7030A0"/>
                </a:solidFill>
              </a:rPr>
              <a:t>k</a:t>
            </a:r>
            <a:r>
              <a:rPr lang="en-US" altLang="zh-TW" b="1" dirty="0" smtClean="0">
                <a:solidFill>
                  <a:srgbClr val="7030A0"/>
                </a:solidFill>
              </a:rPr>
              <a:t>]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C:\Users\viola\AppData\Local\Microsoft\Windows\Temporary Internet Files\Content.IE5\CZ3DI823\MC9003837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66" y="3933056"/>
            <a:ext cx="738988" cy="6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viola\AppData\Local\Microsoft\Windows\Temporary Internet Files\Content.IE5\CZ3DI823\MC9003837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444" y="3933056"/>
            <a:ext cx="738988" cy="6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6733018" y="47256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x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28759" y="4793279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33CC"/>
                </a:solidFill>
              </a:rPr>
              <a:t>d[</a:t>
            </a:r>
            <a:r>
              <a:rPr lang="en-US" altLang="zh-TW" b="1" i="1" smtClean="0">
                <a:solidFill>
                  <a:srgbClr val="0033CC"/>
                </a:solidFill>
              </a:rPr>
              <a:t>x</a:t>
            </a:r>
            <a:r>
              <a:rPr lang="en-US" altLang="zh-TW" b="1" smtClean="0">
                <a:solidFill>
                  <a:srgbClr val="0033CC"/>
                </a:solidFill>
              </a:rPr>
              <a:t>][</a:t>
            </a:r>
            <a:r>
              <a:rPr lang="en-US" altLang="zh-TW" b="1" i="1" smtClean="0">
                <a:solidFill>
                  <a:srgbClr val="0033CC"/>
                </a:solidFill>
              </a:rPr>
              <a:t>k</a:t>
            </a:r>
            <a:r>
              <a:rPr lang="en-US" altLang="zh-TW" b="1" smtClean="0">
                <a:solidFill>
                  <a:srgbClr val="0033CC"/>
                </a:solidFill>
              </a:rPr>
              <a:t>]</a:t>
            </a:r>
            <a:endParaRPr lang="zh-TW" altLang="en-US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 bwMode="auto">
          <a:xfrm>
            <a:off x="53508" y="1988840"/>
            <a:ext cx="8802460" cy="1656184"/>
          </a:xfrm>
          <a:prstGeom prst="round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Recurrence Formula(2/2)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508" y="1412776"/>
            <a:ext cx="8982988" cy="4763616"/>
          </a:xfrm>
        </p:spPr>
        <p:txBody>
          <a:bodyPr/>
          <a:lstStyle/>
          <a:p>
            <a:r>
              <a:rPr lang="en-US" altLang="zh-TW" dirty="0" smtClean="0"/>
              <a:t>For any </a:t>
            </a:r>
            <a:r>
              <a:rPr lang="en-US" altLang="zh-TW" smtClean="0"/>
              <a:t>point </a:t>
            </a:r>
            <a:r>
              <a:rPr lang="en-US" altLang="zh-TW" i="1" smtClean="0"/>
              <a:t>i</a:t>
            </a:r>
            <a:r>
              <a:rPr lang="en-US" altLang="zh-TW" i="1" smtClean="0"/>
              <a:t>, </a:t>
            </a:r>
            <a:r>
              <a:rPr lang="en-US" altLang="zh-TW" u="sng" dirty="0" smtClean="0">
                <a:solidFill>
                  <a:srgbClr val="FF0000"/>
                </a:solidFill>
              </a:rPr>
              <a:t>find a </a:t>
            </a:r>
            <a:r>
              <a:rPr lang="en-US" altLang="zh-TW" u="sng" smtClean="0">
                <a:solidFill>
                  <a:srgbClr val="FF0000"/>
                </a:solidFill>
              </a:rPr>
              <a:t>point</a:t>
            </a:r>
            <a:r>
              <a:rPr lang="en-US" altLang="zh-TW" i="1" u="sng" smtClean="0">
                <a:solidFill>
                  <a:srgbClr val="FF0000"/>
                </a:solidFill>
              </a:rPr>
              <a:t> </a:t>
            </a:r>
            <a:r>
              <a:rPr lang="en-US" altLang="zh-TW" i="1" u="sng" smtClean="0">
                <a:solidFill>
                  <a:srgbClr val="FF0000"/>
                </a:solidFill>
              </a:rPr>
              <a:t>x</a:t>
            </a:r>
            <a:endParaRPr lang="en-US" altLang="zh-TW" u="sng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Cambria" pitchFamily="18" charset="0"/>
              </a:rPr>
              <a:t>if  </a:t>
            </a:r>
            <a:r>
              <a:rPr lang="en-US" altLang="zh-TW" smtClean="0">
                <a:latin typeface="Cambria" pitchFamily="18" charset="0"/>
              </a:rPr>
              <a:t>(</a:t>
            </a:r>
            <a:r>
              <a:rPr lang="en-US" altLang="zh-TW" smtClean="0">
                <a:solidFill>
                  <a:srgbClr val="0033CC"/>
                </a:solidFill>
                <a:latin typeface="Cambria" pitchFamily="18" charset="0"/>
              </a:rPr>
              <a:t>M[</a:t>
            </a:r>
            <a:r>
              <a:rPr lang="en-US" altLang="zh-TW" i="1" smtClean="0">
                <a:solidFill>
                  <a:srgbClr val="0033CC"/>
                </a:solidFill>
                <a:latin typeface="Cambria" pitchFamily="18" charset="0"/>
              </a:rPr>
              <a:t>x</a:t>
            </a:r>
            <a:r>
              <a:rPr lang="en-US" altLang="zh-TW" smtClean="0">
                <a:solidFill>
                  <a:srgbClr val="0033CC"/>
                </a:solidFill>
                <a:latin typeface="Cambria" pitchFamily="18" charset="0"/>
              </a:rPr>
              <a:t>][</a:t>
            </a:r>
            <a:r>
              <a:rPr lang="en-US" altLang="zh-TW" i="1" dirty="0" smtClean="0">
                <a:solidFill>
                  <a:srgbClr val="0033CC"/>
                </a:solidFill>
                <a:latin typeface="Cambria" pitchFamily="18" charset="0"/>
              </a:rPr>
              <a:t>i</a:t>
            </a:r>
            <a:r>
              <a:rPr lang="en-US" altLang="zh-TW" smtClean="0">
                <a:solidFill>
                  <a:srgbClr val="0033CC"/>
                </a:solidFill>
                <a:latin typeface="Cambria" pitchFamily="18" charset="0"/>
              </a:rPr>
              <a:t>]&lt;=</a:t>
            </a:r>
            <a:r>
              <a:rPr lang="en-US" altLang="zh-TW" dirty="0" smtClean="0">
                <a:solidFill>
                  <a:srgbClr val="0033CC"/>
                </a:solidFill>
                <a:latin typeface="Cambria" pitchFamily="18" charset="0"/>
              </a:rPr>
              <a:t>L</a:t>
            </a:r>
            <a:r>
              <a:rPr lang="en-US" altLang="zh-TW" dirty="0" smtClean="0">
                <a:latin typeface="Cambria" pitchFamily="18" charset="0"/>
              </a:rPr>
              <a:t>) &amp;&amp; (</a:t>
            </a:r>
            <a:r>
              <a:rPr lang="en-US" altLang="zh-TW" i="1" dirty="0" smtClean="0">
                <a:solidFill>
                  <a:srgbClr val="002060"/>
                </a:solidFill>
                <a:latin typeface="Cambria" pitchFamily="18" charset="0"/>
              </a:rPr>
              <a:t>k</a:t>
            </a:r>
            <a:r>
              <a:rPr lang="en-US" altLang="zh-TW" dirty="0" smtClean="0">
                <a:solidFill>
                  <a:srgbClr val="002060"/>
                </a:solidFill>
                <a:latin typeface="Cambria" pitchFamily="18" charset="0"/>
              </a:rPr>
              <a:t>&lt;K</a:t>
            </a:r>
            <a:r>
              <a:rPr lang="en-US" altLang="zh-TW" dirty="0" smtClean="0">
                <a:latin typeface="Cambria" pitchFamily="18" charset="0"/>
              </a:rPr>
              <a:t>) &amp;&amp; </a:t>
            </a:r>
            <a:r>
              <a:rPr lang="en-US" altLang="zh-TW" smtClean="0">
                <a:latin typeface="Cambria" pitchFamily="18" charset="0"/>
              </a:rPr>
              <a:t>(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dp[</a:t>
            </a:r>
            <a:r>
              <a:rPr lang="en-US" altLang="zh-TW" i="1">
                <a:solidFill>
                  <a:srgbClr val="7030A0"/>
                </a:solidFill>
                <a:latin typeface="Cambria" pitchFamily="18" charset="0"/>
              </a:rPr>
              <a:t>i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][</a:t>
            </a:r>
            <a:r>
              <a:rPr lang="en-US" altLang="zh-TW" i="1" smtClean="0">
                <a:solidFill>
                  <a:srgbClr val="7030A0"/>
                </a:solidFill>
                <a:latin typeface="Cambria" pitchFamily="18" charset="0"/>
              </a:rPr>
              <a:t>k+1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]</a:t>
            </a:r>
            <a:r>
              <a:rPr lang="en-US" altLang="zh-TW" smtClean="0">
                <a:latin typeface="Cambria" pitchFamily="18" charset="0"/>
              </a:rPr>
              <a:t>&gt;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dp[</a:t>
            </a:r>
            <a:r>
              <a:rPr lang="en-US" altLang="zh-TW" i="1" smtClean="0">
                <a:solidFill>
                  <a:srgbClr val="7030A0"/>
                </a:solidFill>
                <a:latin typeface="Cambria" pitchFamily="18" charset="0"/>
              </a:rPr>
              <a:t>x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][</a:t>
            </a:r>
            <a:r>
              <a:rPr lang="en-US" altLang="zh-TW" i="1" smtClean="0">
                <a:solidFill>
                  <a:srgbClr val="7030A0"/>
                </a:solidFill>
                <a:latin typeface="Cambria" pitchFamily="18" charset="0"/>
              </a:rPr>
              <a:t>k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]</a:t>
            </a:r>
            <a:r>
              <a:rPr lang="en-US" altLang="zh-TW" smtClean="0">
                <a:latin typeface="Cambria" pitchFamily="18" charset="0"/>
              </a:rPr>
              <a:t>)</a:t>
            </a:r>
            <a:endParaRPr lang="en-US" altLang="zh-TW" dirty="0" smtClean="0">
              <a:latin typeface="Cambria" pitchFamily="18" charset="0"/>
            </a:endParaRPr>
          </a:p>
          <a:p>
            <a:pPr marL="457200" lvl="1" indent="0">
              <a:buNone/>
            </a:pPr>
            <a:r>
              <a:rPr lang="en-US" altLang="zh-TW">
                <a:latin typeface="Cambria" pitchFamily="18" charset="0"/>
              </a:rPr>
              <a:t>t</a:t>
            </a:r>
            <a:r>
              <a:rPr lang="en-US" altLang="zh-TW" smtClean="0">
                <a:latin typeface="Cambria" pitchFamily="18" charset="0"/>
              </a:rPr>
              <a:t>hen 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dp[</a:t>
            </a:r>
            <a:r>
              <a:rPr lang="en-US" altLang="zh-TW" i="1">
                <a:solidFill>
                  <a:srgbClr val="7030A0"/>
                </a:solidFill>
                <a:latin typeface="Cambria" pitchFamily="18" charset="0"/>
              </a:rPr>
              <a:t>i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][</a:t>
            </a:r>
            <a:r>
              <a:rPr lang="en-US" altLang="zh-TW" i="1" smtClean="0">
                <a:solidFill>
                  <a:srgbClr val="7030A0"/>
                </a:solidFill>
                <a:latin typeface="Cambria" pitchFamily="18" charset="0"/>
              </a:rPr>
              <a:t>k+1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]</a:t>
            </a:r>
            <a:r>
              <a:rPr lang="en-US" altLang="zh-TW" smtClean="0">
                <a:latin typeface="Cambria" pitchFamily="18" charset="0"/>
              </a:rPr>
              <a:t>=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dp[</a:t>
            </a:r>
            <a:r>
              <a:rPr lang="en-US" altLang="zh-TW" i="1">
                <a:solidFill>
                  <a:srgbClr val="7030A0"/>
                </a:solidFill>
                <a:latin typeface="Cambria" pitchFamily="18" charset="0"/>
              </a:rPr>
              <a:t>x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][</a:t>
            </a:r>
            <a:r>
              <a:rPr lang="en-US" altLang="zh-TW" i="1" smtClean="0">
                <a:solidFill>
                  <a:srgbClr val="7030A0"/>
                </a:solidFill>
                <a:latin typeface="Cambria" pitchFamily="18" charset="0"/>
              </a:rPr>
              <a:t>k</a:t>
            </a:r>
            <a:r>
              <a:rPr lang="en-US" altLang="zh-TW" smtClean="0">
                <a:solidFill>
                  <a:srgbClr val="7030A0"/>
                </a:solidFill>
                <a:latin typeface="Cambria" pitchFamily="18" charset="0"/>
              </a:rPr>
              <a:t>]</a:t>
            </a:r>
            <a:endParaRPr lang="en-US" altLang="zh-TW" dirty="0">
              <a:solidFill>
                <a:srgbClr val="7030A0"/>
              </a:solidFill>
              <a:latin typeface="Cambria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7544" y="188640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</a:rPr>
              <a:t>Case2: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2546180" y="5445224"/>
            <a:ext cx="432048" cy="43204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i</a:t>
            </a:r>
            <a:endParaRPr kumimoji="0" lang="zh-TW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手繪多邊形 9"/>
          <p:cNvSpPr/>
          <p:nvPr/>
        </p:nvSpPr>
        <p:spPr bwMode="auto">
          <a:xfrm>
            <a:off x="2936573" y="4407495"/>
            <a:ext cx="789471" cy="1134712"/>
          </a:xfrm>
          <a:custGeom>
            <a:avLst/>
            <a:gdLst>
              <a:gd name="connsiteX0" fmla="*/ 925115 w 925115"/>
              <a:gd name="connsiteY0" fmla="*/ 23468 h 815038"/>
              <a:gd name="connsiteX1" fmla="*/ 433795 w 925115"/>
              <a:gd name="connsiteY1" fmla="*/ 50763 h 815038"/>
              <a:gd name="connsiteX2" fmla="*/ 597569 w 925115"/>
              <a:gd name="connsiteY2" fmla="*/ 473844 h 815038"/>
              <a:gd name="connsiteX3" fmla="*/ 78954 w 925115"/>
              <a:gd name="connsiteY3" fmla="*/ 378310 h 815038"/>
              <a:gd name="connsiteX4" fmla="*/ 10715 w 925115"/>
              <a:gd name="connsiteY4" fmla="*/ 815038 h 81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115" h="815038">
                <a:moveTo>
                  <a:pt x="925115" y="23468"/>
                </a:moveTo>
                <a:cubicBezTo>
                  <a:pt x="706750" y="-416"/>
                  <a:pt x="488386" y="-24300"/>
                  <a:pt x="433795" y="50763"/>
                </a:cubicBezTo>
                <a:cubicBezTo>
                  <a:pt x="379204" y="125826"/>
                  <a:pt x="656709" y="419253"/>
                  <a:pt x="597569" y="473844"/>
                </a:cubicBezTo>
                <a:cubicBezTo>
                  <a:pt x="538429" y="528435"/>
                  <a:pt x="176763" y="321444"/>
                  <a:pt x="78954" y="378310"/>
                </a:cubicBezTo>
                <a:cubicBezTo>
                  <a:pt x="-18855" y="435176"/>
                  <a:pt x="-4070" y="625107"/>
                  <a:pt x="10715" y="81503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63688" y="4477419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K+1 </a:t>
            </a:r>
            <a:r>
              <a:rPr lang="en-US" altLang="zh-TW" b="1" i="1" dirty="0" smtClean="0"/>
              <a:t>times</a:t>
            </a:r>
            <a:endParaRPr lang="zh-TW" altLang="en-US" b="1" i="1" dirty="0"/>
          </a:p>
        </p:txBody>
      </p:sp>
      <p:sp>
        <p:nvSpPr>
          <p:cNvPr id="12" name="橢圓 11"/>
          <p:cNvSpPr/>
          <p:nvPr/>
        </p:nvSpPr>
        <p:spPr bwMode="auto">
          <a:xfrm>
            <a:off x="6235596" y="5443140"/>
            <a:ext cx="432048" cy="43204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i="1" smtClean="0"/>
              <a:t>i</a:t>
            </a:r>
            <a:endParaRPr kumimoji="0" lang="zh-TW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7315716" y="4723060"/>
            <a:ext cx="432048" cy="432048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4" name="直線接點 13"/>
          <p:cNvCxnSpPr>
            <a:stCxn id="13" idx="2"/>
            <a:endCxn id="12" idx="7"/>
          </p:cNvCxnSpPr>
          <p:nvPr/>
        </p:nvCxnSpPr>
        <p:spPr bwMode="auto">
          <a:xfrm flipH="1">
            <a:off x="6604372" y="4939084"/>
            <a:ext cx="711344" cy="5673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5292080" y="4775085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M[</a:t>
            </a:r>
            <a:r>
              <a:rPr lang="en-US" altLang="zh-TW" b="1" i="1" smtClean="0"/>
              <a:t>x</a:t>
            </a:r>
            <a:r>
              <a:rPr lang="en-US" altLang="zh-TW" b="1" smtClean="0"/>
              <a:t>][</a:t>
            </a:r>
            <a:r>
              <a:rPr lang="en-US" altLang="zh-TW" b="1" i="1" dirty="0" err="1" smtClean="0"/>
              <a:t>i</a:t>
            </a:r>
            <a:r>
              <a:rPr lang="en-US" altLang="zh-TW" b="1" smtClean="0"/>
              <a:t>]&lt;=</a:t>
            </a:r>
            <a:r>
              <a:rPr lang="en-US" altLang="zh-TW" b="1" dirty="0" smtClean="0"/>
              <a:t>L</a:t>
            </a:r>
            <a:endParaRPr lang="zh-TW" altLang="en-US" b="1" dirty="0"/>
          </a:p>
        </p:txBody>
      </p:sp>
      <p:sp>
        <p:nvSpPr>
          <p:cNvPr id="16" name="手繪多邊形 15"/>
          <p:cNvSpPr/>
          <p:nvPr/>
        </p:nvSpPr>
        <p:spPr bwMode="auto">
          <a:xfrm>
            <a:off x="7573238" y="4077072"/>
            <a:ext cx="925115" cy="648013"/>
          </a:xfrm>
          <a:custGeom>
            <a:avLst/>
            <a:gdLst>
              <a:gd name="connsiteX0" fmla="*/ 925115 w 925115"/>
              <a:gd name="connsiteY0" fmla="*/ 23468 h 815038"/>
              <a:gd name="connsiteX1" fmla="*/ 433795 w 925115"/>
              <a:gd name="connsiteY1" fmla="*/ 50763 h 815038"/>
              <a:gd name="connsiteX2" fmla="*/ 597569 w 925115"/>
              <a:gd name="connsiteY2" fmla="*/ 473844 h 815038"/>
              <a:gd name="connsiteX3" fmla="*/ 78954 w 925115"/>
              <a:gd name="connsiteY3" fmla="*/ 378310 h 815038"/>
              <a:gd name="connsiteX4" fmla="*/ 10715 w 925115"/>
              <a:gd name="connsiteY4" fmla="*/ 815038 h 81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115" h="815038">
                <a:moveTo>
                  <a:pt x="925115" y="23468"/>
                </a:moveTo>
                <a:cubicBezTo>
                  <a:pt x="706750" y="-416"/>
                  <a:pt x="488386" y="-24300"/>
                  <a:pt x="433795" y="50763"/>
                </a:cubicBezTo>
                <a:cubicBezTo>
                  <a:pt x="379204" y="125826"/>
                  <a:pt x="656709" y="419253"/>
                  <a:pt x="597569" y="473844"/>
                </a:cubicBezTo>
                <a:cubicBezTo>
                  <a:pt x="538429" y="528435"/>
                  <a:pt x="176763" y="321444"/>
                  <a:pt x="78954" y="378310"/>
                </a:cubicBezTo>
                <a:cubicBezTo>
                  <a:pt x="-18855" y="435176"/>
                  <a:pt x="-4070" y="625107"/>
                  <a:pt x="10715" y="81503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33551" y="3920826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/>
              <a:t>k-1 </a:t>
            </a:r>
            <a:r>
              <a:rPr lang="en-US" altLang="zh-TW" b="1" i="1" dirty="0" smtClean="0"/>
              <a:t>times</a:t>
            </a:r>
            <a:endParaRPr lang="zh-TW" altLang="en-US" b="1" i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452590" y="4221088"/>
            <a:ext cx="8867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rgbClr val="FF0000"/>
                </a:solidFill>
              </a:rPr>
              <a:t>&gt;</a:t>
            </a:r>
            <a:endParaRPr lang="zh-TW" altLang="en-US" sz="96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114132" y="5892279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7030A0"/>
                </a:solidFill>
              </a:rPr>
              <a:t>d[</a:t>
            </a:r>
            <a:r>
              <a:rPr lang="en-US" altLang="zh-TW" b="1" i="1" dirty="0" err="1">
                <a:solidFill>
                  <a:srgbClr val="7030A0"/>
                </a:solidFill>
              </a:rPr>
              <a:t>i</a:t>
            </a:r>
            <a:r>
              <a:rPr lang="en-US" altLang="zh-TW" b="1" smtClean="0">
                <a:solidFill>
                  <a:srgbClr val="7030A0"/>
                </a:solidFill>
              </a:rPr>
              <a:t>][</a:t>
            </a:r>
            <a:r>
              <a:rPr lang="en-US" altLang="zh-TW" b="1" i="1" smtClean="0">
                <a:solidFill>
                  <a:srgbClr val="7030A0"/>
                </a:solidFill>
              </a:rPr>
              <a:t>k+1</a:t>
            </a:r>
            <a:r>
              <a:rPr lang="en-US" altLang="zh-TW" b="1" smtClean="0">
                <a:solidFill>
                  <a:srgbClr val="7030A0"/>
                </a:solidFill>
              </a:rPr>
              <a:t>]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784610" y="5871424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7030A0"/>
                </a:solidFill>
              </a:rPr>
              <a:t>d[</a:t>
            </a:r>
            <a:r>
              <a:rPr lang="en-US" altLang="zh-TW" b="1" i="1" dirty="0">
                <a:solidFill>
                  <a:srgbClr val="7030A0"/>
                </a:solidFill>
              </a:rPr>
              <a:t>i</a:t>
            </a:r>
            <a:r>
              <a:rPr lang="en-US" altLang="zh-TW" b="1" smtClean="0">
                <a:solidFill>
                  <a:srgbClr val="7030A0"/>
                </a:solidFill>
              </a:rPr>
              <a:t>][</a:t>
            </a:r>
            <a:r>
              <a:rPr lang="en-US" altLang="zh-TW" b="1" i="1" smtClean="0">
                <a:solidFill>
                  <a:srgbClr val="7030A0"/>
                </a:solidFill>
              </a:rPr>
              <a:t>k+1</a:t>
            </a:r>
            <a:r>
              <a:rPr lang="en-US" altLang="zh-TW" b="1" smtClean="0">
                <a:solidFill>
                  <a:srgbClr val="7030A0"/>
                </a:solidFill>
              </a:rPr>
              <a:t>]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844538" y="438249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jump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784610" y="2548058"/>
            <a:ext cx="2384820" cy="461665"/>
          </a:xfrm>
          <a:prstGeom prst="rect">
            <a:avLst/>
          </a:prstGeom>
          <a:solidFill>
            <a:srgbClr val="F8F8F8"/>
          </a:solidFill>
          <a:ln>
            <a:solidFill>
              <a:srgbClr val="00006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Jump </a:t>
            </a:r>
            <a:r>
              <a:rPr lang="en-US" altLang="zh-TW" b="1" smtClean="0">
                <a:solidFill>
                  <a:srgbClr val="FF0000"/>
                </a:solidFill>
              </a:rPr>
              <a:t>from </a:t>
            </a:r>
            <a:r>
              <a:rPr lang="en-US" altLang="zh-TW" b="1" i="1">
                <a:solidFill>
                  <a:srgbClr val="FF0000"/>
                </a:solidFill>
              </a:rPr>
              <a:t>x</a:t>
            </a:r>
            <a:r>
              <a:rPr lang="en-US" altLang="zh-TW" b="1" smtClean="0">
                <a:solidFill>
                  <a:srgbClr val="FF0000"/>
                </a:solidFill>
              </a:rPr>
              <a:t> </a:t>
            </a:r>
            <a:r>
              <a:rPr lang="en-US" altLang="zh-TW" b="1" smtClean="0">
                <a:solidFill>
                  <a:srgbClr val="FF0000"/>
                </a:solidFill>
              </a:rPr>
              <a:t>to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pic>
        <p:nvPicPr>
          <p:cNvPr id="29" name="Picture 2" descr="C:\Users\viola\AppData\Local\Microsoft\Windows\Temporary Internet Files\Content.IE5\CZ3DI823\MC9003837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044" y="3972868"/>
            <a:ext cx="738988" cy="6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viola\AppData\Local\Microsoft\Windows\Temporary Internet Files\Content.IE5\CZ3DI823\MC9003837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92" y="3861048"/>
            <a:ext cx="738988" cy="6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7362463" y="4673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smtClean="0">
                <a:solidFill>
                  <a:srgbClr val="FF0000"/>
                </a:solidFill>
              </a:rPr>
              <a:t>x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616325" y="4837179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7030A0"/>
                </a:solidFill>
              </a:rPr>
              <a:t>d[</a:t>
            </a:r>
            <a:r>
              <a:rPr lang="en-US" altLang="zh-TW" b="1" i="1" dirty="0">
                <a:solidFill>
                  <a:srgbClr val="7030A0"/>
                </a:solidFill>
              </a:rPr>
              <a:t>x</a:t>
            </a:r>
            <a:r>
              <a:rPr lang="en-US" altLang="zh-TW" b="1" smtClean="0">
                <a:solidFill>
                  <a:srgbClr val="7030A0"/>
                </a:solidFill>
              </a:rPr>
              <a:t>][</a:t>
            </a:r>
            <a:r>
              <a:rPr lang="en-US" altLang="zh-TW" b="1" i="1" smtClean="0">
                <a:solidFill>
                  <a:srgbClr val="7030A0"/>
                </a:solidFill>
              </a:rPr>
              <a:t>k</a:t>
            </a:r>
            <a:r>
              <a:rPr lang="en-US" altLang="zh-TW" b="1" smtClean="0">
                <a:solidFill>
                  <a:srgbClr val="7030A0"/>
                </a:solidFill>
              </a:rPr>
              <a:t>]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Floyd </a:t>
            </a:r>
            <a:r>
              <a:rPr lang="en-US" altLang="zh-TW" dirty="0" err="1" smtClean="0"/>
              <a:t>Warshall</a:t>
            </a:r>
            <a:r>
              <a:rPr lang="en-US" altLang="zh-TW" dirty="0" smtClean="0"/>
              <a:t> Algorithm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1124744"/>
            <a:ext cx="7315200" cy="5123656"/>
          </a:xfrm>
        </p:spPr>
        <p:txBody>
          <a:bodyPr/>
          <a:lstStyle/>
          <a:p>
            <a:r>
              <a:rPr lang="en-US" altLang="zh-TW" dirty="0" smtClean="0"/>
              <a:t>Find the shortest path from any source to any destination.</a:t>
            </a:r>
          </a:p>
          <a:p>
            <a:r>
              <a:rPr lang="en-US" altLang="zh-TW" dirty="0" smtClean="0"/>
              <a:t>Modifications: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Castle A+1~A+B</a:t>
            </a:r>
            <a:r>
              <a:rPr lang="en-US" altLang="zh-TW" dirty="0" smtClean="0"/>
              <a:t> cannot be the middle point of the shortest path.</a:t>
            </a:r>
          </a:p>
          <a:p>
            <a:pPr marL="971550" lvl="1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40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0"/>
            <a:ext cx="7896225" cy="661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9635"/>
            <a:ext cx="7197642" cy="3816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35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852488"/>
            <a:ext cx="7486650" cy="515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16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4664"/>
            <a:ext cx="5267325" cy="348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9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7210425" cy="604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61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26432"/>
            <a:ext cx="8820472" cy="3598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5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/>
              <a:t>After rescuing the beautiful princess, Super Mario needs to </a:t>
            </a:r>
            <a:r>
              <a:rPr lang="en-US" altLang="zh-TW" dirty="0">
                <a:solidFill>
                  <a:srgbClr val="FF0000"/>
                </a:solidFill>
              </a:rPr>
              <a:t>find a way home</a:t>
            </a:r>
            <a:r>
              <a:rPr lang="en-US" altLang="zh-TW" dirty="0"/>
              <a:t> -- with the princess of course :-)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He's </a:t>
            </a:r>
            <a:r>
              <a:rPr lang="en-US" altLang="zh-TW" dirty="0"/>
              <a:t>very familiar with the 'Super Mario World', so he doesn't need a map, he only needs the </a:t>
            </a:r>
            <a:r>
              <a:rPr lang="en-US" altLang="zh-TW" dirty="0">
                <a:solidFill>
                  <a:srgbClr val="FF0000"/>
                </a:solidFill>
              </a:rPr>
              <a:t>best route in order to save time</a:t>
            </a:r>
            <a:r>
              <a:rPr lang="en-US" altLang="zh-TW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429" y="4293096"/>
            <a:ext cx="42005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Shortest Path Fast Algorithm SPFA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3EA4-3F8E-4658-BFA4-843FAED39DC0}" type="slidenum">
              <a:rPr lang="en-US" altLang="zh-TW" smtClean="0"/>
              <a:pPr/>
              <a:t>20</a:t>
            </a:fld>
            <a:endParaRPr lang="en-US" altLang="zh-TW"/>
          </a:p>
        </p:txBody>
      </p:sp>
      <p:pic>
        <p:nvPicPr>
          <p:cNvPr id="315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98056"/>
            <a:ext cx="6581775" cy="395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2483768" y="2158096"/>
            <a:ext cx="4176464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489060" y="3382231"/>
            <a:ext cx="5539324" cy="23686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93116" y="4102312"/>
            <a:ext cx="4675228" cy="15841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368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4624"/>
            <a:ext cx="7315200" cy="838200"/>
          </a:xfrm>
        </p:spPr>
        <p:txBody>
          <a:bodyPr/>
          <a:lstStyle/>
          <a:p>
            <a:r>
              <a:rPr lang="en-US" altLang="zh-TW" smtClean="0"/>
              <a:t>Example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2FAB-E74B-411A-90F2-3350C18B34C6}" type="slidenum">
              <a:rPr lang="en-US" altLang="zh-TW" smtClean="0"/>
              <a:pPr/>
              <a:t>21</a:t>
            </a:fld>
            <a:endParaRPr lang="en-US" altLang="zh-TW"/>
          </a:p>
        </p:txBody>
      </p:sp>
      <p:pic>
        <p:nvPicPr>
          <p:cNvPr id="318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" y="2636912"/>
            <a:ext cx="4669242" cy="3744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8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314" y="764704"/>
            <a:ext cx="6369050" cy="167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84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80357"/>
            <a:ext cx="3495675" cy="305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874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4624"/>
            <a:ext cx="7315200" cy="838200"/>
          </a:xfrm>
        </p:spPr>
        <p:txBody>
          <a:bodyPr/>
          <a:lstStyle/>
          <a:p>
            <a:r>
              <a:rPr lang="en-US" altLang="zh-TW" smtClean="0"/>
              <a:t>Example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2FAB-E74B-411A-90F2-3350C18B34C6}" type="slidenum">
              <a:rPr lang="en-US" altLang="zh-TW" smtClean="0"/>
              <a:pPr/>
              <a:t>22</a:t>
            </a:fld>
            <a:endParaRPr lang="en-US" altLang="zh-TW"/>
          </a:p>
        </p:txBody>
      </p:sp>
      <p:pic>
        <p:nvPicPr>
          <p:cNvPr id="318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" y="2636912"/>
            <a:ext cx="4669242" cy="3744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8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314" y="764704"/>
            <a:ext cx="6369050" cy="167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94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56582"/>
            <a:ext cx="3800475" cy="250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220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4624"/>
            <a:ext cx="7315200" cy="838200"/>
          </a:xfrm>
        </p:spPr>
        <p:txBody>
          <a:bodyPr/>
          <a:lstStyle/>
          <a:p>
            <a:r>
              <a:rPr lang="en-US" altLang="zh-TW" smtClean="0"/>
              <a:t>Example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2FAB-E74B-411A-90F2-3350C18B34C6}" type="slidenum">
              <a:rPr lang="en-US" altLang="zh-TW" smtClean="0"/>
              <a:pPr/>
              <a:t>23</a:t>
            </a:fld>
            <a:endParaRPr lang="en-US" altLang="zh-TW"/>
          </a:p>
        </p:txBody>
      </p:sp>
      <p:pic>
        <p:nvPicPr>
          <p:cNvPr id="318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" y="2636912"/>
            <a:ext cx="4669242" cy="3744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8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314" y="764704"/>
            <a:ext cx="6369050" cy="167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205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4104456" cy="3398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794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4624"/>
            <a:ext cx="7315200" cy="838200"/>
          </a:xfrm>
        </p:spPr>
        <p:txBody>
          <a:bodyPr/>
          <a:lstStyle/>
          <a:p>
            <a:r>
              <a:rPr lang="en-US" altLang="zh-TW" smtClean="0"/>
              <a:t>Example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2FAB-E74B-411A-90F2-3350C18B34C6}" type="slidenum">
              <a:rPr lang="en-US" altLang="zh-TW" smtClean="0"/>
              <a:pPr/>
              <a:t>24</a:t>
            </a:fld>
            <a:endParaRPr lang="en-US" altLang="zh-TW"/>
          </a:p>
        </p:txBody>
      </p:sp>
      <p:pic>
        <p:nvPicPr>
          <p:cNvPr id="318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" y="2636912"/>
            <a:ext cx="4669242" cy="3744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8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314" y="764704"/>
            <a:ext cx="6369050" cy="167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215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61"/>
            <a:ext cx="4104456" cy="301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23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Shortest Path Fast Algorithm SPFA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3EA4-3F8E-4658-BFA4-843FAED39DC0}" type="slidenum">
              <a:rPr lang="en-US" altLang="zh-TW" smtClean="0"/>
              <a:pPr/>
              <a:t>25</a:t>
            </a:fld>
            <a:endParaRPr lang="en-US" altLang="zh-TW"/>
          </a:p>
        </p:txBody>
      </p:sp>
      <p:pic>
        <p:nvPicPr>
          <p:cNvPr id="315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7077075" cy="423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743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Shortest Path Fast Algorithm SPFA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3EA4-3F8E-4658-BFA4-843FAED39DC0}" type="slidenum">
              <a:rPr lang="en-US" altLang="zh-TW" smtClean="0"/>
              <a:pPr/>
              <a:t>26</a:t>
            </a:fld>
            <a:endParaRPr lang="en-US" altLang="zh-TW"/>
          </a:p>
        </p:txBody>
      </p:sp>
      <p:pic>
        <p:nvPicPr>
          <p:cNvPr id="316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0543"/>
            <a:ext cx="7839075" cy="660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412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Shortest Path Fast Algorithm SPFA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E3EA4-3F8E-4658-BFA4-843FAED39DC0}" type="slidenum">
              <a:rPr lang="en-US" altLang="zh-TW" smtClean="0"/>
              <a:pPr/>
              <a:t>27</a:t>
            </a:fld>
            <a:endParaRPr lang="en-US" altLang="zh-TW"/>
          </a:p>
        </p:txBody>
      </p:sp>
      <p:pic>
        <p:nvPicPr>
          <p:cNvPr id="317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5248275" cy="463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50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 smtClean="0"/>
              <a:t>There </a:t>
            </a:r>
            <a:r>
              <a:rPr lang="en-US" altLang="zh-TW" dirty="0"/>
              <a:t>are </a:t>
            </a:r>
            <a:r>
              <a:rPr lang="en-US" altLang="zh-TW" u="sng" dirty="0">
                <a:solidFill>
                  <a:srgbClr val="FF0000"/>
                </a:solidFill>
              </a:rPr>
              <a:t>A Villages</a:t>
            </a:r>
            <a:r>
              <a:rPr lang="en-US" altLang="zh-TW" dirty="0"/>
              <a:t> and </a:t>
            </a:r>
            <a:r>
              <a:rPr lang="en-US" altLang="zh-TW" u="sng" dirty="0">
                <a:solidFill>
                  <a:srgbClr val="FF0000"/>
                </a:solidFill>
              </a:rPr>
              <a:t>B Castles</a:t>
            </a:r>
            <a:r>
              <a:rPr lang="en-US" altLang="zh-TW" dirty="0"/>
              <a:t> in the world. Villages are numbered </a:t>
            </a:r>
            <a:r>
              <a:rPr lang="en-US" altLang="zh-TW" u="sng" dirty="0"/>
              <a:t>1..A</a:t>
            </a:r>
            <a:r>
              <a:rPr lang="en-US" altLang="zh-TW" dirty="0"/>
              <a:t>, and Castles are numbered </a:t>
            </a:r>
            <a:r>
              <a:rPr lang="en-US" altLang="zh-TW" u="sng" dirty="0"/>
              <a:t>A+1..A+B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algn="just"/>
            <a:r>
              <a:rPr lang="en-US" altLang="zh-TW" dirty="0" smtClean="0">
                <a:solidFill>
                  <a:srgbClr val="FF0000"/>
                </a:solidFill>
              </a:rPr>
              <a:t>Mario </a:t>
            </a:r>
            <a:r>
              <a:rPr lang="en-US" altLang="zh-TW" dirty="0">
                <a:solidFill>
                  <a:srgbClr val="FF0000"/>
                </a:solidFill>
              </a:rPr>
              <a:t>lives in Village 1</a:t>
            </a:r>
            <a:r>
              <a:rPr lang="en-US" altLang="zh-TW" dirty="0"/>
              <a:t>, and the </a:t>
            </a:r>
            <a:r>
              <a:rPr lang="en-US" altLang="zh-TW" dirty="0">
                <a:solidFill>
                  <a:srgbClr val="FF0000"/>
                </a:solidFill>
              </a:rPr>
              <a:t>castle he starts from is numbered A+B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Also</a:t>
            </a:r>
            <a:r>
              <a:rPr lang="en-US" altLang="zh-TW" dirty="0"/>
              <a:t>, there are </a:t>
            </a:r>
            <a:r>
              <a:rPr lang="en-US" altLang="zh-TW" u="sng" dirty="0"/>
              <a:t>two-way roads</a:t>
            </a:r>
            <a:r>
              <a:rPr lang="en-US" altLang="zh-TW" dirty="0"/>
              <a:t> connecting them.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Two </a:t>
            </a:r>
            <a:r>
              <a:rPr lang="en-US" altLang="zh-TW" dirty="0"/>
              <a:t>places are connected by at most one road and a place never has a road connecting to itself. </a:t>
            </a:r>
          </a:p>
        </p:txBody>
      </p:sp>
    </p:spTree>
    <p:extLst>
      <p:ext uri="{BB962C8B-B14F-4D97-AF65-F5344CB8AC3E}">
        <p14:creationId xmlns:p14="http://schemas.microsoft.com/office/powerpoint/2010/main" val="13098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/>
              <a:t>Mario has already measured the length of every road, but they don't want to walk all the time, since he walks one unit time for one unit distance(how slow</a:t>
            </a:r>
            <a:r>
              <a:rPr lang="en-US" altLang="zh-TW" dirty="0" smtClean="0"/>
              <a:t>!).</a:t>
            </a:r>
          </a:p>
          <a:p>
            <a:pPr algn="just"/>
            <a:r>
              <a:rPr lang="en-US" altLang="zh-TW" dirty="0"/>
              <a:t>Luckily, in the Castle where he saved the princess, Mario found a </a:t>
            </a:r>
            <a:r>
              <a:rPr lang="en-US" altLang="zh-TW" dirty="0">
                <a:solidFill>
                  <a:srgbClr val="FF0000"/>
                </a:solidFill>
              </a:rPr>
              <a:t>magic boot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If </a:t>
            </a:r>
            <a:r>
              <a:rPr lang="en-US" altLang="zh-TW" dirty="0"/>
              <a:t>he wears it, he can </a:t>
            </a:r>
            <a:r>
              <a:rPr lang="en-US" altLang="zh-TW" u="sng" dirty="0">
                <a:solidFill>
                  <a:srgbClr val="FF0000"/>
                </a:solidFill>
              </a:rPr>
              <a:t>super-run</a:t>
            </a:r>
            <a:r>
              <a:rPr lang="en-US" altLang="zh-TW" dirty="0"/>
              <a:t> from </a:t>
            </a:r>
            <a:r>
              <a:rPr lang="en-US" altLang="zh-TW" dirty="0">
                <a:solidFill>
                  <a:srgbClr val="FF0000"/>
                </a:solidFill>
              </a:rPr>
              <a:t>one place to another IN NO TIME</a:t>
            </a:r>
            <a:r>
              <a:rPr lang="en-US" altLang="zh-TW" dirty="0"/>
              <a:t>. (Don't worry about the princess, Mario has found a way to take her with him when super-running, but he wouldn't tell you :-P)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561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pPr algn="just"/>
            <a:r>
              <a:rPr lang="en-US" altLang="zh-TW" dirty="0"/>
              <a:t>Since there are </a:t>
            </a:r>
            <a:r>
              <a:rPr lang="en-US" altLang="zh-TW" u="sng" dirty="0"/>
              <a:t>traps in the Castles</a:t>
            </a:r>
            <a:r>
              <a:rPr lang="en-US" altLang="zh-TW" dirty="0"/>
              <a:t>, Mario </a:t>
            </a:r>
            <a:r>
              <a:rPr lang="en-US" altLang="zh-TW" u="sng" dirty="0">
                <a:solidFill>
                  <a:srgbClr val="FF0000"/>
                </a:solidFill>
              </a:rPr>
              <a:t>NEVER super-runs through a Castle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He </a:t>
            </a:r>
            <a:r>
              <a:rPr lang="en-US" altLang="zh-TW" dirty="0"/>
              <a:t>always stops when there is a castle on the </a:t>
            </a:r>
            <a:r>
              <a:rPr lang="en-US" altLang="zh-TW" dirty="0" smtClean="0"/>
              <a:t>way.</a:t>
            </a:r>
          </a:p>
          <a:p>
            <a:pPr lvl="1" algn="just"/>
            <a:r>
              <a:rPr lang="en-US" altLang="zh-TW" dirty="0" smtClean="0"/>
              <a:t>Also</a:t>
            </a:r>
            <a:r>
              <a:rPr lang="en-US" altLang="zh-TW" dirty="0"/>
              <a:t>, he starts/stops super-</a:t>
            </a:r>
            <a:r>
              <a:rPr lang="en-US" altLang="zh-TW" dirty="0" err="1"/>
              <a:t>runnings</a:t>
            </a:r>
            <a:r>
              <a:rPr lang="en-US" altLang="zh-TW" dirty="0"/>
              <a:t> </a:t>
            </a:r>
            <a:r>
              <a:rPr lang="en-US" altLang="zh-TW" u="sng" dirty="0"/>
              <a:t>ONLY at Villages or Castles</a:t>
            </a:r>
            <a:r>
              <a:rPr lang="en-US" altLang="zh-TW" dirty="0"/>
              <a:t>.</a:t>
            </a:r>
          </a:p>
          <a:p>
            <a:pPr algn="just"/>
            <a:r>
              <a:rPr lang="en-US" altLang="zh-TW" dirty="0"/>
              <a:t>Unfortunately, the magic boot is too old, so he cannot use it to cover more than </a:t>
            </a:r>
            <a:r>
              <a:rPr lang="en-US" altLang="zh-TW" dirty="0">
                <a:solidFill>
                  <a:srgbClr val="FF0000"/>
                </a:solidFill>
              </a:rPr>
              <a:t>L kilometers at a time</a:t>
            </a:r>
            <a:r>
              <a:rPr lang="en-US" altLang="zh-TW" dirty="0"/>
              <a:t>, and he cannot use more than </a:t>
            </a:r>
            <a:r>
              <a:rPr lang="en-US" altLang="zh-TW" dirty="0">
                <a:solidFill>
                  <a:srgbClr val="FF0000"/>
                </a:solidFill>
              </a:rPr>
              <a:t>K times in total</a:t>
            </a:r>
            <a:r>
              <a:rPr lang="en-US" altLang="zh-TW" dirty="0"/>
              <a:t>. When he comes back home, he can have it repaired and make it usable again.</a:t>
            </a:r>
          </a:p>
        </p:txBody>
      </p:sp>
    </p:spTree>
    <p:extLst>
      <p:ext uri="{BB962C8B-B14F-4D97-AF65-F5344CB8AC3E}">
        <p14:creationId xmlns:p14="http://schemas.microsoft.com/office/powerpoint/2010/main" val="14045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980728"/>
            <a:ext cx="8496944" cy="5877272"/>
          </a:xfrm>
        </p:spPr>
        <p:txBody>
          <a:bodyPr/>
          <a:lstStyle/>
          <a:p>
            <a:pPr algn="just"/>
            <a:r>
              <a:rPr lang="en-US" altLang="zh-TW" sz="2800" dirty="0"/>
              <a:t>The first line in the input contains a single integer T, indicating the number of </a:t>
            </a:r>
            <a:r>
              <a:rPr lang="en-US" altLang="zh-TW" sz="2800" u="sng" dirty="0"/>
              <a:t>test cases</a:t>
            </a:r>
            <a:r>
              <a:rPr lang="en-US" altLang="zh-TW" sz="2800" dirty="0"/>
              <a:t>. (1&lt;=</a:t>
            </a:r>
            <a:r>
              <a:rPr lang="en-US" altLang="zh-TW" sz="2800"/>
              <a:t>T</a:t>
            </a:r>
            <a:r>
              <a:rPr lang="en-US" altLang="zh-TW" sz="2800" smtClean="0"/>
              <a:t>&lt;=</a:t>
            </a:r>
            <a:r>
              <a:rPr lang="en-US" altLang="zh-TW" sz="2800" smtClean="0">
                <a:solidFill>
                  <a:srgbClr val="FF0000"/>
                </a:solidFill>
              </a:rPr>
              <a:t>100</a:t>
            </a:r>
            <a:r>
              <a:rPr lang="en-US" altLang="zh-TW" sz="2800" smtClean="0"/>
              <a:t>)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Each </a:t>
            </a:r>
            <a:r>
              <a:rPr lang="en-US" altLang="zh-TW" sz="2800" dirty="0"/>
              <a:t>test case begins with five </a:t>
            </a:r>
            <a:r>
              <a:rPr lang="en-US" altLang="zh-TW" sz="2800" dirty="0" smtClean="0"/>
              <a:t>integers:</a:t>
            </a:r>
          </a:p>
          <a:p>
            <a:pPr marL="400050" lvl="1" indent="0" algn="just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, B, M, </a:t>
            </a:r>
            <a:r>
              <a:rPr lang="en-US" altLang="zh-TW" dirty="0" smtClean="0">
                <a:solidFill>
                  <a:srgbClr val="FF0000"/>
                </a:solidFill>
              </a:rPr>
              <a:t>L, K</a:t>
            </a:r>
          </a:p>
          <a:p>
            <a:pPr marL="457200" lvl="1" indent="0" algn="just"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A</a:t>
            </a:r>
            <a:r>
              <a:rPr lang="en-US" altLang="zh-TW" sz="2400" dirty="0" smtClean="0"/>
              <a:t>:the </a:t>
            </a:r>
            <a:r>
              <a:rPr lang="en-US" altLang="zh-TW" sz="2400" dirty="0"/>
              <a:t>number of </a:t>
            </a:r>
            <a:r>
              <a:rPr lang="en-US" altLang="zh-TW" sz="2400" dirty="0" smtClean="0"/>
              <a:t>Villages </a:t>
            </a:r>
          </a:p>
          <a:p>
            <a:pPr marL="457200" lvl="1" indent="0" algn="just"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B</a:t>
            </a:r>
            <a:r>
              <a:rPr lang="en-US" altLang="zh-TW" sz="2400" dirty="0" smtClean="0"/>
              <a:t>:the </a:t>
            </a:r>
            <a:r>
              <a:rPr lang="en-US" altLang="zh-TW" sz="2400" dirty="0"/>
              <a:t>number of </a:t>
            </a:r>
            <a:r>
              <a:rPr lang="en-US" altLang="zh-TW" sz="2400" dirty="0" smtClean="0"/>
              <a:t>Castles (</a:t>
            </a:r>
            <a:r>
              <a:rPr lang="en-US" altLang="zh-TW" sz="2400" dirty="0"/>
              <a:t>1&lt;=A,B&lt;=</a:t>
            </a:r>
            <a:r>
              <a:rPr lang="en-US" altLang="zh-TW" sz="2400" dirty="0" smtClean="0"/>
              <a:t>50)</a:t>
            </a:r>
          </a:p>
          <a:p>
            <a:pPr marL="457200" lvl="1" indent="0" algn="just"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M</a:t>
            </a:r>
            <a:r>
              <a:rPr lang="en-US" altLang="zh-TW" sz="2400" dirty="0" smtClean="0"/>
              <a:t>:the </a:t>
            </a:r>
            <a:r>
              <a:rPr lang="en-US" altLang="zh-TW" sz="2400" dirty="0"/>
              <a:t>number of </a:t>
            </a:r>
            <a:r>
              <a:rPr lang="en-US" altLang="zh-TW" sz="2400" dirty="0" smtClean="0"/>
              <a:t>roads</a:t>
            </a:r>
          </a:p>
          <a:p>
            <a:pPr marL="457200" lvl="1" indent="0" algn="just"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L</a:t>
            </a:r>
            <a:r>
              <a:rPr lang="en-US" altLang="zh-TW" sz="2400" dirty="0" smtClean="0"/>
              <a:t>:the </a:t>
            </a:r>
            <a:r>
              <a:rPr lang="en-US" altLang="zh-TW" sz="2400" dirty="0"/>
              <a:t>maximal distance that can be covered </a:t>
            </a:r>
            <a:r>
              <a:rPr lang="en-US" altLang="zh-TW" sz="2400" u="sng" dirty="0"/>
              <a:t>at a </a:t>
            </a:r>
            <a:r>
              <a:rPr lang="en-US" altLang="zh-TW" sz="2400" u="sng" dirty="0" smtClean="0"/>
              <a:t>time 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1&lt;=L&lt;=</a:t>
            </a:r>
            <a:r>
              <a:rPr lang="en-US" altLang="zh-TW" sz="2400" dirty="0" smtClean="0"/>
              <a:t>500)</a:t>
            </a:r>
          </a:p>
          <a:p>
            <a:pPr marL="457200" lvl="1" indent="0" algn="just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K</a:t>
            </a:r>
            <a:r>
              <a:rPr lang="en-US" altLang="zh-TW" sz="2400" dirty="0" smtClean="0"/>
              <a:t>: the </a:t>
            </a:r>
            <a:r>
              <a:rPr lang="en-US" altLang="zh-TW" sz="2400" dirty="0"/>
              <a:t>number of times the boot can be used. (0&lt;=K&lt;=</a:t>
            </a:r>
            <a:r>
              <a:rPr lang="en-US" altLang="zh-TW" sz="2400" dirty="0" smtClean="0"/>
              <a:t>10)</a:t>
            </a:r>
          </a:p>
          <a:p>
            <a:pPr marL="1371600" lvl="3" indent="0" algn="just">
              <a:buNone/>
            </a:pPr>
            <a:r>
              <a:rPr lang="en-US" altLang="zh-TW" dirty="0" smtClean="0"/>
              <a:t>The </a:t>
            </a:r>
            <a:r>
              <a:rPr lang="en-US" altLang="zh-TW" dirty="0"/>
              <a:t>next M lines each contains three integers X</a:t>
            </a:r>
            <a:r>
              <a:rPr lang="en-US" altLang="zh-TW" baseline="-25000" dirty="0"/>
              <a:t>i</a:t>
            </a:r>
            <a:r>
              <a:rPr lang="en-US" altLang="zh-TW" dirty="0"/>
              <a:t>, Y</a:t>
            </a:r>
            <a:r>
              <a:rPr lang="en-US" altLang="zh-TW" baseline="-25000" dirty="0"/>
              <a:t>i</a:t>
            </a:r>
            <a:r>
              <a:rPr lang="en-US" altLang="zh-TW" dirty="0"/>
              <a:t>, L</a:t>
            </a:r>
            <a:r>
              <a:rPr lang="en-US" altLang="zh-TW" baseline="-25000" dirty="0"/>
              <a:t>i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marL="1371600" lvl="3" indent="0" algn="just">
              <a:buNone/>
            </a:pPr>
            <a:r>
              <a:rPr lang="en-US" altLang="zh-TW" dirty="0" smtClean="0"/>
              <a:t>That </a:t>
            </a:r>
            <a:r>
              <a:rPr lang="en-US" altLang="zh-TW" dirty="0"/>
              <a:t>means there is a road connecting place X</a:t>
            </a:r>
            <a:r>
              <a:rPr lang="en-US" altLang="zh-TW" baseline="-25000" dirty="0"/>
              <a:t>i</a:t>
            </a:r>
            <a:r>
              <a:rPr lang="en-US" altLang="zh-TW" dirty="0"/>
              <a:t> and Y</a:t>
            </a:r>
            <a:r>
              <a:rPr lang="en-US" altLang="zh-TW" baseline="-25000" dirty="0"/>
              <a:t>i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marL="1371600" lvl="3" indent="0" algn="just">
              <a:buNone/>
            </a:pPr>
            <a:r>
              <a:rPr lang="en-US" altLang="zh-TW" dirty="0" smtClean="0"/>
              <a:t>The </a:t>
            </a:r>
            <a:r>
              <a:rPr lang="en-US" altLang="zh-TW" dirty="0"/>
              <a:t>distance is L</a:t>
            </a:r>
            <a:r>
              <a:rPr lang="en-US" altLang="zh-TW" baseline="-25000" dirty="0"/>
              <a:t>i</a:t>
            </a:r>
            <a:r>
              <a:rPr lang="en-US" altLang="zh-TW" dirty="0"/>
              <a:t>, so the walk time is also L</a:t>
            </a:r>
            <a:r>
              <a:rPr lang="en-US" altLang="zh-TW" baseline="-25000" dirty="0"/>
              <a:t>i</a:t>
            </a:r>
            <a:r>
              <a:rPr lang="en-US" altLang="zh-TW" dirty="0"/>
              <a:t>. (1&lt;=L</a:t>
            </a:r>
            <a:r>
              <a:rPr lang="en-US" altLang="zh-TW" baseline="-25000" dirty="0"/>
              <a:t>i</a:t>
            </a:r>
            <a:r>
              <a:rPr lang="en-US" altLang="zh-TW" dirty="0"/>
              <a:t>&lt;=100)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2664296"/>
          </a:xfrm>
        </p:spPr>
        <p:txBody>
          <a:bodyPr/>
          <a:lstStyle/>
          <a:p>
            <a:pPr algn="just"/>
            <a:r>
              <a:rPr lang="en-US" altLang="zh-TW" dirty="0"/>
              <a:t>For each test case in the input print a line containing a single integer indicating </a:t>
            </a:r>
            <a:r>
              <a:rPr lang="en-US" altLang="zh-TW" dirty="0">
                <a:solidFill>
                  <a:srgbClr val="FF0000"/>
                </a:solidFill>
              </a:rPr>
              <a:t>the minimal time needed to go home</a:t>
            </a:r>
            <a:r>
              <a:rPr lang="en-US" altLang="zh-TW" dirty="0"/>
              <a:t> with the beautiful princess. It's guaranteed that Super Mario can always go home.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96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963417" y="2631678"/>
            <a:ext cx="436140" cy="61573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1370" y="1191518"/>
            <a:ext cx="3176534" cy="56938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/>
              <a:t>Input</a:t>
            </a:r>
          </a:p>
          <a:p>
            <a:r>
              <a:rPr lang="en-US" altLang="zh-TW" sz="4000" dirty="0"/>
              <a:t>1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r>
              <a:rPr lang="en-US" altLang="zh-TW" sz="4000" dirty="0"/>
              <a:t>4 2 6 9 </a:t>
            </a:r>
            <a:r>
              <a:rPr lang="en-US" altLang="zh-TW" sz="4000" dirty="0" smtClean="0"/>
              <a:t>1  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r>
              <a:rPr lang="en-US" altLang="zh-TW" sz="4000" dirty="0"/>
              <a:t>4 6 1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r>
              <a:rPr lang="en-US" altLang="zh-TW" sz="4000" dirty="0"/>
              <a:t>5 6 10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r>
              <a:rPr lang="en-US" altLang="zh-TW" sz="4000" dirty="0"/>
              <a:t>4 5 5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r>
              <a:rPr lang="en-US" altLang="zh-TW" sz="4000" dirty="0"/>
              <a:t>3 5 4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r>
              <a:rPr lang="en-US" altLang="zh-TW" sz="4000" dirty="0"/>
              <a:t>2 3 4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r>
              <a:rPr lang="en-US" altLang="zh-TW" sz="4000" dirty="0"/>
              <a:t>1 2 3</a:t>
            </a:r>
            <a:endParaRPr lang="en-US" altLang="zh-TW" sz="4000" b="1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6300192" y="1148551"/>
            <a:ext cx="1941557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4400" b="1" dirty="0" smtClean="0"/>
              <a:t>Output</a:t>
            </a:r>
          </a:p>
          <a:p>
            <a:r>
              <a:rPr lang="nb-NO" altLang="zh-TW" sz="2800" b="1" dirty="0" smtClean="0"/>
              <a:t>9</a:t>
            </a:r>
            <a:endParaRPr lang="en-US" altLang="zh-TW" sz="2800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547734" y="1911598"/>
            <a:ext cx="415684" cy="6332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96872" y="231402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A</a:t>
            </a:r>
            <a:endParaRPr lang="zh-TW" altLang="en-US" b="1" i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15616" y="231402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B</a:t>
            </a:r>
            <a:endParaRPr lang="zh-TW" altLang="en-US" b="1" i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921626" y="1766564"/>
            <a:ext cx="264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test case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475656" y="231402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M</a:t>
            </a:r>
            <a:endParaRPr lang="zh-TW" altLang="en-US" b="1" i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877894" y="231402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L</a:t>
            </a:r>
            <a:endParaRPr lang="zh-TW" altLang="en-US" b="1" i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237934" y="231402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K</a:t>
            </a:r>
            <a:endParaRPr lang="zh-TW" altLang="en-US" b="1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2771800" y="2348880"/>
            <a:ext cx="3844322" cy="15696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 Villages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2 Castles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6 Roads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1 boot 1 time and distance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39552" y="3155777"/>
            <a:ext cx="1338342" cy="37022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008864" y="4914428"/>
            <a:ext cx="1237839" cy="4616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6 Roads</a:t>
            </a:r>
          </a:p>
        </p:txBody>
      </p:sp>
      <p:sp>
        <p:nvSpPr>
          <p:cNvPr id="9" name="橢圓 8"/>
          <p:cNvSpPr/>
          <p:nvPr/>
        </p:nvSpPr>
        <p:spPr bwMode="auto">
          <a:xfrm>
            <a:off x="4946859" y="4623519"/>
            <a:ext cx="454103" cy="47731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76200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4946859" y="5919663"/>
            <a:ext cx="454103" cy="47731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6098987" y="5919663"/>
            <a:ext cx="454103" cy="47731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6098986" y="4623519"/>
            <a:ext cx="454103" cy="47731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橢圓 38"/>
          <p:cNvSpPr/>
          <p:nvPr/>
        </p:nvSpPr>
        <p:spPr bwMode="auto">
          <a:xfrm>
            <a:off x="7323123" y="4623519"/>
            <a:ext cx="454103" cy="47731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7323123" y="5919663"/>
            <a:ext cx="454103" cy="477316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6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>
            <a:stCxn id="35" idx="6"/>
            <a:endCxn id="41" idx="2"/>
          </p:cNvCxnSpPr>
          <p:nvPr/>
        </p:nvCxnSpPr>
        <p:spPr bwMode="auto">
          <a:xfrm>
            <a:off x="6553090" y="6158321"/>
            <a:ext cx="7700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6769114" y="61356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cxnSp>
        <p:nvCxnSpPr>
          <p:cNvPr id="16" name="直線接點 15"/>
          <p:cNvCxnSpPr>
            <a:stCxn id="39" idx="4"/>
            <a:endCxn id="41" idx="0"/>
          </p:cNvCxnSpPr>
          <p:nvPr/>
        </p:nvCxnSpPr>
        <p:spPr bwMode="auto">
          <a:xfrm>
            <a:off x="7550175" y="5100835"/>
            <a:ext cx="0" cy="8188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7607949" y="52794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10</a:t>
            </a:r>
            <a:endParaRPr lang="zh-TW" altLang="en-US" b="1" dirty="0"/>
          </a:p>
        </p:txBody>
      </p:sp>
      <p:cxnSp>
        <p:nvCxnSpPr>
          <p:cNvPr id="18" name="直線接點 17"/>
          <p:cNvCxnSpPr>
            <a:stCxn id="35" idx="7"/>
            <a:endCxn id="39" idx="3"/>
          </p:cNvCxnSpPr>
          <p:nvPr/>
        </p:nvCxnSpPr>
        <p:spPr bwMode="auto">
          <a:xfrm flipV="1">
            <a:off x="6486588" y="5030934"/>
            <a:ext cx="903037" cy="95863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782793" y="54318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46" name="直線接點 45"/>
          <p:cNvCxnSpPr>
            <a:stCxn id="37" idx="6"/>
            <a:endCxn id="39" idx="2"/>
          </p:cNvCxnSpPr>
          <p:nvPr/>
        </p:nvCxnSpPr>
        <p:spPr bwMode="auto">
          <a:xfrm>
            <a:off x="6553089" y="4862177"/>
            <a:ext cx="7700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文字方塊 46"/>
          <p:cNvSpPr txBox="1"/>
          <p:nvPr/>
        </p:nvSpPr>
        <p:spPr>
          <a:xfrm>
            <a:off x="6691884" y="43926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cxnSp>
        <p:nvCxnSpPr>
          <p:cNvPr id="49" name="直線接點 48"/>
          <p:cNvCxnSpPr>
            <a:stCxn id="34" idx="7"/>
            <a:endCxn id="37" idx="3"/>
          </p:cNvCxnSpPr>
          <p:nvPr/>
        </p:nvCxnSpPr>
        <p:spPr bwMode="auto">
          <a:xfrm flipV="1">
            <a:off x="5334460" y="5030934"/>
            <a:ext cx="831028" cy="9586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字方塊 49"/>
          <p:cNvSpPr txBox="1"/>
          <p:nvPr/>
        </p:nvSpPr>
        <p:spPr>
          <a:xfrm>
            <a:off x="5746851" y="53316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cxnSp>
        <p:nvCxnSpPr>
          <p:cNvPr id="52" name="直線接點 51"/>
          <p:cNvCxnSpPr>
            <a:stCxn id="9" idx="4"/>
            <a:endCxn id="34" idx="0"/>
          </p:cNvCxnSpPr>
          <p:nvPr/>
        </p:nvCxnSpPr>
        <p:spPr bwMode="auto">
          <a:xfrm>
            <a:off x="5173911" y="5100835"/>
            <a:ext cx="0" cy="8188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/>
          <p:cNvSpPr txBox="1"/>
          <p:nvPr/>
        </p:nvSpPr>
        <p:spPr>
          <a:xfrm>
            <a:off x="4777582" y="52532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963417" y="2631678"/>
            <a:ext cx="436140" cy="61573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1370" y="1191518"/>
            <a:ext cx="3176534" cy="56938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/>
              <a:t>Input</a:t>
            </a:r>
          </a:p>
          <a:p>
            <a:r>
              <a:rPr lang="en-US" altLang="zh-TW" sz="4000" dirty="0"/>
              <a:t>1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r>
              <a:rPr lang="en-US" altLang="zh-TW" sz="4000" dirty="0"/>
              <a:t>4 2 6 9 </a:t>
            </a:r>
            <a:r>
              <a:rPr lang="en-US" altLang="zh-TW" sz="4000" dirty="0" smtClean="0"/>
              <a:t>1  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r>
              <a:rPr lang="en-US" altLang="zh-TW" sz="4000" dirty="0"/>
              <a:t>4 6 1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r>
              <a:rPr lang="en-US" altLang="zh-TW" sz="4000" dirty="0"/>
              <a:t>5 6 10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r>
              <a:rPr lang="en-US" altLang="zh-TW" sz="4000" dirty="0"/>
              <a:t>4 5 5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r>
              <a:rPr lang="en-US" altLang="zh-TW" sz="4000" dirty="0"/>
              <a:t>3 5 4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r>
              <a:rPr lang="en-US" altLang="zh-TW" sz="4000" dirty="0"/>
              <a:t>2 3 4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r>
              <a:rPr lang="en-US" altLang="zh-TW" sz="4000" dirty="0"/>
              <a:t>1 2 3</a:t>
            </a:r>
            <a:endParaRPr lang="en-US" altLang="zh-TW" sz="4000" b="1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6300192" y="1148551"/>
            <a:ext cx="1941557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4400" b="1" dirty="0" smtClean="0"/>
              <a:t>Output</a:t>
            </a:r>
          </a:p>
          <a:p>
            <a:r>
              <a:rPr lang="nb-NO" altLang="zh-TW" sz="2800" b="1" dirty="0" smtClean="0"/>
              <a:t>9</a:t>
            </a:r>
            <a:endParaRPr lang="en-US" altLang="zh-TW" sz="2800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547734" y="1911598"/>
            <a:ext cx="415684" cy="6332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96872" y="231402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A</a:t>
            </a:r>
            <a:endParaRPr lang="zh-TW" altLang="en-US" b="1" i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15616" y="231402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B</a:t>
            </a:r>
            <a:endParaRPr lang="zh-TW" altLang="en-US" b="1" i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921626" y="1766564"/>
            <a:ext cx="264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test case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475656" y="231402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M</a:t>
            </a:r>
            <a:endParaRPr lang="zh-TW" altLang="en-US" b="1" i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877894" y="231402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L</a:t>
            </a:r>
            <a:endParaRPr lang="zh-TW" altLang="en-US" b="1" i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237934" y="231402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K</a:t>
            </a:r>
            <a:endParaRPr lang="zh-TW" altLang="en-US" b="1" i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2771800" y="2348880"/>
            <a:ext cx="3844322" cy="15696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 Villages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2 Castles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6 Roads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1 boot 1 time and distance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39552" y="3155777"/>
            <a:ext cx="1338342" cy="37022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008864" y="4914428"/>
            <a:ext cx="1237839" cy="4616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6 Roads</a:t>
            </a:r>
          </a:p>
        </p:txBody>
      </p:sp>
      <p:sp>
        <p:nvSpPr>
          <p:cNvPr id="9" name="橢圓 8"/>
          <p:cNvSpPr/>
          <p:nvPr/>
        </p:nvSpPr>
        <p:spPr bwMode="auto">
          <a:xfrm>
            <a:off x="4946859" y="4623519"/>
            <a:ext cx="454103" cy="47731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76200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4946859" y="5919663"/>
            <a:ext cx="454103" cy="47731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6098987" y="5919663"/>
            <a:ext cx="454103" cy="47731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6098986" y="4623519"/>
            <a:ext cx="454103" cy="47731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橢圓 38"/>
          <p:cNvSpPr/>
          <p:nvPr/>
        </p:nvSpPr>
        <p:spPr bwMode="auto">
          <a:xfrm>
            <a:off x="7323123" y="4623519"/>
            <a:ext cx="454103" cy="47731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7323123" y="5919663"/>
            <a:ext cx="454103" cy="477316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6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>
            <a:stCxn id="35" idx="6"/>
            <a:endCxn id="41" idx="2"/>
          </p:cNvCxnSpPr>
          <p:nvPr/>
        </p:nvCxnSpPr>
        <p:spPr bwMode="auto">
          <a:xfrm>
            <a:off x="6553090" y="6158321"/>
            <a:ext cx="77003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6769114" y="61356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cxnSp>
        <p:nvCxnSpPr>
          <p:cNvPr id="16" name="直線接點 15"/>
          <p:cNvCxnSpPr>
            <a:stCxn id="39" idx="4"/>
            <a:endCxn id="41" idx="0"/>
          </p:cNvCxnSpPr>
          <p:nvPr/>
        </p:nvCxnSpPr>
        <p:spPr bwMode="auto">
          <a:xfrm>
            <a:off x="7550175" y="5100835"/>
            <a:ext cx="0" cy="8188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7607949" y="52794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10</a:t>
            </a:r>
            <a:endParaRPr lang="zh-TW" altLang="en-US" b="1" dirty="0"/>
          </a:p>
        </p:txBody>
      </p:sp>
      <p:cxnSp>
        <p:nvCxnSpPr>
          <p:cNvPr id="18" name="直線接點 17"/>
          <p:cNvCxnSpPr>
            <a:stCxn id="35" idx="7"/>
            <a:endCxn id="39" idx="3"/>
          </p:cNvCxnSpPr>
          <p:nvPr/>
        </p:nvCxnSpPr>
        <p:spPr bwMode="auto">
          <a:xfrm flipV="1">
            <a:off x="6486588" y="5030934"/>
            <a:ext cx="903037" cy="95863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782793" y="54318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cxnSp>
        <p:nvCxnSpPr>
          <p:cNvPr id="46" name="直線接點 45"/>
          <p:cNvCxnSpPr>
            <a:stCxn id="37" idx="6"/>
            <a:endCxn id="39" idx="2"/>
          </p:cNvCxnSpPr>
          <p:nvPr/>
        </p:nvCxnSpPr>
        <p:spPr bwMode="auto">
          <a:xfrm>
            <a:off x="6553089" y="4862177"/>
            <a:ext cx="7700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文字方塊 46"/>
          <p:cNvSpPr txBox="1"/>
          <p:nvPr/>
        </p:nvSpPr>
        <p:spPr>
          <a:xfrm>
            <a:off x="6691884" y="43926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cxnSp>
        <p:nvCxnSpPr>
          <p:cNvPr id="49" name="直線接點 48"/>
          <p:cNvCxnSpPr>
            <a:stCxn id="34" idx="7"/>
            <a:endCxn id="37" idx="3"/>
          </p:cNvCxnSpPr>
          <p:nvPr/>
        </p:nvCxnSpPr>
        <p:spPr bwMode="auto">
          <a:xfrm flipV="1">
            <a:off x="5334460" y="5030934"/>
            <a:ext cx="831028" cy="9586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字方塊 49"/>
          <p:cNvSpPr txBox="1"/>
          <p:nvPr/>
        </p:nvSpPr>
        <p:spPr>
          <a:xfrm>
            <a:off x="5746851" y="53316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cxnSp>
        <p:nvCxnSpPr>
          <p:cNvPr id="52" name="直線接點 51"/>
          <p:cNvCxnSpPr>
            <a:stCxn id="9" idx="4"/>
            <a:endCxn id="34" idx="0"/>
          </p:cNvCxnSpPr>
          <p:nvPr/>
        </p:nvCxnSpPr>
        <p:spPr bwMode="auto">
          <a:xfrm>
            <a:off x="5173911" y="5100835"/>
            <a:ext cx="0" cy="8188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/>
          <p:cNvSpPr txBox="1"/>
          <p:nvPr/>
        </p:nvSpPr>
        <p:spPr>
          <a:xfrm>
            <a:off x="4777582" y="52532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0" name="手繪多邊形 9"/>
          <p:cNvSpPr/>
          <p:nvPr/>
        </p:nvSpPr>
        <p:spPr bwMode="auto">
          <a:xfrm>
            <a:off x="5295331" y="4136752"/>
            <a:ext cx="2197290" cy="1813672"/>
          </a:xfrm>
          <a:custGeom>
            <a:avLst/>
            <a:gdLst>
              <a:gd name="connsiteX0" fmla="*/ 2197290 w 2197290"/>
              <a:gd name="connsiteY0" fmla="*/ 530782 h 1813672"/>
              <a:gd name="connsiteX1" fmla="*/ 1119117 w 2197290"/>
              <a:gd name="connsiteY1" fmla="*/ 66758 h 1813672"/>
              <a:gd name="connsiteX2" fmla="*/ 0 w 2197290"/>
              <a:gd name="connsiteY2" fmla="*/ 1813672 h 181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7290" h="1813672">
                <a:moveTo>
                  <a:pt x="2197290" y="530782"/>
                </a:moveTo>
                <a:cubicBezTo>
                  <a:pt x="1841311" y="191862"/>
                  <a:pt x="1485332" y="-147057"/>
                  <a:pt x="1119117" y="66758"/>
                </a:cubicBezTo>
                <a:cubicBezTo>
                  <a:pt x="752902" y="280573"/>
                  <a:pt x="376451" y="1047122"/>
                  <a:pt x="0" y="1813672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36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6202</TotalTime>
  <Words>812</Words>
  <Application>Microsoft Office PowerPoint</Application>
  <PresentationFormat>如螢幕大小 (4:3)</PresentationFormat>
  <Paragraphs>153</Paragraphs>
  <Slides>27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古典-1</vt:lpstr>
      <vt:lpstr>Uva10269</vt:lpstr>
      <vt:lpstr>Problem Descriptions(1/4)</vt:lpstr>
      <vt:lpstr>Problem Descriptions(2/4)</vt:lpstr>
      <vt:lpstr>Problem Descriptions(3/4)</vt:lpstr>
      <vt:lpstr>Problem Descriptions(4/4)</vt:lpstr>
      <vt:lpstr>Input</vt:lpstr>
      <vt:lpstr>Output</vt:lpstr>
      <vt:lpstr>Sample Input / Output</vt:lpstr>
      <vt:lpstr>Sample Input / Output</vt:lpstr>
      <vt:lpstr>Dynamic Programming</vt:lpstr>
      <vt:lpstr>Recurrence Formula (1/2)</vt:lpstr>
      <vt:lpstr>Recurrence Formula(2/2)</vt:lpstr>
      <vt:lpstr>Floyd Warshall Algorithm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Shortest Path Fast Algorithm SPFA</vt:lpstr>
      <vt:lpstr>Example</vt:lpstr>
      <vt:lpstr>Example</vt:lpstr>
      <vt:lpstr>Example</vt:lpstr>
      <vt:lpstr>Example</vt:lpstr>
      <vt:lpstr>Shortest Path Fast Algorithm SPFA</vt:lpstr>
      <vt:lpstr>Shortest Path Fast Algorithm SPFA</vt:lpstr>
      <vt:lpstr>Shortest Path Fast Algorithm SPFA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2243</cp:revision>
  <dcterms:created xsi:type="dcterms:W3CDTF">2007-09-17T04:06:35Z</dcterms:created>
  <dcterms:modified xsi:type="dcterms:W3CDTF">2021-05-11T15:43:08Z</dcterms:modified>
</cp:coreProperties>
</file>