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2CF99-352A-4111-958E-C228BA6370D9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70C40-7036-40DF-A3DE-68050F86E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89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9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3292-D0E9-46B6-A475-76955AD2546C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86D6-5A35-4185-B00A-8E8C4D168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5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3292-D0E9-46B6-A475-76955AD2546C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86D6-5A35-4185-B00A-8E8C4D168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08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3292-D0E9-46B6-A475-76955AD2546C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86D6-5A35-4185-B00A-8E8C4D168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07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3292-D0E9-46B6-A475-76955AD2546C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86D6-5A35-4185-B00A-8E8C4D168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13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3292-D0E9-46B6-A475-76955AD2546C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86D6-5A35-4185-B00A-8E8C4D168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57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3292-D0E9-46B6-A475-76955AD2546C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86D6-5A35-4185-B00A-8E8C4D168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32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3292-D0E9-46B6-A475-76955AD2546C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86D6-5A35-4185-B00A-8E8C4D168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11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3292-D0E9-46B6-A475-76955AD2546C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86D6-5A35-4185-B00A-8E8C4D168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91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3292-D0E9-46B6-A475-76955AD2546C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86D6-5A35-4185-B00A-8E8C4D168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0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3292-D0E9-46B6-A475-76955AD2546C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86D6-5A35-4185-B00A-8E8C4D168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61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3292-D0E9-46B6-A475-76955AD2546C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86D6-5A35-4185-B00A-8E8C4D168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6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43292-D0E9-46B6-A475-76955AD2546C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186D6-5A35-4185-B00A-8E8C4D168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charset="0"/>
              </a:rPr>
              <a:t>Dynamic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573016"/>
            <a:ext cx="7488832" cy="1360488"/>
          </a:xfrm>
        </p:spPr>
        <p:txBody>
          <a:bodyPr/>
          <a:lstStyle/>
          <a:p>
            <a:r>
              <a:rPr lang="en-US" altLang="zh-TW" sz="4400" dirty="0" smtClean="0"/>
              <a:t>Let me count the ways</a:t>
            </a:r>
            <a:endParaRPr lang="en-US" altLang="zh-TW" sz="4400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0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400600"/>
          </a:xfrm>
        </p:spPr>
        <p:txBody>
          <a:bodyPr/>
          <a:lstStyle/>
          <a:p>
            <a:r>
              <a:rPr lang="en-US" altLang="zh-TW" dirty="0" smtClean="0"/>
              <a:t>Write </a:t>
            </a:r>
            <a:r>
              <a:rPr lang="en-US" altLang="zh-TW" dirty="0"/>
              <a:t>a program which will determine </a:t>
            </a:r>
            <a:r>
              <a:rPr lang="en-US" altLang="zh-TW" dirty="0">
                <a:solidFill>
                  <a:srgbClr val="FF0000"/>
                </a:solidFill>
              </a:rPr>
              <a:t>the number of different combinations</a:t>
            </a:r>
            <a:r>
              <a:rPr lang="en-US" altLang="zh-TW" dirty="0"/>
              <a:t> of </a:t>
            </a:r>
            <a:r>
              <a:rPr lang="en-US" altLang="zh-TW" dirty="0" smtClean="0"/>
              <a:t>given total amount.</a:t>
            </a:r>
          </a:p>
          <a:p>
            <a:r>
              <a:rPr lang="en-US" altLang="zh-TW" u="sng" dirty="0" smtClean="0"/>
              <a:t>(penny</a:t>
            </a:r>
            <a:r>
              <a:rPr lang="en-US" altLang="zh-TW" u="sng" dirty="0"/>
              <a:t>: 1c, nickel: 5c, dime: 10c, quarter: 25c, half-dollar: 50c)</a:t>
            </a:r>
            <a:r>
              <a:rPr lang="en-US" altLang="zh-TW" dirty="0"/>
              <a:t> which may be used to produce a given amount of money.</a:t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542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79087" y="1556792"/>
            <a:ext cx="7263927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17  </a:t>
            </a:r>
          </a:p>
          <a:p>
            <a:r>
              <a:rPr lang="en-US" altLang="zh-TW" sz="2800" b="1" dirty="0" smtClean="0"/>
              <a:t>11=(1+10) (1+5+5) (1+1+1+..1+1) (1+1+..+1+5)</a:t>
            </a:r>
          </a:p>
          <a:p>
            <a:r>
              <a:rPr lang="en-US" altLang="zh-TW" sz="2800" b="1" dirty="0" smtClean="0"/>
              <a:t>4 = 1+1+1+1</a:t>
            </a:r>
            <a:endParaRPr lang="zh-TW" altLang="en-US" sz="28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971600" y="3717032"/>
            <a:ext cx="7271414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There are </a:t>
            </a:r>
            <a:r>
              <a:rPr lang="en-US" altLang="zh-TW" sz="2800" b="1" dirty="0">
                <a:solidFill>
                  <a:srgbClr val="FF0000"/>
                </a:solidFill>
              </a:rPr>
              <a:t>6 ways</a:t>
            </a:r>
            <a:r>
              <a:rPr lang="en-US" altLang="zh-TW" sz="2800" b="1" dirty="0"/>
              <a:t> to produce 17 cents change. 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There </a:t>
            </a:r>
            <a:r>
              <a:rPr lang="en-US" altLang="zh-TW" sz="2800" b="1" dirty="0"/>
              <a:t>are 4 ways to produce 11 cents change. 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There </a:t>
            </a:r>
            <a:r>
              <a:rPr lang="en-US" altLang="zh-TW" sz="2800" b="1" dirty="0"/>
              <a:t>is only 1 way to produce 4 cents </a:t>
            </a:r>
            <a:r>
              <a:rPr lang="en-US" altLang="zh-TW" sz="2800" b="1" dirty="0" smtClean="0"/>
              <a:t>change.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8622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Brute Force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9632" y="1412776"/>
            <a:ext cx="7315200" cy="4191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Total amount: n</a:t>
            </a:r>
          </a:p>
          <a:p>
            <a:pPr marL="0" indent="0">
              <a:buNone/>
            </a:pPr>
            <a:r>
              <a:rPr lang="en-US" altLang="zh-TW" dirty="0" smtClean="0"/>
              <a:t>Types of coins : k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Recursive program:   O(</a:t>
            </a:r>
            <a:r>
              <a:rPr lang="en-US" altLang="zh-TW" dirty="0" err="1" smtClean="0"/>
              <a:t>k</a:t>
            </a:r>
            <a:r>
              <a:rPr lang="en-US" altLang="zh-TW" baseline="30000" dirty="0" err="1" smtClean="0"/>
              <a:t>n</a:t>
            </a:r>
            <a:r>
              <a:rPr lang="en-US" altLang="zh-TW" baseline="30000" dirty="0" smtClean="0"/>
              <a:t>*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total amount(n)</a:t>
            </a:r>
          </a:p>
          <a:p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 bwMode="auto">
          <a:xfrm flipH="1">
            <a:off x="2627784" y="4365104"/>
            <a:ext cx="576064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接點 5"/>
          <p:cNvCxnSpPr/>
          <p:nvPr/>
        </p:nvCxnSpPr>
        <p:spPr bwMode="auto">
          <a:xfrm>
            <a:off x="3356248" y="4365104"/>
            <a:ext cx="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接點 8"/>
          <p:cNvCxnSpPr/>
          <p:nvPr/>
        </p:nvCxnSpPr>
        <p:spPr bwMode="auto">
          <a:xfrm>
            <a:off x="3635896" y="4365104"/>
            <a:ext cx="936104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>
            <a:off x="2771800" y="4653136"/>
            <a:ext cx="1368152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4283968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 bwMode="auto">
          <a:xfrm flipH="1">
            <a:off x="1713166" y="5229200"/>
            <a:ext cx="576064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/>
          <p:cNvCxnSpPr/>
          <p:nvPr/>
        </p:nvCxnSpPr>
        <p:spPr bwMode="auto">
          <a:xfrm>
            <a:off x="2441630" y="5229200"/>
            <a:ext cx="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接點 17"/>
          <p:cNvCxnSpPr/>
          <p:nvPr/>
        </p:nvCxnSpPr>
        <p:spPr bwMode="auto">
          <a:xfrm>
            <a:off x="2721278" y="5229200"/>
            <a:ext cx="936104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/>
          <p:nvPr/>
        </p:nvCxnSpPr>
        <p:spPr bwMode="auto">
          <a:xfrm>
            <a:off x="1857182" y="5517232"/>
            <a:ext cx="1368152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字方塊 19"/>
          <p:cNvSpPr txBox="1"/>
          <p:nvPr/>
        </p:nvSpPr>
        <p:spPr>
          <a:xfrm>
            <a:off x="3369350" y="5229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664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315200" cy="8382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Dynamic Programming</a:t>
            </a:r>
            <a:br>
              <a:rPr lang="en-US" altLang="zh-TW" dirty="0" smtClean="0"/>
            </a:br>
            <a:r>
              <a:rPr lang="en-US" altLang="zh-TW" dirty="0" smtClean="0"/>
              <a:t>Recursive Formula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44769" y="1700808"/>
                <a:ext cx="8477642" cy="957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/>
                        </a:rPr>
                        <m:t>𝑪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TW" sz="28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2800" b="1" i="1" smtClean="0">
                              <a:latin typeface="Cambria Math"/>
                            </a:rPr>
                            <m:t>𝒋</m:t>
                          </m:r>
                        </m:e>
                      </m:d>
                      <m:r>
                        <a:rPr lang="en-US" altLang="zh-TW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1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1" i="1" smtClean="0">
                                    <a:latin typeface="Cambria Math"/>
                                  </a:rPr>
                                  <m:t>𝑪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2800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altLang="zh-TW" sz="2800" b="1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TW" sz="2800" b="1" i="1" smtClean="0"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altLang="zh-TW" sz="28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TW" sz="2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TW" sz="2800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TW" sz="2800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sz="2800" b="1" i="1" smtClean="0">
                                    <a:latin typeface="Cambria Math"/>
                                  </a:rPr>
                                  <m:t>𝒊𝒇</m:t>
                                </m:r>
                                <m:r>
                                  <a:rPr lang="en-US" altLang="zh-TW" sz="2800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altLang="zh-TW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altLang="zh-TW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  <m:r>
                                  <a:rPr lang="en-US" altLang="zh-TW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1" i="1" smtClean="0">
                                    <a:latin typeface="Cambria Math"/>
                                  </a:rPr>
                                  <m:t>𝑪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2800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altLang="zh-TW" sz="2800" b="1" i="1" smtClean="0"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altLang="zh-TW" sz="2800" b="1" i="1" smtClean="0"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altLang="zh-TW" sz="28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TW" sz="2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altLang="zh-TW" sz="2800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TW" sz="2800" b="1" i="1" smtClean="0">
                                    <a:latin typeface="Cambria Math"/>
                                  </a:rPr>
                                  <m:t>𝑪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2800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altLang="zh-TW" sz="28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TW" sz="2800" b="1" i="1" smtClean="0">
                                        <a:latin typeface="Cambria Math"/>
                                      </a:rPr>
                                      <m:t>𝒄𝒆𝒏𝒕𝒔</m:t>
                                    </m:r>
                                    <m:r>
                                      <a:rPr lang="en-US" altLang="zh-TW" sz="2800" b="1" i="1" smtClean="0">
                                        <a:latin typeface="Cambria Math"/>
                                      </a:rPr>
                                      <m:t>[</m:t>
                                    </m:r>
                                    <m:r>
                                      <a:rPr lang="en-US" altLang="zh-TW" sz="2800" b="1" i="1" smtClean="0"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altLang="zh-TW" sz="2800" b="1" i="1" smtClean="0">
                                        <a:latin typeface="Cambria Math"/>
                                      </a:rPr>
                                      <m:t>],</m:t>
                                    </m:r>
                                    <m:r>
                                      <a:rPr lang="en-US" altLang="zh-TW" sz="2800" b="1" i="1" smtClean="0">
                                        <a:latin typeface="Cambria Math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a:rPr lang="en-US" altLang="zh-TW" sz="2800" b="1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zh-TW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𝒐𝒕𝒉𝒆𝒓𝒘𝒊𝒔𝒆</m:t>
                                </m:r>
                                <m:r>
                                  <a:rPr lang="en-US" altLang="zh-TW" sz="2800" b="1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69" y="1700808"/>
                <a:ext cx="8477642" cy="9575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 bwMode="auto">
          <a:xfrm>
            <a:off x="6944148" y="3861048"/>
            <a:ext cx="949171" cy="86409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996916" y="5741793"/>
            <a:ext cx="896404" cy="78355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147105" y="5741792"/>
            <a:ext cx="849811" cy="7835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588224" y="3892986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C[i-cents[j],j]</a:t>
            </a:r>
            <a:endParaRPr lang="zh-TW" altLang="en-US" sz="20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7048100" y="5909210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C[</a:t>
            </a:r>
            <a:r>
              <a:rPr lang="en-US" altLang="zh-TW" sz="2000" b="1" dirty="0" err="1" smtClean="0"/>
              <a:t>i,j</a:t>
            </a:r>
            <a:r>
              <a:rPr lang="en-US" altLang="zh-TW" sz="2000" b="1" dirty="0" smtClean="0"/>
              <a:t>]</a:t>
            </a:r>
            <a:endParaRPr lang="zh-TW" altLang="en-US" sz="20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80052" y="5909210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C[i,j-1]</a:t>
            </a:r>
            <a:endParaRPr lang="zh-TW" altLang="en-US" sz="2000" b="1" dirty="0"/>
          </a:p>
        </p:txBody>
      </p:sp>
      <p:sp>
        <p:nvSpPr>
          <p:cNvPr id="10" name="手繪多邊形 9"/>
          <p:cNvSpPr/>
          <p:nvPr/>
        </p:nvSpPr>
        <p:spPr>
          <a:xfrm>
            <a:off x="7812188" y="4267283"/>
            <a:ext cx="431806" cy="1803400"/>
          </a:xfrm>
          <a:custGeom>
            <a:avLst/>
            <a:gdLst>
              <a:gd name="connsiteX0" fmla="*/ 8467 w 431806"/>
              <a:gd name="connsiteY0" fmla="*/ 0 h 1803400"/>
              <a:gd name="connsiteX1" fmla="*/ 431800 w 431806"/>
              <a:gd name="connsiteY1" fmla="*/ 524933 h 1803400"/>
              <a:gd name="connsiteX2" fmla="*/ 0 w 431806"/>
              <a:gd name="connsiteY2" fmla="*/ 180340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806" h="1803400">
                <a:moveTo>
                  <a:pt x="8467" y="0"/>
                </a:moveTo>
                <a:cubicBezTo>
                  <a:pt x="220839" y="112183"/>
                  <a:pt x="433211" y="224366"/>
                  <a:pt x="431800" y="524933"/>
                </a:cubicBezTo>
                <a:cubicBezTo>
                  <a:pt x="430389" y="825500"/>
                  <a:pt x="215194" y="1314450"/>
                  <a:pt x="0" y="180340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6512100" y="5909210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>
            <a:off x="6944148" y="3501008"/>
            <a:ext cx="52768" cy="33123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6928868" y="3270175"/>
            <a:ext cx="217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Consider coin j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805459" y="2886035"/>
            <a:ext cx="2093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/>
              <a:t>Don’t </a:t>
            </a:r>
          </a:p>
          <a:p>
            <a:pPr algn="ctr"/>
            <a:r>
              <a:rPr lang="en-US" altLang="zh-TW" b="1" dirty="0" smtClean="0"/>
              <a:t>consider coin j</a:t>
            </a:r>
            <a:endParaRPr lang="zh-TW" altLang="en-US" b="1" dirty="0"/>
          </a:p>
        </p:txBody>
      </p:sp>
      <p:sp>
        <p:nvSpPr>
          <p:cNvPr id="17" name="矩形 16"/>
          <p:cNvSpPr/>
          <p:nvPr/>
        </p:nvSpPr>
        <p:spPr bwMode="auto">
          <a:xfrm>
            <a:off x="899592" y="3861048"/>
            <a:ext cx="2880320" cy="259228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136030" y="3212976"/>
            <a:ext cx="240001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types of coins (k)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79512" y="4009202"/>
            <a:ext cx="553998" cy="2228110"/>
          </a:xfrm>
          <a:prstGeom prst="rect">
            <a:avLst/>
          </a:prstGeom>
          <a:solidFill>
            <a:srgbClr val="FFFF00"/>
          </a:solidFill>
        </p:spPr>
        <p:txBody>
          <a:bodyPr vert="eaVert" wrap="none" rtlCol="0">
            <a:spAutoFit/>
          </a:bodyPr>
          <a:lstStyle/>
          <a:p>
            <a:r>
              <a:rPr lang="en-US" altLang="zh-TW" b="1" dirty="0" smtClean="0"/>
              <a:t>Total amount(n)</a:t>
            </a:r>
            <a:endParaRPr lang="zh-TW" altLang="en-US" b="1" dirty="0"/>
          </a:p>
        </p:txBody>
      </p:sp>
      <p:cxnSp>
        <p:nvCxnSpPr>
          <p:cNvPr id="21" name="直線單箭頭接點 20"/>
          <p:cNvCxnSpPr/>
          <p:nvPr/>
        </p:nvCxnSpPr>
        <p:spPr bwMode="auto">
          <a:xfrm>
            <a:off x="827584" y="3645024"/>
            <a:ext cx="0" cy="28083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單箭頭接點 21"/>
          <p:cNvCxnSpPr/>
          <p:nvPr/>
        </p:nvCxnSpPr>
        <p:spPr bwMode="auto">
          <a:xfrm>
            <a:off x="733510" y="3731840"/>
            <a:ext cx="3118410" cy="212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 bwMode="auto">
          <a:xfrm>
            <a:off x="3347864" y="6070682"/>
            <a:ext cx="432048" cy="382653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754429" y="6031175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Answer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5496" y="1239143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Amount</a:t>
            </a:r>
            <a:endParaRPr lang="zh-TW" altLang="en-US" b="1" dirty="0"/>
          </a:p>
        </p:txBody>
      </p:sp>
      <p:cxnSp>
        <p:nvCxnSpPr>
          <p:cNvPr id="29" name="直線單箭頭接點 28"/>
          <p:cNvCxnSpPr>
            <a:stCxn id="27" idx="2"/>
          </p:cNvCxnSpPr>
          <p:nvPr/>
        </p:nvCxnSpPr>
        <p:spPr bwMode="auto">
          <a:xfrm>
            <a:off x="667240" y="1700808"/>
            <a:ext cx="46879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字方塊 30"/>
          <p:cNvSpPr txBox="1"/>
          <p:nvPr/>
        </p:nvSpPr>
        <p:spPr>
          <a:xfrm>
            <a:off x="1284944" y="1239143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Coin types</a:t>
            </a:r>
            <a:endParaRPr lang="zh-TW" altLang="en-US" b="1" dirty="0"/>
          </a:p>
        </p:txBody>
      </p:sp>
      <p:cxnSp>
        <p:nvCxnSpPr>
          <p:cNvPr id="33" name="直線單箭頭接點 32"/>
          <p:cNvCxnSpPr/>
          <p:nvPr/>
        </p:nvCxnSpPr>
        <p:spPr bwMode="auto">
          <a:xfrm flipH="1">
            <a:off x="1424063" y="1700808"/>
            <a:ext cx="432047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文字方塊 34"/>
          <p:cNvSpPr txBox="1"/>
          <p:nvPr/>
        </p:nvSpPr>
        <p:spPr>
          <a:xfrm>
            <a:off x="1749293" y="4809687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O(n x k)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3426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6552" y="260648"/>
            <a:ext cx="3888432" cy="1224136"/>
          </a:xfrm>
        </p:spPr>
        <p:txBody>
          <a:bodyPr/>
          <a:lstStyle/>
          <a:p>
            <a:r>
              <a:rPr lang="en-US" altLang="zh-TW" sz="3600" dirty="0" smtClean="0"/>
              <a:t>Dynamic </a:t>
            </a:r>
            <a:br>
              <a:rPr lang="en-US" altLang="zh-TW" sz="3600" dirty="0" smtClean="0"/>
            </a:br>
            <a:r>
              <a:rPr lang="en-US" altLang="zh-TW" sz="3600" dirty="0" smtClean="0"/>
              <a:t>Programming</a:t>
            </a:r>
            <a:endParaRPr lang="zh-TW" altLang="en-US" sz="3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653435"/>
              </p:ext>
            </p:extLst>
          </p:nvPr>
        </p:nvGraphicFramePr>
        <p:xfrm>
          <a:off x="3419872" y="-9996"/>
          <a:ext cx="6096000" cy="68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 cent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 cents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 cents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25 cents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50 cents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5436096" y="332656"/>
            <a:ext cx="1008112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436096" y="2132856"/>
            <a:ext cx="1008112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427984" y="2132856"/>
            <a:ext cx="1008112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手繪多邊形 7"/>
          <p:cNvSpPr/>
          <p:nvPr/>
        </p:nvSpPr>
        <p:spPr bwMode="auto">
          <a:xfrm>
            <a:off x="6146800" y="558800"/>
            <a:ext cx="495834" cy="1689100"/>
          </a:xfrm>
          <a:custGeom>
            <a:avLst/>
            <a:gdLst>
              <a:gd name="connsiteX0" fmla="*/ 76200 w 495834"/>
              <a:gd name="connsiteY0" fmla="*/ 0 h 1689100"/>
              <a:gd name="connsiteX1" fmla="*/ 495300 w 495834"/>
              <a:gd name="connsiteY1" fmla="*/ 1016000 h 1689100"/>
              <a:gd name="connsiteX2" fmla="*/ 0 w 495834"/>
              <a:gd name="connsiteY2" fmla="*/ 1689100 h 168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834" h="1689100">
                <a:moveTo>
                  <a:pt x="76200" y="0"/>
                </a:moveTo>
                <a:cubicBezTo>
                  <a:pt x="292100" y="367241"/>
                  <a:pt x="508000" y="734483"/>
                  <a:pt x="495300" y="1016000"/>
                </a:cubicBezTo>
                <a:cubicBezTo>
                  <a:pt x="482600" y="1297517"/>
                  <a:pt x="241300" y="1493308"/>
                  <a:pt x="0" y="168910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>
            <a:off x="5076056" y="2312876"/>
            <a:ext cx="64807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矩形 16"/>
          <p:cNvSpPr/>
          <p:nvPr/>
        </p:nvSpPr>
        <p:spPr bwMode="auto">
          <a:xfrm>
            <a:off x="5436096" y="3933056"/>
            <a:ext cx="1008112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427984" y="3933056"/>
            <a:ext cx="1008112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手繪多邊形 18"/>
          <p:cNvSpPr/>
          <p:nvPr/>
        </p:nvSpPr>
        <p:spPr bwMode="auto">
          <a:xfrm>
            <a:off x="6156176" y="2459980"/>
            <a:ext cx="495834" cy="1689100"/>
          </a:xfrm>
          <a:custGeom>
            <a:avLst/>
            <a:gdLst>
              <a:gd name="connsiteX0" fmla="*/ 76200 w 495834"/>
              <a:gd name="connsiteY0" fmla="*/ 0 h 1689100"/>
              <a:gd name="connsiteX1" fmla="*/ 495300 w 495834"/>
              <a:gd name="connsiteY1" fmla="*/ 1016000 h 1689100"/>
              <a:gd name="connsiteX2" fmla="*/ 0 w 495834"/>
              <a:gd name="connsiteY2" fmla="*/ 1689100 h 168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834" h="1689100">
                <a:moveTo>
                  <a:pt x="76200" y="0"/>
                </a:moveTo>
                <a:cubicBezTo>
                  <a:pt x="292100" y="367241"/>
                  <a:pt x="508000" y="734483"/>
                  <a:pt x="495300" y="1016000"/>
                </a:cubicBezTo>
                <a:cubicBezTo>
                  <a:pt x="482600" y="1297517"/>
                  <a:pt x="241300" y="1493308"/>
                  <a:pt x="0" y="168910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>
            <a:off x="5148064" y="4149080"/>
            <a:ext cx="64807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 bwMode="auto">
          <a:xfrm>
            <a:off x="5436096" y="5733256"/>
            <a:ext cx="1008112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427984" y="5733256"/>
            <a:ext cx="1008112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手繪多邊形 22"/>
          <p:cNvSpPr/>
          <p:nvPr/>
        </p:nvSpPr>
        <p:spPr bwMode="auto">
          <a:xfrm>
            <a:off x="6228184" y="4221088"/>
            <a:ext cx="495834" cy="1689100"/>
          </a:xfrm>
          <a:custGeom>
            <a:avLst/>
            <a:gdLst>
              <a:gd name="connsiteX0" fmla="*/ 76200 w 495834"/>
              <a:gd name="connsiteY0" fmla="*/ 0 h 1689100"/>
              <a:gd name="connsiteX1" fmla="*/ 495300 w 495834"/>
              <a:gd name="connsiteY1" fmla="*/ 1016000 h 1689100"/>
              <a:gd name="connsiteX2" fmla="*/ 0 w 495834"/>
              <a:gd name="connsiteY2" fmla="*/ 1689100 h 168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834" h="1689100">
                <a:moveTo>
                  <a:pt x="76200" y="0"/>
                </a:moveTo>
                <a:cubicBezTo>
                  <a:pt x="292100" y="367241"/>
                  <a:pt x="508000" y="734483"/>
                  <a:pt x="495300" y="1016000"/>
                </a:cubicBezTo>
                <a:cubicBezTo>
                  <a:pt x="482600" y="1297517"/>
                  <a:pt x="241300" y="1493308"/>
                  <a:pt x="0" y="168910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>
            <a:off x="5148064" y="5949280"/>
            <a:ext cx="64807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 bwMode="auto">
          <a:xfrm>
            <a:off x="6444208" y="3933056"/>
            <a:ext cx="1008112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手繪多邊形 25"/>
          <p:cNvSpPr/>
          <p:nvPr/>
        </p:nvSpPr>
        <p:spPr bwMode="auto">
          <a:xfrm>
            <a:off x="7200901" y="482600"/>
            <a:ext cx="539452" cy="3632200"/>
          </a:xfrm>
          <a:custGeom>
            <a:avLst/>
            <a:gdLst>
              <a:gd name="connsiteX0" fmla="*/ 12700 w 711209"/>
              <a:gd name="connsiteY0" fmla="*/ 0 h 3632200"/>
              <a:gd name="connsiteX1" fmla="*/ 711200 w 711209"/>
              <a:gd name="connsiteY1" fmla="*/ 1714500 h 3632200"/>
              <a:gd name="connsiteX2" fmla="*/ 0 w 711209"/>
              <a:gd name="connsiteY2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9" h="3632200">
                <a:moveTo>
                  <a:pt x="12700" y="0"/>
                </a:moveTo>
                <a:cubicBezTo>
                  <a:pt x="363008" y="554566"/>
                  <a:pt x="713317" y="1109133"/>
                  <a:pt x="711200" y="1714500"/>
                </a:cubicBezTo>
                <a:cubicBezTo>
                  <a:pt x="709083" y="2319867"/>
                  <a:pt x="354541" y="2976033"/>
                  <a:pt x="0" y="3632200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444208" y="5733256"/>
            <a:ext cx="1008112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手繪多邊形 27"/>
          <p:cNvSpPr/>
          <p:nvPr/>
        </p:nvSpPr>
        <p:spPr bwMode="auto">
          <a:xfrm>
            <a:off x="7289800" y="2349500"/>
            <a:ext cx="508000" cy="3543300"/>
          </a:xfrm>
          <a:custGeom>
            <a:avLst/>
            <a:gdLst>
              <a:gd name="connsiteX0" fmla="*/ 0 w 508000"/>
              <a:gd name="connsiteY0" fmla="*/ 0 h 3543300"/>
              <a:gd name="connsiteX1" fmla="*/ 508000 w 508000"/>
              <a:gd name="connsiteY1" fmla="*/ 1549400 h 3543300"/>
              <a:gd name="connsiteX2" fmla="*/ 0 w 508000"/>
              <a:gd name="connsiteY2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3543300">
                <a:moveTo>
                  <a:pt x="0" y="0"/>
                </a:moveTo>
                <a:cubicBezTo>
                  <a:pt x="254000" y="479425"/>
                  <a:pt x="508000" y="958850"/>
                  <a:pt x="508000" y="1549400"/>
                </a:cubicBezTo>
                <a:cubicBezTo>
                  <a:pt x="508000" y="2139950"/>
                  <a:pt x="254000" y="2841625"/>
                  <a:pt x="0" y="3543300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87624" y="2920421"/>
            <a:ext cx="194373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Total amount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072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如螢幕大小 (4:3)</PresentationFormat>
  <Paragraphs>150</Paragraphs>
  <Slides>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Dynamic Programming</vt:lpstr>
      <vt:lpstr>Problem Descriptions</vt:lpstr>
      <vt:lpstr>Example</vt:lpstr>
      <vt:lpstr>Brute Force</vt:lpstr>
      <vt:lpstr>Dynamic Programming Recursive Formula</vt:lpstr>
      <vt:lpstr>Dynamic  Programming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Windows 使用者</dc:creator>
  <cp:lastModifiedBy>Windows 使用者</cp:lastModifiedBy>
  <cp:revision>1</cp:revision>
  <dcterms:created xsi:type="dcterms:W3CDTF">2019-09-25T16:37:21Z</dcterms:created>
  <dcterms:modified xsi:type="dcterms:W3CDTF">2019-09-25T16:38:17Z</dcterms:modified>
</cp:coreProperties>
</file>