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57" r:id="rId4"/>
    <p:sldId id="794" r:id="rId5"/>
    <p:sldId id="392" r:id="rId6"/>
    <p:sldId id="259" r:id="rId7"/>
    <p:sldId id="803" r:id="rId8"/>
    <p:sldId id="804" r:id="rId9"/>
    <p:sldId id="819" r:id="rId10"/>
    <p:sldId id="820" r:id="rId11"/>
    <p:sldId id="828" r:id="rId12"/>
    <p:sldId id="805" r:id="rId13"/>
    <p:sldId id="821" r:id="rId14"/>
    <p:sldId id="822" r:id="rId15"/>
    <p:sldId id="823" r:id="rId16"/>
    <p:sldId id="824" r:id="rId17"/>
    <p:sldId id="825" r:id="rId18"/>
    <p:sldId id="826" r:id="rId19"/>
    <p:sldId id="827" r:id="rId20"/>
    <p:sldId id="806" r:id="rId21"/>
    <p:sldId id="829" r:id="rId22"/>
    <p:sldId id="831" r:id="rId23"/>
    <p:sldId id="830" r:id="rId24"/>
    <p:sldId id="814" r:id="rId25"/>
    <p:sldId id="815" r:id="rId26"/>
    <p:sldId id="816" r:id="rId27"/>
    <p:sldId id="817" r:id="rId28"/>
    <p:sldId id="818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5094" autoAdjust="0"/>
  </p:normalViewPr>
  <p:slideViewPr>
    <p:cSldViewPr snapToGrid="0" showGuides="1">
      <p:cViewPr>
        <p:scale>
          <a:sx n="83" d="100"/>
          <a:sy n="83" d="100"/>
        </p:scale>
        <p:origin x="34" y="34"/>
      </p:cViewPr>
      <p:guideLst/>
    </p:cSldViewPr>
  </p:slideViewPr>
  <p:outlineViewPr>
    <p:cViewPr>
      <p:scale>
        <a:sx n="33" d="100"/>
        <a:sy n="33" d="100"/>
      </p:scale>
      <p:origin x="0" y="-208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03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26C49-0A8F-48FB-AB59-36D9C9656FC8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B24F3-20DF-40C1-9310-1A919A9E9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8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7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93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784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934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381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983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29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41B6-4EBB-4F9E-8BA3-5E6FCEE75F6F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AA4D-5372-4DCC-B56C-FFBA55F3290C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3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B5E5-F9B0-49E4-A368-DE7421D46B01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3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9DC4-2A69-437E-B413-AC42921BF717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430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07BC-A04B-4DE7-B5E2-D8F736BEA0CD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82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CF2C-0E41-42F8-89AA-1F278E89EF18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435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A89-8960-47D1-B322-0E360DDE7FC1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262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8C81-FC53-4CC1-A6AC-EDCF615FB3B6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100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35BA-3769-498A-B9DF-34128C4FEF8C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4855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8326-51B7-49C6-A3FE-AA9BC6645C6E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FFE0-5349-47A6-B151-1E5D0D120A5D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62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5650-C6DC-43D0-85A7-04B695F40FD2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697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403C-582C-43E8-93F6-10E082442657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610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2332-3FE2-497A-B403-6CAAC4751EBC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285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0D95-42B2-4FE7-9701-121691B831EE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93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B29F-ECD2-4319-89AF-98E3B6E66154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77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2C58-CD56-4940-A51F-4249AA9061EF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0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D7ED-E303-4050-8472-050AD9CF7B15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28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17D4-A13E-4B38-B0E0-D2BD66FA28B8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7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6F4B-B7E7-4B2F-B8EE-E696100EEB2F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49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0D67-EDA9-4615-8375-3AC4451BF984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63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9890-C422-43E4-9B91-8A866C81BB9F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0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1FCBB-D4A4-42ED-9133-4477B229D02C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3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D5D3B-DD78-4443-BF2A-2EE6919F566E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12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7A523-0895-4707-B0BA-DC3D3F960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793" y="1297503"/>
            <a:ext cx="9583783" cy="23876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4629 Knowledge for the masses 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98EC5D3-C843-418B-922E-0BD108315196}"/>
              </a:ext>
            </a:extLst>
          </p:cNvPr>
          <p:cNvSpPr txBox="1"/>
          <p:nvPr/>
        </p:nvSpPr>
        <p:spPr>
          <a:xfrm>
            <a:off x="2721647" y="3685103"/>
            <a:ext cx="7588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(Central Europe RC 2009,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1444)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5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B22D0B-FB18-4DEB-AAA7-107A0619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6F4B-B7E7-4B2F-B8EE-E696100EEB2F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691EB7-2E7B-4DC4-846E-CA4F9C61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2E548E-5A81-436C-930B-5F1F3BB5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E2F7888-6B9B-420E-929A-3D13343C6246}"/>
              </a:ext>
            </a:extLst>
          </p:cNvPr>
          <p:cNvSpPr txBox="1"/>
          <p:nvPr/>
        </p:nvSpPr>
        <p:spPr>
          <a:xfrm>
            <a:off x="4400530" y="2662565"/>
            <a:ext cx="310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如何計算左移代價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394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2814B8-B1DA-4FB1-96BA-41DC010F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06A5-31E5-41D5-8646-2257DC2871F0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E1E2ED-A1C8-4DA6-8EA4-BD7AE7D6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D49EDF-4379-473E-B5CB-B5F950F7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11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DD22918-2D32-47B6-A6E5-FBE4F255478E}"/>
              </a:ext>
            </a:extLst>
          </p:cNvPr>
          <p:cNvSpPr txBox="1"/>
          <p:nvPr/>
        </p:nvSpPr>
        <p:spPr>
          <a:xfrm>
            <a:off x="11409" y="-36451"/>
            <a:ext cx="5380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如何計算左移代價</a:t>
            </a:r>
            <a:r>
              <a:rPr lang="en-US" altLang="zh-TW" sz="2800" dirty="0"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2800" dirty="0">
                <a:ea typeface="標楷體" panose="03000509000000000000" pitchFamily="65" charset="-120"/>
              </a:rPr>
              <a:t>row 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為例</a:t>
            </a:r>
            <a:r>
              <a:rPr lang="en-US" altLang="zh-TW" sz="2800" dirty="0">
                <a:ea typeface="標楷體" panose="03000509000000000000" pitchFamily="65" charset="-120"/>
              </a:rPr>
              <a:t>)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5D80B12-FFEA-4003-AE66-27ECD6446830}"/>
              </a:ext>
            </a:extLst>
          </p:cNvPr>
          <p:cNvGrpSpPr/>
          <p:nvPr/>
        </p:nvGrpSpPr>
        <p:grpSpPr>
          <a:xfrm>
            <a:off x="163629" y="714418"/>
            <a:ext cx="3697347" cy="2714582"/>
            <a:chOff x="112261" y="3584846"/>
            <a:chExt cx="3697347" cy="271458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C78548E-DB04-48FD-A6C0-F4B1DD0B2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500" y="3584846"/>
              <a:ext cx="3238108" cy="2714582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AC2871D-9D3A-45EF-8392-26C2DC457DAC}"/>
                </a:ext>
              </a:extLst>
            </p:cNvPr>
            <p:cNvSpPr txBox="1"/>
            <p:nvPr/>
          </p:nvSpPr>
          <p:spPr>
            <a:xfrm>
              <a:off x="662940" y="3879946"/>
              <a:ext cx="3146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0  1   2  3  4  5  6  7  8  9</a:t>
              </a:r>
              <a:endParaRPr lang="zh-TW" altLang="en-US" sz="2400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D0FFC06-F49A-4113-8BDE-45D92FC35AD3}"/>
                </a:ext>
              </a:extLst>
            </p:cNvPr>
            <p:cNvSpPr txBox="1"/>
            <p:nvPr/>
          </p:nvSpPr>
          <p:spPr>
            <a:xfrm>
              <a:off x="112261" y="3935734"/>
              <a:ext cx="690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通道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35FE88D-7FF3-424E-8C21-56D1BE9D2681}"/>
              </a:ext>
            </a:extLst>
          </p:cNvPr>
          <p:cNvGrpSpPr/>
          <p:nvPr/>
        </p:nvGrpSpPr>
        <p:grpSpPr>
          <a:xfrm>
            <a:off x="-466" y="1326916"/>
            <a:ext cx="855023" cy="1330792"/>
            <a:chOff x="-63709" y="1572898"/>
            <a:chExt cx="855023" cy="1330792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51C5CFC-52E2-448F-8844-E61C84D22303}"/>
                </a:ext>
              </a:extLst>
            </p:cNvPr>
            <p:cNvSpPr txBox="1"/>
            <p:nvPr/>
          </p:nvSpPr>
          <p:spPr>
            <a:xfrm>
              <a:off x="-63709" y="1572898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0</a:t>
              </a:r>
              <a:endParaRPr lang="zh-TW" altLang="en-US" sz="20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4C8F899-C18F-4299-9D66-F8EE60218CB6}"/>
                </a:ext>
              </a:extLst>
            </p:cNvPr>
            <p:cNvSpPr txBox="1"/>
            <p:nvPr/>
          </p:nvSpPr>
          <p:spPr>
            <a:xfrm>
              <a:off x="-51834" y="1889258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1</a:t>
              </a:r>
              <a:endParaRPr lang="zh-TW" altLang="en-US" sz="2000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A44E995-4C8C-45DB-AC84-45A29E186953}"/>
                </a:ext>
              </a:extLst>
            </p:cNvPr>
            <p:cNvSpPr txBox="1"/>
            <p:nvPr/>
          </p:nvSpPr>
          <p:spPr>
            <a:xfrm>
              <a:off x="-51834" y="2190930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2</a:t>
              </a:r>
              <a:endParaRPr lang="zh-TW" altLang="en-US" sz="20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B7F1F33-8DC8-41FE-A0D5-A88806B4C27F}"/>
                </a:ext>
              </a:extLst>
            </p:cNvPr>
            <p:cNvSpPr txBox="1"/>
            <p:nvPr/>
          </p:nvSpPr>
          <p:spPr>
            <a:xfrm>
              <a:off x="-51834" y="2503580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3</a:t>
              </a:r>
              <a:endParaRPr lang="zh-TW" altLang="en-US" sz="2000" dirty="0"/>
            </a:p>
          </p:txBody>
        </p:sp>
      </p:grp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C3E7264-A856-42F3-A789-1FB44E7D7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099543"/>
              </p:ext>
            </p:extLst>
          </p:nvPr>
        </p:nvGraphicFramePr>
        <p:xfrm>
          <a:off x="5304789" y="820506"/>
          <a:ext cx="5569353" cy="74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817">
                  <a:extLst>
                    <a:ext uri="{9D8B030D-6E8A-4147-A177-3AD203B41FA5}">
                      <a16:colId xmlns:a16="http://schemas.microsoft.com/office/drawing/2014/main" val="1069827075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426365162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1825065800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29069378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684554945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2386943395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2403435504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1216531696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2556397876"/>
                    </a:ext>
                  </a:extLst>
                </a:gridCol>
              </a:tblGrid>
              <a:tr h="374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836583"/>
                  </a:ext>
                </a:extLst>
              </a:tr>
              <a:tr h="374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97831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6EE3FEE1-89D3-4235-800E-F3BCEC4481E3}"/>
              </a:ext>
            </a:extLst>
          </p:cNvPr>
          <p:cNvSpPr txBox="1"/>
          <p:nvPr/>
        </p:nvSpPr>
        <p:spPr>
          <a:xfrm>
            <a:off x="3860976" y="1183552"/>
            <a:ext cx="144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輸入的資料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58269F2-95F6-4E22-96A7-0C07649B83A3}"/>
                  </a:ext>
                </a:extLst>
              </p:cNvPr>
              <p:cNvSpPr txBox="1"/>
              <p:nvPr/>
            </p:nvSpPr>
            <p:spPr>
              <a:xfrm>
                <a:off x="6004755" y="414629"/>
                <a:ext cx="4620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58269F2-95F6-4E22-96A7-0C07649B8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755" y="414629"/>
                <a:ext cx="46201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7CCC339C-D5E3-47FB-BE65-F07010ED1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928510"/>
              </p:ext>
            </p:extLst>
          </p:nvPr>
        </p:nvGraphicFramePr>
        <p:xfrm>
          <a:off x="5268689" y="1775045"/>
          <a:ext cx="4242834" cy="74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7139">
                  <a:extLst>
                    <a:ext uri="{9D8B030D-6E8A-4147-A177-3AD203B41FA5}">
                      <a16:colId xmlns:a16="http://schemas.microsoft.com/office/drawing/2014/main" val="1069827075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426365162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1825065800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29069378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684554945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2386943395"/>
                    </a:ext>
                  </a:extLst>
                </a:gridCol>
              </a:tblGrid>
              <a:tr h="37450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836583"/>
                  </a:ext>
                </a:extLst>
              </a:tr>
              <a:tr h="374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zero[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97831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72DA67FF-4FF6-4722-9B7D-E4C40A08BAC1}"/>
              </a:ext>
            </a:extLst>
          </p:cNvPr>
          <p:cNvSpPr txBox="1"/>
          <p:nvPr/>
        </p:nvSpPr>
        <p:spPr>
          <a:xfrm>
            <a:off x="10920798" y="1727026"/>
            <a:ext cx="87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zn</a:t>
            </a:r>
            <a:r>
              <a:rPr lang="en-US" altLang="zh-TW" sz="2400" dirty="0"/>
              <a:t>: 0</a:t>
            </a:r>
            <a:endParaRPr lang="zh-TW" altLang="en-US" sz="2400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21E6EC9D-AF2C-438B-B5B8-B20941F44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20465"/>
              </p:ext>
            </p:extLst>
          </p:nvPr>
        </p:nvGraphicFramePr>
        <p:xfrm>
          <a:off x="3929541" y="3107151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78726129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8481002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57135162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7411132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24044868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7062409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3975437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29784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158337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066233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79189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通道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45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92663"/>
                  </a:ext>
                </a:extLst>
              </a:tr>
            </a:tbl>
          </a:graphicData>
        </a:graphic>
      </p:graphicFrame>
      <p:grpSp>
        <p:nvGrpSpPr>
          <p:cNvPr id="20" name="群組 19">
            <a:extLst>
              <a:ext uri="{FF2B5EF4-FFF2-40B4-BE49-F238E27FC236}">
                <a16:creationId xmlns:a16="http://schemas.microsoft.com/office/drawing/2014/main" id="{F4FAD5C7-4962-4E15-87FC-D2833A8D25E8}"/>
              </a:ext>
            </a:extLst>
          </p:cNvPr>
          <p:cNvGrpSpPr/>
          <p:nvPr/>
        </p:nvGrpSpPr>
        <p:grpSpPr>
          <a:xfrm>
            <a:off x="4670419" y="2511277"/>
            <a:ext cx="875097" cy="728711"/>
            <a:chOff x="4670419" y="2511277"/>
            <a:chExt cx="875097" cy="728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C20018F-9BB6-4075-8535-5A76BDE1CFD9}"/>
                    </a:ext>
                  </a:extLst>
                </p:cNvPr>
                <p:cNvSpPr txBox="1"/>
                <p:nvPr/>
              </p:nvSpPr>
              <p:spPr>
                <a:xfrm>
                  <a:off x="4806676" y="2778323"/>
                  <a:ext cx="4620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TW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C20018F-9BB6-4075-8535-5A76BDE1C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676" y="2778323"/>
                  <a:ext cx="462013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9B48FF2-8140-4719-952B-BF6F9C4CBC9A}"/>
                </a:ext>
              </a:extLst>
            </p:cNvPr>
            <p:cNvSpPr txBox="1"/>
            <p:nvPr/>
          </p:nvSpPr>
          <p:spPr>
            <a:xfrm>
              <a:off x="4670419" y="2511277"/>
              <a:ext cx="8750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now</a:t>
              </a:r>
              <a:endParaRPr lang="zh-TW" altLang="en-US" sz="2400" dirty="0"/>
            </a:p>
          </p:txBody>
        </p:sp>
      </p:grp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B8BDD072-C436-4E6A-97E8-D4402FF80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42008"/>
              </p:ext>
            </p:extLst>
          </p:nvPr>
        </p:nvGraphicFramePr>
        <p:xfrm>
          <a:off x="163629" y="4944506"/>
          <a:ext cx="962955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414">
                  <a:extLst>
                    <a:ext uri="{9D8B030D-6E8A-4147-A177-3AD203B41FA5}">
                      <a16:colId xmlns:a16="http://schemas.microsoft.com/office/drawing/2014/main" val="4167951048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1731675536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227809599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3071073866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3490503697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244052607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2441787179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1139378202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3971278190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959843989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1047890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通道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u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84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value[u]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18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g[u]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4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can[u]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447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D9BA261-5701-40BE-BAC0-BE226C93BBC0}"/>
                  </a:ext>
                </a:extLst>
              </p:cNvPr>
              <p:cNvSpPr txBox="1"/>
              <p:nvPr/>
            </p:nvSpPr>
            <p:spPr>
              <a:xfrm>
                <a:off x="253028" y="3990261"/>
                <a:ext cx="21873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err="1"/>
                  <a:t>blo</a:t>
                </a:r>
                <a:r>
                  <a:rPr lang="en-US" altLang="zh-TW" sz="2400" dirty="0"/>
                  <a:t>[0] = 1  (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D9BA261-5701-40BE-BAC0-BE226C93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28" y="3990261"/>
                <a:ext cx="2187338" cy="461665"/>
              </a:xfrm>
              <a:prstGeom prst="rect">
                <a:avLst/>
              </a:prstGeom>
              <a:blipFill>
                <a:blip r:embed="rId5"/>
                <a:stretch>
                  <a:fillRect l="-4469" t="-10667" r="-3073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>
            <a:extLst>
              <a:ext uri="{FF2B5EF4-FFF2-40B4-BE49-F238E27FC236}">
                <a16:creationId xmlns:a16="http://schemas.microsoft.com/office/drawing/2014/main" id="{E4D76C96-AE36-4D1D-AA5A-6029E4333B11}"/>
              </a:ext>
            </a:extLst>
          </p:cNvPr>
          <p:cNvSpPr txBox="1"/>
          <p:nvPr/>
        </p:nvSpPr>
        <p:spPr>
          <a:xfrm>
            <a:off x="2789899" y="3957700"/>
            <a:ext cx="17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now+=</a:t>
            </a:r>
            <a:r>
              <a:rPr lang="en-US" altLang="zh-TW" sz="2400" dirty="0" err="1"/>
              <a:t>blo</a:t>
            </a:r>
            <a:r>
              <a:rPr lang="en-US" altLang="zh-TW" sz="2400" dirty="0"/>
              <a:t>[0]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382A1EB-3A15-4A56-83A7-6A7AB7E1A170}"/>
              </a:ext>
            </a:extLst>
          </p:cNvPr>
          <p:cNvSpPr txBox="1"/>
          <p:nvPr/>
        </p:nvSpPr>
        <p:spPr>
          <a:xfrm>
            <a:off x="4599317" y="3957700"/>
            <a:ext cx="268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k=min(</a:t>
            </a:r>
            <a:r>
              <a:rPr lang="en-US" altLang="zh-TW" sz="2400" dirty="0" err="1"/>
              <a:t>zn,blo</a:t>
            </a:r>
            <a:r>
              <a:rPr lang="en-US" altLang="zh-TW" sz="2400" dirty="0"/>
              <a:t>[0])=0</a:t>
            </a:r>
            <a:endParaRPr lang="zh-TW" altLang="en-US" sz="2400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8DBD499-3200-4EF4-A50A-D13AD553F1C1}"/>
              </a:ext>
            </a:extLst>
          </p:cNvPr>
          <p:cNvGrpSpPr/>
          <p:nvPr/>
        </p:nvGrpSpPr>
        <p:grpSpPr>
          <a:xfrm>
            <a:off x="5404946" y="2511277"/>
            <a:ext cx="875097" cy="728711"/>
            <a:chOff x="4670419" y="2511277"/>
            <a:chExt cx="875097" cy="728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0D6B31C-F727-4D12-A724-AB524B70F64B}"/>
                    </a:ext>
                  </a:extLst>
                </p:cNvPr>
                <p:cNvSpPr txBox="1"/>
                <p:nvPr/>
              </p:nvSpPr>
              <p:spPr>
                <a:xfrm>
                  <a:off x="4806676" y="2778323"/>
                  <a:ext cx="4620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TW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0D6B31C-F727-4D12-A724-AB524B70F6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676" y="2778323"/>
                  <a:ext cx="462013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0FA37339-6F93-48F8-8C31-F9D326F7F121}"/>
                </a:ext>
              </a:extLst>
            </p:cNvPr>
            <p:cNvSpPr txBox="1"/>
            <p:nvPr/>
          </p:nvSpPr>
          <p:spPr>
            <a:xfrm>
              <a:off x="4670419" y="2511277"/>
              <a:ext cx="8750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now</a:t>
              </a:r>
              <a:endParaRPr lang="zh-TW" altLang="en-US" sz="2400" dirty="0"/>
            </a:p>
          </p:txBody>
        </p: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EB59881-DF94-4BE3-A734-0E648283376D}"/>
              </a:ext>
            </a:extLst>
          </p:cNvPr>
          <p:cNvSpPr txBox="1"/>
          <p:nvPr/>
        </p:nvSpPr>
        <p:spPr>
          <a:xfrm>
            <a:off x="7108141" y="4027061"/>
            <a:ext cx="268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現在</a:t>
            </a:r>
            <a:r>
              <a:rPr lang="en-US" altLang="zh-TW" dirty="0" err="1">
                <a:solidFill>
                  <a:srgbClr val="FF0000"/>
                </a:solidFill>
                <a:ea typeface="標楷體" panose="03000509000000000000" pitchFamily="65" charset="-120"/>
              </a:rPr>
              <a:t>blo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[0]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書櫃無法左移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20DFD01-110D-4CEA-BA88-019C18355CBC}"/>
              </a:ext>
            </a:extLst>
          </p:cNvPr>
          <p:cNvSpPr txBox="1"/>
          <p:nvPr/>
        </p:nvSpPr>
        <p:spPr>
          <a:xfrm>
            <a:off x="9511523" y="1810211"/>
            <a:ext cx="164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左邊</a:t>
            </a:r>
            <a:r>
              <a:rPr lang="en-US" altLang="zh-TW" dirty="0"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的個數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197A85F-6890-4B01-868F-A25E6DF0DCED}"/>
              </a:ext>
            </a:extLst>
          </p:cNvPr>
          <p:cNvSpPr txBox="1"/>
          <p:nvPr/>
        </p:nvSpPr>
        <p:spPr>
          <a:xfrm>
            <a:off x="9788435" y="4883587"/>
            <a:ext cx="204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K: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可以左移的距離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EA102D4-1505-4300-89B3-41C83FEA2BB7}"/>
              </a:ext>
            </a:extLst>
          </p:cNvPr>
          <p:cNvSpPr txBox="1"/>
          <p:nvPr/>
        </p:nvSpPr>
        <p:spPr>
          <a:xfrm>
            <a:off x="9793183" y="5149891"/>
            <a:ext cx="252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now:</a:t>
            </a:r>
            <a:r>
              <a:rPr lang="zh-TW" altLang="en-US" dirty="0">
                <a:ea typeface="標楷體" panose="03000509000000000000" pitchFamily="65" charset="-120"/>
              </a:rPr>
              <a:t>下一個開始的通道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7C9D8E6-A729-4925-BB52-F824C6B4902F}"/>
              </a:ext>
            </a:extLst>
          </p:cNvPr>
          <p:cNvCxnSpPr/>
          <p:nvPr/>
        </p:nvCxnSpPr>
        <p:spPr>
          <a:xfrm>
            <a:off x="2373814" y="4228223"/>
            <a:ext cx="4160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159FC7C-4E30-440A-9D1C-A24831B41CBC}"/>
              </a:ext>
            </a:extLst>
          </p:cNvPr>
          <p:cNvSpPr txBox="1"/>
          <p:nvPr/>
        </p:nvSpPr>
        <p:spPr>
          <a:xfrm>
            <a:off x="9581857" y="2182530"/>
            <a:ext cx="182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F0"/>
                </a:solidFill>
                <a:ea typeface="標楷體" panose="03000509000000000000" pitchFamily="65" charset="-120"/>
              </a:rPr>
              <a:t>0</a:t>
            </a:r>
            <a:r>
              <a:rPr lang="zh-TW" altLang="en-US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的所在的位置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3ACB516-A83C-41DF-B190-A84B3138FEB2}"/>
              </a:ext>
            </a:extLst>
          </p:cNvPr>
          <p:cNvSpPr txBox="1"/>
          <p:nvPr/>
        </p:nvSpPr>
        <p:spPr>
          <a:xfrm>
            <a:off x="9793183" y="5465762"/>
            <a:ext cx="2525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value[u]:</a:t>
            </a:r>
            <a:r>
              <a:rPr lang="zh-TW" altLang="en-US" dirty="0">
                <a:ea typeface="標楷體" panose="03000509000000000000" pitchFamily="65" charset="-120"/>
              </a:rPr>
              <a:t>通道</a:t>
            </a:r>
            <a:r>
              <a:rPr lang="en-US" altLang="zh-TW" dirty="0">
                <a:ea typeface="標楷體" panose="03000509000000000000" pitchFamily="65" charset="-120"/>
              </a:rPr>
              <a:t>u</a:t>
            </a:r>
            <a:r>
              <a:rPr lang="zh-TW" altLang="en-US" dirty="0">
                <a:ea typeface="標楷體" panose="03000509000000000000" pitchFamily="65" charset="-120"/>
              </a:rPr>
              <a:t>打通需要的代價</a:t>
            </a:r>
            <a:r>
              <a:rPr lang="en-US" altLang="zh-TW" dirty="0">
                <a:ea typeface="標楷體" panose="03000509000000000000" pitchFamily="65" charset="-120"/>
              </a:rPr>
              <a:t>(-1</a:t>
            </a:r>
            <a:r>
              <a:rPr lang="zh-TW" altLang="en-US" dirty="0">
                <a:ea typeface="標楷體" panose="03000509000000000000" pitchFamily="65" charset="-120"/>
              </a:rPr>
              <a:t>表示無窮大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945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2814B8-B1DA-4FB1-96BA-41DC010F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06A5-31E5-41D5-8646-2257DC2871F0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E1E2ED-A1C8-4DA6-8EA4-BD7AE7D6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D49EDF-4379-473E-B5CB-B5F950F7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DD22918-2D32-47B6-A6E5-FBE4F255478E}"/>
              </a:ext>
            </a:extLst>
          </p:cNvPr>
          <p:cNvSpPr txBox="1"/>
          <p:nvPr/>
        </p:nvSpPr>
        <p:spPr>
          <a:xfrm>
            <a:off x="11409" y="-36451"/>
            <a:ext cx="5380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如何計算左移代價</a:t>
            </a:r>
            <a:r>
              <a:rPr lang="en-US" altLang="zh-TW" sz="2800" dirty="0"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2800" dirty="0">
                <a:ea typeface="標楷體" panose="03000509000000000000" pitchFamily="65" charset="-120"/>
              </a:rPr>
              <a:t>row 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為例</a:t>
            </a:r>
            <a:r>
              <a:rPr lang="en-US" altLang="zh-TW" sz="2800" dirty="0">
                <a:ea typeface="標楷體" panose="03000509000000000000" pitchFamily="65" charset="-120"/>
              </a:rPr>
              <a:t>)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5D80B12-FFEA-4003-AE66-27ECD6446830}"/>
              </a:ext>
            </a:extLst>
          </p:cNvPr>
          <p:cNvGrpSpPr/>
          <p:nvPr/>
        </p:nvGrpSpPr>
        <p:grpSpPr>
          <a:xfrm>
            <a:off x="163629" y="714418"/>
            <a:ext cx="3697347" cy="2714582"/>
            <a:chOff x="112261" y="3584846"/>
            <a:chExt cx="3697347" cy="271458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C78548E-DB04-48FD-A6C0-F4B1DD0B2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500" y="3584846"/>
              <a:ext cx="3238108" cy="2714582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AC2871D-9D3A-45EF-8392-26C2DC457DAC}"/>
                </a:ext>
              </a:extLst>
            </p:cNvPr>
            <p:cNvSpPr txBox="1"/>
            <p:nvPr/>
          </p:nvSpPr>
          <p:spPr>
            <a:xfrm>
              <a:off x="662940" y="3879946"/>
              <a:ext cx="3146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0  1   2  3  4  5  6  7  8  9</a:t>
              </a:r>
              <a:endParaRPr lang="zh-TW" altLang="en-US" sz="2400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D0FFC06-F49A-4113-8BDE-45D92FC35AD3}"/>
                </a:ext>
              </a:extLst>
            </p:cNvPr>
            <p:cNvSpPr txBox="1"/>
            <p:nvPr/>
          </p:nvSpPr>
          <p:spPr>
            <a:xfrm>
              <a:off x="112261" y="3935734"/>
              <a:ext cx="690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通道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35FE88D-7FF3-424E-8C21-56D1BE9D2681}"/>
              </a:ext>
            </a:extLst>
          </p:cNvPr>
          <p:cNvGrpSpPr/>
          <p:nvPr/>
        </p:nvGrpSpPr>
        <p:grpSpPr>
          <a:xfrm>
            <a:off x="-466" y="1326916"/>
            <a:ext cx="855023" cy="1330792"/>
            <a:chOff x="-63709" y="1572898"/>
            <a:chExt cx="855023" cy="1330792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51C5CFC-52E2-448F-8844-E61C84D22303}"/>
                </a:ext>
              </a:extLst>
            </p:cNvPr>
            <p:cNvSpPr txBox="1"/>
            <p:nvPr/>
          </p:nvSpPr>
          <p:spPr>
            <a:xfrm>
              <a:off x="-63709" y="1572898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0</a:t>
              </a:r>
              <a:endParaRPr lang="zh-TW" altLang="en-US" sz="20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4C8F899-C18F-4299-9D66-F8EE60218CB6}"/>
                </a:ext>
              </a:extLst>
            </p:cNvPr>
            <p:cNvSpPr txBox="1"/>
            <p:nvPr/>
          </p:nvSpPr>
          <p:spPr>
            <a:xfrm>
              <a:off x="-51834" y="1889258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1</a:t>
              </a:r>
              <a:endParaRPr lang="zh-TW" altLang="en-US" sz="2000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A44E995-4C8C-45DB-AC84-45A29E186953}"/>
                </a:ext>
              </a:extLst>
            </p:cNvPr>
            <p:cNvSpPr txBox="1"/>
            <p:nvPr/>
          </p:nvSpPr>
          <p:spPr>
            <a:xfrm>
              <a:off x="-51834" y="2190930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2</a:t>
              </a:r>
              <a:endParaRPr lang="zh-TW" altLang="en-US" sz="20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B7F1F33-8DC8-41FE-A0D5-A88806B4C27F}"/>
                </a:ext>
              </a:extLst>
            </p:cNvPr>
            <p:cNvSpPr txBox="1"/>
            <p:nvPr/>
          </p:nvSpPr>
          <p:spPr>
            <a:xfrm>
              <a:off x="-51834" y="2503580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3</a:t>
              </a:r>
              <a:endParaRPr lang="zh-TW" altLang="en-US" sz="2000" dirty="0"/>
            </a:p>
          </p:txBody>
        </p:sp>
      </p:grp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C3E7264-A856-42F3-A789-1FB44E7D7C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04789" y="820506"/>
          <a:ext cx="5569353" cy="74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817">
                  <a:extLst>
                    <a:ext uri="{9D8B030D-6E8A-4147-A177-3AD203B41FA5}">
                      <a16:colId xmlns:a16="http://schemas.microsoft.com/office/drawing/2014/main" val="1069827075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426365162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1825065800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29069378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684554945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2386943395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2403435504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1216531696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2556397876"/>
                    </a:ext>
                  </a:extLst>
                </a:gridCol>
              </a:tblGrid>
              <a:tr h="374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836583"/>
                  </a:ext>
                </a:extLst>
              </a:tr>
              <a:tr h="374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97831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6EE3FEE1-89D3-4235-800E-F3BCEC4481E3}"/>
              </a:ext>
            </a:extLst>
          </p:cNvPr>
          <p:cNvSpPr txBox="1"/>
          <p:nvPr/>
        </p:nvSpPr>
        <p:spPr>
          <a:xfrm>
            <a:off x="3860976" y="1183552"/>
            <a:ext cx="144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輸入的資料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58269F2-95F6-4E22-96A7-0C07649B83A3}"/>
                  </a:ext>
                </a:extLst>
              </p:cNvPr>
              <p:cNvSpPr txBox="1"/>
              <p:nvPr/>
            </p:nvSpPr>
            <p:spPr>
              <a:xfrm>
                <a:off x="6604738" y="461292"/>
                <a:ext cx="4620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58269F2-95F6-4E22-96A7-0C07649B8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738" y="461292"/>
                <a:ext cx="46201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72DA67FF-4FF6-4722-9B7D-E4C40A08BAC1}"/>
              </a:ext>
            </a:extLst>
          </p:cNvPr>
          <p:cNvSpPr txBox="1"/>
          <p:nvPr/>
        </p:nvSpPr>
        <p:spPr>
          <a:xfrm>
            <a:off x="10920798" y="1727026"/>
            <a:ext cx="87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zn</a:t>
            </a:r>
            <a:r>
              <a:rPr lang="en-US" altLang="zh-TW" sz="2400" dirty="0"/>
              <a:t>: 0</a:t>
            </a:r>
            <a:endParaRPr lang="zh-TW" altLang="en-US" sz="2400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21E6EC9D-AF2C-438B-B5B8-B20941F44D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29541" y="3107151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78726129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8481002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57135162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7411132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24044868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7062409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3975437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29784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158337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066233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79189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通道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45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92663"/>
                  </a:ext>
                </a:extLst>
              </a:tr>
            </a:tbl>
          </a:graphicData>
        </a:graphic>
      </p:graphicFrame>
      <p:grpSp>
        <p:nvGrpSpPr>
          <p:cNvPr id="20" name="群組 19">
            <a:extLst>
              <a:ext uri="{FF2B5EF4-FFF2-40B4-BE49-F238E27FC236}">
                <a16:creationId xmlns:a16="http://schemas.microsoft.com/office/drawing/2014/main" id="{F4FAD5C7-4962-4E15-87FC-D2833A8D25E8}"/>
              </a:ext>
            </a:extLst>
          </p:cNvPr>
          <p:cNvGrpSpPr/>
          <p:nvPr/>
        </p:nvGrpSpPr>
        <p:grpSpPr>
          <a:xfrm>
            <a:off x="5416180" y="2506493"/>
            <a:ext cx="875097" cy="728711"/>
            <a:chOff x="4670419" y="2511277"/>
            <a:chExt cx="875097" cy="728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C20018F-9BB6-4075-8535-5A76BDE1CFD9}"/>
                    </a:ext>
                  </a:extLst>
                </p:cNvPr>
                <p:cNvSpPr txBox="1"/>
                <p:nvPr/>
              </p:nvSpPr>
              <p:spPr>
                <a:xfrm>
                  <a:off x="4806676" y="2778323"/>
                  <a:ext cx="4620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TW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C20018F-9BB6-4075-8535-5A76BDE1C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676" y="2778323"/>
                  <a:ext cx="462013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9B48FF2-8140-4719-952B-BF6F9C4CBC9A}"/>
                </a:ext>
              </a:extLst>
            </p:cNvPr>
            <p:cNvSpPr txBox="1"/>
            <p:nvPr/>
          </p:nvSpPr>
          <p:spPr>
            <a:xfrm>
              <a:off x="4670419" y="2511277"/>
              <a:ext cx="8750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now</a:t>
              </a:r>
              <a:endParaRPr lang="zh-TW" altLang="en-US" sz="2400" dirty="0"/>
            </a:p>
          </p:txBody>
        </p:sp>
      </p:grp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B8BDD072-C436-4E6A-97E8-D4402FF80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77958"/>
              </p:ext>
            </p:extLst>
          </p:nvPr>
        </p:nvGraphicFramePr>
        <p:xfrm>
          <a:off x="163629" y="4944506"/>
          <a:ext cx="962955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414">
                  <a:extLst>
                    <a:ext uri="{9D8B030D-6E8A-4147-A177-3AD203B41FA5}">
                      <a16:colId xmlns:a16="http://schemas.microsoft.com/office/drawing/2014/main" val="4167951048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1731675536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227809599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3071073866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3490503697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244052607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2441787179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1139378202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3971278190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959843989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1047890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通道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u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84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value[u]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18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g[u]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4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can[u]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447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D9BA261-5701-40BE-BAC0-BE226C93BBC0}"/>
                  </a:ext>
                </a:extLst>
              </p:cNvPr>
              <p:cNvSpPr txBox="1"/>
              <p:nvPr/>
            </p:nvSpPr>
            <p:spPr>
              <a:xfrm>
                <a:off x="253028" y="3990261"/>
                <a:ext cx="21873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err="1"/>
                  <a:t>blo</a:t>
                </a:r>
                <a:r>
                  <a:rPr lang="en-US" altLang="zh-TW" sz="2400" dirty="0"/>
                  <a:t>[1] = 1  (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D9BA261-5701-40BE-BAC0-BE226C93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28" y="3990261"/>
                <a:ext cx="2187338" cy="461665"/>
              </a:xfrm>
              <a:prstGeom prst="rect">
                <a:avLst/>
              </a:prstGeom>
              <a:blipFill>
                <a:blip r:embed="rId5"/>
                <a:stretch>
                  <a:fillRect l="-4469" t="-10667" r="-3073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>
            <a:extLst>
              <a:ext uri="{FF2B5EF4-FFF2-40B4-BE49-F238E27FC236}">
                <a16:creationId xmlns:a16="http://schemas.microsoft.com/office/drawing/2014/main" id="{E4D76C96-AE36-4D1D-AA5A-6029E4333B11}"/>
              </a:ext>
            </a:extLst>
          </p:cNvPr>
          <p:cNvSpPr txBox="1"/>
          <p:nvPr/>
        </p:nvSpPr>
        <p:spPr>
          <a:xfrm>
            <a:off x="2789899" y="3957700"/>
            <a:ext cx="17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now+=</a:t>
            </a:r>
            <a:r>
              <a:rPr lang="en-US" altLang="zh-TW" sz="2400" dirty="0" err="1"/>
              <a:t>blo</a:t>
            </a:r>
            <a:r>
              <a:rPr lang="en-US" altLang="zh-TW" sz="2400" dirty="0"/>
              <a:t>[1]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382A1EB-3A15-4A56-83A7-6A7AB7E1A170}"/>
              </a:ext>
            </a:extLst>
          </p:cNvPr>
          <p:cNvSpPr txBox="1"/>
          <p:nvPr/>
        </p:nvSpPr>
        <p:spPr>
          <a:xfrm>
            <a:off x="4599317" y="3957700"/>
            <a:ext cx="261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k=min(</a:t>
            </a:r>
            <a:r>
              <a:rPr lang="en-US" altLang="zh-TW" sz="2400" dirty="0" err="1"/>
              <a:t>zn,blo</a:t>
            </a:r>
            <a:r>
              <a:rPr lang="en-US" altLang="zh-TW" sz="2400" dirty="0"/>
              <a:t>[1])=0</a:t>
            </a:r>
            <a:endParaRPr lang="zh-TW" altLang="en-US" sz="2400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8DBD499-3200-4EF4-A50A-D13AD553F1C1}"/>
              </a:ext>
            </a:extLst>
          </p:cNvPr>
          <p:cNvGrpSpPr/>
          <p:nvPr/>
        </p:nvGrpSpPr>
        <p:grpSpPr>
          <a:xfrm>
            <a:off x="6928807" y="2477224"/>
            <a:ext cx="875097" cy="728711"/>
            <a:chOff x="4670419" y="2511277"/>
            <a:chExt cx="875097" cy="728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0D6B31C-F727-4D12-A724-AB524B70F64B}"/>
                    </a:ext>
                  </a:extLst>
                </p:cNvPr>
                <p:cNvSpPr txBox="1"/>
                <p:nvPr/>
              </p:nvSpPr>
              <p:spPr>
                <a:xfrm>
                  <a:off x="4806676" y="2778323"/>
                  <a:ext cx="4620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TW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0D6B31C-F727-4D12-A724-AB524B70F6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676" y="2778323"/>
                  <a:ext cx="462013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0FA37339-6F93-48F8-8C31-F9D326F7F121}"/>
                </a:ext>
              </a:extLst>
            </p:cNvPr>
            <p:cNvSpPr txBox="1"/>
            <p:nvPr/>
          </p:nvSpPr>
          <p:spPr>
            <a:xfrm>
              <a:off x="4670419" y="2511277"/>
              <a:ext cx="8750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now</a:t>
              </a:r>
              <a:endParaRPr lang="zh-TW" altLang="en-US" sz="2400" dirty="0"/>
            </a:p>
          </p:txBody>
        </p: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EB59881-DF94-4BE3-A734-0E648283376D}"/>
              </a:ext>
            </a:extLst>
          </p:cNvPr>
          <p:cNvSpPr txBox="1"/>
          <p:nvPr/>
        </p:nvSpPr>
        <p:spPr>
          <a:xfrm>
            <a:off x="7108141" y="4027061"/>
            <a:ext cx="268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現在</a:t>
            </a:r>
            <a:r>
              <a:rPr lang="en-US" altLang="zh-TW" dirty="0" err="1">
                <a:solidFill>
                  <a:srgbClr val="FF0000"/>
                </a:solidFill>
                <a:ea typeface="標楷體" panose="03000509000000000000" pitchFamily="65" charset="-120"/>
              </a:rPr>
              <a:t>blo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[1]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書櫃無法左移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20DFD01-110D-4CEA-BA88-019C18355CBC}"/>
              </a:ext>
            </a:extLst>
          </p:cNvPr>
          <p:cNvSpPr txBox="1"/>
          <p:nvPr/>
        </p:nvSpPr>
        <p:spPr>
          <a:xfrm>
            <a:off x="9511523" y="1810211"/>
            <a:ext cx="164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左邊</a:t>
            </a:r>
            <a:r>
              <a:rPr lang="en-US" altLang="zh-TW" dirty="0"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的個數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197A85F-6890-4B01-868F-A25E6DF0DCED}"/>
              </a:ext>
            </a:extLst>
          </p:cNvPr>
          <p:cNvSpPr txBox="1"/>
          <p:nvPr/>
        </p:nvSpPr>
        <p:spPr>
          <a:xfrm>
            <a:off x="9788435" y="4883587"/>
            <a:ext cx="204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K: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可以左移的距離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EA102D4-1505-4300-89B3-41C83FEA2BB7}"/>
              </a:ext>
            </a:extLst>
          </p:cNvPr>
          <p:cNvSpPr txBox="1"/>
          <p:nvPr/>
        </p:nvSpPr>
        <p:spPr>
          <a:xfrm>
            <a:off x="9793183" y="5149891"/>
            <a:ext cx="252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now:</a:t>
            </a:r>
            <a:r>
              <a:rPr lang="zh-TW" altLang="en-US" dirty="0">
                <a:ea typeface="標楷體" panose="03000509000000000000" pitchFamily="65" charset="-120"/>
              </a:rPr>
              <a:t>下一個開始的通道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7C9D8E6-A729-4925-BB52-F824C6B4902F}"/>
              </a:ext>
            </a:extLst>
          </p:cNvPr>
          <p:cNvCxnSpPr/>
          <p:nvPr/>
        </p:nvCxnSpPr>
        <p:spPr>
          <a:xfrm>
            <a:off x="2373814" y="4228223"/>
            <a:ext cx="4160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159FC7C-4E30-440A-9D1C-A24831B41CBC}"/>
              </a:ext>
            </a:extLst>
          </p:cNvPr>
          <p:cNvSpPr txBox="1"/>
          <p:nvPr/>
        </p:nvSpPr>
        <p:spPr>
          <a:xfrm>
            <a:off x="9581857" y="2182530"/>
            <a:ext cx="182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F0"/>
                </a:solidFill>
                <a:ea typeface="標楷體" panose="03000509000000000000" pitchFamily="65" charset="-120"/>
              </a:rPr>
              <a:t>0</a:t>
            </a:r>
            <a:r>
              <a:rPr lang="zh-TW" altLang="en-US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的所在的位置</a:t>
            </a:r>
          </a:p>
        </p:txBody>
      </p:sp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FF44A032-49B0-4F20-A5F3-A8B37146C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770678"/>
              </p:ext>
            </p:extLst>
          </p:nvPr>
        </p:nvGraphicFramePr>
        <p:xfrm>
          <a:off x="5268689" y="1775045"/>
          <a:ext cx="4242834" cy="74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7139">
                  <a:extLst>
                    <a:ext uri="{9D8B030D-6E8A-4147-A177-3AD203B41FA5}">
                      <a16:colId xmlns:a16="http://schemas.microsoft.com/office/drawing/2014/main" val="1069827075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426365162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1825065800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29069378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684554945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2386943395"/>
                    </a:ext>
                  </a:extLst>
                </a:gridCol>
              </a:tblGrid>
              <a:tr h="37450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836583"/>
                  </a:ext>
                </a:extLst>
              </a:tr>
              <a:tr h="374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zero[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97831"/>
                  </a:ext>
                </a:extLst>
              </a:tr>
            </a:tbl>
          </a:graphicData>
        </a:graphic>
      </p:graphicFrame>
      <p:sp>
        <p:nvSpPr>
          <p:cNvPr id="40" name="文字方塊 39">
            <a:extLst>
              <a:ext uri="{FF2B5EF4-FFF2-40B4-BE49-F238E27FC236}">
                <a16:creationId xmlns:a16="http://schemas.microsoft.com/office/drawing/2014/main" id="{C87FBA7F-9B12-4963-9FC2-6E9212695973}"/>
              </a:ext>
            </a:extLst>
          </p:cNvPr>
          <p:cNvSpPr txBox="1"/>
          <p:nvPr/>
        </p:nvSpPr>
        <p:spPr>
          <a:xfrm>
            <a:off x="9793183" y="5465762"/>
            <a:ext cx="2525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value[u]:</a:t>
            </a:r>
            <a:r>
              <a:rPr lang="zh-TW" altLang="en-US" dirty="0">
                <a:ea typeface="標楷體" panose="03000509000000000000" pitchFamily="65" charset="-120"/>
              </a:rPr>
              <a:t>通道</a:t>
            </a:r>
            <a:r>
              <a:rPr lang="en-US" altLang="zh-TW" dirty="0">
                <a:ea typeface="標楷體" panose="03000509000000000000" pitchFamily="65" charset="-120"/>
              </a:rPr>
              <a:t>u</a:t>
            </a:r>
            <a:r>
              <a:rPr lang="zh-TW" altLang="en-US" dirty="0">
                <a:ea typeface="標楷體" panose="03000509000000000000" pitchFamily="65" charset="-120"/>
              </a:rPr>
              <a:t>打通需要的代價</a:t>
            </a:r>
            <a:r>
              <a:rPr lang="en-US" altLang="zh-TW" dirty="0">
                <a:ea typeface="標楷體" panose="03000509000000000000" pitchFamily="65" charset="-120"/>
              </a:rPr>
              <a:t>(-1</a:t>
            </a:r>
            <a:r>
              <a:rPr lang="zh-TW" altLang="en-US" dirty="0">
                <a:ea typeface="標楷體" panose="03000509000000000000" pitchFamily="65" charset="-120"/>
              </a:rPr>
              <a:t>表示無窮大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86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2814B8-B1DA-4FB1-96BA-41DC010F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06A5-31E5-41D5-8646-2257DC2871F0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E1E2ED-A1C8-4DA6-8EA4-BD7AE7D6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D49EDF-4379-473E-B5CB-B5F950F7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DD22918-2D32-47B6-A6E5-FBE4F255478E}"/>
              </a:ext>
            </a:extLst>
          </p:cNvPr>
          <p:cNvSpPr txBox="1"/>
          <p:nvPr/>
        </p:nvSpPr>
        <p:spPr>
          <a:xfrm>
            <a:off x="11409" y="-36451"/>
            <a:ext cx="5380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如何計算左移代價</a:t>
            </a:r>
            <a:r>
              <a:rPr lang="en-US" altLang="zh-TW" sz="2800" dirty="0"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2800" dirty="0">
                <a:ea typeface="標楷體" panose="03000509000000000000" pitchFamily="65" charset="-120"/>
              </a:rPr>
              <a:t>row 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為例</a:t>
            </a:r>
            <a:r>
              <a:rPr lang="en-US" altLang="zh-TW" sz="2800" dirty="0">
                <a:ea typeface="標楷體" panose="03000509000000000000" pitchFamily="65" charset="-120"/>
              </a:rPr>
              <a:t>)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5D80B12-FFEA-4003-AE66-27ECD6446830}"/>
              </a:ext>
            </a:extLst>
          </p:cNvPr>
          <p:cNvGrpSpPr/>
          <p:nvPr/>
        </p:nvGrpSpPr>
        <p:grpSpPr>
          <a:xfrm>
            <a:off x="163629" y="714418"/>
            <a:ext cx="3697347" cy="2714582"/>
            <a:chOff x="112261" y="3584846"/>
            <a:chExt cx="3697347" cy="271458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C78548E-DB04-48FD-A6C0-F4B1DD0B2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500" y="3584846"/>
              <a:ext cx="3238108" cy="2714582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AC2871D-9D3A-45EF-8392-26C2DC457DAC}"/>
                </a:ext>
              </a:extLst>
            </p:cNvPr>
            <p:cNvSpPr txBox="1"/>
            <p:nvPr/>
          </p:nvSpPr>
          <p:spPr>
            <a:xfrm>
              <a:off x="662940" y="3879946"/>
              <a:ext cx="3146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0  1   2  3  4  5  6  7  8  9</a:t>
              </a:r>
              <a:endParaRPr lang="zh-TW" altLang="en-US" sz="2400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D0FFC06-F49A-4113-8BDE-45D92FC35AD3}"/>
                </a:ext>
              </a:extLst>
            </p:cNvPr>
            <p:cNvSpPr txBox="1"/>
            <p:nvPr/>
          </p:nvSpPr>
          <p:spPr>
            <a:xfrm>
              <a:off x="112261" y="3935734"/>
              <a:ext cx="690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通道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35FE88D-7FF3-424E-8C21-56D1BE9D2681}"/>
              </a:ext>
            </a:extLst>
          </p:cNvPr>
          <p:cNvGrpSpPr/>
          <p:nvPr/>
        </p:nvGrpSpPr>
        <p:grpSpPr>
          <a:xfrm>
            <a:off x="-466" y="1326916"/>
            <a:ext cx="855023" cy="1330792"/>
            <a:chOff x="-63709" y="1572898"/>
            <a:chExt cx="855023" cy="1330792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51C5CFC-52E2-448F-8844-E61C84D22303}"/>
                </a:ext>
              </a:extLst>
            </p:cNvPr>
            <p:cNvSpPr txBox="1"/>
            <p:nvPr/>
          </p:nvSpPr>
          <p:spPr>
            <a:xfrm>
              <a:off x="-63709" y="1572898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0</a:t>
              </a:r>
              <a:endParaRPr lang="zh-TW" altLang="en-US" sz="20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4C8F899-C18F-4299-9D66-F8EE60218CB6}"/>
                </a:ext>
              </a:extLst>
            </p:cNvPr>
            <p:cNvSpPr txBox="1"/>
            <p:nvPr/>
          </p:nvSpPr>
          <p:spPr>
            <a:xfrm>
              <a:off x="-51834" y="1889258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1</a:t>
              </a:r>
              <a:endParaRPr lang="zh-TW" altLang="en-US" sz="2000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A44E995-4C8C-45DB-AC84-45A29E186953}"/>
                </a:ext>
              </a:extLst>
            </p:cNvPr>
            <p:cNvSpPr txBox="1"/>
            <p:nvPr/>
          </p:nvSpPr>
          <p:spPr>
            <a:xfrm>
              <a:off x="-51834" y="2190930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2</a:t>
              </a:r>
              <a:endParaRPr lang="zh-TW" altLang="en-US" sz="20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B7F1F33-8DC8-41FE-A0D5-A88806B4C27F}"/>
                </a:ext>
              </a:extLst>
            </p:cNvPr>
            <p:cNvSpPr txBox="1"/>
            <p:nvPr/>
          </p:nvSpPr>
          <p:spPr>
            <a:xfrm>
              <a:off x="-51834" y="2503580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3</a:t>
              </a:r>
              <a:endParaRPr lang="zh-TW" altLang="en-US" sz="2000" dirty="0"/>
            </a:p>
          </p:txBody>
        </p:sp>
      </p:grp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C3E7264-A856-42F3-A789-1FB44E7D7C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04789" y="820506"/>
          <a:ext cx="5569353" cy="74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817">
                  <a:extLst>
                    <a:ext uri="{9D8B030D-6E8A-4147-A177-3AD203B41FA5}">
                      <a16:colId xmlns:a16="http://schemas.microsoft.com/office/drawing/2014/main" val="1069827075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426365162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1825065800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29069378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684554945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2386943395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2403435504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1216531696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2556397876"/>
                    </a:ext>
                  </a:extLst>
                </a:gridCol>
              </a:tblGrid>
              <a:tr h="374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836583"/>
                  </a:ext>
                </a:extLst>
              </a:tr>
              <a:tr h="374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97831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6EE3FEE1-89D3-4235-800E-F3BCEC4481E3}"/>
              </a:ext>
            </a:extLst>
          </p:cNvPr>
          <p:cNvSpPr txBox="1"/>
          <p:nvPr/>
        </p:nvSpPr>
        <p:spPr>
          <a:xfrm>
            <a:off x="3860976" y="1183552"/>
            <a:ext cx="144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輸入的資料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58269F2-95F6-4E22-96A7-0C07649B83A3}"/>
                  </a:ext>
                </a:extLst>
              </p:cNvPr>
              <p:cNvSpPr txBox="1"/>
              <p:nvPr/>
            </p:nvSpPr>
            <p:spPr>
              <a:xfrm>
                <a:off x="7239159" y="473985"/>
                <a:ext cx="4620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58269F2-95F6-4E22-96A7-0C07649B8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159" y="473985"/>
                <a:ext cx="46201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72DA67FF-4FF6-4722-9B7D-E4C40A08BAC1}"/>
              </a:ext>
            </a:extLst>
          </p:cNvPr>
          <p:cNvSpPr txBox="1"/>
          <p:nvPr/>
        </p:nvSpPr>
        <p:spPr>
          <a:xfrm>
            <a:off x="10920798" y="1727026"/>
            <a:ext cx="87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zn</a:t>
            </a:r>
            <a:r>
              <a:rPr lang="en-US" altLang="zh-TW" sz="2400" dirty="0"/>
              <a:t>: 0</a:t>
            </a:r>
            <a:endParaRPr lang="zh-TW" altLang="en-US" sz="2400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21E6EC9D-AF2C-438B-B5B8-B20941F44D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29541" y="3107151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78726129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8481002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57135162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7411132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24044868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7062409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3975437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29784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158337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066233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79189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通道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45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92663"/>
                  </a:ext>
                </a:extLst>
              </a:tr>
            </a:tbl>
          </a:graphicData>
        </a:graphic>
      </p:graphicFrame>
      <p:grpSp>
        <p:nvGrpSpPr>
          <p:cNvPr id="20" name="群組 19">
            <a:extLst>
              <a:ext uri="{FF2B5EF4-FFF2-40B4-BE49-F238E27FC236}">
                <a16:creationId xmlns:a16="http://schemas.microsoft.com/office/drawing/2014/main" id="{F4FAD5C7-4962-4E15-87FC-D2833A8D25E8}"/>
              </a:ext>
            </a:extLst>
          </p:cNvPr>
          <p:cNvGrpSpPr/>
          <p:nvPr/>
        </p:nvGrpSpPr>
        <p:grpSpPr>
          <a:xfrm>
            <a:off x="6919885" y="2487978"/>
            <a:ext cx="875097" cy="728711"/>
            <a:chOff x="4670419" y="2511277"/>
            <a:chExt cx="875097" cy="728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C20018F-9BB6-4075-8535-5A76BDE1CFD9}"/>
                    </a:ext>
                  </a:extLst>
                </p:cNvPr>
                <p:cNvSpPr txBox="1"/>
                <p:nvPr/>
              </p:nvSpPr>
              <p:spPr>
                <a:xfrm>
                  <a:off x="4806676" y="2778323"/>
                  <a:ext cx="4620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TW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C20018F-9BB6-4075-8535-5A76BDE1C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676" y="2778323"/>
                  <a:ext cx="462013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9B48FF2-8140-4719-952B-BF6F9C4CBC9A}"/>
                </a:ext>
              </a:extLst>
            </p:cNvPr>
            <p:cNvSpPr txBox="1"/>
            <p:nvPr/>
          </p:nvSpPr>
          <p:spPr>
            <a:xfrm>
              <a:off x="4670419" y="2511277"/>
              <a:ext cx="8750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now</a:t>
              </a:r>
              <a:endParaRPr lang="zh-TW" altLang="en-US" sz="2400" dirty="0"/>
            </a:p>
          </p:txBody>
        </p:sp>
      </p:grp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B8BDD072-C436-4E6A-97E8-D4402FF80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373349"/>
              </p:ext>
            </p:extLst>
          </p:nvPr>
        </p:nvGraphicFramePr>
        <p:xfrm>
          <a:off x="163629" y="4944506"/>
          <a:ext cx="962955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414">
                  <a:extLst>
                    <a:ext uri="{9D8B030D-6E8A-4147-A177-3AD203B41FA5}">
                      <a16:colId xmlns:a16="http://schemas.microsoft.com/office/drawing/2014/main" val="4167951048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1731675536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227809599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3071073866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3490503697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244052607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2441787179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1139378202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3971278190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959843989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1047890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通道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u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84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value[u]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18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g[u]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4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can[u]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447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D9BA261-5701-40BE-BAC0-BE226C93BBC0}"/>
                  </a:ext>
                </a:extLst>
              </p:cNvPr>
              <p:cNvSpPr txBox="1"/>
              <p:nvPr/>
            </p:nvSpPr>
            <p:spPr>
              <a:xfrm>
                <a:off x="253028" y="3990261"/>
                <a:ext cx="21873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err="1"/>
                  <a:t>blo</a:t>
                </a:r>
                <a:r>
                  <a:rPr lang="en-US" altLang="zh-TW" sz="2400" dirty="0"/>
                  <a:t>[2] = 1  (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D9BA261-5701-40BE-BAC0-BE226C93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28" y="3990261"/>
                <a:ext cx="2187338" cy="461665"/>
              </a:xfrm>
              <a:prstGeom prst="rect">
                <a:avLst/>
              </a:prstGeom>
              <a:blipFill>
                <a:blip r:embed="rId5"/>
                <a:stretch>
                  <a:fillRect l="-4469" t="-10667" r="-3073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>
            <a:extLst>
              <a:ext uri="{FF2B5EF4-FFF2-40B4-BE49-F238E27FC236}">
                <a16:creationId xmlns:a16="http://schemas.microsoft.com/office/drawing/2014/main" id="{E4D76C96-AE36-4D1D-AA5A-6029E4333B11}"/>
              </a:ext>
            </a:extLst>
          </p:cNvPr>
          <p:cNvSpPr txBox="1"/>
          <p:nvPr/>
        </p:nvSpPr>
        <p:spPr>
          <a:xfrm>
            <a:off x="2789899" y="3957700"/>
            <a:ext cx="17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now+=</a:t>
            </a:r>
            <a:r>
              <a:rPr lang="en-US" altLang="zh-TW" sz="2400" dirty="0" err="1"/>
              <a:t>blo</a:t>
            </a:r>
            <a:r>
              <a:rPr lang="en-US" altLang="zh-TW" sz="2400" dirty="0"/>
              <a:t>[2]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382A1EB-3A15-4A56-83A7-6A7AB7E1A170}"/>
              </a:ext>
            </a:extLst>
          </p:cNvPr>
          <p:cNvSpPr txBox="1"/>
          <p:nvPr/>
        </p:nvSpPr>
        <p:spPr>
          <a:xfrm>
            <a:off x="4599317" y="3957700"/>
            <a:ext cx="261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k=min(</a:t>
            </a:r>
            <a:r>
              <a:rPr lang="en-US" altLang="zh-TW" sz="2400" dirty="0" err="1"/>
              <a:t>zn,blo</a:t>
            </a:r>
            <a:r>
              <a:rPr lang="en-US" altLang="zh-TW" sz="2400" dirty="0"/>
              <a:t>[2])=0</a:t>
            </a:r>
            <a:endParaRPr lang="zh-TW" altLang="en-US" sz="2400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8DBD499-3200-4EF4-A50A-D13AD553F1C1}"/>
              </a:ext>
            </a:extLst>
          </p:cNvPr>
          <p:cNvGrpSpPr/>
          <p:nvPr/>
        </p:nvGrpSpPr>
        <p:grpSpPr>
          <a:xfrm>
            <a:off x="7637346" y="2487978"/>
            <a:ext cx="875097" cy="728711"/>
            <a:chOff x="4670419" y="2511277"/>
            <a:chExt cx="875097" cy="728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0D6B31C-F727-4D12-A724-AB524B70F64B}"/>
                    </a:ext>
                  </a:extLst>
                </p:cNvPr>
                <p:cNvSpPr txBox="1"/>
                <p:nvPr/>
              </p:nvSpPr>
              <p:spPr>
                <a:xfrm>
                  <a:off x="4806676" y="2778323"/>
                  <a:ext cx="4620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TW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0D6B31C-F727-4D12-A724-AB524B70F6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676" y="2778323"/>
                  <a:ext cx="462013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0FA37339-6F93-48F8-8C31-F9D326F7F121}"/>
                </a:ext>
              </a:extLst>
            </p:cNvPr>
            <p:cNvSpPr txBox="1"/>
            <p:nvPr/>
          </p:nvSpPr>
          <p:spPr>
            <a:xfrm>
              <a:off x="4670419" y="2511277"/>
              <a:ext cx="8750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now</a:t>
              </a:r>
              <a:endParaRPr lang="zh-TW" altLang="en-US" sz="2400" dirty="0"/>
            </a:p>
          </p:txBody>
        </p: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EB59881-DF94-4BE3-A734-0E648283376D}"/>
              </a:ext>
            </a:extLst>
          </p:cNvPr>
          <p:cNvSpPr txBox="1"/>
          <p:nvPr/>
        </p:nvSpPr>
        <p:spPr>
          <a:xfrm>
            <a:off x="7108141" y="4027061"/>
            <a:ext cx="268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現在</a:t>
            </a:r>
            <a:r>
              <a:rPr lang="en-US" altLang="zh-TW" dirty="0" err="1">
                <a:solidFill>
                  <a:srgbClr val="FF0000"/>
                </a:solidFill>
                <a:ea typeface="標楷體" panose="03000509000000000000" pitchFamily="65" charset="-120"/>
              </a:rPr>
              <a:t>blo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[2]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書櫃無法左移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20DFD01-110D-4CEA-BA88-019C18355CBC}"/>
              </a:ext>
            </a:extLst>
          </p:cNvPr>
          <p:cNvSpPr txBox="1"/>
          <p:nvPr/>
        </p:nvSpPr>
        <p:spPr>
          <a:xfrm>
            <a:off x="9511523" y="1810211"/>
            <a:ext cx="164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左邊</a:t>
            </a:r>
            <a:r>
              <a:rPr lang="en-US" altLang="zh-TW" dirty="0"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的個數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197A85F-6890-4B01-868F-A25E6DF0DCED}"/>
              </a:ext>
            </a:extLst>
          </p:cNvPr>
          <p:cNvSpPr txBox="1"/>
          <p:nvPr/>
        </p:nvSpPr>
        <p:spPr>
          <a:xfrm>
            <a:off x="9788435" y="4883587"/>
            <a:ext cx="204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K: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可以左移的距離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EA102D4-1505-4300-89B3-41C83FEA2BB7}"/>
              </a:ext>
            </a:extLst>
          </p:cNvPr>
          <p:cNvSpPr txBox="1"/>
          <p:nvPr/>
        </p:nvSpPr>
        <p:spPr>
          <a:xfrm>
            <a:off x="9793183" y="5149891"/>
            <a:ext cx="252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now:</a:t>
            </a:r>
            <a:r>
              <a:rPr lang="zh-TW" altLang="en-US" dirty="0">
                <a:ea typeface="標楷體" panose="03000509000000000000" pitchFamily="65" charset="-120"/>
              </a:rPr>
              <a:t>下一個開始的通道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7C9D8E6-A729-4925-BB52-F824C6B4902F}"/>
              </a:ext>
            </a:extLst>
          </p:cNvPr>
          <p:cNvCxnSpPr/>
          <p:nvPr/>
        </p:nvCxnSpPr>
        <p:spPr>
          <a:xfrm>
            <a:off x="2373814" y="4228223"/>
            <a:ext cx="4160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159FC7C-4E30-440A-9D1C-A24831B41CBC}"/>
              </a:ext>
            </a:extLst>
          </p:cNvPr>
          <p:cNvSpPr txBox="1"/>
          <p:nvPr/>
        </p:nvSpPr>
        <p:spPr>
          <a:xfrm>
            <a:off x="9581857" y="2182530"/>
            <a:ext cx="182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F0"/>
                </a:solidFill>
                <a:ea typeface="標楷體" panose="03000509000000000000" pitchFamily="65" charset="-120"/>
              </a:rPr>
              <a:t>0</a:t>
            </a:r>
            <a:r>
              <a:rPr lang="zh-TW" altLang="en-US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的所在的位置</a:t>
            </a:r>
          </a:p>
        </p:txBody>
      </p:sp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6FEF4BDF-CEC2-4DC5-96A6-1F4321E2C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144425"/>
              </p:ext>
            </p:extLst>
          </p:nvPr>
        </p:nvGraphicFramePr>
        <p:xfrm>
          <a:off x="5268689" y="1775045"/>
          <a:ext cx="4242834" cy="74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7139">
                  <a:extLst>
                    <a:ext uri="{9D8B030D-6E8A-4147-A177-3AD203B41FA5}">
                      <a16:colId xmlns:a16="http://schemas.microsoft.com/office/drawing/2014/main" val="1069827075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426365162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1825065800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29069378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684554945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2386943395"/>
                    </a:ext>
                  </a:extLst>
                </a:gridCol>
              </a:tblGrid>
              <a:tr h="37450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836583"/>
                  </a:ext>
                </a:extLst>
              </a:tr>
              <a:tr h="374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zero[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97831"/>
                  </a:ext>
                </a:extLst>
              </a:tr>
            </a:tbl>
          </a:graphicData>
        </a:graphic>
      </p:graphicFrame>
      <p:sp>
        <p:nvSpPr>
          <p:cNvPr id="40" name="文字方塊 39">
            <a:extLst>
              <a:ext uri="{FF2B5EF4-FFF2-40B4-BE49-F238E27FC236}">
                <a16:creationId xmlns:a16="http://schemas.microsoft.com/office/drawing/2014/main" id="{4A1493D2-8384-4BC2-8499-204298B6906E}"/>
              </a:ext>
            </a:extLst>
          </p:cNvPr>
          <p:cNvSpPr txBox="1"/>
          <p:nvPr/>
        </p:nvSpPr>
        <p:spPr>
          <a:xfrm>
            <a:off x="9793183" y="5465762"/>
            <a:ext cx="2525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value[u]:</a:t>
            </a:r>
            <a:r>
              <a:rPr lang="zh-TW" altLang="en-US" dirty="0">
                <a:ea typeface="標楷體" panose="03000509000000000000" pitchFamily="65" charset="-120"/>
              </a:rPr>
              <a:t>通道</a:t>
            </a:r>
            <a:r>
              <a:rPr lang="en-US" altLang="zh-TW" dirty="0">
                <a:ea typeface="標楷體" panose="03000509000000000000" pitchFamily="65" charset="-120"/>
              </a:rPr>
              <a:t>u</a:t>
            </a:r>
            <a:r>
              <a:rPr lang="zh-TW" altLang="en-US" dirty="0">
                <a:ea typeface="標楷體" panose="03000509000000000000" pitchFamily="65" charset="-120"/>
              </a:rPr>
              <a:t>打通需要的代價</a:t>
            </a:r>
            <a:r>
              <a:rPr lang="en-US" altLang="zh-TW" dirty="0">
                <a:ea typeface="標楷體" panose="03000509000000000000" pitchFamily="65" charset="-120"/>
              </a:rPr>
              <a:t>(-1</a:t>
            </a:r>
            <a:r>
              <a:rPr lang="zh-TW" altLang="en-US" dirty="0">
                <a:ea typeface="標楷體" panose="03000509000000000000" pitchFamily="65" charset="-120"/>
              </a:rPr>
              <a:t>表示無窮大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118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2814B8-B1DA-4FB1-96BA-41DC010F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06A5-31E5-41D5-8646-2257DC2871F0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E1E2ED-A1C8-4DA6-8EA4-BD7AE7D6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D49EDF-4379-473E-B5CB-B5F950F7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DD22918-2D32-47B6-A6E5-FBE4F255478E}"/>
              </a:ext>
            </a:extLst>
          </p:cNvPr>
          <p:cNvSpPr txBox="1"/>
          <p:nvPr/>
        </p:nvSpPr>
        <p:spPr>
          <a:xfrm>
            <a:off x="11409" y="-36451"/>
            <a:ext cx="5380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如何計算左移代價</a:t>
            </a:r>
            <a:r>
              <a:rPr lang="en-US" altLang="zh-TW" sz="2800" dirty="0"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2800" dirty="0">
                <a:ea typeface="標楷體" panose="03000509000000000000" pitchFamily="65" charset="-120"/>
              </a:rPr>
              <a:t>row 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為例</a:t>
            </a:r>
            <a:r>
              <a:rPr lang="en-US" altLang="zh-TW" sz="2800" dirty="0">
                <a:ea typeface="標楷體" panose="03000509000000000000" pitchFamily="65" charset="-120"/>
              </a:rPr>
              <a:t>)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5D80B12-FFEA-4003-AE66-27ECD6446830}"/>
              </a:ext>
            </a:extLst>
          </p:cNvPr>
          <p:cNvGrpSpPr/>
          <p:nvPr/>
        </p:nvGrpSpPr>
        <p:grpSpPr>
          <a:xfrm>
            <a:off x="163629" y="714418"/>
            <a:ext cx="3697347" cy="2714582"/>
            <a:chOff x="112261" y="3584846"/>
            <a:chExt cx="3697347" cy="271458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C78548E-DB04-48FD-A6C0-F4B1DD0B2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500" y="3584846"/>
              <a:ext cx="3238108" cy="2714582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AC2871D-9D3A-45EF-8392-26C2DC457DAC}"/>
                </a:ext>
              </a:extLst>
            </p:cNvPr>
            <p:cNvSpPr txBox="1"/>
            <p:nvPr/>
          </p:nvSpPr>
          <p:spPr>
            <a:xfrm>
              <a:off x="662940" y="3879946"/>
              <a:ext cx="3146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0  1   2  3  4  5  6  7  8  9</a:t>
              </a:r>
              <a:endParaRPr lang="zh-TW" altLang="en-US" sz="2400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D0FFC06-F49A-4113-8BDE-45D92FC35AD3}"/>
                </a:ext>
              </a:extLst>
            </p:cNvPr>
            <p:cNvSpPr txBox="1"/>
            <p:nvPr/>
          </p:nvSpPr>
          <p:spPr>
            <a:xfrm>
              <a:off x="112261" y="3935734"/>
              <a:ext cx="690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通道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35FE88D-7FF3-424E-8C21-56D1BE9D2681}"/>
              </a:ext>
            </a:extLst>
          </p:cNvPr>
          <p:cNvGrpSpPr/>
          <p:nvPr/>
        </p:nvGrpSpPr>
        <p:grpSpPr>
          <a:xfrm>
            <a:off x="-466" y="1326916"/>
            <a:ext cx="855023" cy="1330792"/>
            <a:chOff x="-63709" y="1572898"/>
            <a:chExt cx="855023" cy="1330792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51C5CFC-52E2-448F-8844-E61C84D22303}"/>
                </a:ext>
              </a:extLst>
            </p:cNvPr>
            <p:cNvSpPr txBox="1"/>
            <p:nvPr/>
          </p:nvSpPr>
          <p:spPr>
            <a:xfrm>
              <a:off x="-63709" y="1572898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0</a:t>
              </a:r>
              <a:endParaRPr lang="zh-TW" altLang="en-US" sz="20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4C8F899-C18F-4299-9D66-F8EE60218CB6}"/>
                </a:ext>
              </a:extLst>
            </p:cNvPr>
            <p:cNvSpPr txBox="1"/>
            <p:nvPr/>
          </p:nvSpPr>
          <p:spPr>
            <a:xfrm>
              <a:off x="-51834" y="1889258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1</a:t>
              </a:r>
              <a:endParaRPr lang="zh-TW" altLang="en-US" sz="2000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A44E995-4C8C-45DB-AC84-45A29E186953}"/>
                </a:ext>
              </a:extLst>
            </p:cNvPr>
            <p:cNvSpPr txBox="1"/>
            <p:nvPr/>
          </p:nvSpPr>
          <p:spPr>
            <a:xfrm>
              <a:off x="-51834" y="2190930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2</a:t>
              </a:r>
              <a:endParaRPr lang="zh-TW" altLang="en-US" sz="20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B7F1F33-8DC8-41FE-A0D5-A88806B4C27F}"/>
                </a:ext>
              </a:extLst>
            </p:cNvPr>
            <p:cNvSpPr txBox="1"/>
            <p:nvPr/>
          </p:nvSpPr>
          <p:spPr>
            <a:xfrm>
              <a:off x="-51834" y="2503580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3</a:t>
              </a:r>
              <a:endParaRPr lang="zh-TW" altLang="en-US" sz="2000" dirty="0"/>
            </a:p>
          </p:txBody>
        </p:sp>
      </p:grp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C3E7264-A856-42F3-A789-1FB44E7D7C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04789" y="820506"/>
          <a:ext cx="5569353" cy="74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817">
                  <a:extLst>
                    <a:ext uri="{9D8B030D-6E8A-4147-A177-3AD203B41FA5}">
                      <a16:colId xmlns:a16="http://schemas.microsoft.com/office/drawing/2014/main" val="1069827075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426365162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1825065800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29069378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684554945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2386943395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2403435504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1216531696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2556397876"/>
                    </a:ext>
                  </a:extLst>
                </a:gridCol>
              </a:tblGrid>
              <a:tr h="374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836583"/>
                  </a:ext>
                </a:extLst>
              </a:tr>
              <a:tr h="374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97831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6EE3FEE1-89D3-4235-800E-F3BCEC4481E3}"/>
              </a:ext>
            </a:extLst>
          </p:cNvPr>
          <p:cNvSpPr txBox="1"/>
          <p:nvPr/>
        </p:nvSpPr>
        <p:spPr>
          <a:xfrm>
            <a:off x="3860976" y="1183552"/>
            <a:ext cx="144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輸入的資料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58269F2-95F6-4E22-96A7-0C07649B83A3}"/>
                  </a:ext>
                </a:extLst>
              </p:cNvPr>
              <p:cNvSpPr txBox="1"/>
              <p:nvPr/>
            </p:nvSpPr>
            <p:spPr>
              <a:xfrm>
                <a:off x="7869013" y="473985"/>
                <a:ext cx="4620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58269F2-95F6-4E22-96A7-0C07649B8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013" y="473985"/>
                <a:ext cx="46201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72DA67FF-4FF6-4722-9B7D-E4C40A08BAC1}"/>
              </a:ext>
            </a:extLst>
          </p:cNvPr>
          <p:cNvSpPr txBox="1"/>
          <p:nvPr/>
        </p:nvSpPr>
        <p:spPr>
          <a:xfrm>
            <a:off x="10920798" y="1727026"/>
            <a:ext cx="87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zn</a:t>
            </a:r>
            <a:r>
              <a:rPr lang="en-US" altLang="zh-TW" sz="2400" dirty="0"/>
              <a:t>: 0 </a:t>
            </a:r>
            <a:endParaRPr lang="zh-TW" altLang="en-US" sz="2400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21E6EC9D-AF2C-438B-B5B8-B20941F44D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29541" y="3107151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78726129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8481002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57135162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7411132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24044868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7062409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3975437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29784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158337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066233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79189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通道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45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92663"/>
                  </a:ext>
                </a:extLst>
              </a:tr>
            </a:tbl>
          </a:graphicData>
        </a:graphic>
      </p:graphicFrame>
      <p:grpSp>
        <p:nvGrpSpPr>
          <p:cNvPr id="20" name="群組 19">
            <a:extLst>
              <a:ext uri="{FF2B5EF4-FFF2-40B4-BE49-F238E27FC236}">
                <a16:creationId xmlns:a16="http://schemas.microsoft.com/office/drawing/2014/main" id="{F4FAD5C7-4962-4E15-87FC-D2833A8D25E8}"/>
              </a:ext>
            </a:extLst>
          </p:cNvPr>
          <p:cNvGrpSpPr/>
          <p:nvPr/>
        </p:nvGrpSpPr>
        <p:grpSpPr>
          <a:xfrm>
            <a:off x="7645236" y="2486223"/>
            <a:ext cx="875097" cy="728711"/>
            <a:chOff x="4670419" y="2511277"/>
            <a:chExt cx="875097" cy="728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C20018F-9BB6-4075-8535-5A76BDE1CFD9}"/>
                    </a:ext>
                  </a:extLst>
                </p:cNvPr>
                <p:cNvSpPr txBox="1"/>
                <p:nvPr/>
              </p:nvSpPr>
              <p:spPr>
                <a:xfrm>
                  <a:off x="4806676" y="2778323"/>
                  <a:ext cx="4620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TW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C20018F-9BB6-4075-8535-5A76BDE1C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676" y="2778323"/>
                  <a:ext cx="462013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9B48FF2-8140-4719-952B-BF6F9C4CBC9A}"/>
                </a:ext>
              </a:extLst>
            </p:cNvPr>
            <p:cNvSpPr txBox="1"/>
            <p:nvPr/>
          </p:nvSpPr>
          <p:spPr>
            <a:xfrm>
              <a:off x="4670419" y="2511277"/>
              <a:ext cx="8750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now</a:t>
              </a:r>
              <a:endParaRPr lang="zh-TW" altLang="en-US" sz="2400" dirty="0"/>
            </a:p>
          </p:txBody>
        </p:sp>
      </p:grp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B8BDD072-C436-4E6A-97E8-D4402FF80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610257"/>
              </p:ext>
            </p:extLst>
          </p:nvPr>
        </p:nvGraphicFramePr>
        <p:xfrm>
          <a:off x="163629" y="4944506"/>
          <a:ext cx="962955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414">
                  <a:extLst>
                    <a:ext uri="{9D8B030D-6E8A-4147-A177-3AD203B41FA5}">
                      <a16:colId xmlns:a16="http://schemas.microsoft.com/office/drawing/2014/main" val="4167951048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1731675536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227809599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3071073866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3490503697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244052607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2441787179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1139378202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3971278190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959843989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1047890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通道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u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84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value[u]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18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g[u]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4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can[u]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44713"/>
                  </a:ext>
                </a:extLst>
              </a:tr>
            </a:tbl>
          </a:graphicData>
        </a:graphic>
      </p:graphicFrame>
      <p:sp>
        <p:nvSpPr>
          <p:cNvPr id="25" name="文字方塊 24">
            <a:extLst>
              <a:ext uri="{FF2B5EF4-FFF2-40B4-BE49-F238E27FC236}">
                <a16:creationId xmlns:a16="http://schemas.microsoft.com/office/drawing/2014/main" id="{CD9BA261-5701-40BE-BAC0-BE226C93BBC0}"/>
              </a:ext>
            </a:extLst>
          </p:cNvPr>
          <p:cNvSpPr txBox="1"/>
          <p:nvPr/>
        </p:nvSpPr>
        <p:spPr>
          <a:xfrm>
            <a:off x="253028" y="3990261"/>
            <a:ext cx="2187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blo</a:t>
            </a:r>
            <a:r>
              <a:rPr lang="en-US" altLang="zh-TW" sz="2400" dirty="0"/>
              <a:t>[3] = 0  </a:t>
            </a:r>
            <a:endParaRPr lang="zh-TW" altLang="en-US" sz="2400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8DBD499-3200-4EF4-A50A-D13AD553F1C1}"/>
              </a:ext>
            </a:extLst>
          </p:cNvPr>
          <p:cNvGrpSpPr/>
          <p:nvPr/>
        </p:nvGrpSpPr>
        <p:grpSpPr>
          <a:xfrm>
            <a:off x="8350101" y="2465151"/>
            <a:ext cx="875097" cy="728711"/>
            <a:chOff x="4670419" y="2511277"/>
            <a:chExt cx="875097" cy="728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0D6B31C-F727-4D12-A724-AB524B70F64B}"/>
                    </a:ext>
                  </a:extLst>
                </p:cNvPr>
                <p:cNvSpPr txBox="1"/>
                <p:nvPr/>
              </p:nvSpPr>
              <p:spPr>
                <a:xfrm>
                  <a:off x="4806676" y="2778323"/>
                  <a:ext cx="4620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TW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0D6B31C-F727-4D12-A724-AB524B70F6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676" y="2778323"/>
                  <a:ext cx="46201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0FA37339-6F93-48F8-8C31-F9D326F7F121}"/>
                </a:ext>
              </a:extLst>
            </p:cNvPr>
            <p:cNvSpPr txBox="1"/>
            <p:nvPr/>
          </p:nvSpPr>
          <p:spPr>
            <a:xfrm>
              <a:off x="4670419" y="2511277"/>
              <a:ext cx="8750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now</a:t>
              </a:r>
              <a:endParaRPr lang="zh-TW" altLang="en-US" sz="2400" dirty="0"/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20DFD01-110D-4CEA-BA88-019C18355CBC}"/>
              </a:ext>
            </a:extLst>
          </p:cNvPr>
          <p:cNvSpPr txBox="1"/>
          <p:nvPr/>
        </p:nvSpPr>
        <p:spPr>
          <a:xfrm>
            <a:off x="9511523" y="1810211"/>
            <a:ext cx="164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左邊</a:t>
            </a:r>
            <a:r>
              <a:rPr lang="en-US" altLang="zh-TW" dirty="0"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的個數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197A85F-6890-4B01-868F-A25E6DF0DCED}"/>
              </a:ext>
            </a:extLst>
          </p:cNvPr>
          <p:cNvSpPr txBox="1"/>
          <p:nvPr/>
        </p:nvSpPr>
        <p:spPr>
          <a:xfrm>
            <a:off x="9788435" y="4883587"/>
            <a:ext cx="204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K: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可以左移的距離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EA102D4-1505-4300-89B3-41C83FEA2BB7}"/>
              </a:ext>
            </a:extLst>
          </p:cNvPr>
          <p:cNvSpPr txBox="1"/>
          <p:nvPr/>
        </p:nvSpPr>
        <p:spPr>
          <a:xfrm>
            <a:off x="9793183" y="5149891"/>
            <a:ext cx="252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now:</a:t>
            </a:r>
            <a:r>
              <a:rPr lang="zh-TW" altLang="en-US" dirty="0">
                <a:ea typeface="標楷體" panose="03000509000000000000" pitchFamily="65" charset="-120"/>
              </a:rPr>
              <a:t>下一個開始的通道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7C9D8E6-A729-4925-BB52-F824C6B4902F}"/>
              </a:ext>
            </a:extLst>
          </p:cNvPr>
          <p:cNvCxnSpPr/>
          <p:nvPr/>
        </p:nvCxnSpPr>
        <p:spPr>
          <a:xfrm>
            <a:off x="2373814" y="4228223"/>
            <a:ext cx="4160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159FC7C-4E30-440A-9D1C-A24831B41CBC}"/>
              </a:ext>
            </a:extLst>
          </p:cNvPr>
          <p:cNvSpPr txBox="1"/>
          <p:nvPr/>
        </p:nvSpPr>
        <p:spPr>
          <a:xfrm>
            <a:off x="9581857" y="2182530"/>
            <a:ext cx="182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F0"/>
                </a:solidFill>
                <a:ea typeface="標楷體" panose="03000509000000000000" pitchFamily="65" charset="-120"/>
              </a:rPr>
              <a:t>0</a:t>
            </a:r>
            <a:r>
              <a:rPr lang="zh-TW" altLang="en-US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的所在的位置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9327890-A35F-4550-808D-DF41E2460A4B}"/>
              </a:ext>
            </a:extLst>
          </p:cNvPr>
          <p:cNvSpPr txBox="1"/>
          <p:nvPr/>
        </p:nvSpPr>
        <p:spPr>
          <a:xfrm>
            <a:off x="6165346" y="2103466"/>
            <a:ext cx="5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0EB88A3-53CF-4AE9-B735-BEC91AEDE568}"/>
              </a:ext>
            </a:extLst>
          </p:cNvPr>
          <p:cNvSpPr txBox="1"/>
          <p:nvPr/>
        </p:nvSpPr>
        <p:spPr>
          <a:xfrm>
            <a:off x="11407588" y="1723946"/>
            <a:ext cx="3883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8C01995-3A8D-4734-A69D-2FF72424F084}"/>
              </a:ext>
            </a:extLst>
          </p:cNvPr>
          <p:cNvSpPr txBox="1"/>
          <p:nvPr/>
        </p:nvSpPr>
        <p:spPr>
          <a:xfrm>
            <a:off x="4815191" y="6027120"/>
            <a:ext cx="32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3DD619E-06BF-410F-8769-2D7B31BAD9B7}"/>
              </a:ext>
            </a:extLst>
          </p:cNvPr>
          <p:cNvSpPr txBox="1"/>
          <p:nvPr/>
        </p:nvSpPr>
        <p:spPr>
          <a:xfrm>
            <a:off x="2912756" y="3969695"/>
            <a:ext cx="470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zero[</a:t>
            </a:r>
            <a:r>
              <a:rPr lang="en-US" altLang="zh-TW" sz="2400" dirty="0" err="1"/>
              <a:t>zn</a:t>
            </a:r>
            <a:r>
              <a:rPr lang="en-US" altLang="zh-TW" sz="2400" dirty="0"/>
              <a:t>++]=3 ;  can[now]++;  now++;</a:t>
            </a:r>
            <a:endParaRPr lang="zh-TW" altLang="en-US" sz="2400" dirty="0"/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28B904E4-D0BA-4CC9-AAF2-C991B65CA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685066"/>
              </p:ext>
            </p:extLst>
          </p:nvPr>
        </p:nvGraphicFramePr>
        <p:xfrm>
          <a:off x="5268689" y="1775045"/>
          <a:ext cx="4242834" cy="74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7139">
                  <a:extLst>
                    <a:ext uri="{9D8B030D-6E8A-4147-A177-3AD203B41FA5}">
                      <a16:colId xmlns:a16="http://schemas.microsoft.com/office/drawing/2014/main" val="1069827075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426365162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1825065800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29069378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684554945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2386943395"/>
                    </a:ext>
                  </a:extLst>
                </a:gridCol>
              </a:tblGrid>
              <a:tr h="37450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836583"/>
                  </a:ext>
                </a:extLst>
              </a:tr>
              <a:tr h="374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zero[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97831"/>
                  </a:ext>
                </a:extLst>
              </a:tr>
            </a:tbl>
          </a:graphicData>
        </a:graphic>
      </p:graphicFrame>
      <p:sp>
        <p:nvSpPr>
          <p:cNvPr id="43" name="文字方塊 42">
            <a:extLst>
              <a:ext uri="{FF2B5EF4-FFF2-40B4-BE49-F238E27FC236}">
                <a16:creationId xmlns:a16="http://schemas.microsoft.com/office/drawing/2014/main" id="{85A2A0D8-87D9-4101-85D1-F294511BA2BB}"/>
              </a:ext>
            </a:extLst>
          </p:cNvPr>
          <p:cNvSpPr txBox="1"/>
          <p:nvPr/>
        </p:nvSpPr>
        <p:spPr>
          <a:xfrm>
            <a:off x="9793183" y="5465762"/>
            <a:ext cx="2525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value[u]:</a:t>
            </a:r>
            <a:r>
              <a:rPr lang="zh-TW" altLang="en-US" dirty="0">
                <a:ea typeface="標楷體" panose="03000509000000000000" pitchFamily="65" charset="-120"/>
              </a:rPr>
              <a:t>通道</a:t>
            </a:r>
            <a:r>
              <a:rPr lang="en-US" altLang="zh-TW" dirty="0">
                <a:ea typeface="標楷體" panose="03000509000000000000" pitchFamily="65" charset="-120"/>
              </a:rPr>
              <a:t>u</a:t>
            </a:r>
            <a:r>
              <a:rPr lang="zh-TW" altLang="en-US" dirty="0">
                <a:ea typeface="標楷體" panose="03000509000000000000" pitchFamily="65" charset="-120"/>
              </a:rPr>
              <a:t>打通需要的代價</a:t>
            </a:r>
            <a:r>
              <a:rPr lang="en-US" altLang="zh-TW" dirty="0">
                <a:ea typeface="標楷體" panose="03000509000000000000" pitchFamily="65" charset="-120"/>
              </a:rPr>
              <a:t>(-1</a:t>
            </a:r>
            <a:r>
              <a:rPr lang="zh-TW" altLang="en-US" dirty="0">
                <a:ea typeface="標楷體" panose="03000509000000000000" pitchFamily="65" charset="-120"/>
              </a:rPr>
              <a:t>表示無窮大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740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9" grpId="0" animBg="1"/>
      <p:bldP spid="40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2814B8-B1DA-4FB1-96BA-41DC010F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06A5-31E5-41D5-8646-2257DC2871F0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E1E2ED-A1C8-4DA6-8EA4-BD7AE7D6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D49EDF-4379-473E-B5CB-B5F950F7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DD22918-2D32-47B6-A6E5-FBE4F255478E}"/>
              </a:ext>
            </a:extLst>
          </p:cNvPr>
          <p:cNvSpPr txBox="1"/>
          <p:nvPr/>
        </p:nvSpPr>
        <p:spPr>
          <a:xfrm>
            <a:off x="11409" y="-36451"/>
            <a:ext cx="5380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如何計算左移代價</a:t>
            </a:r>
            <a:r>
              <a:rPr lang="en-US" altLang="zh-TW" sz="2800" dirty="0"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2800" dirty="0">
                <a:ea typeface="標楷體" panose="03000509000000000000" pitchFamily="65" charset="-120"/>
              </a:rPr>
              <a:t>row 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為例</a:t>
            </a:r>
            <a:r>
              <a:rPr lang="en-US" altLang="zh-TW" sz="2800" dirty="0">
                <a:ea typeface="標楷體" panose="03000509000000000000" pitchFamily="65" charset="-120"/>
              </a:rPr>
              <a:t>)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5D80B12-FFEA-4003-AE66-27ECD6446830}"/>
              </a:ext>
            </a:extLst>
          </p:cNvPr>
          <p:cNvGrpSpPr/>
          <p:nvPr/>
        </p:nvGrpSpPr>
        <p:grpSpPr>
          <a:xfrm>
            <a:off x="163629" y="714418"/>
            <a:ext cx="3697347" cy="2714582"/>
            <a:chOff x="112261" y="3584846"/>
            <a:chExt cx="3697347" cy="271458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C78548E-DB04-48FD-A6C0-F4B1DD0B2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500" y="3584846"/>
              <a:ext cx="3238108" cy="2714582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AC2871D-9D3A-45EF-8392-26C2DC457DAC}"/>
                </a:ext>
              </a:extLst>
            </p:cNvPr>
            <p:cNvSpPr txBox="1"/>
            <p:nvPr/>
          </p:nvSpPr>
          <p:spPr>
            <a:xfrm>
              <a:off x="662940" y="3879946"/>
              <a:ext cx="3146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0  1   2  3  4  5  6  7  8  9</a:t>
              </a:r>
              <a:endParaRPr lang="zh-TW" altLang="en-US" sz="2400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D0FFC06-F49A-4113-8BDE-45D92FC35AD3}"/>
                </a:ext>
              </a:extLst>
            </p:cNvPr>
            <p:cNvSpPr txBox="1"/>
            <p:nvPr/>
          </p:nvSpPr>
          <p:spPr>
            <a:xfrm>
              <a:off x="112261" y="3935734"/>
              <a:ext cx="690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通道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35FE88D-7FF3-424E-8C21-56D1BE9D2681}"/>
              </a:ext>
            </a:extLst>
          </p:cNvPr>
          <p:cNvGrpSpPr/>
          <p:nvPr/>
        </p:nvGrpSpPr>
        <p:grpSpPr>
          <a:xfrm>
            <a:off x="-466" y="1326916"/>
            <a:ext cx="855023" cy="1330792"/>
            <a:chOff x="-63709" y="1572898"/>
            <a:chExt cx="855023" cy="1330792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51C5CFC-52E2-448F-8844-E61C84D22303}"/>
                </a:ext>
              </a:extLst>
            </p:cNvPr>
            <p:cNvSpPr txBox="1"/>
            <p:nvPr/>
          </p:nvSpPr>
          <p:spPr>
            <a:xfrm>
              <a:off x="-63709" y="1572898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0</a:t>
              </a:r>
              <a:endParaRPr lang="zh-TW" altLang="en-US" sz="20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4C8F899-C18F-4299-9D66-F8EE60218CB6}"/>
                </a:ext>
              </a:extLst>
            </p:cNvPr>
            <p:cNvSpPr txBox="1"/>
            <p:nvPr/>
          </p:nvSpPr>
          <p:spPr>
            <a:xfrm>
              <a:off x="-51834" y="1889258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1</a:t>
              </a:r>
              <a:endParaRPr lang="zh-TW" altLang="en-US" sz="2000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A44E995-4C8C-45DB-AC84-45A29E186953}"/>
                </a:ext>
              </a:extLst>
            </p:cNvPr>
            <p:cNvSpPr txBox="1"/>
            <p:nvPr/>
          </p:nvSpPr>
          <p:spPr>
            <a:xfrm>
              <a:off x="-51834" y="2190930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2</a:t>
              </a:r>
              <a:endParaRPr lang="zh-TW" altLang="en-US" sz="20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B7F1F33-8DC8-41FE-A0D5-A88806B4C27F}"/>
                </a:ext>
              </a:extLst>
            </p:cNvPr>
            <p:cNvSpPr txBox="1"/>
            <p:nvPr/>
          </p:nvSpPr>
          <p:spPr>
            <a:xfrm>
              <a:off x="-51834" y="2503580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3</a:t>
              </a:r>
              <a:endParaRPr lang="zh-TW" altLang="en-US" sz="2000" dirty="0"/>
            </a:p>
          </p:txBody>
        </p:sp>
      </p:grp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C3E7264-A856-42F3-A789-1FB44E7D7C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04789" y="820506"/>
          <a:ext cx="5569353" cy="74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817">
                  <a:extLst>
                    <a:ext uri="{9D8B030D-6E8A-4147-A177-3AD203B41FA5}">
                      <a16:colId xmlns:a16="http://schemas.microsoft.com/office/drawing/2014/main" val="1069827075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426365162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1825065800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29069378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684554945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2386943395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2403435504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1216531696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2556397876"/>
                    </a:ext>
                  </a:extLst>
                </a:gridCol>
              </a:tblGrid>
              <a:tr h="374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836583"/>
                  </a:ext>
                </a:extLst>
              </a:tr>
              <a:tr h="374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97831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6EE3FEE1-89D3-4235-800E-F3BCEC4481E3}"/>
              </a:ext>
            </a:extLst>
          </p:cNvPr>
          <p:cNvSpPr txBox="1"/>
          <p:nvPr/>
        </p:nvSpPr>
        <p:spPr>
          <a:xfrm>
            <a:off x="3860976" y="1183552"/>
            <a:ext cx="144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輸入的資料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58269F2-95F6-4E22-96A7-0C07649B83A3}"/>
                  </a:ext>
                </a:extLst>
              </p:cNvPr>
              <p:cNvSpPr txBox="1"/>
              <p:nvPr/>
            </p:nvSpPr>
            <p:spPr>
              <a:xfrm>
                <a:off x="8486357" y="499506"/>
                <a:ext cx="4620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58269F2-95F6-4E22-96A7-0C07649B8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357" y="499506"/>
                <a:ext cx="46201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72DA67FF-4FF6-4722-9B7D-E4C40A08BAC1}"/>
              </a:ext>
            </a:extLst>
          </p:cNvPr>
          <p:cNvSpPr txBox="1"/>
          <p:nvPr/>
        </p:nvSpPr>
        <p:spPr>
          <a:xfrm>
            <a:off x="10920798" y="1727026"/>
            <a:ext cx="87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zn</a:t>
            </a:r>
            <a:r>
              <a:rPr lang="en-US" altLang="zh-TW" sz="2400" dirty="0"/>
              <a:t>: 0 </a:t>
            </a:r>
            <a:endParaRPr lang="zh-TW" altLang="en-US" sz="2400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21E6EC9D-AF2C-438B-B5B8-B20941F44D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29541" y="3107151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78726129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8481002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57135162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7411132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24044868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7062409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3975437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29784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158337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066233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79189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通道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45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92663"/>
                  </a:ext>
                </a:extLst>
              </a:tr>
            </a:tbl>
          </a:graphicData>
        </a:graphic>
      </p:graphicFrame>
      <p:grpSp>
        <p:nvGrpSpPr>
          <p:cNvPr id="20" name="群組 19">
            <a:extLst>
              <a:ext uri="{FF2B5EF4-FFF2-40B4-BE49-F238E27FC236}">
                <a16:creationId xmlns:a16="http://schemas.microsoft.com/office/drawing/2014/main" id="{F4FAD5C7-4962-4E15-87FC-D2833A8D25E8}"/>
              </a:ext>
            </a:extLst>
          </p:cNvPr>
          <p:cNvGrpSpPr/>
          <p:nvPr/>
        </p:nvGrpSpPr>
        <p:grpSpPr>
          <a:xfrm>
            <a:off x="8362324" y="2486223"/>
            <a:ext cx="875097" cy="728711"/>
            <a:chOff x="4670419" y="2511277"/>
            <a:chExt cx="875097" cy="728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C20018F-9BB6-4075-8535-5A76BDE1CFD9}"/>
                    </a:ext>
                  </a:extLst>
                </p:cNvPr>
                <p:cNvSpPr txBox="1"/>
                <p:nvPr/>
              </p:nvSpPr>
              <p:spPr>
                <a:xfrm>
                  <a:off x="4806676" y="2778323"/>
                  <a:ext cx="4620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TW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C20018F-9BB6-4075-8535-5A76BDE1C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676" y="2778323"/>
                  <a:ext cx="462013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9B48FF2-8140-4719-952B-BF6F9C4CBC9A}"/>
                </a:ext>
              </a:extLst>
            </p:cNvPr>
            <p:cNvSpPr txBox="1"/>
            <p:nvPr/>
          </p:nvSpPr>
          <p:spPr>
            <a:xfrm>
              <a:off x="4670419" y="2511277"/>
              <a:ext cx="8750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now</a:t>
              </a:r>
              <a:endParaRPr lang="zh-TW" altLang="en-US" sz="2400" dirty="0"/>
            </a:p>
          </p:txBody>
        </p:sp>
      </p:grp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B8BDD072-C436-4E6A-97E8-D4402FF80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695326"/>
              </p:ext>
            </p:extLst>
          </p:nvPr>
        </p:nvGraphicFramePr>
        <p:xfrm>
          <a:off x="163629" y="4944506"/>
          <a:ext cx="962955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414">
                  <a:extLst>
                    <a:ext uri="{9D8B030D-6E8A-4147-A177-3AD203B41FA5}">
                      <a16:colId xmlns:a16="http://schemas.microsoft.com/office/drawing/2014/main" val="4167951048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1731675536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227809599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3071073866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3490503697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244052607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2441787179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1139378202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3971278190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959843989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1047890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通道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u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84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value[u]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18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g[u]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4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can[u]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447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D9BA261-5701-40BE-BAC0-BE226C93BBC0}"/>
                  </a:ext>
                </a:extLst>
              </p:cNvPr>
              <p:cNvSpPr txBox="1"/>
              <p:nvPr/>
            </p:nvSpPr>
            <p:spPr>
              <a:xfrm>
                <a:off x="253028" y="3990261"/>
                <a:ext cx="21873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err="1"/>
                  <a:t>blo</a:t>
                </a:r>
                <a:r>
                  <a:rPr lang="en-US" altLang="zh-TW" sz="2400" dirty="0"/>
                  <a:t>[4] = 1  (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TW" sz="2400" dirty="0"/>
                  <a:t>)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D9BA261-5701-40BE-BAC0-BE226C93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28" y="3990261"/>
                <a:ext cx="2187338" cy="461665"/>
              </a:xfrm>
              <a:prstGeom prst="rect">
                <a:avLst/>
              </a:prstGeom>
              <a:blipFill>
                <a:blip r:embed="rId5"/>
                <a:stretch>
                  <a:fillRect l="-4469" t="-10667" r="-3073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群組 28">
            <a:extLst>
              <a:ext uri="{FF2B5EF4-FFF2-40B4-BE49-F238E27FC236}">
                <a16:creationId xmlns:a16="http://schemas.microsoft.com/office/drawing/2014/main" id="{A8DBD499-3200-4EF4-A50A-D13AD553F1C1}"/>
              </a:ext>
            </a:extLst>
          </p:cNvPr>
          <p:cNvGrpSpPr/>
          <p:nvPr/>
        </p:nvGrpSpPr>
        <p:grpSpPr>
          <a:xfrm>
            <a:off x="9107103" y="2471786"/>
            <a:ext cx="875097" cy="728711"/>
            <a:chOff x="4670419" y="2511277"/>
            <a:chExt cx="875097" cy="728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0D6B31C-F727-4D12-A724-AB524B70F64B}"/>
                    </a:ext>
                  </a:extLst>
                </p:cNvPr>
                <p:cNvSpPr txBox="1"/>
                <p:nvPr/>
              </p:nvSpPr>
              <p:spPr>
                <a:xfrm>
                  <a:off x="4806676" y="2778323"/>
                  <a:ext cx="4620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TW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0D6B31C-F727-4D12-A724-AB524B70F6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676" y="2778323"/>
                  <a:ext cx="462013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0FA37339-6F93-48F8-8C31-F9D326F7F121}"/>
                </a:ext>
              </a:extLst>
            </p:cNvPr>
            <p:cNvSpPr txBox="1"/>
            <p:nvPr/>
          </p:nvSpPr>
          <p:spPr>
            <a:xfrm>
              <a:off x="4670419" y="2511277"/>
              <a:ext cx="8750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now</a:t>
              </a:r>
              <a:endParaRPr lang="zh-TW" altLang="en-US" sz="2400" dirty="0"/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20DFD01-110D-4CEA-BA88-019C18355CBC}"/>
              </a:ext>
            </a:extLst>
          </p:cNvPr>
          <p:cNvSpPr txBox="1"/>
          <p:nvPr/>
        </p:nvSpPr>
        <p:spPr>
          <a:xfrm>
            <a:off x="9511523" y="1810211"/>
            <a:ext cx="164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左邊</a:t>
            </a:r>
            <a:r>
              <a:rPr lang="en-US" altLang="zh-TW" dirty="0"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的個數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197A85F-6890-4B01-868F-A25E6DF0DCED}"/>
              </a:ext>
            </a:extLst>
          </p:cNvPr>
          <p:cNvSpPr txBox="1"/>
          <p:nvPr/>
        </p:nvSpPr>
        <p:spPr>
          <a:xfrm>
            <a:off x="9788435" y="4883587"/>
            <a:ext cx="204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K: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可以左移的距離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EA102D4-1505-4300-89B3-41C83FEA2BB7}"/>
              </a:ext>
            </a:extLst>
          </p:cNvPr>
          <p:cNvSpPr txBox="1"/>
          <p:nvPr/>
        </p:nvSpPr>
        <p:spPr>
          <a:xfrm>
            <a:off x="9793183" y="5149891"/>
            <a:ext cx="252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now:</a:t>
            </a:r>
            <a:r>
              <a:rPr lang="zh-TW" altLang="en-US" dirty="0">
                <a:ea typeface="標楷體" panose="03000509000000000000" pitchFamily="65" charset="-120"/>
              </a:rPr>
              <a:t>下一個開始的通道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7C9D8E6-A729-4925-BB52-F824C6B4902F}"/>
              </a:ext>
            </a:extLst>
          </p:cNvPr>
          <p:cNvCxnSpPr/>
          <p:nvPr/>
        </p:nvCxnSpPr>
        <p:spPr>
          <a:xfrm>
            <a:off x="2373814" y="4228223"/>
            <a:ext cx="4160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159FC7C-4E30-440A-9D1C-A24831B41CBC}"/>
              </a:ext>
            </a:extLst>
          </p:cNvPr>
          <p:cNvSpPr txBox="1"/>
          <p:nvPr/>
        </p:nvSpPr>
        <p:spPr>
          <a:xfrm>
            <a:off x="9581857" y="2182530"/>
            <a:ext cx="182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F0"/>
                </a:solidFill>
                <a:ea typeface="標楷體" panose="03000509000000000000" pitchFamily="65" charset="-120"/>
              </a:rPr>
              <a:t>0</a:t>
            </a:r>
            <a:r>
              <a:rPr lang="zh-TW" altLang="en-US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的所在的位置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9327890-A35F-4550-808D-DF41E2460A4B}"/>
              </a:ext>
            </a:extLst>
          </p:cNvPr>
          <p:cNvSpPr txBox="1"/>
          <p:nvPr/>
        </p:nvSpPr>
        <p:spPr>
          <a:xfrm>
            <a:off x="6165346" y="2103466"/>
            <a:ext cx="5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0EB88A3-53CF-4AE9-B735-BEC91AEDE568}"/>
              </a:ext>
            </a:extLst>
          </p:cNvPr>
          <p:cNvSpPr txBox="1"/>
          <p:nvPr/>
        </p:nvSpPr>
        <p:spPr>
          <a:xfrm>
            <a:off x="11407588" y="1723946"/>
            <a:ext cx="3883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8C01995-3A8D-4734-A69D-2FF72424F084}"/>
              </a:ext>
            </a:extLst>
          </p:cNvPr>
          <p:cNvSpPr txBox="1"/>
          <p:nvPr/>
        </p:nvSpPr>
        <p:spPr>
          <a:xfrm>
            <a:off x="4815192" y="6029098"/>
            <a:ext cx="32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28B904E4-D0BA-4CC9-AAF2-C991B65CA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40185"/>
              </p:ext>
            </p:extLst>
          </p:nvPr>
        </p:nvGraphicFramePr>
        <p:xfrm>
          <a:off x="5268689" y="1775045"/>
          <a:ext cx="4242834" cy="74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7139">
                  <a:extLst>
                    <a:ext uri="{9D8B030D-6E8A-4147-A177-3AD203B41FA5}">
                      <a16:colId xmlns:a16="http://schemas.microsoft.com/office/drawing/2014/main" val="1069827075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426365162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1825065800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29069378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684554945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2386943395"/>
                    </a:ext>
                  </a:extLst>
                </a:gridCol>
              </a:tblGrid>
              <a:tr h="37450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836583"/>
                  </a:ext>
                </a:extLst>
              </a:tr>
              <a:tr h="374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zero[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97831"/>
                  </a:ext>
                </a:extLst>
              </a:tr>
            </a:tbl>
          </a:graphicData>
        </a:graphic>
      </p:graphicFrame>
      <p:sp>
        <p:nvSpPr>
          <p:cNvPr id="43" name="文字方塊 42">
            <a:extLst>
              <a:ext uri="{FF2B5EF4-FFF2-40B4-BE49-F238E27FC236}">
                <a16:creationId xmlns:a16="http://schemas.microsoft.com/office/drawing/2014/main" id="{67247B90-BFB6-48F0-A2C9-966C46C9BF4A}"/>
              </a:ext>
            </a:extLst>
          </p:cNvPr>
          <p:cNvSpPr txBox="1"/>
          <p:nvPr/>
        </p:nvSpPr>
        <p:spPr>
          <a:xfrm>
            <a:off x="4599317" y="3957700"/>
            <a:ext cx="261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k=min(</a:t>
            </a:r>
            <a:r>
              <a:rPr lang="en-US" altLang="zh-TW" sz="2400" dirty="0" err="1"/>
              <a:t>zn,blo</a:t>
            </a:r>
            <a:r>
              <a:rPr lang="en-US" altLang="zh-TW" sz="2400" dirty="0"/>
              <a:t>[4])=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787E8A3-4077-4C85-8A6D-321E7CE47669}"/>
              </a:ext>
            </a:extLst>
          </p:cNvPr>
          <p:cNvSpPr txBox="1"/>
          <p:nvPr/>
        </p:nvSpPr>
        <p:spPr>
          <a:xfrm>
            <a:off x="7108140" y="4027061"/>
            <a:ext cx="345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現在</a:t>
            </a:r>
            <a:r>
              <a:rPr lang="en-US" altLang="zh-TW" dirty="0" err="1">
                <a:solidFill>
                  <a:srgbClr val="FF0000"/>
                </a:solidFill>
                <a:ea typeface="標楷體" panose="03000509000000000000" pitchFamily="65" charset="-120"/>
              </a:rPr>
              <a:t>blo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[4]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書櫃可以左移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個距離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21B4437-CA09-4F86-A84F-2E9C94C014C2}"/>
              </a:ext>
            </a:extLst>
          </p:cNvPr>
          <p:cNvSpPr txBox="1"/>
          <p:nvPr/>
        </p:nvSpPr>
        <p:spPr>
          <a:xfrm>
            <a:off x="2789899" y="3957700"/>
            <a:ext cx="17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now+=</a:t>
            </a:r>
            <a:r>
              <a:rPr lang="en-US" altLang="zh-TW" sz="2400" dirty="0" err="1"/>
              <a:t>blo</a:t>
            </a:r>
            <a:r>
              <a:rPr lang="en-US" altLang="zh-TW" sz="2400" dirty="0"/>
              <a:t>[4]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7A744AB-E419-4B98-BED0-365C070AEABD}"/>
              </a:ext>
            </a:extLst>
          </p:cNvPr>
          <p:cNvSpPr txBox="1"/>
          <p:nvPr/>
        </p:nvSpPr>
        <p:spPr>
          <a:xfrm>
            <a:off x="1979653" y="4386422"/>
            <a:ext cx="1053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value[now-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r>
              <a:rPr lang="en-US" altLang="zh-TW" sz="2400" dirty="0"/>
              <a:t>]=</a:t>
            </a:r>
            <a:r>
              <a:rPr lang="en-US" altLang="zh-TW" sz="2400" dirty="0" err="1"/>
              <a:t>i</a:t>
            </a:r>
            <a:r>
              <a:rPr lang="en-US" altLang="zh-TW" sz="2400" dirty="0"/>
              <a:t>-zero[zn-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r>
              <a:rPr lang="en-US" altLang="zh-TW" sz="2400" dirty="0"/>
              <a:t>]-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r>
              <a:rPr lang="en-US" altLang="zh-TW" sz="2400" dirty="0"/>
              <a:t>+1=1 (value[5]=1);can[now-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r>
              <a:rPr lang="en-US" altLang="zh-TW" sz="2400" dirty="0"/>
              <a:t>]++; g[now-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r>
              <a:rPr lang="en-US" altLang="zh-TW" sz="2400" dirty="0"/>
              <a:t>]+=value[5];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43730A6-B977-457B-B484-22DBE36FE8EA}"/>
              </a:ext>
            </a:extLst>
          </p:cNvPr>
          <p:cNvSpPr txBox="1"/>
          <p:nvPr/>
        </p:nvSpPr>
        <p:spPr>
          <a:xfrm>
            <a:off x="5694601" y="5686186"/>
            <a:ext cx="321371" cy="3803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5AE8B29-D1B1-4979-A9D8-B64062E241DB}"/>
              </a:ext>
            </a:extLst>
          </p:cNvPr>
          <p:cNvSpPr txBox="1"/>
          <p:nvPr/>
        </p:nvSpPr>
        <p:spPr>
          <a:xfrm>
            <a:off x="5687014" y="5994508"/>
            <a:ext cx="32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BE67731-ACFA-40F4-8243-1314FE2E68E2}"/>
              </a:ext>
            </a:extLst>
          </p:cNvPr>
          <p:cNvSpPr txBox="1"/>
          <p:nvPr/>
        </p:nvSpPr>
        <p:spPr>
          <a:xfrm>
            <a:off x="5687014" y="5270071"/>
            <a:ext cx="321371" cy="3803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AA7A2102-7A88-4A2E-98F5-08D09C75967D}"/>
              </a:ext>
            </a:extLst>
          </p:cNvPr>
          <p:cNvCxnSpPr/>
          <p:nvPr/>
        </p:nvCxnSpPr>
        <p:spPr>
          <a:xfrm>
            <a:off x="1563568" y="4617254"/>
            <a:ext cx="4160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F48B8531-513E-4620-8C72-D04D315D9FC6}"/>
              </a:ext>
            </a:extLst>
          </p:cNvPr>
          <p:cNvSpPr txBox="1"/>
          <p:nvPr/>
        </p:nvSpPr>
        <p:spPr>
          <a:xfrm>
            <a:off x="9793183" y="5465762"/>
            <a:ext cx="2525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value[u]:</a:t>
            </a:r>
            <a:r>
              <a:rPr lang="zh-TW" altLang="en-US" dirty="0">
                <a:ea typeface="標楷體" panose="03000509000000000000" pitchFamily="65" charset="-120"/>
              </a:rPr>
              <a:t>通道</a:t>
            </a:r>
            <a:r>
              <a:rPr lang="en-US" altLang="zh-TW" dirty="0">
                <a:ea typeface="標楷體" panose="03000509000000000000" pitchFamily="65" charset="-120"/>
              </a:rPr>
              <a:t>u</a:t>
            </a:r>
            <a:r>
              <a:rPr lang="zh-TW" altLang="en-US" dirty="0">
                <a:ea typeface="標楷體" panose="03000509000000000000" pitchFamily="65" charset="-120"/>
              </a:rPr>
              <a:t>打通需要的代價</a:t>
            </a:r>
            <a:r>
              <a:rPr lang="en-US" altLang="zh-TW" dirty="0">
                <a:ea typeface="標楷體" panose="03000509000000000000" pitchFamily="65" charset="-120"/>
              </a:rPr>
              <a:t>(-1</a:t>
            </a:r>
            <a:r>
              <a:rPr lang="zh-TW" altLang="en-US" dirty="0">
                <a:ea typeface="標楷體" panose="03000509000000000000" pitchFamily="65" charset="-120"/>
              </a:rPr>
              <a:t>表示無窮大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750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18" grpId="0"/>
      <p:bldP spid="46" grpId="0" animBg="1"/>
      <p:bldP spid="47" grpId="0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2814B8-B1DA-4FB1-96BA-41DC010F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06A5-31E5-41D5-8646-2257DC2871F0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E1E2ED-A1C8-4DA6-8EA4-BD7AE7D6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D49EDF-4379-473E-B5CB-B5F950F7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DD22918-2D32-47B6-A6E5-FBE4F255478E}"/>
              </a:ext>
            </a:extLst>
          </p:cNvPr>
          <p:cNvSpPr txBox="1"/>
          <p:nvPr/>
        </p:nvSpPr>
        <p:spPr>
          <a:xfrm>
            <a:off x="11409" y="-36451"/>
            <a:ext cx="5380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如何計算左移代價</a:t>
            </a:r>
            <a:r>
              <a:rPr lang="en-US" altLang="zh-TW" sz="2800" dirty="0"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2800" dirty="0">
                <a:ea typeface="標楷體" panose="03000509000000000000" pitchFamily="65" charset="-120"/>
              </a:rPr>
              <a:t>row 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為例</a:t>
            </a:r>
            <a:r>
              <a:rPr lang="en-US" altLang="zh-TW" sz="2800" dirty="0">
                <a:ea typeface="標楷體" panose="03000509000000000000" pitchFamily="65" charset="-120"/>
              </a:rPr>
              <a:t>)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5D80B12-FFEA-4003-AE66-27ECD6446830}"/>
              </a:ext>
            </a:extLst>
          </p:cNvPr>
          <p:cNvGrpSpPr/>
          <p:nvPr/>
        </p:nvGrpSpPr>
        <p:grpSpPr>
          <a:xfrm>
            <a:off x="163629" y="714418"/>
            <a:ext cx="3697347" cy="2714582"/>
            <a:chOff x="112261" y="3584846"/>
            <a:chExt cx="3697347" cy="271458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C78548E-DB04-48FD-A6C0-F4B1DD0B2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500" y="3584846"/>
              <a:ext cx="3238108" cy="2714582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AC2871D-9D3A-45EF-8392-26C2DC457DAC}"/>
                </a:ext>
              </a:extLst>
            </p:cNvPr>
            <p:cNvSpPr txBox="1"/>
            <p:nvPr/>
          </p:nvSpPr>
          <p:spPr>
            <a:xfrm>
              <a:off x="662940" y="3879946"/>
              <a:ext cx="3146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0  1   2  3  4  5  6  7  8  9</a:t>
              </a:r>
              <a:endParaRPr lang="zh-TW" altLang="en-US" sz="2400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D0FFC06-F49A-4113-8BDE-45D92FC35AD3}"/>
                </a:ext>
              </a:extLst>
            </p:cNvPr>
            <p:cNvSpPr txBox="1"/>
            <p:nvPr/>
          </p:nvSpPr>
          <p:spPr>
            <a:xfrm>
              <a:off x="112261" y="3935734"/>
              <a:ext cx="690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通道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35FE88D-7FF3-424E-8C21-56D1BE9D2681}"/>
              </a:ext>
            </a:extLst>
          </p:cNvPr>
          <p:cNvGrpSpPr/>
          <p:nvPr/>
        </p:nvGrpSpPr>
        <p:grpSpPr>
          <a:xfrm>
            <a:off x="-466" y="1326916"/>
            <a:ext cx="855023" cy="1330792"/>
            <a:chOff x="-63709" y="1572898"/>
            <a:chExt cx="855023" cy="1330792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51C5CFC-52E2-448F-8844-E61C84D22303}"/>
                </a:ext>
              </a:extLst>
            </p:cNvPr>
            <p:cNvSpPr txBox="1"/>
            <p:nvPr/>
          </p:nvSpPr>
          <p:spPr>
            <a:xfrm>
              <a:off x="-63709" y="1572898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0</a:t>
              </a:r>
              <a:endParaRPr lang="zh-TW" altLang="en-US" sz="20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4C8F899-C18F-4299-9D66-F8EE60218CB6}"/>
                </a:ext>
              </a:extLst>
            </p:cNvPr>
            <p:cNvSpPr txBox="1"/>
            <p:nvPr/>
          </p:nvSpPr>
          <p:spPr>
            <a:xfrm>
              <a:off x="-51834" y="1889258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1</a:t>
              </a:r>
              <a:endParaRPr lang="zh-TW" altLang="en-US" sz="2000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A44E995-4C8C-45DB-AC84-45A29E186953}"/>
                </a:ext>
              </a:extLst>
            </p:cNvPr>
            <p:cNvSpPr txBox="1"/>
            <p:nvPr/>
          </p:nvSpPr>
          <p:spPr>
            <a:xfrm>
              <a:off x="-51834" y="2190930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2</a:t>
              </a:r>
              <a:endParaRPr lang="zh-TW" altLang="en-US" sz="20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B7F1F33-8DC8-41FE-A0D5-A88806B4C27F}"/>
                </a:ext>
              </a:extLst>
            </p:cNvPr>
            <p:cNvSpPr txBox="1"/>
            <p:nvPr/>
          </p:nvSpPr>
          <p:spPr>
            <a:xfrm>
              <a:off x="-51834" y="2503580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3</a:t>
              </a:r>
              <a:endParaRPr lang="zh-TW" altLang="en-US" sz="2000" dirty="0"/>
            </a:p>
          </p:txBody>
        </p:sp>
      </p:grp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C3E7264-A856-42F3-A789-1FB44E7D7C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04789" y="820506"/>
          <a:ext cx="5569353" cy="74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817">
                  <a:extLst>
                    <a:ext uri="{9D8B030D-6E8A-4147-A177-3AD203B41FA5}">
                      <a16:colId xmlns:a16="http://schemas.microsoft.com/office/drawing/2014/main" val="1069827075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426365162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1825065800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29069378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684554945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2386943395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2403435504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1216531696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2556397876"/>
                    </a:ext>
                  </a:extLst>
                </a:gridCol>
              </a:tblGrid>
              <a:tr h="374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836583"/>
                  </a:ext>
                </a:extLst>
              </a:tr>
              <a:tr h="374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97831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6EE3FEE1-89D3-4235-800E-F3BCEC4481E3}"/>
              </a:ext>
            </a:extLst>
          </p:cNvPr>
          <p:cNvSpPr txBox="1"/>
          <p:nvPr/>
        </p:nvSpPr>
        <p:spPr>
          <a:xfrm>
            <a:off x="3860976" y="1183552"/>
            <a:ext cx="144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輸入的資料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58269F2-95F6-4E22-96A7-0C07649B83A3}"/>
                  </a:ext>
                </a:extLst>
              </p:cNvPr>
              <p:cNvSpPr txBox="1"/>
              <p:nvPr/>
            </p:nvSpPr>
            <p:spPr>
              <a:xfrm>
                <a:off x="9082638" y="486769"/>
                <a:ext cx="4620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58269F2-95F6-4E22-96A7-0C07649B8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638" y="486769"/>
                <a:ext cx="46201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72DA67FF-4FF6-4722-9B7D-E4C40A08BAC1}"/>
              </a:ext>
            </a:extLst>
          </p:cNvPr>
          <p:cNvSpPr txBox="1"/>
          <p:nvPr/>
        </p:nvSpPr>
        <p:spPr>
          <a:xfrm>
            <a:off x="10920798" y="1727026"/>
            <a:ext cx="87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zn</a:t>
            </a:r>
            <a:r>
              <a:rPr lang="en-US" altLang="zh-TW" sz="2400" dirty="0"/>
              <a:t>: 0 </a:t>
            </a:r>
            <a:endParaRPr lang="zh-TW" altLang="en-US" sz="2400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21E6EC9D-AF2C-438B-B5B8-B20941F44D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29541" y="3107151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78726129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8481002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57135162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7411132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24044868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7062409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3975437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29784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158337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066233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79189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通道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45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92663"/>
                  </a:ext>
                </a:extLst>
              </a:tr>
            </a:tbl>
          </a:graphicData>
        </a:graphic>
      </p:graphicFrame>
      <p:grpSp>
        <p:nvGrpSpPr>
          <p:cNvPr id="20" name="群組 19">
            <a:extLst>
              <a:ext uri="{FF2B5EF4-FFF2-40B4-BE49-F238E27FC236}">
                <a16:creationId xmlns:a16="http://schemas.microsoft.com/office/drawing/2014/main" id="{F4FAD5C7-4962-4E15-87FC-D2833A8D25E8}"/>
              </a:ext>
            </a:extLst>
          </p:cNvPr>
          <p:cNvGrpSpPr/>
          <p:nvPr/>
        </p:nvGrpSpPr>
        <p:grpSpPr>
          <a:xfrm>
            <a:off x="9111108" y="2495414"/>
            <a:ext cx="875097" cy="728711"/>
            <a:chOff x="4670419" y="2511277"/>
            <a:chExt cx="875097" cy="728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C20018F-9BB6-4075-8535-5A76BDE1CFD9}"/>
                    </a:ext>
                  </a:extLst>
                </p:cNvPr>
                <p:cNvSpPr txBox="1"/>
                <p:nvPr/>
              </p:nvSpPr>
              <p:spPr>
                <a:xfrm>
                  <a:off x="4806676" y="2778323"/>
                  <a:ext cx="4620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TW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C20018F-9BB6-4075-8535-5A76BDE1C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676" y="2778323"/>
                  <a:ext cx="46201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9B48FF2-8140-4719-952B-BF6F9C4CBC9A}"/>
                </a:ext>
              </a:extLst>
            </p:cNvPr>
            <p:cNvSpPr txBox="1"/>
            <p:nvPr/>
          </p:nvSpPr>
          <p:spPr>
            <a:xfrm>
              <a:off x="4670419" y="2511277"/>
              <a:ext cx="8750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now</a:t>
              </a:r>
              <a:endParaRPr lang="zh-TW" altLang="en-US" sz="2400" dirty="0"/>
            </a:p>
          </p:txBody>
        </p:sp>
      </p:grp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B8BDD072-C436-4E6A-97E8-D4402FF80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06896"/>
              </p:ext>
            </p:extLst>
          </p:nvPr>
        </p:nvGraphicFramePr>
        <p:xfrm>
          <a:off x="163629" y="4944506"/>
          <a:ext cx="962955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414">
                  <a:extLst>
                    <a:ext uri="{9D8B030D-6E8A-4147-A177-3AD203B41FA5}">
                      <a16:colId xmlns:a16="http://schemas.microsoft.com/office/drawing/2014/main" val="4167951048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1731675536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227809599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3071073866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3490503697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244052607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2441787179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1139378202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3971278190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959843989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1047890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通道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u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84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value[u]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18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g[u]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4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can[u]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447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D9BA261-5701-40BE-BAC0-BE226C93BBC0}"/>
                  </a:ext>
                </a:extLst>
              </p:cNvPr>
              <p:cNvSpPr txBox="1"/>
              <p:nvPr/>
            </p:nvSpPr>
            <p:spPr>
              <a:xfrm>
                <a:off x="253028" y="3990261"/>
                <a:ext cx="21873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err="1"/>
                  <a:t>blo</a:t>
                </a:r>
                <a:r>
                  <a:rPr lang="en-US" altLang="zh-TW" sz="2400" dirty="0"/>
                  <a:t>[5] = 2  (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TW" sz="2400" dirty="0"/>
                  <a:t>)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D9BA261-5701-40BE-BAC0-BE226C93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28" y="3990261"/>
                <a:ext cx="2187338" cy="461665"/>
              </a:xfrm>
              <a:prstGeom prst="rect">
                <a:avLst/>
              </a:prstGeom>
              <a:blipFill>
                <a:blip r:embed="rId6"/>
                <a:stretch>
                  <a:fillRect l="-4469" t="-10667" r="-3073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群組 28">
            <a:extLst>
              <a:ext uri="{FF2B5EF4-FFF2-40B4-BE49-F238E27FC236}">
                <a16:creationId xmlns:a16="http://schemas.microsoft.com/office/drawing/2014/main" id="{A8DBD499-3200-4EF4-A50A-D13AD553F1C1}"/>
              </a:ext>
            </a:extLst>
          </p:cNvPr>
          <p:cNvGrpSpPr/>
          <p:nvPr/>
        </p:nvGrpSpPr>
        <p:grpSpPr>
          <a:xfrm>
            <a:off x="10568065" y="2485444"/>
            <a:ext cx="875097" cy="728711"/>
            <a:chOff x="4670419" y="2511277"/>
            <a:chExt cx="875097" cy="728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0D6B31C-F727-4D12-A724-AB524B70F64B}"/>
                    </a:ext>
                  </a:extLst>
                </p:cNvPr>
                <p:cNvSpPr txBox="1"/>
                <p:nvPr/>
              </p:nvSpPr>
              <p:spPr>
                <a:xfrm>
                  <a:off x="4806676" y="2778323"/>
                  <a:ext cx="4620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TW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0D6B31C-F727-4D12-A724-AB524B70F6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676" y="2778323"/>
                  <a:ext cx="462013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0FA37339-6F93-48F8-8C31-F9D326F7F121}"/>
                </a:ext>
              </a:extLst>
            </p:cNvPr>
            <p:cNvSpPr txBox="1"/>
            <p:nvPr/>
          </p:nvSpPr>
          <p:spPr>
            <a:xfrm>
              <a:off x="4670419" y="2511277"/>
              <a:ext cx="8750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now</a:t>
              </a:r>
              <a:endParaRPr lang="zh-TW" altLang="en-US" sz="2400" dirty="0"/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20DFD01-110D-4CEA-BA88-019C18355CBC}"/>
              </a:ext>
            </a:extLst>
          </p:cNvPr>
          <p:cNvSpPr txBox="1"/>
          <p:nvPr/>
        </p:nvSpPr>
        <p:spPr>
          <a:xfrm>
            <a:off x="9511523" y="1810211"/>
            <a:ext cx="164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左邊</a:t>
            </a:r>
            <a:r>
              <a:rPr lang="en-US" altLang="zh-TW" dirty="0"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的個數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197A85F-6890-4B01-868F-A25E6DF0DCED}"/>
              </a:ext>
            </a:extLst>
          </p:cNvPr>
          <p:cNvSpPr txBox="1"/>
          <p:nvPr/>
        </p:nvSpPr>
        <p:spPr>
          <a:xfrm>
            <a:off x="9788435" y="4883587"/>
            <a:ext cx="204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K: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可以左移的距離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EA102D4-1505-4300-89B3-41C83FEA2BB7}"/>
              </a:ext>
            </a:extLst>
          </p:cNvPr>
          <p:cNvSpPr txBox="1"/>
          <p:nvPr/>
        </p:nvSpPr>
        <p:spPr>
          <a:xfrm>
            <a:off x="9793183" y="5149891"/>
            <a:ext cx="252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now:</a:t>
            </a:r>
            <a:r>
              <a:rPr lang="zh-TW" altLang="en-US" dirty="0">
                <a:ea typeface="標楷體" panose="03000509000000000000" pitchFamily="65" charset="-120"/>
              </a:rPr>
              <a:t>下一個開始的通道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7C9D8E6-A729-4925-BB52-F824C6B4902F}"/>
              </a:ext>
            </a:extLst>
          </p:cNvPr>
          <p:cNvCxnSpPr/>
          <p:nvPr/>
        </p:nvCxnSpPr>
        <p:spPr>
          <a:xfrm>
            <a:off x="2373814" y="4228223"/>
            <a:ext cx="4160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159FC7C-4E30-440A-9D1C-A24831B41CBC}"/>
              </a:ext>
            </a:extLst>
          </p:cNvPr>
          <p:cNvSpPr txBox="1"/>
          <p:nvPr/>
        </p:nvSpPr>
        <p:spPr>
          <a:xfrm>
            <a:off x="9581857" y="2182530"/>
            <a:ext cx="182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F0"/>
                </a:solidFill>
                <a:ea typeface="標楷體" panose="03000509000000000000" pitchFamily="65" charset="-120"/>
              </a:rPr>
              <a:t>0</a:t>
            </a:r>
            <a:r>
              <a:rPr lang="zh-TW" altLang="en-US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的所在的位置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9327890-A35F-4550-808D-DF41E2460A4B}"/>
              </a:ext>
            </a:extLst>
          </p:cNvPr>
          <p:cNvSpPr txBox="1"/>
          <p:nvPr/>
        </p:nvSpPr>
        <p:spPr>
          <a:xfrm>
            <a:off x="6165346" y="2103466"/>
            <a:ext cx="5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0EB88A3-53CF-4AE9-B735-BEC91AEDE568}"/>
              </a:ext>
            </a:extLst>
          </p:cNvPr>
          <p:cNvSpPr txBox="1"/>
          <p:nvPr/>
        </p:nvSpPr>
        <p:spPr>
          <a:xfrm>
            <a:off x="11407588" y="1723946"/>
            <a:ext cx="3883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28B904E4-D0BA-4CC9-AAF2-C991B65CAB5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68689" y="1775045"/>
          <a:ext cx="4242834" cy="74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7139">
                  <a:extLst>
                    <a:ext uri="{9D8B030D-6E8A-4147-A177-3AD203B41FA5}">
                      <a16:colId xmlns:a16="http://schemas.microsoft.com/office/drawing/2014/main" val="1069827075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426365162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1825065800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29069378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684554945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2386943395"/>
                    </a:ext>
                  </a:extLst>
                </a:gridCol>
              </a:tblGrid>
              <a:tr h="37450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836583"/>
                  </a:ext>
                </a:extLst>
              </a:tr>
              <a:tr h="374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zero[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97831"/>
                  </a:ext>
                </a:extLst>
              </a:tr>
            </a:tbl>
          </a:graphicData>
        </a:graphic>
      </p:graphicFrame>
      <p:sp>
        <p:nvSpPr>
          <p:cNvPr id="43" name="文字方塊 42">
            <a:extLst>
              <a:ext uri="{FF2B5EF4-FFF2-40B4-BE49-F238E27FC236}">
                <a16:creationId xmlns:a16="http://schemas.microsoft.com/office/drawing/2014/main" id="{67247B90-BFB6-48F0-A2C9-966C46C9BF4A}"/>
              </a:ext>
            </a:extLst>
          </p:cNvPr>
          <p:cNvSpPr txBox="1"/>
          <p:nvPr/>
        </p:nvSpPr>
        <p:spPr>
          <a:xfrm>
            <a:off x="4599317" y="3957700"/>
            <a:ext cx="261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k=min(</a:t>
            </a:r>
            <a:r>
              <a:rPr lang="en-US" altLang="zh-TW" sz="2400" dirty="0" err="1"/>
              <a:t>zn,blo</a:t>
            </a:r>
            <a:r>
              <a:rPr lang="en-US" altLang="zh-TW" sz="2400" dirty="0"/>
              <a:t>[5])=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787E8A3-4077-4C85-8A6D-321E7CE47669}"/>
              </a:ext>
            </a:extLst>
          </p:cNvPr>
          <p:cNvSpPr txBox="1"/>
          <p:nvPr/>
        </p:nvSpPr>
        <p:spPr>
          <a:xfrm>
            <a:off x="7108140" y="4027061"/>
            <a:ext cx="345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現在</a:t>
            </a:r>
            <a:r>
              <a:rPr lang="en-US" altLang="zh-TW" dirty="0" err="1">
                <a:solidFill>
                  <a:srgbClr val="FF0000"/>
                </a:solidFill>
                <a:ea typeface="標楷體" panose="03000509000000000000" pitchFamily="65" charset="-120"/>
              </a:rPr>
              <a:t>blo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[5]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書櫃可以左移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個距離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21B4437-CA09-4F86-A84F-2E9C94C014C2}"/>
              </a:ext>
            </a:extLst>
          </p:cNvPr>
          <p:cNvSpPr txBox="1"/>
          <p:nvPr/>
        </p:nvSpPr>
        <p:spPr>
          <a:xfrm>
            <a:off x="2789899" y="3957700"/>
            <a:ext cx="17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now+=</a:t>
            </a:r>
            <a:r>
              <a:rPr lang="en-US" altLang="zh-TW" sz="2400" dirty="0" err="1"/>
              <a:t>blo</a:t>
            </a:r>
            <a:r>
              <a:rPr lang="en-US" altLang="zh-TW" sz="2400" dirty="0"/>
              <a:t>[5]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7A744AB-E419-4B98-BED0-365C070AEABD}"/>
              </a:ext>
            </a:extLst>
          </p:cNvPr>
          <p:cNvSpPr txBox="1"/>
          <p:nvPr/>
        </p:nvSpPr>
        <p:spPr>
          <a:xfrm>
            <a:off x="1979653" y="4386422"/>
            <a:ext cx="1053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value[now-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r>
              <a:rPr lang="en-US" altLang="zh-TW" sz="2400" dirty="0"/>
              <a:t>]=</a:t>
            </a:r>
            <a:r>
              <a:rPr lang="en-US" altLang="zh-TW" sz="2400" dirty="0" err="1"/>
              <a:t>i</a:t>
            </a:r>
            <a:r>
              <a:rPr lang="en-US" altLang="zh-TW" sz="2400" dirty="0"/>
              <a:t>-zero[zn-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r>
              <a:rPr lang="en-US" altLang="zh-TW" sz="2400" dirty="0"/>
              <a:t>]-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r>
              <a:rPr lang="en-US" altLang="zh-TW" sz="2400" dirty="0"/>
              <a:t>+1=2 (value[7]=1);can[now-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r>
              <a:rPr lang="en-US" altLang="zh-TW" sz="2400" dirty="0"/>
              <a:t>]++; g[now-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r>
              <a:rPr lang="en-US" altLang="zh-TW" sz="2400" dirty="0"/>
              <a:t>]+=value[5];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43730A6-B977-457B-B484-22DBE36FE8EA}"/>
              </a:ext>
            </a:extLst>
          </p:cNvPr>
          <p:cNvSpPr txBox="1"/>
          <p:nvPr/>
        </p:nvSpPr>
        <p:spPr>
          <a:xfrm>
            <a:off x="5694601" y="5686186"/>
            <a:ext cx="321371" cy="3803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5AE8B29-D1B1-4979-A9D8-B64062E241DB}"/>
              </a:ext>
            </a:extLst>
          </p:cNvPr>
          <p:cNvSpPr txBox="1"/>
          <p:nvPr/>
        </p:nvSpPr>
        <p:spPr>
          <a:xfrm>
            <a:off x="5687014" y="5994508"/>
            <a:ext cx="32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BE67731-ACFA-40F4-8243-1314FE2E68E2}"/>
              </a:ext>
            </a:extLst>
          </p:cNvPr>
          <p:cNvSpPr txBox="1"/>
          <p:nvPr/>
        </p:nvSpPr>
        <p:spPr>
          <a:xfrm>
            <a:off x="5687014" y="5270071"/>
            <a:ext cx="321371" cy="3803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AA7A2102-7A88-4A2E-98F5-08D09C75967D}"/>
              </a:ext>
            </a:extLst>
          </p:cNvPr>
          <p:cNvCxnSpPr/>
          <p:nvPr/>
        </p:nvCxnSpPr>
        <p:spPr>
          <a:xfrm>
            <a:off x="1563568" y="4617254"/>
            <a:ext cx="4160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F48B8531-513E-4620-8C72-D04D315D9FC6}"/>
              </a:ext>
            </a:extLst>
          </p:cNvPr>
          <p:cNvSpPr txBox="1"/>
          <p:nvPr/>
        </p:nvSpPr>
        <p:spPr>
          <a:xfrm>
            <a:off x="9793183" y="5465762"/>
            <a:ext cx="2525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value[u]:</a:t>
            </a:r>
            <a:r>
              <a:rPr lang="zh-TW" altLang="en-US" dirty="0">
                <a:ea typeface="標楷體" panose="03000509000000000000" pitchFamily="65" charset="-120"/>
              </a:rPr>
              <a:t>通道</a:t>
            </a:r>
            <a:r>
              <a:rPr lang="en-US" altLang="zh-TW" dirty="0">
                <a:ea typeface="標楷體" panose="03000509000000000000" pitchFamily="65" charset="-120"/>
              </a:rPr>
              <a:t>u</a:t>
            </a:r>
            <a:r>
              <a:rPr lang="zh-TW" altLang="en-US" dirty="0">
                <a:ea typeface="標楷體" panose="03000509000000000000" pitchFamily="65" charset="-120"/>
              </a:rPr>
              <a:t>打通需要的代價</a:t>
            </a:r>
            <a:r>
              <a:rPr lang="en-US" altLang="zh-TW" dirty="0">
                <a:ea typeface="標楷體" panose="03000509000000000000" pitchFamily="65" charset="-120"/>
              </a:rPr>
              <a:t>(-1</a:t>
            </a:r>
            <a:r>
              <a:rPr lang="zh-TW" altLang="en-US" dirty="0">
                <a:ea typeface="標楷體" panose="03000509000000000000" pitchFamily="65" charset="-120"/>
              </a:rPr>
              <a:t>表示無窮大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C72B883-AAA3-4346-8AD0-ADFE960830AC}"/>
              </a:ext>
            </a:extLst>
          </p:cNvPr>
          <p:cNvSpPr txBox="1"/>
          <p:nvPr/>
        </p:nvSpPr>
        <p:spPr>
          <a:xfrm>
            <a:off x="7445414" y="5686186"/>
            <a:ext cx="321371" cy="3803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2152A08-392C-49B4-A1CC-CFB73C810EFF}"/>
              </a:ext>
            </a:extLst>
          </p:cNvPr>
          <p:cNvSpPr txBox="1"/>
          <p:nvPr/>
        </p:nvSpPr>
        <p:spPr>
          <a:xfrm>
            <a:off x="7434187" y="6016724"/>
            <a:ext cx="32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AE6CBBA-681F-4A04-9F55-07C052B5310F}"/>
              </a:ext>
            </a:extLst>
          </p:cNvPr>
          <p:cNvSpPr txBox="1"/>
          <p:nvPr/>
        </p:nvSpPr>
        <p:spPr>
          <a:xfrm>
            <a:off x="7445414" y="5305829"/>
            <a:ext cx="321371" cy="3803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B9184EC-D9AF-4204-9F43-3914EF688FB9}"/>
              </a:ext>
            </a:extLst>
          </p:cNvPr>
          <p:cNvSpPr txBox="1"/>
          <p:nvPr/>
        </p:nvSpPr>
        <p:spPr>
          <a:xfrm>
            <a:off x="4815192" y="6029098"/>
            <a:ext cx="32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0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18" grpId="0"/>
      <p:bldP spid="51" grpId="0" animBg="1"/>
      <p:bldP spid="52" grpId="0"/>
      <p:bldP spid="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28B904E4-D0BA-4CC9-AAF2-C991B65CA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26358"/>
              </p:ext>
            </p:extLst>
          </p:nvPr>
        </p:nvGraphicFramePr>
        <p:xfrm>
          <a:off x="5268689" y="1775045"/>
          <a:ext cx="4242834" cy="74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7139">
                  <a:extLst>
                    <a:ext uri="{9D8B030D-6E8A-4147-A177-3AD203B41FA5}">
                      <a16:colId xmlns:a16="http://schemas.microsoft.com/office/drawing/2014/main" val="1069827075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426365162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1825065800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29069378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684554945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2386943395"/>
                    </a:ext>
                  </a:extLst>
                </a:gridCol>
              </a:tblGrid>
              <a:tr h="37450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836583"/>
                  </a:ext>
                </a:extLst>
              </a:tr>
              <a:tr h="374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zero[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97831"/>
                  </a:ext>
                </a:extLst>
              </a:tr>
            </a:tbl>
          </a:graphicData>
        </a:graphic>
      </p:graphicFrame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2814B8-B1DA-4FB1-96BA-41DC010F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06A5-31E5-41D5-8646-2257DC2871F0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E1E2ED-A1C8-4DA6-8EA4-BD7AE7D6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D49EDF-4379-473E-B5CB-B5F950F7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DD22918-2D32-47B6-A6E5-FBE4F255478E}"/>
              </a:ext>
            </a:extLst>
          </p:cNvPr>
          <p:cNvSpPr txBox="1"/>
          <p:nvPr/>
        </p:nvSpPr>
        <p:spPr>
          <a:xfrm>
            <a:off x="11409" y="-36451"/>
            <a:ext cx="5380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如何計算左移代價</a:t>
            </a:r>
            <a:r>
              <a:rPr lang="en-US" altLang="zh-TW" sz="2800" dirty="0"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2800" dirty="0">
                <a:ea typeface="標楷體" panose="03000509000000000000" pitchFamily="65" charset="-120"/>
              </a:rPr>
              <a:t>row 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為例</a:t>
            </a:r>
            <a:r>
              <a:rPr lang="en-US" altLang="zh-TW" sz="2800" dirty="0">
                <a:ea typeface="標楷體" panose="03000509000000000000" pitchFamily="65" charset="-120"/>
              </a:rPr>
              <a:t>)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5D80B12-FFEA-4003-AE66-27ECD6446830}"/>
              </a:ext>
            </a:extLst>
          </p:cNvPr>
          <p:cNvGrpSpPr/>
          <p:nvPr/>
        </p:nvGrpSpPr>
        <p:grpSpPr>
          <a:xfrm>
            <a:off x="163629" y="714418"/>
            <a:ext cx="3697347" cy="2714582"/>
            <a:chOff x="112261" y="3584846"/>
            <a:chExt cx="3697347" cy="271458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C78548E-DB04-48FD-A6C0-F4B1DD0B2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500" y="3584846"/>
              <a:ext cx="3238108" cy="2714582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AC2871D-9D3A-45EF-8392-26C2DC457DAC}"/>
                </a:ext>
              </a:extLst>
            </p:cNvPr>
            <p:cNvSpPr txBox="1"/>
            <p:nvPr/>
          </p:nvSpPr>
          <p:spPr>
            <a:xfrm>
              <a:off x="662940" y="3879946"/>
              <a:ext cx="3146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0  1   2  3  4  5  6  7  8  9</a:t>
              </a:r>
              <a:endParaRPr lang="zh-TW" altLang="en-US" sz="2400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D0FFC06-F49A-4113-8BDE-45D92FC35AD3}"/>
                </a:ext>
              </a:extLst>
            </p:cNvPr>
            <p:cNvSpPr txBox="1"/>
            <p:nvPr/>
          </p:nvSpPr>
          <p:spPr>
            <a:xfrm>
              <a:off x="112261" y="3935734"/>
              <a:ext cx="690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通道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35FE88D-7FF3-424E-8C21-56D1BE9D2681}"/>
              </a:ext>
            </a:extLst>
          </p:cNvPr>
          <p:cNvGrpSpPr/>
          <p:nvPr/>
        </p:nvGrpSpPr>
        <p:grpSpPr>
          <a:xfrm>
            <a:off x="-466" y="1326916"/>
            <a:ext cx="855023" cy="1330792"/>
            <a:chOff x="-63709" y="1572898"/>
            <a:chExt cx="855023" cy="1330792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51C5CFC-52E2-448F-8844-E61C84D22303}"/>
                </a:ext>
              </a:extLst>
            </p:cNvPr>
            <p:cNvSpPr txBox="1"/>
            <p:nvPr/>
          </p:nvSpPr>
          <p:spPr>
            <a:xfrm>
              <a:off x="-63709" y="1572898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0</a:t>
              </a:r>
              <a:endParaRPr lang="zh-TW" altLang="en-US" sz="20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4C8F899-C18F-4299-9D66-F8EE60218CB6}"/>
                </a:ext>
              </a:extLst>
            </p:cNvPr>
            <p:cNvSpPr txBox="1"/>
            <p:nvPr/>
          </p:nvSpPr>
          <p:spPr>
            <a:xfrm>
              <a:off x="-51834" y="1889258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1</a:t>
              </a:r>
              <a:endParaRPr lang="zh-TW" altLang="en-US" sz="2000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A44E995-4C8C-45DB-AC84-45A29E186953}"/>
                </a:ext>
              </a:extLst>
            </p:cNvPr>
            <p:cNvSpPr txBox="1"/>
            <p:nvPr/>
          </p:nvSpPr>
          <p:spPr>
            <a:xfrm>
              <a:off x="-51834" y="2190930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2</a:t>
              </a:r>
              <a:endParaRPr lang="zh-TW" altLang="en-US" sz="20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B7F1F33-8DC8-41FE-A0D5-A88806B4C27F}"/>
                </a:ext>
              </a:extLst>
            </p:cNvPr>
            <p:cNvSpPr txBox="1"/>
            <p:nvPr/>
          </p:nvSpPr>
          <p:spPr>
            <a:xfrm>
              <a:off x="-51834" y="2503580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3</a:t>
              </a:r>
              <a:endParaRPr lang="zh-TW" altLang="en-US" sz="2000" dirty="0"/>
            </a:p>
          </p:txBody>
        </p:sp>
      </p:grp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C3E7264-A856-42F3-A789-1FB44E7D7C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04789" y="820506"/>
          <a:ext cx="5569353" cy="74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817">
                  <a:extLst>
                    <a:ext uri="{9D8B030D-6E8A-4147-A177-3AD203B41FA5}">
                      <a16:colId xmlns:a16="http://schemas.microsoft.com/office/drawing/2014/main" val="1069827075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426365162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1825065800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29069378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684554945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2386943395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2403435504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1216531696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2556397876"/>
                    </a:ext>
                  </a:extLst>
                </a:gridCol>
              </a:tblGrid>
              <a:tr h="374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836583"/>
                  </a:ext>
                </a:extLst>
              </a:tr>
              <a:tr h="374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97831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6EE3FEE1-89D3-4235-800E-F3BCEC4481E3}"/>
              </a:ext>
            </a:extLst>
          </p:cNvPr>
          <p:cNvSpPr txBox="1"/>
          <p:nvPr/>
        </p:nvSpPr>
        <p:spPr>
          <a:xfrm>
            <a:off x="3860976" y="1183552"/>
            <a:ext cx="144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輸入的資料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58269F2-95F6-4E22-96A7-0C07649B83A3}"/>
                  </a:ext>
                </a:extLst>
              </p:cNvPr>
              <p:cNvSpPr txBox="1"/>
              <p:nvPr/>
            </p:nvSpPr>
            <p:spPr>
              <a:xfrm>
                <a:off x="9082638" y="486769"/>
                <a:ext cx="16996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58269F2-95F6-4E22-96A7-0C07649B8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638" y="486769"/>
                <a:ext cx="16996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72DA67FF-4FF6-4722-9B7D-E4C40A08BAC1}"/>
              </a:ext>
            </a:extLst>
          </p:cNvPr>
          <p:cNvSpPr txBox="1"/>
          <p:nvPr/>
        </p:nvSpPr>
        <p:spPr>
          <a:xfrm>
            <a:off x="10920798" y="1727026"/>
            <a:ext cx="87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zn</a:t>
            </a:r>
            <a:r>
              <a:rPr lang="en-US" altLang="zh-TW" sz="2400" dirty="0"/>
              <a:t>: 0 </a:t>
            </a:r>
            <a:endParaRPr lang="zh-TW" altLang="en-US" sz="2400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21E6EC9D-AF2C-438B-B5B8-B20941F44D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29541" y="3107151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78726129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8481002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57135162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7411132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24044868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7062409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3975437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29784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158337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066233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79189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通道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45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92663"/>
                  </a:ext>
                </a:extLst>
              </a:tr>
            </a:tbl>
          </a:graphicData>
        </a:graphic>
      </p:graphicFrame>
      <p:grpSp>
        <p:nvGrpSpPr>
          <p:cNvPr id="20" name="群組 19">
            <a:extLst>
              <a:ext uri="{FF2B5EF4-FFF2-40B4-BE49-F238E27FC236}">
                <a16:creationId xmlns:a16="http://schemas.microsoft.com/office/drawing/2014/main" id="{F4FAD5C7-4962-4E15-87FC-D2833A8D25E8}"/>
              </a:ext>
            </a:extLst>
          </p:cNvPr>
          <p:cNvGrpSpPr/>
          <p:nvPr/>
        </p:nvGrpSpPr>
        <p:grpSpPr>
          <a:xfrm>
            <a:off x="10571643" y="2481502"/>
            <a:ext cx="875097" cy="728711"/>
            <a:chOff x="4670419" y="2511277"/>
            <a:chExt cx="875097" cy="728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C20018F-9BB6-4075-8535-5A76BDE1CFD9}"/>
                    </a:ext>
                  </a:extLst>
                </p:cNvPr>
                <p:cNvSpPr txBox="1"/>
                <p:nvPr/>
              </p:nvSpPr>
              <p:spPr>
                <a:xfrm>
                  <a:off x="4806676" y="2778323"/>
                  <a:ext cx="4620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TW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C20018F-9BB6-4075-8535-5A76BDE1C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676" y="2778323"/>
                  <a:ext cx="46201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9B48FF2-8140-4719-952B-BF6F9C4CBC9A}"/>
                </a:ext>
              </a:extLst>
            </p:cNvPr>
            <p:cNvSpPr txBox="1"/>
            <p:nvPr/>
          </p:nvSpPr>
          <p:spPr>
            <a:xfrm>
              <a:off x="4670419" y="2511277"/>
              <a:ext cx="8750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now</a:t>
              </a:r>
              <a:endParaRPr lang="zh-TW" altLang="en-US" sz="2400" dirty="0"/>
            </a:p>
          </p:txBody>
        </p:sp>
      </p:grp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B8BDD072-C436-4E6A-97E8-D4402FF803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3629" y="4944506"/>
          <a:ext cx="962955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414">
                  <a:extLst>
                    <a:ext uri="{9D8B030D-6E8A-4147-A177-3AD203B41FA5}">
                      <a16:colId xmlns:a16="http://schemas.microsoft.com/office/drawing/2014/main" val="4167951048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1731675536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227809599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3071073866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3490503697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244052607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2441787179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1139378202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3971278190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959843989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1047890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通道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u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84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value[u]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18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g[u]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4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can[u]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44713"/>
                  </a:ext>
                </a:extLst>
              </a:tr>
            </a:tbl>
          </a:graphicData>
        </a:graphic>
      </p:graphicFrame>
      <p:sp>
        <p:nvSpPr>
          <p:cNvPr id="25" name="文字方塊 24">
            <a:extLst>
              <a:ext uri="{FF2B5EF4-FFF2-40B4-BE49-F238E27FC236}">
                <a16:creationId xmlns:a16="http://schemas.microsoft.com/office/drawing/2014/main" id="{CD9BA261-5701-40BE-BAC0-BE226C93BBC0}"/>
              </a:ext>
            </a:extLst>
          </p:cNvPr>
          <p:cNvSpPr txBox="1"/>
          <p:nvPr/>
        </p:nvSpPr>
        <p:spPr>
          <a:xfrm>
            <a:off x="253028" y="3990261"/>
            <a:ext cx="2187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blo</a:t>
            </a:r>
            <a:r>
              <a:rPr lang="en-US" altLang="zh-TW" sz="2400" dirty="0"/>
              <a:t>[6] = 0    </a:t>
            </a:r>
            <a:endParaRPr lang="zh-TW" altLang="en-US" sz="2400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8DBD499-3200-4EF4-A50A-D13AD553F1C1}"/>
              </a:ext>
            </a:extLst>
          </p:cNvPr>
          <p:cNvGrpSpPr/>
          <p:nvPr/>
        </p:nvGrpSpPr>
        <p:grpSpPr>
          <a:xfrm>
            <a:off x="11305494" y="2484733"/>
            <a:ext cx="875097" cy="728711"/>
            <a:chOff x="4670419" y="2511277"/>
            <a:chExt cx="875097" cy="728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0D6B31C-F727-4D12-A724-AB524B70F64B}"/>
                    </a:ext>
                  </a:extLst>
                </p:cNvPr>
                <p:cNvSpPr txBox="1"/>
                <p:nvPr/>
              </p:nvSpPr>
              <p:spPr>
                <a:xfrm>
                  <a:off x="4806676" y="2778323"/>
                  <a:ext cx="4620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TW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0D6B31C-F727-4D12-A724-AB524B70F6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676" y="2778323"/>
                  <a:ext cx="462013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0FA37339-6F93-48F8-8C31-F9D326F7F121}"/>
                </a:ext>
              </a:extLst>
            </p:cNvPr>
            <p:cNvSpPr txBox="1"/>
            <p:nvPr/>
          </p:nvSpPr>
          <p:spPr>
            <a:xfrm>
              <a:off x="4670419" y="2511277"/>
              <a:ext cx="8750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now</a:t>
              </a:r>
              <a:endParaRPr lang="zh-TW" altLang="en-US" sz="2400" dirty="0"/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20DFD01-110D-4CEA-BA88-019C18355CBC}"/>
              </a:ext>
            </a:extLst>
          </p:cNvPr>
          <p:cNvSpPr txBox="1"/>
          <p:nvPr/>
        </p:nvSpPr>
        <p:spPr>
          <a:xfrm>
            <a:off x="9511523" y="1810211"/>
            <a:ext cx="164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左邊</a:t>
            </a:r>
            <a:r>
              <a:rPr lang="en-US" altLang="zh-TW" dirty="0"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的個數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197A85F-6890-4B01-868F-A25E6DF0DCED}"/>
              </a:ext>
            </a:extLst>
          </p:cNvPr>
          <p:cNvSpPr txBox="1"/>
          <p:nvPr/>
        </p:nvSpPr>
        <p:spPr>
          <a:xfrm>
            <a:off x="9788435" y="4883587"/>
            <a:ext cx="204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K: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可以左移的距離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EA102D4-1505-4300-89B3-41C83FEA2BB7}"/>
              </a:ext>
            </a:extLst>
          </p:cNvPr>
          <p:cNvSpPr txBox="1"/>
          <p:nvPr/>
        </p:nvSpPr>
        <p:spPr>
          <a:xfrm>
            <a:off x="9793183" y="5149891"/>
            <a:ext cx="252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now:</a:t>
            </a:r>
            <a:r>
              <a:rPr lang="zh-TW" altLang="en-US" dirty="0">
                <a:ea typeface="標楷體" panose="03000509000000000000" pitchFamily="65" charset="-120"/>
              </a:rPr>
              <a:t>下一個開始的通道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7C9D8E6-A729-4925-BB52-F824C6B4902F}"/>
              </a:ext>
            </a:extLst>
          </p:cNvPr>
          <p:cNvCxnSpPr/>
          <p:nvPr/>
        </p:nvCxnSpPr>
        <p:spPr>
          <a:xfrm>
            <a:off x="2373814" y="4228223"/>
            <a:ext cx="4160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159FC7C-4E30-440A-9D1C-A24831B41CBC}"/>
              </a:ext>
            </a:extLst>
          </p:cNvPr>
          <p:cNvSpPr txBox="1"/>
          <p:nvPr/>
        </p:nvSpPr>
        <p:spPr>
          <a:xfrm>
            <a:off x="9581857" y="2182530"/>
            <a:ext cx="182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F0"/>
                </a:solidFill>
                <a:ea typeface="標楷體" panose="03000509000000000000" pitchFamily="65" charset="-120"/>
              </a:rPr>
              <a:t>0</a:t>
            </a:r>
            <a:r>
              <a:rPr lang="zh-TW" altLang="en-US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的所在的位置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9327890-A35F-4550-808D-DF41E2460A4B}"/>
              </a:ext>
            </a:extLst>
          </p:cNvPr>
          <p:cNvSpPr txBox="1"/>
          <p:nvPr/>
        </p:nvSpPr>
        <p:spPr>
          <a:xfrm>
            <a:off x="6165346" y="2103466"/>
            <a:ext cx="5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0EB88A3-53CF-4AE9-B735-BEC91AEDE568}"/>
              </a:ext>
            </a:extLst>
          </p:cNvPr>
          <p:cNvSpPr txBox="1"/>
          <p:nvPr/>
        </p:nvSpPr>
        <p:spPr>
          <a:xfrm>
            <a:off x="11407588" y="1723946"/>
            <a:ext cx="3883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43730A6-B977-457B-B484-22DBE36FE8EA}"/>
              </a:ext>
            </a:extLst>
          </p:cNvPr>
          <p:cNvSpPr txBox="1"/>
          <p:nvPr/>
        </p:nvSpPr>
        <p:spPr>
          <a:xfrm>
            <a:off x="5694601" y="5686186"/>
            <a:ext cx="321371" cy="3803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5AE8B29-D1B1-4979-A9D8-B64062E241DB}"/>
              </a:ext>
            </a:extLst>
          </p:cNvPr>
          <p:cNvSpPr txBox="1"/>
          <p:nvPr/>
        </p:nvSpPr>
        <p:spPr>
          <a:xfrm>
            <a:off x="5687014" y="5994508"/>
            <a:ext cx="32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BE67731-ACFA-40F4-8243-1314FE2E68E2}"/>
              </a:ext>
            </a:extLst>
          </p:cNvPr>
          <p:cNvSpPr txBox="1"/>
          <p:nvPr/>
        </p:nvSpPr>
        <p:spPr>
          <a:xfrm>
            <a:off x="5687014" y="5270071"/>
            <a:ext cx="321371" cy="3803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F48B8531-513E-4620-8C72-D04D315D9FC6}"/>
              </a:ext>
            </a:extLst>
          </p:cNvPr>
          <p:cNvSpPr txBox="1"/>
          <p:nvPr/>
        </p:nvSpPr>
        <p:spPr>
          <a:xfrm>
            <a:off x="9793183" y="5465762"/>
            <a:ext cx="2525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value[u]:</a:t>
            </a:r>
            <a:r>
              <a:rPr lang="zh-TW" altLang="en-US" dirty="0">
                <a:ea typeface="標楷體" panose="03000509000000000000" pitchFamily="65" charset="-120"/>
              </a:rPr>
              <a:t>通道</a:t>
            </a:r>
            <a:r>
              <a:rPr lang="en-US" altLang="zh-TW" dirty="0">
                <a:ea typeface="標楷體" panose="03000509000000000000" pitchFamily="65" charset="-120"/>
              </a:rPr>
              <a:t>u</a:t>
            </a:r>
            <a:r>
              <a:rPr lang="zh-TW" altLang="en-US" dirty="0">
                <a:ea typeface="標楷體" panose="03000509000000000000" pitchFamily="65" charset="-120"/>
              </a:rPr>
              <a:t>打通需要的代價</a:t>
            </a:r>
            <a:r>
              <a:rPr lang="en-US" altLang="zh-TW" dirty="0">
                <a:ea typeface="標楷體" panose="03000509000000000000" pitchFamily="65" charset="-120"/>
              </a:rPr>
              <a:t>(-1</a:t>
            </a:r>
            <a:r>
              <a:rPr lang="zh-TW" altLang="en-US" dirty="0">
                <a:ea typeface="標楷體" panose="03000509000000000000" pitchFamily="65" charset="-120"/>
              </a:rPr>
              <a:t>表示無窮大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C72B883-AAA3-4346-8AD0-ADFE960830AC}"/>
              </a:ext>
            </a:extLst>
          </p:cNvPr>
          <p:cNvSpPr txBox="1"/>
          <p:nvPr/>
        </p:nvSpPr>
        <p:spPr>
          <a:xfrm>
            <a:off x="7445414" y="5686186"/>
            <a:ext cx="321371" cy="3803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2152A08-392C-49B4-A1CC-CFB73C810EFF}"/>
              </a:ext>
            </a:extLst>
          </p:cNvPr>
          <p:cNvSpPr txBox="1"/>
          <p:nvPr/>
        </p:nvSpPr>
        <p:spPr>
          <a:xfrm>
            <a:off x="7434187" y="6016724"/>
            <a:ext cx="32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AE6CBBA-681F-4A04-9F55-07C052B5310F}"/>
              </a:ext>
            </a:extLst>
          </p:cNvPr>
          <p:cNvSpPr txBox="1"/>
          <p:nvPr/>
        </p:nvSpPr>
        <p:spPr>
          <a:xfrm>
            <a:off x="7445414" y="5305829"/>
            <a:ext cx="321371" cy="3803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6477564E-C539-420F-A522-FB321142524A}"/>
              </a:ext>
            </a:extLst>
          </p:cNvPr>
          <p:cNvSpPr txBox="1"/>
          <p:nvPr/>
        </p:nvSpPr>
        <p:spPr>
          <a:xfrm>
            <a:off x="11405782" y="1738854"/>
            <a:ext cx="3883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A51B384-7AD3-498D-A19E-7149D41F574A}"/>
              </a:ext>
            </a:extLst>
          </p:cNvPr>
          <p:cNvSpPr txBox="1"/>
          <p:nvPr/>
        </p:nvSpPr>
        <p:spPr>
          <a:xfrm>
            <a:off x="6859029" y="2090197"/>
            <a:ext cx="5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3FD444A-B293-4A60-BA4D-CD45D9A7E81C}"/>
              </a:ext>
            </a:extLst>
          </p:cNvPr>
          <p:cNvSpPr txBox="1"/>
          <p:nvPr/>
        </p:nvSpPr>
        <p:spPr>
          <a:xfrm>
            <a:off x="2912756" y="3969695"/>
            <a:ext cx="470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zero[</a:t>
            </a:r>
            <a:r>
              <a:rPr lang="en-US" altLang="zh-TW" sz="2400" dirty="0" err="1"/>
              <a:t>zn</a:t>
            </a:r>
            <a:r>
              <a:rPr lang="en-US" altLang="zh-TW" sz="2400" dirty="0"/>
              <a:t>++]=6 ;  can[now]++;  now++;</a:t>
            </a:r>
            <a:endParaRPr lang="zh-TW" altLang="en-US" sz="2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4E84195-C46B-4B1C-A02F-6F0E02A7EC46}"/>
              </a:ext>
            </a:extLst>
          </p:cNvPr>
          <p:cNvSpPr txBox="1"/>
          <p:nvPr/>
        </p:nvSpPr>
        <p:spPr>
          <a:xfrm>
            <a:off x="8314348" y="5995361"/>
            <a:ext cx="32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8A42B69-E5E6-4574-B01F-D2E295C29E92}"/>
              </a:ext>
            </a:extLst>
          </p:cNvPr>
          <p:cNvSpPr txBox="1"/>
          <p:nvPr/>
        </p:nvSpPr>
        <p:spPr>
          <a:xfrm>
            <a:off x="4815192" y="6029098"/>
            <a:ext cx="32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90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4" grpId="0" animBg="1"/>
      <p:bldP spid="55" grpId="0"/>
      <p:bldP spid="56" grpId="0"/>
      <p:bldP spid="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28B904E4-D0BA-4CC9-AAF2-C991B65CAB5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68689" y="1775045"/>
          <a:ext cx="4242834" cy="74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7139">
                  <a:extLst>
                    <a:ext uri="{9D8B030D-6E8A-4147-A177-3AD203B41FA5}">
                      <a16:colId xmlns:a16="http://schemas.microsoft.com/office/drawing/2014/main" val="1069827075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426365162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1825065800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29069378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684554945"/>
                    </a:ext>
                  </a:extLst>
                </a:gridCol>
                <a:gridCol w="707139">
                  <a:extLst>
                    <a:ext uri="{9D8B030D-6E8A-4147-A177-3AD203B41FA5}">
                      <a16:colId xmlns:a16="http://schemas.microsoft.com/office/drawing/2014/main" val="2386943395"/>
                    </a:ext>
                  </a:extLst>
                </a:gridCol>
              </a:tblGrid>
              <a:tr h="37450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836583"/>
                  </a:ext>
                </a:extLst>
              </a:tr>
              <a:tr h="374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zero[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97831"/>
                  </a:ext>
                </a:extLst>
              </a:tr>
            </a:tbl>
          </a:graphicData>
        </a:graphic>
      </p:graphicFrame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2814B8-B1DA-4FB1-96BA-41DC010F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06A5-31E5-41D5-8646-2257DC2871F0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E1E2ED-A1C8-4DA6-8EA4-BD7AE7D6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D49EDF-4379-473E-B5CB-B5F950F7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DD22918-2D32-47B6-A6E5-FBE4F255478E}"/>
              </a:ext>
            </a:extLst>
          </p:cNvPr>
          <p:cNvSpPr txBox="1"/>
          <p:nvPr/>
        </p:nvSpPr>
        <p:spPr>
          <a:xfrm>
            <a:off x="11409" y="-36451"/>
            <a:ext cx="5380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如何計算左移代價</a:t>
            </a:r>
            <a:r>
              <a:rPr lang="en-US" altLang="zh-TW" sz="2800" dirty="0"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2800" dirty="0">
                <a:ea typeface="標楷體" panose="03000509000000000000" pitchFamily="65" charset="-120"/>
              </a:rPr>
              <a:t>row 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為例</a:t>
            </a:r>
            <a:r>
              <a:rPr lang="en-US" altLang="zh-TW" sz="2800" dirty="0">
                <a:ea typeface="標楷體" panose="03000509000000000000" pitchFamily="65" charset="-120"/>
              </a:rPr>
              <a:t>)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5D80B12-FFEA-4003-AE66-27ECD6446830}"/>
              </a:ext>
            </a:extLst>
          </p:cNvPr>
          <p:cNvGrpSpPr/>
          <p:nvPr/>
        </p:nvGrpSpPr>
        <p:grpSpPr>
          <a:xfrm>
            <a:off x="163629" y="714418"/>
            <a:ext cx="3697347" cy="2714582"/>
            <a:chOff x="112261" y="3584846"/>
            <a:chExt cx="3697347" cy="271458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C78548E-DB04-48FD-A6C0-F4B1DD0B2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500" y="3584846"/>
              <a:ext cx="3238108" cy="2714582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AC2871D-9D3A-45EF-8392-26C2DC457DAC}"/>
                </a:ext>
              </a:extLst>
            </p:cNvPr>
            <p:cNvSpPr txBox="1"/>
            <p:nvPr/>
          </p:nvSpPr>
          <p:spPr>
            <a:xfrm>
              <a:off x="662940" y="3879946"/>
              <a:ext cx="3146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0  1   2  3  4  5  6  7  8  9</a:t>
              </a:r>
              <a:endParaRPr lang="zh-TW" altLang="en-US" sz="2400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D0FFC06-F49A-4113-8BDE-45D92FC35AD3}"/>
                </a:ext>
              </a:extLst>
            </p:cNvPr>
            <p:cNvSpPr txBox="1"/>
            <p:nvPr/>
          </p:nvSpPr>
          <p:spPr>
            <a:xfrm>
              <a:off x="112261" y="3935734"/>
              <a:ext cx="690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通道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35FE88D-7FF3-424E-8C21-56D1BE9D2681}"/>
              </a:ext>
            </a:extLst>
          </p:cNvPr>
          <p:cNvGrpSpPr/>
          <p:nvPr/>
        </p:nvGrpSpPr>
        <p:grpSpPr>
          <a:xfrm>
            <a:off x="-466" y="1326916"/>
            <a:ext cx="855023" cy="1330792"/>
            <a:chOff x="-63709" y="1572898"/>
            <a:chExt cx="855023" cy="1330792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51C5CFC-52E2-448F-8844-E61C84D22303}"/>
                </a:ext>
              </a:extLst>
            </p:cNvPr>
            <p:cNvSpPr txBox="1"/>
            <p:nvPr/>
          </p:nvSpPr>
          <p:spPr>
            <a:xfrm>
              <a:off x="-63709" y="1572898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0</a:t>
              </a:r>
              <a:endParaRPr lang="zh-TW" altLang="en-US" sz="20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4C8F899-C18F-4299-9D66-F8EE60218CB6}"/>
                </a:ext>
              </a:extLst>
            </p:cNvPr>
            <p:cNvSpPr txBox="1"/>
            <p:nvPr/>
          </p:nvSpPr>
          <p:spPr>
            <a:xfrm>
              <a:off x="-51834" y="1889258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1</a:t>
              </a:r>
              <a:endParaRPr lang="zh-TW" altLang="en-US" sz="2000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A44E995-4C8C-45DB-AC84-45A29E186953}"/>
                </a:ext>
              </a:extLst>
            </p:cNvPr>
            <p:cNvSpPr txBox="1"/>
            <p:nvPr/>
          </p:nvSpPr>
          <p:spPr>
            <a:xfrm>
              <a:off x="-51834" y="2190930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2</a:t>
              </a:r>
              <a:endParaRPr lang="zh-TW" altLang="en-US" sz="20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B7F1F33-8DC8-41FE-A0D5-A88806B4C27F}"/>
                </a:ext>
              </a:extLst>
            </p:cNvPr>
            <p:cNvSpPr txBox="1"/>
            <p:nvPr/>
          </p:nvSpPr>
          <p:spPr>
            <a:xfrm>
              <a:off x="-51834" y="2503580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3</a:t>
              </a:r>
              <a:endParaRPr lang="zh-TW" altLang="en-US" sz="2000" dirty="0"/>
            </a:p>
          </p:txBody>
        </p:sp>
      </p:grp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C3E7264-A856-42F3-A789-1FB44E7D7C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04789" y="820506"/>
          <a:ext cx="5569353" cy="74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817">
                  <a:extLst>
                    <a:ext uri="{9D8B030D-6E8A-4147-A177-3AD203B41FA5}">
                      <a16:colId xmlns:a16="http://schemas.microsoft.com/office/drawing/2014/main" val="1069827075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426365162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1825065800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29069378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684554945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2386943395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2403435504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1216531696"/>
                    </a:ext>
                  </a:extLst>
                </a:gridCol>
                <a:gridCol w="618817">
                  <a:extLst>
                    <a:ext uri="{9D8B030D-6E8A-4147-A177-3AD203B41FA5}">
                      <a16:colId xmlns:a16="http://schemas.microsoft.com/office/drawing/2014/main" val="2556397876"/>
                    </a:ext>
                  </a:extLst>
                </a:gridCol>
              </a:tblGrid>
              <a:tr h="374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836583"/>
                  </a:ext>
                </a:extLst>
              </a:tr>
              <a:tr h="374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97831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6EE3FEE1-89D3-4235-800E-F3BCEC4481E3}"/>
              </a:ext>
            </a:extLst>
          </p:cNvPr>
          <p:cNvSpPr txBox="1"/>
          <p:nvPr/>
        </p:nvSpPr>
        <p:spPr>
          <a:xfrm>
            <a:off x="3860976" y="1183552"/>
            <a:ext cx="144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輸入的資料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58269F2-95F6-4E22-96A7-0C07649B83A3}"/>
                  </a:ext>
                </a:extLst>
              </p:cNvPr>
              <p:cNvSpPr txBox="1"/>
              <p:nvPr/>
            </p:nvSpPr>
            <p:spPr>
              <a:xfrm>
                <a:off x="9706120" y="478822"/>
                <a:ext cx="16996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58269F2-95F6-4E22-96A7-0C07649B8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120" y="478822"/>
                <a:ext cx="16996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72DA67FF-4FF6-4722-9B7D-E4C40A08BAC1}"/>
              </a:ext>
            </a:extLst>
          </p:cNvPr>
          <p:cNvSpPr txBox="1"/>
          <p:nvPr/>
        </p:nvSpPr>
        <p:spPr>
          <a:xfrm>
            <a:off x="10920798" y="1727026"/>
            <a:ext cx="87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zn</a:t>
            </a:r>
            <a:r>
              <a:rPr lang="en-US" altLang="zh-TW" sz="2400" dirty="0"/>
              <a:t>: 0 </a:t>
            </a:r>
            <a:endParaRPr lang="zh-TW" altLang="en-US" sz="2400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21E6EC9D-AF2C-438B-B5B8-B20941F44D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29541" y="3107151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78726129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8481002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57135162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7411132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24044868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7062409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3975437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29784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158337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066233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79189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通道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45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blo</a:t>
                      </a:r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92663"/>
                  </a:ext>
                </a:extLst>
              </a:tr>
            </a:tbl>
          </a:graphicData>
        </a:graphic>
      </p:graphicFrame>
      <p:grpSp>
        <p:nvGrpSpPr>
          <p:cNvPr id="20" name="群組 19">
            <a:extLst>
              <a:ext uri="{FF2B5EF4-FFF2-40B4-BE49-F238E27FC236}">
                <a16:creationId xmlns:a16="http://schemas.microsoft.com/office/drawing/2014/main" id="{F4FAD5C7-4962-4E15-87FC-D2833A8D25E8}"/>
              </a:ext>
            </a:extLst>
          </p:cNvPr>
          <p:cNvGrpSpPr/>
          <p:nvPr/>
        </p:nvGrpSpPr>
        <p:grpSpPr>
          <a:xfrm>
            <a:off x="11316903" y="2488926"/>
            <a:ext cx="875097" cy="728711"/>
            <a:chOff x="4670419" y="2511277"/>
            <a:chExt cx="875097" cy="728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C20018F-9BB6-4075-8535-5A76BDE1CFD9}"/>
                    </a:ext>
                  </a:extLst>
                </p:cNvPr>
                <p:cNvSpPr txBox="1"/>
                <p:nvPr/>
              </p:nvSpPr>
              <p:spPr>
                <a:xfrm>
                  <a:off x="4806676" y="2778323"/>
                  <a:ext cx="4620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TW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C20018F-9BB6-4075-8535-5A76BDE1C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676" y="2778323"/>
                  <a:ext cx="46201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9B48FF2-8140-4719-952B-BF6F9C4CBC9A}"/>
                </a:ext>
              </a:extLst>
            </p:cNvPr>
            <p:cNvSpPr txBox="1"/>
            <p:nvPr/>
          </p:nvSpPr>
          <p:spPr>
            <a:xfrm>
              <a:off x="4670419" y="2511277"/>
              <a:ext cx="8750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now</a:t>
              </a:r>
              <a:endParaRPr lang="zh-TW" altLang="en-US" sz="2400" dirty="0"/>
            </a:p>
          </p:txBody>
        </p:sp>
      </p:grp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B8BDD072-C436-4E6A-97E8-D4402FF803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3629" y="4944506"/>
          <a:ext cx="962955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414">
                  <a:extLst>
                    <a:ext uri="{9D8B030D-6E8A-4147-A177-3AD203B41FA5}">
                      <a16:colId xmlns:a16="http://schemas.microsoft.com/office/drawing/2014/main" val="4167951048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1731675536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227809599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3071073866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3490503697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244052607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2441787179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1139378202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3971278190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959843989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1047890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通道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u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84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value[u]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18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g[u]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4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can[u]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447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D9BA261-5701-40BE-BAC0-BE226C93BBC0}"/>
                  </a:ext>
                </a:extLst>
              </p:cNvPr>
              <p:cNvSpPr txBox="1"/>
              <p:nvPr/>
            </p:nvSpPr>
            <p:spPr>
              <a:xfrm>
                <a:off x="253028" y="3990261"/>
                <a:ext cx="21873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err="1"/>
                  <a:t>blo</a:t>
                </a:r>
                <a:r>
                  <a:rPr lang="en-US" altLang="zh-TW" sz="2400" dirty="0"/>
                  <a:t>[7] = 1 (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TW" sz="2400" dirty="0"/>
                  <a:t>)  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D9BA261-5701-40BE-BAC0-BE226C93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28" y="3990261"/>
                <a:ext cx="2187338" cy="461665"/>
              </a:xfrm>
              <a:prstGeom prst="rect">
                <a:avLst/>
              </a:prstGeom>
              <a:blipFill>
                <a:blip r:embed="rId6"/>
                <a:stretch>
                  <a:fillRect l="-4469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群組 28">
            <a:extLst>
              <a:ext uri="{FF2B5EF4-FFF2-40B4-BE49-F238E27FC236}">
                <a16:creationId xmlns:a16="http://schemas.microsoft.com/office/drawing/2014/main" id="{A8DBD499-3200-4EF4-A50A-D13AD553F1C1}"/>
              </a:ext>
            </a:extLst>
          </p:cNvPr>
          <p:cNvGrpSpPr/>
          <p:nvPr/>
        </p:nvGrpSpPr>
        <p:grpSpPr>
          <a:xfrm>
            <a:off x="11794089" y="2476491"/>
            <a:ext cx="875097" cy="728711"/>
            <a:chOff x="4670419" y="2511277"/>
            <a:chExt cx="875097" cy="728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0D6B31C-F727-4D12-A724-AB524B70F64B}"/>
                    </a:ext>
                  </a:extLst>
                </p:cNvPr>
                <p:cNvSpPr txBox="1"/>
                <p:nvPr/>
              </p:nvSpPr>
              <p:spPr>
                <a:xfrm>
                  <a:off x="4806676" y="2778323"/>
                  <a:ext cx="4620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TW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0D6B31C-F727-4D12-A724-AB524B70F6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676" y="2778323"/>
                  <a:ext cx="462013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0FA37339-6F93-48F8-8C31-F9D326F7F121}"/>
                </a:ext>
              </a:extLst>
            </p:cNvPr>
            <p:cNvSpPr txBox="1"/>
            <p:nvPr/>
          </p:nvSpPr>
          <p:spPr>
            <a:xfrm>
              <a:off x="4670419" y="2511277"/>
              <a:ext cx="8750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now</a:t>
              </a:r>
              <a:endParaRPr lang="zh-TW" altLang="en-US" sz="2400" dirty="0"/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20DFD01-110D-4CEA-BA88-019C18355CBC}"/>
              </a:ext>
            </a:extLst>
          </p:cNvPr>
          <p:cNvSpPr txBox="1"/>
          <p:nvPr/>
        </p:nvSpPr>
        <p:spPr>
          <a:xfrm>
            <a:off x="9511523" y="1810211"/>
            <a:ext cx="164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左邊</a:t>
            </a:r>
            <a:r>
              <a:rPr lang="en-US" altLang="zh-TW" dirty="0"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的個數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197A85F-6890-4B01-868F-A25E6DF0DCED}"/>
              </a:ext>
            </a:extLst>
          </p:cNvPr>
          <p:cNvSpPr txBox="1"/>
          <p:nvPr/>
        </p:nvSpPr>
        <p:spPr>
          <a:xfrm>
            <a:off x="9788435" y="4883587"/>
            <a:ext cx="204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K: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可以左移的距離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EA102D4-1505-4300-89B3-41C83FEA2BB7}"/>
              </a:ext>
            </a:extLst>
          </p:cNvPr>
          <p:cNvSpPr txBox="1"/>
          <p:nvPr/>
        </p:nvSpPr>
        <p:spPr>
          <a:xfrm>
            <a:off x="9793183" y="5149891"/>
            <a:ext cx="252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now:</a:t>
            </a:r>
            <a:r>
              <a:rPr lang="zh-TW" altLang="en-US" dirty="0">
                <a:ea typeface="標楷體" panose="03000509000000000000" pitchFamily="65" charset="-120"/>
              </a:rPr>
              <a:t>下一個開始的通道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7C9D8E6-A729-4925-BB52-F824C6B4902F}"/>
              </a:ext>
            </a:extLst>
          </p:cNvPr>
          <p:cNvCxnSpPr/>
          <p:nvPr/>
        </p:nvCxnSpPr>
        <p:spPr>
          <a:xfrm>
            <a:off x="2373814" y="4228223"/>
            <a:ext cx="4160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159FC7C-4E30-440A-9D1C-A24831B41CBC}"/>
              </a:ext>
            </a:extLst>
          </p:cNvPr>
          <p:cNvSpPr txBox="1"/>
          <p:nvPr/>
        </p:nvSpPr>
        <p:spPr>
          <a:xfrm>
            <a:off x="9581857" y="2182530"/>
            <a:ext cx="182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F0"/>
                </a:solidFill>
                <a:ea typeface="標楷體" panose="03000509000000000000" pitchFamily="65" charset="-120"/>
              </a:rPr>
              <a:t>0</a:t>
            </a:r>
            <a:r>
              <a:rPr lang="zh-TW" altLang="en-US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的所在的位置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9327890-A35F-4550-808D-DF41E2460A4B}"/>
              </a:ext>
            </a:extLst>
          </p:cNvPr>
          <p:cNvSpPr txBox="1"/>
          <p:nvPr/>
        </p:nvSpPr>
        <p:spPr>
          <a:xfrm>
            <a:off x="6165346" y="2103466"/>
            <a:ext cx="5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0EB88A3-53CF-4AE9-B735-BEC91AEDE568}"/>
              </a:ext>
            </a:extLst>
          </p:cNvPr>
          <p:cNvSpPr txBox="1"/>
          <p:nvPr/>
        </p:nvSpPr>
        <p:spPr>
          <a:xfrm>
            <a:off x="11407588" y="1723946"/>
            <a:ext cx="3883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43730A6-B977-457B-B484-22DBE36FE8EA}"/>
              </a:ext>
            </a:extLst>
          </p:cNvPr>
          <p:cNvSpPr txBox="1"/>
          <p:nvPr/>
        </p:nvSpPr>
        <p:spPr>
          <a:xfrm>
            <a:off x="5694601" y="5686186"/>
            <a:ext cx="321371" cy="3803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5AE8B29-D1B1-4979-A9D8-B64062E241DB}"/>
              </a:ext>
            </a:extLst>
          </p:cNvPr>
          <p:cNvSpPr txBox="1"/>
          <p:nvPr/>
        </p:nvSpPr>
        <p:spPr>
          <a:xfrm>
            <a:off x="5687014" y="5994508"/>
            <a:ext cx="32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BE67731-ACFA-40F4-8243-1314FE2E68E2}"/>
              </a:ext>
            </a:extLst>
          </p:cNvPr>
          <p:cNvSpPr txBox="1"/>
          <p:nvPr/>
        </p:nvSpPr>
        <p:spPr>
          <a:xfrm>
            <a:off x="5687014" y="5270071"/>
            <a:ext cx="321371" cy="3803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F48B8531-513E-4620-8C72-D04D315D9FC6}"/>
              </a:ext>
            </a:extLst>
          </p:cNvPr>
          <p:cNvSpPr txBox="1"/>
          <p:nvPr/>
        </p:nvSpPr>
        <p:spPr>
          <a:xfrm>
            <a:off x="9793183" y="5465762"/>
            <a:ext cx="2525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value[u]:</a:t>
            </a:r>
            <a:r>
              <a:rPr lang="zh-TW" altLang="en-US" dirty="0">
                <a:ea typeface="標楷體" panose="03000509000000000000" pitchFamily="65" charset="-120"/>
              </a:rPr>
              <a:t>通道</a:t>
            </a:r>
            <a:r>
              <a:rPr lang="en-US" altLang="zh-TW" dirty="0">
                <a:ea typeface="標楷體" panose="03000509000000000000" pitchFamily="65" charset="-120"/>
              </a:rPr>
              <a:t>u</a:t>
            </a:r>
            <a:r>
              <a:rPr lang="zh-TW" altLang="en-US" dirty="0">
                <a:ea typeface="標楷體" panose="03000509000000000000" pitchFamily="65" charset="-120"/>
              </a:rPr>
              <a:t>打通需要的代價</a:t>
            </a:r>
            <a:r>
              <a:rPr lang="en-US" altLang="zh-TW" dirty="0">
                <a:ea typeface="標楷體" panose="03000509000000000000" pitchFamily="65" charset="-120"/>
              </a:rPr>
              <a:t>(-1</a:t>
            </a:r>
            <a:r>
              <a:rPr lang="zh-TW" altLang="en-US" dirty="0">
                <a:ea typeface="標楷體" panose="03000509000000000000" pitchFamily="65" charset="-120"/>
              </a:rPr>
              <a:t>表示無窮大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C72B883-AAA3-4346-8AD0-ADFE960830AC}"/>
              </a:ext>
            </a:extLst>
          </p:cNvPr>
          <p:cNvSpPr txBox="1"/>
          <p:nvPr/>
        </p:nvSpPr>
        <p:spPr>
          <a:xfrm>
            <a:off x="7445414" y="5686186"/>
            <a:ext cx="321371" cy="3803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2152A08-392C-49B4-A1CC-CFB73C810EFF}"/>
              </a:ext>
            </a:extLst>
          </p:cNvPr>
          <p:cNvSpPr txBox="1"/>
          <p:nvPr/>
        </p:nvSpPr>
        <p:spPr>
          <a:xfrm>
            <a:off x="7434187" y="6016724"/>
            <a:ext cx="32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AE6CBBA-681F-4A04-9F55-07C052B5310F}"/>
              </a:ext>
            </a:extLst>
          </p:cNvPr>
          <p:cNvSpPr txBox="1"/>
          <p:nvPr/>
        </p:nvSpPr>
        <p:spPr>
          <a:xfrm>
            <a:off x="7445414" y="5305829"/>
            <a:ext cx="321371" cy="3803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6477564E-C539-420F-A522-FB321142524A}"/>
              </a:ext>
            </a:extLst>
          </p:cNvPr>
          <p:cNvSpPr txBox="1"/>
          <p:nvPr/>
        </p:nvSpPr>
        <p:spPr>
          <a:xfrm>
            <a:off x="11405782" y="1738854"/>
            <a:ext cx="3883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A51B384-7AD3-498D-A19E-7149D41F574A}"/>
              </a:ext>
            </a:extLst>
          </p:cNvPr>
          <p:cNvSpPr txBox="1"/>
          <p:nvPr/>
        </p:nvSpPr>
        <p:spPr>
          <a:xfrm>
            <a:off x="6859029" y="2090197"/>
            <a:ext cx="5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4E84195-C46B-4B1C-A02F-6F0E02A7EC46}"/>
              </a:ext>
            </a:extLst>
          </p:cNvPr>
          <p:cNvSpPr txBox="1"/>
          <p:nvPr/>
        </p:nvSpPr>
        <p:spPr>
          <a:xfrm>
            <a:off x="8314348" y="5995361"/>
            <a:ext cx="32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7C3FEE29-1F04-4A3E-95E0-A6F6B9158716}"/>
              </a:ext>
            </a:extLst>
          </p:cNvPr>
          <p:cNvSpPr txBox="1"/>
          <p:nvPr/>
        </p:nvSpPr>
        <p:spPr>
          <a:xfrm>
            <a:off x="4599317" y="3957700"/>
            <a:ext cx="261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k=min(</a:t>
            </a:r>
            <a:r>
              <a:rPr lang="en-US" altLang="zh-TW" sz="2400" dirty="0" err="1"/>
              <a:t>zn,blo</a:t>
            </a:r>
            <a:r>
              <a:rPr lang="en-US" altLang="zh-TW" sz="2400" dirty="0"/>
              <a:t>[7])=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0177AE61-E18A-40A8-BA26-91D0D20CE5F0}"/>
              </a:ext>
            </a:extLst>
          </p:cNvPr>
          <p:cNvSpPr txBox="1"/>
          <p:nvPr/>
        </p:nvSpPr>
        <p:spPr>
          <a:xfrm>
            <a:off x="7108140" y="4027061"/>
            <a:ext cx="345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現在</a:t>
            </a:r>
            <a:r>
              <a:rPr lang="en-US" altLang="zh-TW" dirty="0" err="1">
                <a:solidFill>
                  <a:srgbClr val="FF0000"/>
                </a:solidFill>
                <a:ea typeface="標楷體" panose="03000509000000000000" pitchFamily="65" charset="-120"/>
              </a:rPr>
              <a:t>blo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[7]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書櫃可以左移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個距離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CF47E72-097E-4F5F-A0E2-A9E934A18536}"/>
              </a:ext>
            </a:extLst>
          </p:cNvPr>
          <p:cNvSpPr txBox="1"/>
          <p:nvPr/>
        </p:nvSpPr>
        <p:spPr>
          <a:xfrm>
            <a:off x="2789899" y="3957700"/>
            <a:ext cx="17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now+=</a:t>
            </a:r>
            <a:r>
              <a:rPr lang="en-US" altLang="zh-TW" sz="2400" dirty="0" err="1"/>
              <a:t>blo</a:t>
            </a:r>
            <a:r>
              <a:rPr lang="en-US" altLang="zh-TW" sz="2400" dirty="0"/>
              <a:t>[7]</a:t>
            </a:r>
            <a:endParaRPr lang="zh-TW" altLang="en-US" sz="2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991EE50-7745-49BE-86E0-057FFE153B97}"/>
              </a:ext>
            </a:extLst>
          </p:cNvPr>
          <p:cNvSpPr txBox="1"/>
          <p:nvPr/>
        </p:nvSpPr>
        <p:spPr>
          <a:xfrm>
            <a:off x="1979653" y="4386422"/>
            <a:ext cx="1053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value[now-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r>
              <a:rPr lang="en-US" altLang="zh-TW" sz="2400" dirty="0"/>
              <a:t>]=</a:t>
            </a:r>
            <a:r>
              <a:rPr lang="en-US" altLang="zh-TW" sz="2400" dirty="0" err="1"/>
              <a:t>i</a:t>
            </a:r>
            <a:r>
              <a:rPr lang="en-US" altLang="zh-TW" sz="2400" dirty="0"/>
              <a:t>-zero[zn-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r>
              <a:rPr lang="en-US" altLang="zh-TW" sz="2400" dirty="0"/>
              <a:t>]-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r>
              <a:rPr lang="en-US" altLang="zh-TW" sz="2400" dirty="0"/>
              <a:t>+1=1 (value[9]=1);can[now-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r>
              <a:rPr lang="en-US" altLang="zh-TW" sz="2400" dirty="0"/>
              <a:t>]++; g[now-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r>
              <a:rPr lang="en-US" altLang="zh-TW" sz="2400" dirty="0"/>
              <a:t>]+=value[9];</a:t>
            </a:r>
            <a:endParaRPr lang="zh-TW" altLang="en-US" sz="2400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8B843559-99F3-413F-960A-C1297F16C8AF}"/>
              </a:ext>
            </a:extLst>
          </p:cNvPr>
          <p:cNvCxnSpPr/>
          <p:nvPr/>
        </p:nvCxnSpPr>
        <p:spPr>
          <a:xfrm>
            <a:off x="1563568" y="4617254"/>
            <a:ext cx="4160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A2434550-AEEE-418E-BB67-E44C03BEB2BC}"/>
              </a:ext>
            </a:extLst>
          </p:cNvPr>
          <p:cNvSpPr txBox="1"/>
          <p:nvPr/>
        </p:nvSpPr>
        <p:spPr>
          <a:xfrm>
            <a:off x="9189826" y="5315935"/>
            <a:ext cx="321371" cy="3803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CF47B363-8498-47E8-94F0-8B950E9E7E36}"/>
              </a:ext>
            </a:extLst>
          </p:cNvPr>
          <p:cNvSpPr txBox="1"/>
          <p:nvPr/>
        </p:nvSpPr>
        <p:spPr>
          <a:xfrm>
            <a:off x="9179236" y="5697049"/>
            <a:ext cx="321371" cy="3803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590B66F-5C88-41C7-B837-4C864968081C}"/>
              </a:ext>
            </a:extLst>
          </p:cNvPr>
          <p:cNvSpPr txBox="1"/>
          <p:nvPr/>
        </p:nvSpPr>
        <p:spPr>
          <a:xfrm>
            <a:off x="9171649" y="6029098"/>
            <a:ext cx="32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050B9B3-762E-4400-A190-14FF91D77A92}"/>
              </a:ext>
            </a:extLst>
          </p:cNvPr>
          <p:cNvSpPr txBox="1"/>
          <p:nvPr/>
        </p:nvSpPr>
        <p:spPr>
          <a:xfrm>
            <a:off x="4815192" y="6029098"/>
            <a:ext cx="32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48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4" grpId="0" animBg="1"/>
      <p:bldP spid="55" grpId="0"/>
      <p:bldP spid="49" grpId="0"/>
      <p:bldP spid="58" grpId="0"/>
      <p:bldP spid="59" grpId="0"/>
      <p:bldP spid="60" grpId="0"/>
      <p:bldP spid="62" grpId="0" animBg="1"/>
      <p:bldP spid="63" grpId="0" animBg="1"/>
      <p:bldP spid="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84359C4-0444-494B-A8D3-5774705A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CEE1-715C-46D8-8A62-2849498B7862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E7B037-8DC1-42A0-BAA0-46C5660C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F9D0BE-E262-44F4-9B36-D004BAE4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665B514-C0B0-4D75-B3B8-2A8B6A88DC76}"/>
              </a:ext>
            </a:extLst>
          </p:cNvPr>
          <p:cNvSpPr txBox="1"/>
          <p:nvPr/>
        </p:nvSpPr>
        <p:spPr>
          <a:xfrm>
            <a:off x="820189" y="717484"/>
            <a:ext cx="246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計算左移代價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0724FB6-C6EE-4A7C-9655-259B3FC7D314}"/>
              </a:ext>
            </a:extLst>
          </p:cNvPr>
          <p:cNvSpPr txBox="1"/>
          <p:nvPr/>
        </p:nvSpPr>
        <p:spPr>
          <a:xfrm>
            <a:off x="1151311" y="1405409"/>
            <a:ext cx="758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</a:t>
            </a:r>
            <a:r>
              <a:rPr lang="en-US" altLang="zh-TW" sz="2400" dirty="0" err="1">
                <a:ea typeface="標楷體" panose="03000509000000000000" pitchFamily="65" charset="-120"/>
              </a:rPr>
              <a:t>blo</a:t>
            </a:r>
            <a:r>
              <a:rPr lang="en-US" altLang="zh-TW" sz="2400" dirty="0">
                <a:ea typeface="標楷體" panose="03000509000000000000" pitchFamily="65" charset="-120"/>
              </a:rPr>
              <a:t>[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ea typeface="標楷體" panose="03000509000000000000" pitchFamily="65" charset="-120"/>
              </a:rPr>
              <a:t>]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所佔之通道是否可以打通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其代價為何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dirty="0"/>
              <a:t> 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F2FF70A-7E21-43A1-A467-1A96CDCC37DB}"/>
              </a:ext>
            </a:extLst>
          </p:cNvPr>
          <p:cNvGrpSpPr/>
          <p:nvPr/>
        </p:nvGrpSpPr>
        <p:grpSpPr>
          <a:xfrm>
            <a:off x="1404476" y="2924175"/>
            <a:ext cx="7049193" cy="1961634"/>
            <a:chOff x="1404476" y="2924175"/>
            <a:chExt cx="7049193" cy="1961634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CDA3012-BB15-4DA8-A2FB-918BD3AED453}"/>
                </a:ext>
              </a:extLst>
            </p:cNvPr>
            <p:cNvSpPr txBox="1"/>
            <p:nvPr/>
          </p:nvSpPr>
          <p:spPr>
            <a:xfrm>
              <a:off x="4573387" y="3676341"/>
              <a:ext cx="33202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0070C0"/>
                  </a:solidFill>
                </a:rPr>
                <a:t>K = min (</a:t>
              </a:r>
              <a:r>
                <a:rPr lang="en-US" altLang="zh-TW" sz="2800" dirty="0" err="1">
                  <a:solidFill>
                    <a:srgbClr val="0070C0"/>
                  </a:solidFill>
                </a:rPr>
                <a:t>zn</a:t>
              </a:r>
              <a:r>
                <a:rPr lang="en-US" altLang="zh-TW" sz="2800" dirty="0">
                  <a:solidFill>
                    <a:srgbClr val="0070C0"/>
                  </a:solidFill>
                </a:rPr>
                <a:t>, </a:t>
              </a:r>
              <a:r>
                <a:rPr lang="en-US" altLang="zh-TW" sz="2800" dirty="0" err="1">
                  <a:solidFill>
                    <a:srgbClr val="0070C0"/>
                  </a:solidFill>
                </a:rPr>
                <a:t>blo</a:t>
              </a:r>
              <a:r>
                <a:rPr lang="en-US" altLang="zh-TW" sz="2800" dirty="0">
                  <a:solidFill>
                    <a:srgbClr val="0070C0"/>
                  </a:solidFill>
                </a:rPr>
                <a:t>[</a:t>
              </a:r>
              <a:r>
                <a:rPr lang="en-US" altLang="zh-TW" sz="2800" dirty="0" err="1">
                  <a:solidFill>
                    <a:srgbClr val="0070C0"/>
                  </a:solidFill>
                </a:rPr>
                <a:t>i</a:t>
              </a:r>
              <a:r>
                <a:rPr lang="en-US" altLang="zh-TW" sz="2800" dirty="0">
                  <a:solidFill>
                    <a:srgbClr val="0070C0"/>
                  </a:solidFill>
                </a:rPr>
                <a:t>])</a:t>
              </a:r>
              <a:endParaRPr lang="zh-TW" alt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77774D7-B03E-4445-B55D-F4688DEEF374}"/>
                </a:ext>
              </a:extLst>
            </p:cNvPr>
            <p:cNvSpPr txBox="1"/>
            <p:nvPr/>
          </p:nvSpPr>
          <p:spPr>
            <a:xfrm>
              <a:off x="1404476" y="2924175"/>
              <a:ext cx="49504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軌道第</a:t>
              </a:r>
              <a:r>
                <a:rPr lang="en-US" altLang="zh-TW" sz="2000" dirty="0" err="1">
                  <a:ea typeface="標楷體" panose="03000509000000000000" pitchFamily="65" charset="-120"/>
                </a:rPr>
                <a:t>i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段書櫃</a:t>
              </a:r>
              <a:r>
                <a:rPr lang="en-US" altLang="zh-TW" sz="2000" dirty="0" err="1">
                  <a:ea typeface="標楷體" panose="03000509000000000000" pitchFamily="65" charset="-120"/>
                </a:rPr>
                <a:t>blo</a:t>
              </a:r>
              <a:r>
                <a:rPr lang="en-US" altLang="zh-TW" sz="2000" dirty="0">
                  <a:ea typeface="標楷體" panose="03000509000000000000" pitchFamily="65" charset="-120"/>
                </a:rPr>
                <a:t>[</a:t>
              </a:r>
              <a:r>
                <a:rPr lang="en-US" altLang="zh-TW" sz="2000" dirty="0" err="1">
                  <a:ea typeface="標楷體" panose="03000509000000000000" pitchFamily="65" charset="-120"/>
                </a:rPr>
                <a:t>i</a:t>
              </a:r>
              <a:r>
                <a:rPr lang="en-US" altLang="zh-TW" sz="2000" dirty="0">
                  <a:ea typeface="標楷體" panose="03000509000000000000" pitchFamily="65" charset="-120"/>
                </a:rPr>
                <a:t>]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左邊</a:t>
              </a:r>
              <a:r>
                <a:rPr lang="en-US" altLang="zh-TW" sz="2000" dirty="0">
                  <a:ea typeface="標楷體" panose="03000509000000000000" pitchFamily="65" charset="-120"/>
                </a:rPr>
                <a:t>0(</a:t>
              </a:r>
              <a:r>
                <a:rPr lang="zh-TW" altLang="en-US" sz="2000" dirty="0">
                  <a:ea typeface="標楷體" panose="03000509000000000000" pitchFamily="65" charset="-120"/>
                </a:rPr>
                <a:t>軌道空段</a:t>
              </a:r>
              <a:r>
                <a:rPr lang="en-US" altLang="zh-TW" sz="2000" dirty="0">
                  <a:ea typeface="標楷體" panose="03000509000000000000" pitchFamily="65" charset="-120"/>
                </a:rPr>
                <a:t>)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的個數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92282EC-B83B-4A61-8761-5C1552826E01}"/>
                </a:ext>
              </a:extLst>
            </p:cNvPr>
            <p:cNvSpPr txBox="1"/>
            <p:nvPr/>
          </p:nvSpPr>
          <p:spPr>
            <a:xfrm>
              <a:off x="6511292" y="2950174"/>
              <a:ext cx="1942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書櫃</a:t>
              </a:r>
              <a:r>
                <a:rPr lang="en-US" altLang="zh-TW" sz="2000" dirty="0" err="1">
                  <a:ea typeface="標楷體" panose="03000509000000000000" pitchFamily="65" charset="-120"/>
                </a:rPr>
                <a:t>blo</a:t>
              </a:r>
              <a:r>
                <a:rPr lang="en-US" altLang="zh-TW" sz="2000" dirty="0">
                  <a:ea typeface="標楷體" panose="03000509000000000000" pitchFamily="65" charset="-120"/>
                </a:rPr>
                <a:t>[</a:t>
              </a:r>
              <a:r>
                <a:rPr lang="en-US" altLang="zh-TW" sz="2000" dirty="0" err="1">
                  <a:ea typeface="標楷體" panose="03000509000000000000" pitchFamily="65" charset="-120"/>
                </a:rPr>
                <a:t>i</a:t>
              </a:r>
              <a:r>
                <a:rPr lang="en-US" altLang="zh-TW" sz="2000" dirty="0">
                  <a:ea typeface="標楷體" panose="03000509000000000000" pitchFamily="65" charset="-120"/>
                </a:rPr>
                <a:t>]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長度</a:t>
              </a: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72DEFD27-88DA-4FD8-A6DA-D0AC23D953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18564" y="3312125"/>
              <a:ext cx="306186" cy="5503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7884E50-9E50-4ADE-B3FF-88F69258A5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6091" y="3312125"/>
              <a:ext cx="329391" cy="4880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CB651EF-102E-495F-A43E-09C621C37AD4}"/>
                </a:ext>
              </a:extLst>
            </p:cNvPr>
            <p:cNvSpPr txBox="1"/>
            <p:nvPr/>
          </p:nvSpPr>
          <p:spPr>
            <a:xfrm>
              <a:off x="2751138" y="4485699"/>
              <a:ext cx="36635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第</a:t>
              </a:r>
              <a:r>
                <a:rPr lang="en-US" altLang="zh-TW" sz="2000" dirty="0" err="1">
                  <a:ea typeface="標楷體" panose="03000509000000000000" pitchFamily="65" charset="-120"/>
                </a:rPr>
                <a:t>i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段書櫃</a:t>
              </a:r>
              <a:r>
                <a:rPr lang="en-US" altLang="zh-TW" sz="2000" dirty="0" err="1">
                  <a:ea typeface="標楷體" panose="03000509000000000000" pitchFamily="65" charset="-120"/>
                </a:rPr>
                <a:t>blo</a:t>
              </a:r>
              <a:r>
                <a:rPr lang="en-US" altLang="zh-TW" sz="2000" dirty="0">
                  <a:ea typeface="標楷體" panose="03000509000000000000" pitchFamily="65" charset="-120"/>
                </a:rPr>
                <a:t>[</a:t>
              </a:r>
              <a:r>
                <a:rPr lang="en-US" altLang="zh-TW" sz="2000" dirty="0" err="1">
                  <a:ea typeface="標楷體" panose="03000509000000000000" pitchFamily="65" charset="-120"/>
                </a:rPr>
                <a:t>i</a:t>
              </a:r>
              <a:r>
                <a:rPr lang="en-US" altLang="zh-TW" sz="2000" dirty="0">
                  <a:ea typeface="標楷體" panose="03000509000000000000" pitchFamily="65" charset="-120"/>
                </a:rPr>
                <a:t>]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可以左移的距離</a:t>
              </a: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6C7AED25-CFAC-46E6-9CEA-819ABF4147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3387" y="4088693"/>
              <a:ext cx="189460" cy="45547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5C94D80-8DDF-4E42-8E4F-5E3769B12AEA}"/>
              </a:ext>
            </a:extLst>
          </p:cNvPr>
          <p:cNvSpPr txBox="1"/>
          <p:nvPr/>
        </p:nvSpPr>
        <p:spPr>
          <a:xfrm>
            <a:off x="1174894" y="1998192"/>
            <a:ext cx="6718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首先計算軌道第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段書櫃</a:t>
            </a:r>
            <a:r>
              <a:rPr lang="en-US" altLang="zh-TW" sz="2400" dirty="0" err="1">
                <a:ea typeface="標楷體" panose="03000509000000000000" pitchFamily="65" charset="-120"/>
              </a:rPr>
              <a:t>blo</a:t>
            </a:r>
            <a:r>
              <a:rPr lang="en-US" altLang="zh-TW" sz="2400" dirty="0">
                <a:ea typeface="標楷體" panose="03000509000000000000" pitchFamily="65" charset="-120"/>
              </a:rPr>
              <a:t>[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ea typeface="標楷體" panose="03000509000000000000" pitchFamily="65" charset="-120"/>
              </a:rPr>
              <a:t>]</a:t>
            </a:r>
            <a:r>
              <a:rPr lang="zh-TW" altLang="en-US" sz="2400" dirty="0">
                <a:ea typeface="標楷體" panose="03000509000000000000" pitchFamily="65" charset="-120"/>
              </a:rPr>
              <a:t>可以左移的距離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774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5FE0B-0CB6-4766-96AB-7AEA921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01" y="240304"/>
            <a:ext cx="11759044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4629 Knowledge for the masses (Time Limit: 5 seconds)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16627" y="1426857"/>
            <a:ext cx="1135874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圖書館借書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到圖書館借書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當拿到書後要找管理員登記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借書者與管理員間有</a:t>
            </a:r>
            <a:r>
              <a:rPr lang="en-US" altLang="zh-TW" sz="2800" dirty="0">
                <a:ea typeface="標楷體" panose="03000509000000000000" pitchFamily="65" charset="-120"/>
              </a:rPr>
              <a:t>n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800" dirty="0">
                <a:ea typeface="標楷體" panose="03000509000000000000" pitchFamily="65" charset="-120"/>
              </a:rPr>
              <a:t>row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軌道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每個</a:t>
            </a:r>
            <a:r>
              <a:rPr lang="en-US" altLang="zh-TW" sz="2800" dirty="0">
                <a:ea typeface="標楷體" panose="03000509000000000000" pitchFamily="65" charset="-120"/>
              </a:rPr>
              <a:t>row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軌道長度皆相同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軌道上有一些書櫃可以左右移動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借書者必須左右移動書櫃形成通道才能走到後面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經過</a:t>
            </a:r>
            <a:r>
              <a:rPr lang="en-US" altLang="zh-TW" sz="2800" dirty="0">
                <a:ea typeface="標楷體" panose="03000509000000000000" pitchFamily="65" charset="-120"/>
              </a:rPr>
              <a:t>n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800" dirty="0">
                <a:ea typeface="標楷體" panose="03000509000000000000" pitchFamily="65" charset="-120"/>
              </a:rPr>
              <a:t>row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軌道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找管理員登記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假設每移動一個書櫃成本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或代價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sz="2800" dirty="0">
                <a:ea typeface="標楷體" panose="03000509000000000000" pitchFamily="65" charset="-120"/>
              </a:rPr>
              <a:t>1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不管移動距離多長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請問借書者至少要移動多少書櫃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成本或代價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才能找到管理員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並輸出借書者可以走的通道編號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如果不只一條通道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請依通道編號由小至大輸出。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輸入的</a:t>
            </a:r>
            <a:r>
              <a:rPr lang="en-US" altLang="zh-TW" sz="2800" dirty="0">
                <a:ea typeface="標楷體" panose="03000509000000000000" pitchFamily="65" charset="-120"/>
              </a:rPr>
              <a:t>n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800" dirty="0">
                <a:ea typeface="標楷體" panose="03000509000000000000" pitchFamily="65" charset="-120"/>
              </a:rPr>
              <a:t>row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軌道至少可以移出一個通道讓借書者通過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en-US" altLang="zh-TW" sz="3200" dirty="0"/>
              <a:t>                      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470C70-0E04-43D1-B2C1-83F1C63F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8EDC026-6320-4FC0-B9F9-B49721E7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1122-AB50-439A-B03E-617CC1E9B40E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BFACA4-6EED-4F4D-930E-E63FE33C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712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84359C4-0444-494B-A8D3-5774705A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CEE1-715C-46D8-8A62-2849498B7862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E7B037-8DC1-42A0-BAA0-46C5660C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F9D0BE-E262-44F4-9B36-D004BAE4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665B514-C0B0-4D75-B3B8-2A8B6A88DC76}"/>
              </a:ext>
            </a:extLst>
          </p:cNvPr>
          <p:cNvSpPr txBox="1"/>
          <p:nvPr/>
        </p:nvSpPr>
        <p:spPr>
          <a:xfrm>
            <a:off x="820189" y="717484"/>
            <a:ext cx="246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計算左移代價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0724FB6-C6EE-4A7C-9655-259B3FC7D314}"/>
              </a:ext>
            </a:extLst>
          </p:cNvPr>
          <p:cNvSpPr txBox="1"/>
          <p:nvPr/>
        </p:nvSpPr>
        <p:spPr>
          <a:xfrm>
            <a:off x="1151311" y="1405409"/>
            <a:ext cx="758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</a:t>
            </a:r>
            <a:r>
              <a:rPr lang="en-US" altLang="zh-TW" sz="2400" dirty="0" err="1">
                <a:ea typeface="標楷體" panose="03000509000000000000" pitchFamily="65" charset="-120"/>
              </a:rPr>
              <a:t>blo</a:t>
            </a:r>
            <a:r>
              <a:rPr lang="en-US" altLang="zh-TW" sz="2400" dirty="0">
                <a:ea typeface="標楷體" panose="03000509000000000000" pitchFamily="65" charset="-120"/>
              </a:rPr>
              <a:t>[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ea typeface="標楷體" panose="03000509000000000000" pitchFamily="65" charset="-120"/>
              </a:rPr>
              <a:t>]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所佔之通道是否可以打通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其代價為何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dirty="0"/>
              <a:t> 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92B4B3DD-5C39-440B-8ECF-B6999CDBDD5E}"/>
              </a:ext>
            </a:extLst>
          </p:cNvPr>
          <p:cNvGrpSpPr/>
          <p:nvPr/>
        </p:nvGrpSpPr>
        <p:grpSpPr>
          <a:xfrm>
            <a:off x="0" y="2491939"/>
            <a:ext cx="11966172" cy="3864411"/>
            <a:chOff x="0" y="2491939"/>
            <a:chExt cx="11966172" cy="3864411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CDA3012-BB15-4DA8-A2FB-918BD3AED453}"/>
                </a:ext>
              </a:extLst>
            </p:cNvPr>
            <p:cNvSpPr txBox="1"/>
            <p:nvPr/>
          </p:nvSpPr>
          <p:spPr>
            <a:xfrm>
              <a:off x="3235745" y="3615202"/>
              <a:ext cx="49775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0070C0"/>
                  </a:solidFill>
                </a:rPr>
                <a:t>value[now-j] = </a:t>
              </a:r>
              <a:r>
                <a:rPr lang="en-US" altLang="zh-TW" sz="2800" dirty="0" err="1">
                  <a:solidFill>
                    <a:srgbClr val="0070C0"/>
                  </a:solidFill>
                </a:rPr>
                <a:t>i</a:t>
              </a:r>
              <a:r>
                <a:rPr lang="en-US" altLang="zh-TW" sz="2800" dirty="0">
                  <a:solidFill>
                    <a:srgbClr val="0070C0"/>
                  </a:solidFill>
                </a:rPr>
                <a:t> – zero[</a:t>
              </a:r>
              <a:r>
                <a:rPr lang="en-US" altLang="zh-TW" sz="2800" dirty="0" err="1">
                  <a:solidFill>
                    <a:srgbClr val="0070C0"/>
                  </a:solidFill>
                </a:rPr>
                <a:t>zn</a:t>
              </a:r>
              <a:r>
                <a:rPr lang="en-US" altLang="zh-TW" sz="2800" dirty="0">
                  <a:solidFill>
                    <a:srgbClr val="0070C0"/>
                  </a:solidFill>
                </a:rPr>
                <a:t>-j] - (j-1)</a:t>
              </a:r>
              <a:endParaRPr lang="zh-TW" alt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92282EC-B83B-4A61-8761-5C1552826E01}"/>
                </a:ext>
              </a:extLst>
            </p:cNvPr>
            <p:cNvSpPr txBox="1"/>
            <p:nvPr/>
          </p:nvSpPr>
          <p:spPr>
            <a:xfrm>
              <a:off x="5033358" y="2806015"/>
              <a:ext cx="1382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軌道第</a:t>
              </a:r>
              <a:r>
                <a:rPr lang="en-US" altLang="zh-TW" sz="2000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i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段</a:t>
              </a: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72DEFD27-88DA-4FD8-A6DA-D0AC23D953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2055" y="3186852"/>
              <a:ext cx="481402" cy="59000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7884E50-9E50-4ADE-B3FF-88F69258A5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4798" y="3226458"/>
              <a:ext cx="329391" cy="4880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CB651EF-102E-495F-A43E-09C621C37AD4}"/>
                </a:ext>
              </a:extLst>
            </p:cNvPr>
            <p:cNvSpPr txBox="1"/>
            <p:nvPr/>
          </p:nvSpPr>
          <p:spPr>
            <a:xfrm>
              <a:off x="0" y="4907742"/>
              <a:ext cx="8627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ea typeface="標楷體" panose="03000509000000000000" pitchFamily="65" charset="-120"/>
                </a:rPr>
                <a:t>value[now-j]: </a:t>
              </a:r>
              <a:r>
                <a:rPr lang="zh-TW" altLang="en-US" sz="2000" dirty="0">
                  <a:ea typeface="標楷體" panose="03000509000000000000" pitchFamily="65" charset="-120"/>
                </a:rPr>
                <a:t>軌道第</a:t>
              </a:r>
              <a:r>
                <a:rPr lang="en-US" altLang="zh-TW" sz="2000" dirty="0" err="1">
                  <a:ea typeface="標楷體" panose="03000509000000000000" pitchFamily="65" charset="-120"/>
                </a:rPr>
                <a:t>i</a:t>
              </a:r>
              <a:r>
                <a:rPr lang="zh-TW" altLang="en-US" sz="2000" dirty="0">
                  <a:ea typeface="標楷體" panose="03000509000000000000" pitchFamily="65" charset="-120"/>
                </a:rPr>
                <a:t>段</a:t>
              </a:r>
              <a:r>
                <a:rPr lang="en-US" altLang="zh-TW" sz="2000" dirty="0" err="1">
                  <a:ea typeface="標楷體" panose="03000509000000000000" pitchFamily="65" charset="-120"/>
                </a:rPr>
                <a:t>blo</a:t>
              </a:r>
              <a:r>
                <a:rPr lang="en-US" altLang="zh-TW" sz="2000" dirty="0">
                  <a:ea typeface="標楷體" panose="03000509000000000000" pitchFamily="65" charset="-120"/>
                </a:rPr>
                <a:t>[</a:t>
              </a:r>
              <a:r>
                <a:rPr lang="en-US" altLang="zh-TW" sz="2000" dirty="0" err="1">
                  <a:ea typeface="標楷體" panose="03000509000000000000" pitchFamily="65" charset="-120"/>
                </a:rPr>
                <a:t>i</a:t>
              </a:r>
              <a:r>
                <a:rPr lang="en-US" altLang="zh-TW" sz="2000" dirty="0">
                  <a:ea typeface="標楷體" panose="03000509000000000000" pitchFamily="65" charset="-120"/>
                </a:rPr>
                <a:t>]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左移距離</a:t>
              </a:r>
              <a:r>
                <a: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j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可以打通的通道</a:t>
              </a:r>
              <a:r>
                <a:rPr lang="en-US" altLang="zh-TW" sz="2000" dirty="0">
                  <a:ea typeface="標楷體" panose="03000509000000000000" pitchFamily="65" charset="-120"/>
                </a:rPr>
                <a:t>now-j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需要的代價</a:t>
              </a: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6C7AED25-CFAC-46E6-9CEA-819ABF4147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5746" y="4083991"/>
              <a:ext cx="631058" cy="8237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EB50F64-4FC2-4F6D-BCB3-0AF86F58B5B9}"/>
                </a:ext>
              </a:extLst>
            </p:cNvPr>
            <p:cNvSpPr txBox="1"/>
            <p:nvPr/>
          </p:nvSpPr>
          <p:spPr>
            <a:xfrm>
              <a:off x="2799022" y="5559234"/>
              <a:ext cx="19829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ea typeface="標楷體" panose="03000509000000000000" pitchFamily="65" charset="-120"/>
                </a:rPr>
                <a:t>j </a:t>
              </a:r>
              <a:r>
                <a: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要左移的距離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66A35E8-6CEA-4297-A943-C02D51560843}"/>
                </a:ext>
              </a:extLst>
            </p:cNvPr>
            <p:cNvSpPr txBox="1"/>
            <p:nvPr/>
          </p:nvSpPr>
          <p:spPr>
            <a:xfrm>
              <a:off x="2723025" y="5956240"/>
              <a:ext cx="54902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ea typeface="標楷體" panose="03000509000000000000" pitchFamily="65" charset="-120"/>
                </a:rPr>
                <a:t>now:</a:t>
              </a:r>
              <a:r>
                <a: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下一個軌道段書櫃所佔的第一個通道編號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06D2ED9-78A1-44C2-97F1-60AE18BCFC65}"/>
                </a:ext>
              </a:extLst>
            </p:cNvPr>
            <p:cNvSpPr txBox="1"/>
            <p:nvPr/>
          </p:nvSpPr>
          <p:spPr>
            <a:xfrm>
              <a:off x="1914225" y="2786742"/>
              <a:ext cx="2979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ea typeface="標楷體" panose="03000509000000000000" pitchFamily="65" charset="-120"/>
                </a:rPr>
                <a:t>now-j: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要打通的通道編號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D778A31-AADC-4FD5-874F-5CF6F898CA0E}"/>
                </a:ext>
              </a:extLst>
            </p:cNvPr>
            <p:cNvSpPr txBox="1"/>
            <p:nvPr/>
          </p:nvSpPr>
          <p:spPr>
            <a:xfrm>
              <a:off x="6605531" y="2491939"/>
              <a:ext cx="51306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ea typeface="標楷體" panose="03000509000000000000" pitchFamily="65" charset="-120"/>
                </a:rPr>
                <a:t>zero[</a:t>
              </a:r>
              <a:r>
                <a:rPr lang="en-US" altLang="zh-TW" sz="2000" dirty="0" err="1">
                  <a:ea typeface="標楷體" panose="03000509000000000000" pitchFamily="65" charset="-120"/>
                </a:rPr>
                <a:t>zn</a:t>
              </a:r>
              <a:r>
                <a:rPr lang="en-US" altLang="zh-TW" sz="2000" dirty="0">
                  <a:ea typeface="標楷體" panose="03000509000000000000" pitchFamily="65" charset="-120"/>
                </a:rPr>
                <a:t>-j]:</a:t>
              </a:r>
              <a:r>
                <a:rPr lang="zh-TW" altLang="en-US" sz="2000" dirty="0">
                  <a:ea typeface="標楷體" panose="03000509000000000000" pitchFamily="65" charset="-120"/>
                </a:rPr>
                <a:t>第</a:t>
              </a:r>
              <a:r>
                <a:rPr lang="en-US" altLang="zh-TW" sz="2000" dirty="0" err="1">
                  <a:ea typeface="標楷體" panose="03000509000000000000" pitchFamily="65" charset="-120"/>
                </a:rPr>
                <a:t>i</a:t>
              </a:r>
              <a:r>
                <a:rPr lang="zh-TW" altLang="en-US" sz="2000" dirty="0">
                  <a:ea typeface="標楷體" panose="03000509000000000000" pitchFamily="65" charset="-120"/>
                </a:rPr>
                <a:t>段左移</a:t>
              </a:r>
              <a:r>
                <a:rPr lang="en-US" altLang="zh-TW" sz="2000" dirty="0">
                  <a:ea typeface="標楷體" panose="03000509000000000000" pitchFamily="65" charset="-120"/>
                </a:rPr>
                <a:t>j</a:t>
              </a:r>
              <a:r>
                <a:rPr lang="zh-TW" altLang="en-US" sz="2000" dirty="0">
                  <a:ea typeface="標楷體" panose="03000509000000000000" pitchFamily="65" charset="-120"/>
                </a:rPr>
                <a:t>距離會壓到軌道最左邊空段的段編號</a:t>
              </a:r>
              <a:endPara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0D08D2AE-2178-4CBA-86A6-3F1696CE64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5530" y="3226458"/>
              <a:ext cx="435034" cy="46594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D8E4656-A484-49C7-A0F8-1355EB72D1C1}"/>
                </a:ext>
              </a:extLst>
            </p:cNvPr>
            <p:cNvSpPr txBox="1"/>
            <p:nvPr/>
          </p:nvSpPr>
          <p:spPr>
            <a:xfrm>
              <a:off x="5041497" y="4335373"/>
              <a:ext cx="6924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ea typeface="標楷體" panose="03000509000000000000" pitchFamily="65" charset="-120"/>
                </a:rPr>
                <a:t>j-1:</a:t>
              </a:r>
              <a:r>
                <a:rPr lang="zh-TW" altLang="en-US" sz="2000" dirty="0">
                  <a:ea typeface="標楷體" panose="03000509000000000000" pitchFamily="65" charset="-120"/>
                </a:rPr>
                <a:t>第</a:t>
              </a:r>
              <a:r>
                <a:rPr lang="en-US" altLang="zh-TW" sz="2000" dirty="0" err="1">
                  <a:ea typeface="標楷體" panose="03000509000000000000" pitchFamily="65" charset="-120"/>
                </a:rPr>
                <a:t>i</a:t>
              </a:r>
              <a:r>
                <a:rPr lang="zh-TW" altLang="en-US" sz="2000" dirty="0">
                  <a:ea typeface="標楷體" panose="03000509000000000000" pitchFamily="65" charset="-120"/>
                </a:rPr>
                <a:t>段左移</a:t>
              </a:r>
              <a:r>
                <a:rPr lang="en-US" altLang="zh-TW" sz="2000" dirty="0">
                  <a:ea typeface="標楷體" panose="03000509000000000000" pitchFamily="65" charset="-120"/>
                </a:rPr>
                <a:t>j</a:t>
              </a:r>
              <a:r>
                <a:rPr lang="zh-TW" altLang="en-US" sz="2000" dirty="0">
                  <a:ea typeface="標楷體" panose="03000509000000000000" pitchFamily="65" charset="-120"/>
                </a:rPr>
                <a:t>距離會壓到軌道空的</a:t>
              </a:r>
              <a:r>
                <a:rPr lang="en-US" altLang="zh-TW" sz="2000" dirty="0">
                  <a:ea typeface="標楷體" panose="03000509000000000000" pitchFamily="65" charset="-120"/>
                </a:rPr>
                <a:t>(0)</a:t>
              </a:r>
              <a:r>
                <a:rPr lang="zh-TW" altLang="en-US" sz="2000" dirty="0">
                  <a:ea typeface="標楷體" panose="03000509000000000000" pitchFamily="65" charset="-120"/>
                </a:rPr>
                <a:t>的段數目</a:t>
              </a:r>
              <a:r>
                <a:rPr lang="en-US" altLang="zh-TW" sz="2000" dirty="0">
                  <a:ea typeface="標楷體" panose="03000509000000000000" pitchFamily="65" charset="-120"/>
                </a:rPr>
                <a:t>(</a:t>
              </a:r>
              <a:r>
                <a:rPr lang="zh-TW" altLang="en-US" sz="2000" dirty="0">
                  <a:ea typeface="標楷體" panose="03000509000000000000" pitchFamily="65" charset="-120"/>
                </a:rPr>
                <a:t>不含最左空段</a:t>
              </a:r>
              <a:r>
                <a:rPr lang="en-US" altLang="zh-TW" sz="2000" dirty="0">
                  <a:ea typeface="標楷體" panose="03000509000000000000" pitchFamily="65" charset="-120"/>
                </a:rPr>
                <a:t>)</a:t>
              </a:r>
              <a:endPara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3A2003B5-BE2C-4AE1-A6BE-B071D888E9E4}"/>
                </a:ext>
              </a:extLst>
            </p:cNvPr>
            <p:cNvCxnSpPr>
              <a:cxnSpLocks/>
            </p:cNvCxnSpPr>
            <p:nvPr/>
          </p:nvCxnSpPr>
          <p:spPr>
            <a:xfrm>
              <a:off x="7812579" y="4083991"/>
              <a:ext cx="207818" cy="31604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257B505-9001-4E66-8819-BE9CEC488E96}"/>
              </a:ext>
            </a:extLst>
          </p:cNvPr>
          <p:cNvSpPr txBox="1"/>
          <p:nvPr/>
        </p:nvSpPr>
        <p:spPr>
          <a:xfrm>
            <a:off x="1212309" y="1883935"/>
            <a:ext cx="1165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接著計算左移距離</a:t>
            </a:r>
            <a:r>
              <a:rPr lang="en-US" altLang="zh-TW" sz="2400" dirty="0">
                <a:ea typeface="標楷體" panose="03000509000000000000" pitchFamily="65" charset="-120"/>
              </a:rPr>
              <a:t>j 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2400" dirty="0">
                <a:ea typeface="標楷體" panose="03000509000000000000" pitchFamily="65" charset="-120"/>
              </a:rPr>
              <a:t>k)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分別計算軌道第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段書櫃</a:t>
            </a:r>
            <a:r>
              <a:rPr lang="en-US" altLang="zh-TW" sz="2400" dirty="0" err="1">
                <a:ea typeface="標楷體" panose="03000509000000000000" pitchFamily="65" charset="-120"/>
              </a:rPr>
              <a:t>blo</a:t>
            </a:r>
            <a:r>
              <a:rPr lang="en-US" altLang="zh-TW" sz="2400" dirty="0">
                <a:ea typeface="標楷體" panose="03000509000000000000" pitchFamily="65" charset="-120"/>
              </a:rPr>
              <a:t>[</a:t>
            </a:r>
            <a:r>
              <a:rPr lang="en-US" altLang="zh-TW" sz="2400" dirty="0" err="1"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ea typeface="標楷體" panose="03000509000000000000" pitchFamily="65" charset="-120"/>
              </a:rPr>
              <a:t>]</a:t>
            </a:r>
            <a:r>
              <a:rPr lang="zh-TW" altLang="en-US" sz="2400" dirty="0">
                <a:ea typeface="標楷體" panose="03000509000000000000" pitchFamily="65" charset="-120"/>
              </a:rPr>
              <a:t>可以打通的通道與代價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665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84359C4-0444-494B-A8D3-5774705A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25CEE1-715C-46D8-8A62-2849498B7862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2021/3/8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E7B037-8DC1-42A0-BAA0-46C5660C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LA 4629 Knowledge for the masses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F9D0BE-E262-44F4-9B36-D004BAE4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665B514-C0B0-4D75-B3B8-2A8B6A88DC76}"/>
              </a:ext>
            </a:extLst>
          </p:cNvPr>
          <p:cNvSpPr txBox="1"/>
          <p:nvPr/>
        </p:nvSpPr>
        <p:spPr>
          <a:xfrm>
            <a:off x="820189" y="717484"/>
            <a:ext cx="246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計算左移代價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0724FB6-C6EE-4A7C-9655-259B3FC7D314}"/>
              </a:ext>
            </a:extLst>
          </p:cNvPr>
          <p:cNvSpPr txBox="1"/>
          <p:nvPr/>
        </p:nvSpPr>
        <p:spPr>
          <a:xfrm>
            <a:off x="1151311" y="1405409"/>
            <a:ext cx="758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每次算完左移代價即更新</a:t>
            </a:r>
            <a:r>
              <a:rPr lang="en-US" altLang="zh-TW" sz="2400" dirty="0">
                <a:solidFill>
                  <a:prstClr val="black"/>
                </a:solidFill>
                <a:ea typeface="標楷體" panose="03000509000000000000" pitchFamily="65" charset="-120"/>
              </a:rPr>
              <a:t>g[now-j]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400" dirty="0">
                <a:solidFill>
                  <a:prstClr val="black"/>
                </a:solidFill>
                <a:ea typeface="標楷體" panose="03000509000000000000" pitchFamily="65" charset="-120"/>
              </a:rPr>
              <a:t>can[now-j]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0294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B22D0B-FB18-4DEB-AAA7-107A0619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276F4B-B7E7-4B2F-B8EE-E696100EEB2F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2021/3/8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691EB7-2E7B-4DC4-846E-CA4F9C61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LA 4629 Knowledge for the masses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2E548E-5A81-436C-930B-5F1F3BB5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E2F7888-6B9B-420E-929A-3D13343C6246}"/>
              </a:ext>
            </a:extLst>
          </p:cNvPr>
          <p:cNvSpPr txBox="1"/>
          <p:nvPr/>
        </p:nvSpPr>
        <p:spPr>
          <a:xfrm>
            <a:off x="1454708" y="1316943"/>
            <a:ext cx="310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如何計算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移代價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8810E13-87B5-43C3-93DE-48027E63BA45}"/>
              </a:ext>
            </a:extLst>
          </p:cNvPr>
          <p:cNvSpPr txBox="1"/>
          <p:nvPr/>
        </p:nvSpPr>
        <p:spPr>
          <a:xfrm>
            <a:off x="1551362" y="2037657"/>
            <a:ext cx="833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將輸入資料</a:t>
            </a:r>
            <a:r>
              <a:rPr lang="en-US" altLang="zh-TW" sz="2400" dirty="0" err="1">
                <a:ea typeface="標楷體" panose="03000509000000000000" pitchFamily="65" charset="-120"/>
              </a:rPr>
              <a:t>blo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陣列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左右翻轉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以計算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左移代價方式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324D011-B948-43CE-8F51-7F68118445A6}"/>
              </a:ext>
            </a:extLst>
          </p:cNvPr>
          <p:cNvSpPr txBox="1"/>
          <p:nvPr/>
        </p:nvSpPr>
        <p:spPr>
          <a:xfrm>
            <a:off x="1551362" y="2696816"/>
            <a:ext cx="9661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由於要算左移與右移代價最小值</a:t>
            </a:r>
            <a:r>
              <a:rPr lang="en-US" altLang="zh-TW" sz="2400" dirty="0"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在計算左移代價時先存入</a:t>
            </a:r>
            <a:r>
              <a:rPr lang="en-US" altLang="zh-TW" sz="2400" dirty="0">
                <a:ea typeface="標楷體" panose="03000509000000000000" pitchFamily="65" charset="-120"/>
              </a:rPr>
              <a:t>g[now-j],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因此算出右移代價時取最小值之際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可能要修正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g[now-j]</a:t>
            </a:r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因為之前左移代價不是最小值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398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11E57FD-38B0-4D47-B109-CA5DEDBB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DF0-E92C-483B-98DF-0B3987649B1E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7340339-6298-4FC4-95D7-460F5EA6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D2FD74-307B-4F61-9E10-5531F099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2E68B07-F8CA-423F-82E0-0AC0F4D2A2A4}"/>
              </a:ext>
            </a:extLst>
          </p:cNvPr>
          <p:cNvSpPr txBox="1"/>
          <p:nvPr/>
        </p:nvSpPr>
        <p:spPr>
          <a:xfrm>
            <a:off x="1011936" y="548640"/>
            <a:ext cx="89123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#include &lt;</a:t>
            </a:r>
            <a:r>
              <a:rPr lang="en-US" altLang="zh-TW" dirty="0" err="1"/>
              <a:t>cstdio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#include &lt;</a:t>
            </a:r>
            <a:r>
              <a:rPr lang="en-US" altLang="zh-TW" dirty="0" err="1"/>
              <a:t>cstring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#include &lt;algorithm&gt;</a:t>
            </a:r>
          </a:p>
          <a:p>
            <a:r>
              <a:rPr lang="en-US" altLang="zh-TW" dirty="0"/>
              <a:t>using namespace std;</a:t>
            </a:r>
          </a:p>
          <a:p>
            <a:endParaRPr lang="en-US" altLang="zh-TW" dirty="0"/>
          </a:p>
          <a:p>
            <a:r>
              <a:rPr lang="en-US" altLang="zh-TW" dirty="0"/>
              <a:t>const int INF = 0x3f3f3f3f;</a:t>
            </a:r>
          </a:p>
          <a:p>
            <a:r>
              <a:rPr lang="en-US" altLang="zh-TW" dirty="0"/>
              <a:t>const int N = 1000005;</a:t>
            </a:r>
          </a:p>
          <a:p>
            <a:endParaRPr lang="en-US" altLang="zh-TW" dirty="0"/>
          </a:p>
          <a:p>
            <a:r>
              <a:rPr lang="en-US" altLang="zh-TW" dirty="0"/>
              <a:t>int t, R, L, n, </a:t>
            </a:r>
            <a:r>
              <a:rPr lang="en-US" altLang="zh-TW" dirty="0" err="1"/>
              <a:t>blo</a:t>
            </a:r>
            <a:r>
              <a:rPr lang="en-US" altLang="zh-TW" dirty="0"/>
              <a:t>[N], zero[N], value[N], can[N], g[N];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6AC1CB1-2EBE-4DD6-8E8E-52DE5885AECF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LA 4629 Code (1/5)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37619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2814B8-B1DA-4FB1-96BA-41DC010F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CE42-2CC8-456B-B3CA-5C40AC908A19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E1E2ED-A1C8-4DA6-8EA4-BD7AE7D6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D49EDF-4379-473E-B5CB-B5F950F7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CE5BBF1-5E13-490D-A2F4-AC7DE5F16B03}"/>
              </a:ext>
            </a:extLst>
          </p:cNvPr>
          <p:cNvSpPr txBox="1"/>
          <p:nvPr/>
        </p:nvSpPr>
        <p:spPr>
          <a:xfrm>
            <a:off x="585215" y="136525"/>
            <a:ext cx="1197956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void build() </a:t>
            </a:r>
            <a:r>
              <a:rPr lang="en-US" altLang="zh-TW" dirty="0"/>
              <a:t>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scanf</a:t>
            </a:r>
            <a:r>
              <a:rPr lang="en-US" altLang="zh-TW" dirty="0"/>
              <a:t>("%d", &amp;n);</a:t>
            </a:r>
          </a:p>
          <a:p>
            <a:r>
              <a:rPr lang="en-US" altLang="zh-TW" dirty="0"/>
              <a:t>    int </a:t>
            </a:r>
            <a:r>
              <a:rPr lang="en-US" altLang="zh-TW" dirty="0" err="1"/>
              <a:t>zn</a:t>
            </a:r>
            <a:r>
              <a:rPr lang="en-US" altLang="zh-TW" dirty="0"/>
              <a:t> = 0, now = 0;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memset</a:t>
            </a:r>
            <a:r>
              <a:rPr lang="en-US" altLang="zh-TW" dirty="0"/>
              <a:t>(value, -1, </a:t>
            </a:r>
            <a:r>
              <a:rPr lang="en-US" altLang="zh-TW" dirty="0" err="1"/>
              <a:t>sizeof</a:t>
            </a:r>
            <a:r>
              <a:rPr lang="en-US" altLang="zh-TW" dirty="0"/>
              <a:t>(value));</a:t>
            </a:r>
          </a:p>
          <a:p>
            <a:r>
              <a:rPr lang="en-US" altLang="zh-TW" dirty="0"/>
              <a:t>    for (int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n;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  <a:r>
              <a:rPr lang="zh-TW" altLang="en-US" dirty="0"/>
              <a:t>       </a:t>
            </a:r>
            <a:r>
              <a:rPr lang="en-US" altLang="zh-TW" dirty="0">
                <a:solidFill>
                  <a:srgbClr val="0070C0"/>
                </a:solidFill>
              </a:rPr>
              <a:t>// 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逐一讀入軌道每一段資料</a:t>
            </a:r>
            <a:r>
              <a:rPr lang="en-US" altLang="zh-TW" dirty="0" err="1">
                <a:solidFill>
                  <a:srgbClr val="0070C0"/>
                </a:solidFill>
              </a:rPr>
              <a:t>blo</a:t>
            </a:r>
            <a:r>
              <a:rPr lang="en-US" altLang="zh-TW" dirty="0">
                <a:solidFill>
                  <a:srgbClr val="0070C0"/>
                </a:solidFill>
              </a:rPr>
              <a:t>[</a:t>
            </a:r>
            <a:r>
              <a:rPr lang="en-US" altLang="zh-TW" dirty="0" err="1">
                <a:solidFill>
                  <a:srgbClr val="0070C0"/>
                </a:solidFill>
              </a:rPr>
              <a:t>i</a:t>
            </a:r>
            <a:r>
              <a:rPr lang="en-US" altLang="zh-TW" dirty="0">
                <a:solidFill>
                  <a:srgbClr val="0070C0"/>
                </a:solidFill>
              </a:rPr>
              <a:t>],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左移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代價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       </a:t>
            </a:r>
            <a:r>
              <a:rPr lang="en-US" altLang="zh-TW" dirty="0" err="1"/>
              <a:t>scanf</a:t>
            </a:r>
            <a:r>
              <a:rPr lang="en-US" altLang="zh-TW" dirty="0"/>
              <a:t>("%d", &amp;</a:t>
            </a:r>
            <a:r>
              <a:rPr lang="en-US" altLang="zh-TW" dirty="0" err="1"/>
              <a:t>blo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      if (</a:t>
            </a:r>
            <a:r>
              <a:rPr lang="en-US" altLang="zh-TW" dirty="0" err="1"/>
              <a:t>blo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== 0) {          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空段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           zero[</a:t>
            </a:r>
            <a:r>
              <a:rPr lang="en-US" altLang="zh-TW" dirty="0" err="1"/>
              <a:t>zn</a:t>
            </a:r>
            <a:r>
              <a:rPr lang="en-US" altLang="zh-TW" dirty="0"/>
              <a:t>++] =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  <a:r>
              <a:rPr lang="zh-TW" altLang="en-US" dirty="0"/>
              <a:t>       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記錄空段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           can[now]++;</a:t>
            </a:r>
            <a:r>
              <a:rPr lang="zh-TW" altLang="en-US" dirty="0"/>
              <a:t>          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此軌道通道</a:t>
            </a:r>
            <a:r>
              <a:rPr lang="en-US" altLang="zh-TW" dirty="0">
                <a:solidFill>
                  <a:srgbClr val="0070C0"/>
                </a:solidFill>
              </a:rPr>
              <a:t>now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可以通過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記錄通道</a:t>
            </a:r>
            <a:r>
              <a:rPr lang="en-US" altLang="zh-TW" dirty="0">
                <a:solidFill>
                  <a:srgbClr val="0070C0"/>
                </a:solidFill>
              </a:rPr>
              <a:t>now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可以通過的軌道數</a:t>
            </a:r>
            <a:r>
              <a:rPr lang="en-US" altLang="zh-TW" dirty="0">
                <a:solidFill>
                  <a:srgbClr val="0070C0"/>
                </a:solidFill>
              </a:rPr>
              <a:t>can[now]</a:t>
            </a:r>
          </a:p>
          <a:p>
            <a:r>
              <a:rPr lang="en-US" altLang="zh-TW" dirty="0"/>
              <a:t>              now++;                   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更新下一段書櫃開始的通道編號</a:t>
            </a:r>
            <a:r>
              <a:rPr lang="en-US" altLang="zh-TW" dirty="0">
                <a:solidFill>
                  <a:srgbClr val="0070C0"/>
                </a:solidFill>
              </a:rPr>
              <a:t>now</a:t>
            </a:r>
          </a:p>
          <a:p>
            <a:r>
              <a:rPr lang="en-US" altLang="zh-TW" dirty="0"/>
              <a:t>           }  else {</a:t>
            </a:r>
          </a:p>
          <a:p>
            <a:r>
              <a:rPr lang="en-US" altLang="zh-TW" dirty="0"/>
              <a:t>	         now += </a:t>
            </a:r>
            <a:r>
              <a:rPr lang="en-US" altLang="zh-TW" dirty="0" err="1"/>
              <a:t>blo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];                  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更新下一段書櫃開始的通道編號</a:t>
            </a:r>
            <a:r>
              <a:rPr lang="en-US" altLang="zh-TW" dirty="0">
                <a:solidFill>
                  <a:srgbClr val="0070C0"/>
                </a:solidFill>
              </a:rPr>
              <a:t>now</a:t>
            </a:r>
            <a:endParaRPr lang="en-US" altLang="zh-TW" dirty="0"/>
          </a:p>
          <a:p>
            <a:r>
              <a:rPr lang="en-US" altLang="zh-TW" dirty="0"/>
              <a:t>	         int k = min(</a:t>
            </a:r>
            <a:r>
              <a:rPr lang="en-US" altLang="zh-TW" dirty="0" err="1"/>
              <a:t>zn</a:t>
            </a:r>
            <a:r>
              <a:rPr lang="en-US" altLang="zh-TW" dirty="0"/>
              <a:t>, </a:t>
            </a:r>
            <a:r>
              <a:rPr lang="en-US" altLang="zh-TW" dirty="0" err="1"/>
              <a:t>blo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]);          </a:t>
            </a:r>
            <a:r>
              <a:rPr lang="en-US" altLang="zh-TW" dirty="0">
                <a:solidFill>
                  <a:srgbClr val="0070C0"/>
                </a:solidFill>
              </a:rPr>
              <a:t>// K: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段書櫃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blo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[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]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可以左移的距離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	         for (int j = 1; j &lt;= k; </a:t>
            </a:r>
            <a:r>
              <a:rPr lang="en-US" altLang="zh-TW" dirty="0" err="1"/>
              <a:t>j++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              value[now - j] = </a:t>
            </a:r>
            <a:r>
              <a:rPr lang="en-US" altLang="zh-TW" dirty="0" err="1"/>
              <a:t>i</a:t>
            </a:r>
            <a:r>
              <a:rPr lang="en-US" altLang="zh-TW" dirty="0"/>
              <a:t> - zero[</a:t>
            </a:r>
            <a:r>
              <a:rPr lang="en-US" altLang="zh-TW" dirty="0" err="1"/>
              <a:t>zn</a:t>
            </a:r>
            <a:r>
              <a:rPr lang="en-US" altLang="zh-TW" dirty="0"/>
              <a:t> - j] - j + 1; </a:t>
            </a:r>
          </a:p>
          <a:p>
            <a:r>
              <a:rPr lang="en-US" altLang="zh-TW" dirty="0"/>
              <a:t>                                                                   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value[now-j]: </a:t>
            </a:r>
            <a:r>
              <a:rPr lang="zh-TW" altLang="en-US" dirty="0">
                <a:solidFill>
                  <a:srgbClr val="0070C0"/>
                </a:solidFill>
                <a:ea typeface="標楷體" panose="03000509000000000000" pitchFamily="65" charset="-120"/>
              </a:rPr>
              <a:t>軌道第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dirty="0">
                <a:solidFill>
                  <a:srgbClr val="0070C0"/>
                </a:solidFill>
                <a:ea typeface="標楷體" panose="03000509000000000000" pitchFamily="65" charset="-120"/>
              </a:rPr>
              <a:t>段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blo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[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]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左移距離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可以打通的通道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now-j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需要的代價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	              can[now - j]++;               </a:t>
            </a:r>
            <a:r>
              <a:rPr lang="en-US" altLang="zh-TW" dirty="0">
                <a:solidFill>
                  <a:srgbClr val="0070C0"/>
                </a:solidFill>
              </a:rPr>
              <a:t>//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g[now-j]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can[now-j]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zh-TW" altLang="en-US" sz="1400" dirty="0">
                <a:solidFill>
                  <a:srgbClr val="0070C0"/>
                </a:solidFill>
              </a:rPr>
              <a:t> 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	              g[now - j] += value[now - j];</a:t>
            </a:r>
          </a:p>
          <a:p>
            <a:r>
              <a:rPr lang="en-US" altLang="zh-TW" dirty="0"/>
              <a:t>	          }</a:t>
            </a:r>
          </a:p>
          <a:p>
            <a:r>
              <a:rPr lang="en-US" altLang="zh-TW" dirty="0"/>
              <a:t>	       }</a:t>
            </a:r>
          </a:p>
          <a:p>
            <a:r>
              <a:rPr lang="en-US" altLang="zh-TW" dirty="0"/>
              <a:t>    }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3EF26A-185D-45FE-AB87-02FFB2F2F5EA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LA 4629 Code (2/5)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08421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84359C4-0444-494B-A8D3-5774705A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1F1F-16E3-4845-BE27-A18FFF876570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E7B037-8DC1-42A0-BAA0-46C5660C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F9D0BE-E262-44F4-9B36-D004BAE4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4A0CFE-CA13-4F3F-A4CF-D2986A1A57BB}"/>
              </a:ext>
            </a:extLst>
          </p:cNvPr>
          <p:cNvSpPr txBox="1"/>
          <p:nvPr/>
        </p:nvSpPr>
        <p:spPr>
          <a:xfrm>
            <a:off x="353568" y="-18832"/>
            <a:ext cx="1269492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   </a:t>
            </a:r>
            <a:r>
              <a:rPr lang="en-US" altLang="zh-TW" dirty="0">
                <a:solidFill>
                  <a:srgbClr val="FF0000"/>
                </a:solidFill>
              </a:rPr>
              <a:t>reverse(</a:t>
            </a:r>
            <a:r>
              <a:rPr lang="en-US" altLang="zh-TW" dirty="0" err="1">
                <a:solidFill>
                  <a:srgbClr val="FF0000"/>
                </a:solidFill>
              </a:rPr>
              <a:t>blo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blo</a:t>
            </a:r>
            <a:r>
              <a:rPr lang="en-US" altLang="zh-TW" dirty="0">
                <a:solidFill>
                  <a:srgbClr val="FF0000"/>
                </a:solidFill>
              </a:rPr>
              <a:t> + n);  </a:t>
            </a:r>
            <a:r>
              <a:rPr lang="en-US" altLang="zh-TW" dirty="0">
                <a:solidFill>
                  <a:srgbClr val="0070C0"/>
                </a:solidFill>
              </a:rPr>
              <a:t>//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輸入資料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blo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陣列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左右翻轉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以計算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左移代價方式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右移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代價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    </a:t>
            </a:r>
            <a:r>
              <a:rPr lang="en-US" altLang="zh-TW" dirty="0" err="1"/>
              <a:t>zn</a:t>
            </a:r>
            <a:r>
              <a:rPr lang="en-US" altLang="zh-TW" dirty="0"/>
              <a:t> = 0; now--;</a:t>
            </a:r>
          </a:p>
          <a:p>
            <a:r>
              <a:rPr lang="en-US" altLang="zh-TW" dirty="0"/>
              <a:t>    for (int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n;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  <a:r>
              <a:rPr lang="zh-TW" altLang="en-US" dirty="0"/>
              <a:t>  </a:t>
            </a:r>
            <a:r>
              <a:rPr lang="en-US" altLang="zh-TW" dirty="0">
                <a:solidFill>
                  <a:srgbClr val="0070C0"/>
                </a:solidFill>
              </a:rPr>
              <a:t>// 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逐一讀入軌道每一段資料</a:t>
            </a:r>
            <a:r>
              <a:rPr lang="en-US" altLang="zh-TW" dirty="0" err="1">
                <a:solidFill>
                  <a:srgbClr val="0070C0"/>
                </a:solidFill>
              </a:rPr>
              <a:t>blo</a:t>
            </a:r>
            <a:r>
              <a:rPr lang="en-US" altLang="zh-TW" dirty="0">
                <a:solidFill>
                  <a:srgbClr val="0070C0"/>
                </a:solidFill>
              </a:rPr>
              <a:t>[</a:t>
            </a:r>
            <a:r>
              <a:rPr lang="en-US" altLang="zh-TW" dirty="0" err="1">
                <a:solidFill>
                  <a:srgbClr val="0070C0"/>
                </a:solidFill>
              </a:rPr>
              <a:t>i</a:t>
            </a:r>
            <a:r>
              <a:rPr lang="en-US" altLang="zh-TW" dirty="0">
                <a:solidFill>
                  <a:srgbClr val="0070C0"/>
                </a:solidFill>
              </a:rPr>
              <a:t>],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左移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代價</a:t>
            </a:r>
            <a:endParaRPr lang="en-US" altLang="zh-TW" dirty="0"/>
          </a:p>
          <a:p>
            <a:r>
              <a:rPr lang="en-US" altLang="zh-TW" dirty="0"/>
              <a:t>         if (</a:t>
            </a:r>
            <a:r>
              <a:rPr lang="en-US" altLang="zh-TW" dirty="0" err="1"/>
              <a:t>blo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== 0) {</a:t>
            </a:r>
            <a:r>
              <a:rPr lang="zh-TW" altLang="en-US" dirty="0"/>
              <a:t>      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空段</a:t>
            </a:r>
            <a:endParaRPr lang="en-US" altLang="zh-TW" dirty="0"/>
          </a:p>
          <a:p>
            <a:r>
              <a:rPr lang="en-US" altLang="zh-TW" dirty="0"/>
              <a:t>             zero[</a:t>
            </a:r>
            <a:r>
              <a:rPr lang="en-US" altLang="zh-TW" dirty="0" err="1"/>
              <a:t>zn</a:t>
            </a:r>
            <a:r>
              <a:rPr lang="en-US" altLang="zh-TW" dirty="0"/>
              <a:t>++] =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  <a:r>
              <a:rPr lang="zh-TW" altLang="en-US" dirty="0"/>
              <a:t>   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記錄空段</a:t>
            </a:r>
            <a:endParaRPr lang="en-US" altLang="zh-TW" dirty="0"/>
          </a:p>
          <a:p>
            <a:r>
              <a:rPr lang="en-US" altLang="zh-TW" dirty="0"/>
              <a:t>             now--;</a:t>
            </a:r>
            <a:r>
              <a:rPr lang="zh-TW" altLang="en-US" dirty="0"/>
              <a:t>                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更新下一段書櫃開始的通道編號</a:t>
            </a:r>
            <a:r>
              <a:rPr lang="en-US" altLang="zh-TW" dirty="0">
                <a:solidFill>
                  <a:srgbClr val="0070C0"/>
                </a:solidFill>
              </a:rPr>
              <a:t>now</a:t>
            </a:r>
            <a:endParaRPr lang="en-US" altLang="zh-TW" dirty="0"/>
          </a:p>
          <a:p>
            <a:r>
              <a:rPr lang="en-US" altLang="zh-TW" dirty="0"/>
              <a:t>          }  else {</a:t>
            </a:r>
          </a:p>
          <a:p>
            <a:r>
              <a:rPr lang="en-US" altLang="zh-TW" dirty="0"/>
              <a:t>	        now -= </a:t>
            </a:r>
            <a:r>
              <a:rPr lang="en-US" altLang="zh-TW" dirty="0" err="1"/>
              <a:t>blo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  <a:r>
              <a:rPr lang="zh-TW" altLang="en-US" dirty="0"/>
              <a:t>                    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更新下一段書櫃開始的通道編號</a:t>
            </a:r>
            <a:r>
              <a:rPr lang="en-US" altLang="zh-TW" dirty="0">
                <a:solidFill>
                  <a:srgbClr val="0070C0"/>
                </a:solidFill>
              </a:rPr>
              <a:t>now</a:t>
            </a:r>
            <a:endParaRPr lang="en-US" altLang="zh-TW" dirty="0"/>
          </a:p>
          <a:p>
            <a:r>
              <a:rPr lang="en-US" altLang="zh-TW" dirty="0"/>
              <a:t>	        int k = min(</a:t>
            </a:r>
            <a:r>
              <a:rPr lang="en-US" altLang="zh-TW" dirty="0" err="1"/>
              <a:t>zn</a:t>
            </a:r>
            <a:r>
              <a:rPr lang="en-US" altLang="zh-TW" dirty="0"/>
              <a:t>, </a:t>
            </a:r>
            <a:r>
              <a:rPr lang="en-US" altLang="zh-TW" dirty="0" err="1"/>
              <a:t>blo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  <a:r>
              <a:rPr lang="zh-TW" altLang="en-US" dirty="0"/>
              <a:t>           </a:t>
            </a:r>
            <a:r>
              <a:rPr lang="en-US" altLang="zh-TW" dirty="0">
                <a:solidFill>
                  <a:srgbClr val="0070C0"/>
                </a:solidFill>
              </a:rPr>
              <a:t>// K: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段書櫃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blo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[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]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可以左移的距離</a:t>
            </a:r>
            <a:endParaRPr lang="en-US" altLang="zh-TW" dirty="0"/>
          </a:p>
          <a:p>
            <a:r>
              <a:rPr lang="en-US" altLang="zh-TW" dirty="0"/>
              <a:t>	        for (int j = 1; j &lt;= k; </a:t>
            </a:r>
            <a:r>
              <a:rPr lang="en-US" altLang="zh-TW" dirty="0" err="1"/>
              <a:t>j++</a:t>
            </a:r>
            <a:r>
              <a:rPr lang="en-US" altLang="zh-TW" dirty="0"/>
              <a:t>) {</a:t>
            </a:r>
            <a:r>
              <a:rPr lang="zh-TW" altLang="en-US" dirty="0"/>
              <a:t>      </a:t>
            </a:r>
            <a:endParaRPr lang="en-US" altLang="zh-TW" dirty="0"/>
          </a:p>
          <a:p>
            <a:r>
              <a:rPr lang="en-US" altLang="zh-TW" dirty="0"/>
              <a:t>                              if (value[now + j] == -1) {</a:t>
            </a:r>
            <a:r>
              <a:rPr lang="zh-TW" altLang="en-US" dirty="0"/>
              <a:t>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之前計算左移時通道</a:t>
            </a:r>
            <a:r>
              <a:rPr lang="en-US" altLang="zh-TW" dirty="0" err="1">
                <a:solidFill>
                  <a:srgbClr val="0070C0"/>
                </a:solidFill>
              </a:rPr>
              <a:t>now+j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是不通的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		 value[now + j] = </a:t>
            </a:r>
            <a:r>
              <a:rPr lang="en-US" altLang="zh-TW" dirty="0" err="1"/>
              <a:t>i</a:t>
            </a:r>
            <a:r>
              <a:rPr lang="en-US" altLang="zh-TW" dirty="0"/>
              <a:t> - zero[</a:t>
            </a:r>
            <a:r>
              <a:rPr lang="en-US" altLang="zh-TW" dirty="0" err="1"/>
              <a:t>zn</a:t>
            </a:r>
            <a:r>
              <a:rPr lang="en-US" altLang="zh-TW" dirty="0"/>
              <a:t> - j] - j + 1;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>
                <a:solidFill>
                  <a:srgbClr val="0070C0"/>
                </a:solidFill>
              </a:rPr>
              <a:t>                                                                    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value[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now+j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]: </a:t>
            </a:r>
            <a:r>
              <a:rPr lang="zh-TW" altLang="en-US" dirty="0">
                <a:solidFill>
                  <a:srgbClr val="0070C0"/>
                </a:solidFill>
                <a:ea typeface="標楷體" panose="03000509000000000000" pitchFamily="65" charset="-120"/>
              </a:rPr>
              <a:t>軌道第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dirty="0">
                <a:solidFill>
                  <a:srgbClr val="0070C0"/>
                </a:solidFill>
                <a:ea typeface="標楷體" panose="03000509000000000000" pitchFamily="65" charset="-120"/>
              </a:rPr>
              <a:t>段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blo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[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]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左移距離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可以打通的通道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now+j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需要的代價</a:t>
            </a:r>
            <a:endParaRPr lang="en-US" altLang="zh-TW" dirty="0"/>
          </a:p>
          <a:p>
            <a:r>
              <a:rPr lang="en-US" altLang="zh-TW" dirty="0"/>
              <a:t>		 g[now + j] += value[now + j];</a:t>
            </a:r>
            <a:r>
              <a:rPr lang="zh-TW" altLang="en-US" dirty="0"/>
              <a:t>  </a:t>
            </a:r>
            <a:r>
              <a:rPr lang="en-US" altLang="zh-TW" dirty="0">
                <a:solidFill>
                  <a:srgbClr val="0070C0"/>
                </a:solidFill>
              </a:rPr>
              <a:t>//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g[now-j]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can[now-j]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zh-TW" altLang="en-US" sz="1400" dirty="0">
                <a:solidFill>
                  <a:srgbClr val="0070C0"/>
                </a:solidFill>
              </a:rPr>
              <a:t> </a:t>
            </a:r>
            <a:endParaRPr lang="en-US" altLang="zh-TW" dirty="0"/>
          </a:p>
          <a:p>
            <a:r>
              <a:rPr lang="en-US" altLang="zh-TW" dirty="0"/>
              <a:t>		 can[now + j]++;</a:t>
            </a:r>
          </a:p>
          <a:p>
            <a:r>
              <a:rPr lang="en-US" altLang="zh-TW" dirty="0"/>
              <a:t>                                } else {</a:t>
            </a:r>
            <a:r>
              <a:rPr lang="zh-TW" altLang="en-US" dirty="0"/>
              <a:t>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之前計算左移時通道</a:t>
            </a:r>
            <a:r>
              <a:rPr lang="en-US" altLang="zh-TW" dirty="0" err="1">
                <a:solidFill>
                  <a:srgbClr val="0070C0"/>
                </a:solidFill>
              </a:rPr>
              <a:t>now+j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是通的</a:t>
            </a:r>
            <a:endParaRPr lang="en-US" altLang="zh-TW" dirty="0"/>
          </a:p>
          <a:p>
            <a:r>
              <a:rPr lang="en-US" altLang="zh-TW" dirty="0"/>
              <a:t>		            int </a:t>
            </a:r>
            <a:r>
              <a:rPr lang="en-US" altLang="zh-TW" dirty="0" err="1"/>
              <a:t>tmp</a:t>
            </a:r>
            <a:r>
              <a:rPr lang="en-US" altLang="zh-TW" dirty="0"/>
              <a:t> = </a:t>
            </a:r>
            <a:r>
              <a:rPr lang="en-US" altLang="zh-TW" dirty="0" err="1"/>
              <a:t>i</a:t>
            </a:r>
            <a:r>
              <a:rPr lang="en-US" altLang="zh-TW" dirty="0"/>
              <a:t> - zero[</a:t>
            </a:r>
            <a:r>
              <a:rPr lang="en-US" altLang="zh-TW" dirty="0" err="1"/>
              <a:t>zn</a:t>
            </a:r>
            <a:r>
              <a:rPr lang="en-US" altLang="zh-TW" dirty="0"/>
              <a:t> - j] - j + 1;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en-US" altLang="zh-TW" dirty="0" err="1">
                <a:solidFill>
                  <a:srgbClr val="0070C0"/>
                </a:solidFill>
              </a:rPr>
              <a:t>tmp</a:t>
            </a:r>
            <a:r>
              <a:rPr lang="en-US" altLang="zh-TW" dirty="0">
                <a:solidFill>
                  <a:srgbClr val="0070C0"/>
                </a:solidFill>
              </a:rPr>
              <a:t>: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右移的代價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		            g[now + j] += min(0, </a:t>
            </a:r>
            <a:r>
              <a:rPr lang="en-US" altLang="zh-TW" dirty="0" err="1"/>
              <a:t>tmp</a:t>
            </a:r>
            <a:r>
              <a:rPr lang="en-US" altLang="zh-TW" dirty="0"/>
              <a:t> - value[now + j]);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                                                                                                     </a:t>
            </a:r>
            <a:r>
              <a:rPr lang="en-US" altLang="zh-TW" dirty="0">
                <a:solidFill>
                  <a:srgbClr val="0070C0"/>
                </a:solidFill>
              </a:rPr>
              <a:t>//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可能要修正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g[</a:t>
            </a:r>
            <a:r>
              <a:rPr lang="en-US" altLang="zh-TW" dirty="0" err="1">
                <a:solidFill>
                  <a:srgbClr val="FF0000"/>
                </a:solidFill>
                <a:ea typeface="標楷體" panose="03000509000000000000" pitchFamily="65" charset="-120"/>
              </a:rPr>
              <a:t>now+j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]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因為之前左移代價不是最小值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		          }</a:t>
            </a:r>
          </a:p>
          <a:p>
            <a:r>
              <a:rPr lang="en-US" altLang="zh-TW" dirty="0"/>
              <a:t>	          }</a:t>
            </a:r>
          </a:p>
          <a:p>
            <a:r>
              <a:rPr lang="en-US" altLang="zh-TW" dirty="0"/>
              <a:t>	       }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}  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E6EBCA-50B6-40C5-AA9A-46168B58B9E4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LA 4629 Code (3/5)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8652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7C4AAE-0229-4373-B827-D1AE0FB9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F71-F02C-4C73-918B-AF87AEEE48B3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6529A3C-CED1-4AC4-9CB3-BC8BCCA3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B485B0-FA04-4704-AFC9-B541D5DF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10ED6D-522F-47CB-B4FE-50D147A46E19}"/>
              </a:ext>
            </a:extLst>
          </p:cNvPr>
          <p:cNvSpPr txBox="1"/>
          <p:nvPr/>
        </p:nvSpPr>
        <p:spPr>
          <a:xfrm>
            <a:off x="838200" y="377952"/>
            <a:ext cx="83545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void solve() </a:t>
            </a:r>
            <a:r>
              <a:rPr lang="en-US" altLang="zh-TW" dirty="0"/>
              <a:t>{   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找最後答案</a:t>
            </a:r>
            <a:endParaRPr lang="en-US" altLang="zh-TW" dirty="0"/>
          </a:p>
          <a:p>
            <a:r>
              <a:rPr lang="en-US" altLang="zh-TW" dirty="0"/>
              <a:t>    int an = 0, Min = INF;</a:t>
            </a:r>
          </a:p>
          <a:p>
            <a:r>
              <a:rPr lang="en-US" altLang="zh-TW" dirty="0"/>
              <a:t>    for (int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L;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         if (can[</a:t>
            </a:r>
            <a:r>
              <a:rPr lang="en-US" altLang="zh-TW" dirty="0" err="1"/>
              <a:t>i</a:t>
            </a:r>
            <a:r>
              <a:rPr lang="en-US" altLang="zh-TW" dirty="0"/>
              <a:t>] != R) continue;   </a:t>
            </a:r>
            <a:r>
              <a:rPr lang="en-US" altLang="zh-TW" dirty="0">
                <a:solidFill>
                  <a:srgbClr val="0070C0"/>
                </a:solidFill>
              </a:rPr>
              <a:t>//  R: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軌道數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      if (Min &gt; g[</a:t>
            </a:r>
            <a:r>
              <a:rPr lang="en-US" altLang="zh-TW" dirty="0" err="1"/>
              <a:t>i</a:t>
            </a:r>
            <a:r>
              <a:rPr lang="en-US" altLang="zh-TW" dirty="0"/>
              <a:t>]) {</a:t>
            </a:r>
          </a:p>
          <a:p>
            <a:r>
              <a:rPr lang="en-US" altLang="zh-TW" dirty="0"/>
              <a:t>              Min = g[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r>
              <a:rPr lang="en-US" altLang="zh-TW" dirty="0"/>
              <a:t>              an = 0;</a:t>
            </a:r>
          </a:p>
          <a:p>
            <a:r>
              <a:rPr lang="en-US" altLang="zh-TW" dirty="0"/>
              <a:t>              value[an++] =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  }  else if (Min == g[</a:t>
            </a:r>
            <a:r>
              <a:rPr lang="en-US" altLang="zh-TW" dirty="0" err="1"/>
              <a:t>i</a:t>
            </a:r>
            <a:r>
              <a:rPr lang="en-US" altLang="zh-TW" dirty="0"/>
              <a:t>]) { value[an++] = </a:t>
            </a:r>
            <a:r>
              <a:rPr lang="en-US" altLang="zh-TW" dirty="0" err="1"/>
              <a:t>i</a:t>
            </a:r>
            <a:r>
              <a:rPr lang="en-US" altLang="zh-TW" dirty="0"/>
              <a:t>; }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printf</a:t>
            </a:r>
            <a:r>
              <a:rPr lang="en-US" altLang="zh-TW" dirty="0"/>
              <a:t>("%d\n", Min);</a:t>
            </a:r>
          </a:p>
          <a:p>
            <a:r>
              <a:rPr lang="en-US" altLang="zh-TW" dirty="0"/>
              <a:t>    for (int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an; </a:t>
            </a:r>
            <a:r>
              <a:rPr lang="en-US" altLang="zh-TW" dirty="0" err="1"/>
              <a:t>i</a:t>
            </a:r>
            <a:r>
              <a:rPr lang="en-US" altLang="zh-TW" dirty="0"/>
              <a:t>++)</a:t>
            </a:r>
          </a:p>
          <a:p>
            <a:r>
              <a:rPr lang="en-US" altLang="zh-TW" dirty="0"/>
              <a:t>        if (</a:t>
            </a:r>
            <a:r>
              <a:rPr lang="en-US" altLang="zh-TW" dirty="0" err="1"/>
              <a:t>i</a:t>
            </a:r>
            <a:r>
              <a:rPr lang="en-US" altLang="zh-TW" dirty="0"/>
              <a:t>==an-1) </a:t>
            </a:r>
            <a:r>
              <a:rPr lang="en-US" altLang="zh-TW" dirty="0" err="1"/>
              <a:t>printf</a:t>
            </a:r>
            <a:r>
              <a:rPr lang="en-US" altLang="zh-TW" dirty="0"/>
              <a:t>("%d", value[</a:t>
            </a:r>
            <a:r>
              <a:rPr lang="en-US" altLang="zh-TW" dirty="0" err="1"/>
              <a:t>i</a:t>
            </a:r>
            <a:r>
              <a:rPr lang="en-US" altLang="zh-TW" dirty="0"/>
              <a:t>]); else </a:t>
            </a:r>
            <a:r>
              <a:rPr lang="en-US" altLang="zh-TW" dirty="0" err="1"/>
              <a:t>printf</a:t>
            </a:r>
            <a:r>
              <a:rPr lang="en-US" altLang="zh-TW" dirty="0"/>
              <a:t>("%d ", value[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printf</a:t>
            </a:r>
            <a:r>
              <a:rPr lang="en-US" altLang="zh-TW" dirty="0"/>
              <a:t>("\n");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BDDE7F3-8069-43E7-A831-DEC3EA78FCDD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LA 4629 Code (4/5)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3621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B8E525-C457-4E8D-ADA3-314ADBA5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88E9-5EDD-4294-BD4C-ECD5C90B4567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D6ECAF-F113-4C0A-ACD9-56DC4387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EF7525-2F72-4C3A-9800-E8CAE5C0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A4AB23C-57B8-4AE4-816E-9DF927C182B6}"/>
              </a:ext>
            </a:extLst>
          </p:cNvPr>
          <p:cNvSpPr txBox="1"/>
          <p:nvPr/>
        </p:nvSpPr>
        <p:spPr>
          <a:xfrm>
            <a:off x="701920" y="746959"/>
            <a:ext cx="89123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int main() </a:t>
            </a:r>
            <a:r>
              <a:rPr lang="en-US" altLang="zh-TW" dirty="0"/>
              <a:t>{</a:t>
            </a:r>
          </a:p>
          <a:p>
            <a:r>
              <a:rPr lang="en-US" altLang="zh-TW" dirty="0"/>
              <a:t>   </a:t>
            </a:r>
            <a:r>
              <a:rPr lang="en-US" altLang="zh-TW" dirty="0" err="1"/>
              <a:t>freopen</a:t>
            </a:r>
            <a:r>
              <a:rPr lang="en-US" altLang="zh-TW" dirty="0"/>
              <a:t>("4629.in","r",stdin); </a:t>
            </a:r>
          </a:p>
          <a:p>
            <a:r>
              <a:rPr lang="en-US" altLang="zh-TW" dirty="0"/>
              <a:t>   </a:t>
            </a:r>
            <a:r>
              <a:rPr lang="en-US" altLang="zh-TW" dirty="0" err="1"/>
              <a:t>freopen</a:t>
            </a:r>
            <a:r>
              <a:rPr lang="en-US" altLang="zh-TW" dirty="0"/>
              <a:t>("4629.out","w",stdout);</a:t>
            </a:r>
          </a:p>
          <a:p>
            <a:r>
              <a:rPr lang="en-US" altLang="zh-TW" dirty="0"/>
              <a:t>   </a:t>
            </a:r>
            <a:r>
              <a:rPr lang="en-US" altLang="zh-TW" dirty="0" err="1"/>
              <a:t>scanf</a:t>
            </a:r>
            <a:r>
              <a:rPr lang="en-US" altLang="zh-TW" dirty="0"/>
              <a:t>("%d", &amp;t);</a:t>
            </a:r>
          </a:p>
          <a:p>
            <a:r>
              <a:rPr lang="en-US" altLang="zh-TW" dirty="0"/>
              <a:t>    while (t--) {</a:t>
            </a:r>
          </a:p>
          <a:p>
            <a:r>
              <a:rPr lang="en-US" altLang="zh-TW" dirty="0"/>
              <a:t>          </a:t>
            </a:r>
            <a:r>
              <a:rPr lang="en-US" altLang="zh-TW" dirty="0" err="1"/>
              <a:t>scanf</a:t>
            </a:r>
            <a:r>
              <a:rPr lang="en-US" altLang="zh-TW" dirty="0"/>
              <a:t>("%</a:t>
            </a:r>
            <a:r>
              <a:rPr lang="en-US" altLang="zh-TW" dirty="0" err="1"/>
              <a:t>d%d</a:t>
            </a:r>
            <a:r>
              <a:rPr lang="en-US" altLang="zh-TW" dirty="0"/>
              <a:t>", &amp;R, &amp;L);</a:t>
            </a:r>
          </a:p>
          <a:p>
            <a:r>
              <a:rPr lang="en-US" altLang="zh-TW" dirty="0"/>
              <a:t>          </a:t>
            </a:r>
            <a:r>
              <a:rPr lang="en-US" altLang="zh-TW" dirty="0" err="1"/>
              <a:t>memset</a:t>
            </a:r>
            <a:r>
              <a:rPr lang="en-US" altLang="zh-TW" dirty="0"/>
              <a:t>(can, 0, </a:t>
            </a:r>
            <a:r>
              <a:rPr lang="en-US" altLang="zh-TW" dirty="0" err="1"/>
              <a:t>sizeof</a:t>
            </a:r>
            <a:r>
              <a:rPr lang="en-US" altLang="zh-TW" dirty="0"/>
              <a:t>(can));</a:t>
            </a:r>
          </a:p>
          <a:p>
            <a:r>
              <a:rPr lang="en-US" altLang="zh-TW" dirty="0"/>
              <a:t>          </a:t>
            </a:r>
            <a:r>
              <a:rPr lang="en-US" altLang="zh-TW" dirty="0" err="1"/>
              <a:t>memset</a:t>
            </a:r>
            <a:r>
              <a:rPr lang="en-US" altLang="zh-TW" dirty="0"/>
              <a:t>(g, 0, </a:t>
            </a:r>
            <a:r>
              <a:rPr lang="en-US" altLang="zh-TW" dirty="0" err="1"/>
              <a:t>sizeof</a:t>
            </a:r>
            <a:r>
              <a:rPr lang="en-US" altLang="zh-TW" dirty="0"/>
              <a:t>(g));</a:t>
            </a:r>
          </a:p>
          <a:p>
            <a:r>
              <a:rPr lang="en-US" altLang="zh-TW" dirty="0"/>
              <a:t>          for (int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R; </a:t>
            </a:r>
            <a:r>
              <a:rPr lang="en-US" altLang="zh-TW" dirty="0" err="1"/>
              <a:t>i</a:t>
            </a:r>
            <a:r>
              <a:rPr lang="en-US" altLang="zh-TW" dirty="0"/>
              <a:t>++)</a:t>
            </a:r>
            <a:r>
              <a:rPr lang="zh-TW" altLang="en-US" dirty="0"/>
              <a:t>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處理每一軌道</a:t>
            </a:r>
            <a:r>
              <a:rPr lang="en-US" altLang="zh-TW" dirty="0">
                <a:solidFill>
                  <a:srgbClr val="0070C0"/>
                </a:solidFill>
              </a:rPr>
              <a:t>(row)</a:t>
            </a:r>
          </a:p>
          <a:p>
            <a:r>
              <a:rPr lang="en-US" altLang="zh-TW" dirty="0"/>
              <a:t>               </a:t>
            </a:r>
            <a:r>
              <a:rPr lang="en-US" altLang="zh-TW" dirty="0">
                <a:solidFill>
                  <a:srgbClr val="FF0000"/>
                </a:solidFill>
              </a:rPr>
              <a:t>build(); </a:t>
            </a:r>
          </a:p>
          <a:p>
            <a:r>
              <a:rPr lang="zh-TW" altLang="en-US" dirty="0"/>
              <a:t>          </a:t>
            </a:r>
            <a:r>
              <a:rPr lang="en-US" altLang="zh-TW" dirty="0">
                <a:solidFill>
                  <a:srgbClr val="FF0000"/>
                </a:solidFill>
              </a:rPr>
              <a:t>solve();          </a:t>
            </a:r>
            <a:r>
              <a:rPr lang="zh-TW" altLang="en-US" dirty="0">
                <a:solidFill>
                  <a:srgbClr val="FF0000"/>
                </a:solidFill>
              </a:rPr>
              <a:t>              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找最後答案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return 0;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43A13B3-4FC3-4D04-B48A-F1D1071D05A8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LA 4629 Code (5/5)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6979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0EDB32F-789C-491D-8ECA-633CB009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0244-5551-4CB4-9FE6-3343A82EA6AD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BD702AE-4012-4268-89A3-CFE0B8AA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323198-B967-4890-84B6-D8E986DD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0C3BD881-8CA3-4046-98CB-9C1625924B96}"/>
              </a:ext>
            </a:extLst>
          </p:cNvPr>
          <p:cNvSpPr txBox="1"/>
          <p:nvPr/>
        </p:nvSpPr>
        <p:spPr>
          <a:xfrm>
            <a:off x="57017" y="284494"/>
            <a:ext cx="1900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Example:</a:t>
            </a:r>
            <a:endParaRPr lang="zh-TW" altLang="en-US" sz="3200" dirty="0"/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15FC33FF-97D1-4276-A868-573956E8A21D}"/>
              </a:ext>
            </a:extLst>
          </p:cNvPr>
          <p:cNvSpPr txBox="1"/>
          <p:nvPr/>
        </p:nvSpPr>
        <p:spPr>
          <a:xfrm>
            <a:off x="4294751" y="769298"/>
            <a:ext cx="227221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 #1</a:t>
            </a:r>
            <a:endParaRPr lang="zh-TW" altLang="en-US" sz="3200" dirty="0"/>
          </a:p>
        </p:txBody>
      </p:sp>
      <p:pic>
        <p:nvPicPr>
          <p:cNvPr id="138" name="圖片 137">
            <a:extLst>
              <a:ext uri="{FF2B5EF4-FFF2-40B4-BE49-F238E27FC236}">
                <a16:creationId xmlns:a16="http://schemas.microsoft.com/office/drawing/2014/main" id="{55264C58-D612-4A78-8BDD-B3DDCC53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46" y="1761312"/>
            <a:ext cx="3238108" cy="2714582"/>
          </a:xfrm>
          <a:prstGeom prst="rect">
            <a:avLst/>
          </a:prstGeom>
        </p:spPr>
      </p:pic>
      <p:pic>
        <p:nvPicPr>
          <p:cNvPr id="139" name="圖片 138">
            <a:extLst>
              <a:ext uri="{FF2B5EF4-FFF2-40B4-BE49-F238E27FC236}">
                <a16:creationId xmlns:a16="http://schemas.microsoft.com/office/drawing/2014/main" id="{9C8BD52A-9974-4E3A-8886-A8D29C803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40" y="1761312"/>
            <a:ext cx="6744938" cy="2714582"/>
          </a:xfrm>
          <a:prstGeom prst="rect">
            <a:avLst/>
          </a:prstGeom>
        </p:spPr>
      </p:pic>
      <p:sp>
        <p:nvSpPr>
          <p:cNvPr id="140" name="箭號: 向右 139">
            <a:extLst>
              <a:ext uri="{FF2B5EF4-FFF2-40B4-BE49-F238E27FC236}">
                <a16:creationId xmlns:a16="http://schemas.microsoft.com/office/drawing/2014/main" id="{CCE9E5DF-D97C-49E9-9B40-201A6E28C4D5}"/>
              </a:ext>
            </a:extLst>
          </p:cNvPr>
          <p:cNvSpPr/>
          <p:nvPr/>
        </p:nvSpPr>
        <p:spPr>
          <a:xfrm>
            <a:off x="3921567" y="2736920"/>
            <a:ext cx="993114" cy="864020"/>
          </a:xfrm>
          <a:prstGeom prst="right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zh-TW" altLang="en-US" sz="12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打開通道後</a:t>
            </a:r>
            <a:endParaRPr lang="en-US" altLang="zh-TW" sz="12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/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E2E7E11C-701D-4F39-A132-F2B11A514D83}"/>
              </a:ext>
            </a:extLst>
          </p:cNvPr>
          <p:cNvSpPr txBox="1"/>
          <p:nvPr/>
        </p:nvSpPr>
        <p:spPr>
          <a:xfrm>
            <a:off x="675986" y="2056412"/>
            <a:ext cx="314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0  1   2  3  4  5  6  7  8  9</a:t>
            </a:r>
            <a:endParaRPr lang="zh-TW" altLang="en-US" sz="2400" dirty="0"/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C7061844-2D60-4C7C-8F1E-7705ACA974E1}"/>
              </a:ext>
            </a:extLst>
          </p:cNvPr>
          <p:cNvSpPr txBox="1"/>
          <p:nvPr/>
        </p:nvSpPr>
        <p:spPr>
          <a:xfrm>
            <a:off x="4989077" y="2094966"/>
            <a:ext cx="314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0  1   2  3  4  5  6  7  8  9</a:t>
            </a:r>
            <a:endParaRPr lang="zh-TW" altLang="en-US" sz="2400" dirty="0"/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5CCEFDC7-8005-438A-955F-F17A4EB93D23}"/>
              </a:ext>
            </a:extLst>
          </p:cNvPr>
          <p:cNvSpPr txBox="1"/>
          <p:nvPr/>
        </p:nvSpPr>
        <p:spPr>
          <a:xfrm>
            <a:off x="8517510" y="2094965"/>
            <a:ext cx="314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0  1   2  3  4  5  6  7  8  9</a:t>
            </a:r>
            <a:endParaRPr lang="zh-TW" altLang="en-US" sz="2400" dirty="0"/>
          </a:p>
        </p:txBody>
      </p: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C604EEF4-0B98-4683-81DD-49BC0D7F278D}"/>
              </a:ext>
            </a:extLst>
          </p:cNvPr>
          <p:cNvCxnSpPr>
            <a:cxnSpLocks/>
          </p:cNvCxnSpPr>
          <p:nvPr/>
        </p:nvCxnSpPr>
        <p:spPr>
          <a:xfrm>
            <a:off x="7524058" y="2448707"/>
            <a:ext cx="0" cy="1768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77C6FEBC-B205-4F77-8250-9550DC8F8B95}"/>
              </a:ext>
            </a:extLst>
          </p:cNvPr>
          <p:cNvCxnSpPr>
            <a:cxnSpLocks/>
          </p:cNvCxnSpPr>
          <p:nvPr/>
        </p:nvCxnSpPr>
        <p:spPr>
          <a:xfrm>
            <a:off x="11379778" y="2448707"/>
            <a:ext cx="0" cy="1768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9FAE1802-E8D8-4FCD-9BED-812143775AEC}"/>
              </a:ext>
            </a:extLst>
          </p:cNvPr>
          <p:cNvSpPr txBox="1"/>
          <p:nvPr/>
        </p:nvSpPr>
        <p:spPr>
          <a:xfrm>
            <a:off x="1378003" y="1449620"/>
            <a:ext cx="144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輸入的資料</a:t>
            </a: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CAC214B4-8926-4DAD-879C-BBC2303F3FF4}"/>
              </a:ext>
            </a:extLst>
          </p:cNvPr>
          <p:cNvSpPr txBox="1"/>
          <p:nvPr/>
        </p:nvSpPr>
        <p:spPr>
          <a:xfrm>
            <a:off x="125307" y="2112200"/>
            <a:ext cx="69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通道</a:t>
            </a:r>
          </a:p>
        </p:txBody>
      </p: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172B0D5D-33D4-46E8-9416-E9B12A8DFD1D}"/>
              </a:ext>
            </a:extLst>
          </p:cNvPr>
          <p:cNvSpPr txBox="1"/>
          <p:nvPr/>
        </p:nvSpPr>
        <p:spPr>
          <a:xfrm>
            <a:off x="4430684" y="2154212"/>
            <a:ext cx="69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通道</a:t>
            </a:r>
          </a:p>
        </p:txBody>
      </p: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96F0B6A9-629A-4FA5-8B1C-527457FA3ECB}"/>
              </a:ext>
            </a:extLst>
          </p:cNvPr>
          <p:cNvSpPr txBox="1"/>
          <p:nvPr/>
        </p:nvSpPr>
        <p:spPr>
          <a:xfrm>
            <a:off x="7995253" y="2154212"/>
            <a:ext cx="69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通道</a:t>
            </a:r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BA8E12FC-A30F-4541-8699-A0538E58E50C}"/>
              </a:ext>
            </a:extLst>
          </p:cNvPr>
          <p:cNvSpPr txBox="1"/>
          <p:nvPr/>
        </p:nvSpPr>
        <p:spPr>
          <a:xfrm>
            <a:off x="10970061" y="4217191"/>
            <a:ext cx="81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通道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9</a:t>
            </a:r>
            <a:endParaRPr lang="zh-TW" altLang="en-US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37AE5C1B-233C-4A67-851D-992EED84D31F}"/>
              </a:ext>
            </a:extLst>
          </p:cNvPr>
          <p:cNvSpPr txBox="1"/>
          <p:nvPr/>
        </p:nvSpPr>
        <p:spPr>
          <a:xfrm>
            <a:off x="7115575" y="4189086"/>
            <a:ext cx="81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通道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8</a:t>
            </a:r>
            <a:endParaRPr lang="zh-TW" altLang="en-US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EC74A6E8-FB74-45AD-8F61-56CE48FD02B5}"/>
              </a:ext>
            </a:extLst>
          </p:cNvPr>
          <p:cNvSpPr txBox="1"/>
          <p:nvPr/>
        </p:nvSpPr>
        <p:spPr>
          <a:xfrm>
            <a:off x="4919240" y="4996121"/>
            <a:ext cx="466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書櫃搬動的最少數目</a:t>
            </a:r>
            <a:r>
              <a:rPr lang="en-US" altLang="zh-TW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成本</a:t>
            </a:r>
            <a:r>
              <a:rPr lang="en-US" altLang="zh-TW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): 3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A8BC41A8-6DE2-4C12-A413-BE95E0334B30}"/>
              </a:ext>
            </a:extLst>
          </p:cNvPr>
          <p:cNvSpPr txBox="1"/>
          <p:nvPr/>
        </p:nvSpPr>
        <p:spPr>
          <a:xfrm>
            <a:off x="4973498" y="5491934"/>
            <a:ext cx="466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打開的通道編號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由小至大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): </a:t>
            </a:r>
            <a:r>
              <a:rPr lang="en-US" altLang="zh-TW" sz="2400" dirty="0">
                <a:ea typeface="標楷體" panose="03000509000000000000" pitchFamily="65" charset="-120"/>
              </a:rPr>
              <a:t>8, 9</a:t>
            </a:r>
            <a:endParaRPr lang="zh-TW" altLang="en-US" sz="2400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3187E0C-9410-455D-9385-1F4637F57A4D}"/>
              </a:ext>
            </a:extLst>
          </p:cNvPr>
          <p:cNvGrpSpPr/>
          <p:nvPr/>
        </p:nvGrpSpPr>
        <p:grpSpPr>
          <a:xfrm>
            <a:off x="-33848" y="2368317"/>
            <a:ext cx="855023" cy="1330792"/>
            <a:chOff x="-63709" y="1572898"/>
            <a:chExt cx="855023" cy="1330792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E1A83E3-FBA3-4A68-BB1A-6C2B51BD5AE9}"/>
                </a:ext>
              </a:extLst>
            </p:cNvPr>
            <p:cNvSpPr txBox="1"/>
            <p:nvPr/>
          </p:nvSpPr>
          <p:spPr>
            <a:xfrm>
              <a:off x="-63709" y="1572898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0</a:t>
              </a:r>
              <a:endParaRPr lang="zh-TW" altLang="en-US" sz="20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CB90C4E-5F3D-41BD-8B3D-D48DD341DC18}"/>
                </a:ext>
              </a:extLst>
            </p:cNvPr>
            <p:cNvSpPr txBox="1"/>
            <p:nvPr/>
          </p:nvSpPr>
          <p:spPr>
            <a:xfrm>
              <a:off x="-51834" y="1889258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1</a:t>
              </a:r>
              <a:endParaRPr lang="zh-TW" altLang="en-US" sz="2000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B64BC98-48ED-459B-859F-72A52CF9AE6E}"/>
                </a:ext>
              </a:extLst>
            </p:cNvPr>
            <p:cNvSpPr txBox="1"/>
            <p:nvPr/>
          </p:nvSpPr>
          <p:spPr>
            <a:xfrm>
              <a:off x="-51834" y="2190930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2</a:t>
              </a:r>
              <a:endParaRPr lang="zh-TW" altLang="en-US" sz="2000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54A6F5CA-A58D-4A98-B50C-B54F14C1A309}"/>
                </a:ext>
              </a:extLst>
            </p:cNvPr>
            <p:cNvSpPr txBox="1"/>
            <p:nvPr/>
          </p:nvSpPr>
          <p:spPr>
            <a:xfrm>
              <a:off x="-51834" y="2503580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3</a:t>
              </a:r>
              <a:endParaRPr lang="zh-TW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923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268AB68-BCCF-49C2-9F04-FA2129BFA256}"/>
              </a:ext>
            </a:extLst>
          </p:cNvPr>
          <p:cNvSpPr txBox="1"/>
          <p:nvPr/>
        </p:nvSpPr>
        <p:spPr>
          <a:xfrm>
            <a:off x="354817" y="-110304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4B5D3-E4EF-424D-BC9C-D5BB466B1622}"/>
              </a:ext>
            </a:extLst>
          </p:cNvPr>
          <p:cNvSpPr txBox="1"/>
          <p:nvPr/>
        </p:nvSpPr>
        <p:spPr>
          <a:xfrm>
            <a:off x="7439055" y="1127097"/>
            <a:ext cx="310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A7C7EB-A36A-4FF7-A65C-9A4773B76827}"/>
              </a:ext>
            </a:extLst>
          </p:cNvPr>
          <p:cNvSpPr txBox="1"/>
          <p:nvPr/>
        </p:nvSpPr>
        <p:spPr>
          <a:xfrm>
            <a:off x="511565" y="472052"/>
            <a:ext cx="2677433" cy="267765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/>
              <a:t>1</a:t>
            </a:r>
          </a:p>
          <a:p>
            <a:r>
              <a:rPr lang="en-US" altLang="zh-TW" sz="2800"/>
              <a:t>4 10</a:t>
            </a:r>
          </a:p>
          <a:p>
            <a:r>
              <a:rPr lang="en-US" altLang="zh-TW" sz="2800"/>
              <a:t>8 1 2 1 0 1 2 0 1</a:t>
            </a:r>
          </a:p>
          <a:p>
            <a:r>
              <a:rPr lang="en-US" altLang="zh-TW" sz="2800"/>
              <a:t>7 2 2 2 1 0 1 0</a:t>
            </a:r>
          </a:p>
          <a:p>
            <a:r>
              <a:rPr lang="en-US" altLang="zh-TW" sz="2800"/>
              <a:t>6 1 3 2 0 2 1</a:t>
            </a:r>
          </a:p>
          <a:p>
            <a:r>
              <a:rPr lang="en-US" altLang="zh-TW" sz="2800"/>
              <a:t>7 2 1 2 0 2 1 0</a:t>
            </a:r>
            <a:endParaRPr lang="en-US" altLang="zh-TW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DC1C89-0766-4CB1-84D4-01B205EF1E29}"/>
              </a:ext>
            </a:extLst>
          </p:cNvPr>
          <p:cNvSpPr txBox="1"/>
          <p:nvPr/>
        </p:nvSpPr>
        <p:spPr>
          <a:xfrm>
            <a:off x="7511012" y="1724571"/>
            <a:ext cx="3372138" cy="95410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/>
              <a:t>3</a:t>
            </a:r>
          </a:p>
          <a:p>
            <a:r>
              <a:rPr lang="en-US" altLang="zh-TW" sz="2800"/>
              <a:t>8 9</a:t>
            </a:r>
            <a:endParaRPr lang="en-US" altLang="zh-TW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2977B85-4A8D-4D4C-BFA8-AB65CB63ED5A}"/>
              </a:ext>
            </a:extLst>
          </p:cNvPr>
          <p:cNvSpPr txBox="1"/>
          <p:nvPr/>
        </p:nvSpPr>
        <p:spPr>
          <a:xfrm>
            <a:off x="1346636" y="543616"/>
            <a:ext cx="200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Test Case</a:t>
            </a:r>
            <a:r>
              <a:rPr lang="zh-TW" altLang="en-US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個數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74E0397-448E-4283-89AB-78B5446EB9EA}"/>
              </a:ext>
            </a:extLst>
          </p:cNvPr>
          <p:cNvCxnSpPr>
            <a:cxnSpLocks/>
          </p:cNvCxnSpPr>
          <p:nvPr/>
        </p:nvCxnSpPr>
        <p:spPr>
          <a:xfrm flipH="1">
            <a:off x="824847" y="777897"/>
            <a:ext cx="546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34287E5-D585-423D-895A-CFE19E57BA10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942771" y="2201625"/>
            <a:ext cx="4568241" cy="22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B8F2227A-3476-415E-8918-87F0F097D3FF}"/>
              </a:ext>
            </a:extLst>
          </p:cNvPr>
          <p:cNvSpPr txBox="1"/>
          <p:nvPr/>
        </p:nvSpPr>
        <p:spPr>
          <a:xfrm>
            <a:off x="4208019" y="1807523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#1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9BC8350-B75C-434A-A94F-808AACB094D2}"/>
              </a:ext>
            </a:extLst>
          </p:cNvPr>
          <p:cNvSpPr txBox="1"/>
          <p:nvPr/>
        </p:nvSpPr>
        <p:spPr>
          <a:xfrm>
            <a:off x="4290448" y="2779044"/>
            <a:ext cx="227221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 #1</a:t>
            </a:r>
            <a:endParaRPr lang="zh-TW" altLang="en-US" sz="3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C151032-BD8F-4DE4-AB44-44412545D9DD}"/>
              </a:ext>
            </a:extLst>
          </p:cNvPr>
          <p:cNvSpPr txBox="1"/>
          <p:nvPr/>
        </p:nvSpPr>
        <p:spPr>
          <a:xfrm>
            <a:off x="1644915" y="911980"/>
            <a:ext cx="1731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ea typeface="標楷體" panose="03000509000000000000" pitchFamily="65" charset="-120"/>
              </a:rPr>
              <a:t>row,col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C82FC596-2D2E-4417-9CFE-36A44EDD7B36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271711" y="1142813"/>
            <a:ext cx="373204" cy="64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5EA4D7B6-8C63-4A9A-B019-DD4095BC6ACB}"/>
              </a:ext>
            </a:extLst>
          </p:cNvPr>
          <p:cNvSpPr txBox="1"/>
          <p:nvPr/>
        </p:nvSpPr>
        <p:spPr>
          <a:xfrm>
            <a:off x="8400519" y="2186236"/>
            <a:ext cx="394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打開的通道編號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由小至大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/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114E7E93-D4E7-418E-9605-78AEDD106806}"/>
              </a:ext>
            </a:extLst>
          </p:cNvPr>
          <p:cNvSpPr txBox="1"/>
          <p:nvPr/>
        </p:nvSpPr>
        <p:spPr>
          <a:xfrm>
            <a:off x="3263144" y="1345378"/>
            <a:ext cx="4326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ea typeface="標楷體" panose="03000509000000000000" pitchFamily="65" charset="-120"/>
              </a:rPr>
              <a:t>該</a:t>
            </a:r>
            <a:r>
              <a:rPr lang="en-US" altLang="zh-TW" sz="2400" dirty="0">
                <a:ea typeface="標楷體" panose="03000509000000000000" pitchFamily="65" charset="-120"/>
              </a:rPr>
              <a:t>row</a:t>
            </a:r>
            <a:r>
              <a:rPr lang="zh-TW" altLang="en-US" sz="2400" dirty="0">
                <a:ea typeface="標楷體" panose="03000509000000000000" pitchFamily="65" charset="-120"/>
              </a:rPr>
              <a:t>段數接著各段的長度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3C34CC9-2DE2-487F-9BE0-50A3B0D14737}"/>
              </a:ext>
            </a:extLst>
          </p:cNvPr>
          <p:cNvSpPr/>
          <p:nvPr/>
        </p:nvSpPr>
        <p:spPr>
          <a:xfrm>
            <a:off x="571500" y="1005281"/>
            <a:ext cx="2371271" cy="206615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2" name="直線單箭頭接點 181">
            <a:extLst>
              <a:ext uri="{FF2B5EF4-FFF2-40B4-BE49-F238E27FC236}">
                <a16:creationId xmlns:a16="http://schemas.microsoft.com/office/drawing/2014/main" id="{DB2317E4-6399-48A9-AC21-02C61A8E627D}"/>
              </a:ext>
            </a:extLst>
          </p:cNvPr>
          <p:cNvCxnSpPr>
            <a:cxnSpLocks/>
            <a:stCxn id="181" idx="1"/>
          </p:cNvCxnSpPr>
          <p:nvPr/>
        </p:nvCxnSpPr>
        <p:spPr>
          <a:xfrm flipH="1">
            <a:off x="2790100" y="1576211"/>
            <a:ext cx="4730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39488757-9338-4CCB-BA1F-CA1039527164}"/>
              </a:ext>
            </a:extLst>
          </p:cNvPr>
          <p:cNvSpPr txBox="1"/>
          <p:nvPr/>
        </p:nvSpPr>
        <p:spPr>
          <a:xfrm>
            <a:off x="8278663" y="1724571"/>
            <a:ext cx="370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書櫃搬動的最少數目</a:t>
            </a:r>
            <a:r>
              <a:rPr lang="en-US" altLang="zh-TW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成本</a:t>
            </a:r>
            <a:r>
              <a:rPr lang="en-US" altLang="zh-TW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cxnSp>
        <p:nvCxnSpPr>
          <p:cNvPr id="184" name="直線單箭頭接點 183">
            <a:extLst>
              <a:ext uri="{FF2B5EF4-FFF2-40B4-BE49-F238E27FC236}">
                <a16:creationId xmlns:a16="http://schemas.microsoft.com/office/drawing/2014/main" id="{17BA2A5B-C44F-4280-8102-8FD673507725}"/>
              </a:ext>
            </a:extLst>
          </p:cNvPr>
          <p:cNvCxnSpPr>
            <a:cxnSpLocks/>
            <a:stCxn id="183" idx="1"/>
          </p:cNvCxnSpPr>
          <p:nvPr/>
        </p:nvCxnSpPr>
        <p:spPr>
          <a:xfrm flipH="1">
            <a:off x="7842738" y="1955404"/>
            <a:ext cx="435925" cy="207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CAEFA950-EE16-40A3-B498-E3737C0E599E}"/>
              </a:ext>
            </a:extLst>
          </p:cNvPr>
          <p:cNvCxnSpPr>
            <a:cxnSpLocks/>
          </p:cNvCxnSpPr>
          <p:nvPr/>
        </p:nvCxnSpPr>
        <p:spPr>
          <a:xfrm flipH="1">
            <a:off x="8060700" y="2431362"/>
            <a:ext cx="373204" cy="64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D8D6876-B2BA-41EC-8CA3-8B5BF56AFEA1}"/>
              </a:ext>
            </a:extLst>
          </p:cNvPr>
          <p:cNvSpPr txBox="1"/>
          <p:nvPr/>
        </p:nvSpPr>
        <p:spPr>
          <a:xfrm>
            <a:off x="3982916" y="837787"/>
            <a:ext cx="273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(0: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代表寬度</a:t>
            </a:r>
            <a:r>
              <a:rPr lang="en-US" altLang="zh-TW" dirty="0"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沒擺書櫃處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代表書櫃的寬度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3" name="箭號: 向右 72">
            <a:extLst>
              <a:ext uri="{FF2B5EF4-FFF2-40B4-BE49-F238E27FC236}">
                <a16:creationId xmlns:a16="http://schemas.microsoft.com/office/drawing/2014/main" id="{D2DC31FE-6CF5-4DE8-8E21-79EA8A40FF81}"/>
              </a:ext>
            </a:extLst>
          </p:cNvPr>
          <p:cNvSpPr/>
          <p:nvPr/>
        </p:nvSpPr>
        <p:spPr>
          <a:xfrm>
            <a:off x="3908521" y="4560454"/>
            <a:ext cx="993114" cy="864020"/>
          </a:xfrm>
          <a:prstGeom prst="right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zh-TW" altLang="en-US" sz="12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打開通道後</a:t>
            </a:r>
            <a:endParaRPr lang="en-US" altLang="zh-TW" sz="12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/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04F3D497-3A32-43CB-9E4C-60BA07438170}"/>
              </a:ext>
            </a:extLst>
          </p:cNvPr>
          <p:cNvSpPr txBox="1"/>
          <p:nvPr/>
        </p:nvSpPr>
        <p:spPr>
          <a:xfrm>
            <a:off x="4976031" y="3918500"/>
            <a:ext cx="314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0  1   2  3  4  5  6  7  8  9</a:t>
            </a:r>
            <a:endParaRPr lang="zh-TW" altLang="en-US" sz="2400" dirty="0"/>
          </a:p>
        </p:txBody>
      </p:sp>
      <p:sp>
        <p:nvSpPr>
          <p:cNvPr id="187" name="文字方塊 186">
            <a:extLst>
              <a:ext uri="{FF2B5EF4-FFF2-40B4-BE49-F238E27FC236}">
                <a16:creationId xmlns:a16="http://schemas.microsoft.com/office/drawing/2014/main" id="{15175615-293F-44B0-82F3-55ECC3E93E71}"/>
              </a:ext>
            </a:extLst>
          </p:cNvPr>
          <p:cNvSpPr txBox="1"/>
          <p:nvPr/>
        </p:nvSpPr>
        <p:spPr>
          <a:xfrm>
            <a:off x="8504464" y="3918499"/>
            <a:ext cx="314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0  1   2  3  4  5  6  7  8  9</a:t>
            </a:r>
            <a:endParaRPr lang="zh-TW" altLang="en-US" sz="2400" dirty="0"/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E595EF8B-372A-4EDD-AAD2-ACDFFE8353A8}"/>
              </a:ext>
            </a:extLst>
          </p:cNvPr>
          <p:cNvSpPr txBox="1"/>
          <p:nvPr/>
        </p:nvSpPr>
        <p:spPr>
          <a:xfrm>
            <a:off x="1364957" y="3273154"/>
            <a:ext cx="144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輸入的資料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52F4FAF-4A03-4344-BDD9-797BF950FA2C}"/>
              </a:ext>
            </a:extLst>
          </p:cNvPr>
          <p:cNvGrpSpPr/>
          <p:nvPr/>
        </p:nvGrpSpPr>
        <p:grpSpPr>
          <a:xfrm>
            <a:off x="112261" y="3584846"/>
            <a:ext cx="3697347" cy="2714582"/>
            <a:chOff x="112261" y="3584846"/>
            <a:chExt cx="3697347" cy="2714582"/>
          </a:xfrm>
        </p:grpSpPr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A0F4F541-550A-4C7F-8854-54935E2CA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500" y="3584846"/>
              <a:ext cx="3238108" cy="2714582"/>
            </a:xfrm>
            <a:prstGeom prst="rect">
              <a:avLst/>
            </a:prstGeom>
          </p:spPr>
        </p:pic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B3F85B3-5A0C-42DA-BB1C-AFC5E4C58824}"/>
                </a:ext>
              </a:extLst>
            </p:cNvPr>
            <p:cNvSpPr txBox="1"/>
            <p:nvPr/>
          </p:nvSpPr>
          <p:spPr>
            <a:xfrm>
              <a:off x="662940" y="3879946"/>
              <a:ext cx="3146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0  1   2  3  4  5  6  7  8  9</a:t>
              </a:r>
              <a:endParaRPr lang="zh-TW" altLang="en-US" sz="2400" dirty="0"/>
            </a:p>
          </p:txBody>
        </p:sp>
        <p:sp>
          <p:nvSpPr>
            <p:cNvPr id="192" name="文字方塊 191">
              <a:extLst>
                <a:ext uri="{FF2B5EF4-FFF2-40B4-BE49-F238E27FC236}">
                  <a16:creationId xmlns:a16="http://schemas.microsoft.com/office/drawing/2014/main" id="{7932CEC0-0E82-49A9-B171-124A761E29AB}"/>
                </a:ext>
              </a:extLst>
            </p:cNvPr>
            <p:cNvSpPr txBox="1"/>
            <p:nvPr/>
          </p:nvSpPr>
          <p:spPr>
            <a:xfrm>
              <a:off x="112261" y="3935734"/>
              <a:ext cx="690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通道</a:t>
              </a:r>
            </a:p>
          </p:txBody>
        </p:sp>
      </p:grpSp>
      <p:sp>
        <p:nvSpPr>
          <p:cNvPr id="193" name="文字方塊 192">
            <a:extLst>
              <a:ext uri="{FF2B5EF4-FFF2-40B4-BE49-F238E27FC236}">
                <a16:creationId xmlns:a16="http://schemas.microsoft.com/office/drawing/2014/main" id="{4A3EC1F1-67FE-4A59-B39B-0627888A02FF}"/>
              </a:ext>
            </a:extLst>
          </p:cNvPr>
          <p:cNvSpPr txBox="1"/>
          <p:nvPr/>
        </p:nvSpPr>
        <p:spPr>
          <a:xfrm>
            <a:off x="4417638" y="3977746"/>
            <a:ext cx="69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通道</a:t>
            </a:r>
          </a:p>
        </p:txBody>
      </p:sp>
      <p:sp>
        <p:nvSpPr>
          <p:cNvPr id="194" name="文字方塊 193">
            <a:extLst>
              <a:ext uri="{FF2B5EF4-FFF2-40B4-BE49-F238E27FC236}">
                <a16:creationId xmlns:a16="http://schemas.microsoft.com/office/drawing/2014/main" id="{9B9FFFFA-47B7-47AA-A8F7-5AA7AEAD5A62}"/>
              </a:ext>
            </a:extLst>
          </p:cNvPr>
          <p:cNvSpPr txBox="1"/>
          <p:nvPr/>
        </p:nvSpPr>
        <p:spPr>
          <a:xfrm>
            <a:off x="7982207" y="3977746"/>
            <a:ext cx="69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通道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0216DB55-C923-454E-8994-21141AC72CED}"/>
              </a:ext>
            </a:extLst>
          </p:cNvPr>
          <p:cNvGrpSpPr/>
          <p:nvPr/>
        </p:nvGrpSpPr>
        <p:grpSpPr>
          <a:xfrm>
            <a:off x="4906194" y="3584846"/>
            <a:ext cx="6867786" cy="2825211"/>
            <a:chOff x="4906194" y="3584846"/>
            <a:chExt cx="6867786" cy="2825211"/>
          </a:xfrm>
        </p:grpSpPr>
        <p:pic>
          <p:nvPicPr>
            <p:cNvPr id="72" name="圖片 71">
              <a:extLst>
                <a:ext uri="{FF2B5EF4-FFF2-40B4-BE49-F238E27FC236}">
                  <a16:creationId xmlns:a16="http://schemas.microsoft.com/office/drawing/2014/main" id="{7F8A8779-FFB3-4A3B-9A8A-B69EE9741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6194" y="3584846"/>
              <a:ext cx="6744938" cy="2714582"/>
            </a:xfrm>
            <a:prstGeom prst="rect">
              <a:avLst/>
            </a:prstGeom>
          </p:spPr>
        </p:pic>
        <p:cxnSp>
          <p:nvCxnSpPr>
            <p:cNvPr id="189" name="直線單箭頭接點 188">
              <a:extLst>
                <a:ext uri="{FF2B5EF4-FFF2-40B4-BE49-F238E27FC236}">
                  <a16:creationId xmlns:a16="http://schemas.microsoft.com/office/drawing/2014/main" id="{DCB6908B-21A8-46FD-A317-AF09F27B9E5F}"/>
                </a:ext>
              </a:extLst>
            </p:cNvPr>
            <p:cNvCxnSpPr>
              <a:cxnSpLocks/>
            </p:cNvCxnSpPr>
            <p:nvPr/>
          </p:nvCxnSpPr>
          <p:spPr>
            <a:xfrm>
              <a:off x="7511012" y="4272241"/>
              <a:ext cx="0" cy="176848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單箭頭接點 189">
              <a:extLst>
                <a:ext uri="{FF2B5EF4-FFF2-40B4-BE49-F238E27FC236}">
                  <a16:creationId xmlns:a16="http://schemas.microsoft.com/office/drawing/2014/main" id="{2F7CED1B-54C4-4B59-89C4-8E355649B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366732" y="4272241"/>
              <a:ext cx="0" cy="176848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文字方塊 194">
              <a:extLst>
                <a:ext uri="{FF2B5EF4-FFF2-40B4-BE49-F238E27FC236}">
                  <a16:creationId xmlns:a16="http://schemas.microsoft.com/office/drawing/2014/main" id="{5ACE9353-FC5B-4481-8824-1D870FE283BD}"/>
                </a:ext>
              </a:extLst>
            </p:cNvPr>
            <p:cNvSpPr txBox="1"/>
            <p:nvPr/>
          </p:nvSpPr>
          <p:spPr>
            <a:xfrm>
              <a:off x="10957015" y="6040725"/>
              <a:ext cx="816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通道</a:t>
              </a:r>
              <a:r>
                <a:rPr lang="en-US" altLang="zh-TW" dirty="0">
                  <a:solidFill>
                    <a:srgbClr val="FF0000"/>
                  </a:solidFill>
                  <a:ea typeface="標楷體" panose="03000509000000000000" pitchFamily="65" charset="-120"/>
                </a:rPr>
                <a:t>9</a:t>
              </a:r>
              <a:endParaRPr lang="zh-TW" altLang="en-US" dirty="0">
                <a:solidFill>
                  <a:srgbClr val="FF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196" name="文字方塊 195">
              <a:extLst>
                <a:ext uri="{FF2B5EF4-FFF2-40B4-BE49-F238E27FC236}">
                  <a16:creationId xmlns:a16="http://schemas.microsoft.com/office/drawing/2014/main" id="{1FE0C3D9-4B9C-4B88-B097-A3D2026F0C4C}"/>
                </a:ext>
              </a:extLst>
            </p:cNvPr>
            <p:cNvSpPr txBox="1"/>
            <p:nvPr/>
          </p:nvSpPr>
          <p:spPr>
            <a:xfrm>
              <a:off x="7102529" y="6012620"/>
              <a:ext cx="816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通道</a:t>
              </a:r>
              <a:r>
                <a:rPr lang="en-US" altLang="zh-TW" dirty="0">
                  <a:solidFill>
                    <a:srgbClr val="FF0000"/>
                  </a:solidFill>
                  <a:ea typeface="標楷體" panose="03000509000000000000" pitchFamily="65" charset="-120"/>
                </a:rPr>
                <a:t>8</a:t>
              </a:r>
              <a:endParaRPr lang="zh-TW" altLang="en-US" dirty="0">
                <a:solidFill>
                  <a:srgbClr val="FF0000"/>
                </a:solidFill>
                <a:ea typeface="標楷體" panose="03000509000000000000" pitchFamily="65" charset="-120"/>
              </a:endParaRPr>
            </a:p>
          </p:txBody>
        </p:sp>
      </p:grpSp>
      <p:sp>
        <p:nvSpPr>
          <p:cNvPr id="78" name="日期版面配置區 77">
            <a:extLst>
              <a:ext uri="{FF2B5EF4-FFF2-40B4-BE49-F238E27FC236}">
                <a16:creationId xmlns:a16="http://schemas.microsoft.com/office/drawing/2014/main" id="{417DB5DB-AFCC-4519-AE0A-54ED42DF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A36A-E221-4054-ABAF-74E9BA508146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79" name="頁尾版面配置區 78">
            <a:extLst>
              <a:ext uri="{FF2B5EF4-FFF2-40B4-BE49-F238E27FC236}">
                <a16:creationId xmlns:a16="http://schemas.microsoft.com/office/drawing/2014/main" id="{798D5FB9-B95E-4677-B7D4-B234DE06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111" name="投影片編號版面配置區 110">
            <a:extLst>
              <a:ext uri="{FF2B5EF4-FFF2-40B4-BE49-F238E27FC236}">
                <a16:creationId xmlns:a16="http://schemas.microsoft.com/office/drawing/2014/main" id="{22003590-385B-4F3E-83D8-6190028C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E2CF06F-F3DB-4513-B4EA-829848BAB26E}"/>
              </a:ext>
            </a:extLst>
          </p:cNvPr>
          <p:cNvSpPr txBox="1"/>
          <p:nvPr/>
        </p:nvSpPr>
        <p:spPr>
          <a:xfrm>
            <a:off x="4989333" y="3904543"/>
            <a:ext cx="314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0  1   2  3  4  5  6  7  8  9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89ECE53-6E05-461E-AE9E-F86C99E3CA0A}"/>
              </a:ext>
            </a:extLst>
          </p:cNvPr>
          <p:cNvSpPr txBox="1"/>
          <p:nvPr/>
        </p:nvSpPr>
        <p:spPr>
          <a:xfrm>
            <a:off x="8542497" y="3918499"/>
            <a:ext cx="314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0  1   2  3  4  5  6  7  8  9</a:t>
            </a:r>
            <a:endParaRPr lang="zh-TW" altLang="en-US" sz="2400" dirty="0"/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F33C7A3-0A28-4717-B74E-30D988B793B5}"/>
              </a:ext>
            </a:extLst>
          </p:cNvPr>
          <p:cNvGrpSpPr/>
          <p:nvPr/>
        </p:nvGrpSpPr>
        <p:grpSpPr>
          <a:xfrm>
            <a:off x="-34122" y="4177605"/>
            <a:ext cx="855023" cy="1330792"/>
            <a:chOff x="-63709" y="1572898"/>
            <a:chExt cx="855023" cy="1330792"/>
          </a:xfrm>
        </p:grpSpPr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7A08A91-ACC3-458C-B365-43834AB64C03}"/>
                </a:ext>
              </a:extLst>
            </p:cNvPr>
            <p:cNvSpPr txBox="1"/>
            <p:nvPr/>
          </p:nvSpPr>
          <p:spPr>
            <a:xfrm>
              <a:off x="-63709" y="1572898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0</a:t>
              </a:r>
              <a:endParaRPr lang="zh-TW" altLang="en-US" sz="2000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87451FCE-F245-40B1-9153-EE5180BFD54C}"/>
                </a:ext>
              </a:extLst>
            </p:cNvPr>
            <p:cNvSpPr txBox="1"/>
            <p:nvPr/>
          </p:nvSpPr>
          <p:spPr>
            <a:xfrm>
              <a:off x="-51834" y="1889258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1</a:t>
              </a:r>
              <a:endParaRPr lang="zh-TW" altLang="en-US" sz="2000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0807CED4-5368-424A-8AAD-2D5F8712A69C}"/>
                </a:ext>
              </a:extLst>
            </p:cNvPr>
            <p:cNvSpPr txBox="1"/>
            <p:nvPr/>
          </p:nvSpPr>
          <p:spPr>
            <a:xfrm>
              <a:off x="-51834" y="2190930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2</a:t>
              </a:r>
              <a:endParaRPr lang="zh-TW" altLang="en-US" sz="2000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A06E57E3-158E-40D4-8D59-1204CC4F80F9}"/>
                </a:ext>
              </a:extLst>
            </p:cNvPr>
            <p:cNvSpPr txBox="1"/>
            <p:nvPr/>
          </p:nvSpPr>
          <p:spPr>
            <a:xfrm>
              <a:off x="-51834" y="2503580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3</a:t>
              </a:r>
              <a:endParaRPr lang="zh-TW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679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ABF2CF4-C569-46E8-A35E-4407B4750E0A}"/>
              </a:ext>
            </a:extLst>
          </p:cNvPr>
          <p:cNvSpPr txBox="1"/>
          <p:nvPr/>
        </p:nvSpPr>
        <p:spPr>
          <a:xfrm>
            <a:off x="1197428" y="791271"/>
            <a:ext cx="284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Solution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A8FEEC-E8E3-4E1C-A63B-C496C15F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A9236B-6AA4-457C-8FFD-86FA02F42591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2021/3/8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0F9387-D628-46F3-86DF-C4A61C7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LA 4629 Knowledge for the masses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A82B38-28DD-4A7F-AA58-D72CA8A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9B5853F-AB96-4CC8-8ED2-5673F383EF7D}"/>
              </a:ext>
            </a:extLst>
          </p:cNvPr>
          <p:cNvSpPr txBox="1"/>
          <p:nvPr/>
        </p:nvSpPr>
        <p:spPr>
          <a:xfrm>
            <a:off x="1728026" y="2957239"/>
            <a:ext cx="7877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並計算能打通的通道其代價為何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EEA2E2D-C6ED-4B69-B5E3-CF10C0552138}"/>
              </a:ext>
            </a:extLst>
          </p:cNvPr>
          <p:cNvSpPr txBox="1"/>
          <p:nvPr/>
        </p:nvSpPr>
        <p:spPr>
          <a:xfrm>
            <a:off x="1209157" y="1668584"/>
            <a:ext cx="924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ea typeface="標楷體" panose="03000509000000000000" pitchFamily="65" charset="-120"/>
              </a:rPr>
              <a:t>Greedy Method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0C748CF-E8D8-4202-9902-CD424D4B2DA5}"/>
              </a:ext>
            </a:extLst>
          </p:cNvPr>
          <p:cNvSpPr txBox="1"/>
          <p:nvPr/>
        </p:nvSpPr>
        <p:spPr>
          <a:xfrm>
            <a:off x="1728026" y="2289603"/>
            <a:ext cx="9861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針對每個軌道逐一計算每段書櫃</a:t>
            </a:r>
            <a:r>
              <a:rPr lang="zh-TW" altLang="en-US" sz="2800" dirty="0">
                <a:ea typeface="標楷體" panose="03000509000000000000" pitchFamily="65" charset="-120"/>
              </a:rPr>
              <a:t>可以左移與右移的距離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5B4C910-1B60-4E4A-8A88-31A946CE31F8}"/>
              </a:ext>
            </a:extLst>
          </p:cNvPr>
          <p:cNvSpPr txBox="1"/>
          <p:nvPr/>
        </p:nvSpPr>
        <p:spPr>
          <a:xfrm>
            <a:off x="1728026" y="3602015"/>
            <a:ext cx="8456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ea typeface="標楷體" panose="03000509000000000000" pitchFamily="65" charset="-120"/>
              </a:rPr>
              <a:t>最後綜合結果找出需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</a:rPr>
              <a:t>最少代價</a:t>
            </a:r>
            <a:r>
              <a:rPr lang="zh-TW" altLang="en-US" sz="2800" dirty="0">
                <a:ea typeface="標楷體" panose="03000509000000000000" pitchFamily="65" charset="-120"/>
              </a:rPr>
              <a:t>的通道使得借書者可以找到管理員</a:t>
            </a:r>
          </a:p>
        </p:txBody>
      </p:sp>
    </p:spTree>
    <p:extLst>
      <p:ext uri="{BB962C8B-B14F-4D97-AF65-F5344CB8AC3E}">
        <p14:creationId xmlns:p14="http://schemas.microsoft.com/office/powerpoint/2010/main" val="14988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6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0EC98EA-DBFB-44A2-BCAF-6EB383DD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5F07-B856-4A64-A7A0-37C5AB8A1291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CB44E37-627F-4B1C-9BC7-F5B90501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D02792-F3A9-4FA2-9C25-7D5D70D8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F446A85-9A94-4A8E-B983-8F5E81ED2FC3}"/>
              </a:ext>
            </a:extLst>
          </p:cNvPr>
          <p:cNvSpPr txBox="1"/>
          <p:nvPr/>
        </p:nvSpPr>
        <p:spPr>
          <a:xfrm>
            <a:off x="5425203" y="1773238"/>
            <a:ext cx="134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想法</a:t>
            </a:r>
          </a:p>
        </p:txBody>
      </p:sp>
    </p:spTree>
    <p:extLst>
      <p:ext uri="{BB962C8B-B14F-4D97-AF65-F5344CB8AC3E}">
        <p14:creationId xmlns:p14="http://schemas.microsoft.com/office/powerpoint/2010/main" val="325742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11E57FD-38B0-4D47-B109-CA5DEDBB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92EA-8A27-44A8-8707-8A2038E51951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7340339-6298-4FC4-95D7-460F5EA6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D2FD74-307B-4F61-9E10-5531F099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16956B6-0FC9-4E4F-A266-B89E24895BE8}"/>
              </a:ext>
            </a:extLst>
          </p:cNvPr>
          <p:cNvGrpSpPr/>
          <p:nvPr/>
        </p:nvGrpSpPr>
        <p:grpSpPr>
          <a:xfrm>
            <a:off x="100386" y="960400"/>
            <a:ext cx="3697347" cy="2714582"/>
            <a:chOff x="112261" y="3584846"/>
            <a:chExt cx="3697347" cy="2714582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C911ED69-0168-4AF9-BB2F-9D85440A4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500" y="3584846"/>
              <a:ext cx="3238108" cy="2714582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8AE55BBB-8FD1-4874-9A0C-3234683FF4EF}"/>
                </a:ext>
              </a:extLst>
            </p:cNvPr>
            <p:cNvSpPr txBox="1"/>
            <p:nvPr/>
          </p:nvSpPr>
          <p:spPr>
            <a:xfrm>
              <a:off x="662940" y="3879946"/>
              <a:ext cx="3146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0  1   2  3  4  5  6  7  8  9</a:t>
              </a:r>
              <a:endParaRPr lang="zh-TW" altLang="en-US" sz="2400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EB0FF77-220B-4D4F-865E-D873FA390943}"/>
                </a:ext>
              </a:extLst>
            </p:cNvPr>
            <p:cNvSpPr txBox="1"/>
            <p:nvPr/>
          </p:nvSpPr>
          <p:spPr>
            <a:xfrm>
              <a:off x="112261" y="3935734"/>
              <a:ext cx="690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通道</a:t>
              </a: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B545F3D2-92B1-40A9-9361-591310D2C16A}"/>
              </a:ext>
            </a:extLst>
          </p:cNvPr>
          <p:cNvSpPr txBox="1"/>
          <p:nvPr/>
        </p:nvSpPr>
        <p:spPr>
          <a:xfrm>
            <a:off x="5486806" y="592643"/>
            <a:ext cx="69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通道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FCA650C-1CDF-4432-89E3-7C31E45E438D}"/>
              </a:ext>
            </a:extLst>
          </p:cNvPr>
          <p:cNvSpPr txBox="1"/>
          <p:nvPr/>
        </p:nvSpPr>
        <p:spPr>
          <a:xfrm>
            <a:off x="-63709" y="1572898"/>
            <a:ext cx="84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row 0</a:t>
            </a:r>
            <a:endParaRPr lang="zh-TW" altLang="en-US" sz="2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825064-D514-47FC-BE9B-3A934ED07A5E}"/>
              </a:ext>
            </a:extLst>
          </p:cNvPr>
          <p:cNvSpPr txBox="1"/>
          <p:nvPr/>
        </p:nvSpPr>
        <p:spPr>
          <a:xfrm>
            <a:off x="-51834" y="1889258"/>
            <a:ext cx="84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row 1</a:t>
            </a:r>
            <a:endParaRPr lang="zh-TW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52F26CF-E0B4-4CA0-96B3-33DB4FB5A5A9}"/>
              </a:ext>
            </a:extLst>
          </p:cNvPr>
          <p:cNvSpPr txBox="1"/>
          <p:nvPr/>
        </p:nvSpPr>
        <p:spPr>
          <a:xfrm>
            <a:off x="-51834" y="2190930"/>
            <a:ext cx="84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row 2</a:t>
            </a:r>
            <a:endParaRPr lang="zh-TW" altLang="en-US" sz="20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431BEFC-810C-4A9D-809A-752179C173EF}"/>
              </a:ext>
            </a:extLst>
          </p:cNvPr>
          <p:cNvSpPr txBox="1"/>
          <p:nvPr/>
        </p:nvSpPr>
        <p:spPr>
          <a:xfrm>
            <a:off x="-51834" y="2503580"/>
            <a:ext cx="84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row 3</a:t>
            </a:r>
            <a:endParaRPr lang="zh-TW" altLang="en-US" sz="2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F816C2-553C-4598-ADB1-957E107465AD}"/>
              </a:ext>
            </a:extLst>
          </p:cNvPr>
          <p:cNvSpPr txBox="1"/>
          <p:nvPr/>
        </p:nvSpPr>
        <p:spPr>
          <a:xfrm>
            <a:off x="4539313" y="282154"/>
            <a:ext cx="84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row 0</a:t>
            </a:r>
            <a:endParaRPr lang="zh-TW" altLang="en-US" sz="20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549C8F0-228C-467F-B974-35625ED37210}"/>
              </a:ext>
            </a:extLst>
          </p:cNvPr>
          <p:cNvSpPr txBox="1"/>
          <p:nvPr/>
        </p:nvSpPr>
        <p:spPr>
          <a:xfrm>
            <a:off x="6337294" y="556098"/>
            <a:ext cx="314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0  1   2  3  4  5  6  7  8  9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48ACBC2-933E-4D05-9124-14FC54CA7B45}"/>
              </a:ext>
            </a:extLst>
          </p:cNvPr>
          <p:cNvSpPr txBox="1"/>
          <p:nvPr/>
        </p:nvSpPr>
        <p:spPr>
          <a:xfrm>
            <a:off x="5077224" y="991184"/>
            <a:ext cx="110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左移代價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61F1721-A7E9-4748-816D-15A772DAB745}"/>
              </a:ext>
            </a:extLst>
          </p:cNvPr>
          <p:cNvSpPr txBox="1"/>
          <p:nvPr/>
        </p:nvSpPr>
        <p:spPr>
          <a:xfrm>
            <a:off x="5077224" y="1389725"/>
            <a:ext cx="110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右移代價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A224FC6-7E77-4CB2-9B5B-96A2C095640D}"/>
              </a:ext>
            </a:extLst>
          </p:cNvPr>
          <p:cNvSpPr txBox="1"/>
          <p:nvPr/>
        </p:nvSpPr>
        <p:spPr>
          <a:xfrm>
            <a:off x="6337294" y="951181"/>
            <a:ext cx="314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 </a:t>
            </a:r>
            <a:r>
              <a:rPr lang="en-US" altLang="zh-TW" sz="2400" dirty="0" err="1"/>
              <a:t>X</a:t>
            </a:r>
            <a:r>
              <a:rPr lang="en-US" altLang="zh-TW" sz="2400" dirty="0"/>
              <a:t>   </a:t>
            </a:r>
            <a:r>
              <a:rPr lang="en-US" altLang="zh-TW" sz="2400" dirty="0" err="1"/>
              <a:t>X</a:t>
            </a:r>
            <a:r>
              <a:rPr lang="en-US" altLang="zh-TW" sz="2400" dirty="0"/>
              <a:t>  </a:t>
            </a:r>
            <a:r>
              <a:rPr lang="en-US" altLang="zh-TW" sz="2400" dirty="0" err="1"/>
              <a:t>X</a:t>
            </a:r>
            <a:r>
              <a:rPr lang="en-US" altLang="zh-TW" sz="2400" dirty="0"/>
              <a:t>  0  1  X  2  0  1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9C09558-56C2-4871-885C-DE2C7BF61F5A}"/>
              </a:ext>
            </a:extLst>
          </p:cNvPr>
          <p:cNvSpPr txBox="1"/>
          <p:nvPr/>
        </p:nvSpPr>
        <p:spPr>
          <a:xfrm>
            <a:off x="6337294" y="1368165"/>
            <a:ext cx="314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 2   X  1  0  2  1  X  0  X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2007966-B26F-4AC2-9715-0B7464D464B4}"/>
              </a:ext>
            </a:extLst>
          </p:cNvPr>
          <p:cNvSpPr txBox="1"/>
          <p:nvPr/>
        </p:nvSpPr>
        <p:spPr>
          <a:xfrm>
            <a:off x="5574302" y="2133896"/>
            <a:ext cx="60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ea typeface="標楷體" panose="03000509000000000000" pitchFamily="65" charset="-120"/>
              </a:rPr>
              <a:t>g[u]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65B7A70-8181-44E1-8D8B-7FF75082F973}"/>
              </a:ext>
            </a:extLst>
          </p:cNvPr>
          <p:cNvSpPr txBox="1"/>
          <p:nvPr/>
        </p:nvSpPr>
        <p:spPr>
          <a:xfrm>
            <a:off x="5345293" y="2516387"/>
            <a:ext cx="83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ea typeface="標楷體" panose="03000509000000000000" pitchFamily="65" charset="-120"/>
              </a:rPr>
              <a:t>can[u]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E2BF922-C318-4EE8-83A9-B03E0DFAEF11}"/>
              </a:ext>
            </a:extLst>
          </p:cNvPr>
          <p:cNvSpPr txBox="1"/>
          <p:nvPr/>
        </p:nvSpPr>
        <p:spPr>
          <a:xfrm>
            <a:off x="6337294" y="2072120"/>
            <a:ext cx="314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 2   X  1  0  1  1  2  0  1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EBB42D0-E5F1-4FEF-AFA8-9950D8F0719E}"/>
              </a:ext>
            </a:extLst>
          </p:cNvPr>
          <p:cNvSpPr txBox="1"/>
          <p:nvPr/>
        </p:nvSpPr>
        <p:spPr>
          <a:xfrm>
            <a:off x="6337294" y="2442025"/>
            <a:ext cx="314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1  1   0  1  1  1  1  1  1  1</a:t>
            </a:r>
            <a:endParaRPr lang="zh-TW" altLang="en-US" sz="2400" dirty="0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865CBE6-C97B-459A-89B9-A6C3069FD78D}"/>
              </a:ext>
            </a:extLst>
          </p:cNvPr>
          <p:cNvCxnSpPr/>
          <p:nvPr/>
        </p:nvCxnSpPr>
        <p:spPr>
          <a:xfrm flipV="1">
            <a:off x="5218698" y="982593"/>
            <a:ext cx="4265264" cy="255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14EF3A3-9A54-4747-92BB-5EBAE3019FA8}"/>
              </a:ext>
            </a:extLst>
          </p:cNvPr>
          <p:cNvSpPr txBox="1"/>
          <p:nvPr/>
        </p:nvSpPr>
        <p:spPr>
          <a:xfrm>
            <a:off x="5077224" y="1760523"/>
            <a:ext cx="110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綜合結果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6F8797B-DF0C-4B05-B2A6-874ED04BF166}"/>
              </a:ext>
            </a:extLst>
          </p:cNvPr>
          <p:cNvSpPr txBox="1"/>
          <p:nvPr/>
        </p:nvSpPr>
        <p:spPr>
          <a:xfrm>
            <a:off x="6337294" y="1738963"/>
            <a:ext cx="314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 2   X  1  0  1  1  2  0  1</a:t>
            </a:r>
            <a:endParaRPr lang="zh-TW" altLang="en-US" sz="2400" dirty="0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8214089-4A99-49B5-AA84-C136BE773528}"/>
              </a:ext>
            </a:extLst>
          </p:cNvPr>
          <p:cNvCxnSpPr/>
          <p:nvPr/>
        </p:nvCxnSpPr>
        <p:spPr>
          <a:xfrm flipV="1">
            <a:off x="5218698" y="1765720"/>
            <a:ext cx="4265264" cy="2554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0B25876-9200-4846-B0C9-7D6EEF7D6A92}"/>
              </a:ext>
            </a:extLst>
          </p:cNvPr>
          <p:cNvSpPr txBox="1"/>
          <p:nvPr/>
        </p:nvSpPr>
        <p:spPr>
          <a:xfrm>
            <a:off x="5468809" y="3641491"/>
            <a:ext cx="69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通道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909ABB0-EFD5-437D-A26B-F4362BD7E391}"/>
              </a:ext>
            </a:extLst>
          </p:cNvPr>
          <p:cNvSpPr txBox="1"/>
          <p:nvPr/>
        </p:nvSpPr>
        <p:spPr>
          <a:xfrm>
            <a:off x="4539313" y="3274872"/>
            <a:ext cx="84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row 1</a:t>
            </a:r>
            <a:endParaRPr lang="zh-TW" altLang="en-US" sz="20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5498FDC-7FC0-4620-9973-C42F523A2D55}"/>
              </a:ext>
            </a:extLst>
          </p:cNvPr>
          <p:cNvSpPr txBox="1"/>
          <p:nvPr/>
        </p:nvSpPr>
        <p:spPr>
          <a:xfrm>
            <a:off x="6319297" y="3604946"/>
            <a:ext cx="314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0  1   2  3  4  5  6  7  8  9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1AE6539-E9E9-4E6D-B8DA-983A37E03DBC}"/>
              </a:ext>
            </a:extLst>
          </p:cNvPr>
          <p:cNvSpPr txBox="1"/>
          <p:nvPr/>
        </p:nvSpPr>
        <p:spPr>
          <a:xfrm>
            <a:off x="5059227" y="4040032"/>
            <a:ext cx="110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左移代價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35894F2-93F7-4D4E-A42C-E8AF07BBE020}"/>
              </a:ext>
            </a:extLst>
          </p:cNvPr>
          <p:cNvSpPr txBox="1"/>
          <p:nvPr/>
        </p:nvSpPr>
        <p:spPr>
          <a:xfrm>
            <a:off x="5059227" y="4438573"/>
            <a:ext cx="110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右移代價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628FD51-7B9B-416A-A44C-6D4BE586CABA}"/>
              </a:ext>
            </a:extLst>
          </p:cNvPr>
          <p:cNvSpPr txBox="1"/>
          <p:nvPr/>
        </p:nvSpPr>
        <p:spPr>
          <a:xfrm>
            <a:off x="6301211" y="4012289"/>
            <a:ext cx="314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 </a:t>
            </a:r>
            <a:r>
              <a:rPr lang="en-US" altLang="zh-TW" sz="2400" dirty="0" err="1"/>
              <a:t>X</a:t>
            </a:r>
            <a:r>
              <a:rPr lang="en-US" altLang="zh-TW" sz="2400" dirty="0"/>
              <a:t>   </a:t>
            </a:r>
            <a:r>
              <a:rPr lang="en-US" altLang="zh-TW" sz="2400" dirty="0" err="1"/>
              <a:t>X</a:t>
            </a:r>
            <a:r>
              <a:rPr lang="en-US" altLang="zh-TW" sz="2400" dirty="0"/>
              <a:t>  </a:t>
            </a:r>
            <a:r>
              <a:rPr lang="en-US" altLang="zh-TW" sz="2400" dirty="0" err="1"/>
              <a:t>X</a:t>
            </a:r>
            <a:r>
              <a:rPr lang="en-US" altLang="zh-TW" sz="2400" dirty="0"/>
              <a:t>  </a:t>
            </a:r>
            <a:r>
              <a:rPr lang="en-US" altLang="zh-TW" sz="2400" dirty="0" err="1"/>
              <a:t>X</a:t>
            </a:r>
            <a:r>
              <a:rPr lang="en-US" altLang="zh-TW" sz="2400" dirty="0"/>
              <a:t>  X  </a:t>
            </a:r>
            <a:r>
              <a:rPr lang="en-US" altLang="zh-TW" sz="2400" dirty="0" err="1"/>
              <a:t>X</a:t>
            </a:r>
            <a:r>
              <a:rPr lang="en-US" altLang="zh-TW" sz="2400" dirty="0"/>
              <a:t>  0  1  0</a:t>
            </a:r>
            <a:endParaRPr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85E71BAF-B2D0-4415-B380-0E06130154AB}"/>
              </a:ext>
            </a:extLst>
          </p:cNvPr>
          <p:cNvSpPr txBox="1"/>
          <p:nvPr/>
        </p:nvSpPr>
        <p:spPr>
          <a:xfrm>
            <a:off x="6319297" y="4417013"/>
            <a:ext cx="314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4  5   4  4  3  3  1  0  1  0</a:t>
            </a:r>
            <a:endParaRPr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E1D67AF-2EB9-4678-904E-99CC2407094E}"/>
              </a:ext>
            </a:extLst>
          </p:cNvPr>
          <p:cNvSpPr txBox="1"/>
          <p:nvPr/>
        </p:nvSpPr>
        <p:spPr>
          <a:xfrm>
            <a:off x="5556305" y="5182744"/>
            <a:ext cx="60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ea typeface="標楷體" panose="03000509000000000000" pitchFamily="65" charset="-120"/>
              </a:rPr>
              <a:t>g[u]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7F41B1E-028B-4638-B17A-381A6CA23D35}"/>
              </a:ext>
            </a:extLst>
          </p:cNvPr>
          <p:cNvSpPr txBox="1"/>
          <p:nvPr/>
        </p:nvSpPr>
        <p:spPr>
          <a:xfrm>
            <a:off x="5327296" y="5565235"/>
            <a:ext cx="83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ea typeface="標楷體" panose="03000509000000000000" pitchFamily="65" charset="-120"/>
              </a:rPr>
              <a:t>can[u]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C964CB5-5FA3-417B-B814-9E4D20433C27}"/>
              </a:ext>
            </a:extLst>
          </p:cNvPr>
          <p:cNvSpPr txBox="1"/>
          <p:nvPr/>
        </p:nvSpPr>
        <p:spPr>
          <a:xfrm>
            <a:off x="6319297" y="5120968"/>
            <a:ext cx="314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7  7   4  5  3  4  2  2  1  1</a:t>
            </a:r>
            <a:endParaRPr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5CA8DED-A139-4F45-A0DB-930A16039789}"/>
              </a:ext>
            </a:extLst>
          </p:cNvPr>
          <p:cNvSpPr txBox="1"/>
          <p:nvPr/>
        </p:nvSpPr>
        <p:spPr>
          <a:xfrm>
            <a:off x="6319297" y="5490873"/>
            <a:ext cx="314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2  2   1  2  2  2  2  2  2  2</a:t>
            </a:r>
            <a:endParaRPr lang="zh-TW" altLang="en-US" sz="2400" dirty="0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0D8B2DA8-B1D2-46F9-82EE-07E3B7694C43}"/>
              </a:ext>
            </a:extLst>
          </p:cNvPr>
          <p:cNvCxnSpPr/>
          <p:nvPr/>
        </p:nvCxnSpPr>
        <p:spPr>
          <a:xfrm flipV="1">
            <a:off x="5200701" y="4031441"/>
            <a:ext cx="4265264" cy="255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30F78CF-D409-4915-A5E1-304EE4AE1794}"/>
              </a:ext>
            </a:extLst>
          </p:cNvPr>
          <p:cNvSpPr txBox="1"/>
          <p:nvPr/>
        </p:nvSpPr>
        <p:spPr>
          <a:xfrm>
            <a:off x="5059227" y="4809371"/>
            <a:ext cx="110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綜合結果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F6C23D9-6201-418A-8C3B-823470D1940F}"/>
              </a:ext>
            </a:extLst>
          </p:cNvPr>
          <p:cNvSpPr txBox="1"/>
          <p:nvPr/>
        </p:nvSpPr>
        <p:spPr>
          <a:xfrm>
            <a:off x="6319297" y="4787811"/>
            <a:ext cx="314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4  5   4  4  3  3  1  0  1  0</a:t>
            </a:r>
            <a:endParaRPr lang="zh-TW" altLang="en-US" sz="2400" dirty="0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AEEA307B-ACB4-4020-AB1A-8124A3D42453}"/>
              </a:ext>
            </a:extLst>
          </p:cNvPr>
          <p:cNvCxnSpPr/>
          <p:nvPr/>
        </p:nvCxnSpPr>
        <p:spPr>
          <a:xfrm flipV="1">
            <a:off x="5200701" y="4814568"/>
            <a:ext cx="4265264" cy="2554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32E09B1B-C9C1-45FB-A45F-86388BC1C601}"/>
              </a:ext>
            </a:extLst>
          </p:cNvPr>
          <p:cNvGrpSpPr/>
          <p:nvPr/>
        </p:nvGrpSpPr>
        <p:grpSpPr>
          <a:xfrm>
            <a:off x="67634" y="5198486"/>
            <a:ext cx="4044942" cy="955958"/>
            <a:chOff x="-6342" y="4135260"/>
            <a:chExt cx="4044942" cy="955958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CBD802CB-DE6D-40CB-A1D0-B4C09820610F}"/>
                </a:ext>
              </a:extLst>
            </p:cNvPr>
            <p:cNvSpPr txBox="1"/>
            <p:nvPr/>
          </p:nvSpPr>
          <p:spPr>
            <a:xfrm>
              <a:off x="-6342" y="4135260"/>
              <a:ext cx="4044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g[u]: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通道</a:t>
              </a:r>
              <a:r>
                <a:rPr lang="en-US" altLang="zh-TW" dirty="0">
                  <a:ea typeface="標楷體" panose="03000509000000000000" pitchFamily="65" charset="-120"/>
                </a:rPr>
                <a:t>u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打通累積需要最小的代價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   </a:t>
              </a:r>
              <a:r>
                <a:rPr lang="en-US" altLang="zh-TW" dirty="0">
                  <a:ea typeface="標楷體" panose="03000509000000000000" pitchFamily="65" charset="-120"/>
                </a:rPr>
                <a:t>(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書櫃移動數</a:t>
              </a:r>
              <a:r>
                <a:rPr lang="en-US" altLang="zh-TW" dirty="0">
                  <a:ea typeface="標楷體" panose="03000509000000000000" pitchFamily="65" charset="-120"/>
                </a:rPr>
                <a:t>)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2746AAA-B0BE-44D8-B276-09B746BD15C7}"/>
                </a:ext>
              </a:extLst>
            </p:cNvPr>
            <p:cNvSpPr txBox="1"/>
            <p:nvPr/>
          </p:nvSpPr>
          <p:spPr>
            <a:xfrm>
              <a:off x="0" y="4721886"/>
              <a:ext cx="3870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can[u]: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通道</a:t>
              </a:r>
              <a:r>
                <a:rPr lang="en-US" altLang="zh-TW" dirty="0">
                  <a:ea typeface="標楷體" panose="03000509000000000000" pitchFamily="65" charset="-120"/>
                </a:rPr>
                <a:t>u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打通的軌道數</a:t>
              </a:r>
              <a:r>
                <a:rPr lang="en-US" altLang="zh-TW" dirty="0">
                  <a:ea typeface="標楷體" panose="03000509000000000000" pitchFamily="65" charset="-120"/>
                </a:rPr>
                <a:t>(row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數目</a:t>
              </a:r>
              <a:r>
                <a:rPr lang="en-US" altLang="zh-TW" dirty="0">
                  <a:ea typeface="標楷體" panose="03000509000000000000" pitchFamily="65" charset="-120"/>
                </a:rPr>
                <a:t>)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8D10A8D-3AC4-4586-A03C-7D4C6C202B64}"/>
              </a:ext>
            </a:extLst>
          </p:cNvPr>
          <p:cNvSpPr txBox="1"/>
          <p:nvPr/>
        </p:nvSpPr>
        <p:spPr>
          <a:xfrm>
            <a:off x="9607137" y="1765200"/>
            <a:ext cx="258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min(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左移代價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右移代價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AB99BF4D-F59C-460B-B19D-0631EC88F335}"/>
              </a:ext>
            </a:extLst>
          </p:cNvPr>
          <p:cNvSpPr txBox="1"/>
          <p:nvPr/>
        </p:nvSpPr>
        <p:spPr>
          <a:xfrm>
            <a:off x="9607136" y="4780898"/>
            <a:ext cx="258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min(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左移代價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右移代價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29A49269-449B-40E1-93D4-1917E51D236D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9303026" y="1949866"/>
            <a:ext cx="304111" cy="16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4DBAE092-F048-4E10-8A1A-EDD391057226}"/>
              </a:ext>
            </a:extLst>
          </p:cNvPr>
          <p:cNvCxnSpPr>
            <a:cxnSpLocks/>
          </p:cNvCxnSpPr>
          <p:nvPr/>
        </p:nvCxnSpPr>
        <p:spPr>
          <a:xfrm flipH="1">
            <a:off x="9313909" y="4984824"/>
            <a:ext cx="304111" cy="16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D7E47A2-330F-47AA-8734-8A93F525FE1A}"/>
              </a:ext>
            </a:extLst>
          </p:cNvPr>
          <p:cNvSpPr txBox="1"/>
          <p:nvPr/>
        </p:nvSpPr>
        <p:spPr>
          <a:xfrm>
            <a:off x="254450" y="117767"/>
            <a:ext cx="134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想法</a:t>
            </a: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C4DF0F98-08C1-4EF0-8F2F-11935A46EDA5}"/>
              </a:ext>
            </a:extLst>
          </p:cNvPr>
          <p:cNvGrpSpPr/>
          <p:nvPr/>
        </p:nvGrpSpPr>
        <p:grpSpPr>
          <a:xfrm>
            <a:off x="24155" y="4004353"/>
            <a:ext cx="4447328" cy="1210619"/>
            <a:chOff x="264" y="5156582"/>
            <a:chExt cx="4447328" cy="1210619"/>
          </a:xfrm>
        </p:grpSpPr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3653BBC-DE39-4C4A-8032-033C8BFF8596}"/>
                </a:ext>
              </a:extLst>
            </p:cNvPr>
            <p:cNvSpPr txBox="1"/>
            <p:nvPr/>
          </p:nvSpPr>
          <p:spPr>
            <a:xfrm>
              <a:off x="28520" y="5156582"/>
              <a:ext cx="4419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左移代價</a:t>
              </a:r>
              <a:r>
                <a:rPr lang="en-US" altLang="zh-TW" dirty="0"/>
                <a:t>[u]: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藉左移書櫃通道</a:t>
              </a:r>
              <a:r>
                <a:rPr lang="en-US" altLang="zh-TW" dirty="0">
                  <a:ea typeface="標楷體" panose="03000509000000000000" pitchFamily="65" charset="-120"/>
                </a:rPr>
                <a:t>u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打通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          需要最小的代價</a:t>
              </a:r>
              <a:r>
                <a:rPr lang="en-US" altLang="zh-TW" dirty="0">
                  <a:ea typeface="標楷體" panose="03000509000000000000" pitchFamily="65" charset="-120"/>
                </a:rPr>
                <a:t>(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書櫃移動數</a:t>
              </a:r>
              <a:r>
                <a:rPr lang="en-US" altLang="zh-TW" dirty="0">
                  <a:ea typeface="標楷體" panose="03000509000000000000" pitchFamily="65" charset="-120"/>
                </a:rPr>
                <a:t>)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FB3589E2-A8D7-4CF6-BECC-6978B982072C}"/>
                </a:ext>
              </a:extLst>
            </p:cNvPr>
            <p:cNvSpPr txBox="1"/>
            <p:nvPr/>
          </p:nvSpPr>
          <p:spPr>
            <a:xfrm>
              <a:off x="264" y="5720870"/>
              <a:ext cx="4419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右移代價</a:t>
              </a:r>
              <a:r>
                <a:rPr lang="en-US" altLang="zh-TW" dirty="0"/>
                <a:t>[u]: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藉右移書櫃通道</a:t>
              </a:r>
              <a:r>
                <a:rPr lang="en-US" altLang="zh-TW" dirty="0">
                  <a:ea typeface="標楷體" panose="03000509000000000000" pitchFamily="65" charset="-120"/>
                </a:rPr>
                <a:t>u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打通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          需要最小的代價</a:t>
              </a:r>
              <a:r>
                <a:rPr lang="en-US" altLang="zh-TW" dirty="0">
                  <a:ea typeface="標楷體" panose="03000509000000000000" pitchFamily="65" charset="-120"/>
                </a:rPr>
                <a:t>(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書櫃移動數</a:t>
              </a:r>
              <a:r>
                <a:rPr lang="en-US" altLang="zh-TW" dirty="0">
                  <a:ea typeface="標楷體" panose="03000509000000000000" pitchFamily="65" charset="-120"/>
                </a:rPr>
                <a:t>)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</p:grp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18A6D6F6-7025-4A1B-A4FB-2D533C4AB2C8}"/>
              </a:ext>
            </a:extLst>
          </p:cNvPr>
          <p:cNvSpPr txBox="1"/>
          <p:nvPr/>
        </p:nvSpPr>
        <p:spPr>
          <a:xfrm>
            <a:off x="10030967" y="5785112"/>
            <a:ext cx="216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X: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代表無窮大值</a:t>
            </a:r>
          </a:p>
        </p:txBody>
      </p:sp>
    </p:spTree>
    <p:extLst>
      <p:ext uri="{BB962C8B-B14F-4D97-AF65-F5344CB8AC3E}">
        <p14:creationId xmlns:p14="http://schemas.microsoft.com/office/powerpoint/2010/main" val="17883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8" grpId="0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11E57FD-38B0-4D47-B109-CA5DEDBB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92EA-8A27-44A8-8707-8A2038E51951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7340339-6298-4FC4-95D7-460F5EA6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D2FD74-307B-4F61-9E10-5531F099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8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16956B6-0FC9-4E4F-A266-B89E24895BE8}"/>
              </a:ext>
            </a:extLst>
          </p:cNvPr>
          <p:cNvGrpSpPr/>
          <p:nvPr/>
        </p:nvGrpSpPr>
        <p:grpSpPr>
          <a:xfrm>
            <a:off x="100386" y="960400"/>
            <a:ext cx="3697347" cy="2714582"/>
            <a:chOff x="112261" y="3584846"/>
            <a:chExt cx="3697347" cy="2714582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C911ED69-0168-4AF9-BB2F-9D85440A4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500" y="3584846"/>
              <a:ext cx="3238108" cy="2714582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8AE55BBB-8FD1-4874-9A0C-3234683FF4EF}"/>
                </a:ext>
              </a:extLst>
            </p:cNvPr>
            <p:cNvSpPr txBox="1"/>
            <p:nvPr/>
          </p:nvSpPr>
          <p:spPr>
            <a:xfrm>
              <a:off x="662940" y="3879946"/>
              <a:ext cx="3146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0  1   2  3  4  5  6  7  8  9</a:t>
              </a:r>
              <a:endParaRPr lang="zh-TW" altLang="en-US" sz="2400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EB0FF77-220B-4D4F-865E-D873FA390943}"/>
                </a:ext>
              </a:extLst>
            </p:cNvPr>
            <p:cNvSpPr txBox="1"/>
            <p:nvPr/>
          </p:nvSpPr>
          <p:spPr>
            <a:xfrm>
              <a:off x="112261" y="3935734"/>
              <a:ext cx="690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通道</a:t>
              </a: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B545F3D2-92B1-40A9-9361-591310D2C16A}"/>
              </a:ext>
            </a:extLst>
          </p:cNvPr>
          <p:cNvSpPr txBox="1"/>
          <p:nvPr/>
        </p:nvSpPr>
        <p:spPr>
          <a:xfrm>
            <a:off x="5486806" y="592643"/>
            <a:ext cx="69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通道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FCA650C-1CDF-4432-89E3-7C31E45E438D}"/>
              </a:ext>
            </a:extLst>
          </p:cNvPr>
          <p:cNvSpPr txBox="1"/>
          <p:nvPr/>
        </p:nvSpPr>
        <p:spPr>
          <a:xfrm>
            <a:off x="-63709" y="1572898"/>
            <a:ext cx="84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row 0</a:t>
            </a:r>
            <a:endParaRPr lang="zh-TW" altLang="en-US" sz="2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825064-D514-47FC-BE9B-3A934ED07A5E}"/>
              </a:ext>
            </a:extLst>
          </p:cNvPr>
          <p:cNvSpPr txBox="1"/>
          <p:nvPr/>
        </p:nvSpPr>
        <p:spPr>
          <a:xfrm>
            <a:off x="-51834" y="1889258"/>
            <a:ext cx="84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row 1</a:t>
            </a:r>
            <a:endParaRPr lang="zh-TW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52F26CF-E0B4-4CA0-96B3-33DB4FB5A5A9}"/>
              </a:ext>
            </a:extLst>
          </p:cNvPr>
          <p:cNvSpPr txBox="1"/>
          <p:nvPr/>
        </p:nvSpPr>
        <p:spPr>
          <a:xfrm>
            <a:off x="-51834" y="2190930"/>
            <a:ext cx="84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row 2</a:t>
            </a:r>
            <a:endParaRPr lang="zh-TW" altLang="en-US" sz="20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431BEFC-810C-4A9D-809A-752179C173EF}"/>
              </a:ext>
            </a:extLst>
          </p:cNvPr>
          <p:cNvSpPr txBox="1"/>
          <p:nvPr/>
        </p:nvSpPr>
        <p:spPr>
          <a:xfrm>
            <a:off x="-51834" y="2503580"/>
            <a:ext cx="84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row 3</a:t>
            </a:r>
            <a:endParaRPr lang="zh-TW" altLang="en-US" sz="2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F816C2-553C-4598-ADB1-957E107465AD}"/>
              </a:ext>
            </a:extLst>
          </p:cNvPr>
          <p:cNvSpPr txBox="1"/>
          <p:nvPr/>
        </p:nvSpPr>
        <p:spPr>
          <a:xfrm>
            <a:off x="4539313" y="282154"/>
            <a:ext cx="84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row 2</a:t>
            </a:r>
            <a:endParaRPr lang="zh-TW" altLang="en-US" sz="20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549C8F0-228C-467F-B974-35625ED37210}"/>
              </a:ext>
            </a:extLst>
          </p:cNvPr>
          <p:cNvSpPr txBox="1"/>
          <p:nvPr/>
        </p:nvSpPr>
        <p:spPr>
          <a:xfrm>
            <a:off x="6337294" y="556098"/>
            <a:ext cx="314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0  1   2  3  4  5  6  7  8  9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48ACBC2-933E-4D05-9124-14FC54CA7B45}"/>
              </a:ext>
            </a:extLst>
          </p:cNvPr>
          <p:cNvSpPr txBox="1"/>
          <p:nvPr/>
        </p:nvSpPr>
        <p:spPr>
          <a:xfrm>
            <a:off x="5077224" y="991184"/>
            <a:ext cx="110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左移代價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61F1721-A7E9-4748-816D-15A772DAB745}"/>
              </a:ext>
            </a:extLst>
          </p:cNvPr>
          <p:cNvSpPr txBox="1"/>
          <p:nvPr/>
        </p:nvSpPr>
        <p:spPr>
          <a:xfrm>
            <a:off x="5077224" y="1389725"/>
            <a:ext cx="110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右移代價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A224FC6-7E77-4CB2-9B5B-96A2C095640D}"/>
              </a:ext>
            </a:extLst>
          </p:cNvPr>
          <p:cNvSpPr txBox="1"/>
          <p:nvPr/>
        </p:nvSpPr>
        <p:spPr>
          <a:xfrm>
            <a:off x="6337294" y="951181"/>
            <a:ext cx="314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 </a:t>
            </a:r>
            <a:r>
              <a:rPr lang="en-US" altLang="zh-TW" sz="2400" dirty="0" err="1"/>
              <a:t>X</a:t>
            </a:r>
            <a:r>
              <a:rPr lang="en-US" altLang="zh-TW" sz="2400" dirty="0"/>
              <a:t>   </a:t>
            </a:r>
            <a:r>
              <a:rPr lang="en-US" altLang="zh-TW" sz="2400" dirty="0" err="1"/>
              <a:t>X</a:t>
            </a:r>
            <a:r>
              <a:rPr lang="en-US" altLang="zh-TW" sz="2400" dirty="0"/>
              <a:t>  </a:t>
            </a:r>
            <a:r>
              <a:rPr lang="en-US" altLang="zh-TW" sz="2400" dirty="0" err="1"/>
              <a:t>X</a:t>
            </a:r>
            <a:r>
              <a:rPr lang="en-US" altLang="zh-TW" sz="2400" dirty="0"/>
              <a:t>  </a:t>
            </a:r>
            <a:r>
              <a:rPr lang="en-US" altLang="zh-TW" sz="2400" dirty="0" err="1"/>
              <a:t>X</a:t>
            </a:r>
            <a:r>
              <a:rPr lang="en-US" altLang="zh-TW" sz="2400" dirty="0"/>
              <a:t>  </a:t>
            </a:r>
            <a:r>
              <a:rPr lang="en-US" altLang="zh-TW" sz="2400" dirty="0" err="1"/>
              <a:t>X</a:t>
            </a:r>
            <a:r>
              <a:rPr lang="en-US" altLang="zh-TW" sz="2400" dirty="0"/>
              <a:t>  0  X  1  2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9C09558-56C2-4871-885C-DE2C7BF61F5A}"/>
              </a:ext>
            </a:extLst>
          </p:cNvPr>
          <p:cNvSpPr txBox="1"/>
          <p:nvPr/>
        </p:nvSpPr>
        <p:spPr>
          <a:xfrm>
            <a:off x="6337294" y="1368165"/>
            <a:ext cx="314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 2   X  </a:t>
            </a:r>
            <a:r>
              <a:rPr lang="en-US" altLang="zh-TW" sz="2400" dirty="0" err="1"/>
              <a:t>X</a:t>
            </a:r>
            <a:r>
              <a:rPr lang="en-US" altLang="zh-TW" sz="2400" dirty="0"/>
              <a:t>  1  X  0  X  X  X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2007966-B26F-4AC2-9715-0B7464D464B4}"/>
              </a:ext>
            </a:extLst>
          </p:cNvPr>
          <p:cNvSpPr txBox="1"/>
          <p:nvPr/>
        </p:nvSpPr>
        <p:spPr>
          <a:xfrm>
            <a:off x="5574302" y="2133896"/>
            <a:ext cx="60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ea typeface="標楷體" panose="03000509000000000000" pitchFamily="65" charset="-120"/>
              </a:rPr>
              <a:t>g[u]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65B7A70-8181-44E1-8D8B-7FF75082F973}"/>
              </a:ext>
            </a:extLst>
          </p:cNvPr>
          <p:cNvSpPr txBox="1"/>
          <p:nvPr/>
        </p:nvSpPr>
        <p:spPr>
          <a:xfrm>
            <a:off x="5345293" y="2516387"/>
            <a:ext cx="83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ea typeface="標楷體" panose="03000509000000000000" pitchFamily="65" charset="-120"/>
              </a:rPr>
              <a:t>can[u]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E2BF922-C318-4EE8-83A9-B03E0DFAEF11}"/>
              </a:ext>
            </a:extLst>
          </p:cNvPr>
          <p:cNvSpPr txBox="1"/>
          <p:nvPr/>
        </p:nvSpPr>
        <p:spPr>
          <a:xfrm>
            <a:off x="6201378" y="2091837"/>
            <a:ext cx="3418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10  9   4  5  4  4  2  2  2  3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EBB42D0-E5F1-4FEF-AFA8-9950D8F0719E}"/>
              </a:ext>
            </a:extLst>
          </p:cNvPr>
          <p:cNvSpPr txBox="1"/>
          <p:nvPr/>
        </p:nvSpPr>
        <p:spPr>
          <a:xfrm>
            <a:off x="6337294" y="2442025"/>
            <a:ext cx="314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3  3   1  2  3  2  3  2  3  3</a:t>
            </a:r>
            <a:endParaRPr lang="zh-TW" altLang="en-US" sz="2400" dirty="0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865CBE6-C97B-459A-89B9-A6C3069FD78D}"/>
              </a:ext>
            </a:extLst>
          </p:cNvPr>
          <p:cNvCxnSpPr/>
          <p:nvPr/>
        </p:nvCxnSpPr>
        <p:spPr>
          <a:xfrm flipV="1">
            <a:off x="5218698" y="982593"/>
            <a:ext cx="4265264" cy="255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14EF3A3-9A54-4747-92BB-5EBAE3019FA8}"/>
              </a:ext>
            </a:extLst>
          </p:cNvPr>
          <p:cNvSpPr txBox="1"/>
          <p:nvPr/>
        </p:nvSpPr>
        <p:spPr>
          <a:xfrm>
            <a:off x="5077224" y="1760523"/>
            <a:ext cx="110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綜合結果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6F8797B-DF0C-4B05-B2A6-874ED04BF166}"/>
              </a:ext>
            </a:extLst>
          </p:cNvPr>
          <p:cNvSpPr txBox="1"/>
          <p:nvPr/>
        </p:nvSpPr>
        <p:spPr>
          <a:xfrm>
            <a:off x="6337294" y="1738963"/>
            <a:ext cx="314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 2   X  </a:t>
            </a:r>
            <a:r>
              <a:rPr lang="en-US" altLang="zh-TW" sz="2400" dirty="0" err="1"/>
              <a:t>X</a:t>
            </a:r>
            <a:r>
              <a:rPr lang="en-US" altLang="zh-TW" sz="2400" dirty="0"/>
              <a:t>  1  X  0  X  1  2</a:t>
            </a:r>
            <a:endParaRPr lang="zh-TW" altLang="en-US" sz="2400" dirty="0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8214089-4A99-49B5-AA84-C136BE773528}"/>
              </a:ext>
            </a:extLst>
          </p:cNvPr>
          <p:cNvCxnSpPr/>
          <p:nvPr/>
        </p:nvCxnSpPr>
        <p:spPr>
          <a:xfrm flipV="1">
            <a:off x="5218698" y="1765720"/>
            <a:ext cx="4265264" cy="2554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0B25876-9200-4846-B0C9-7D6EEF7D6A92}"/>
              </a:ext>
            </a:extLst>
          </p:cNvPr>
          <p:cNvSpPr txBox="1"/>
          <p:nvPr/>
        </p:nvSpPr>
        <p:spPr>
          <a:xfrm>
            <a:off x="5468809" y="3641491"/>
            <a:ext cx="69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通道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909ABB0-EFD5-437D-A26B-F4362BD7E391}"/>
              </a:ext>
            </a:extLst>
          </p:cNvPr>
          <p:cNvSpPr txBox="1"/>
          <p:nvPr/>
        </p:nvSpPr>
        <p:spPr>
          <a:xfrm>
            <a:off x="4539313" y="3274872"/>
            <a:ext cx="84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row 3</a:t>
            </a:r>
            <a:endParaRPr lang="zh-TW" altLang="en-US" sz="20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5498FDC-7FC0-4620-9973-C42F523A2D55}"/>
              </a:ext>
            </a:extLst>
          </p:cNvPr>
          <p:cNvSpPr txBox="1"/>
          <p:nvPr/>
        </p:nvSpPr>
        <p:spPr>
          <a:xfrm>
            <a:off x="6319297" y="3604946"/>
            <a:ext cx="314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0  1   2  3  4  5  6  7  8  9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1AE6539-E9E9-4E6D-B8DA-983A37E03DBC}"/>
              </a:ext>
            </a:extLst>
          </p:cNvPr>
          <p:cNvSpPr txBox="1"/>
          <p:nvPr/>
        </p:nvSpPr>
        <p:spPr>
          <a:xfrm>
            <a:off x="5059227" y="4040032"/>
            <a:ext cx="110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左移代價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35894F2-93F7-4D4E-A42C-E8AF07BBE020}"/>
              </a:ext>
            </a:extLst>
          </p:cNvPr>
          <p:cNvSpPr txBox="1"/>
          <p:nvPr/>
        </p:nvSpPr>
        <p:spPr>
          <a:xfrm>
            <a:off x="5059227" y="4438573"/>
            <a:ext cx="110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右移代價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628FD51-7B9B-416A-A44C-6D4BE586CABA}"/>
              </a:ext>
            </a:extLst>
          </p:cNvPr>
          <p:cNvSpPr txBox="1"/>
          <p:nvPr/>
        </p:nvSpPr>
        <p:spPr>
          <a:xfrm>
            <a:off x="6301211" y="4012289"/>
            <a:ext cx="314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 </a:t>
            </a:r>
            <a:r>
              <a:rPr lang="en-US" altLang="zh-TW" sz="2400" dirty="0" err="1"/>
              <a:t>X</a:t>
            </a:r>
            <a:r>
              <a:rPr lang="en-US" altLang="zh-TW" sz="2400" dirty="0"/>
              <a:t>   </a:t>
            </a:r>
            <a:r>
              <a:rPr lang="en-US" altLang="zh-TW" sz="2400" dirty="0" err="1"/>
              <a:t>X</a:t>
            </a:r>
            <a:r>
              <a:rPr lang="en-US" altLang="zh-TW" sz="2400" dirty="0"/>
              <a:t>  </a:t>
            </a:r>
            <a:r>
              <a:rPr lang="en-US" altLang="zh-TW" sz="2400" dirty="0" err="1"/>
              <a:t>X</a:t>
            </a:r>
            <a:r>
              <a:rPr lang="en-US" altLang="zh-TW" sz="2400" dirty="0"/>
              <a:t>  </a:t>
            </a:r>
            <a:r>
              <a:rPr lang="en-US" altLang="zh-TW" sz="2400" dirty="0" err="1"/>
              <a:t>X</a:t>
            </a:r>
            <a:r>
              <a:rPr lang="en-US" altLang="zh-TW" sz="2400" dirty="0"/>
              <a:t>  0  X  1  2  0</a:t>
            </a:r>
            <a:endParaRPr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85E71BAF-B2D0-4415-B380-0E06130154AB}"/>
              </a:ext>
            </a:extLst>
          </p:cNvPr>
          <p:cNvSpPr txBox="1"/>
          <p:nvPr/>
        </p:nvSpPr>
        <p:spPr>
          <a:xfrm>
            <a:off x="6319297" y="4417013"/>
            <a:ext cx="314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 5   4  3  3  0  2  X  1  0</a:t>
            </a:r>
            <a:endParaRPr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E1D67AF-2EB9-4678-904E-99CC2407094E}"/>
              </a:ext>
            </a:extLst>
          </p:cNvPr>
          <p:cNvSpPr txBox="1"/>
          <p:nvPr/>
        </p:nvSpPr>
        <p:spPr>
          <a:xfrm>
            <a:off x="5556305" y="5182744"/>
            <a:ext cx="60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ea typeface="標楷體" panose="03000509000000000000" pitchFamily="65" charset="-120"/>
              </a:rPr>
              <a:t>g[u]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7F41B1E-028B-4638-B17A-381A6CA23D35}"/>
              </a:ext>
            </a:extLst>
          </p:cNvPr>
          <p:cNvSpPr txBox="1"/>
          <p:nvPr/>
        </p:nvSpPr>
        <p:spPr>
          <a:xfrm>
            <a:off x="5327296" y="5565235"/>
            <a:ext cx="83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ea typeface="標楷體" panose="03000509000000000000" pitchFamily="65" charset="-120"/>
              </a:rPr>
              <a:t>can[u]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C964CB5-5FA3-417B-B814-9E4D20433C27}"/>
              </a:ext>
            </a:extLst>
          </p:cNvPr>
          <p:cNvSpPr txBox="1"/>
          <p:nvPr/>
        </p:nvSpPr>
        <p:spPr>
          <a:xfrm>
            <a:off x="6082096" y="5119163"/>
            <a:ext cx="333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 13 14   </a:t>
            </a:r>
            <a:r>
              <a:rPr lang="en-US" altLang="zh-TW" sz="2400" dirty="0"/>
              <a:t>8  8  7  4  4  3  3  3</a:t>
            </a:r>
            <a:endParaRPr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5CA8DED-A139-4F45-A0DB-930A16039789}"/>
              </a:ext>
            </a:extLst>
          </p:cNvPr>
          <p:cNvSpPr txBox="1"/>
          <p:nvPr/>
        </p:nvSpPr>
        <p:spPr>
          <a:xfrm>
            <a:off x="6319297" y="5490873"/>
            <a:ext cx="314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4  4   2  3  4  3  4  3  4  4</a:t>
            </a:r>
            <a:endParaRPr lang="zh-TW" altLang="en-US" sz="2400" dirty="0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0D8B2DA8-B1D2-46F9-82EE-07E3B7694C43}"/>
              </a:ext>
            </a:extLst>
          </p:cNvPr>
          <p:cNvCxnSpPr/>
          <p:nvPr/>
        </p:nvCxnSpPr>
        <p:spPr>
          <a:xfrm flipV="1">
            <a:off x="5200701" y="4031441"/>
            <a:ext cx="4265264" cy="255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30F78CF-D409-4915-A5E1-304EE4AE1794}"/>
              </a:ext>
            </a:extLst>
          </p:cNvPr>
          <p:cNvSpPr txBox="1"/>
          <p:nvPr/>
        </p:nvSpPr>
        <p:spPr>
          <a:xfrm>
            <a:off x="5059227" y="4809371"/>
            <a:ext cx="110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綜合結果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F6C23D9-6201-418A-8C3B-823470D1940F}"/>
              </a:ext>
            </a:extLst>
          </p:cNvPr>
          <p:cNvSpPr txBox="1"/>
          <p:nvPr/>
        </p:nvSpPr>
        <p:spPr>
          <a:xfrm>
            <a:off x="6319297" y="4787811"/>
            <a:ext cx="314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3  5   4  3  3  3  2  1  1  0</a:t>
            </a:r>
            <a:endParaRPr lang="zh-TW" altLang="en-US" sz="2400" dirty="0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AEEA307B-ACB4-4020-AB1A-8124A3D42453}"/>
              </a:ext>
            </a:extLst>
          </p:cNvPr>
          <p:cNvCxnSpPr/>
          <p:nvPr/>
        </p:nvCxnSpPr>
        <p:spPr>
          <a:xfrm flipV="1">
            <a:off x="5200701" y="4814568"/>
            <a:ext cx="4265264" cy="2554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32E09B1B-C9C1-45FB-A45F-86388BC1C601}"/>
              </a:ext>
            </a:extLst>
          </p:cNvPr>
          <p:cNvGrpSpPr/>
          <p:nvPr/>
        </p:nvGrpSpPr>
        <p:grpSpPr>
          <a:xfrm>
            <a:off x="67634" y="5198486"/>
            <a:ext cx="4044942" cy="955958"/>
            <a:chOff x="-6342" y="4135260"/>
            <a:chExt cx="4044942" cy="955958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CBD802CB-DE6D-40CB-A1D0-B4C09820610F}"/>
                </a:ext>
              </a:extLst>
            </p:cNvPr>
            <p:cNvSpPr txBox="1"/>
            <p:nvPr/>
          </p:nvSpPr>
          <p:spPr>
            <a:xfrm>
              <a:off x="-6342" y="4135260"/>
              <a:ext cx="4044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g[u]: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通道</a:t>
              </a:r>
              <a:r>
                <a:rPr lang="en-US" altLang="zh-TW" dirty="0">
                  <a:ea typeface="標楷體" panose="03000509000000000000" pitchFamily="65" charset="-120"/>
                </a:rPr>
                <a:t>u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打通累積需要最小的代價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   </a:t>
              </a:r>
              <a:r>
                <a:rPr lang="en-US" altLang="zh-TW" dirty="0">
                  <a:ea typeface="標楷體" panose="03000509000000000000" pitchFamily="65" charset="-120"/>
                </a:rPr>
                <a:t>(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書櫃移動數</a:t>
              </a:r>
              <a:r>
                <a:rPr lang="en-US" altLang="zh-TW" dirty="0">
                  <a:ea typeface="標楷體" panose="03000509000000000000" pitchFamily="65" charset="-120"/>
                </a:rPr>
                <a:t>)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2746AAA-B0BE-44D8-B276-09B746BD15C7}"/>
                </a:ext>
              </a:extLst>
            </p:cNvPr>
            <p:cNvSpPr txBox="1"/>
            <p:nvPr/>
          </p:nvSpPr>
          <p:spPr>
            <a:xfrm>
              <a:off x="0" y="4721886"/>
              <a:ext cx="3870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can[u]: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通道</a:t>
              </a:r>
              <a:r>
                <a:rPr lang="en-US" altLang="zh-TW" dirty="0">
                  <a:ea typeface="標楷體" panose="03000509000000000000" pitchFamily="65" charset="-120"/>
                </a:rPr>
                <a:t>u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打通的軌道數</a:t>
              </a:r>
              <a:r>
                <a:rPr lang="en-US" altLang="zh-TW" dirty="0">
                  <a:ea typeface="標楷體" panose="03000509000000000000" pitchFamily="65" charset="-120"/>
                </a:rPr>
                <a:t>(row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數目</a:t>
              </a:r>
              <a:r>
                <a:rPr lang="en-US" altLang="zh-TW" dirty="0">
                  <a:ea typeface="標楷體" panose="03000509000000000000" pitchFamily="65" charset="-120"/>
                </a:rPr>
                <a:t>)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8D10A8D-3AC4-4586-A03C-7D4C6C202B64}"/>
              </a:ext>
            </a:extLst>
          </p:cNvPr>
          <p:cNvSpPr txBox="1"/>
          <p:nvPr/>
        </p:nvSpPr>
        <p:spPr>
          <a:xfrm>
            <a:off x="9607137" y="1765200"/>
            <a:ext cx="258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min(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左移代價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右移代價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AB99BF4D-F59C-460B-B19D-0631EC88F335}"/>
              </a:ext>
            </a:extLst>
          </p:cNvPr>
          <p:cNvSpPr txBox="1"/>
          <p:nvPr/>
        </p:nvSpPr>
        <p:spPr>
          <a:xfrm>
            <a:off x="9607136" y="4780898"/>
            <a:ext cx="258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min(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左移代價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右移代價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29A49269-449B-40E1-93D4-1917E51D236D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9303026" y="1949866"/>
            <a:ext cx="304111" cy="16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4DBAE092-F048-4E10-8A1A-EDD391057226}"/>
              </a:ext>
            </a:extLst>
          </p:cNvPr>
          <p:cNvCxnSpPr>
            <a:cxnSpLocks/>
          </p:cNvCxnSpPr>
          <p:nvPr/>
        </p:nvCxnSpPr>
        <p:spPr>
          <a:xfrm flipH="1">
            <a:off x="9313909" y="4984824"/>
            <a:ext cx="304111" cy="16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D7E47A2-330F-47AA-8734-8A93F525FE1A}"/>
              </a:ext>
            </a:extLst>
          </p:cNvPr>
          <p:cNvSpPr txBox="1"/>
          <p:nvPr/>
        </p:nvSpPr>
        <p:spPr>
          <a:xfrm>
            <a:off x="254450" y="117767"/>
            <a:ext cx="134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想法</a:t>
            </a: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C4DF0F98-08C1-4EF0-8F2F-11935A46EDA5}"/>
              </a:ext>
            </a:extLst>
          </p:cNvPr>
          <p:cNvGrpSpPr/>
          <p:nvPr/>
        </p:nvGrpSpPr>
        <p:grpSpPr>
          <a:xfrm>
            <a:off x="24155" y="4004353"/>
            <a:ext cx="4447328" cy="1210619"/>
            <a:chOff x="264" y="5156582"/>
            <a:chExt cx="4447328" cy="1210619"/>
          </a:xfrm>
        </p:grpSpPr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3653BBC-DE39-4C4A-8032-033C8BFF8596}"/>
                </a:ext>
              </a:extLst>
            </p:cNvPr>
            <p:cNvSpPr txBox="1"/>
            <p:nvPr/>
          </p:nvSpPr>
          <p:spPr>
            <a:xfrm>
              <a:off x="28520" y="5156582"/>
              <a:ext cx="4419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左移代價</a:t>
              </a:r>
              <a:r>
                <a:rPr lang="en-US" altLang="zh-TW" dirty="0"/>
                <a:t>[u]: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藉左移書櫃通道</a:t>
              </a:r>
              <a:r>
                <a:rPr lang="en-US" altLang="zh-TW" dirty="0">
                  <a:ea typeface="標楷體" panose="03000509000000000000" pitchFamily="65" charset="-120"/>
                </a:rPr>
                <a:t>u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打通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          需要最小的代價</a:t>
              </a:r>
              <a:r>
                <a:rPr lang="en-US" altLang="zh-TW" dirty="0">
                  <a:ea typeface="標楷體" panose="03000509000000000000" pitchFamily="65" charset="-120"/>
                </a:rPr>
                <a:t>(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書櫃移動數</a:t>
              </a:r>
              <a:r>
                <a:rPr lang="en-US" altLang="zh-TW" dirty="0">
                  <a:ea typeface="標楷體" panose="03000509000000000000" pitchFamily="65" charset="-120"/>
                </a:rPr>
                <a:t>)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FB3589E2-A8D7-4CF6-BECC-6978B982072C}"/>
                </a:ext>
              </a:extLst>
            </p:cNvPr>
            <p:cNvSpPr txBox="1"/>
            <p:nvPr/>
          </p:nvSpPr>
          <p:spPr>
            <a:xfrm>
              <a:off x="264" y="5720870"/>
              <a:ext cx="4419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右移代價</a:t>
              </a:r>
              <a:r>
                <a:rPr lang="en-US" altLang="zh-TW" dirty="0"/>
                <a:t>[u]: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藉右移書櫃通道</a:t>
              </a:r>
              <a:r>
                <a:rPr lang="en-US" altLang="zh-TW" dirty="0">
                  <a:ea typeface="標楷體" panose="03000509000000000000" pitchFamily="65" charset="-120"/>
                </a:rPr>
                <a:t>u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打通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          需要最小的代價</a:t>
              </a:r>
              <a:r>
                <a:rPr lang="en-US" altLang="zh-TW" dirty="0">
                  <a:ea typeface="標楷體" panose="03000509000000000000" pitchFamily="65" charset="-120"/>
                </a:rPr>
                <a:t>(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書櫃移動數</a:t>
              </a:r>
              <a:r>
                <a:rPr lang="en-US" altLang="zh-TW" dirty="0">
                  <a:ea typeface="標楷體" panose="03000509000000000000" pitchFamily="65" charset="-120"/>
                </a:rPr>
                <a:t>)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</p:grp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03D4872B-7A84-419D-AEF6-F0966E13741F}"/>
              </a:ext>
            </a:extLst>
          </p:cNvPr>
          <p:cNvSpPr txBox="1"/>
          <p:nvPr/>
        </p:nvSpPr>
        <p:spPr>
          <a:xfrm>
            <a:off x="10030967" y="5785112"/>
            <a:ext cx="216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X: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代表無窮大值</a:t>
            </a:r>
          </a:p>
        </p:txBody>
      </p:sp>
    </p:spTree>
    <p:extLst>
      <p:ext uri="{BB962C8B-B14F-4D97-AF65-F5344CB8AC3E}">
        <p14:creationId xmlns:p14="http://schemas.microsoft.com/office/powerpoint/2010/main" val="373678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8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11E57FD-38B0-4D47-B109-CA5DEDBB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92EA-8A27-44A8-8707-8A2038E51951}" type="datetime1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7340339-6298-4FC4-95D7-460F5EA6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LA 4629 Knowledge for the masses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D2FD74-307B-4F61-9E10-5531F099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9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16956B6-0FC9-4E4F-A266-B89E24895BE8}"/>
              </a:ext>
            </a:extLst>
          </p:cNvPr>
          <p:cNvGrpSpPr/>
          <p:nvPr/>
        </p:nvGrpSpPr>
        <p:grpSpPr>
          <a:xfrm>
            <a:off x="100386" y="960400"/>
            <a:ext cx="3697347" cy="2714582"/>
            <a:chOff x="112261" y="3584846"/>
            <a:chExt cx="3697347" cy="2714582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C911ED69-0168-4AF9-BB2F-9D85440A4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500" y="3584846"/>
              <a:ext cx="3238108" cy="2714582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8AE55BBB-8FD1-4874-9A0C-3234683FF4EF}"/>
                </a:ext>
              </a:extLst>
            </p:cNvPr>
            <p:cNvSpPr txBox="1"/>
            <p:nvPr/>
          </p:nvSpPr>
          <p:spPr>
            <a:xfrm>
              <a:off x="662940" y="3879946"/>
              <a:ext cx="3146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0  1   2  3  4  5  6  7  8  9</a:t>
              </a:r>
              <a:endParaRPr lang="zh-TW" altLang="en-US" sz="2400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EB0FF77-220B-4D4F-865E-D873FA390943}"/>
                </a:ext>
              </a:extLst>
            </p:cNvPr>
            <p:cNvSpPr txBox="1"/>
            <p:nvPr/>
          </p:nvSpPr>
          <p:spPr>
            <a:xfrm>
              <a:off x="112261" y="3935734"/>
              <a:ext cx="690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通道</a:t>
              </a: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B545F3D2-92B1-40A9-9361-591310D2C16A}"/>
              </a:ext>
            </a:extLst>
          </p:cNvPr>
          <p:cNvSpPr txBox="1"/>
          <p:nvPr/>
        </p:nvSpPr>
        <p:spPr>
          <a:xfrm>
            <a:off x="5486806" y="592643"/>
            <a:ext cx="69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通道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854E2738-FCCD-4DB7-B9D7-4C333D18D095}"/>
              </a:ext>
            </a:extLst>
          </p:cNvPr>
          <p:cNvGrpSpPr/>
          <p:nvPr/>
        </p:nvGrpSpPr>
        <p:grpSpPr>
          <a:xfrm>
            <a:off x="-63709" y="1572898"/>
            <a:ext cx="855023" cy="1330792"/>
            <a:chOff x="-63709" y="1572898"/>
            <a:chExt cx="855023" cy="1330792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2FCA650C-1CDF-4432-89E3-7C31E45E438D}"/>
                </a:ext>
              </a:extLst>
            </p:cNvPr>
            <p:cNvSpPr txBox="1"/>
            <p:nvPr/>
          </p:nvSpPr>
          <p:spPr>
            <a:xfrm>
              <a:off x="-63709" y="1572898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0</a:t>
              </a:r>
              <a:endParaRPr lang="zh-TW" altLang="en-US" sz="20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8825064-D514-47FC-BE9B-3A934ED07A5E}"/>
                </a:ext>
              </a:extLst>
            </p:cNvPr>
            <p:cNvSpPr txBox="1"/>
            <p:nvPr/>
          </p:nvSpPr>
          <p:spPr>
            <a:xfrm>
              <a:off x="-51834" y="1889258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1</a:t>
              </a:r>
              <a:endParaRPr lang="zh-TW" altLang="en-US" sz="20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E52F26CF-E0B4-4CA0-96B3-33DB4FB5A5A9}"/>
                </a:ext>
              </a:extLst>
            </p:cNvPr>
            <p:cNvSpPr txBox="1"/>
            <p:nvPr/>
          </p:nvSpPr>
          <p:spPr>
            <a:xfrm>
              <a:off x="-51834" y="2190930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2</a:t>
              </a:r>
              <a:endParaRPr lang="zh-TW" altLang="en-US" sz="2000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431BEFC-810C-4A9D-809A-752179C173EF}"/>
                </a:ext>
              </a:extLst>
            </p:cNvPr>
            <p:cNvSpPr txBox="1"/>
            <p:nvPr/>
          </p:nvSpPr>
          <p:spPr>
            <a:xfrm>
              <a:off x="-51834" y="2503580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3</a:t>
              </a:r>
              <a:endParaRPr lang="zh-TW" altLang="en-US" sz="2000" dirty="0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F816C2-553C-4598-ADB1-957E107465AD}"/>
              </a:ext>
            </a:extLst>
          </p:cNvPr>
          <p:cNvSpPr txBox="1"/>
          <p:nvPr/>
        </p:nvSpPr>
        <p:spPr>
          <a:xfrm>
            <a:off x="4539313" y="282154"/>
            <a:ext cx="84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549C8F0-228C-467F-B974-35625ED37210}"/>
              </a:ext>
            </a:extLst>
          </p:cNvPr>
          <p:cNvSpPr txBox="1"/>
          <p:nvPr/>
        </p:nvSpPr>
        <p:spPr>
          <a:xfrm>
            <a:off x="6337294" y="556098"/>
            <a:ext cx="314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0  1   2  3  4  5  6  7  8  9</a:t>
            </a:r>
            <a:endParaRPr lang="zh-TW" altLang="en-US" sz="2400" dirty="0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865CBE6-C97B-459A-89B9-A6C3069FD78D}"/>
              </a:ext>
            </a:extLst>
          </p:cNvPr>
          <p:cNvCxnSpPr/>
          <p:nvPr/>
        </p:nvCxnSpPr>
        <p:spPr>
          <a:xfrm flipV="1">
            <a:off x="5218698" y="982593"/>
            <a:ext cx="4265264" cy="255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98291FB3-89D1-41B8-919D-DFA767F22E33}"/>
              </a:ext>
            </a:extLst>
          </p:cNvPr>
          <p:cNvGrpSpPr/>
          <p:nvPr/>
        </p:nvGrpSpPr>
        <p:grpSpPr>
          <a:xfrm>
            <a:off x="5345293" y="1034395"/>
            <a:ext cx="4138669" cy="833375"/>
            <a:chOff x="5327296" y="5119163"/>
            <a:chExt cx="4138669" cy="833375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BE1D67AF-2EB9-4678-904E-99CC2407094E}"/>
                </a:ext>
              </a:extLst>
            </p:cNvPr>
            <p:cNvSpPr txBox="1"/>
            <p:nvPr/>
          </p:nvSpPr>
          <p:spPr>
            <a:xfrm>
              <a:off x="5556305" y="5182744"/>
              <a:ext cx="602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>
                  <a:ea typeface="標楷體" panose="03000509000000000000" pitchFamily="65" charset="-120"/>
                </a:rPr>
                <a:t>g[u]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87F41B1E-028B-4638-B17A-381A6CA23D35}"/>
                </a:ext>
              </a:extLst>
            </p:cNvPr>
            <p:cNvSpPr txBox="1"/>
            <p:nvPr/>
          </p:nvSpPr>
          <p:spPr>
            <a:xfrm>
              <a:off x="5327296" y="5565235"/>
              <a:ext cx="831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>
                  <a:ea typeface="標楷體" panose="03000509000000000000" pitchFamily="65" charset="-120"/>
                </a:rPr>
                <a:t>can[u]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7C964CB5-5FA3-417B-B814-9E4D20433C27}"/>
                </a:ext>
              </a:extLst>
            </p:cNvPr>
            <p:cNvSpPr txBox="1"/>
            <p:nvPr/>
          </p:nvSpPr>
          <p:spPr>
            <a:xfrm>
              <a:off x="6082096" y="5119163"/>
              <a:ext cx="33333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 13 14   </a:t>
              </a:r>
              <a:r>
                <a:rPr lang="en-US" altLang="zh-TW" sz="2400" dirty="0"/>
                <a:t>8  8  7  4  4  3  3  3</a:t>
              </a:r>
              <a:endParaRPr lang="zh-TW" altLang="en-US" sz="2400" dirty="0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5CA8DED-A139-4F45-A0DB-930A16039789}"/>
                </a:ext>
              </a:extLst>
            </p:cNvPr>
            <p:cNvSpPr txBox="1"/>
            <p:nvPr/>
          </p:nvSpPr>
          <p:spPr>
            <a:xfrm>
              <a:off x="6319297" y="5490873"/>
              <a:ext cx="3146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4  4   2  3  4  3  4  3  4  4</a:t>
              </a:r>
              <a:endParaRPr lang="zh-TW" altLang="en-US" sz="2400" dirty="0"/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32E09B1B-C9C1-45FB-A45F-86388BC1C601}"/>
              </a:ext>
            </a:extLst>
          </p:cNvPr>
          <p:cNvGrpSpPr/>
          <p:nvPr/>
        </p:nvGrpSpPr>
        <p:grpSpPr>
          <a:xfrm>
            <a:off x="67634" y="5198486"/>
            <a:ext cx="4044942" cy="955958"/>
            <a:chOff x="-6342" y="4135260"/>
            <a:chExt cx="4044942" cy="955958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CBD802CB-DE6D-40CB-A1D0-B4C09820610F}"/>
                </a:ext>
              </a:extLst>
            </p:cNvPr>
            <p:cNvSpPr txBox="1"/>
            <p:nvPr/>
          </p:nvSpPr>
          <p:spPr>
            <a:xfrm>
              <a:off x="-6342" y="4135260"/>
              <a:ext cx="4044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g[u]: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通道</a:t>
              </a:r>
              <a:r>
                <a:rPr lang="en-US" altLang="zh-TW" dirty="0">
                  <a:ea typeface="標楷體" panose="03000509000000000000" pitchFamily="65" charset="-120"/>
                </a:rPr>
                <a:t>u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打通累積需要最小的代價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   </a:t>
              </a:r>
              <a:r>
                <a:rPr lang="en-US" altLang="zh-TW" dirty="0">
                  <a:ea typeface="標楷體" panose="03000509000000000000" pitchFamily="65" charset="-120"/>
                </a:rPr>
                <a:t>(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書櫃移動數</a:t>
              </a:r>
              <a:r>
                <a:rPr lang="en-US" altLang="zh-TW" dirty="0">
                  <a:ea typeface="標楷體" panose="03000509000000000000" pitchFamily="65" charset="-120"/>
                </a:rPr>
                <a:t>)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2746AAA-B0BE-44D8-B276-09B746BD15C7}"/>
                </a:ext>
              </a:extLst>
            </p:cNvPr>
            <p:cNvSpPr txBox="1"/>
            <p:nvPr/>
          </p:nvSpPr>
          <p:spPr>
            <a:xfrm>
              <a:off x="0" y="4721886"/>
              <a:ext cx="3870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can[u]: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通道</a:t>
              </a:r>
              <a:r>
                <a:rPr lang="en-US" altLang="zh-TW" dirty="0">
                  <a:ea typeface="標楷體" panose="03000509000000000000" pitchFamily="65" charset="-120"/>
                </a:rPr>
                <a:t>u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打通的軌道數</a:t>
              </a:r>
              <a:r>
                <a:rPr lang="en-US" altLang="zh-TW" dirty="0">
                  <a:ea typeface="標楷體" panose="03000509000000000000" pitchFamily="65" charset="-120"/>
                </a:rPr>
                <a:t>(row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數目</a:t>
              </a:r>
              <a:r>
                <a:rPr lang="en-US" altLang="zh-TW" dirty="0">
                  <a:ea typeface="標楷體" panose="03000509000000000000" pitchFamily="65" charset="-120"/>
                </a:rPr>
                <a:t>)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</p:grp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D7E47A2-330F-47AA-8734-8A93F525FE1A}"/>
              </a:ext>
            </a:extLst>
          </p:cNvPr>
          <p:cNvSpPr txBox="1"/>
          <p:nvPr/>
        </p:nvSpPr>
        <p:spPr>
          <a:xfrm>
            <a:off x="254450" y="117767"/>
            <a:ext cx="134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想法</a:t>
            </a: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C4DF0F98-08C1-4EF0-8F2F-11935A46EDA5}"/>
              </a:ext>
            </a:extLst>
          </p:cNvPr>
          <p:cNvGrpSpPr/>
          <p:nvPr/>
        </p:nvGrpSpPr>
        <p:grpSpPr>
          <a:xfrm>
            <a:off x="24155" y="4004353"/>
            <a:ext cx="4447328" cy="1210619"/>
            <a:chOff x="264" y="5156582"/>
            <a:chExt cx="4447328" cy="1210619"/>
          </a:xfrm>
        </p:grpSpPr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3653BBC-DE39-4C4A-8032-033C8BFF8596}"/>
                </a:ext>
              </a:extLst>
            </p:cNvPr>
            <p:cNvSpPr txBox="1"/>
            <p:nvPr/>
          </p:nvSpPr>
          <p:spPr>
            <a:xfrm>
              <a:off x="28520" y="5156582"/>
              <a:ext cx="4419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左移代價</a:t>
              </a:r>
              <a:r>
                <a:rPr lang="en-US" altLang="zh-TW" dirty="0"/>
                <a:t>[u]: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藉左移書櫃通道</a:t>
              </a:r>
              <a:r>
                <a:rPr lang="en-US" altLang="zh-TW" dirty="0">
                  <a:ea typeface="標楷體" panose="03000509000000000000" pitchFamily="65" charset="-120"/>
                </a:rPr>
                <a:t>u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打通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          需要最小的代價</a:t>
              </a:r>
              <a:r>
                <a:rPr lang="en-US" altLang="zh-TW" dirty="0">
                  <a:ea typeface="標楷體" panose="03000509000000000000" pitchFamily="65" charset="-120"/>
                </a:rPr>
                <a:t>(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書櫃移動數</a:t>
              </a:r>
              <a:r>
                <a:rPr lang="en-US" altLang="zh-TW" dirty="0">
                  <a:ea typeface="標楷體" panose="03000509000000000000" pitchFamily="65" charset="-120"/>
                </a:rPr>
                <a:t>)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FB3589E2-A8D7-4CF6-BECC-6978B982072C}"/>
                </a:ext>
              </a:extLst>
            </p:cNvPr>
            <p:cNvSpPr txBox="1"/>
            <p:nvPr/>
          </p:nvSpPr>
          <p:spPr>
            <a:xfrm>
              <a:off x="264" y="5720870"/>
              <a:ext cx="4419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右移代價</a:t>
              </a:r>
              <a:r>
                <a:rPr lang="en-US" altLang="zh-TW" dirty="0"/>
                <a:t>[u]: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藉右移書櫃通道</a:t>
              </a:r>
              <a:r>
                <a:rPr lang="en-US" altLang="zh-TW" dirty="0">
                  <a:ea typeface="標楷體" panose="03000509000000000000" pitchFamily="65" charset="-120"/>
                </a:rPr>
                <a:t>u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打通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          需要最小的代價</a:t>
              </a:r>
              <a:r>
                <a:rPr lang="en-US" altLang="zh-TW" dirty="0">
                  <a:ea typeface="標楷體" panose="03000509000000000000" pitchFamily="65" charset="-120"/>
                </a:rPr>
                <a:t>(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書櫃移動數</a:t>
              </a:r>
              <a:r>
                <a:rPr lang="en-US" altLang="zh-TW" dirty="0">
                  <a:ea typeface="標楷體" panose="03000509000000000000" pitchFamily="65" charset="-120"/>
                </a:rPr>
                <a:t>)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30A0FEB5-72B5-4D54-8BED-9AC4263D56FF}"/>
              </a:ext>
            </a:extLst>
          </p:cNvPr>
          <p:cNvSpPr/>
          <p:nvPr/>
        </p:nvSpPr>
        <p:spPr>
          <a:xfrm>
            <a:off x="9083184" y="1102685"/>
            <a:ext cx="250348" cy="670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7288F02-9288-4D8E-A2B9-97EEDEB19E7B}"/>
              </a:ext>
            </a:extLst>
          </p:cNvPr>
          <p:cNvSpPr/>
          <p:nvPr/>
        </p:nvSpPr>
        <p:spPr>
          <a:xfrm>
            <a:off x="8782324" y="1109124"/>
            <a:ext cx="250348" cy="670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F261F87-27B2-466C-8672-624842668339}"/>
              </a:ext>
            </a:extLst>
          </p:cNvPr>
          <p:cNvSpPr/>
          <p:nvPr/>
        </p:nvSpPr>
        <p:spPr>
          <a:xfrm>
            <a:off x="8205860" y="1109124"/>
            <a:ext cx="250348" cy="670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07799DD-6350-4752-B917-93AA92CAFE57}"/>
              </a:ext>
            </a:extLst>
          </p:cNvPr>
          <p:cNvSpPr/>
          <p:nvPr/>
        </p:nvSpPr>
        <p:spPr>
          <a:xfrm>
            <a:off x="7629396" y="1103057"/>
            <a:ext cx="250348" cy="670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2254FB8-0EE6-4816-BF0A-0F89C01C6EC5}"/>
              </a:ext>
            </a:extLst>
          </p:cNvPr>
          <p:cNvSpPr/>
          <p:nvPr/>
        </p:nvSpPr>
        <p:spPr>
          <a:xfrm>
            <a:off x="6340462" y="1095282"/>
            <a:ext cx="250348" cy="670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C8BCFDF-D34B-44D4-80B2-921A028CBEF8}"/>
              </a:ext>
            </a:extLst>
          </p:cNvPr>
          <p:cNvSpPr/>
          <p:nvPr/>
        </p:nvSpPr>
        <p:spPr>
          <a:xfrm>
            <a:off x="6660144" y="1099502"/>
            <a:ext cx="250348" cy="670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CC63A62-9EFA-4055-9260-C5B2C779EEC8}"/>
              </a:ext>
            </a:extLst>
          </p:cNvPr>
          <p:cNvSpPr txBox="1"/>
          <p:nvPr/>
        </p:nvSpPr>
        <p:spPr>
          <a:xfrm>
            <a:off x="4943947" y="2007593"/>
            <a:ext cx="5370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can[u]=4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中找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g[u]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最小值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將它們輸出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57E80C0-13DE-43A4-A067-A6D83AC1D473}"/>
              </a:ext>
            </a:extLst>
          </p:cNvPr>
          <p:cNvSpPr txBox="1"/>
          <p:nvPr/>
        </p:nvSpPr>
        <p:spPr>
          <a:xfrm>
            <a:off x="4943947" y="2556649"/>
            <a:ext cx="161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最小值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7F68839-D733-4FEC-A248-285C725CBE89}"/>
              </a:ext>
            </a:extLst>
          </p:cNvPr>
          <p:cNvSpPr txBox="1"/>
          <p:nvPr/>
        </p:nvSpPr>
        <p:spPr>
          <a:xfrm>
            <a:off x="4925043" y="3051969"/>
            <a:ext cx="203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通道</a:t>
            </a:r>
            <a:r>
              <a:rPr lang="en-US" altLang="zh-TW" sz="2400" dirty="0">
                <a:ea typeface="標楷體" panose="03000509000000000000" pitchFamily="65" charset="-120"/>
              </a:rPr>
              <a:t>(u)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8, 9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29417829-B70B-4300-940B-84BFFC0D0225}"/>
              </a:ext>
            </a:extLst>
          </p:cNvPr>
          <p:cNvGrpSpPr/>
          <p:nvPr/>
        </p:nvGrpSpPr>
        <p:grpSpPr>
          <a:xfrm>
            <a:off x="4906194" y="3584846"/>
            <a:ext cx="6867786" cy="2825211"/>
            <a:chOff x="4906194" y="3584846"/>
            <a:chExt cx="6867786" cy="2825211"/>
          </a:xfrm>
        </p:grpSpPr>
        <p:pic>
          <p:nvPicPr>
            <p:cNvPr id="76" name="圖片 75">
              <a:extLst>
                <a:ext uri="{FF2B5EF4-FFF2-40B4-BE49-F238E27FC236}">
                  <a16:creationId xmlns:a16="http://schemas.microsoft.com/office/drawing/2014/main" id="{C76984D7-D87B-4717-B8C0-FF49F8EFB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6194" y="3584846"/>
              <a:ext cx="6744938" cy="2714582"/>
            </a:xfrm>
            <a:prstGeom prst="rect">
              <a:avLst/>
            </a:prstGeom>
          </p:spPr>
        </p:pic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444C585C-8952-42C3-B5A1-015F9F499286}"/>
                </a:ext>
              </a:extLst>
            </p:cNvPr>
            <p:cNvCxnSpPr>
              <a:cxnSpLocks/>
            </p:cNvCxnSpPr>
            <p:nvPr/>
          </p:nvCxnSpPr>
          <p:spPr>
            <a:xfrm>
              <a:off x="7511012" y="4272241"/>
              <a:ext cx="0" cy="176848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964AD2C7-445D-4CB1-ACD2-BDB81838D365}"/>
                </a:ext>
              </a:extLst>
            </p:cNvPr>
            <p:cNvCxnSpPr>
              <a:cxnSpLocks/>
            </p:cNvCxnSpPr>
            <p:nvPr/>
          </p:nvCxnSpPr>
          <p:spPr>
            <a:xfrm>
              <a:off x="11366732" y="4272241"/>
              <a:ext cx="0" cy="176848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330DA19E-3676-4F96-B03F-E36390B5B7C3}"/>
                </a:ext>
              </a:extLst>
            </p:cNvPr>
            <p:cNvSpPr txBox="1"/>
            <p:nvPr/>
          </p:nvSpPr>
          <p:spPr>
            <a:xfrm>
              <a:off x="10957015" y="6040725"/>
              <a:ext cx="816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通道</a:t>
              </a:r>
              <a:r>
                <a:rPr lang="en-US" altLang="zh-TW" dirty="0">
                  <a:solidFill>
                    <a:srgbClr val="FF0000"/>
                  </a:solidFill>
                  <a:ea typeface="標楷體" panose="03000509000000000000" pitchFamily="65" charset="-120"/>
                </a:rPr>
                <a:t>9</a:t>
              </a:r>
              <a:endParaRPr lang="zh-TW" altLang="en-US" dirty="0">
                <a:solidFill>
                  <a:srgbClr val="FF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E4E1E267-3D3B-4BDF-86B3-34629223BA4F}"/>
                </a:ext>
              </a:extLst>
            </p:cNvPr>
            <p:cNvSpPr txBox="1"/>
            <p:nvPr/>
          </p:nvSpPr>
          <p:spPr>
            <a:xfrm>
              <a:off x="7102529" y="6012620"/>
              <a:ext cx="816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通道</a:t>
              </a:r>
              <a:r>
                <a:rPr lang="en-US" altLang="zh-TW" dirty="0">
                  <a:solidFill>
                    <a:srgbClr val="FF0000"/>
                  </a:solidFill>
                  <a:ea typeface="標楷體" panose="03000509000000000000" pitchFamily="65" charset="-120"/>
                </a:rPr>
                <a:t>8</a:t>
              </a:r>
              <a:endParaRPr lang="zh-TW" altLang="en-US" dirty="0">
                <a:solidFill>
                  <a:srgbClr val="FF0000"/>
                </a:solidFill>
                <a:ea typeface="標楷體" panose="03000509000000000000" pitchFamily="65" charset="-120"/>
              </a:endParaRPr>
            </a:p>
          </p:txBody>
        </p:sp>
      </p:grp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3FEED0E-9D5B-4F8C-A42A-91AADC58482B}"/>
              </a:ext>
            </a:extLst>
          </p:cNvPr>
          <p:cNvSpPr txBox="1"/>
          <p:nvPr/>
        </p:nvSpPr>
        <p:spPr>
          <a:xfrm>
            <a:off x="4989333" y="3904543"/>
            <a:ext cx="314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0  1   2  3  4  5  6  7  8  9</a:t>
            </a:r>
            <a:endParaRPr lang="zh-TW" altLang="en-US" sz="2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066A6CF6-923E-4A9C-99BA-84E4D3291B0F}"/>
              </a:ext>
            </a:extLst>
          </p:cNvPr>
          <p:cNvSpPr txBox="1"/>
          <p:nvPr/>
        </p:nvSpPr>
        <p:spPr>
          <a:xfrm>
            <a:off x="8546495" y="3904542"/>
            <a:ext cx="314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0  1   2  3  4  5  6  7  8  9</a:t>
            </a:r>
            <a:endParaRPr lang="zh-TW" altLang="en-US" sz="2400" dirty="0"/>
          </a:p>
        </p:txBody>
      </p: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9E8C5427-426E-4DED-ADFB-8AE8BA0AAA38}"/>
              </a:ext>
            </a:extLst>
          </p:cNvPr>
          <p:cNvGrpSpPr/>
          <p:nvPr/>
        </p:nvGrpSpPr>
        <p:grpSpPr>
          <a:xfrm>
            <a:off x="4261327" y="4212345"/>
            <a:ext cx="855023" cy="1330792"/>
            <a:chOff x="-63709" y="1572898"/>
            <a:chExt cx="855023" cy="1330792"/>
          </a:xfrm>
        </p:grpSpPr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91FF854D-0889-4FE2-90B3-A296C8FECE5C}"/>
                </a:ext>
              </a:extLst>
            </p:cNvPr>
            <p:cNvSpPr txBox="1"/>
            <p:nvPr/>
          </p:nvSpPr>
          <p:spPr>
            <a:xfrm>
              <a:off x="-63709" y="1572898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0</a:t>
              </a:r>
              <a:endParaRPr lang="zh-TW" altLang="en-US" sz="2000" dirty="0"/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741AEF88-9EB0-4B83-900E-FF9B4096D611}"/>
                </a:ext>
              </a:extLst>
            </p:cNvPr>
            <p:cNvSpPr txBox="1"/>
            <p:nvPr/>
          </p:nvSpPr>
          <p:spPr>
            <a:xfrm>
              <a:off x="-51834" y="1889258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1</a:t>
              </a:r>
              <a:endParaRPr lang="zh-TW" altLang="en-US" sz="2000" dirty="0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F9BA78EC-025F-4FE3-99D0-581375793A8C}"/>
                </a:ext>
              </a:extLst>
            </p:cNvPr>
            <p:cNvSpPr txBox="1"/>
            <p:nvPr/>
          </p:nvSpPr>
          <p:spPr>
            <a:xfrm>
              <a:off x="-51834" y="2190930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2</a:t>
              </a:r>
              <a:endParaRPr lang="zh-TW" altLang="en-US" sz="2000" dirty="0"/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084AFD67-E756-4178-B678-30F6B3A1FA31}"/>
                </a:ext>
              </a:extLst>
            </p:cNvPr>
            <p:cNvSpPr txBox="1"/>
            <p:nvPr/>
          </p:nvSpPr>
          <p:spPr>
            <a:xfrm>
              <a:off x="-51834" y="2503580"/>
              <a:ext cx="84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row 3</a:t>
              </a:r>
              <a:endParaRPr lang="zh-TW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062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26" grpId="0" animBg="1"/>
      <p:bldP spid="62" grpId="0" animBg="1"/>
      <p:bldP spid="67" grpId="0" animBg="1"/>
      <p:bldP spid="70" grpId="0" animBg="1"/>
      <p:bldP spid="71" grpId="0" animBg="1"/>
      <p:bldP spid="72" grpId="0" animBg="1"/>
      <p:bldP spid="27" grpId="0"/>
      <p:bldP spid="28" grpId="0"/>
      <p:bldP spid="73" grpId="0"/>
      <p:bldP spid="81" grpId="0"/>
      <p:bldP spid="8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10281</TotalTime>
  <Words>4845</Words>
  <Application>Microsoft Office PowerPoint</Application>
  <PresentationFormat>寬螢幕</PresentationFormat>
  <Paragraphs>1221</Paragraphs>
  <Slides>27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27</vt:i4>
      </vt:variant>
    </vt:vector>
  </HeadingPairs>
  <TitlesOfParts>
    <vt:vector size="36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1_Office 佈景主題</vt:lpstr>
      <vt:lpstr>LA 4629 Knowledge for the masses </vt:lpstr>
      <vt:lpstr> LA 4629 Knowledge for the masses (Time Limit: 5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410 Station Balance</dc:title>
  <dc:creator>chcheng</dc:creator>
  <cp:lastModifiedBy>chcheng</cp:lastModifiedBy>
  <cp:revision>2699</cp:revision>
  <dcterms:created xsi:type="dcterms:W3CDTF">2020-02-14T09:12:44Z</dcterms:created>
  <dcterms:modified xsi:type="dcterms:W3CDTF">2021-03-08T13:57:53Z</dcterms:modified>
</cp:coreProperties>
</file>