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9"/>
  </p:notesMasterIdLst>
  <p:sldIdLst>
    <p:sldId id="256" r:id="rId2"/>
    <p:sldId id="257" r:id="rId3"/>
    <p:sldId id="275" r:id="rId4"/>
    <p:sldId id="258" r:id="rId5"/>
    <p:sldId id="259" r:id="rId6"/>
    <p:sldId id="260" r:id="rId7"/>
    <p:sldId id="276" r:id="rId8"/>
    <p:sldId id="280" r:id="rId9"/>
    <p:sldId id="279" r:id="rId10"/>
    <p:sldId id="281" r:id="rId11"/>
    <p:sldId id="282" r:id="rId12"/>
    <p:sldId id="284" r:id="rId13"/>
    <p:sldId id="285" r:id="rId14"/>
    <p:sldId id="286" r:id="rId15"/>
    <p:sldId id="287" r:id="rId16"/>
    <p:sldId id="288" r:id="rId17"/>
    <p:sldId id="283" r:id="rId18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FFFF"/>
    <a:srgbClr val="FF33CC"/>
    <a:srgbClr val="0000CC"/>
    <a:srgbClr val="0000FF"/>
    <a:srgbClr val="00CC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32" autoAdjust="0"/>
    <p:restoredTop sz="94660"/>
  </p:normalViewPr>
  <p:slideViewPr>
    <p:cSldViewPr>
      <p:cViewPr varScale="1">
        <p:scale>
          <a:sx n="65" d="100"/>
          <a:sy n="65" d="100"/>
        </p:scale>
        <p:origin x="-1308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7CC1EEF0-2DF3-4496-8E77-03F35C0DC0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029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D8676DB0-71C1-48EF-A320-C047E373B933}" type="slidenum">
              <a:rPr lang="en-US" altLang="zh-TW" sz="1200">
                <a:latin typeface="Arial" charset="0"/>
              </a:rPr>
              <a:pPr eaLnBrk="1" hangingPunct="1"/>
              <a:t>1</a:t>
            </a:fld>
            <a:endParaRPr lang="en-US" altLang="zh-TW" sz="1200">
              <a:latin typeface="Arial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022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172200" cy="838200"/>
          </a:xfrm>
        </p:spPr>
        <p:txBody>
          <a:bodyPr anchorCtr="1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2339975"/>
            <a:ext cx="7772400" cy="114300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 smtClean="0"/>
            </a:lvl1pPr>
          </a:lstStyle>
          <a:p>
            <a:pPr>
              <a:defRPr/>
            </a:pPr>
            <a:fld id="{90D9EA25-EA31-4F44-90EB-645FC604332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045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D6AEB-BC2C-47D7-8563-805B68E259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424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34200" y="990600"/>
            <a:ext cx="1828800" cy="5257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447800" y="990600"/>
            <a:ext cx="5334000" cy="5257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954E8-75A1-4337-900B-B20E81190DA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206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A3F56-0698-4059-93C4-1951A260C3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659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30466-2210-4DC4-AE51-B0457D58250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201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478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816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B6EB0-8913-421D-B6C4-1C9826722D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083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38496-2168-43C4-A81B-F0F5220C2F9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106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2AF0A-642A-4C15-AAF5-E467C77E84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956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CFA28-01FF-44D9-87A0-CE84F5FF813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683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F7A3F-D183-4F71-BACC-0E77266AD1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70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C36FC-F580-4749-AF76-04A00C7FC23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874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990600"/>
            <a:ext cx="7315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2057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 Click to edit Master text styles</a:t>
            </a:r>
          </a:p>
          <a:p>
            <a:pPr lvl="1"/>
            <a:r>
              <a:rPr lang="en-US" altLang="zh-TW" smtClean="0"/>
              <a:t> Second level</a:t>
            </a:r>
          </a:p>
          <a:p>
            <a:pPr lvl="2"/>
            <a:r>
              <a:rPr lang="en-US" altLang="zh-TW" smtClean="0"/>
              <a:t> Third level</a:t>
            </a:r>
          </a:p>
          <a:p>
            <a:pPr lvl="3"/>
            <a:r>
              <a:rPr lang="en-US" altLang="zh-TW" smtClean="0"/>
              <a:t> Fourth level</a:t>
            </a:r>
          </a:p>
          <a:p>
            <a:pPr lvl="4"/>
            <a:r>
              <a:rPr lang="en-US" altLang="zh-TW" smtClean="0"/>
              <a:t> 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sz="2600" b="1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4F238B3-F1D8-4FC1-BA36-528E84FE0C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400" b="1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000" b="1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584" y="234888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dirty="0" err="1" smtClean="0">
                <a:latin typeface="Arial" charset="0"/>
              </a:rPr>
              <a:t>Uva</a:t>
            </a:r>
            <a:r>
              <a:rPr lang="en-US" altLang="zh-TW" dirty="0" smtClean="0">
                <a:latin typeface="Arial" charset="0"/>
              </a:rPr>
              <a:t> 10003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664" y="3501008"/>
            <a:ext cx="6172200" cy="1719808"/>
          </a:xfrm>
        </p:spPr>
        <p:txBody>
          <a:bodyPr/>
          <a:lstStyle/>
          <a:p>
            <a:r>
              <a:rPr lang="en-US" altLang="zh-TW" dirty="0" smtClean="0"/>
              <a:t>Cutting Sticks</a:t>
            </a:r>
          </a:p>
          <a:p>
            <a:r>
              <a:rPr lang="en-US" altLang="zh-TW" sz="2400" dirty="0" smtClean="0">
                <a:latin typeface="Arial" charset="0"/>
              </a:rPr>
              <a:t>Time: 3 seconds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75656" y="476672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964343"/>
              </p:ext>
            </p:extLst>
          </p:nvPr>
        </p:nvGraphicFramePr>
        <p:xfrm>
          <a:off x="2915816" y="3904456"/>
          <a:ext cx="3384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000"/>
                <a:gridCol w="564000"/>
                <a:gridCol w="564000"/>
                <a:gridCol w="564000"/>
                <a:gridCol w="564000"/>
                <a:gridCol w="564000"/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cut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50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125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50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125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50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874199"/>
              </p:ext>
            </p:extLst>
          </p:nvPr>
        </p:nvGraphicFramePr>
        <p:xfrm>
          <a:off x="2915816" y="1772816"/>
          <a:ext cx="3348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000"/>
                <a:gridCol w="558000"/>
                <a:gridCol w="558000"/>
                <a:gridCol w="558000"/>
                <a:gridCol w="558000"/>
                <a:gridCol w="558000"/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25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50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75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100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899592" y="4839543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start point </a:t>
            </a:r>
            <a:r>
              <a:rPr lang="en-US" altLang="zh-TW" i="1" dirty="0" smtClean="0"/>
              <a:t>l</a:t>
            </a:r>
            <a:endParaRPr lang="zh-TW" altLang="en-US" i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3851920" y="2967335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end point </a:t>
            </a:r>
            <a:r>
              <a:rPr lang="en-US" altLang="zh-TW" i="1" dirty="0"/>
              <a:t>r</a:t>
            </a:r>
            <a:endParaRPr lang="zh-TW" altLang="en-US" i="1" dirty="0"/>
          </a:p>
        </p:txBody>
      </p:sp>
      <p:cxnSp>
        <p:nvCxnSpPr>
          <p:cNvPr id="8" name="直線接點 7"/>
          <p:cNvCxnSpPr/>
          <p:nvPr/>
        </p:nvCxnSpPr>
        <p:spPr bwMode="auto">
          <a:xfrm>
            <a:off x="3131840" y="2967335"/>
            <a:ext cx="4320480" cy="27363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文字方塊 12"/>
          <p:cNvSpPr txBox="1"/>
          <p:nvPr/>
        </p:nvSpPr>
        <p:spPr>
          <a:xfrm>
            <a:off x="2699792" y="2614973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cut 2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228184" y="4273351"/>
            <a:ext cx="30460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cut[0,3]=min{</a:t>
            </a:r>
          </a:p>
          <a:p>
            <a:r>
              <a:rPr lang="en-US" altLang="zh-TW" sz="1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TW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cut[0,1]+cut[1,3]</a:t>
            </a:r>
          </a:p>
          <a:p>
            <a:r>
              <a:rPr lang="en-US" altLang="zh-TW" sz="1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TW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cut[0,2</a:t>
            </a:r>
            <a:r>
              <a:rPr lang="en-US" altLang="zh-TW" sz="1400" b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]+</a:t>
            </a:r>
            <a:r>
              <a:rPr lang="en-US" altLang="zh-TW" sz="1400" b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cut[2,3]}</a:t>
            </a:r>
            <a:endParaRPr lang="zh-TW" altLang="en-US" sz="1400" b="1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228184" y="5013176"/>
            <a:ext cx="30460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cut[1,4]=min{</a:t>
            </a:r>
          </a:p>
          <a:p>
            <a:r>
              <a:rPr lang="en-US" altLang="zh-TW" sz="1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TW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cut[1,2]+cut[2,4]</a:t>
            </a:r>
          </a:p>
          <a:p>
            <a:r>
              <a:rPr lang="en-US" altLang="zh-TW" sz="1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TW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cut[1,3]+cut[3,4]}</a:t>
            </a:r>
            <a:endParaRPr lang="zh-TW" altLang="en-US" sz="1400" b="1" dirty="0">
              <a:latin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956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75656" y="476672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273423"/>
              </p:ext>
            </p:extLst>
          </p:nvPr>
        </p:nvGraphicFramePr>
        <p:xfrm>
          <a:off x="2915816" y="3904456"/>
          <a:ext cx="3384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000"/>
                <a:gridCol w="564000"/>
                <a:gridCol w="564000"/>
                <a:gridCol w="564000"/>
                <a:gridCol w="564000"/>
                <a:gridCol w="564000"/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cut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50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125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200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50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125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50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CC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692780"/>
              </p:ext>
            </p:extLst>
          </p:nvPr>
        </p:nvGraphicFramePr>
        <p:xfrm>
          <a:off x="2915816" y="1772816"/>
          <a:ext cx="3348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000"/>
                <a:gridCol w="558000"/>
                <a:gridCol w="558000"/>
                <a:gridCol w="558000"/>
                <a:gridCol w="558000"/>
                <a:gridCol w="558000"/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25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50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75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100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899592" y="4839543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start point </a:t>
            </a:r>
            <a:r>
              <a:rPr lang="en-US" altLang="zh-TW" i="1" dirty="0" smtClean="0"/>
              <a:t>l</a:t>
            </a:r>
            <a:endParaRPr lang="zh-TW" altLang="en-US" i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3851920" y="2967335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end point </a:t>
            </a:r>
            <a:r>
              <a:rPr lang="en-US" altLang="zh-TW" i="1" dirty="0"/>
              <a:t>r</a:t>
            </a:r>
            <a:endParaRPr lang="zh-TW" altLang="en-US" i="1" dirty="0"/>
          </a:p>
        </p:txBody>
      </p:sp>
      <p:cxnSp>
        <p:nvCxnSpPr>
          <p:cNvPr id="8" name="直線接點 7"/>
          <p:cNvCxnSpPr/>
          <p:nvPr/>
        </p:nvCxnSpPr>
        <p:spPr bwMode="auto">
          <a:xfrm>
            <a:off x="3419872" y="2780928"/>
            <a:ext cx="4320480" cy="27363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文字方塊 12"/>
          <p:cNvSpPr txBox="1"/>
          <p:nvPr/>
        </p:nvSpPr>
        <p:spPr>
          <a:xfrm>
            <a:off x="3059832" y="2463279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</a:t>
            </a:r>
            <a:r>
              <a:rPr lang="en-US" altLang="zh-TW" dirty="0" smtClean="0"/>
              <a:t>ut 3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228184" y="4273351"/>
            <a:ext cx="30460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cut[0,4]=min{</a:t>
            </a:r>
          </a:p>
          <a:p>
            <a:r>
              <a:rPr lang="en-US" altLang="zh-TW" sz="1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TW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cut[0,1]+cut[1,4]</a:t>
            </a:r>
          </a:p>
          <a:p>
            <a:r>
              <a:rPr lang="en-US" altLang="zh-TW" sz="1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TW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cut[0,2]+cut[2,4]</a:t>
            </a:r>
          </a:p>
          <a:p>
            <a:r>
              <a:rPr lang="en-US" altLang="zh-TW" sz="1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TW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cut[0,3]+cut[3,4]}</a:t>
            </a:r>
            <a:endParaRPr lang="zh-TW" altLang="en-US" sz="1400" b="1" dirty="0">
              <a:latin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91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75656" y="476672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845757"/>
              </p:ext>
            </p:extLst>
          </p:nvPr>
        </p:nvGraphicFramePr>
        <p:xfrm>
          <a:off x="2915816" y="3904456"/>
          <a:ext cx="3384003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429"/>
                <a:gridCol w="483429"/>
                <a:gridCol w="483429"/>
                <a:gridCol w="483429"/>
                <a:gridCol w="483429"/>
                <a:gridCol w="483429"/>
                <a:gridCol w="483429"/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cut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329510"/>
              </p:ext>
            </p:extLst>
          </p:nvPr>
        </p:nvGraphicFramePr>
        <p:xfrm>
          <a:off x="2915816" y="1772816"/>
          <a:ext cx="3384003" cy="984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429"/>
                <a:gridCol w="483429"/>
                <a:gridCol w="483429"/>
                <a:gridCol w="483429"/>
                <a:gridCol w="483429"/>
                <a:gridCol w="483429"/>
                <a:gridCol w="483429"/>
              </a:tblGrid>
              <a:tr h="3534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18545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3851920" y="2967335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end point </a:t>
            </a:r>
            <a:r>
              <a:rPr lang="en-US" altLang="zh-TW" i="1" dirty="0"/>
              <a:t>r</a:t>
            </a:r>
            <a:endParaRPr lang="zh-TW" altLang="en-US" i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99592" y="4839543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start point </a:t>
            </a:r>
            <a:r>
              <a:rPr lang="en-US" altLang="zh-TW" i="1" dirty="0" smtClean="0"/>
              <a:t>l</a:t>
            </a:r>
            <a:endParaRPr lang="zh-TW" altLang="en-US" i="1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755576" y="1340768"/>
            <a:ext cx="1692188" cy="1512168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32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4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Font typeface="Wingdings" pitchFamily="2" charset="2"/>
              <a:buNone/>
            </a:pPr>
            <a:r>
              <a:rPr lang="en-US" altLang="zh-TW" sz="2400" dirty="0" smtClean="0"/>
              <a:t>10 </a:t>
            </a:r>
          </a:p>
          <a:p>
            <a:pPr marL="0" indent="0" algn="just">
              <a:buFont typeface="Wingdings" pitchFamily="2" charset="2"/>
              <a:buNone/>
            </a:pPr>
            <a:r>
              <a:rPr lang="en-US" altLang="zh-TW" sz="2400" dirty="0"/>
              <a:t>4</a:t>
            </a:r>
            <a:endParaRPr lang="en-US" altLang="zh-TW" sz="2400" dirty="0" smtClean="0"/>
          </a:p>
          <a:p>
            <a:pPr marL="0" indent="0" algn="just">
              <a:buFont typeface="Wingdings" pitchFamily="2" charset="2"/>
              <a:buNone/>
            </a:pPr>
            <a:r>
              <a:rPr lang="en-US" altLang="zh-TW" sz="2400" dirty="0" smtClean="0"/>
              <a:t>4 5 7 8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16268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75656" y="476672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123581"/>
              </p:ext>
            </p:extLst>
          </p:nvPr>
        </p:nvGraphicFramePr>
        <p:xfrm>
          <a:off x="2915816" y="3904456"/>
          <a:ext cx="3384003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429"/>
                <a:gridCol w="483429"/>
                <a:gridCol w="483429"/>
                <a:gridCol w="483429"/>
                <a:gridCol w="483429"/>
                <a:gridCol w="483429"/>
                <a:gridCol w="483429"/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cut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915816" y="1772816"/>
          <a:ext cx="3384003" cy="984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429"/>
                <a:gridCol w="483429"/>
                <a:gridCol w="483429"/>
                <a:gridCol w="483429"/>
                <a:gridCol w="483429"/>
                <a:gridCol w="483429"/>
                <a:gridCol w="483429"/>
              </a:tblGrid>
              <a:tr h="3534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18545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3851920" y="2967335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end point </a:t>
            </a:r>
            <a:r>
              <a:rPr lang="en-US" altLang="zh-TW" i="1" dirty="0"/>
              <a:t>r</a:t>
            </a:r>
            <a:endParaRPr lang="zh-TW" altLang="en-US" i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99592" y="4839543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start point </a:t>
            </a:r>
            <a:r>
              <a:rPr lang="en-US" altLang="zh-TW" i="1" dirty="0" smtClean="0"/>
              <a:t>l</a:t>
            </a:r>
            <a:endParaRPr lang="zh-TW" altLang="en-US" i="1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755576" y="1340768"/>
            <a:ext cx="1692188" cy="1512168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32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4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Font typeface="Wingdings" pitchFamily="2" charset="2"/>
              <a:buNone/>
            </a:pPr>
            <a:r>
              <a:rPr lang="en-US" altLang="zh-TW" sz="2400" dirty="0" smtClean="0"/>
              <a:t>10 </a:t>
            </a:r>
          </a:p>
          <a:p>
            <a:pPr marL="0" indent="0" algn="just">
              <a:buFont typeface="Wingdings" pitchFamily="2" charset="2"/>
              <a:buNone/>
            </a:pPr>
            <a:r>
              <a:rPr lang="en-US" altLang="zh-TW" sz="2400" dirty="0"/>
              <a:t>4</a:t>
            </a:r>
            <a:endParaRPr lang="en-US" altLang="zh-TW" sz="2400" dirty="0" smtClean="0"/>
          </a:p>
          <a:p>
            <a:pPr marL="0" indent="0" algn="just">
              <a:buFont typeface="Wingdings" pitchFamily="2" charset="2"/>
              <a:buNone/>
            </a:pPr>
            <a:r>
              <a:rPr lang="en-US" altLang="zh-TW" sz="2400" dirty="0" smtClean="0"/>
              <a:t>4 5 7 8</a:t>
            </a:r>
            <a:endParaRPr lang="zh-TW" altLang="en-US" sz="2000" dirty="0"/>
          </a:p>
        </p:txBody>
      </p:sp>
      <p:cxnSp>
        <p:nvCxnSpPr>
          <p:cNvPr id="8" name="直線接點 7"/>
          <p:cNvCxnSpPr/>
          <p:nvPr/>
        </p:nvCxnSpPr>
        <p:spPr bwMode="auto">
          <a:xfrm>
            <a:off x="2843808" y="3198167"/>
            <a:ext cx="3888432" cy="282312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文字方塊 12"/>
          <p:cNvSpPr txBox="1"/>
          <p:nvPr/>
        </p:nvSpPr>
        <p:spPr>
          <a:xfrm>
            <a:off x="6516216" y="3916213"/>
            <a:ext cx="23775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[02]=[01]+[12] 5</a:t>
            </a:r>
          </a:p>
          <a:p>
            <a:r>
              <a:rPr lang="en-US" altLang="zh-TW" dirty="0" smtClean="0"/>
              <a:t>[13]=[1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r>
              <a:rPr lang="en-US" altLang="zh-TW" dirty="0" smtClean="0"/>
              <a:t>]+[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r>
              <a:rPr lang="en-US" altLang="zh-TW" dirty="0" smtClean="0"/>
              <a:t>3] 3 </a:t>
            </a:r>
          </a:p>
          <a:p>
            <a:r>
              <a:rPr lang="en-US" altLang="zh-TW" dirty="0" smtClean="0"/>
              <a:t>[24]=[23]+[34] 3</a:t>
            </a:r>
          </a:p>
          <a:p>
            <a:r>
              <a:rPr lang="en-US" altLang="zh-TW" dirty="0" smtClean="0"/>
              <a:t>[35]=[3</a:t>
            </a:r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r>
              <a:rPr lang="en-US" altLang="zh-TW" dirty="0" smtClean="0"/>
              <a:t>]+[</a:t>
            </a:r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r>
              <a:rPr lang="en-US" altLang="zh-TW" dirty="0" smtClean="0"/>
              <a:t>5] 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0237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75656" y="476672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902313"/>
              </p:ext>
            </p:extLst>
          </p:nvPr>
        </p:nvGraphicFramePr>
        <p:xfrm>
          <a:off x="2915816" y="3904456"/>
          <a:ext cx="3384003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429"/>
                <a:gridCol w="483429"/>
                <a:gridCol w="483429"/>
                <a:gridCol w="483429"/>
                <a:gridCol w="483429"/>
                <a:gridCol w="483429"/>
                <a:gridCol w="483429"/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cut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915816" y="1772816"/>
          <a:ext cx="3384003" cy="984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429"/>
                <a:gridCol w="483429"/>
                <a:gridCol w="483429"/>
                <a:gridCol w="483429"/>
                <a:gridCol w="483429"/>
                <a:gridCol w="483429"/>
                <a:gridCol w="483429"/>
              </a:tblGrid>
              <a:tr h="3534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18545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3851920" y="2967335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end point </a:t>
            </a:r>
            <a:r>
              <a:rPr lang="en-US" altLang="zh-TW" i="1" dirty="0"/>
              <a:t>r</a:t>
            </a:r>
            <a:endParaRPr lang="zh-TW" altLang="en-US" i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99592" y="4839543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start point </a:t>
            </a:r>
            <a:r>
              <a:rPr lang="en-US" altLang="zh-TW" i="1" dirty="0" smtClean="0"/>
              <a:t>l</a:t>
            </a:r>
            <a:endParaRPr lang="zh-TW" altLang="en-US" i="1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755576" y="1340768"/>
            <a:ext cx="1692188" cy="1512168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32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4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Font typeface="Wingdings" pitchFamily="2" charset="2"/>
              <a:buNone/>
            </a:pPr>
            <a:r>
              <a:rPr lang="en-US" altLang="zh-TW" sz="2400" dirty="0" smtClean="0"/>
              <a:t>10 </a:t>
            </a:r>
          </a:p>
          <a:p>
            <a:pPr marL="0" indent="0" algn="just">
              <a:buFont typeface="Wingdings" pitchFamily="2" charset="2"/>
              <a:buNone/>
            </a:pPr>
            <a:r>
              <a:rPr lang="en-US" altLang="zh-TW" sz="2400" dirty="0"/>
              <a:t>4</a:t>
            </a:r>
            <a:endParaRPr lang="en-US" altLang="zh-TW" sz="2400" dirty="0" smtClean="0"/>
          </a:p>
          <a:p>
            <a:pPr marL="0" indent="0" algn="just">
              <a:buFont typeface="Wingdings" pitchFamily="2" charset="2"/>
              <a:buNone/>
            </a:pPr>
            <a:r>
              <a:rPr lang="en-US" altLang="zh-TW" sz="2400" dirty="0" smtClean="0"/>
              <a:t>4 5 7 8</a:t>
            </a:r>
            <a:endParaRPr lang="zh-TW" altLang="en-US" sz="2000" dirty="0"/>
          </a:p>
        </p:txBody>
      </p:sp>
      <p:cxnSp>
        <p:nvCxnSpPr>
          <p:cNvPr id="8" name="直線接點 7"/>
          <p:cNvCxnSpPr/>
          <p:nvPr/>
        </p:nvCxnSpPr>
        <p:spPr bwMode="auto">
          <a:xfrm>
            <a:off x="3189040" y="3068960"/>
            <a:ext cx="3888432" cy="282312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文字方塊 4"/>
          <p:cNvSpPr txBox="1"/>
          <p:nvPr/>
        </p:nvSpPr>
        <p:spPr>
          <a:xfrm>
            <a:off x="6516216" y="4480520"/>
            <a:ext cx="248016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[03]=[01]+[13] 10</a:t>
            </a:r>
          </a:p>
          <a:p>
            <a:r>
              <a:rPr lang="en-US" altLang="zh-TW" dirty="0" smtClean="0"/>
              <a:t>       =[02]+[23] 12</a:t>
            </a:r>
          </a:p>
          <a:p>
            <a:r>
              <a:rPr lang="en-US" altLang="zh-TW" dirty="0" smtClean="0"/>
              <a:t>[14]=[12]+[24] 7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=[13]+[34] 7</a:t>
            </a:r>
          </a:p>
          <a:p>
            <a:r>
              <a:rPr lang="en-US" altLang="zh-TW" dirty="0" smtClean="0"/>
              <a:t>[25]=[23]+[35] 8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=[24]+[45] 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3164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75656" y="476672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98865"/>
              </p:ext>
            </p:extLst>
          </p:nvPr>
        </p:nvGraphicFramePr>
        <p:xfrm>
          <a:off x="2915816" y="3904456"/>
          <a:ext cx="3384003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429"/>
                <a:gridCol w="483429"/>
                <a:gridCol w="483429"/>
                <a:gridCol w="483429"/>
                <a:gridCol w="483429"/>
                <a:gridCol w="483429"/>
                <a:gridCol w="483429"/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cut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15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12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915816" y="1772816"/>
          <a:ext cx="3384003" cy="984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429"/>
                <a:gridCol w="483429"/>
                <a:gridCol w="483429"/>
                <a:gridCol w="483429"/>
                <a:gridCol w="483429"/>
                <a:gridCol w="483429"/>
                <a:gridCol w="483429"/>
              </a:tblGrid>
              <a:tr h="3534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18545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3851920" y="2967335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end point </a:t>
            </a:r>
            <a:r>
              <a:rPr lang="en-US" altLang="zh-TW" i="1" dirty="0"/>
              <a:t>r</a:t>
            </a:r>
            <a:endParaRPr lang="zh-TW" altLang="en-US" i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99592" y="4839543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start point </a:t>
            </a:r>
            <a:r>
              <a:rPr lang="en-US" altLang="zh-TW" i="1" dirty="0" smtClean="0"/>
              <a:t>l</a:t>
            </a:r>
            <a:endParaRPr lang="zh-TW" altLang="en-US" i="1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755576" y="1340768"/>
            <a:ext cx="1692188" cy="1512168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32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4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Font typeface="Wingdings" pitchFamily="2" charset="2"/>
              <a:buNone/>
            </a:pPr>
            <a:r>
              <a:rPr lang="en-US" altLang="zh-TW" sz="2400" dirty="0" smtClean="0"/>
              <a:t>10 </a:t>
            </a:r>
          </a:p>
          <a:p>
            <a:pPr marL="0" indent="0" algn="just">
              <a:buFont typeface="Wingdings" pitchFamily="2" charset="2"/>
              <a:buNone/>
            </a:pPr>
            <a:r>
              <a:rPr lang="en-US" altLang="zh-TW" sz="2400" dirty="0"/>
              <a:t>4</a:t>
            </a:r>
            <a:endParaRPr lang="en-US" altLang="zh-TW" sz="2400" dirty="0" smtClean="0"/>
          </a:p>
          <a:p>
            <a:pPr marL="0" indent="0" algn="just">
              <a:buFont typeface="Wingdings" pitchFamily="2" charset="2"/>
              <a:buNone/>
            </a:pPr>
            <a:r>
              <a:rPr lang="en-US" altLang="zh-TW" sz="2400" dirty="0" smtClean="0"/>
              <a:t>4 5 7 8</a:t>
            </a:r>
            <a:endParaRPr lang="zh-TW" altLang="en-US" sz="2000" dirty="0"/>
          </a:p>
        </p:txBody>
      </p:sp>
      <p:cxnSp>
        <p:nvCxnSpPr>
          <p:cNvPr id="8" name="直線接點 7"/>
          <p:cNvCxnSpPr/>
          <p:nvPr/>
        </p:nvCxnSpPr>
        <p:spPr bwMode="auto">
          <a:xfrm>
            <a:off x="3347864" y="2859776"/>
            <a:ext cx="3888432" cy="282312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文字方塊 4"/>
          <p:cNvSpPr txBox="1"/>
          <p:nvPr/>
        </p:nvSpPr>
        <p:spPr>
          <a:xfrm>
            <a:off x="6516216" y="4480520"/>
            <a:ext cx="263405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[04]=[01]+[14]  15</a:t>
            </a:r>
          </a:p>
          <a:p>
            <a:r>
              <a:rPr lang="en-US" altLang="zh-TW" dirty="0" smtClean="0"/>
              <a:t>       =[02]+[24]  16 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=[03]+[34]  18</a:t>
            </a:r>
          </a:p>
          <a:p>
            <a:r>
              <a:rPr lang="en-US" altLang="zh-TW" dirty="0" smtClean="0"/>
              <a:t>[15]=[12]+[25] 14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=[1</a:t>
            </a:r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r>
              <a:rPr lang="en-US" altLang="zh-TW" dirty="0" smtClean="0"/>
              <a:t>]+[</a:t>
            </a:r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r>
              <a:rPr lang="en-US" altLang="zh-TW" dirty="0" smtClean="0"/>
              <a:t>5] 12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=[14]+[45] 13</a:t>
            </a:r>
          </a:p>
        </p:txBody>
      </p:sp>
    </p:spTree>
    <p:extLst>
      <p:ext uri="{BB962C8B-B14F-4D97-AF65-F5344CB8AC3E}">
        <p14:creationId xmlns:p14="http://schemas.microsoft.com/office/powerpoint/2010/main" val="1083811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75656" y="476672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388664"/>
              </p:ext>
            </p:extLst>
          </p:nvPr>
        </p:nvGraphicFramePr>
        <p:xfrm>
          <a:off x="2915816" y="3904456"/>
          <a:ext cx="3384003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429"/>
                <a:gridCol w="483429"/>
                <a:gridCol w="483429"/>
                <a:gridCol w="483429"/>
                <a:gridCol w="483429"/>
                <a:gridCol w="483429"/>
                <a:gridCol w="483429"/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cut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15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12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915816" y="1772816"/>
          <a:ext cx="3384003" cy="984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429"/>
                <a:gridCol w="483429"/>
                <a:gridCol w="483429"/>
                <a:gridCol w="483429"/>
                <a:gridCol w="483429"/>
                <a:gridCol w="483429"/>
                <a:gridCol w="483429"/>
              </a:tblGrid>
              <a:tr h="3534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18545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3851920" y="2967335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end point </a:t>
            </a:r>
            <a:r>
              <a:rPr lang="en-US" altLang="zh-TW" i="1" dirty="0"/>
              <a:t>r</a:t>
            </a:r>
            <a:endParaRPr lang="zh-TW" altLang="en-US" i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99592" y="4839543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start point </a:t>
            </a:r>
            <a:r>
              <a:rPr lang="en-US" altLang="zh-TW" i="1" dirty="0" smtClean="0"/>
              <a:t>l</a:t>
            </a:r>
            <a:endParaRPr lang="zh-TW" altLang="en-US" i="1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755576" y="1340768"/>
            <a:ext cx="1692188" cy="1512168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32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4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Font typeface="Wingdings" pitchFamily="2" charset="2"/>
              <a:buNone/>
            </a:pPr>
            <a:r>
              <a:rPr lang="en-US" altLang="zh-TW" sz="2400" dirty="0" smtClean="0"/>
              <a:t>10 </a:t>
            </a:r>
          </a:p>
          <a:p>
            <a:pPr marL="0" indent="0" algn="just">
              <a:buFont typeface="Wingdings" pitchFamily="2" charset="2"/>
              <a:buNone/>
            </a:pPr>
            <a:r>
              <a:rPr lang="en-US" altLang="zh-TW" sz="2400" dirty="0"/>
              <a:t>4</a:t>
            </a:r>
            <a:endParaRPr lang="en-US" altLang="zh-TW" sz="2400" dirty="0" smtClean="0"/>
          </a:p>
          <a:p>
            <a:pPr marL="0" indent="0" algn="just">
              <a:buFont typeface="Wingdings" pitchFamily="2" charset="2"/>
              <a:buNone/>
            </a:pPr>
            <a:r>
              <a:rPr lang="en-US" altLang="zh-TW" sz="2400" dirty="0" smtClean="0"/>
              <a:t>4 5 7 8</a:t>
            </a:r>
            <a:endParaRPr lang="zh-TW" altLang="en-US" sz="2000" dirty="0"/>
          </a:p>
        </p:txBody>
      </p:sp>
      <p:cxnSp>
        <p:nvCxnSpPr>
          <p:cNvPr id="8" name="直線接點 7"/>
          <p:cNvCxnSpPr/>
          <p:nvPr/>
        </p:nvCxnSpPr>
        <p:spPr bwMode="auto">
          <a:xfrm>
            <a:off x="3491880" y="2564904"/>
            <a:ext cx="3888432" cy="282312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文字方塊 4"/>
          <p:cNvSpPr txBox="1"/>
          <p:nvPr/>
        </p:nvSpPr>
        <p:spPr>
          <a:xfrm>
            <a:off x="6516216" y="4480520"/>
            <a:ext cx="25314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[05]=[0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r>
              <a:rPr lang="en-US" altLang="zh-TW" dirty="0" smtClean="0"/>
              <a:t>]+[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r>
              <a:rPr lang="en-US" altLang="zh-TW" dirty="0" smtClean="0"/>
              <a:t>5]  22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=[02]+[25] 23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=[03]+[35] 23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=[04]+[45] 25</a:t>
            </a:r>
          </a:p>
          <a:p>
            <a:r>
              <a:rPr lang="en-US" altLang="zh-TW" dirty="0" smtClean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1164416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76" y="44624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Sample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TW" sz="1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const</a:t>
            </a: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TW" sz="1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TW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 </a:t>
            </a: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= </a:t>
            </a:r>
            <a:r>
              <a:rPr lang="en-US" altLang="zh-TW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1005;  </a:t>
            </a:r>
            <a:endParaRPr lang="en-US" altLang="zh-TW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altLang="zh-TW" sz="1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const</a:t>
            </a: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TW" sz="1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TW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INFINITE </a:t>
            </a: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= </a:t>
            </a:r>
            <a:r>
              <a:rPr lang="en-US" altLang="zh-TW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0x7FFFFFFF;  </a:t>
            </a:r>
            <a:endParaRPr lang="en-US" altLang="zh-TW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altLang="zh-TW" sz="1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TW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cut[n][n];  </a:t>
            </a:r>
            <a:endParaRPr lang="en-US" altLang="zh-TW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altLang="zh-TW" sz="1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 a</a:t>
            </a:r>
            <a:r>
              <a:rPr lang="en-US" altLang="zh-TW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[n];</a:t>
            </a:r>
            <a:endParaRPr lang="en-US" altLang="zh-TW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altLang="zh-TW" sz="1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altLang="zh-TW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main() </a:t>
            </a:r>
            <a:endParaRPr lang="en-US" altLang="zh-TW" sz="1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altLang="zh-TW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{  </a:t>
            </a:r>
            <a:r>
              <a:rPr lang="en-US" altLang="zh-TW" sz="1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altLang="zh-TW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length, n, min, left, right;  </a:t>
            </a:r>
            <a:endParaRPr lang="en-US" altLang="zh-TW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altLang="zh-TW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while</a:t>
            </a: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( </a:t>
            </a:r>
            <a:r>
              <a:rPr lang="en-US" altLang="zh-TW" sz="1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scanf</a:t>
            </a: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("%</a:t>
            </a:r>
            <a:r>
              <a:rPr lang="en-US" altLang="zh-TW" sz="1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d",&amp;</a:t>
            </a:r>
            <a:r>
              <a:rPr lang="en-US" altLang="zh-TW" sz="1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length</a:t>
            </a:r>
            <a:r>
              <a:rPr lang="en-US" altLang="zh-TW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 </a:t>
            </a: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!= EOF &amp;&amp; </a:t>
            </a:r>
            <a:r>
              <a:rPr lang="en-US" altLang="zh-TW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length) </a:t>
            </a:r>
          </a:p>
          <a:p>
            <a:pPr marL="0" indent="0">
              <a:buNone/>
            </a:pP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TW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{   </a:t>
            </a:r>
            <a:r>
              <a:rPr lang="en-US" altLang="zh-TW" sz="1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scanf</a:t>
            </a: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("%</a:t>
            </a:r>
            <a:r>
              <a:rPr lang="en-US" altLang="zh-TW" sz="1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d",&amp;n</a:t>
            </a: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);  </a:t>
            </a:r>
          </a:p>
          <a:p>
            <a:pPr marL="0" indent="0">
              <a:buNone/>
            </a:pP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 for(</a:t>
            </a:r>
            <a:r>
              <a:rPr lang="en-US" altLang="zh-TW" sz="1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 i = 1; i &lt;= n; i++) </a:t>
            </a:r>
            <a:r>
              <a:rPr lang="en-US" altLang="zh-TW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endParaRPr lang="en-US" altLang="zh-TW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     </a:t>
            </a:r>
            <a:r>
              <a:rPr lang="en-US" altLang="zh-TW" sz="1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scanf</a:t>
            </a: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("%</a:t>
            </a:r>
            <a:r>
              <a:rPr lang="en-US" altLang="zh-TW" sz="1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</a:t>
            </a:r>
            <a:r>
              <a:rPr lang="en-US" altLang="zh-TW" sz="1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",&amp;a</a:t>
            </a:r>
            <a:r>
              <a:rPr lang="en-US" altLang="zh-TW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[i</a:t>
            </a: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]);  </a:t>
            </a:r>
            <a:r>
              <a:rPr lang="en-US" altLang="zh-TW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endParaRPr lang="en-US" altLang="zh-TW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 </a:t>
            </a:r>
            <a:r>
              <a:rPr lang="en-US" altLang="zh-TW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a[0</a:t>
            </a: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] = 0;  </a:t>
            </a:r>
            <a:r>
              <a:rPr lang="en-US" altLang="zh-TW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a[n+1</a:t>
            </a: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] = </a:t>
            </a:r>
            <a:r>
              <a:rPr lang="en-US" altLang="zh-TW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length;  </a:t>
            </a:r>
            <a:endParaRPr lang="en-US" altLang="zh-TW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 </a:t>
            </a:r>
            <a:r>
              <a:rPr lang="en-US" altLang="zh-TW" sz="1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memset</a:t>
            </a:r>
            <a:r>
              <a:rPr lang="en-US" altLang="zh-TW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(cut,0,sizeof(cut)); </a:t>
            </a:r>
          </a:p>
          <a:p>
            <a:pPr marL="0" indent="0">
              <a:buNone/>
            </a:pPr>
            <a:endParaRPr lang="en-US" altLang="zh-TW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 for(</a:t>
            </a:r>
            <a:r>
              <a:rPr lang="en-US" altLang="zh-TW" sz="1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TW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 </a:t>
            </a: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= 1; </a:t>
            </a:r>
            <a:r>
              <a:rPr lang="en-US" altLang="zh-TW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 </a:t>
            </a: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&lt;= </a:t>
            </a:r>
            <a:r>
              <a:rPr lang="en-US" altLang="zh-TW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n; d++) </a:t>
            </a:r>
          </a:p>
          <a:p>
            <a:pPr marL="0" indent="0">
              <a:buNone/>
            </a:pP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TW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{    for(left </a:t>
            </a: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= 0; </a:t>
            </a:r>
            <a:r>
              <a:rPr lang="en-US" altLang="zh-TW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left </a:t>
            </a: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&lt;= n+1; </a:t>
            </a:r>
            <a:r>
              <a:rPr lang="en-US" altLang="zh-TW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left++) </a:t>
            </a: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zh-TW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altLang="zh-TW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</a:t>
            </a:r>
            <a:r>
              <a:rPr lang="en-US" altLang="zh-TW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{     right </a:t>
            </a: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= </a:t>
            </a:r>
            <a:r>
              <a:rPr lang="en-US" altLang="zh-TW" sz="1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left+d</a:t>
            </a:r>
            <a:r>
              <a:rPr lang="en-US" altLang="zh-TW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  min </a:t>
            </a: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= </a:t>
            </a:r>
            <a:r>
              <a:rPr lang="en-US" altLang="zh-TW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INFINITE;  </a:t>
            </a:r>
            <a:endParaRPr lang="en-US" altLang="zh-TW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				</a:t>
            </a:r>
          </a:p>
          <a:p>
            <a:pPr marL="0" indent="0">
              <a:buNone/>
            </a:pP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</a:t>
            </a:r>
            <a:r>
              <a:rPr lang="en-US" altLang="zh-TW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for(</a:t>
            </a:r>
            <a:r>
              <a:rPr lang="en-US" altLang="zh-TW" sz="1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altLang="zh-TW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k = i+1; k &lt; j; k++) 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min </a:t>
            </a: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= </a:t>
            </a:r>
            <a:r>
              <a:rPr lang="en-US" altLang="zh-TW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min &lt; cut[left][</a:t>
            </a: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k</a:t>
            </a:r>
            <a:r>
              <a:rPr lang="en-US" altLang="zh-TW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]+cut[k][right] ? min : cut[left][</a:t>
            </a: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k</a:t>
            </a:r>
            <a:r>
              <a:rPr lang="en-US" altLang="zh-TW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]+cut[k][right];  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endParaRPr lang="en-US" altLang="zh-TW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</a:t>
            </a:r>
            <a:r>
              <a:rPr lang="en-US" altLang="zh-TW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if(min </a:t>
            </a: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!= </a:t>
            </a:r>
            <a:r>
              <a:rPr lang="en-US" altLang="zh-TW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INFINITE) </a:t>
            </a:r>
            <a:endParaRPr lang="en-US" altLang="zh-TW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</a:t>
            </a:r>
            <a:r>
              <a:rPr lang="en-US" altLang="zh-TW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cut[left][right] </a:t>
            </a: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= </a:t>
            </a:r>
            <a:r>
              <a:rPr lang="en-US" altLang="zh-TW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min </a:t>
            </a: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+ </a:t>
            </a:r>
            <a:r>
              <a:rPr lang="en-US" altLang="zh-TW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(a[right]-a[left]);   </a:t>
            </a:r>
            <a:endParaRPr lang="en-US" altLang="zh-TW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     </a:t>
            </a:r>
            <a:r>
              <a:rPr lang="en-US" altLang="zh-TW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}  </a:t>
            </a:r>
            <a:endParaRPr lang="en-US" altLang="zh-TW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 }  </a:t>
            </a:r>
          </a:p>
          <a:p>
            <a:pPr marL="0" indent="0">
              <a:buNone/>
            </a:pP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 </a:t>
            </a:r>
            <a:r>
              <a:rPr lang="en-US" altLang="zh-TW" sz="1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printf</a:t>
            </a: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("The minimum cutting is %d.\</a:t>
            </a:r>
            <a:r>
              <a:rPr lang="en-US" altLang="zh-TW" sz="1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lang="en-US" altLang="zh-TW" sz="1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",cut</a:t>
            </a:r>
            <a:r>
              <a:rPr lang="en-US" altLang="zh-TW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[0</a:t>
            </a: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][n+1]);  </a:t>
            </a:r>
          </a:p>
          <a:p>
            <a:pPr marL="0" indent="0">
              <a:buNone/>
            </a:pP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}  </a:t>
            </a:r>
          </a:p>
          <a:p>
            <a:pPr marL="0" indent="0">
              <a:buNone/>
            </a:pP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return 0;  </a:t>
            </a:r>
          </a:p>
          <a:p>
            <a:pPr marL="0" indent="0">
              <a:buNone/>
            </a:pPr>
            <a:r>
              <a:rPr lang="en-US" altLang="zh-TW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} </a:t>
            </a:r>
            <a:endParaRPr lang="zh-TW" altLang="en-US" sz="120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467544" y="3573016"/>
            <a:ext cx="8064896" cy="244827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827584" y="3789040"/>
            <a:ext cx="7488832" cy="20162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115616" y="4437112"/>
            <a:ext cx="6768752" cy="50405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0145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68" y="1124744"/>
            <a:ext cx="7819256" cy="4968552"/>
          </a:xfrm>
        </p:spPr>
        <p:txBody>
          <a:bodyPr/>
          <a:lstStyle/>
          <a:p>
            <a:pPr algn="just"/>
            <a:r>
              <a:rPr lang="en-US" altLang="zh-TW" sz="2800" dirty="0"/>
              <a:t>You have to cut a wood stick into pieces. The most affordable company, </a:t>
            </a:r>
            <a:r>
              <a:rPr lang="en-US" altLang="zh-TW" sz="2800" dirty="0" smtClean="0"/>
              <a:t>Analog </a:t>
            </a:r>
            <a:r>
              <a:rPr lang="en-US" altLang="zh-TW" sz="2800" dirty="0"/>
              <a:t>Cutting Machinery, Inc. (ACM), charges money </a:t>
            </a:r>
            <a:r>
              <a:rPr lang="en-US" altLang="zh-TW" sz="2800" dirty="0">
                <a:solidFill>
                  <a:srgbClr val="FF0000"/>
                </a:solidFill>
              </a:rPr>
              <a:t>according to the length of the stick being cut</a:t>
            </a:r>
            <a:r>
              <a:rPr lang="en-US" altLang="zh-TW" sz="2800" dirty="0"/>
              <a:t>. </a:t>
            </a:r>
            <a:endParaRPr lang="en-US" altLang="zh-TW" sz="2800" dirty="0" smtClean="0"/>
          </a:p>
          <a:p>
            <a:pPr algn="just"/>
            <a:r>
              <a:rPr lang="en-US" altLang="zh-TW" sz="2800" dirty="0" smtClean="0"/>
              <a:t>Their </a:t>
            </a:r>
            <a:r>
              <a:rPr lang="en-US" altLang="zh-TW" sz="2800" dirty="0"/>
              <a:t>procedure of work requires that they only make one cut at a time. It is easy to notice that different selections in the order of cutting can led to different prices. 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241978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68" y="1124744"/>
            <a:ext cx="7819256" cy="4968552"/>
          </a:xfrm>
        </p:spPr>
        <p:txBody>
          <a:bodyPr/>
          <a:lstStyle/>
          <a:p>
            <a:pPr algn="just"/>
            <a:r>
              <a:rPr lang="en-US" altLang="zh-TW" sz="2800" dirty="0" smtClean="0"/>
              <a:t>For </a:t>
            </a:r>
            <a:r>
              <a:rPr lang="en-US" altLang="zh-TW" sz="2800" dirty="0"/>
              <a:t>example, consider a stick of length 10 meters that has to be cut at 2, 4 and 7 meters from one end. </a:t>
            </a:r>
            <a:r>
              <a:rPr lang="en-US" altLang="zh-TW" sz="2800" dirty="0" smtClean="0"/>
              <a:t>There </a:t>
            </a:r>
            <a:r>
              <a:rPr lang="en-US" altLang="zh-TW" sz="2800" dirty="0"/>
              <a:t>are several choices. </a:t>
            </a:r>
            <a:endParaRPr lang="en-US" altLang="zh-TW" sz="2800" dirty="0" smtClean="0"/>
          </a:p>
          <a:p>
            <a:pPr lvl="1" algn="just"/>
            <a:r>
              <a:rPr lang="en-US" altLang="zh-TW" sz="2400" dirty="0" smtClean="0"/>
              <a:t>One </a:t>
            </a:r>
            <a:r>
              <a:rPr lang="en-US" altLang="zh-TW" sz="2400" dirty="0"/>
              <a:t>can be cutting first at 2, then at 4, then at 7. This leads to a price of </a:t>
            </a:r>
            <a:r>
              <a:rPr lang="en-US" altLang="zh-TW" sz="2400" u="sng" dirty="0">
                <a:solidFill>
                  <a:srgbClr val="FF0000"/>
                </a:solidFill>
              </a:rPr>
              <a:t>10 + 8 + 6 = 24</a:t>
            </a:r>
            <a:r>
              <a:rPr lang="en-US" altLang="zh-TW" sz="2400" dirty="0"/>
              <a:t> because the first stick was of 10 meters, the resulting of 8 and the last one of 6. </a:t>
            </a:r>
            <a:endParaRPr lang="en-US" altLang="zh-TW" sz="2400" dirty="0" smtClean="0"/>
          </a:p>
          <a:p>
            <a:pPr lvl="1" algn="just"/>
            <a:r>
              <a:rPr lang="en-US" altLang="zh-TW" sz="2400" dirty="0" smtClean="0"/>
              <a:t>Another </a:t>
            </a:r>
            <a:r>
              <a:rPr lang="en-US" altLang="zh-TW" sz="2400" dirty="0"/>
              <a:t>choice could be cutting at 4, then at 2, then at 7. This would lead to a price of </a:t>
            </a:r>
            <a:r>
              <a:rPr lang="en-US" altLang="zh-TW" sz="2400" u="sng" dirty="0">
                <a:solidFill>
                  <a:srgbClr val="FF0000"/>
                </a:solidFill>
              </a:rPr>
              <a:t>10 + 4 + 6 = 20</a:t>
            </a:r>
            <a:r>
              <a:rPr lang="en-US" altLang="zh-TW" sz="2400" dirty="0"/>
              <a:t>, </a:t>
            </a:r>
            <a:r>
              <a:rPr lang="en-US" altLang="zh-TW" sz="2400" u="sng" dirty="0"/>
              <a:t>which is a better price</a:t>
            </a:r>
            <a:r>
              <a:rPr lang="en-US" altLang="zh-TW" sz="2400" dirty="0"/>
              <a:t>. Your boss trusts your computer abilities to find out the minimum cost for cutting a given stick. 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6100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124744"/>
            <a:ext cx="7603232" cy="4824536"/>
          </a:xfrm>
        </p:spPr>
        <p:txBody>
          <a:bodyPr/>
          <a:lstStyle/>
          <a:p>
            <a:pPr algn="just"/>
            <a:r>
              <a:rPr lang="en-US" altLang="zh-TW" sz="2800" dirty="0"/>
              <a:t>The input will consist of </a:t>
            </a:r>
            <a:r>
              <a:rPr lang="en-US" altLang="zh-TW" sz="2800" dirty="0">
                <a:solidFill>
                  <a:srgbClr val="FF0000"/>
                </a:solidFill>
              </a:rPr>
              <a:t>several input </a:t>
            </a:r>
            <a:r>
              <a:rPr lang="en-US" altLang="zh-TW" sz="2800" dirty="0" smtClean="0">
                <a:solidFill>
                  <a:srgbClr val="FF0000"/>
                </a:solidFill>
              </a:rPr>
              <a:t>cases</a:t>
            </a:r>
            <a:r>
              <a:rPr lang="en-US" altLang="zh-TW" sz="2800" dirty="0" smtClean="0"/>
              <a:t>.</a:t>
            </a:r>
          </a:p>
          <a:p>
            <a:pPr algn="just"/>
            <a:r>
              <a:rPr lang="en-US" altLang="zh-TW" sz="2800" dirty="0" smtClean="0"/>
              <a:t>The </a:t>
            </a:r>
            <a:r>
              <a:rPr lang="en-US" altLang="zh-TW" sz="2800" dirty="0"/>
              <a:t>first line of each test case will contain a </a:t>
            </a:r>
            <a:r>
              <a:rPr lang="en-US" altLang="zh-TW" sz="2800" dirty="0">
                <a:solidFill>
                  <a:srgbClr val="FF0000"/>
                </a:solidFill>
              </a:rPr>
              <a:t>positive number </a:t>
            </a:r>
            <a:r>
              <a:rPr lang="en-US" altLang="zh-TW" sz="2800" i="1" dirty="0">
                <a:solidFill>
                  <a:srgbClr val="FF0000"/>
                </a:solidFill>
              </a:rPr>
              <a:t>l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that represents the </a:t>
            </a:r>
            <a:r>
              <a:rPr lang="en-US" altLang="zh-TW" sz="2800" u="sng" dirty="0">
                <a:solidFill>
                  <a:srgbClr val="FF0000"/>
                </a:solidFill>
              </a:rPr>
              <a:t>length of the stick to be cut</a:t>
            </a:r>
            <a:r>
              <a:rPr lang="en-US" altLang="zh-TW" sz="2800" dirty="0"/>
              <a:t>. You can assume </a:t>
            </a:r>
            <a:r>
              <a:rPr lang="en-US" altLang="zh-TW" sz="2800" i="1" dirty="0">
                <a:solidFill>
                  <a:srgbClr val="FF0000"/>
                </a:solidFill>
              </a:rPr>
              <a:t>l</a:t>
            </a:r>
            <a:r>
              <a:rPr lang="en-US" altLang="zh-TW" sz="2800" dirty="0">
                <a:solidFill>
                  <a:srgbClr val="FF0000"/>
                </a:solidFill>
              </a:rPr>
              <a:t> &lt; 1000</a:t>
            </a:r>
            <a:r>
              <a:rPr lang="en-US" altLang="zh-TW" sz="2800" dirty="0"/>
              <a:t>. </a:t>
            </a:r>
            <a:endParaRPr lang="en-US" altLang="zh-TW" sz="2800" dirty="0" smtClean="0"/>
          </a:p>
          <a:p>
            <a:pPr algn="just"/>
            <a:r>
              <a:rPr lang="en-US" altLang="zh-TW" sz="2800" dirty="0" smtClean="0"/>
              <a:t>The </a:t>
            </a:r>
            <a:r>
              <a:rPr lang="en-US" altLang="zh-TW" sz="2800" dirty="0"/>
              <a:t>next line will contain the </a:t>
            </a:r>
            <a:r>
              <a:rPr lang="en-US" altLang="zh-TW" sz="2800" dirty="0">
                <a:solidFill>
                  <a:srgbClr val="FF0000"/>
                </a:solidFill>
              </a:rPr>
              <a:t>number </a:t>
            </a:r>
            <a:r>
              <a:rPr lang="en-US" altLang="zh-TW" sz="2800" i="1" dirty="0">
                <a:solidFill>
                  <a:srgbClr val="FF0000"/>
                </a:solidFill>
              </a:rPr>
              <a:t>n</a:t>
            </a:r>
            <a:r>
              <a:rPr lang="en-US" altLang="zh-TW" sz="2800" dirty="0"/>
              <a:t> (</a:t>
            </a:r>
            <a:r>
              <a:rPr lang="en-US" altLang="zh-TW" sz="2800" i="1" dirty="0">
                <a:solidFill>
                  <a:srgbClr val="FF0000"/>
                </a:solidFill>
              </a:rPr>
              <a:t>n &lt; 50</a:t>
            </a:r>
            <a:r>
              <a:rPr lang="en-US" altLang="zh-TW" sz="2800" dirty="0"/>
              <a:t>) of cuts to be made. </a:t>
            </a:r>
            <a:endParaRPr lang="en-US" altLang="zh-TW" sz="2800" dirty="0" smtClean="0"/>
          </a:p>
          <a:p>
            <a:pPr algn="just"/>
            <a:r>
              <a:rPr lang="en-US" altLang="zh-TW" sz="2800" dirty="0" smtClean="0"/>
              <a:t>The </a:t>
            </a:r>
            <a:r>
              <a:rPr lang="en-US" altLang="zh-TW" sz="2800" dirty="0"/>
              <a:t>next line consists of </a:t>
            </a:r>
            <a:r>
              <a:rPr lang="en-US" altLang="zh-TW" sz="2800" dirty="0">
                <a:solidFill>
                  <a:srgbClr val="FF0000"/>
                </a:solidFill>
              </a:rPr>
              <a:t>n positive numbers</a:t>
            </a:r>
            <a:r>
              <a:rPr lang="en-US" altLang="zh-TW" sz="2800" dirty="0"/>
              <a:t> </a:t>
            </a:r>
            <a:r>
              <a:rPr lang="en-US" altLang="zh-TW" sz="2800" i="1" dirty="0">
                <a:solidFill>
                  <a:srgbClr val="FF0000"/>
                </a:solidFill>
              </a:rPr>
              <a:t>c</a:t>
            </a:r>
            <a:r>
              <a:rPr lang="en-US" altLang="zh-TW" sz="2800" i="1" baseline="-25000" dirty="0">
                <a:solidFill>
                  <a:srgbClr val="FF0000"/>
                </a:solidFill>
              </a:rPr>
              <a:t>i</a:t>
            </a:r>
            <a:r>
              <a:rPr lang="en-US" altLang="zh-TW" sz="2800" dirty="0"/>
              <a:t> (</a:t>
            </a:r>
            <a:r>
              <a:rPr lang="en-US" altLang="zh-TW" sz="2800" dirty="0">
                <a:solidFill>
                  <a:srgbClr val="FF0000"/>
                </a:solidFill>
              </a:rPr>
              <a:t>0 &lt; </a:t>
            </a:r>
            <a:r>
              <a:rPr lang="en-US" altLang="zh-TW" sz="2800" i="1" dirty="0">
                <a:solidFill>
                  <a:srgbClr val="FF0000"/>
                </a:solidFill>
              </a:rPr>
              <a:t>c</a:t>
            </a:r>
            <a:r>
              <a:rPr lang="en-US" altLang="zh-TW" sz="2800" i="1" baseline="-25000" dirty="0">
                <a:solidFill>
                  <a:srgbClr val="FF0000"/>
                </a:solidFill>
              </a:rPr>
              <a:t>i</a:t>
            </a:r>
            <a:r>
              <a:rPr lang="en-US" altLang="zh-TW" sz="2800" dirty="0">
                <a:solidFill>
                  <a:srgbClr val="FF0000"/>
                </a:solidFill>
              </a:rPr>
              <a:t> &lt; l</a:t>
            </a:r>
            <a:r>
              <a:rPr lang="en-US" altLang="zh-TW" sz="2800" dirty="0"/>
              <a:t>) representing the places where the cuts have to be done, </a:t>
            </a:r>
            <a:r>
              <a:rPr lang="en-US" altLang="zh-TW" sz="2800" u="sng" dirty="0">
                <a:solidFill>
                  <a:schemeClr val="bg2"/>
                </a:solidFill>
              </a:rPr>
              <a:t>given in strictly increasing order</a:t>
            </a:r>
            <a:r>
              <a:rPr lang="en-US" altLang="zh-TW" sz="2800" dirty="0"/>
              <a:t>. </a:t>
            </a:r>
            <a:endParaRPr lang="en-US" altLang="zh-TW" sz="2800" dirty="0" smtClean="0"/>
          </a:p>
          <a:p>
            <a:pPr algn="just"/>
            <a:r>
              <a:rPr lang="en-US" altLang="zh-TW" sz="2800" dirty="0" smtClean="0"/>
              <a:t>An </a:t>
            </a:r>
            <a:r>
              <a:rPr lang="en-US" altLang="zh-TW" sz="2800" dirty="0"/>
              <a:t>input case with </a:t>
            </a:r>
            <a:r>
              <a:rPr lang="en-US" altLang="zh-TW" sz="2800" i="1" dirty="0">
                <a:solidFill>
                  <a:srgbClr val="FF0000"/>
                </a:solidFill>
              </a:rPr>
              <a:t>l</a:t>
            </a:r>
            <a:r>
              <a:rPr lang="en-US" altLang="zh-TW" sz="2800" dirty="0">
                <a:solidFill>
                  <a:srgbClr val="FF0000"/>
                </a:solidFill>
              </a:rPr>
              <a:t> = 0 </a:t>
            </a:r>
            <a:r>
              <a:rPr lang="en-US" altLang="zh-TW" sz="2800" dirty="0"/>
              <a:t>will represent the end of the input.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32142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608" y="1124744"/>
            <a:ext cx="7560840" cy="4896544"/>
          </a:xfrm>
        </p:spPr>
        <p:txBody>
          <a:bodyPr/>
          <a:lstStyle/>
          <a:p>
            <a:pPr algn="just"/>
            <a:r>
              <a:rPr lang="en-US" altLang="zh-TW" sz="2800" dirty="0"/>
              <a:t>You have to print the </a:t>
            </a:r>
            <a:r>
              <a:rPr lang="en-US" altLang="zh-TW" sz="2800" u="sng" dirty="0">
                <a:solidFill>
                  <a:srgbClr val="FF0000"/>
                </a:solidFill>
              </a:rPr>
              <a:t>cost of the optimal solution</a:t>
            </a:r>
            <a:r>
              <a:rPr lang="en-US" altLang="zh-TW" sz="2800" dirty="0"/>
              <a:t> of the cutting problem, that is the minimum cost of cutting the given stick. Format the output as shown below.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6337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Sample Input / 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5576" y="1340768"/>
            <a:ext cx="3384376" cy="5256584"/>
          </a:xfrm>
          <a:solidFill>
            <a:schemeClr val="bg1"/>
          </a:solidFill>
          <a:ln>
            <a:solidFill>
              <a:schemeClr val="bg2"/>
            </a:solidFill>
          </a:ln>
        </p:spPr>
        <p:txBody>
          <a:bodyPr/>
          <a:lstStyle/>
          <a:p>
            <a:pPr marL="0" indent="0" algn="just">
              <a:buNone/>
            </a:pPr>
            <a:r>
              <a:rPr lang="en-US" altLang="zh-TW" sz="2400" dirty="0"/>
              <a:t>100 </a:t>
            </a:r>
            <a:endParaRPr lang="en-US" altLang="zh-TW" sz="2400" dirty="0" smtClean="0"/>
          </a:p>
          <a:p>
            <a:pPr marL="0" indent="0" algn="just">
              <a:buNone/>
            </a:pPr>
            <a:r>
              <a:rPr lang="en-US" altLang="zh-TW" sz="2400" dirty="0" smtClean="0"/>
              <a:t>3 </a:t>
            </a:r>
          </a:p>
          <a:p>
            <a:pPr marL="0" indent="0" algn="just">
              <a:buNone/>
            </a:pPr>
            <a:r>
              <a:rPr lang="en-US" altLang="zh-TW" sz="2400" dirty="0" smtClean="0"/>
              <a:t>25 </a:t>
            </a:r>
            <a:r>
              <a:rPr lang="en-US" altLang="zh-TW" sz="2400" dirty="0"/>
              <a:t>50 75</a:t>
            </a:r>
            <a:endParaRPr lang="zh-TW" altLang="en-US" sz="2000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4355976" y="1340768"/>
            <a:ext cx="4608512" cy="1944216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32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4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None/>
            </a:pPr>
            <a:r>
              <a:rPr lang="en-US" altLang="zh-TW" sz="2400" dirty="0"/>
              <a:t>The minimum cutting is </a:t>
            </a:r>
            <a:r>
              <a:rPr lang="en-US" altLang="zh-TW" sz="2400" dirty="0">
                <a:solidFill>
                  <a:srgbClr val="FF0000"/>
                </a:solidFill>
              </a:rPr>
              <a:t>200</a:t>
            </a:r>
            <a:r>
              <a:rPr lang="en-US" altLang="zh-TW" sz="2400" dirty="0"/>
              <a:t>. </a:t>
            </a:r>
            <a:endParaRPr lang="zh-TW" altLang="en-US" sz="1600" kern="0" dirty="0"/>
          </a:p>
        </p:txBody>
      </p:sp>
      <p:cxnSp>
        <p:nvCxnSpPr>
          <p:cNvPr id="6" name="直線單箭頭接點 5"/>
          <p:cNvCxnSpPr/>
          <p:nvPr/>
        </p:nvCxnSpPr>
        <p:spPr bwMode="auto">
          <a:xfrm flipH="1">
            <a:off x="1043608" y="1155303"/>
            <a:ext cx="288032" cy="2880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文字方塊 6"/>
          <p:cNvSpPr txBox="1"/>
          <p:nvPr/>
        </p:nvSpPr>
        <p:spPr>
          <a:xfrm>
            <a:off x="1351277" y="951111"/>
            <a:ext cx="1661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Stick length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246222" y="1455167"/>
            <a:ext cx="209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Number of cuts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1" name="直線單箭頭接點 10"/>
          <p:cNvCxnSpPr/>
          <p:nvPr/>
        </p:nvCxnSpPr>
        <p:spPr bwMode="auto">
          <a:xfrm flipH="1">
            <a:off x="971600" y="1801415"/>
            <a:ext cx="360040" cy="1154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文字方塊 48"/>
          <p:cNvSpPr txBox="1"/>
          <p:nvPr/>
        </p:nvSpPr>
        <p:spPr>
          <a:xfrm>
            <a:off x="1825277" y="1815207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Length of each cut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50" name="直線單箭頭接點 49"/>
          <p:cNvCxnSpPr/>
          <p:nvPr/>
        </p:nvCxnSpPr>
        <p:spPr bwMode="auto">
          <a:xfrm flipH="1">
            <a:off x="1304020" y="2151003"/>
            <a:ext cx="603684" cy="1154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接點 11"/>
          <p:cNvCxnSpPr/>
          <p:nvPr/>
        </p:nvCxnSpPr>
        <p:spPr bwMode="auto">
          <a:xfrm>
            <a:off x="4427984" y="3962673"/>
            <a:ext cx="4032448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文字方塊 13"/>
          <p:cNvSpPr txBox="1"/>
          <p:nvPr/>
        </p:nvSpPr>
        <p:spPr>
          <a:xfrm>
            <a:off x="4427984" y="4263479"/>
            <a:ext cx="2242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100+75+50=225</a:t>
            </a:r>
            <a:endParaRPr lang="zh-TW" altLang="en-US" dirty="0"/>
          </a:p>
        </p:txBody>
      </p:sp>
      <p:cxnSp>
        <p:nvCxnSpPr>
          <p:cNvPr id="18" name="直線接點 17"/>
          <p:cNvCxnSpPr/>
          <p:nvPr/>
        </p:nvCxnSpPr>
        <p:spPr bwMode="auto">
          <a:xfrm>
            <a:off x="5436096" y="3746649"/>
            <a:ext cx="0" cy="43204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直線接點 58"/>
          <p:cNvCxnSpPr/>
          <p:nvPr/>
        </p:nvCxnSpPr>
        <p:spPr bwMode="auto">
          <a:xfrm>
            <a:off x="6444208" y="3746649"/>
            <a:ext cx="0" cy="43204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文字方塊 28"/>
          <p:cNvSpPr txBox="1"/>
          <p:nvPr/>
        </p:nvSpPr>
        <p:spPr>
          <a:xfrm>
            <a:off x="5159677" y="3356992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(1)25</a:t>
            </a:r>
            <a:endParaRPr lang="zh-TW" altLang="en-US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6167789" y="3356992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(2)50</a:t>
            </a:r>
            <a:endParaRPr lang="zh-TW" altLang="en-US" dirty="0"/>
          </a:p>
        </p:txBody>
      </p:sp>
      <p:cxnSp>
        <p:nvCxnSpPr>
          <p:cNvPr id="62" name="直線接點 61"/>
          <p:cNvCxnSpPr/>
          <p:nvPr/>
        </p:nvCxnSpPr>
        <p:spPr bwMode="auto">
          <a:xfrm>
            <a:off x="7452320" y="3746649"/>
            <a:ext cx="0" cy="43204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文字方塊 62"/>
          <p:cNvSpPr txBox="1"/>
          <p:nvPr/>
        </p:nvSpPr>
        <p:spPr>
          <a:xfrm>
            <a:off x="7175901" y="3386609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(3)75</a:t>
            </a:r>
            <a:endParaRPr lang="zh-TW" altLang="en-US" dirty="0"/>
          </a:p>
        </p:txBody>
      </p:sp>
      <p:cxnSp>
        <p:nvCxnSpPr>
          <p:cNvPr id="64" name="直線接點 63"/>
          <p:cNvCxnSpPr/>
          <p:nvPr/>
        </p:nvCxnSpPr>
        <p:spPr bwMode="auto">
          <a:xfrm>
            <a:off x="4427984" y="5402833"/>
            <a:ext cx="4032448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文字方塊 64"/>
          <p:cNvSpPr txBox="1"/>
          <p:nvPr/>
        </p:nvSpPr>
        <p:spPr>
          <a:xfrm>
            <a:off x="4427984" y="5703639"/>
            <a:ext cx="2242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100+50+50=</a:t>
            </a:r>
            <a:r>
              <a:rPr lang="en-US" altLang="zh-TW" b="1" dirty="0" smtClean="0">
                <a:solidFill>
                  <a:srgbClr val="FF0000"/>
                </a:solidFill>
              </a:rPr>
              <a:t>200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74" name="直線接點 73"/>
          <p:cNvCxnSpPr/>
          <p:nvPr/>
        </p:nvCxnSpPr>
        <p:spPr bwMode="auto">
          <a:xfrm>
            <a:off x="5436096" y="5186809"/>
            <a:ext cx="0" cy="43204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直線接點 74"/>
          <p:cNvCxnSpPr/>
          <p:nvPr/>
        </p:nvCxnSpPr>
        <p:spPr bwMode="auto">
          <a:xfrm>
            <a:off x="6444208" y="5186809"/>
            <a:ext cx="0" cy="43204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" name="文字方塊 75"/>
          <p:cNvSpPr txBox="1"/>
          <p:nvPr/>
        </p:nvSpPr>
        <p:spPr>
          <a:xfrm>
            <a:off x="5159677" y="4797152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(2)25</a:t>
            </a:r>
            <a:endParaRPr lang="zh-TW" altLang="en-US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6167789" y="4797152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(1)50</a:t>
            </a:r>
            <a:endParaRPr lang="zh-TW" altLang="en-US" dirty="0"/>
          </a:p>
        </p:txBody>
      </p:sp>
      <p:cxnSp>
        <p:nvCxnSpPr>
          <p:cNvPr id="78" name="直線接點 77"/>
          <p:cNvCxnSpPr/>
          <p:nvPr/>
        </p:nvCxnSpPr>
        <p:spPr bwMode="auto">
          <a:xfrm>
            <a:off x="7452320" y="5186809"/>
            <a:ext cx="0" cy="43204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9" name="文字方塊 78"/>
          <p:cNvSpPr txBox="1"/>
          <p:nvPr/>
        </p:nvSpPr>
        <p:spPr>
          <a:xfrm>
            <a:off x="7175901" y="4826769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(3)75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30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Dynamic Programming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916832"/>
            <a:ext cx="9144000" cy="1296144"/>
          </a:xfrm>
          <a:solidFill>
            <a:schemeClr val="tx2">
              <a:lumMod val="10000"/>
              <a:lumOff val="90000"/>
            </a:schemeClr>
          </a:solidFill>
          <a:ln>
            <a:solidFill>
              <a:schemeClr val="bg2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ea typeface="Cambria Math" panose="02040503050406030204" pitchFamily="18" charset="0"/>
                <a:cs typeface="Verdana" pitchFamily="34" charset="0"/>
              </a:rPr>
              <a:t>cut[</a:t>
            </a:r>
            <a:r>
              <a:rPr lang="en-US" altLang="zh-TW" i="1" dirty="0" smtClean="0">
                <a:ea typeface="Cambria Math" panose="02040503050406030204" pitchFamily="18" charset="0"/>
                <a:cs typeface="Verdana" pitchFamily="34" charset="0"/>
              </a:rPr>
              <a:t>l</a:t>
            </a:r>
            <a:r>
              <a:rPr lang="en-US" altLang="zh-TW" dirty="0" smtClean="0">
                <a:ea typeface="Cambria Math" panose="02040503050406030204" pitchFamily="18" charset="0"/>
                <a:cs typeface="Verdana" pitchFamily="34" charset="0"/>
              </a:rPr>
              <a:t>][</a:t>
            </a:r>
            <a:r>
              <a:rPr lang="en-US" altLang="zh-TW" i="1" dirty="0" smtClean="0">
                <a:ea typeface="Cambria Math" panose="02040503050406030204" pitchFamily="18" charset="0"/>
                <a:cs typeface="Verdana" pitchFamily="34" charset="0"/>
              </a:rPr>
              <a:t>r</a:t>
            </a:r>
            <a:r>
              <a:rPr lang="en-US" altLang="zh-TW" dirty="0" smtClean="0">
                <a:ea typeface="Cambria Math" panose="02040503050406030204" pitchFamily="18" charset="0"/>
                <a:cs typeface="Verdana" pitchFamily="34" charset="0"/>
              </a:rPr>
              <a:t>]=</a:t>
            </a:r>
            <a:r>
              <a:rPr lang="en-US" altLang="zh-TW" dirty="0" smtClean="0">
                <a:solidFill>
                  <a:srgbClr val="FF0000"/>
                </a:solidFill>
                <a:ea typeface="Cambria Math" panose="02040503050406030204" pitchFamily="18" charset="0"/>
                <a:cs typeface="Verdana" pitchFamily="34" charset="0"/>
              </a:rPr>
              <a:t>min{cut[</a:t>
            </a:r>
            <a:r>
              <a:rPr lang="en-US" altLang="zh-TW" i="1" dirty="0" smtClean="0">
                <a:solidFill>
                  <a:srgbClr val="FF0000"/>
                </a:solidFill>
                <a:ea typeface="Cambria Math" panose="02040503050406030204" pitchFamily="18" charset="0"/>
                <a:cs typeface="Verdana" pitchFamily="34" charset="0"/>
              </a:rPr>
              <a:t>l</a:t>
            </a:r>
            <a:r>
              <a:rPr lang="en-US" altLang="zh-TW" dirty="0" smtClean="0">
                <a:solidFill>
                  <a:srgbClr val="FF0000"/>
                </a:solidFill>
                <a:ea typeface="Cambria Math" panose="02040503050406030204" pitchFamily="18" charset="0"/>
                <a:cs typeface="Verdana" pitchFamily="34" charset="0"/>
              </a:rPr>
              <a:t>][</a:t>
            </a:r>
            <a:r>
              <a:rPr lang="en-US" altLang="zh-TW" i="1" dirty="0" smtClean="0">
                <a:solidFill>
                  <a:srgbClr val="FF0000"/>
                </a:solidFill>
                <a:ea typeface="Cambria Math" panose="02040503050406030204" pitchFamily="18" charset="0"/>
                <a:cs typeface="Verdana" pitchFamily="34" charset="0"/>
              </a:rPr>
              <a:t>k</a:t>
            </a:r>
            <a:r>
              <a:rPr lang="en-US" altLang="zh-TW" dirty="0" smtClean="0">
                <a:solidFill>
                  <a:srgbClr val="FF0000"/>
                </a:solidFill>
                <a:ea typeface="Cambria Math" panose="02040503050406030204" pitchFamily="18" charset="0"/>
                <a:cs typeface="Verdana" pitchFamily="34" charset="0"/>
              </a:rPr>
              <a:t>]+cut[</a:t>
            </a:r>
            <a:r>
              <a:rPr lang="en-US" altLang="zh-TW" i="1" dirty="0" smtClean="0">
                <a:solidFill>
                  <a:srgbClr val="FF0000"/>
                </a:solidFill>
                <a:ea typeface="Cambria Math" panose="02040503050406030204" pitchFamily="18" charset="0"/>
                <a:cs typeface="Verdana" pitchFamily="34" charset="0"/>
              </a:rPr>
              <a:t>k</a:t>
            </a:r>
            <a:r>
              <a:rPr lang="en-US" altLang="zh-TW" dirty="0" smtClean="0">
                <a:solidFill>
                  <a:srgbClr val="FF0000"/>
                </a:solidFill>
                <a:ea typeface="Cambria Math" panose="02040503050406030204" pitchFamily="18" charset="0"/>
                <a:cs typeface="Verdana" pitchFamily="34" charset="0"/>
              </a:rPr>
              <a:t>][</a:t>
            </a:r>
            <a:r>
              <a:rPr lang="en-US" altLang="zh-TW" i="1" smtClean="0">
                <a:solidFill>
                  <a:srgbClr val="FF0000"/>
                </a:solidFill>
                <a:ea typeface="Cambria Math" panose="02040503050406030204" pitchFamily="18" charset="0"/>
                <a:cs typeface="Verdana" pitchFamily="34" charset="0"/>
              </a:rPr>
              <a:t>r</a:t>
            </a:r>
            <a:r>
              <a:rPr lang="en-US" altLang="zh-TW" smtClean="0">
                <a:solidFill>
                  <a:srgbClr val="FF0000"/>
                </a:solidFill>
                <a:ea typeface="Cambria Math" panose="02040503050406030204" pitchFamily="18" charset="0"/>
                <a:cs typeface="Verdana" pitchFamily="34" charset="0"/>
              </a:rPr>
              <a:t>]</a:t>
            </a:r>
            <a:r>
              <a:rPr lang="zh-TW" altLang="en-US" smtClean="0">
                <a:solidFill>
                  <a:srgbClr val="FF0000"/>
                </a:solidFill>
                <a:ea typeface="Cambria Math" panose="02040503050406030204" pitchFamily="18" charset="0"/>
                <a:cs typeface="Verdana" pitchFamily="34" charset="0"/>
              </a:rPr>
              <a:t> </a:t>
            </a:r>
            <a:r>
              <a:rPr lang="en-US" altLang="zh-TW" smtClean="0">
                <a:solidFill>
                  <a:srgbClr val="FF0000"/>
                </a:solidFill>
                <a:ea typeface="Cambria Math" panose="02040503050406030204" pitchFamily="18" charset="0"/>
                <a:cs typeface="Verdana" pitchFamily="34" charset="0"/>
              </a:rPr>
              <a:t>|</a:t>
            </a:r>
            <a:r>
              <a:rPr lang="zh-TW" altLang="en-US" smtClean="0">
                <a:solidFill>
                  <a:srgbClr val="FF0000"/>
                </a:solidFill>
                <a:ea typeface="Cambria Math" panose="02040503050406030204" pitchFamily="18" charset="0"/>
                <a:cs typeface="Verdana" pitchFamily="34" charset="0"/>
              </a:rPr>
              <a:t> </a:t>
            </a:r>
            <a:r>
              <a:rPr lang="en-US" altLang="zh-TW" i="1" smtClean="0">
                <a:solidFill>
                  <a:srgbClr val="FF0000"/>
                </a:solidFill>
                <a:ea typeface="Cambria Math" panose="02040503050406030204" pitchFamily="18" charset="0"/>
                <a:cs typeface="Verdana" pitchFamily="34" charset="0"/>
              </a:rPr>
              <a:t>i</a:t>
            </a:r>
            <a:r>
              <a:rPr lang="en-US" altLang="zh-TW" smtClean="0">
                <a:solidFill>
                  <a:srgbClr val="FF0000"/>
                </a:solidFill>
                <a:ea typeface="Cambria Math" panose="02040503050406030204" pitchFamily="18" charset="0"/>
                <a:cs typeface="Verdana" pitchFamily="34" charset="0"/>
              </a:rPr>
              <a:t>&lt;</a:t>
            </a:r>
            <a:r>
              <a:rPr lang="en-US" altLang="zh-TW" i="1" smtClean="0">
                <a:solidFill>
                  <a:srgbClr val="FF0000"/>
                </a:solidFill>
                <a:ea typeface="Cambria Math" panose="02040503050406030204" pitchFamily="18" charset="0"/>
                <a:cs typeface="Verdana" pitchFamily="34" charset="0"/>
              </a:rPr>
              <a:t>k</a:t>
            </a:r>
            <a:r>
              <a:rPr lang="en-US" altLang="zh-TW" smtClean="0">
                <a:solidFill>
                  <a:srgbClr val="FF0000"/>
                </a:solidFill>
                <a:ea typeface="Cambria Math" panose="02040503050406030204" pitchFamily="18" charset="0"/>
                <a:cs typeface="Verdana" pitchFamily="34" charset="0"/>
              </a:rPr>
              <a:t>&lt;</a:t>
            </a:r>
            <a:r>
              <a:rPr lang="en-US" altLang="zh-TW" i="1" smtClean="0">
                <a:solidFill>
                  <a:srgbClr val="FF0000"/>
                </a:solidFill>
                <a:ea typeface="Cambria Math" panose="02040503050406030204" pitchFamily="18" charset="0"/>
                <a:cs typeface="Verdana" pitchFamily="34" charset="0"/>
              </a:rPr>
              <a:t>j</a:t>
            </a:r>
            <a:r>
              <a:rPr lang="en-US" altLang="zh-TW" smtClean="0">
                <a:solidFill>
                  <a:srgbClr val="FF0000"/>
                </a:solidFill>
                <a:ea typeface="Cambria Math" panose="02040503050406030204" pitchFamily="18" charset="0"/>
                <a:cs typeface="Verdana" pitchFamily="34" charset="0"/>
              </a:rPr>
              <a:t>} </a:t>
            </a:r>
            <a:r>
              <a:rPr lang="en-US" altLang="zh-TW" smtClean="0">
                <a:solidFill>
                  <a:srgbClr val="0000FF"/>
                </a:solidFill>
                <a:ea typeface="Cambria Math" panose="02040503050406030204" pitchFamily="18" charset="0"/>
                <a:cs typeface="Verdana" pitchFamily="34" charset="0"/>
              </a:rPr>
              <a:t>+(</a:t>
            </a:r>
            <a:r>
              <a:rPr lang="en-US" altLang="zh-TW" dirty="0" smtClean="0">
                <a:solidFill>
                  <a:srgbClr val="0000FF"/>
                </a:solidFill>
                <a:ea typeface="Cambria Math" panose="02040503050406030204" pitchFamily="18" charset="0"/>
                <a:cs typeface="Verdana" pitchFamily="34" charset="0"/>
              </a:rPr>
              <a:t>a[</a:t>
            </a:r>
            <a:r>
              <a:rPr lang="en-US" altLang="zh-TW" i="1" dirty="0" smtClean="0">
                <a:solidFill>
                  <a:srgbClr val="0000FF"/>
                </a:solidFill>
                <a:ea typeface="Cambria Math" panose="02040503050406030204" pitchFamily="18" charset="0"/>
                <a:cs typeface="Verdana" pitchFamily="34" charset="0"/>
              </a:rPr>
              <a:t>r</a:t>
            </a:r>
            <a:r>
              <a:rPr lang="en-US" altLang="zh-TW" dirty="0" smtClean="0">
                <a:solidFill>
                  <a:srgbClr val="0000FF"/>
                </a:solidFill>
                <a:ea typeface="Cambria Math" panose="02040503050406030204" pitchFamily="18" charset="0"/>
                <a:cs typeface="Verdana" pitchFamily="34" charset="0"/>
              </a:rPr>
              <a:t>]-a[</a:t>
            </a:r>
            <a:r>
              <a:rPr lang="en-US" altLang="zh-TW" i="1" dirty="0" smtClean="0">
                <a:solidFill>
                  <a:srgbClr val="0000FF"/>
                </a:solidFill>
                <a:ea typeface="Cambria Math" panose="02040503050406030204" pitchFamily="18" charset="0"/>
                <a:cs typeface="Verdana" pitchFamily="34" charset="0"/>
              </a:rPr>
              <a:t>l</a:t>
            </a:r>
            <a:r>
              <a:rPr lang="en-US" altLang="zh-TW" dirty="0" smtClean="0">
                <a:solidFill>
                  <a:srgbClr val="0000FF"/>
                </a:solidFill>
                <a:ea typeface="Cambria Math" panose="02040503050406030204" pitchFamily="18" charset="0"/>
                <a:cs typeface="Verdana" pitchFamily="34" charset="0"/>
              </a:rPr>
              <a:t>])</a:t>
            </a:r>
            <a:endParaRPr lang="zh-TW" altLang="en-US" dirty="0">
              <a:solidFill>
                <a:srgbClr val="0000FF"/>
              </a:solidFill>
              <a:cs typeface="Verdana" pitchFamily="34" charset="0"/>
            </a:endParaRPr>
          </a:p>
        </p:txBody>
      </p:sp>
      <p:cxnSp>
        <p:nvCxnSpPr>
          <p:cNvPr id="5" name="直線接點 4"/>
          <p:cNvCxnSpPr/>
          <p:nvPr/>
        </p:nvCxnSpPr>
        <p:spPr bwMode="auto">
          <a:xfrm>
            <a:off x="2267744" y="4535652"/>
            <a:ext cx="4536504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線單箭頭接點 6"/>
          <p:cNvCxnSpPr/>
          <p:nvPr/>
        </p:nvCxnSpPr>
        <p:spPr bwMode="auto">
          <a:xfrm>
            <a:off x="3347864" y="3960845"/>
            <a:ext cx="0" cy="56020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文字方塊 7"/>
          <p:cNvSpPr txBox="1"/>
          <p:nvPr/>
        </p:nvSpPr>
        <p:spPr>
          <a:xfrm>
            <a:off x="3213051" y="3513988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/>
              <a:t>l</a:t>
            </a:r>
            <a:endParaRPr lang="zh-TW" altLang="en-US" b="1" i="1" dirty="0"/>
          </a:p>
        </p:txBody>
      </p:sp>
      <p:cxnSp>
        <p:nvCxnSpPr>
          <p:cNvPr id="9" name="直線單箭頭接點 8"/>
          <p:cNvCxnSpPr/>
          <p:nvPr/>
        </p:nvCxnSpPr>
        <p:spPr bwMode="auto">
          <a:xfrm>
            <a:off x="6300192" y="3960844"/>
            <a:ext cx="0" cy="56020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字方塊 9"/>
          <p:cNvSpPr txBox="1"/>
          <p:nvPr/>
        </p:nvSpPr>
        <p:spPr>
          <a:xfrm>
            <a:off x="6165379" y="3513987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/>
              <a:t>r</a:t>
            </a:r>
            <a:endParaRPr lang="zh-TW" altLang="en-US" b="1" i="1" dirty="0"/>
          </a:p>
        </p:txBody>
      </p:sp>
      <p:cxnSp>
        <p:nvCxnSpPr>
          <p:cNvPr id="11" name="直線單箭頭接點 10"/>
          <p:cNvCxnSpPr/>
          <p:nvPr/>
        </p:nvCxnSpPr>
        <p:spPr bwMode="auto">
          <a:xfrm>
            <a:off x="4905977" y="3975447"/>
            <a:ext cx="0" cy="56020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文字方塊 11"/>
          <p:cNvSpPr txBox="1"/>
          <p:nvPr/>
        </p:nvSpPr>
        <p:spPr>
          <a:xfrm>
            <a:off x="4771164" y="354339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/>
              <a:t>k</a:t>
            </a:r>
            <a:endParaRPr lang="zh-TW" altLang="en-US" b="1" i="1" dirty="0"/>
          </a:p>
        </p:txBody>
      </p:sp>
      <p:cxnSp>
        <p:nvCxnSpPr>
          <p:cNvPr id="14" name="直線單箭頭接點 13"/>
          <p:cNvCxnSpPr/>
          <p:nvPr/>
        </p:nvCxnSpPr>
        <p:spPr bwMode="auto">
          <a:xfrm>
            <a:off x="5220072" y="4119463"/>
            <a:ext cx="57606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單箭頭接點 14"/>
          <p:cNvCxnSpPr/>
          <p:nvPr/>
        </p:nvCxnSpPr>
        <p:spPr bwMode="auto">
          <a:xfrm>
            <a:off x="3923928" y="4119463"/>
            <a:ext cx="57606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miter lim="800000"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線接點 16"/>
          <p:cNvCxnSpPr/>
          <p:nvPr/>
        </p:nvCxnSpPr>
        <p:spPr bwMode="auto">
          <a:xfrm>
            <a:off x="2267744" y="4911551"/>
            <a:ext cx="4050081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miter lim="800000"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接點 18"/>
          <p:cNvCxnSpPr/>
          <p:nvPr/>
        </p:nvCxnSpPr>
        <p:spPr bwMode="auto">
          <a:xfrm>
            <a:off x="2267744" y="5271591"/>
            <a:ext cx="108012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miter lim="800000"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文字方塊 20"/>
          <p:cNvSpPr txBox="1"/>
          <p:nvPr/>
        </p:nvSpPr>
        <p:spPr>
          <a:xfrm>
            <a:off x="6300192" y="4641666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</a:t>
            </a:r>
            <a:r>
              <a:rPr lang="en-US" altLang="zh-TW" dirty="0" smtClean="0"/>
              <a:t>[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]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2625537" y="5271591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a[</a:t>
            </a:r>
            <a:r>
              <a:rPr lang="en-US" altLang="zh-TW" i="1" dirty="0" smtClean="0"/>
              <a:t>l</a:t>
            </a:r>
            <a:r>
              <a:rPr lang="en-US" altLang="zh-TW" dirty="0" smtClean="0"/>
              <a:t>]</a:t>
            </a:r>
            <a:endParaRPr lang="zh-TW" altLang="en-US" dirty="0"/>
          </a:p>
        </p:txBody>
      </p:sp>
      <p:cxnSp>
        <p:nvCxnSpPr>
          <p:cNvPr id="6" name="直線接點 5"/>
          <p:cNvCxnSpPr/>
          <p:nvPr/>
        </p:nvCxnSpPr>
        <p:spPr bwMode="auto">
          <a:xfrm>
            <a:off x="3347864" y="5271591"/>
            <a:ext cx="2969961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文字方塊 19"/>
          <p:cNvSpPr txBox="1"/>
          <p:nvPr/>
        </p:nvSpPr>
        <p:spPr>
          <a:xfrm>
            <a:off x="4484031" y="5271591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cost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0" y="1448987"/>
            <a:ext cx="2702984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mtClean="0"/>
              <a:t>Recurrence Formula</a:t>
            </a:r>
            <a:endParaRPr lang="zh-TW" altLang="en-US"/>
          </a:p>
        </p:txBody>
      </p:sp>
      <p:cxnSp>
        <p:nvCxnSpPr>
          <p:cNvPr id="16" name="直線接點 15"/>
          <p:cNvCxnSpPr/>
          <p:nvPr/>
        </p:nvCxnSpPr>
        <p:spPr bwMode="auto">
          <a:xfrm>
            <a:off x="2483768" y="2492896"/>
            <a:ext cx="316835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文字方塊 17"/>
          <p:cNvSpPr txBox="1"/>
          <p:nvPr/>
        </p:nvSpPr>
        <p:spPr>
          <a:xfrm>
            <a:off x="3612355" y="2564904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斷點</a:t>
            </a:r>
            <a:r>
              <a:rPr lang="en-US" altLang="zh-TW" b="1" i="1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K</a:t>
            </a:r>
            <a:endParaRPr lang="zh-TW" altLang="en-US" b="1" i="1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6721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75656" y="476672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10535"/>
              </p:ext>
            </p:extLst>
          </p:nvPr>
        </p:nvGraphicFramePr>
        <p:xfrm>
          <a:off x="2915816" y="3904456"/>
          <a:ext cx="3384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000"/>
                <a:gridCol w="564000"/>
                <a:gridCol w="564000"/>
                <a:gridCol w="564000"/>
                <a:gridCol w="564000"/>
                <a:gridCol w="564000"/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cut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737244"/>
              </p:ext>
            </p:extLst>
          </p:nvPr>
        </p:nvGraphicFramePr>
        <p:xfrm>
          <a:off x="2915816" y="1772816"/>
          <a:ext cx="3348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000"/>
                <a:gridCol w="558000"/>
                <a:gridCol w="558000"/>
                <a:gridCol w="558000"/>
                <a:gridCol w="558000"/>
                <a:gridCol w="558000"/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25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50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75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100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3851920" y="2967335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end point </a:t>
            </a:r>
            <a:r>
              <a:rPr lang="en-US" altLang="zh-TW" i="1" dirty="0"/>
              <a:t>r</a:t>
            </a:r>
            <a:endParaRPr lang="zh-TW" altLang="en-US" i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99592" y="4839543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start point </a:t>
            </a:r>
            <a:r>
              <a:rPr lang="en-US" altLang="zh-TW" i="1" dirty="0" smtClean="0"/>
              <a:t>l</a:t>
            </a:r>
            <a:endParaRPr lang="zh-TW" altLang="en-US" i="1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755576" y="1340768"/>
            <a:ext cx="1692188" cy="1512168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32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4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Font typeface="Wingdings" pitchFamily="2" charset="2"/>
              <a:buNone/>
            </a:pPr>
            <a:r>
              <a:rPr lang="en-US" altLang="zh-TW" sz="2400" smtClean="0"/>
              <a:t>100 </a:t>
            </a:r>
          </a:p>
          <a:p>
            <a:pPr marL="0" indent="0" algn="just">
              <a:buFont typeface="Wingdings" pitchFamily="2" charset="2"/>
              <a:buNone/>
            </a:pPr>
            <a:r>
              <a:rPr lang="en-US" altLang="zh-TW" sz="2400" smtClean="0"/>
              <a:t>3 </a:t>
            </a:r>
          </a:p>
          <a:p>
            <a:pPr marL="0" indent="0" algn="just">
              <a:buFont typeface="Wingdings" pitchFamily="2" charset="2"/>
              <a:buNone/>
            </a:pPr>
            <a:r>
              <a:rPr lang="en-US" altLang="zh-TW" sz="2400" smtClean="0"/>
              <a:t>25 50 75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97593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75656" y="476672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703086"/>
              </p:ext>
            </p:extLst>
          </p:nvPr>
        </p:nvGraphicFramePr>
        <p:xfrm>
          <a:off x="2915816" y="3904456"/>
          <a:ext cx="3384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000"/>
                <a:gridCol w="564000"/>
                <a:gridCol w="564000"/>
                <a:gridCol w="564000"/>
                <a:gridCol w="564000"/>
                <a:gridCol w="564000"/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cut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50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50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50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51169"/>
              </p:ext>
            </p:extLst>
          </p:nvPr>
        </p:nvGraphicFramePr>
        <p:xfrm>
          <a:off x="2915816" y="1772816"/>
          <a:ext cx="3348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000"/>
                <a:gridCol w="558000"/>
                <a:gridCol w="558000"/>
                <a:gridCol w="558000"/>
                <a:gridCol w="558000"/>
                <a:gridCol w="558000"/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25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50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75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00CC"/>
                          </a:solidFill>
                        </a:rPr>
                        <a:t>100</a:t>
                      </a:r>
                      <a:endParaRPr lang="zh-TW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899592" y="4839543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start point </a:t>
            </a:r>
            <a:r>
              <a:rPr lang="en-US" altLang="zh-TW" i="1" dirty="0" smtClean="0"/>
              <a:t>l</a:t>
            </a:r>
            <a:endParaRPr lang="zh-TW" altLang="en-US" i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3851920" y="2967335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end point </a:t>
            </a:r>
            <a:r>
              <a:rPr lang="en-US" altLang="zh-TW" i="1" dirty="0"/>
              <a:t>r</a:t>
            </a:r>
            <a:endParaRPr lang="zh-TW" altLang="en-US" i="1" dirty="0"/>
          </a:p>
        </p:txBody>
      </p:sp>
      <p:cxnSp>
        <p:nvCxnSpPr>
          <p:cNvPr id="8" name="直線接點 7"/>
          <p:cNvCxnSpPr/>
          <p:nvPr/>
        </p:nvCxnSpPr>
        <p:spPr bwMode="auto">
          <a:xfrm>
            <a:off x="2904315" y="3212976"/>
            <a:ext cx="4320480" cy="27363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文字方塊 12"/>
          <p:cNvSpPr txBox="1"/>
          <p:nvPr/>
        </p:nvSpPr>
        <p:spPr>
          <a:xfrm>
            <a:off x="2483768" y="2823319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cut 1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228184" y="4273351"/>
            <a:ext cx="2991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US" altLang="zh-TW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ut[0,2]=cut[0,1]+cut[1,2]</a:t>
            </a:r>
            <a:endParaRPr lang="zh-TW" altLang="en-US" sz="1400" b="1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228184" y="4705399"/>
            <a:ext cx="2991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cut[1,3]=cut[1,2]+cut[2,3]</a:t>
            </a:r>
            <a:endParaRPr lang="zh-TW" altLang="en-US" sz="1400" b="1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228184" y="5065439"/>
            <a:ext cx="2991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cut[2,4]=cut[2,3]+cut[3,4]</a:t>
            </a:r>
            <a:endParaRPr lang="zh-TW" altLang="en-US" sz="1400" b="1" dirty="0">
              <a:latin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599098"/>
      </p:ext>
    </p:extLst>
  </p:cSld>
  <p:clrMapOvr>
    <a:masterClrMapping/>
  </p:clrMapOvr>
</p:sld>
</file>

<file path=ppt/theme/theme1.xml><?xml version="1.0" encoding="utf-8"?>
<a:theme xmlns:a="http://schemas.openxmlformats.org/drawingml/2006/main" name="古典-1">
  <a:themeElements>
    <a:clrScheme name="">
      <a:dk1>
        <a:srgbClr val="003366"/>
      </a:dk1>
      <a:lt1>
        <a:srgbClr val="FFFFFF"/>
      </a:lt1>
      <a:dk2>
        <a:srgbClr val="004060"/>
      </a:dk2>
      <a:lt2>
        <a:srgbClr val="000000"/>
      </a:lt2>
      <a:accent1>
        <a:srgbClr val="339966"/>
      </a:accent1>
      <a:accent2>
        <a:srgbClr val="8779A5"/>
      </a:accent2>
      <a:accent3>
        <a:srgbClr val="FFFFFF"/>
      </a:accent3>
      <a:accent4>
        <a:srgbClr val="002A56"/>
      </a:accent4>
      <a:accent5>
        <a:srgbClr val="ADCAB8"/>
      </a:accent5>
      <a:accent6>
        <a:srgbClr val="7A6D95"/>
      </a:accent6>
      <a:hlink>
        <a:srgbClr val="C67600"/>
      </a:hlink>
      <a:folHlink>
        <a:srgbClr val="3366CC"/>
      </a:folHlink>
    </a:clrScheme>
    <a:fontScheme name="古典-1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古典-1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古典-1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古典-1</Template>
  <TotalTime>2347</TotalTime>
  <Words>1254</Words>
  <Application>Microsoft Office PowerPoint</Application>
  <PresentationFormat>如螢幕大小 (4:3)</PresentationFormat>
  <Paragraphs>539</Paragraphs>
  <Slides>17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古典-1</vt:lpstr>
      <vt:lpstr>Uva 10003</vt:lpstr>
      <vt:lpstr>Problem Description(1)</vt:lpstr>
      <vt:lpstr>Problem Description(2)</vt:lpstr>
      <vt:lpstr>Input</vt:lpstr>
      <vt:lpstr>Output</vt:lpstr>
      <vt:lpstr>Sample Input / Output</vt:lpstr>
      <vt:lpstr>Dynamic Programming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Sample Code</vt:lpstr>
    </vt:vector>
  </TitlesOfParts>
  <Company>ccl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dc:creator>coolman</dc:creator>
  <cp:lastModifiedBy>Windows 使用者</cp:lastModifiedBy>
  <cp:revision>825</cp:revision>
  <dcterms:created xsi:type="dcterms:W3CDTF">2007-09-17T04:06:35Z</dcterms:created>
  <dcterms:modified xsi:type="dcterms:W3CDTF">2021-04-28T08:42:01Z</dcterms:modified>
</cp:coreProperties>
</file>