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00FFFF"/>
    <a:srgbClr val="FF33CC"/>
    <a:srgbClr val="0000CC"/>
    <a:srgbClr val="0000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>
      <p:cViewPr varScale="1">
        <p:scale>
          <a:sx n="65" d="100"/>
          <a:sy n="65" d="100"/>
        </p:scale>
        <p:origin x="-130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err="1" smtClean="0">
                <a:latin typeface="Arial" charset="0"/>
              </a:rPr>
              <a:t>Uva</a:t>
            </a:r>
            <a:r>
              <a:rPr lang="en-US" altLang="zh-TW" smtClean="0">
                <a:latin typeface="Arial" charset="0"/>
              </a:rPr>
              <a:t> 10911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172200" cy="1719808"/>
          </a:xfrm>
        </p:spPr>
        <p:txBody>
          <a:bodyPr/>
          <a:lstStyle/>
          <a:p>
            <a:r>
              <a:rPr lang="en-US" altLang="zh-TW" sz="4400"/>
              <a:t>Forming Quiz </a:t>
            </a:r>
            <a:r>
              <a:rPr lang="en-US" altLang="zh-TW" sz="4400" smtClean="0"/>
              <a:t>Teams</a:t>
            </a:r>
          </a:p>
          <a:p>
            <a:r>
              <a:rPr lang="en-US" altLang="zh-TW" sz="3600" smtClean="0">
                <a:latin typeface="Arial" charset="0"/>
              </a:rPr>
              <a:t>Time</a:t>
            </a:r>
            <a:r>
              <a:rPr lang="en-US" altLang="zh-TW" sz="3600" dirty="0" smtClean="0">
                <a:latin typeface="Arial" charset="0"/>
              </a:rPr>
              <a:t>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142528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980728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/>
              <a:t>You have been given the job of forming the quiz teams for the next ‘MCA CPCI Quiz Championship’.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There </a:t>
            </a:r>
            <a:r>
              <a:rPr lang="en-US" altLang="zh-TW" sz="2800"/>
              <a:t>are </a:t>
            </a:r>
            <a:r>
              <a:rPr lang="en-US" altLang="zh-TW" sz="2800" smtClean="0"/>
              <a:t>2*N </a:t>
            </a:r>
            <a:r>
              <a:rPr lang="en-US" altLang="zh-TW" sz="2800"/>
              <a:t>students interested to participate and you have to form N teams, each team consisting of two members.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Since </a:t>
            </a:r>
            <a:r>
              <a:rPr lang="en-US" altLang="zh-TW" sz="2800"/>
              <a:t>the members have to practice together, all the students </a:t>
            </a:r>
            <a:r>
              <a:rPr lang="en-US" altLang="zh-TW" sz="2800" u="sng">
                <a:solidFill>
                  <a:srgbClr val="FF0000"/>
                </a:solidFill>
              </a:rPr>
              <a:t>want their members house as near as possible</a:t>
            </a:r>
            <a:r>
              <a:rPr lang="en-US" altLang="zh-TW" sz="2800"/>
              <a:t>. Let x</a:t>
            </a:r>
            <a:r>
              <a:rPr lang="en-US" altLang="zh-TW" sz="2800" baseline="-25000"/>
              <a:t>1</a:t>
            </a:r>
            <a:r>
              <a:rPr lang="en-US" altLang="zh-TW" sz="2800"/>
              <a:t> be the distance between the houses of group 1, x</a:t>
            </a:r>
            <a:r>
              <a:rPr lang="en-US" altLang="zh-TW" sz="2800" baseline="-25000"/>
              <a:t>2</a:t>
            </a:r>
            <a:r>
              <a:rPr lang="en-US" altLang="zh-TW" sz="2800"/>
              <a:t> be the distance between the houses of group 2 and so on. You have to make sure the summation (x</a:t>
            </a:r>
            <a:r>
              <a:rPr lang="en-US" altLang="zh-TW" sz="2800" baseline="-25000"/>
              <a:t>1</a:t>
            </a:r>
            <a:r>
              <a:rPr lang="en-US" altLang="zh-TW" sz="2800"/>
              <a:t>+x</a:t>
            </a:r>
            <a:r>
              <a:rPr lang="en-US" altLang="zh-TW" sz="2800" baseline="-25000"/>
              <a:t>2</a:t>
            </a:r>
            <a:r>
              <a:rPr lang="en-US" altLang="zh-TW" sz="2800"/>
              <a:t>+x</a:t>
            </a:r>
            <a:r>
              <a:rPr lang="en-US" altLang="zh-TW" sz="2800" baseline="-25000"/>
              <a:t>3</a:t>
            </a:r>
            <a:r>
              <a:rPr lang="en-US" altLang="zh-TW" sz="2800"/>
              <a:t>+. . .+x</a:t>
            </a:r>
            <a:r>
              <a:rPr lang="en-US" altLang="zh-TW" sz="2800" baseline="-25000"/>
              <a:t>n</a:t>
            </a:r>
            <a:r>
              <a:rPr lang="en-US" altLang="zh-TW" sz="2800"/>
              <a:t>) is minimized.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4824536"/>
          </a:xfrm>
        </p:spPr>
        <p:txBody>
          <a:bodyPr/>
          <a:lstStyle/>
          <a:p>
            <a:pPr algn="just"/>
            <a:r>
              <a:rPr lang="en-US" altLang="zh-TW" sz="2800"/>
              <a:t>There will be many cases in the input file. </a:t>
            </a:r>
            <a:r>
              <a:rPr lang="en-US" altLang="zh-TW" sz="2800" u="sng">
                <a:solidFill>
                  <a:srgbClr val="FF0000"/>
                </a:solidFill>
              </a:rPr>
              <a:t>Each case starts with an integer </a:t>
            </a:r>
            <a:r>
              <a:rPr lang="en-US" altLang="zh-TW" sz="2800" i="1" u="sng">
                <a:solidFill>
                  <a:srgbClr val="FF0000"/>
                </a:solidFill>
              </a:rPr>
              <a:t>N </a:t>
            </a:r>
            <a:r>
              <a:rPr lang="en-US" altLang="zh-TW" sz="2800" u="sng">
                <a:solidFill>
                  <a:srgbClr val="FF0000"/>
                </a:solidFill>
              </a:rPr>
              <a:t>(</a:t>
            </a:r>
            <a:r>
              <a:rPr lang="en-US" altLang="zh-TW" sz="2800" i="1" u="sng">
                <a:solidFill>
                  <a:srgbClr val="FF0000"/>
                </a:solidFill>
              </a:rPr>
              <a:t>N </a:t>
            </a:r>
            <a:r>
              <a:rPr lang="en-US" altLang="zh-TW" sz="2800" i="1" u="sng" smtClean="0">
                <a:solidFill>
                  <a:srgbClr val="FF0000"/>
                </a:solidFill>
              </a:rPr>
              <a:t>&lt;=</a:t>
            </a:r>
            <a:r>
              <a:rPr lang="en-US" altLang="zh-TW" sz="2800" u="sng" smtClean="0">
                <a:solidFill>
                  <a:srgbClr val="FF0000"/>
                </a:solidFill>
              </a:rPr>
              <a:t>8</a:t>
            </a:r>
            <a:r>
              <a:rPr lang="en-US" altLang="zh-TW" sz="2800" u="sng">
                <a:solidFill>
                  <a:srgbClr val="FF0000"/>
                </a:solidFill>
              </a:rPr>
              <a:t>)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The </a:t>
            </a:r>
            <a:r>
              <a:rPr lang="en-US" altLang="zh-TW" sz="2800"/>
              <a:t>next </a:t>
            </a:r>
            <a:r>
              <a:rPr lang="en-US" altLang="zh-TW" sz="2800" smtClean="0"/>
              <a:t>2*</a:t>
            </a:r>
            <a:r>
              <a:rPr lang="en-US" altLang="zh-TW" sz="2800" i="1" smtClean="0"/>
              <a:t>N </a:t>
            </a:r>
            <a:r>
              <a:rPr lang="en-US" altLang="zh-TW" sz="2800" smtClean="0"/>
              <a:t>lines </a:t>
            </a:r>
            <a:r>
              <a:rPr lang="en-US" altLang="zh-TW" sz="2800"/>
              <a:t>will given the information of the students. Each line starts with the students name, followed </a:t>
            </a:r>
            <a:r>
              <a:rPr lang="en-US" altLang="zh-TW" sz="2800" smtClean="0"/>
              <a:t>by the </a:t>
            </a:r>
            <a:r>
              <a:rPr lang="en-US" altLang="zh-TW" sz="2800" i="1"/>
              <a:t>x </a:t>
            </a:r>
            <a:r>
              <a:rPr lang="en-US" altLang="zh-TW" sz="2800"/>
              <a:t>coordinate and then the </a:t>
            </a:r>
            <a:r>
              <a:rPr lang="en-US" altLang="zh-TW" sz="2800" i="1"/>
              <a:t>y </a:t>
            </a:r>
            <a:r>
              <a:rPr lang="en-US" altLang="zh-TW" sz="2800"/>
              <a:t>coordinate. </a:t>
            </a:r>
            <a:endParaRPr lang="en-US" altLang="zh-TW" sz="2800" smtClean="0"/>
          </a:p>
          <a:p>
            <a:pPr lvl="1"/>
            <a:r>
              <a:rPr lang="en-US" altLang="zh-TW" smtClean="0"/>
              <a:t>Both </a:t>
            </a:r>
            <a:r>
              <a:rPr lang="en-US" altLang="zh-TW" i="1" smtClean="0"/>
              <a:t>x, y </a:t>
            </a:r>
            <a:r>
              <a:rPr lang="en-US" altLang="zh-TW"/>
              <a:t>are </a:t>
            </a:r>
            <a:r>
              <a:rPr lang="en-US" altLang="zh-TW" u="sng">
                <a:solidFill>
                  <a:srgbClr val="FF0000"/>
                </a:solidFill>
              </a:rPr>
              <a:t>integers in the range 0 to </a:t>
            </a:r>
            <a:r>
              <a:rPr lang="en-US" altLang="zh-TW" u="sng" smtClean="0">
                <a:solidFill>
                  <a:srgbClr val="FF0000"/>
                </a:solidFill>
              </a:rPr>
              <a:t>1000</a:t>
            </a:r>
            <a:r>
              <a:rPr lang="en-US" altLang="zh-TW" smtClean="0"/>
              <a:t>.</a:t>
            </a:r>
          </a:p>
          <a:p>
            <a:pPr algn="just"/>
            <a:r>
              <a:rPr lang="en-US" altLang="zh-TW" smtClean="0"/>
              <a:t>Students’ </a:t>
            </a:r>
            <a:r>
              <a:rPr lang="en-US" altLang="zh-TW" sz="2800" smtClean="0"/>
              <a:t>name </a:t>
            </a:r>
            <a:r>
              <a:rPr lang="en-US" altLang="zh-TW" sz="2800"/>
              <a:t>will consist of </a:t>
            </a:r>
            <a:r>
              <a:rPr lang="en-US" altLang="zh-TW" sz="2800" u="sng">
                <a:solidFill>
                  <a:srgbClr val="FF0000"/>
                </a:solidFill>
              </a:rPr>
              <a:t>lowercase letters </a:t>
            </a:r>
            <a:r>
              <a:rPr lang="en-US" altLang="zh-TW" sz="2800"/>
              <a:t>only and the </a:t>
            </a:r>
            <a:r>
              <a:rPr lang="en-US" altLang="zh-TW" sz="2800">
                <a:solidFill>
                  <a:srgbClr val="FF0000"/>
                </a:solidFill>
              </a:rPr>
              <a:t>length will be at most </a:t>
            </a:r>
            <a:r>
              <a:rPr lang="en-US" altLang="zh-TW" sz="2800" smtClean="0">
                <a:solidFill>
                  <a:srgbClr val="FF0000"/>
                </a:solidFill>
              </a:rPr>
              <a:t>20</a:t>
            </a:r>
            <a:r>
              <a:rPr lang="en-US" altLang="zh-TW" sz="2800" smtClean="0"/>
              <a:t>.</a:t>
            </a:r>
          </a:p>
          <a:p>
            <a:r>
              <a:rPr lang="en-US" altLang="zh-TW" sz="2800" smtClean="0"/>
              <a:t>Input </a:t>
            </a:r>
            <a:r>
              <a:rPr lang="en-US" altLang="zh-TW" sz="2800"/>
              <a:t>is terminated by a case where </a:t>
            </a:r>
            <a:r>
              <a:rPr lang="en-US" altLang="zh-TW" sz="2800" i="1"/>
              <a:t>N </a:t>
            </a:r>
            <a:r>
              <a:rPr lang="en-US" altLang="zh-TW" sz="2800"/>
              <a:t>is equal to 0.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pPr algn="just"/>
            <a:r>
              <a:rPr lang="en-US" altLang="zh-TW" sz="2800"/>
              <a:t>For each case, output the case number followed by the </a:t>
            </a:r>
            <a:r>
              <a:rPr lang="en-US" altLang="zh-TW" sz="2800" u="sng">
                <a:solidFill>
                  <a:srgbClr val="FF0000"/>
                </a:solidFill>
              </a:rPr>
              <a:t>summation of the distances</a:t>
            </a:r>
            <a:r>
              <a:rPr lang="en-US" altLang="zh-TW" sz="2800"/>
              <a:t>, </a:t>
            </a:r>
            <a:r>
              <a:rPr lang="en-US" altLang="zh-TW" sz="2800" u="sng">
                <a:solidFill>
                  <a:srgbClr val="FF0000"/>
                </a:solidFill>
              </a:rPr>
              <a:t>rounded to 2 </a:t>
            </a:r>
            <a:r>
              <a:rPr lang="en-US" altLang="zh-TW" sz="2800" u="sng" smtClean="0">
                <a:solidFill>
                  <a:srgbClr val="FF0000"/>
                </a:solidFill>
              </a:rPr>
              <a:t>decimal places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Follow </a:t>
            </a:r>
            <a:r>
              <a:rPr lang="en-US" altLang="zh-TW" sz="2800"/>
              <a:t>the sample for exact format.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80728"/>
            <a:ext cx="3384376" cy="561662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sohel 10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mahmud 20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sanny 5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prince 1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 120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mf 6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kugel 50 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joey 3 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limon 6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manzoor 0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derek 9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jimmy 10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55976" y="980728"/>
            <a:ext cx="460851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 1: 118.40</a:t>
            </a:r>
          </a:p>
          <a:p>
            <a:pPr marL="0" indent="0">
              <a:buNone/>
            </a:pP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 2: 1.41</a:t>
            </a:r>
            <a:endParaRPr lang="zh-TW" altLang="en-US" sz="1600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980728"/>
            <a:ext cx="2232248" cy="4104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971600" y="764704"/>
            <a:ext cx="491774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1415930" y="451129"/>
            <a:ext cx="4074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rgbClr val="FF0000"/>
                </a:solidFill>
              </a:rPr>
              <a:t>N</a:t>
            </a:r>
            <a:endParaRPr lang="zh-TW" altLang="en-US" b="1" i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5576" y="1412776"/>
            <a:ext cx="1728192" cy="360040"/>
          </a:xfrm>
          <a:prstGeom prst="rect">
            <a:avLst/>
          </a:prstGeom>
          <a:noFill/>
          <a:ln w="2857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1667116" y="1173022"/>
            <a:ext cx="504056" cy="1980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2142805" y="91279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n</a:t>
            </a:r>
            <a:r>
              <a:rPr lang="en-US" altLang="zh-TW" b="1" smtClean="0">
                <a:solidFill>
                  <a:srgbClr val="FF0000"/>
                </a:solidFill>
              </a:rPr>
              <a:t>ame, x, y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47164" y="5080437"/>
            <a:ext cx="2232248" cy="10848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 flipV="1">
            <a:off x="1109964" y="6309320"/>
            <a:ext cx="491774" cy="72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1601738" y="6165553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end of test case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V="1">
            <a:off x="5076056" y="3068960"/>
            <a:ext cx="0" cy="32403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>
            <a:off x="4716016" y="6165304"/>
            <a:ext cx="3744416" cy="2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橢圓 29"/>
          <p:cNvSpPr/>
          <p:nvPr/>
        </p:nvSpPr>
        <p:spPr bwMode="auto">
          <a:xfrm>
            <a:off x="7812360" y="5925445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23279" y="57959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per(120,3)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5639003" y="5382508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71935" y="52919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sohel(10,10)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6300192" y="5373216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431091" y="5229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mahmud(20,10)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5181161" y="5877272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313516" y="573325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sanny(5,5)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7" name="橢圓 56"/>
          <p:cNvSpPr/>
          <p:nvPr/>
        </p:nvSpPr>
        <p:spPr bwMode="auto">
          <a:xfrm>
            <a:off x="5084229" y="6078753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195148" y="60840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prince(1,1)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0" name="橢圓 59"/>
          <p:cNvSpPr/>
          <p:nvPr/>
        </p:nvSpPr>
        <p:spPr bwMode="auto">
          <a:xfrm>
            <a:off x="5292080" y="5766886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364088" y="557994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mf(6,6)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6850138" y="4278553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961057" y="414908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per(50,60)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5156237" y="4989341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267156" y="48598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joey(3,24)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1" name="橢圓 70"/>
          <p:cNvSpPr/>
          <p:nvPr/>
        </p:nvSpPr>
        <p:spPr bwMode="auto">
          <a:xfrm>
            <a:off x="5338725" y="5565405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449644" y="54359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</a:t>
            </a:r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imon(6,9)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5004048" y="6103083"/>
            <a:ext cx="144016" cy="1103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3188096" y="597361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manzoor(0,0)</a:t>
            </a:r>
            <a:endParaRPr lang="zh-TW" altLang="en-US" sz="18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Bitset (</a:t>
            </a:r>
            <a:r>
              <a:rPr lang="zh-TW" altLang="en-US" smtClean="0"/>
              <a:t>用於狀態壓縮</a:t>
            </a:r>
            <a:r>
              <a:rPr lang="en-US" altLang="zh-TW" smtClean="0"/>
              <a:t>)</a:t>
            </a:r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32745"/>
              </p:ext>
            </p:extLst>
          </p:nvPr>
        </p:nvGraphicFramePr>
        <p:xfrm>
          <a:off x="1170493" y="22250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aseline="300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968821"/>
            <a:ext cx="295465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每一格代表一位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52510" y="17633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32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9592" y="5304110"/>
            <a:ext cx="75745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dp[32]=min {dp[32], dp[15]+d[5,0],</a:t>
            </a:r>
          </a:p>
          <a:p>
            <a:r>
              <a:rPr lang="en-US" altLang="zh-TW" sz="3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dp[14]+d[5,1],…</a:t>
            </a:r>
            <a:endParaRPr lang="zh-TW" altLang="en-US" sz="32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652510" y="2585048"/>
            <a:ext cx="492443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18378"/>
              </p:ext>
            </p:extLst>
          </p:nvPr>
        </p:nvGraphicFramePr>
        <p:xfrm>
          <a:off x="1170493" y="31611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aseline="300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652510" y="3521152"/>
            <a:ext cx="492443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67705"/>
              </p:ext>
            </p:extLst>
          </p:nvPr>
        </p:nvGraphicFramePr>
        <p:xfrm>
          <a:off x="1187624" y="407997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aseline="3000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altLang="zh-TW" baseline="3000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aseline="300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橢圓 10"/>
          <p:cNvSpPr/>
          <p:nvPr/>
        </p:nvSpPr>
        <p:spPr bwMode="auto">
          <a:xfrm>
            <a:off x="6084168" y="4440014"/>
            <a:ext cx="492443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652510" y="4440014"/>
            <a:ext cx="492443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63918" y="135664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i</a:t>
            </a:r>
            <a:endParaRPr lang="zh-TW" altLang="en-US" b="1" i="1"/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4144953" y="1703710"/>
            <a:ext cx="30913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4940258" y="1199654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枚舉所有 </a:t>
            </a:r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373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4763"/>
            <a:ext cx="7267575" cy="684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1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1"/>
            <a:ext cx="8382000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84402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2409</TotalTime>
  <Words>402</Words>
  <Application>Microsoft Office PowerPoint</Application>
  <PresentationFormat>如螢幕大小 (4:3)</PresentationFormat>
  <Paragraphs>99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古典-1</vt:lpstr>
      <vt:lpstr>Uva 10911</vt:lpstr>
      <vt:lpstr>Problem Description</vt:lpstr>
      <vt:lpstr>Input</vt:lpstr>
      <vt:lpstr>Output</vt:lpstr>
      <vt:lpstr>Sample Input / Output</vt:lpstr>
      <vt:lpstr>Bitset (用於狀態壓縮)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849</cp:revision>
  <dcterms:created xsi:type="dcterms:W3CDTF">2007-09-17T04:06:35Z</dcterms:created>
  <dcterms:modified xsi:type="dcterms:W3CDTF">2021-05-05T05:32:16Z</dcterms:modified>
</cp:coreProperties>
</file>