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92" r:id="rId4"/>
    <p:sldId id="259" r:id="rId5"/>
    <p:sldId id="626" r:id="rId6"/>
    <p:sldId id="628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40" r:id="rId30"/>
    <p:sldId id="641" r:id="rId31"/>
    <p:sldId id="64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05" autoAdjust="0"/>
  </p:normalViewPr>
  <p:slideViewPr>
    <p:cSldViewPr snapToGrid="0" showGuides="1">
      <p:cViewPr>
        <p:scale>
          <a:sx n="52" d="100"/>
          <a:sy n="52" d="100"/>
        </p:scale>
        <p:origin x="730" y="-261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DA04-3AEB-4952-977A-2FC236841C4F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BBDC-FAD9-498D-A909-17CA3E7AD211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6E4-CA4D-4003-BF2D-3B41FB75DBF2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0EC-1B0D-4FBD-80D0-75A89AEBE2AD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E26-388F-4E47-B598-38EE86B90770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B74-0D28-47C8-9E03-DA2957B29EC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E311-2397-486E-B1BF-DC832259BE1A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88D4-62FB-40FF-BB91-45AAE6ECC6C5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D3BE-CB41-4F3E-BF7B-A82E011F53CC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35A9-7A49-447F-8EA6-45B85B560D19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569A-07E5-4B27-A7C6-CE4E99EC371D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11536 Smallest Sub-Array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62152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3092071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CE687E-A3BD-4628-8B19-EA8E872D071D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3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06617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3521440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355F9F-F147-4998-839D-604A866C2512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3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45812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3928582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03C4B66-7D89-4612-9958-D7E603F42400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1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00804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4359712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1DA8C7C-E802-43B3-A1D8-3DF9D7C0D59E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4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45302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4793784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101089E-A4E3-45FF-A711-BD41D60ED332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5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37331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5227659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834B1E-481B-4B45-879B-D38BE6E5CB20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04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69913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5635940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9E504F-19B3-485E-9FC6-2DC0F5ABAB54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7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09890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6022596" y="344914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D430224-9237-4ADA-831A-059339C39A81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6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7266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6449761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DA8D423-8B65-4C81-B74F-7F86C92446FA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02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7855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6890552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B1F01D1-DC75-406F-9339-075DFA228199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8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2240768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11536 Smallest Sub-Array (Time Limit: 8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4F32-6D7B-4FD4-99D3-0BEF0AC7BE20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1920" y="951584"/>
            <a:ext cx="116433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考慮有</a:t>
            </a:r>
            <a:r>
              <a:rPr lang="en-US" altLang="zh-TW" sz="2400" dirty="0"/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個整數元素的序列，其元素為：</a:t>
            </a:r>
          </a:p>
          <a:p>
            <a:r>
              <a:rPr lang="zh-TW" altLang="en-US" sz="2400" b="1" dirty="0"/>
              <a:t>                                 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1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= 1</a:t>
            </a:r>
            <a:endParaRPr lang="zh-TW" altLang="en-US" sz="2400" dirty="0"/>
          </a:p>
          <a:p>
            <a:r>
              <a:rPr lang="zh-TW" altLang="en-US" sz="2400" b="1" dirty="0"/>
              <a:t>                                 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2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= 2</a:t>
            </a:r>
            <a:endParaRPr lang="zh-TW" altLang="en-US" sz="2400" dirty="0"/>
          </a:p>
          <a:p>
            <a:r>
              <a:rPr lang="zh-TW" altLang="en-US" sz="2400" b="1" dirty="0"/>
              <a:t>                                 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3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= 3</a:t>
            </a:r>
            <a:endParaRPr lang="zh-TW" altLang="en-US" sz="2400" dirty="0"/>
          </a:p>
          <a:p>
            <a:r>
              <a:rPr lang="zh-TW" altLang="en-US" sz="2400" b="1" dirty="0"/>
              <a:t>                                 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= (X</a:t>
            </a:r>
            <a:r>
              <a:rPr lang="en-US" altLang="zh-TW" sz="2400" b="1" baseline="-25000" dirty="0"/>
              <a:t>i-1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+ X</a:t>
            </a:r>
            <a:r>
              <a:rPr lang="en-US" altLang="zh-TW" sz="2400" b="1" baseline="-25000" dirty="0"/>
              <a:t>i-2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+ X</a:t>
            </a:r>
            <a:r>
              <a:rPr lang="en-US" altLang="zh-TW" sz="2400" b="1" baseline="-25000" dirty="0"/>
              <a:t>i-3</a:t>
            </a:r>
            <a:r>
              <a:rPr lang="en-US" altLang="zh-TW" sz="2400" b="1" dirty="0"/>
              <a:t>) % M + 1         for 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 = 4 to N</a:t>
            </a:r>
          </a:p>
          <a:p>
            <a:endParaRPr lang="zh-TW" altLang="en-US" sz="2400" dirty="0"/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找出兩個整數 </a:t>
            </a:r>
            <a:r>
              <a:rPr lang="en-US" altLang="zh-TW" sz="2400" dirty="0"/>
              <a:t>a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400" dirty="0"/>
              <a:t> </a:t>
            </a:r>
            <a:r>
              <a:rPr lang="en-US" altLang="zh-TW" sz="2400" dirty="0"/>
              <a:t>b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使得子序列 </a:t>
            </a:r>
            <a:r>
              <a:rPr lang="en-US" altLang="zh-TW" sz="2400" dirty="0"/>
              <a:t>(</a:t>
            </a:r>
            <a:r>
              <a:rPr lang="en-US" altLang="zh-TW" sz="2400" b="1" dirty="0" err="1"/>
              <a:t>X</a:t>
            </a:r>
            <a:r>
              <a:rPr lang="en-US" altLang="zh-TW" sz="2400" b="1" baseline="-25000" dirty="0" err="1"/>
              <a:t>a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a+1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a+2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... X</a:t>
            </a:r>
            <a:r>
              <a:rPr lang="en-US" altLang="zh-TW" sz="2400" b="1" baseline="-25000" dirty="0"/>
              <a:t>b-1</a:t>
            </a:r>
            <a:r>
              <a:rPr lang="zh-TW" altLang="en-US" sz="2400" b="1" dirty="0"/>
              <a:t> </a:t>
            </a:r>
            <a:r>
              <a:rPr lang="en-US" altLang="zh-TW" sz="2400" b="1" dirty="0" err="1"/>
              <a:t>X</a:t>
            </a:r>
            <a:r>
              <a:rPr lang="en-US" altLang="zh-TW" sz="2400" b="1" baseline="-25000" dirty="0" err="1"/>
              <a:t>b</a:t>
            </a:r>
            <a:r>
              <a:rPr lang="en-US" altLang="zh-TW" sz="2400" b="1" baseline="-25000" dirty="0"/>
              <a:t>)</a:t>
            </a:r>
            <a:r>
              <a:rPr lang="zh-TW" altLang="en-US" sz="2400" dirty="0"/>
              <a:t>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包含所有 </a:t>
            </a:r>
            <a:r>
              <a:rPr lang="en-US" altLang="zh-TW" sz="2400" dirty="0"/>
              <a:t>[</a:t>
            </a:r>
            <a:r>
              <a:rPr lang="en-US" altLang="zh-TW" sz="2400" b="1" dirty="0"/>
              <a:t>1,K</a:t>
            </a:r>
            <a:r>
              <a:rPr lang="en-US" altLang="zh-TW" sz="2400" dirty="0"/>
              <a:t>]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的整數。若有多組可能的解請選擇</a:t>
            </a:r>
            <a:r>
              <a:rPr lang="en-US" altLang="zh-TW" sz="2400" dirty="0"/>
              <a:t>(b-a)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值最小的那一組。也就是說請你從原序列中找出最小的子序列使得該子序列包含</a:t>
            </a:r>
            <a:r>
              <a:rPr lang="en-US" altLang="zh-TW" sz="2400" dirty="0"/>
              <a:t>1~K</a:t>
            </a:r>
            <a:r>
              <a:rPr lang="zh-TW" altLang="en-US" sz="2400" dirty="0"/>
              <a:t>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400" dirty="0"/>
              <a:t>N=20, M=12, K=4</a:t>
            </a:r>
            <a:r>
              <a:rPr lang="zh-TW" altLang="en-US" sz="2400" dirty="0"/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可得到序列：</a:t>
            </a:r>
          </a:p>
          <a:p>
            <a:r>
              <a:rPr lang="zh-TW" altLang="en-US" sz="2400" dirty="0"/>
              <a:t>                      </a:t>
            </a:r>
            <a:r>
              <a:rPr lang="en-US" altLang="zh-TW" sz="2400" dirty="0"/>
              <a:t>{1 2 3 7 1 12 9 11 9 6 3 7 5 4 5 3 1 10 3 3}.</a:t>
            </a:r>
            <a:endParaRPr lang="zh-TW" altLang="en-US" sz="2400" dirty="0"/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</a:t>
            </a:r>
            <a:r>
              <a:rPr lang="en-US" altLang="zh-TW" sz="2400" dirty="0"/>
              <a:t>{1 2 3 4}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的最小子序列長度為</a:t>
            </a:r>
            <a:r>
              <a:rPr lang="en-US" altLang="zh-TW" sz="2400" dirty="0"/>
              <a:t>13</a:t>
            </a:r>
            <a:r>
              <a:rPr lang="zh-TW" altLang="en-US" sz="2400" dirty="0"/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以藍色字型標示如下</a:t>
            </a:r>
            <a:r>
              <a:rPr lang="zh-TW" altLang="en-US" sz="2400" dirty="0"/>
              <a:t>：</a:t>
            </a:r>
          </a:p>
          <a:p>
            <a:r>
              <a:rPr lang="zh-TW" altLang="en-US" sz="2400" dirty="0"/>
              <a:t>                       </a:t>
            </a:r>
            <a:r>
              <a:rPr lang="en-US" altLang="zh-TW" sz="2400" dirty="0"/>
              <a:t>{1</a:t>
            </a:r>
            <a:r>
              <a:rPr lang="zh-TW" altLang="en-US" sz="2400" dirty="0"/>
              <a:t> </a:t>
            </a:r>
            <a:r>
              <a:rPr lang="en-US" altLang="zh-TW" sz="2400" b="1" dirty="0">
                <a:solidFill>
                  <a:srgbClr val="00B0F0"/>
                </a:solidFill>
              </a:rPr>
              <a:t>2 3 7 1 12 9 11 9 6 3 7 5 4</a:t>
            </a:r>
            <a:r>
              <a:rPr lang="zh-TW" altLang="en-US" sz="2400" b="1" dirty="0"/>
              <a:t> </a:t>
            </a:r>
            <a:r>
              <a:rPr lang="en-US" altLang="zh-TW" sz="2400" dirty="0"/>
              <a:t>5 3 1 10 3 3}.</a:t>
            </a: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93606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2866"/>
              </p:ext>
            </p:extLst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14-1+1=14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7317717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93F1FC-4A01-40CB-940A-1F9136599AB4}"/>
              </a:ext>
            </a:extLst>
          </p:cNvPr>
          <p:cNvSpPr txBox="1"/>
          <p:nvPr/>
        </p:nvSpPr>
        <p:spPr>
          <a:xfrm>
            <a:off x="6193277" y="4988682"/>
            <a:ext cx="5160524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=4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有一段子序列產生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en-US" altLang="zh-TW" sz="2400" dirty="0">
                <a:solidFill>
                  <a:srgbClr val="FF0000"/>
                </a:solidFill>
              </a:rPr>
              <a:t>L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</a:t>
            </a:r>
            <a:r>
              <a:rPr lang="en-US" altLang="zh-TW" sz="2400" dirty="0"/>
              <a:t>L-R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間子序列長度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782A6B1-88F9-4A5B-B617-DDB889FDE0CC}"/>
              </a:ext>
            </a:extLst>
          </p:cNvPr>
          <p:cNvSpPr/>
          <p:nvPr/>
        </p:nvSpPr>
        <p:spPr>
          <a:xfrm>
            <a:off x="7428556" y="3104907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BA647A08-3945-4D5C-B17A-BE29737FDB20}"/>
              </a:ext>
            </a:extLst>
          </p:cNvPr>
          <p:cNvSpPr/>
          <p:nvPr/>
        </p:nvSpPr>
        <p:spPr>
          <a:xfrm>
            <a:off x="2802790" y="3113339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29486CF-68E9-457B-89F6-19FEFE07916B}"/>
              </a:ext>
            </a:extLst>
          </p:cNvPr>
          <p:cNvSpPr/>
          <p:nvPr/>
        </p:nvSpPr>
        <p:spPr>
          <a:xfrm>
            <a:off x="2382545" y="3104907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981B38A-1BCE-4F67-AB7D-73CE30DC837A}"/>
              </a:ext>
            </a:extLst>
          </p:cNvPr>
          <p:cNvSpPr/>
          <p:nvPr/>
        </p:nvSpPr>
        <p:spPr>
          <a:xfrm>
            <a:off x="1962300" y="3113339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0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44443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34710"/>
              </p:ext>
            </p:extLst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35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14-2+1=13 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存最小值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209800" y="3462381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7317717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3E671E-0EC6-4A10-BB22-1AEF0CE1EB11}"/>
              </a:ext>
            </a:extLst>
          </p:cNvPr>
          <p:cNvSpPr txBox="1"/>
          <p:nvPr/>
        </p:nvSpPr>
        <p:spPr>
          <a:xfrm>
            <a:off x="6193277" y="4988682"/>
            <a:ext cx="5160524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=4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有一段子序列產生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en-US" altLang="zh-TW" sz="2400" dirty="0">
                <a:solidFill>
                  <a:srgbClr val="FF0000"/>
                </a:solidFill>
              </a:rPr>
              <a:t>L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</a:t>
            </a:r>
            <a:r>
              <a:rPr lang="en-US" altLang="zh-TW" sz="2400" dirty="0"/>
              <a:t>L-R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間子序列長度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987B716-0A0F-4FDA-B9B2-F07A17646AFB}"/>
              </a:ext>
            </a:extLst>
          </p:cNvPr>
          <p:cNvSpPr/>
          <p:nvPr/>
        </p:nvSpPr>
        <p:spPr>
          <a:xfrm>
            <a:off x="7428556" y="3104907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360943A-6945-4079-B3AB-6E266F714A85}"/>
              </a:ext>
            </a:extLst>
          </p:cNvPr>
          <p:cNvSpPr/>
          <p:nvPr/>
        </p:nvSpPr>
        <p:spPr>
          <a:xfrm>
            <a:off x="2802790" y="3113339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EB6DA3F-2B62-4948-A090-4F9165389F31}"/>
              </a:ext>
            </a:extLst>
          </p:cNvPr>
          <p:cNvSpPr/>
          <p:nvPr/>
        </p:nvSpPr>
        <p:spPr>
          <a:xfrm>
            <a:off x="2382545" y="3104907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F30A970-A554-4839-95F4-F6B04D6B6464}"/>
              </a:ext>
            </a:extLst>
          </p:cNvPr>
          <p:cNvSpPr/>
          <p:nvPr/>
        </p:nvSpPr>
        <p:spPr>
          <a:xfrm>
            <a:off x="3627720" y="3113339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F0D378-AEB0-4A90-B53F-E33CD7F5FAB2}"/>
              </a:ext>
            </a:extLst>
          </p:cNvPr>
          <p:cNvSpPr txBox="1"/>
          <p:nvPr/>
        </p:nvSpPr>
        <p:spPr>
          <a:xfrm>
            <a:off x="347014" y="4220047"/>
            <a:ext cx="273664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vis[1]</a:t>
            </a:r>
            <a:r>
              <a:rPr lang="en-US" altLang="zh-TW" dirty="0">
                <a:ea typeface="新細明體" panose="02020500000000000000" pitchFamily="18" charset="-120"/>
              </a:rPr>
              <a:t>≠0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cnt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不必減</a:t>
            </a:r>
            <a:r>
              <a:rPr lang="en-US" altLang="zh-TW" dirty="0">
                <a:ea typeface="新細明體" panose="02020500000000000000" pitchFamily="18" charset="-120"/>
              </a:rPr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9BD02F2-7A71-483E-A51E-23DA9878EA0F}"/>
              </a:ext>
            </a:extLst>
          </p:cNvPr>
          <p:cNvCxnSpPr/>
          <p:nvPr/>
        </p:nvCxnSpPr>
        <p:spPr>
          <a:xfrm flipV="1">
            <a:off x="1070834" y="2039309"/>
            <a:ext cx="1138966" cy="21807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354EA143-1361-4A04-8E4D-7D352E942450}"/>
              </a:ext>
            </a:extLst>
          </p:cNvPr>
          <p:cNvSpPr/>
          <p:nvPr/>
        </p:nvSpPr>
        <p:spPr>
          <a:xfrm>
            <a:off x="1970080" y="3113339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D5B2F19-D4F8-4899-9BDC-F4F93022CDC2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769678" y="3372293"/>
            <a:ext cx="1243674" cy="94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91999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7317717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B2B161F-75F8-4CCF-8103-969C4D215A4B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AF9FFE-2E1C-40D7-90F5-7E53FFBA825E}"/>
              </a:ext>
            </a:extLst>
          </p:cNvPr>
          <p:cNvSpPr txBox="1"/>
          <p:nvPr/>
        </p:nvSpPr>
        <p:spPr>
          <a:xfrm>
            <a:off x="347014" y="4220047"/>
            <a:ext cx="273664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vis[2]</a:t>
            </a:r>
            <a:r>
              <a:rPr lang="en-US" altLang="zh-TW" dirty="0">
                <a:ea typeface="新細明體" panose="02020500000000000000" pitchFamily="18" charset="-120"/>
              </a:rPr>
              <a:t>=0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cnt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要減</a:t>
            </a:r>
            <a:r>
              <a:rPr lang="en-US" altLang="zh-TW" dirty="0">
                <a:ea typeface="新細明體" panose="02020500000000000000" pitchFamily="18" charset="-120"/>
              </a:rPr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5F11EF9-1538-4182-90CD-B7FB66FBB61E}"/>
              </a:ext>
            </a:extLst>
          </p:cNvPr>
          <p:cNvCxnSpPr>
            <a:cxnSpLocks/>
          </p:cNvCxnSpPr>
          <p:nvPr/>
        </p:nvCxnSpPr>
        <p:spPr>
          <a:xfrm flipV="1">
            <a:off x="1070834" y="2085358"/>
            <a:ext cx="1830248" cy="21346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4C535659-E296-4759-A721-223BA54164FE}"/>
              </a:ext>
            </a:extLst>
          </p:cNvPr>
          <p:cNvSpPr/>
          <p:nvPr/>
        </p:nvSpPr>
        <p:spPr>
          <a:xfrm>
            <a:off x="2382545" y="3104907"/>
            <a:ext cx="295481" cy="303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D733E1F-16FC-40BB-8473-0D208C1F20B8}"/>
              </a:ext>
            </a:extLst>
          </p:cNvPr>
          <p:cNvCxnSpPr>
            <a:cxnSpLocks/>
          </p:cNvCxnSpPr>
          <p:nvPr/>
        </p:nvCxnSpPr>
        <p:spPr>
          <a:xfrm flipH="1">
            <a:off x="769677" y="3408291"/>
            <a:ext cx="1612868" cy="907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63794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7744882" y="3429000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9EF48F4-8E52-46C9-89BE-1AE62CA2F3BB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6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3378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8153400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56D9E6D-874E-4AE5-A937-3887D15176DE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1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788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8560542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743131-6E08-45F0-8D2C-CF56C2EE0F9C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8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9909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9021079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42D57CE-EA48-4855-B10B-D24AA35077EC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6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7648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9408197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EAC7C5-5B7A-49D7-93CA-FD96CB02EAF8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8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662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5" y="4418668"/>
            <a:ext cx="20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2726786" y="3440453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9811146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220B6A7-E497-45BA-836B-24DC8E824CF0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E8D7BF-E2FB-4C32-8417-53D7A57D960C}"/>
              </a:ext>
            </a:extLst>
          </p:cNvPr>
          <p:cNvSpPr txBox="1"/>
          <p:nvPr/>
        </p:nvSpPr>
        <p:spPr>
          <a:xfrm>
            <a:off x="6591574" y="4308863"/>
            <a:ext cx="201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</a:t>
            </a:r>
            <a:r>
              <a:rPr lang="en-US" altLang="zh-TW" sz="2800" dirty="0">
                <a:solidFill>
                  <a:srgbClr val="FF0000"/>
                </a:solidFill>
              </a:rPr>
              <a:t>13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ADCDE4-F507-4889-809A-FBC3FF3B3DA3}"/>
              </a:ext>
            </a:extLst>
          </p:cNvPr>
          <p:cNvSpPr txBox="1"/>
          <p:nvPr/>
        </p:nvSpPr>
        <p:spPr>
          <a:xfrm>
            <a:off x="838200" y="270089"/>
            <a:ext cx="100736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&lt;algorithm&gt;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const int N = 1000005;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int n, m, k, vis[N], g[N];  </a:t>
            </a:r>
            <a:r>
              <a:rPr lang="en-US" altLang="zh-TW" sz="2400" dirty="0">
                <a:solidFill>
                  <a:srgbClr val="0070C0"/>
                </a:solidFill>
              </a:rPr>
              <a:t>// vis[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400" dirty="0">
                <a:solidFill>
                  <a:srgbClr val="0070C0"/>
                </a:solidFill>
              </a:rPr>
              <a:t>g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0070C0"/>
                </a:solidFill>
              </a:rPr>
              <a:t>L-R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g: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存序列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void </a:t>
            </a:r>
            <a:r>
              <a:rPr lang="en-US" altLang="zh-TW" sz="2400" dirty="0" err="1">
                <a:solidFill>
                  <a:srgbClr val="FF0000"/>
                </a:solidFill>
              </a:rPr>
              <a:t>init</a:t>
            </a:r>
            <a:r>
              <a:rPr lang="en-US" altLang="zh-TW" sz="2400" dirty="0">
                <a:solidFill>
                  <a:srgbClr val="FF0000"/>
                </a:solidFill>
              </a:rPr>
              <a:t>() </a:t>
            </a:r>
            <a:r>
              <a:rPr lang="en-US" altLang="zh-TW" sz="2400" dirty="0"/>
              <a:t>{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產生序列</a:t>
            </a:r>
            <a:r>
              <a:rPr lang="en-US" altLang="zh-TW" sz="2400" dirty="0">
                <a:solidFill>
                  <a:srgbClr val="0070C0"/>
                </a:solidFill>
              </a:rPr>
              <a:t>g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(g, 0,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(g));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(vis, 0,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(vis));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d%d%d</a:t>
            </a:r>
            <a:r>
              <a:rPr lang="en-US" altLang="zh-TW" sz="2400" dirty="0"/>
              <a:t>", &amp;n, &amp;m, &amp;k);</a:t>
            </a:r>
          </a:p>
          <a:p>
            <a:r>
              <a:rPr lang="en-US" altLang="zh-TW" sz="2400" dirty="0"/>
              <a:t>	g[1] = 1; g[2] = 2; g[3] = 3;</a:t>
            </a:r>
          </a:p>
          <a:p>
            <a:r>
              <a:rPr lang="en-US" altLang="zh-TW" sz="2400" dirty="0"/>
              <a:t>	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4;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  <a:r>
              <a:rPr lang="zh-TW" altLang="en-US" sz="2400" dirty="0"/>
              <a:t>  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產生序列</a:t>
            </a:r>
            <a:r>
              <a:rPr lang="en-US" altLang="zh-TW" sz="2400" dirty="0">
                <a:solidFill>
                  <a:srgbClr val="0070C0"/>
                </a:solidFill>
              </a:rPr>
              <a:t>g</a:t>
            </a:r>
          </a:p>
          <a:p>
            <a:r>
              <a:rPr lang="en-US" altLang="zh-TW" sz="2400" dirty="0"/>
              <a:t>		g[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(g[i-1] + g[i-2] + g[i-3]) % m + 1;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0B12F1-48B4-4691-81F9-371787B9B4E7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11536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95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121BBC6B-8FA5-4A1E-A901-D901085FB1B7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341380" y="13483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931148" y="568976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452072" y="762436"/>
            <a:ext cx="1601230" cy="1569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20 12 4</a:t>
            </a:r>
          </a:p>
          <a:p>
            <a:r>
              <a:rPr lang="en-US" altLang="zh-TW" sz="3200" dirty="0"/>
              <a:t>20 12 8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009919" y="1178444"/>
            <a:ext cx="4061355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1: 13</a:t>
            </a:r>
          </a:p>
          <a:p>
            <a:r>
              <a:rPr lang="en-US" altLang="zh-TW" sz="3200" dirty="0"/>
              <a:t>Case 2: sequence </a:t>
            </a:r>
            <a:r>
              <a:rPr lang="en-US" altLang="zh-TW" sz="3200" dirty="0" err="1"/>
              <a:t>nai</a:t>
            </a:r>
            <a:endParaRPr lang="en-US" altLang="zh-TW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2311084" y="819846"/>
                <a:ext cx="2325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Test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case</m:t>
                    </m:r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數目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T</a:t>
                </a:r>
                <a:endParaRPr lang="zh-TW" altLang="en-US" sz="20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84" y="819846"/>
                <a:ext cx="2325716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759013" y="1044181"/>
            <a:ext cx="534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5182082" y="1126296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4036034" y="1337146"/>
                <a:ext cx="1353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</m:oMath>
                </a14:m>
                <a:r>
                  <a:rPr lang="en-US" altLang="zh-TW" sz="2000" dirty="0">
                    <a:ea typeface="標楷體" panose="03000509000000000000" pitchFamily="65" charset="-120"/>
                  </a:rPr>
                  <a:t>,M,K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值</a:t>
                </a: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34" y="1337146"/>
                <a:ext cx="1353692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829600" y="1537201"/>
            <a:ext cx="1206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F759C8-8D56-4A5B-ACA1-F69514C77F99}"/>
              </a:ext>
            </a:extLst>
          </p:cNvPr>
          <p:cNvCxnSpPr>
            <a:cxnSpLocks/>
          </p:cNvCxnSpPr>
          <p:nvPr/>
        </p:nvCxnSpPr>
        <p:spPr>
          <a:xfrm flipV="1">
            <a:off x="5058185" y="1542267"/>
            <a:ext cx="1913216" cy="8333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5542934-22BF-4FD7-9C35-19233C9B7E0A}"/>
              </a:ext>
            </a:extLst>
          </p:cNvPr>
          <p:cNvSpPr txBox="1"/>
          <p:nvPr/>
        </p:nvSpPr>
        <p:spPr>
          <a:xfrm>
            <a:off x="5211485" y="1594782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3C00DE-BC87-4FA2-BCF8-B4AD953D7BAF}"/>
              </a:ext>
            </a:extLst>
          </p:cNvPr>
          <p:cNvSpPr txBox="1"/>
          <p:nvPr/>
        </p:nvSpPr>
        <p:spPr>
          <a:xfrm>
            <a:off x="556517" y="2796010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49FCFA-E5AC-4C0A-A0E3-E4A2DE9D3455}"/>
              </a:ext>
            </a:extLst>
          </p:cNvPr>
          <p:cNvSpPr txBox="1"/>
          <p:nvPr/>
        </p:nvSpPr>
        <p:spPr>
          <a:xfrm>
            <a:off x="556517" y="4925556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35D298-61A0-4722-905F-FEC248F16D91}"/>
              </a:ext>
            </a:extLst>
          </p:cNvPr>
          <p:cNvSpPr txBox="1"/>
          <p:nvPr/>
        </p:nvSpPr>
        <p:spPr>
          <a:xfrm>
            <a:off x="639868" y="3328285"/>
            <a:ext cx="1146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N=20, M=12, K=4</a:t>
            </a:r>
            <a:r>
              <a:rPr lang="zh-TW" altLang="en-US" sz="2800" dirty="0"/>
              <a:t>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可得到序列：</a:t>
            </a:r>
            <a:r>
              <a:rPr lang="zh-TW" altLang="en-US" sz="2800" dirty="0"/>
              <a:t> </a:t>
            </a:r>
            <a:r>
              <a:rPr lang="en-US" altLang="zh-TW" sz="2800" dirty="0"/>
              <a:t>{1 2 3 7 1 12 9 11 9 6 3 7 5 4 5 3 1 10 3 3}.</a:t>
            </a:r>
            <a:endParaRPr lang="zh-TW" altLang="en-US" sz="28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FF2066-6665-43E6-AF29-220E0148AAF0}"/>
              </a:ext>
            </a:extLst>
          </p:cNvPr>
          <p:cNvCxnSpPr>
            <a:cxnSpLocks/>
          </p:cNvCxnSpPr>
          <p:nvPr/>
        </p:nvCxnSpPr>
        <p:spPr>
          <a:xfrm flipV="1">
            <a:off x="2760605" y="2011902"/>
            <a:ext cx="4249314" cy="44545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0B5770-10A6-4A22-B002-8A41D328EFBD}"/>
              </a:ext>
            </a:extLst>
          </p:cNvPr>
          <p:cNvSpPr txBox="1"/>
          <p:nvPr/>
        </p:nvSpPr>
        <p:spPr>
          <a:xfrm>
            <a:off x="1389246" y="2379801"/>
            <a:ext cx="236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&lt; N &lt; 1000001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4D5412-AED5-4F79-906D-9A4BCFF733EB}"/>
              </a:ext>
            </a:extLst>
          </p:cNvPr>
          <p:cNvSpPr txBox="1"/>
          <p:nvPr/>
        </p:nvSpPr>
        <p:spPr>
          <a:xfrm>
            <a:off x="3753243" y="2396259"/>
            <a:ext cx="18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&lt; M &lt; 1001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B3D61B8-D533-4ECE-9709-90A778D78ED5}"/>
              </a:ext>
            </a:extLst>
          </p:cNvPr>
          <p:cNvSpPr txBox="1"/>
          <p:nvPr/>
        </p:nvSpPr>
        <p:spPr>
          <a:xfrm>
            <a:off x="5789403" y="2379801"/>
            <a:ext cx="18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&lt; K &lt; 101</a:t>
            </a:r>
            <a:endParaRPr lang="zh-TW" altLang="en-US" sz="2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9AB3235-097E-40F5-9722-C7BF21E50CE4}"/>
              </a:ext>
            </a:extLst>
          </p:cNvPr>
          <p:cNvGrpSpPr/>
          <p:nvPr/>
        </p:nvGrpSpPr>
        <p:grpSpPr>
          <a:xfrm>
            <a:off x="556517" y="3828152"/>
            <a:ext cx="9798395" cy="523220"/>
            <a:chOff x="556517" y="3828152"/>
            <a:chExt cx="9798395" cy="52322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6584C22-AA49-4559-A384-C3DC207D48E4}"/>
                </a:ext>
              </a:extLst>
            </p:cNvPr>
            <p:cNvSpPr txBox="1"/>
            <p:nvPr/>
          </p:nvSpPr>
          <p:spPr>
            <a:xfrm>
              <a:off x="556517" y="3828152"/>
              <a:ext cx="9798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含有</a:t>
              </a:r>
              <a:r>
                <a:rPr lang="zh-TW" altLang="en-US" sz="2800" dirty="0"/>
                <a:t> </a:t>
              </a:r>
              <a:r>
                <a:rPr lang="en-US" altLang="zh-TW" sz="2800" dirty="0">
                  <a:solidFill>
                    <a:srgbClr val="FF0000"/>
                  </a:solidFill>
                </a:rPr>
                <a:t>1-4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最短的子序列 </a:t>
              </a:r>
              <a:r>
                <a:rPr lang="en-US" altLang="zh-TW" sz="2800" dirty="0"/>
                <a:t>{1</a:t>
              </a:r>
              <a:r>
                <a:rPr lang="zh-TW" altLang="en-US" sz="2800" dirty="0"/>
                <a:t> </a:t>
              </a:r>
              <a:r>
                <a:rPr lang="en-US" altLang="zh-TW" sz="2800" b="1" dirty="0">
                  <a:solidFill>
                    <a:srgbClr val="00B0F0"/>
                  </a:solidFill>
                </a:rPr>
                <a:t>2 3 7 1 12 9 11 9 6 3 7 5 4</a:t>
              </a:r>
              <a:r>
                <a:rPr lang="zh-TW" altLang="en-US" sz="2800" b="1" dirty="0"/>
                <a:t> </a:t>
              </a:r>
              <a:r>
                <a:rPr lang="en-US" altLang="zh-TW" sz="2800" dirty="0"/>
                <a:t>5 3 1 10 3 3}.</a:t>
              </a:r>
              <a:endParaRPr lang="zh-TW" altLang="en-US" sz="2800" dirty="0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529C819-F336-4ADB-B75D-78C682DDF102}"/>
                </a:ext>
              </a:extLst>
            </p:cNvPr>
            <p:cNvCxnSpPr>
              <a:cxnSpLocks/>
            </p:cNvCxnSpPr>
            <p:nvPr/>
          </p:nvCxnSpPr>
          <p:spPr>
            <a:xfrm>
              <a:off x="4276323" y="4118994"/>
              <a:ext cx="2485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CB4EEA4-2BC4-4B5B-8648-286056AF6769}"/>
                </a:ext>
              </a:extLst>
            </p:cNvPr>
            <p:cNvCxnSpPr>
              <a:cxnSpLocks/>
            </p:cNvCxnSpPr>
            <p:nvPr/>
          </p:nvCxnSpPr>
          <p:spPr>
            <a:xfrm>
              <a:off x="8363994" y="4118994"/>
              <a:ext cx="16424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795B704-47B2-445F-BD00-D91BE79734C5}"/>
                </a:ext>
              </a:extLst>
            </p:cNvPr>
            <p:cNvSpPr/>
            <p:nvPr/>
          </p:nvSpPr>
          <p:spPr>
            <a:xfrm>
              <a:off x="4840172" y="3944153"/>
              <a:ext cx="230397" cy="314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168A342-8D0D-47B0-894F-2C0C8292CAF9}"/>
                </a:ext>
              </a:extLst>
            </p:cNvPr>
            <p:cNvSpPr/>
            <p:nvPr/>
          </p:nvSpPr>
          <p:spPr>
            <a:xfrm>
              <a:off x="5340515" y="3944154"/>
              <a:ext cx="230397" cy="314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6C51631-924C-4F71-B1A6-F65DD9FA0431}"/>
                </a:ext>
              </a:extLst>
            </p:cNvPr>
            <p:cNvSpPr/>
            <p:nvPr/>
          </p:nvSpPr>
          <p:spPr>
            <a:xfrm>
              <a:off x="4570228" y="3944153"/>
              <a:ext cx="230397" cy="314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CB8E9D2-5A80-4F9E-A5CA-00F463767030}"/>
                </a:ext>
              </a:extLst>
            </p:cNvPr>
            <p:cNvSpPr/>
            <p:nvPr/>
          </p:nvSpPr>
          <p:spPr>
            <a:xfrm>
              <a:off x="8086828" y="3932477"/>
              <a:ext cx="230397" cy="314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06805C-03CA-4810-B61C-42EA83621A8A}"/>
              </a:ext>
            </a:extLst>
          </p:cNvPr>
          <p:cNvSpPr txBox="1"/>
          <p:nvPr/>
        </p:nvSpPr>
        <p:spPr>
          <a:xfrm>
            <a:off x="7463943" y="2255662"/>
            <a:ext cx="336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zh-TW" altLang="en-US" sz="2000" dirty="0"/>
              <a:t> </a:t>
            </a:r>
            <a:r>
              <a:rPr lang="en-US" altLang="zh-TW" sz="2000" dirty="0"/>
              <a:t>1-K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CDF7483-B89F-4459-BF53-6A5D76B95C15}"/>
              </a:ext>
            </a:extLst>
          </p:cNvPr>
          <p:cNvSpPr txBox="1"/>
          <p:nvPr/>
        </p:nvSpPr>
        <p:spPr>
          <a:xfrm>
            <a:off x="556517" y="4342494"/>
            <a:ext cx="336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13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6CFE2DE-0005-4EBB-911F-60CB196DF68C}"/>
              </a:ext>
            </a:extLst>
          </p:cNvPr>
          <p:cNvSpPr txBox="1"/>
          <p:nvPr/>
        </p:nvSpPr>
        <p:spPr>
          <a:xfrm>
            <a:off x="573104" y="5417946"/>
            <a:ext cx="1146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N=20, M=12, K=8</a:t>
            </a:r>
            <a:r>
              <a:rPr lang="zh-TW" altLang="en-US" sz="2800" dirty="0"/>
              <a:t>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可得到序列：</a:t>
            </a:r>
            <a:r>
              <a:rPr lang="zh-TW" altLang="en-US" sz="2800" dirty="0"/>
              <a:t> </a:t>
            </a:r>
            <a:r>
              <a:rPr lang="en-US" altLang="zh-TW" sz="2800" dirty="0"/>
              <a:t>{1 2 3 7 1 12 9 11 9 6 3 7 5 4 5 3 1 10 3 3}.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A5F921A-6BE1-4B5C-8AAB-35DB68E33292}"/>
              </a:ext>
            </a:extLst>
          </p:cNvPr>
          <p:cNvSpPr txBox="1"/>
          <p:nvPr/>
        </p:nvSpPr>
        <p:spPr>
          <a:xfrm>
            <a:off x="490529" y="5877344"/>
            <a:ext cx="508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1-8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不存在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6AFC1E3-9838-4B0D-B0EF-B172F471686A}"/>
              </a:ext>
            </a:extLst>
          </p:cNvPr>
          <p:cNvSpPr txBox="1"/>
          <p:nvPr/>
        </p:nvSpPr>
        <p:spPr>
          <a:xfrm>
            <a:off x="5590676" y="5877344"/>
            <a:ext cx="342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sequence </a:t>
            </a:r>
            <a:r>
              <a:rPr lang="en-US" altLang="zh-TW" sz="2800" dirty="0" err="1">
                <a:solidFill>
                  <a:srgbClr val="FF0000"/>
                </a:solidFill>
              </a:rPr>
              <a:t>nai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10" grpId="0"/>
      <p:bldP spid="26" grpId="0"/>
      <p:bldP spid="51" grpId="0"/>
      <p:bldP spid="52" grpId="0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9A0330-E5CF-4043-9E88-71F64D1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95C3E3-8776-4216-98C3-A7EAE8CD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F00E47-7F65-4ED2-9FBB-EE2A32C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F92A5C-EDCF-4935-B518-F5BB98EDF1A0}"/>
              </a:ext>
            </a:extLst>
          </p:cNvPr>
          <p:cNvSpPr txBox="1"/>
          <p:nvPr/>
        </p:nvSpPr>
        <p:spPr>
          <a:xfrm>
            <a:off x="109727" y="136525"/>
            <a:ext cx="117354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bool solve()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int l = 1, r = 1, </a:t>
            </a:r>
            <a:r>
              <a:rPr lang="en-US" altLang="zh-TW" sz="2400" dirty="0" err="1"/>
              <a:t>cnt</a:t>
            </a:r>
            <a:r>
              <a:rPr lang="en-US" altLang="zh-TW" sz="2400" dirty="0"/>
              <a:t> = 0;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en-US" altLang="zh-TW" sz="2400" dirty="0" err="1">
                <a:solidFill>
                  <a:srgbClr val="0070C0"/>
                </a:solidFill>
              </a:rPr>
              <a:t>cnt</a:t>
            </a:r>
            <a:r>
              <a:rPr lang="en-US" altLang="zh-TW" sz="2400" dirty="0">
                <a:solidFill>
                  <a:srgbClr val="0070C0"/>
                </a:solidFill>
              </a:rPr>
              <a:t>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400" dirty="0">
                <a:solidFill>
                  <a:srgbClr val="0070C0"/>
                </a:solidFill>
              </a:rPr>
              <a:t>g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0070C0"/>
                </a:solidFill>
              </a:rPr>
              <a:t>L-R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int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n + 1;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ans</a:t>
            </a:r>
            <a:r>
              <a:rPr lang="en-US" altLang="zh-TW" sz="2400" dirty="0">
                <a:solidFill>
                  <a:srgbClr val="0070C0"/>
                </a:solidFill>
              </a:rPr>
              <a:t>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最短子序列長度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while (r &lt;= n) {</a:t>
            </a:r>
          </a:p>
          <a:p>
            <a:r>
              <a:rPr lang="en-US" altLang="zh-TW" sz="2400" dirty="0"/>
              <a:t>		int t = g[r++];</a:t>
            </a:r>
            <a:r>
              <a:rPr lang="zh-TW" altLang="en-US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// 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向右移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vis[t]++;</a:t>
            </a:r>
            <a:r>
              <a:rPr lang="zh-TW" altLang="en-US" sz="2400" dirty="0"/>
              <a:t>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登錄</a:t>
            </a:r>
            <a:r>
              <a:rPr lang="en-US" altLang="zh-TW" sz="2400" dirty="0">
                <a:solidFill>
                  <a:srgbClr val="0070C0"/>
                </a:solidFill>
              </a:rPr>
              <a:t>t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出現一次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if (t &lt;= k &amp;&amp; vis[t] == 1) </a:t>
            </a:r>
            <a:r>
              <a:rPr lang="en-US" altLang="zh-TW" sz="2400" dirty="0" err="1"/>
              <a:t>cnt</a:t>
            </a:r>
            <a:r>
              <a:rPr lang="en-US" altLang="zh-TW" sz="2400" dirty="0"/>
              <a:t>++;</a:t>
            </a:r>
            <a:r>
              <a:rPr lang="zh-TW" altLang="en-US" sz="2400" dirty="0"/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 1-K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種類多一個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cnt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400" dirty="0">
                <a:solidFill>
                  <a:srgbClr val="0070C0"/>
                </a:solidFill>
              </a:rPr>
              <a:t>1)</a:t>
            </a:r>
          </a:p>
          <a:p>
            <a:r>
              <a:rPr lang="en-US" altLang="zh-TW" sz="2400" dirty="0"/>
              <a:t>		while (l &lt; r &amp;&amp; </a:t>
            </a:r>
            <a:r>
              <a:rPr lang="en-US" altLang="zh-TW" sz="2400" dirty="0" err="1"/>
              <a:t>cnt</a:t>
            </a:r>
            <a:r>
              <a:rPr lang="en-US" altLang="zh-TW" sz="2400" dirty="0"/>
              <a:t> == k) {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找到一段子序列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min(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, r - l);</a:t>
            </a:r>
            <a:r>
              <a:rPr lang="zh-TW" altLang="en-US" sz="2400" dirty="0"/>
              <a:t>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記住較短子序列長度</a:t>
            </a:r>
            <a:r>
              <a:rPr lang="en-US" altLang="zh-TW" sz="2400" dirty="0" err="1">
                <a:solidFill>
                  <a:srgbClr val="0070C0"/>
                </a:solidFill>
              </a:rPr>
              <a:t>ans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	t = g[l++];   </a:t>
            </a:r>
            <a:r>
              <a:rPr lang="zh-TW" altLang="en-US" sz="2400" dirty="0"/>
              <a:t>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L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向右移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相當於由左邊壓縮</a:t>
            </a:r>
            <a:r>
              <a:rPr lang="en-US" altLang="zh-TW" sz="2400" dirty="0">
                <a:solidFill>
                  <a:srgbClr val="0070C0"/>
                </a:solidFill>
              </a:rPr>
              <a:t>L-R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	vis[t]--;</a:t>
            </a:r>
            <a:r>
              <a:rPr lang="zh-TW" altLang="en-US" sz="2400" dirty="0"/>
              <a:t>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左邊之</a:t>
            </a:r>
            <a:r>
              <a:rPr lang="en-US" altLang="zh-TW" sz="2400" dirty="0">
                <a:solidFill>
                  <a:srgbClr val="0070C0"/>
                </a:solidFill>
              </a:rPr>
              <a:t>t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值脫離</a:t>
            </a:r>
            <a:r>
              <a:rPr lang="en-US" altLang="zh-TW" sz="2400" dirty="0">
                <a:solidFill>
                  <a:srgbClr val="0070C0"/>
                </a:solidFill>
              </a:rPr>
              <a:t>L-R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	if (t &lt;= k &amp;&amp; vis[t] == 0) </a:t>
            </a:r>
            <a:r>
              <a:rPr lang="en-US" altLang="zh-TW" sz="2400" dirty="0" err="1"/>
              <a:t>cnt</a:t>
            </a:r>
            <a:r>
              <a:rPr lang="en-US" altLang="zh-TW" sz="2400" dirty="0"/>
              <a:t>--;</a:t>
            </a:r>
            <a:r>
              <a:rPr lang="zh-TW" altLang="en-US" sz="2400" dirty="0"/>
              <a:t>  </a:t>
            </a:r>
            <a:r>
              <a:rPr lang="en-US" altLang="zh-TW" sz="2400" dirty="0">
                <a:solidFill>
                  <a:srgbClr val="0070C0"/>
                </a:solidFill>
              </a:rPr>
              <a:t>// L-R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區間少了一類</a:t>
            </a:r>
            <a:r>
              <a:rPr lang="en-US" altLang="zh-TW" sz="2400" dirty="0">
                <a:solidFill>
                  <a:srgbClr val="0070C0"/>
                </a:solidFill>
              </a:rPr>
              <a:t>(t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solidFill>
                  <a:srgbClr val="0070C0"/>
                </a:solidFill>
              </a:rPr>
              <a:t>),</a:t>
            </a:r>
            <a:r>
              <a:rPr lang="en-US" altLang="zh-TW" sz="2400" dirty="0" err="1">
                <a:solidFill>
                  <a:srgbClr val="0070C0"/>
                </a:solidFill>
              </a:rPr>
              <a:t>cnt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		               }</a:t>
            </a:r>
          </a:p>
          <a:p>
            <a:r>
              <a:rPr lang="en-US" altLang="zh-TW" sz="2400" dirty="0"/>
              <a:t>	}</a:t>
            </a:r>
          </a:p>
          <a:p>
            <a:r>
              <a:rPr lang="en-US" altLang="zh-TW" sz="2400" dirty="0"/>
              <a:t>	if (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&lt;= n) {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(“%d\n”,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); return false;}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有解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return true;</a:t>
            </a:r>
            <a:r>
              <a:rPr lang="zh-TW" altLang="en-US" sz="2400" dirty="0"/>
              <a:t>                        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endParaRPr lang="en-US" altLang="zh-TW" sz="2400" dirty="0"/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BDD6E6-5890-43AC-8C0B-2C302C1215CB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11536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101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9F65A2-EE5E-440C-AC90-7012D1E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55D868-6A05-4026-ABCE-91DAE0AA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04678-F3E6-4992-8DCE-DB479073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98B539-817B-4058-923E-0248EA051EDF}"/>
              </a:ext>
            </a:extLst>
          </p:cNvPr>
          <p:cNvSpPr txBox="1"/>
          <p:nvPr/>
        </p:nvSpPr>
        <p:spPr>
          <a:xfrm>
            <a:off x="1341120" y="414528"/>
            <a:ext cx="8717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main()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cas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("11536.in","r",stdin);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("11536.out","w",stdout); 	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</a:t>
            </a:r>
            <a:r>
              <a:rPr lang="en-US" altLang="zh-TW" sz="2400" dirty="0" err="1"/>
              <a:t>cas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</a:t>
            </a:r>
            <a:r>
              <a:rPr lang="en-US" altLang="zh-TW" sz="2400" dirty="0" err="1"/>
              <a:t>cas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 {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();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("Case %d: ",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     if (</a:t>
            </a:r>
            <a:r>
              <a:rPr lang="en-US" altLang="zh-TW" sz="2400" dirty="0">
                <a:solidFill>
                  <a:srgbClr val="FF0000"/>
                </a:solidFill>
              </a:rPr>
              <a:t>solve()</a:t>
            </a:r>
            <a:r>
              <a:rPr lang="en-US" altLang="zh-TW" sz="2400" dirty="0"/>
              <a:t>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("sequence </a:t>
            </a:r>
            <a:r>
              <a:rPr lang="en-US" altLang="zh-TW" sz="2400" dirty="0" err="1"/>
              <a:t>nai</a:t>
            </a:r>
            <a:r>
              <a:rPr lang="en-US" altLang="zh-TW" sz="2400" dirty="0"/>
              <a:t>\n");</a:t>
            </a:r>
          </a:p>
          <a:p>
            <a:r>
              <a:rPr lang="en-US" altLang="zh-TW" sz="2400" dirty="0"/>
              <a:t>     }</a:t>
            </a:r>
          </a:p>
          <a:p>
            <a:r>
              <a:rPr lang="en-US" altLang="zh-TW" sz="2400" dirty="0"/>
              <a:t> 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B8E348-7CD0-43FC-834C-B41D5A1D5192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11536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347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21064" y="136124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682-2EBE-4E4D-B6D8-6BAEBCE474E1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8713" y="2544085"/>
            <a:ext cx="221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滑動區間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21064" y="3529086"/>
            <a:ext cx="7489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當區間內含有</a:t>
            </a:r>
            <a:r>
              <a:rPr lang="en-US" altLang="zh-TW" sz="2800" dirty="0"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表示找到一段子序列。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1128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scan line </a:t>
            </a:r>
            <a:r>
              <a:rPr lang="zh-TW" altLang="en-US" sz="2800" dirty="0">
                <a:ea typeface="標楷體" panose="03000509000000000000" pitchFamily="65" charset="-120"/>
              </a:rPr>
              <a:t>方式維持一段區間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由兩個指標</a:t>
            </a:r>
            <a:r>
              <a:rPr lang="en-US" altLang="zh-TW" sz="2800" dirty="0">
                <a:ea typeface="標楷體" panose="03000509000000000000" pitchFamily="65" charset="-120"/>
              </a:rPr>
              <a:t>L</a:t>
            </a:r>
            <a:r>
              <a:rPr lang="zh-TW" altLang="en-US" sz="2800" dirty="0">
                <a:ea typeface="標楷體" panose="03000509000000000000" pitchFamily="65" charset="-120"/>
              </a:rPr>
              <a:t>與</a:t>
            </a:r>
            <a:r>
              <a:rPr lang="en-US" altLang="zh-TW" sz="2800" dirty="0">
                <a:ea typeface="標楷體" panose="03000509000000000000" pitchFamily="65" charset="-120"/>
              </a:rPr>
              <a:t>R</a:t>
            </a:r>
            <a:r>
              <a:rPr lang="zh-TW" altLang="en-US" sz="2800" dirty="0">
                <a:ea typeface="標楷體" panose="03000509000000000000" pitchFamily="65" charset="-120"/>
              </a:rPr>
              <a:t>表示</a:t>
            </a:r>
            <a:r>
              <a:rPr lang="en-US" altLang="zh-TW" sz="2800" dirty="0"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ea typeface="標楷體" panose="03000509000000000000" pitchFamily="65" charset="-120"/>
              </a:rPr>
              <a:t>由左而右掃描。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686958" y="4046432"/>
            <a:ext cx="352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記住最短子序列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52E32A-23B0-4698-BA9E-931E384BC1A8}"/>
              </a:ext>
            </a:extLst>
          </p:cNvPr>
          <p:cNvSpPr txBox="1"/>
          <p:nvPr/>
        </p:nvSpPr>
        <p:spPr>
          <a:xfrm>
            <a:off x="1631950" y="3030712"/>
            <a:ext cx="446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滑動</a:t>
            </a:r>
            <a:r>
              <a:rPr lang="en-US" altLang="zh-TW" sz="2800" dirty="0">
                <a:ea typeface="標楷體" panose="03000509000000000000" pitchFamily="65" charset="-120"/>
              </a:rPr>
              <a:t>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>
                <a:ea typeface="標楷體" panose="03000509000000000000" pitchFamily="65" charset="-12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0AA3FE-C780-4A83-A7B3-A474A78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EB-38B6-4A46-A240-4F31B167961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9B7BEB-BD75-4C8B-A333-845F6A6C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A102-FE39-4D15-9E7F-6C493B0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03E489-38E0-4CBE-9C00-A05E40D696FC}"/>
              </a:ext>
            </a:extLst>
          </p:cNvPr>
          <p:cNvSpPr txBox="1"/>
          <p:nvPr/>
        </p:nvSpPr>
        <p:spPr>
          <a:xfrm>
            <a:off x="5326851" y="2670492"/>
            <a:ext cx="207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14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86587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15037"/>
              </p:ext>
            </p:extLst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1941730" y="3419277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A6D880-59AD-4497-9ED3-23F4D09EFF92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5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77362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1941730" y="3419277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3D7E833-ACE2-4AAB-815E-4A3080E6F022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4374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2250262" y="3440453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A65805C-06E6-4980-8C65-1AF41FA933F3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1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6C096-2F1C-4B2F-AC31-340F824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11AA4-DAD8-4DBB-A874-4A09D6B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AAFF-3995-41D5-B698-804E9BA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D7ABF-DBF9-486C-A857-5E6FAA5CE43A}"/>
              </a:ext>
            </a:extLst>
          </p:cNvPr>
          <p:cNvSpPr txBox="1"/>
          <p:nvPr/>
        </p:nvSpPr>
        <p:spPr>
          <a:xfrm>
            <a:off x="4359712" y="3471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N=20  M=12  K=4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9127FB-1865-43A7-BC40-8D4530A9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12974"/>
              </p:ext>
            </p:extLst>
          </p:nvPr>
        </p:nvGraphicFramePr>
        <p:xfrm>
          <a:off x="1941730" y="1422386"/>
          <a:ext cx="812799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927639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66120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25100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6777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0372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8343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92392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2791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0175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7162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90559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560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201"/>
                  </a:ext>
                </a:extLst>
              </a:tr>
              <a:tr h="340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9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DB1706-98CA-4228-A044-86E460A56A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440" y="2706311"/>
          <a:ext cx="8393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6">
                  <a:extLst>
                    <a:ext uri="{9D8B030D-6E8A-4147-A177-3AD203B41FA5}">
                      <a16:colId xmlns:a16="http://schemas.microsoft.com/office/drawing/2014/main" val="24456017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32615021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0451785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52327318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294374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32697475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121522921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83282735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09596683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671888712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10318101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46629971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70960810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554248028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49816142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965328137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30862416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3239390114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891860079"/>
                    </a:ext>
                  </a:extLst>
                </a:gridCol>
                <a:gridCol w="419656">
                  <a:extLst>
                    <a:ext uri="{9D8B030D-6E8A-4147-A177-3AD203B41FA5}">
                      <a16:colId xmlns:a16="http://schemas.microsoft.com/office/drawing/2014/main" val="2978417953"/>
                    </a:ext>
                  </a:extLst>
                </a:gridCol>
              </a:tblGrid>
              <a:tr h="346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140"/>
                  </a:ext>
                </a:extLst>
              </a:tr>
              <a:tr h="309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97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0659D39-B250-43FF-AF73-A973A7CDD5F9}"/>
              </a:ext>
            </a:extLst>
          </p:cNvPr>
          <p:cNvSpPr txBox="1"/>
          <p:nvPr/>
        </p:nvSpPr>
        <p:spPr>
          <a:xfrm>
            <a:off x="1941730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6417F7-3B90-4356-B5C7-E01FFA822052}"/>
              </a:ext>
            </a:extLst>
          </p:cNvPr>
          <p:cNvSpPr txBox="1"/>
          <p:nvPr/>
        </p:nvSpPr>
        <p:spPr>
          <a:xfrm>
            <a:off x="2809874" y="4452013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0D674-3A11-4DD5-9434-0C8B90B38800}"/>
              </a:ext>
            </a:extLst>
          </p:cNvPr>
          <p:cNvSpPr txBox="1"/>
          <p:nvPr/>
        </p:nvSpPr>
        <p:spPr>
          <a:xfrm>
            <a:off x="4359712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ans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8E3132-459F-4D75-990B-3C4BBF956AB8}"/>
              </a:ext>
            </a:extLst>
          </p:cNvPr>
          <p:cNvSpPr txBox="1"/>
          <p:nvPr/>
        </p:nvSpPr>
        <p:spPr>
          <a:xfrm>
            <a:off x="5227856" y="4418668"/>
            <a:ext cx="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AB1B7-E087-4DF8-B487-F68EC54CDA65}"/>
              </a:ext>
            </a:extLst>
          </p:cNvPr>
          <p:cNvGrpSpPr/>
          <p:nvPr/>
        </p:nvGrpSpPr>
        <p:grpSpPr>
          <a:xfrm>
            <a:off x="1715338" y="3419277"/>
            <a:ext cx="517160" cy="802689"/>
            <a:chOff x="1919106" y="3413299"/>
            <a:chExt cx="517160" cy="80268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7D9E30-9F98-407B-8611-2C1D59FFC0D8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</a:t>
              </a:r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B7E2255-C8C9-4D4C-B3AA-137F24FD24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2BA2B71-F976-4ACD-BD80-74353A91B636}"/>
              </a:ext>
            </a:extLst>
          </p:cNvPr>
          <p:cNvGrpSpPr/>
          <p:nvPr/>
        </p:nvGrpSpPr>
        <p:grpSpPr>
          <a:xfrm>
            <a:off x="2712685" y="3437831"/>
            <a:ext cx="517160" cy="802689"/>
            <a:chOff x="1919106" y="3413299"/>
            <a:chExt cx="517160" cy="8026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3E8C8B-9AFE-4039-A58B-9B24E5F4EDCA}"/>
                </a:ext>
              </a:extLst>
            </p:cNvPr>
            <p:cNvSpPr txBox="1"/>
            <p:nvPr/>
          </p:nvSpPr>
          <p:spPr>
            <a:xfrm>
              <a:off x="1919106" y="3754323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endParaRPr lang="zh-TW" altLang="en-US" sz="2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F8676A-7320-4835-ACCF-ED077D69687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177686" y="3413299"/>
              <a:ext cx="0" cy="341024"/>
            </a:xfrm>
            <a:prstGeom prst="straightConnector1">
              <a:avLst/>
            </a:prstGeom>
            <a:ln w="38100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5F22A0-3089-41B9-BBB0-B5A6F22E879B}"/>
              </a:ext>
            </a:extLst>
          </p:cNvPr>
          <p:cNvSpPr txBox="1"/>
          <p:nvPr/>
        </p:nvSpPr>
        <p:spPr>
          <a:xfrm>
            <a:off x="1175853" y="2706311"/>
            <a:ext cx="43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B8500A-F52A-4BFE-9521-217A4F7A08B3}"/>
              </a:ext>
            </a:extLst>
          </p:cNvPr>
          <p:cNvSpPr txBox="1"/>
          <p:nvPr/>
        </p:nvSpPr>
        <p:spPr>
          <a:xfrm>
            <a:off x="1070834" y="1422386"/>
            <a:ext cx="6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4077-1B20-4D7A-9731-D450FAA289EE}"/>
              </a:ext>
            </a:extLst>
          </p:cNvPr>
          <p:cNvSpPr txBox="1"/>
          <p:nvPr/>
        </p:nvSpPr>
        <p:spPr>
          <a:xfrm>
            <a:off x="828104" y="3061812"/>
            <a:ext cx="97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5F9094-11F2-436C-9653-4B5F5338653A}"/>
              </a:ext>
            </a:extLst>
          </p:cNvPr>
          <p:cNvSpPr txBox="1"/>
          <p:nvPr/>
        </p:nvSpPr>
        <p:spPr>
          <a:xfrm>
            <a:off x="209697" y="5142571"/>
            <a:ext cx="567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vis[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]: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E74720-3519-4DB5-8430-CB5093B418EB}"/>
              </a:ext>
            </a:extLst>
          </p:cNvPr>
          <p:cNvSpPr txBox="1"/>
          <p:nvPr/>
        </p:nvSpPr>
        <p:spPr>
          <a:xfrm>
            <a:off x="209697" y="5624259"/>
            <a:ext cx="615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/>
              <a:t>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/>
              <a:t>L-R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1-k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出現的種類數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0BFCF57-F9BB-49BA-AC30-81DD5DC09ED1}"/>
              </a:ext>
            </a:extLst>
          </p:cNvPr>
          <p:cNvSpPr txBox="1"/>
          <p:nvPr/>
        </p:nvSpPr>
        <p:spPr>
          <a:xfrm>
            <a:off x="6193277" y="4988682"/>
            <a:ext cx="5160524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cnt</a:t>
            </a:r>
            <a:r>
              <a:rPr lang="en-US" altLang="zh-TW" sz="2400" dirty="0"/>
              <a:t>&lt;4 (K)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6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3981</Words>
  <Application>Microsoft Office PowerPoint</Application>
  <PresentationFormat>寬螢幕</PresentationFormat>
  <Paragraphs>1848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11536 Smallest Sub-Array</vt:lpstr>
      <vt:lpstr>UVa 11536 Smallest Sub-Array (Time Limit: 8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1670</cp:revision>
  <dcterms:created xsi:type="dcterms:W3CDTF">2020-02-14T09:12:44Z</dcterms:created>
  <dcterms:modified xsi:type="dcterms:W3CDTF">2021-05-03T08:32:38Z</dcterms:modified>
</cp:coreProperties>
</file>