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56" r:id="rId2"/>
    <p:sldId id="257" r:id="rId3"/>
    <p:sldId id="311" r:id="rId4"/>
    <p:sldId id="258" r:id="rId5"/>
    <p:sldId id="348" r:id="rId6"/>
    <p:sldId id="287" r:id="rId7"/>
    <p:sldId id="347" r:id="rId8"/>
    <p:sldId id="349" r:id="rId9"/>
    <p:sldId id="356" r:id="rId10"/>
    <p:sldId id="351" r:id="rId11"/>
    <p:sldId id="353" r:id="rId12"/>
    <p:sldId id="352" r:id="rId13"/>
    <p:sldId id="357" r:id="rId14"/>
    <p:sldId id="358" r:id="rId15"/>
    <p:sldId id="360" r:id="rId16"/>
    <p:sldId id="361" r:id="rId17"/>
    <p:sldId id="362" r:id="rId18"/>
    <p:sldId id="363" r:id="rId19"/>
    <p:sldId id="364" r:id="rId20"/>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33CC"/>
    <a:srgbClr val="FF0000"/>
    <a:srgbClr val="0000CC"/>
    <a:srgbClr val="00FFFF"/>
    <a:srgbClr val="00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smtClean="0">
                <a:latin typeface="Arial" charset="0"/>
              </a:rPr>
              <a:t>Weeding Shopping</a:t>
            </a: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dirty="0" err="1" smtClean="0"/>
              <a:t>Uva</a:t>
            </a:r>
            <a:r>
              <a:rPr lang="en-US" altLang="zh-TW" dirty="0" smtClean="0"/>
              <a:t> 11450</a:t>
            </a:r>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(1/1)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630432973"/>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u="sng" dirty="0" smtClean="0">
                <a:solidFill>
                  <a:srgbClr val="00B050"/>
                </a:solidFill>
              </a:rPr>
              <a:t>3</a:t>
            </a:r>
            <a:r>
              <a:rPr lang="en-US" altLang="zh-TW" sz="2400" u="sng" dirty="0" smtClean="0"/>
              <a:t> 4 6 </a:t>
            </a:r>
            <a:r>
              <a:rPr lang="en-US" altLang="zh-TW" sz="2400" u="sng" dirty="0" smtClean="0">
                <a:solidFill>
                  <a:srgbClr val="FF0000"/>
                </a:solidFill>
              </a:rPr>
              <a:t>8</a:t>
            </a:r>
            <a:r>
              <a:rPr lang="en-US" altLang="zh-TW" sz="2400" u="sng" dirty="0" smtClean="0"/>
              <a:t> </a:t>
            </a:r>
          </a:p>
          <a:p>
            <a:pPr marL="0" indent="0" algn="just">
              <a:buFont typeface="Wingdings" pitchFamily="2" charset="2"/>
              <a:buNone/>
            </a:pPr>
            <a:r>
              <a:rPr lang="en-US" altLang="zh-TW" sz="2400" dirty="0" smtClean="0">
                <a:solidFill>
                  <a:srgbClr val="00B050"/>
                </a:solidFill>
              </a:rPr>
              <a:t>2</a:t>
            </a:r>
            <a:r>
              <a:rPr lang="en-US" altLang="zh-TW" sz="2400" dirty="0" smtClean="0"/>
              <a:t> 5 </a:t>
            </a:r>
            <a:r>
              <a:rPr lang="en-US" altLang="zh-TW" sz="2400" dirty="0" smtClean="0">
                <a:solidFill>
                  <a:srgbClr val="FF0000"/>
                </a:solidFill>
              </a:rPr>
              <a:t>10</a:t>
            </a:r>
            <a:r>
              <a:rPr lang="en-US" altLang="zh-TW" sz="2400" dirty="0" smtClean="0"/>
              <a:t> </a:t>
            </a:r>
          </a:p>
          <a:p>
            <a:pPr marL="0" indent="0" algn="just">
              <a:buFont typeface="Wingdings" pitchFamily="2" charset="2"/>
              <a:buNone/>
            </a:pPr>
            <a:r>
              <a:rPr lang="en-US" altLang="zh-TW" sz="2400" dirty="0" smtClean="0">
                <a:solidFill>
                  <a:srgbClr val="00B050"/>
                </a:solidFill>
              </a:rPr>
              <a:t>4</a:t>
            </a:r>
            <a:r>
              <a:rPr lang="en-US" altLang="zh-TW" sz="2400" dirty="0" smtClean="0"/>
              <a:t> </a:t>
            </a:r>
            <a:r>
              <a:rPr lang="en-US" altLang="zh-TW" sz="2400" dirty="0" smtClean="0">
                <a:solidFill>
                  <a:srgbClr val="FF0000"/>
                </a:solidFill>
              </a:rPr>
              <a:t>1</a:t>
            </a:r>
            <a:r>
              <a:rPr lang="en-US" altLang="zh-TW" sz="2400" dirty="0" smtClean="0"/>
              <a:t> 3 5 5 </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165445474"/>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Tree>
    <p:extLst>
      <p:ext uri="{BB962C8B-B14F-4D97-AF65-F5344CB8AC3E}">
        <p14:creationId xmlns:p14="http://schemas.microsoft.com/office/powerpoint/2010/main" val="268209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(2/1)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4040244414"/>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dirty="0" smtClean="0">
                <a:solidFill>
                  <a:srgbClr val="00B050"/>
                </a:solidFill>
              </a:rPr>
              <a:t>3</a:t>
            </a:r>
            <a:r>
              <a:rPr lang="en-US" altLang="zh-TW" sz="2400" dirty="0" smtClean="0"/>
              <a:t> 4 6 </a:t>
            </a:r>
            <a:r>
              <a:rPr lang="en-US" altLang="zh-TW" sz="2400" dirty="0" smtClean="0">
                <a:solidFill>
                  <a:srgbClr val="FF0000"/>
                </a:solidFill>
              </a:rPr>
              <a:t>8</a:t>
            </a:r>
            <a:r>
              <a:rPr lang="en-US" altLang="zh-TW" sz="2400" dirty="0" smtClean="0"/>
              <a:t> </a:t>
            </a:r>
          </a:p>
          <a:p>
            <a:pPr marL="0" indent="0" algn="just">
              <a:buFont typeface="Wingdings" pitchFamily="2" charset="2"/>
              <a:buNone/>
            </a:pPr>
            <a:r>
              <a:rPr lang="en-US" altLang="zh-TW" sz="2400" u="sng" dirty="0" smtClean="0">
                <a:solidFill>
                  <a:srgbClr val="00B050"/>
                </a:solidFill>
              </a:rPr>
              <a:t>2</a:t>
            </a:r>
            <a:r>
              <a:rPr lang="en-US" altLang="zh-TW" sz="2400" u="sng" dirty="0" smtClean="0"/>
              <a:t> 5 </a:t>
            </a:r>
            <a:r>
              <a:rPr lang="en-US" altLang="zh-TW" sz="2400" u="sng" dirty="0" smtClean="0">
                <a:solidFill>
                  <a:srgbClr val="FF0000"/>
                </a:solidFill>
              </a:rPr>
              <a:t>10</a:t>
            </a:r>
            <a:r>
              <a:rPr lang="en-US" altLang="zh-TW" sz="2400" u="sng" dirty="0" smtClean="0"/>
              <a:t> </a:t>
            </a:r>
          </a:p>
          <a:p>
            <a:pPr marL="0" indent="0" algn="just">
              <a:buFont typeface="Wingdings" pitchFamily="2" charset="2"/>
              <a:buNone/>
            </a:pPr>
            <a:r>
              <a:rPr lang="en-US" altLang="zh-TW" sz="2400" dirty="0" smtClean="0">
                <a:solidFill>
                  <a:srgbClr val="00B050"/>
                </a:solidFill>
              </a:rPr>
              <a:t>4</a:t>
            </a:r>
            <a:r>
              <a:rPr lang="en-US" altLang="zh-TW" sz="2400" dirty="0" smtClean="0"/>
              <a:t> </a:t>
            </a:r>
            <a:r>
              <a:rPr lang="en-US" altLang="zh-TW" sz="2400" dirty="0" smtClean="0">
                <a:solidFill>
                  <a:srgbClr val="FF0000"/>
                </a:solidFill>
              </a:rPr>
              <a:t>1</a:t>
            </a:r>
            <a:r>
              <a:rPr lang="en-US" altLang="zh-TW" sz="2400" dirty="0" smtClean="0"/>
              <a:t> 3 5 5 </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271756077"/>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
        <p:nvSpPr>
          <p:cNvPr id="8" name="手繪多邊形 7"/>
          <p:cNvSpPr/>
          <p:nvPr/>
        </p:nvSpPr>
        <p:spPr>
          <a:xfrm>
            <a:off x="2252133" y="3911600"/>
            <a:ext cx="4379817" cy="1910369"/>
          </a:xfrm>
          <a:custGeom>
            <a:avLst/>
            <a:gdLst>
              <a:gd name="connsiteX0" fmla="*/ 0 w 4379817"/>
              <a:gd name="connsiteY0" fmla="*/ 1363133 h 1910369"/>
              <a:gd name="connsiteX1" fmla="*/ 2192867 w 4379817"/>
              <a:gd name="connsiteY1" fmla="*/ 1905000 h 1910369"/>
              <a:gd name="connsiteX2" fmla="*/ 3395134 w 4379817"/>
              <a:gd name="connsiteY2" fmla="*/ 1600200 h 1910369"/>
              <a:gd name="connsiteX3" fmla="*/ 4351867 w 4379817"/>
              <a:gd name="connsiteY3" fmla="*/ 956733 h 1910369"/>
              <a:gd name="connsiteX4" fmla="*/ 4030134 w 4379817"/>
              <a:gd name="connsiteY4" fmla="*/ 0 h 1910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817" h="1910369">
                <a:moveTo>
                  <a:pt x="0" y="1363133"/>
                </a:moveTo>
                <a:cubicBezTo>
                  <a:pt x="813505" y="1614311"/>
                  <a:pt x="1627011" y="1865489"/>
                  <a:pt x="2192867" y="1905000"/>
                </a:cubicBezTo>
                <a:cubicBezTo>
                  <a:pt x="2758723" y="1944511"/>
                  <a:pt x="3035301" y="1758244"/>
                  <a:pt x="3395134" y="1600200"/>
                </a:cubicBezTo>
                <a:cubicBezTo>
                  <a:pt x="3754967" y="1442156"/>
                  <a:pt x="4246034" y="1223433"/>
                  <a:pt x="4351867" y="956733"/>
                </a:cubicBezTo>
                <a:cubicBezTo>
                  <a:pt x="4457700" y="690033"/>
                  <a:pt x="4243917" y="345016"/>
                  <a:pt x="4030134" y="0"/>
                </a:cubicBezTo>
              </a:path>
            </a:pathLst>
          </a:custGeom>
          <a:ln w="12700">
            <a:solidFill>
              <a:schemeClr val="tx1"/>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手繪多邊形 10"/>
          <p:cNvSpPr/>
          <p:nvPr/>
        </p:nvSpPr>
        <p:spPr>
          <a:xfrm>
            <a:off x="2252133" y="2726267"/>
            <a:ext cx="3758019" cy="2531533"/>
          </a:xfrm>
          <a:custGeom>
            <a:avLst/>
            <a:gdLst>
              <a:gd name="connsiteX0" fmla="*/ 0 w 3758019"/>
              <a:gd name="connsiteY0" fmla="*/ 2531533 h 2531533"/>
              <a:gd name="connsiteX1" fmla="*/ 3166534 w 3758019"/>
              <a:gd name="connsiteY1" fmla="*/ 1490133 h 2531533"/>
              <a:gd name="connsiteX2" fmla="*/ 3750734 w 3758019"/>
              <a:gd name="connsiteY2" fmla="*/ 0 h 2531533"/>
            </a:gdLst>
            <a:ahLst/>
            <a:cxnLst>
              <a:cxn ang="0">
                <a:pos x="connsiteX0" y="connsiteY0"/>
              </a:cxn>
              <a:cxn ang="0">
                <a:pos x="connsiteX1" y="connsiteY1"/>
              </a:cxn>
              <a:cxn ang="0">
                <a:pos x="connsiteX2" y="connsiteY2"/>
              </a:cxn>
            </a:cxnLst>
            <a:rect l="l" t="t" r="r" b="b"/>
            <a:pathLst>
              <a:path w="3758019" h="2531533">
                <a:moveTo>
                  <a:pt x="0" y="2531533"/>
                </a:moveTo>
                <a:cubicBezTo>
                  <a:pt x="1270706" y="2221794"/>
                  <a:pt x="2541412" y="1912055"/>
                  <a:pt x="3166534" y="1490133"/>
                </a:cubicBezTo>
                <a:cubicBezTo>
                  <a:pt x="3791656" y="1068211"/>
                  <a:pt x="3771195" y="534105"/>
                  <a:pt x="3750734" y="0"/>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手繪多邊形 11"/>
          <p:cNvSpPr/>
          <p:nvPr/>
        </p:nvSpPr>
        <p:spPr>
          <a:xfrm>
            <a:off x="2269067" y="3361267"/>
            <a:ext cx="3839859" cy="1905000"/>
          </a:xfrm>
          <a:custGeom>
            <a:avLst/>
            <a:gdLst>
              <a:gd name="connsiteX0" fmla="*/ 0 w 3839859"/>
              <a:gd name="connsiteY0" fmla="*/ 1905000 h 1905000"/>
              <a:gd name="connsiteX1" fmla="*/ 3225800 w 3839859"/>
              <a:gd name="connsiteY1" fmla="*/ 1540933 h 1905000"/>
              <a:gd name="connsiteX2" fmla="*/ 3835400 w 3839859"/>
              <a:gd name="connsiteY2" fmla="*/ 0 h 1905000"/>
            </a:gdLst>
            <a:ahLst/>
            <a:cxnLst>
              <a:cxn ang="0">
                <a:pos x="connsiteX0" y="connsiteY0"/>
              </a:cxn>
              <a:cxn ang="0">
                <a:pos x="connsiteX1" y="connsiteY1"/>
              </a:cxn>
              <a:cxn ang="0">
                <a:pos x="connsiteX2" y="connsiteY2"/>
              </a:cxn>
            </a:cxnLst>
            <a:rect l="l" t="t" r="r" b="b"/>
            <a:pathLst>
              <a:path w="3839859" h="1905000">
                <a:moveTo>
                  <a:pt x="0" y="1905000"/>
                </a:moveTo>
                <a:cubicBezTo>
                  <a:pt x="1293283" y="1881716"/>
                  <a:pt x="2586567" y="1858433"/>
                  <a:pt x="3225800" y="1540933"/>
                </a:cubicBezTo>
                <a:cubicBezTo>
                  <a:pt x="3865033" y="1223433"/>
                  <a:pt x="3850216" y="611716"/>
                  <a:pt x="3835400" y="0"/>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1767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(3/1)</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3118492350"/>
              </p:ext>
            </p:extLst>
          </p:nvPr>
        </p:nvGraphicFramePr>
        <p:xfrm>
          <a:off x="4788024" y="107776"/>
          <a:ext cx="2160000" cy="6705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16</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17</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18</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19</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Font typeface="Wingdings" pitchFamily="2" charset="2"/>
              <a:buNone/>
            </a:pPr>
            <a:r>
              <a:rPr lang="en-US" altLang="zh-TW" sz="2400" dirty="0" smtClean="0">
                <a:solidFill>
                  <a:srgbClr val="0033CC"/>
                </a:solidFill>
              </a:rPr>
              <a:t>20</a:t>
            </a:r>
            <a:r>
              <a:rPr lang="en-US" altLang="zh-TW" sz="2400" dirty="0" smtClean="0"/>
              <a:t> 3 </a:t>
            </a:r>
          </a:p>
          <a:p>
            <a:pPr marL="0" indent="0" algn="just">
              <a:buFont typeface="Wingdings" pitchFamily="2" charset="2"/>
              <a:buNone/>
            </a:pPr>
            <a:r>
              <a:rPr lang="en-US" altLang="zh-TW" sz="2400" dirty="0" smtClean="0">
                <a:solidFill>
                  <a:srgbClr val="00B050"/>
                </a:solidFill>
              </a:rPr>
              <a:t>3</a:t>
            </a:r>
            <a:r>
              <a:rPr lang="en-US" altLang="zh-TW" sz="2400" dirty="0" smtClean="0"/>
              <a:t> 4 6 </a:t>
            </a:r>
            <a:r>
              <a:rPr lang="en-US" altLang="zh-TW" sz="2400" dirty="0" smtClean="0">
                <a:solidFill>
                  <a:srgbClr val="FF0000"/>
                </a:solidFill>
              </a:rPr>
              <a:t>8</a:t>
            </a:r>
            <a:r>
              <a:rPr lang="en-US" altLang="zh-TW" sz="2400" dirty="0" smtClean="0"/>
              <a:t> </a:t>
            </a:r>
          </a:p>
          <a:p>
            <a:pPr marL="0" indent="0" algn="just">
              <a:buFont typeface="Wingdings" pitchFamily="2" charset="2"/>
              <a:buNone/>
            </a:pPr>
            <a:r>
              <a:rPr lang="en-US" altLang="zh-TW" sz="2400" dirty="0" smtClean="0">
                <a:solidFill>
                  <a:srgbClr val="00B050"/>
                </a:solidFill>
              </a:rPr>
              <a:t>2</a:t>
            </a:r>
            <a:r>
              <a:rPr lang="en-US" altLang="zh-TW" sz="2400" dirty="0" smtClean="0"/>
              <a:t> 5 </a:t>
            </a:r>
            <a:r>
              <a:rPr lang="en-US" altLang="zh-TW" sz="2400" dirty="0" smtClean="0">
                <a:solidFill>
                  <a:srgbClr val="FF0000"/>
                </a:solidFill>
              </a:rPr>
              <a:t>10</a:t>
            </a:r>
            <a:r>
              <a:rPr lang="en-US" altLang="zh-TW" sz="2400" dirty="0" smtClean="0"/>
              <a:t> </a:t>
            </a:r>
          </a:p>
          <a:p>
            <a:pPr marL="0" indent="0" algn="just">
              <a:buFont typeface="Wingdings" pitchFamily="2" charset="2"/>
              <a:buNone/>
            </a:pPr>
            <a:r>
              <a:rPr lang="en-US" altLang="zh-TW" sz="2400" u="sng" dirty="0" smtClean="0">
                <a:solidFill>
                  <a:srgbClr val="00B050"/>
                </a:solidFill>
              </a:rPr>
              <a:t>4</a:t>
            </a:r>
            <a:r>
              <a:rPr lang="en-US" altLang="zh-TW" sz="2400" u="sng" dirty="0" smtClean="0"/>
              <a:t> </a:t>
            </a:r>
            <a:r>
              <a:rPr lang="en-US" altLang="zh-TW" sz="2400" u="sng" dirty="0" smtClean="0">
                <a:solidFill>
                  <a:srgbClr val="FF0000"/>
                </a:solidFill>
              </a:rPr>
              <a:t>1</a:t>
            </a:r>
            <a:r>
              <a:rPr lang="en-US" altLang="zh-TW" sz="2400" u="sng" dirty="0" smtClean="0"/>
              <a:t> 3 5 5 </a:t>
            </a:r>
          </a:p>
        </p:txBody>
      </p:sp>
      <p:graphicFrame>
        <p:nvGraphicFramePr>
          <p:cNvPr id="5" name="表格 4"/>
          <p:cNvGraphicFramePr>
            <a:graphicFrameLocks noGrp="1"/>
          </p:cNvGraphicFramePr>
          <p:nvPr>
            <p:extLst>
              <p:ext uri="{D42A27DB-BD31-4B8C-83A1-F6EECF244321}">
                <p14:modId xmlns:p14="http://schemas.microsoft.com/office/powerpoint/2010/main" val="1926666977"/>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r>
            </a:tbl>
          </a:graphicData>
        </a:graphic>
      </p:graphicFrame>
      <p:sp>
        <p:nvSpPr>
          <p:cNvPr id="6" name="文字方塊 5"/>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
        <p:nvSpPr>
          <p:cNvPr id="7" name="手繪多邊形 6"/>
          <p:cNvSpPr/>
          <p:nvPr/>
        </p:nvSpPr>
        <p:spPr>
          <a:xfrm>
            <a:off x="2277533" y="3610379"/>
            <a:ext cx="4309534" cy="2407367"/>
          </a:xfrm>
          <a:custGeom>
            <a:avLst/>
            <a:gdLst>
              <a:gd name="connsiteX0" fmla="*/ 0 w 4309534"/>
              <a:gd name="connsiteY0" fmla="*/ 2011488 h 2407367"/>
              <a:gd name="connsiteX1" fmla="*/ 3513667 w 4309534"/>
              <a:gd name="connsiteY1" fmla="*/ 2290888 h 2407367"/>
              <a:gd name="connsiteX2" fmla="*/ 3962400 w 4309534"/>
              <a:gd name="connsiteY2" fmla="*/ 326621 h 2407367"/>
              <a:gd name="connsiteX3" fmla="*/ 4309534 w 4309534"/>
              <a:gd name="connsiteY3" fmla="*/ 21821 h 2407367"/>
            </a:gdLst>
            <a:ahLst/>
            <a:cxnLst>
              <a:cxn ang="0">
                <a:pos x="connsiteX0" y="connsiteY0"/>
              </a:cxn>
              <a:cxn ang="0">
                <a:pos x="connsiteX1" y="connsiteY1"/>
              </a:cxn>
              <a:cxn ang="0">
                <a:pos x="connsiteX2" y="connsiteY2"/>
              </a:cxn>
              <a:cxn ang="0">
                <a:pos x="connsiteX3" y="connsiteY3"/>
              </a:cxn>
            </a:cxnLst>
            <a:rect l="l" t="t" r="r" b="b"/>
            <a:pathLst>
              <a:path w="4309534" h="2407367">
                <a:moveTo>
                  <a:pt x="0" y="2011488"/>
                </a:moveTo>
                <a:cubicBezTo>
                  <a:pt x="1426633" y="2291593"/>
                  <a:pt x="2853267" y="2571699"/>
                  <a:pt x="3513667" y="2290888"/>
                </a:cubicBezTo>
                <a:cubicBezTo>
                  <a:pt x="4174067" y="2010077"/>
                  <a:pt x="3829756" y="704799"/>
                  <a:pt x="3962400" y="326621"/>
                </a:cubicBezTo>
                <a:cubicBezTo>
                  <a:pt x="4095045" y="-51557"/>
                  <a:pt x="4202289" y="-14868"/>
                  <a:pt x="4309534" y="21821"/>
                </a:cubicBezTo>
              </a:path>
            </a:pathLst>
          </a:custGeom>
          <a:ln w="12700">
            <a:solidFill>
              <a:schemeClr val="tx1"/>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手繪多邊形 8"/>
          <p:cNvSpPr/>
          <p:nvPr/>
        </p:nvSpPr>
        <p:spPr>
          <a:xfrm>
            <a:off x="2277533" y="2995319"/>
            <a:ext cx="4339687" cy="2609614"/>
          </a:xfrm>
          <a:custGeom>
            <a:avLst/>
            <a:gdLst>
              <a:gd name="connsiteX0" fmla="*/ 0 w 4339687"/>
              <a:gd name="connsiteY0" fmla="*/ 2609614 h 2609614"/>
              <a:gd name="connsiteX1" fmla="*/ 3750734 w 4339687"/>
              <a:gd name="connsiteY1" fmla="*/ 357481 h 2609614"/>
              <a:gd name="connsiteX2" fmla="*/ 4275667 w 4339687"/>
              <a:gd name="connsiteY2" fmla="*/ 35748 h 2609614"/>
            </a:gdLst>
            <a:ahLst/>
            <a:cxnLst>
              <a:cxn ang="0">
                <a:pos x="connsiteX0" y="connsiteY0"/>
              </a:cxn>
              <a:cxn ang="0">
                <a:pos x="connsiteX1" y="connsiteY1"/>
              </a:cxn>
              <a:cxn ang="0">
                <a:pos x="connsiteX2" y="connsiteY2"/>
              </a:cxn>
            </a:cxnLst>
            <a:rect l="l" t="t" r="r" b="b"/>
            <a:pathLst>
              <a:path w="4339687" h="2609614">
                <a:moveTo>
                  <a:pt x="0" y="2609614"/>
                </a:moveTo>
                <a:lnTo>
                  <a:pt x="3750734" y="357481"/>
                </a:lnTo>
                <a:cubicBezTo>
                  <a:pt x="4463345" y="-71497"/>
                  <a:pt x="4369506" y="-17875"/>
                  <a:pt x="4275667" y="35748"/>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 name="手繪多邊形 13"/>
          <p:cNvSpPr/>
          <p:nvPr/>
        </p:nvSpPr>
        <p:spPr>
          <a:xfrm>
            <a:off x="2286000" y="2375973"/>
            <a:ext cx="4496205" cy="3203560"/>
          </a:xfrm>
          <a:custGeom>
            <a:avLst/>
            <a:gdLst>
              <a:gd name="connsiteX0" fmla="*/ 0 w 4496205"/>
              <a:gd name="connsiteY0" fmla="*/ 3203560 h 3203560"/>
              <a:gd name="connsiteX1" fmla="*/ 4013200 w 4496205"/>
              <a:gd name="connsiteY1" fmla="*/ 418027 h 3203560"/>
              <a:gd name="connsiteX2" fmla="*/ 4275667 w 4496205"/>
              <a:gd name="connsiteY2" fmla="*/ 62427 h 3203560"/>
            </a:gdLst>
            <a:ahLst/>
            <a:cxnLst>
              <a:cxn ang="0">
                <a:pos x="connsiteX0" y="connsiteY0"/>
              </a:cxn>
              <a:cxn ang="0">
                <a:pos x="connsiteX1" y="connsiteY1"/>
              </a:cxn>
              <a:cxn ang="0">
                <a:pos x="connsiteX2" y="connsiteY2"/>
              </a:cxn>
            </a:cxnLst>
            <a:rect l="l" t="t" r="r" b="b"/>
            <a:pathLst>
              <a:path w="4496205" h="3203560">
                <a:moveTo>
                  <a:pt x="0" y="3203560"/>
                </a:moveTo>
                <a:lnTo>
                  <a:pt x="4013200" y="418027"/>
                </a:lnTo>
                <a:cubicBezTo>
                  <a:pt x="4725811" y="-105495"/>
                  <a:pt x="4500739" y="-21534"/>
                  <a:pt x="4275667" y="62427"/>
                </a:cubicBezTo>
              </a:path>
            </a:pathLst>
          </a:custGeom>
          <a:ln w="12700">
            <a:solidFill>
              <a:schemeClr val="bg2"/>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1102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(1/2)</a:t>
            </a:r>
            <a:endParaRPr lang="zh-TW" altLang="en-US" sz="4000" dirty="0"/>
          </a:p>
        </p:txBody>
      </p:sp>
      <p:graphicFrame>
        <p:nvGraphicFramePr>
          <p:cNvPr id="3" name="表格 2"/>
          <p:cNvGraphicFramePr>
            <a:graphicFrameLocks noGrp="1"/>
          </p:cNvGraphicFramePr>
          <p:nvPr>
            <p:extLst>
              <p:ext uri="{D42A27DB-BD31-4B8C-83A1-F6EECF244321}">
                <p14:modId xmlns:p14="http://schemas.microsoft.com/office/powerpoint/2010/main" val="3237034566"/>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3267901219"/>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spTree>
    <p:extLst>
      <p:ext uri="{BB962C8B-B14F-4D97-AF65-F5344CB8AC3E}">
        <p14:creationId xmlns:p14="http://schemas.microsoft.com/office/powerpoint/2010/main" val="311096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(2/2)</a:t>
            </a:r>
            <a:endParaRPr lang="zh-TW" altLang="en-US" sz="4000" dirty="0"/>
          </a:p>
        </p:txBody>
      </p:sp>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graphicFrame>
        <p:nvGraphicFramePr>
          <p:cNvPr id="13" name="表格 12"/>
          <p:cNvGraphicFramePr>
            <a:graphicFrameLocks noGrp="1"/>
          </p:cNvGraphicFramePr>
          <p:nvPr>
            <p:extLst>
              <p:ext uri="{D42A27DB-BD31-4B8C-83A1-F6EECF244321}">
                <p14:modId xmlns:p14="http://schemas.microsoft.com/office/powerpoint/2010/main" val="2952611669"/>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113189781"/>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6185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92696"/>
            <a:ext cx="3384376" cy="838200"/>
          </a:xfrm>
        </p:spPr>
        <p:txBody>
          <a:bodyPr/>
          <a:lstStyle/>
          <a:p>
            <a:r>
              <a:rPr lang="en-US" altLang="zh-TW" sz="4000" dirty="0" smtClean="0"/>
              <a:t>Example (3/2)</a:t>
            </a:r>
            <a:endParaRPr lang="zh-TW" altLang="en-US" sz="4000" dirty="0"/>
          </a:p>
        </p:txBody>
      </p:sp>
      <p:sp>
        <p:nvSpPr>
          <p:cNvPr id="4" name="內容版面配置區 2"/>
          <p:cNvSpPr txBox="1">
            <a:spLocks/>
          </p:cNvSpPr>
          <p:nvPr/>
        </p:nvSpPr>
        <p:spPr>
          <a:xfrm>
            <a:off x="1259632" y="1628800"/>
            <a:ext cx="1944216" cy="187220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solidFill>
                  <a:srgbClr val="0033CC"/>
                </a:solidFill>
              </a:rPr>
              <a:t>5</a:t>
            </a:r>
            <a:r>
              <a:rPr lang="en-US" altLang="zh-TW" sz="2400" dirty="0"/>
              <a:t> 3 </a:t>
            </a:r>
          </a:p>
          <a:p>
            <a:pPr marL="0" indent="0" algn="just">
              <a:buNone/>
            </a:pPr>
            <a:r>
              <a:rPr lang="en-US" altLang="zh-TW" sz="2400" dirty="0">
                <a:solidFill>
                  <a:srgbClr val="00B050"/>
                </a:solidFill>
              </a:rPr>
              <a:t>3</a:t>
            </a:r>
            <a:r>
              <a:rPr lang="en-US" altLang="zh-TW" sz="2400" dirty="0"/>
              <a:t> 6 4 8 </a:t>
            </a:r>
          </a:p>
          <a:p>
            <a:pPr marL="0" indent="0" algn="just">
              <a:buNone/>
            </a:pPr>
            <a:r>
              <a:rPr lang="en-US" altLang="zh-TW" sz="2400" dirty="0">
                <a:solidFill>
                  <a:srgbClr val="00B050"/>
                </a:solidFill>
              </a:rPr>
              <a:t>2</a:t>
            </a:r>
            <a:r>
              <a:rPr lang="en-US" altLang="zh-TW" sz="2400" dirty="0"/>
              <a:t> 10 6 </a:t>
            </a:r>
          </a:p>
          <a:p>
            <a:pPr marL="0" indent="0" algn="just">
              <a:buNone/>
            </a:pPr>
            <a:r>
              <a:rPr lang="en-US" altLang="zh-TW" sz="2400" dirty="0">
                <a:solidFill>
                  <a:srgbClr val="00B050"/>
                </a:solidFill>
              </a:rPr>
              <a:t>4</a:t>
            </a:r>
            <a:r>
              <a:rPr lang="en-US" altLang="zh-TW" sz="2400" dirty="0"/>
              <a:t> 7 3 1 7</a:t>
            </a:r>
          </a:p>
        </p:txBody>
      </p:sp>
      <p:sp>
        <p:nvSpPr>
          <p:cNvPr id="5" name="文字方塊 4"/>
          <p:cNvSpPr txBox="1"/>
          <p:nvPr/>
        </p:nvSpPr>
        <p:spPr>
          <a:xfrm>
            <a:off x="4167357" y="40297"/>
            <a:ext cx="595035" cy="461665"/>
          </a:xfrm>
          <a:prstGeom prst="rect">
            <a:avLst/>
          </a:prstGeom>
          <a:noFill/>
        </p:spPr>
        <p:txBody>
          <a:bodyPr wrap="none" rtlCol="0">
            <a:spAutoFit/>
          </a:bodyPr>
          <a:lstStyle/>
          <a:p>
            <a:r>
              <a:rPr lang="en-US" altLang="zh-TW" b="1" dirty="0" smtClean="0"/>
              <a:t>DP</a:t>
            </a:r>
            <a:endParaRPr lang="zh-TW" altLang="en-US" b="1" dirty="0"/>
          </a:p>
        </p:txBody>
      </p:sp>
      <p:sp>
        <p:nvSpPr>
          <p:cNvPr id="7" name="文字方塊 6"/>
          <p:cNvSpPr txBox="1"/>
          <p:nvPr/>
        </p:nvSpPr>
        <p:spPr>
          <a:xfrm>
            <a:off x="1041761" y="3789040"/>
            <a:ext cx="865943" cy="461665"/>
          </a:xfrm>
          <a:prstGeom prst="rect">
            <a:avLst/>
          </a:prstGeom>
          <a:noFill/>
        </p:spPr>
        <p:txBody>
          <a:bodyPr wrap="none" rtlCol="0">
            <a:spAutoFit/>
          </a:bodyPr>
          <a:lstStyle/>
          <a:p>
            <a:r>
              <a:rPr lang="en-US" altLang="zh-TW" b="1" dirty="0" smtClean="0"/>
              <a:t>price</a:t>
            </a:r>
            <a:endParaRPr lang="zh-TW" altLang="en-US" b="1" dirty="0"/>
          </a:p>
        </p:txBody>
      </p:sp>
      <p:graphicFrame>
        <p:nvGraphicFramePr>
          <p:cNvPr id="13" name="表格 12"/>
          <p:cNvGraphicFramePr>
            <a:graphicFrameLocks noGrp="1"/>
          </p:cNvGraphicFramePr>
          <p:nvPr>
            <p:extLst>
              <p:ext uri="{D42A27DB-BD31-4B8C-83A1-F6EECF244321}">
                <p14:modId xmlns:p14="http://schemas.microsoft.com/office/powerpoint/2010/main" val="4206107208"/>
              </p:ext>
            </p:extLst>
          </p:nvPr>
        </p:nvGraphicFramePr>
        <p:xfrm>
          <a:off x="1115856" y="4221088"/>
          <a:ext cx="2592000" cy="1483360"/>
        </p:xfrm>
        <a:graphic>
          <a:graphicData uri="http://schemas.openxmlformats.org/drawingml/2006/table">
            <a:tbl>
              <a:tblPr firstRow="1" bandRow="1">
                <a:tableStyleId>{5C22544A-7EE6-4342-B048-85BDC9FD1C3A}</a:tableStyleId>
              </a:tblPr>
              <a:tblGrid>
                <a:gridCol w="432000"/>
                <a:gridCol w="432000"/>
                <a:gridCol w="432000"/>
                <a:gridCol w="432000"/>
                <a:gridCol w="432000"/>
                <a:gridCol w="432000"/>
              </a:tblGrid>
              <a:tr h="370840">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3</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2</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00B050"/>
                          </a:solidFill>
                        </a:rPr>
                        <a:t>4</a:t>
                      </a:r>
                      <a:endParaRPr lang="zh-TW" alt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79493741"/>
              </p:ext>
            </p:extLst>
          </p:nvPr>
        </p:nvGraphicFramePr>
        <p:xfrm>
          <a:off x="4788024" y="107776"/>
          <a:ext cx="2160000" cy="2133600"/>
        </p:xfrm>
        <a:graphic>
          <a:graphicData uri="http://schemas.openxmlformats.org/drawingml/2006/table">
            <a:tbl>
              <a:tblPr firstRow="1" bandRow="1">
                <a:tableStyleId>{5C22544A-7EE6-4342-B048-85BDC9FD1C3A}</a:tableStyleId>
              </a:tblPr>
              <a:tblGrid>
                <a:gridCol w="540000"/>
                <a:gridCol w="540000"/>
                <a:gridCol w="540000"/>
                <a:gridCol w="540000"/>
              </a:tblGrid>
              <a:tr h="288000">
                <a:tc>
                  <a:txBody>
                    <a:bodyPr/>
                    <a:lstStyle/>
                    <a:p>
                      <a:pPr algn="ct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0</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1</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0000CC"/>
                          </a:solidFill>
                        </a:rPr>
                        <a:t>T</a:t>
                      </a: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2</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3</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4</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r>
                        <a:rPr lang="en-US" altLang="zh-TW" sz="1400" b="1" dirty="0" smtClean="0">
                          <a:solidFill>
                            <a:schemeClr val="bg2"/>
                          </a:solidFill>
                        </a:rPr>
                        <a:t>5</a:t>
                      </a:r>
                      <a:endParaRPr lang="zh-TW" alt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085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52736"/>
            <a:ext cx="4343400" cy="3038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6580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309563"/>
            <a:ext cx="6524625" cy="6238875"/>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5992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519113"/>
            <a:ext cx="9134475" cy="5819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17091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890713"/>
            <a:ext cx="7658100" cy="3076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5913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Descriptions(1/2)</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dirty="0"/>
              <a:t>One of our best friends is getting married and we all are nervous because he is the first of us who is doing something similar. In fact, we have never assisted to a wedding, so we have no clothes or accessories, and to solve the problem we are going to a famous department store of our city to buy all we need: a shirt, a belt, some shoes, a tie, etcetera. </a:t>
            </a:r>
            <a:endParaRPr lang="en-US" altLang="zh-TW"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Descriptions(2/2)</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dirty="0"/>
              <a:t>We are offered different models for each class of garment (for example, three shirts, two belts, four shoes, ...). </a:t>
            </a:r>
            <a:r>
              <a:rPr lang="en-US" altLang="zh-TW" u="sng" dirty="0">
                <a:solidFill>
                  <a:srgbClr val="FF0000"/>
                </a:solidFill>
              </a:rPr>
              <a:t>We have to buy one model of each class of garment, and just one</a:t>
            </a:r>
            <a:r>
              <a:rPr lang="en-US" altLang="zh-TW" dirty="0"/>
              <a:t>. As our budget is limited, we cannot spend more money than it, but we want to spend the maximum possible. It’s possible that we cannot </a:t>
            </a:r>
            <a:r>
              <a:rPr lang="en-US" altLang="zh-TW" dirty="0">
                <a:solidFill>
                  <a:srgbClr val="FF0000"/>
                </a:solidFill>
              </a:rPr>
              <a:t>buy one model of each class of garment due to the short amount of money</a:t>
            </a:r>
            <a:r>
              <a:rPr lang="en-US" altLang="zh-TW" dirty="0"/>
              <a:t> we have. </a:t>
            </a:r>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dirty="0"/>
              <a:t>The first line of the input contains an integer</a:t>
            </a:r>
            <a:r>
              <a:rPr lang="en-US" altLang="zh-TW" dirty="0" smtClean="0"/>
              <a:t>, N</a:t>
            </a:r>
            <a:r>
              <a:rPr lang="en-US" altLang="zh-TW" dirty="0"/>
              <a:t>, indicating the </a:t>
            </a:r>
            <a:r>
              <a:rPr lang="en-US" altLang="zh-TW" u="sng" dirty="0">
                <a:solidFill>
                  <a:srgbClr val="FF0000"/>
                </a:solidFill>
              </a:rPr>
              <a:t>number of test cases</a:t>
            </a:r>
            <a:r>
              <a:rPr lang="en-US" altLang="zh-TW" dirty="0"/>
              <a:t>. </a:t>
            </a:r>
            <a:endParaRPr lang="en-US" altLang="zh-TW" dirty="0" smtClean="0"/>
          </a:p>
          <a:p>
            <a:pPr algn="just"/>
            <a:r>
              <a:rPr lang="en-US" altLang="zh-TW" dirty="0" smtClean="0"/>
              <a:t>For </a:t>
            </a:r>
            <a:r>
              <a:rPr lang="en-US" altLang="zh-TW" dirty="0"/>
              <a:t>each test case, some lines appear, the first one contains two integers, </a:t>
            </a:r>
            <a:r>
              <a:rPr lang="en-US" altLang="zh-TW" u="sng" dirty="0">
                <a:solidFill>
                  <a:srgbClr val="FF0000"/>
                </a:solidFill>
              </a:rPr>
              <a:t>M and C</a:t>
            </a:r>
            <a:r>
              <a:rPr lang="en-US" altLang="zh-TW" dirty="0"/>
              <a:t>, separated by blanks </a:t>
            </a:r>
            <a:endParaRPr lang="en-US" altLang="zh-TW" dirty="0" smtClean="0"/>
          </a:p>
          <a:p>
            <a:pPr lvl="1" algn="just"/>
            <a:r>
              <a:rPr lang="en-US" altLang="zh-TW" dirty="0" smtClean="0"/>
              <a:t>(</a:t>
            </a:r>
            <a:r>
              <a:rPr lang="en-US" altLang="zh-TW" dirty="0"/>
              <a:t>1 ≤ M ≤ 200, and 1 ≤ C ≤ </a:t>
            </a:r>
            <a:r>
              <a:rPr lang="en-US" altLang="zh-TW" dirty="0" smtClean="0"/>
              <a:t>20)</a:t>
            </a:r>
          </a:p>
          <a:p>
            <a:pPr lvl="1" algn="just"/>
            <a:r>
              <a:rPr lang="en-US" altLang="zh-TW" dirty="0" smtClean="0"/>
              <a:t>M </a:t>
            </a:r>
            <a:r>
              <a:rPr lang="en-US" altLang="zh-TW" dirty="0"/>
              <a:t>is the </a:t>
            </a:r>
            <a:r>
              <a:rPr lang="en-US" altLang="zh-TW" dirty="0">
                <a:solidFill>
                  <a:srgbClr val="FF0000"/>
                </a:solidFill>
              </a:rPr>
              <a:t>available amount of </a:t>
            </a:r>
            <a:r>
              <a:rPr lang="en-US" altLang="zh-TW" dirty="0" smtClean="0">
                <a:solidFill>
                  <a:srgbClr val="FF0000"/>
                </a:solidFill>
              </a:rPr>
              <a:t>money</a:t>
            </a:r>
          </a:p>
          <a:p>
            <a:pPr lvl="1" algn="just"/>
            <a:r>
              <a:rPr lang="en-US" altLang="zh-TW" dirty="0" smtClean="0"/>
              <a:t>C </a:t>
            </a:r>
            <a:r>
              <a:rPr lang="en-US" altLang="zh-TW" dirty="0"/>
              <a:t>is the </a:t>
            </a:r>
            <a:r>
              <a:rPr lang="en-US" altLang="zh-TW" dirty="0">
                <a:solidFill>
                  <a:srgbClr val="FF0000"/>
                </a:solidFill>
              </a:rPr>
              <a:t>number of garments </a:t>
            </a:r>
            <a:r>
              <a:rPr lang="en-US" altLang="zh-TW" dirty="0"/>
              <a:t>you have to </a:t>
            </a:r>
            <a:r>
              <a:rPr lang="en-US" altLang="zh-TW" dirty="0" smtClean="0"/>
              <a:t>buy</a:t>
            </a:r>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dirty="0" smtClean="0"/>
              <a:t>Following </a:t>
            </a:r>
            <a:r>
              <a:rPr lang="en-US" altLang="zh-TW" dirty="0"/>
              <a:t>this line, there are </a:t>
            </a:r>
            <a:r>
              <a:rPr lang="en-US" altLang="zh-TW" u="sng" dirty="0">
                <a:solidFill>
                  <a:srgbClr val="FF0000"/>
                </a:solidFill>
              </a:rPr>
              <a:t>C lines</a:t>
            </a:r>
            <a:r>
              <a:rPr lang="en-US" altLang="zh-TW" dirty="0"/>
              <a:t>, each one with some integers separated by blanks; </a:t>
            </a:r>
            <a:endParaRPr lang="en-US" altLang="zh-TW" dirty="0" smtClean="0"/>
          </a:p>
          <a:p>
            <a:pPr lvl="1" algn="just"/>
            <a:r>
              <a:rPr lang="en-US" altLang="zh-TW" dirty="0" smtClean="0"/>
              <a:t>in </a:t>
            </a:r>
            <a:r>
              <a:rPr lang="en-US" altLang="zh-TW" dirty="0"/>
              <a:t>each of these lines the first integer, </a:t>
            </a:r>
            <a:r>
              <a:rPr lang="en-US" altLang="zh-TW" dirty="0" smtClean="0">
                <a:solidFill>
                  <a:srgbClr val="FF0000"/>
                </a:solidFill>
              </a:rPr>
              <a:t>K</a:t>
            </a:r>
            <a:r>
              <a:rPr lang="en-US" altLang="zh-TW" dirty="0" smtClean="0"/>
              <a:t> </a:t>
            </a:r>
            <a:r>
              <a:rPr lang="en-US" altLang="zh-TW" dirty="0"/>
              <a:t>(1 ≤ K ≤ 20), </a:t>
            </a:r>
            <a:r>
              <a:rPr lang="en-US" altLang="zh-TW" u="sng" dirty="0">
                <a:solidFill>
                  <a:srgbClr val="FF0000"/>
                </a:solidFill>
              </a:rPr>
              <a:t>indicates the number of different models</a:t>
            </a:r>
            <a:r>
              <a:rPr lang="en-US" altLang="zh-TW" dirty="0"/>
              <a:t> for each garment and it is followed by K integers indicating the price of each model of that garment. </a:t>
            </a:r>
            <a:endParaRPr lang="en-US" altLang="zh-TW" dirty="0" smtClean="0"/>
          </a:p>
        </p:txBody>
      </p:sp>
    </p:spTree>
    <p:extLst>
      <p:ext uri="{BB962C8B-B14F-4D97-AF65-F5344CB8AC3E}">
        <p14:creationId xmlns:p14="http://schemas.microsoft.com/office/powerpoint/2010/main" val="18243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dirty="0"/>
              <a:t>For each test case, the output should consist of </a:t>
            </a:r>
            <a:r>
              <a:rPr lang="en-US" altLang="zh-TW" u="sng" dirty="0">
                <a:solidFill>
                  <a:srgbClr val="FF0000"/>
                </a:solidFill>
              </a:rPr>
              <a:t>one integer</a:t>
            </a:r>
            <a:r>
              <a:rPr lang="en-US" altLang="zh-TW" dirty="0"/>
              <a:t> indicating the</a:t>
            </a:r>
            <a:r>
              <a:rPr lang="en-US" altLang="zh-TW" u="sng" dirty="0">
                <a:solidFill>
                  <a:srgbClr val="FF0000"/>
                </a:solidFill>
              </a:rPr>
              <a:t> </a:t>
            </a:r>
            <a:r>
              <a:rPr lang="en-US" altLang="zh-TW" sz="3600" u="sng" dirty="0">
                <a:solidFill>
                  <a:srgbClr val="FF0000"/>
                </a:solidFill>
              </a:rPr>
              <a:t>maximum</a:t>
            </a:r>
            <a:r>
              <a:rPr lang="en-US" altLang="zh-TW" u="sng" dirty="0">
                <a:solidFill>
                  <a:srgbClr val="FF0000"/>
                </a:solidFill>
              </a:rPr>
              <a:t> amount of money</a:t>
            </a:r>
            <a:r>
              <a:rPr lang="en-US" altLang="zh-TW" dirty="0"/>
              <a:t> necessary to buy one element of each garment without exceeding the initial amount of money. </a:t>
            </a:r>
            <a:endParaRPr lang="en-US" altLang="zh-TW" dirty="0" smtClean="0"/>
          </a:p>
          <a:p>
            <a:pPr algn="just"/>
            <a:r>
              <a:rPr lang="en-US" altLang="zh-TW" dirty="0" smtClean="0"/>
              <a:t>If </a:t>
            </a:r>
            <a:r>
              <a:rPr lang="en-US" altLang="zh-TW" dirty="0"/>
              <a:t>there is no solution, you must print ‘no solution’. </a:t>
            </a:r>
            <a:endParaRPr lang="en-US" altLang="zh-TW"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79912" y="40466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6120680"/>
          </a:xfrm>
          <a:solidFill>
            <a:schemeClr val="bg1"/>
          </a:solidFill>
          <a:ln>
            <a:solidFill>
              <a:schemeClr val="tx1"/>
            </a:solidFill>
          </a:ln>
        </p:spPr>
        <p:txBody>
          <a:bodyPr/>
          <a:lstStyle/>
          <a:p>
            <a:pPr marL="0" indent="0" algn="just">
              <a:buNone/>
            </a:pPr>
            <a:r>
              <a:rPr lang="en-US" altLang="zh-TW" sz="2400" dirty="0"/>
              <a:t>3 </a:t>
            </a:r>
            <a:endParaRPr lang="en-US" altLang="zh-TW" sz="2400" dirty="0" smtClean="0"/>
          </a:p>
          <a:p>
            <a:pPr marL="0" indent="0" algn="just">
              <a:buNone/>
            </a:pPr>
            <a:r>
              <a:rPr lang="en-US" altLang="zh-TW" sz="2400" dirty="0" smtClean="0">
                <a:solidFill>
                  <a:srgbClr val="0033CC"/>
                </a:solidFill>
              </a:rPr>
              <a:t>100</a:t>
            </a:r>
            <a:r>
              <a:rPr lang="en-US" altLang="zh-TW" sz="2400" dirty="0" smtClean="0"/>
              <a:t> </a:t>
            </a:r>
            <a:r>
              <a:rPr lang="en-US" altLang="zh-TW" sz="2400" dirty="0"/>
              <a:t>4 </a:t>
            </a:r>
            <a:endParaRPr lang="en-US" altLang="zh-TW" sz="2400" dirty="0" smtClean="0"/>
          </a:p>
          <a:p>
            <a:pPr marL="0" indent="0" algn="just">
              <a:buNone/>
            </a:pPr>
            <a:r>
              <a:rPr lang="en-US" altLang="zh-TW" sz="2400" dirty="0" smtClean="0">
                <a:solidFill>
                  <a:srgbClr val="00B050"/>
                </a:solidFill>
              </a:rPr>
              <a:t>3</a:t>
            </a:r>
            <a:r>
              <a:rPr lang="en-US" altLang="zh-TW" sz="2400" dirty="0" smtClean="0"/>
              <a:t> </a:t>
            </a:r>
            <a:r>
              <a:rPr lang="en-US" altLang="zh-TW" sz="2400" u="sng" dirty="0">
                <a:solidFill>
                  <a:srgbClr val="FF0000"/>
                </a:solidFill>
              </a:rPr>
              <a:t>8</a:t>
            </a:r>
            <a:r>
              <a:rPr lang="en-US" altLang="zh-TW" sz="2400" u="sng" dirty="0"/>
              <a:t> 6 4 </a:t>
            </a:r>
            <a:endParaRPr lang="en-US" altLang="zh-TW" sz="2400" u="sng"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5 </a:t>
            </a:r>
            <a:r>
              <a:rPr lang="en-US" altLang="zh-TW" sz="2400" dirty="0">
                <a:solidFill>
                  <a:srgbClr val="FF0000"/>
                </a:solidFill>
              </a:rPr>
              <a:t>10</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t>1 3 3 </a:t>
            </a:r>
            <a:r>
              <a:rPr lang="en-US" altLang="zh-TW" sz="2400" dirty="0">
                <a:solidFill>
                  <a:srgbClr val="FF0000"/>
                </a:solidFill>
              </a:rPr>
              <a:t>7</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solidFill>
                  <a:srgbClr val="FF0000"/>
                </a:solidFill>
              </a:rPr>
              <a:t>50</a:t>
            </a:r>
            <a:r>
              <a:rPr lang="en-US" altLang="zh-TW" sz="2400" dirty="0"/>
              <a:t> 14 23 8 </a:t>
            </a:r>
            <a:endParaRPr lang="en-US" altLang="zh-TW" sz="2400" dirty="0" smtClean="0"/>
          </a:p>
          <a:p>
            <a:pPr marL="0" indent="0" algn="just">
              <a:buNone/>
            </a:pPr>
            <a:r>
              <a:rPr lang="en-US" altLang="zh-TW" sz="2400" dirty="0" smtClean="0">
                <a:solidFill>
                  <a:srgbClr val="0033CC"/>
                </a:solidFill>
              </a:rPr>
              <a:t>20</a:t>
            </a:r>
            <a:r>
              <a:rPr lang="en-US" altLang="zh-TW" sz="2400" dirty="0" smtClean="0"/>
              <a:t> 3 </a:t>
            </a:r>
          </a:p>
          <a:p>
            <a:pPr marL="0" indent="0" algn="just">
              <a:buNone/>
            </a:pPr>
            <a:r>
              <a:rPr lang="en-US" altLang="zh-TW" sz="2400" dirty="0" smtClean="0">
                <a:solidFill>
                  <a:srgbClr val="00B050"/>
                </a:solidFill>
              </a:rPr>
              <a:t>3</a:t>
            </a:r>
            <a:r>
              <a:rPr lang="en-US" altLang="zh-TW" sz="2400" dirty="0" smtClean="0"/>
              <a:t> </a:t>
            </a:r>
            <a:r>
              <a:rPr lang="en-US" altLang="zh-TW" sz="2400" dirty="0"/>
              <a:t>4 6 </a:t>
            </a:r>
            <a:r>
              <a:rPr lang="en-US" altLang="zh-TW" sz="2400" dirty="0">
                <a:solidFill>
                  <a:srgbClr val="FF0000"/>
                </a:solidFill>
              </a:rPr>
              <a:t>8</a:t>
            </a:r>
            <a:r>
              <a:rPr lang="en-US" altLang="zh-TW" sz="2400" dirty="0"/>
              <a:t> </a:t>
            </a:r>
            <a:endParaRPr lang="en-US" altLang="zh-TW" sz="2400"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5 </a:t>
            </a:r>
            <a:r>
              <a:rPr lang="en-US" altLang="zh-TW" sz="2400" dirty="0">
                <a:solidFill>
                  <a:srgbClr val="FF0000"/>
                </a:solidFill>
              </a:rPr>
              <a:t>10</a:t>
            </a:r>
            <a:r>
              <a:rPr lang="en-US" altLang="zh-TW" sz="2400" dirty="0"/>
              <a:t>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solidFill>
                  <a:srgbClr val="FF0000"/>
                </a:solidFill>
              </a:rPr>
              <a:t>1</a:t>
            </a:r>
            <a:r>
              <a:rPr lang="en-US" altLang="zh-TW" sz="2400" dirty="0"/>
              <a:t> 3 5 5 </a:t>
            </a:r>
            <a:endParaRPr lang="en-US" altLang="zh-TW" sz="2400" dirty="0" smtClean="0"/>
          </a:p>
          <a:p>
            <a:pPr marL="0" indent="0" algn="just">
              <a:buNone/>
            </a:pPr>
            <a:r>
              <a:rPr lang="en-US" altLang="zh-TW" sz="2400" dirty="0" smtClean="0">
                <a:solidFill>
                  <a:srgbClr val="0033CC"/>
                </a:solidFill>
              </a:rPr>
              <a:t>5</a:t>
            </a:r>
            <a:r>
              <a:rPr lang="en-US" altLang="zh-TW" sz="2400" dirty="0" smtClean="0"/>
              <a:t> </a:t>
            </a:r>
            <a:r>
              <a:rPr lang="en-US" altLang="zh-TW" sz="2400" dirty="0"/>
              <a:t>3 </a:t>
            </a:r>
            <a:endParaRPr lang="en-US" altLang="zh-TW" sz="2400" dirty="0" smtClean="0"/>
          </a:p>
          <a:p>
            <a:pPr marL="0" indent="0" algn="just">
              <a:buNone/>
            </a:pPr>
            <a:r>
              <a:rPr lang="en-US" altLang="zh-TW" sz="2400" dirty="0" smtClean="0">
                <a:solidFill>
                  <a:srgbClr val="00B050"/>
                </a:solidFill>
              </a:rPr>
              <a:t>3</a:t>
            </a:r>
            <a:r>
              <a:rPr lang="en-US" altLang="zh-TW" sz="2400" dirty="0" smtClean="0"/>
              <a:t> </a:t>
            </a:r>
            <a:r>
              <a:rPr lang="en-US" altLang="zh-TW" sz="2400" dirty="0"/>
              <a:t>6 4 8 </a:t>
            </a:r>
            <a:endParaRPr lang="en-US" altLang="zh-TW" sz="2400" dirty="0" smtClean="0"/>
          </a:p>
          <a:p>
            <a:pPr marL="0" indent="0" algn="just">
              <a:buNone/>
            </a:pPr>
            <a:r>
              <a:rPr lang="en-US" altLang="zh-TW" sz="2400" dirty="0" smtClean="0">
                <a:solidFill>
                  <a:srgbClr val="00B050"/>
                </a:solidFill>
              </a:rPr>
              <a:t>2</a:t>
            </a:r>
            <a:r>
              <a:rPr lang="en-US" altLang="zh-TW" sz="2400" dirty="0" smtClean="0"/>
              <a:t> </a:t>
            </a:r>
            <a:r>
              <a:rPr lang="en-US" altLang="zh-TW" sz="2400" dirty="0"/>
              <a:t>10 6 </a:t>
            </a:r>
            <a:endParaRPr lang="en-US" altLang="zh-TW" sz="2400" dirty="0" smtClean="0"/>
          </a:p>
          <a:p>
            <a:pPr marL="0" indent="0" algn="just">
              <a:buNone/>
            </a:pPr>
            <a:r>
              <a:rPr lang="en-US" altLang="zh-TW" sz="2400" dirty="0" smtClean="0">
                <a:solidFill>
                  <a:srgbClr val="00B050"/>
                </a:solidFill>
              </a:rPr>
              <a:t>4</a:t>
            </a:r>
            <a:r>
              <a:rPr lang="en-US" altLang="zh-TW" sz="2400" dirty="0" smtClean="0"/>
              <a:t> </a:t>
            </a:r>
            <a:r>
              <a:rPr lang="en-US" altLang="zh-TW" sz="2400" dirty="0"/>
              <a:t>7 3 1 7</a:t>
            </a:r>
            <a:endParaRPr lang="en-US" altLang="zh-TW" sz="2400" dirty="0" smtClean="0"/>
          </a:p>
        </p:txBody>
      </p:sp>
      <p:sp>
        <p:nvSpPr>
          <p:cNvPr id="4" name="內容版面配置區 2"/>
          <p:cNvSpPr txBox="1">
            <a:spLocks/>
          </p:cNvSpPr>
          <p:nvPr/>
        </p:nvSpPr>
        <p:spPr bwMode="auto">
          <a:xfrm>
            <a:off x="5868144" y="1387442"/>
            <a:ext cx="2088232" cy="4536504"/>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75 </a:t>
            </a:r>
            <a:endParaRPr lang="en-US" altLang="zh-TW" sz="2400" dirty="0" smtClean="0"/>
          </a:p>
          <a:p>
            <a:pPr marL="0" indent="0" algn="just">
              <a:buNone/>
            </a:pPr>
            <a:r>
              <a:rPr lang="en-US" altLang="zh-TW" sz="2400" dirty="0" smtClean="0"/>
              <a:t>19 </a:t>
            </a:r>
          </a:p>
          <a:p>
            <a:pPr marL="0" indent="0" algn="just">
              <a:buNone/>
            </a:pPr>
            <a:r>
              <a:rPr lang="en-US" altLang="zh-TW" sz="2400" dirty="0" smtClean="0"/>
              <a:t>no </a:t>
            </a:r>
            <a:r>
              <a:rPr lang="en-US" altLang="zh-TW" sz="2400" dirty="0"/>
              <a:t>solution</a:t>
            </a:r>
            <a:endParaRPr lang="en-US" altLang="zh-TW" sz="2400" kern="0" dirty="0" smtClean="0"/>
          </a:p>
        </p:txBody>
      </p:sp>
      <p:sp>
        <p:nvSpPr>
          <p:cNvPr id="6" name="文字方塊 5"/>
          <p:cNvSpPr txBox="1"/>
          <p:nvPr/>
        </p:nvSpPr>
        <p:spPr>
          <a:xfrm>
            <a:off x="1691680" y="179195"/>
            <a:ext cx="1715534" cy="461665"/>
          </a:xfrm>
          <a:prstGeom prst="rect">
            <a:avLst/>
          </a:prstGeom>
          <a:noFill/>
        </p:spPr>
        <p:txBody>
          <a:bodyPr wrap="none" rtlCol="0">
            <a:spAutoFit/>
          </a:bodyPr>
          <a:lstStyle/>
          <a:p>
            <a:r>
              <a:rPr lang="en-US" altLang="zh-TW" b="1" dirty="0" smtClean="0">
                <a:solidFill>
                  <a:srgbClr val="FF0000"/>
                </a:solidFill>
              </a:rPr>
              <a:t>No. of cases</a:t>
            </a:r>
            <a:endParaRPr lang="zh-TW" altLang="en-US" b="1" dirty="0">
              <a:solidFill>
                <a:srgbClr val="FF0000"/>
              </a:solidFill>
            </a:endParaRPr>
          </a:p>
        </p:txBody>
      </p:sp>
      <p:cxnSp>
        <p:nvCxnSpPr>
          <p:cNvPr id="8" name="直線單箭頭接點 7"/>
          <p:cNvCxnSpPr/>
          <p:nvPr/>
        </p:nvCxnSpPr>
        <p:spPr bwMode="auto">
          <a:xfrm flipH="1">
            <a:off x="1331640" y="476672"/>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1691404" y="677887"/>
            <a:ext cx="1090363" cy="461665"/>
          </a:xfrm>
          <a:prstGeom prst="rect">
            <a:avLst/>
          </a:prstGeom>
          <a:noFill/>
        </p:spPr>
        <p:txBody>
          <a:bodyPr wrap="none" rtlCol="0">
            <a:spAutoFit/>
          </a:bodyPr>
          <a:lstStyle/>
          <a:p>
            <a:r>
              <a:rPr lang="en-US" altLang="zh-TW" b="1" dirty="0" smtClean="0">
                <a:solidFill>
                  <a:srgbClr val="FF0000"/>
                </a:solidFill>
              </a:rPr>
              <a:t>Money</a:t>
            </a:r>
            <a:endParaRPr lang="zh-TW" altLang="en-US" b="1" dirty="0">
              <a:solidFill>
                <a:srgbClr val="FF0000"/>
              </a:solidFill>
            </a:endParaRPr>
          </a:p>
        </p:txBody>
      </p:sp>
      <p:cxnSp>
        <p:nvCxnSpPr>
          <p:cNvPr id="11" name="直線單箭頭接點 10"/>
          <p:cNvCxnSpPr>
            <a:stCxn id="9" idx="1"/>
          </p:cNvCxnSpPr>
          <p:nvPr/>
        </p:nvCxnSpPr>
        <p:spPr bwMode="auto">
          <a:xfrm flipH="1">
            <a:off x="1511660" y="908720"/>
            <a:ext cx="179744"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2355418" y="965919"/>
            <a:ext cx="2279791" cy="461665"/>
          </a:xfrm>
          <a:prstGeom prst="rect">
            <a:avLst/>
          </a:prstGeom>
          <a:noFill/>
        </p:spPr>
        <p:txBody>
          <a:bodyPr wrap="none" rtlCol="0">
            <a:spAutoFit/>
          </a:bodyPr>
          <a:lstStyle/>
          <a:p>
            <a:r>
              <a:rPr lang="en-US" altLang="zh-TW" b="1" dirty="0" smtClean="0">
                <a:solidFill>
                  <a:srgbClr val="FF0000"/>
                </a:solidFill>
              </a:rPr>
              <a:t>No. of garments</a:t>
            </a:r>
            <a:endParaRPr lang="zh-TW" altLang="en-US" b="1" dirty="0">
              <a:solidFill>
                <a:srgbClr val="FF0000"/>
              </a:solidFill>
            </a:endParaRPr>
          </a:p>
        </p:txBody>
      </p:sp>
      <p:cxnSp>
        <p:nvCxnSpPr>
          <p:cNvPr id="17" name="直線單箭頭接點 16"/>
          <p:cNvCxnSpPr>
            <a:stCxn id="16" idx="1"/>
          </p:cNvCxnSpPr>
          <p:nvPr/>
        </p:nvCxnSpPr>
        <p:spPr bwMode="auto">
          <a:xfrm flipH="1">
            <a:off x="1835696" y="1196752"/>
            <a:ext cx="519722"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1115616" y="1196752"/>
            <a:ext cx="1666151" cy="21602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矩形 18"/>
          <p:cNvSpPr/>
          <p:nvPr/>
        </p:nvSpPr>
        <p:spPr bwMode="auto">
          <a:xfrm>
            <a:off x="1105649" y="3429000"/>
            <a:ext cx="1666151" cy="165618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矩形 19"/>
          <p:cNvSpPr/>
          <p:nvPr/>
        </p:nvSpPr>
        <p:spPr bwMode="auto">
          <a:xfrm>
            <a:off x="1115616" y="5157192"/>
            <a:ext cx="1666151" cy="1584176"/>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文字方塊 20"/>
          <p:cNvSpPr txBox="1"/>
          <p:nvPr/>
        </p:nvSpPr>
        <p:spPr>
          <a:xfrm>
            <a:off x="-64388" y="2368628"/>
            <a:ext cx="1107996" cy="830997"/>
          </a:xfrm>
          <a:prstGeom prst="rect">
            <a:avLst/>
          </a:prstGeom>
          <a:solidFill>
            <a:srgbClr val="0000CC"/>
          </a:solidFill>
        </p:spPr>
        <p:txBody>
          <a:bodyPr wrap="none" rtlCol="0">
            <a:spAutoFit/>
          </a:bodyPr>
          <a:lstStyle/>
          <a:p>
            <a:r>
              <a:rPr lang="en-US" altLang="zh-TW" b="1" dirty="0" smtClean="0">
                <a:solidFill>
                  <a:srgbClr val="00B050"/>
                </a:solidFill>
              </a:rPr>
              <a:t>No. of </a:t>
            </a:r>
          </a:p>
          <a:p>
            <a:r>
              <a:rPr lang="en-US" altLang="zh-TW" b="1" dirty="0" smtClean="0">
                <a:solidFill>
                  <a:srgbClr val="00B050"/>
                </a:solidFill>
              </a:rPr>
              <a:t>models</a:t>
            </a:r>
            <a:endParaRPr lang="zh-TW" altLang="en-US" b="1" dirty="0">
              <a:solidFill>
                <a:srgbClr val="00B050"/>
              </a:solidFill>
            </a:endParaRPr>
          </a:p>
        </p:txBody>
      </p:sp>
      <p:cxnSp>
        <p:nvCxnSpPr>
          <p:cNvPr id="23" name="直線單箭頭接點 22"/>
          <p:cNvCxnSpPr/>
          <p:nvPr/>
        </p:nvCxnSpPr>
        <p:spPr bwMode="auto">
          <a:xfrm flipV="1">
            <a:off x="554882" y="1772816"/>
            <a:ext cx="560734" cy="52907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3044121" y="1906963"/>
            <a:ext cx="936475" cy="461665"/>
          </a:xfrm>
          <a:prstGeom prst="rect">
            <a:avLst/>
          </a:prstGeom>
          <a:noFill/>
        </p:spPr>
        <p:txBody>
          <a:bodyPr wrap="none" rtlCol="0">
            <a:spAutoFit/>
          </a:bodyPr>
          <a:lstStyle/>
          <a:p>
            <a:r>
              <a:rPr lang="en-US" altLang="zh-TW" dirty="0" smtClean="0"/>
              <a:t>Prices</a:t>
            </a:r>
            <a:endParaRPr lang="zh-TW" altLang="en-US" dirty="0"/>
          </a:p>
        </p:txBody>
      </p:sp>
      <p:cxnSp>
        <p:nvCxnSpPr>
          <p:cNvPr id="27" name="直線單箭頭接點 26"/>
          <p:cNvCxnSpPr/>
          <p:nvPr/>
        </p:nvCxnSpPr>
        <p:spPr bwMode="auto">
          <a:xfrm flipH="1" flipV="1">
            <a:off x="2095557" y="1815207"/>
            <a:ext cx="964275" cy="230832"/>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188640"/>
            <a:ext cx="7315200" cy="838200"/>
          </a:xfrm>
        </p:spPr>
        <p:txBody>
          <a:bodyPr/>
          <a:lstStyle/>
          <a:p>
            <a:r>
              <a:rPr lang="en-US" altLang="zh-TW" dirty="0" smtClean="0"/>
              <a:t>Brute Force</a:t>
            </a:r>
            <a:endParaRPr lang="zh-TW" altLang="en-US" dirty="0"/>
          </a:p>
        </p:txBody>
      </p:sp>
      <p:sp>
        <p:nvSpPr>
          <p:cNvPr id="3" name="內容版面配置區 2"/>
          <p:cNvSpPr>
            <a:spLocks noGrp="1"/>
          </p:cNvSpPr>
          <p:nvPr>
            <p:ph idx="1"/>
          </p:nvPr>
        </p:nvSpPr>
        <p:spPr>
          <a:xfrm>
            <a:off x="1043608" y="1124744"/>
            <a:ext cx="7675240" cy="5112568"/>
          </a:xfrm>
        </p:spPr>
        <p:txBody>
          <a:bodyPr/>
          <a:lstStyle/>
          <a:p>
            <a:r>
              <a:rPr lang="en-US" altLang="zh-TW" dirty="0" smtClean="0"/>
              <a:t>Money: M</a:t>
            </a:r>
          </a:p>
          <a:p>
            <a:r>
              <a:rPr lang="en-US" altLang="zh-TW" dirty="0" smtClean="0"/>
              <a:t>Garment: C</a:t>
            </a:r>
          </a:p>
          <a:p>
            <a:r>
              <a:rPr lang="en-US" altLang="zh-TW" dirty="0" smtClean="0"/>
              <a:t>Models: K</a:t>
            </a:r>
          </a:p>
          <a:p>
            <a:endParaRPr lang="en-US" altLang="zh-TW" dirty="0"/>
          </a:p>
          <a:p>
            <a:pPr algn="just"/>
            <a:r>
              <a:rPr lang="en-US" altLang="zh-TW" dirty="0" smtClean="0"/>
              <a:t>Find Max price sum S among </a:t>
            </a:r>
            <a:r>
              <a:rPr lang="en-US" altLang="zh-TW" dirty="0" smtClean="0">
                <a:solidFill>
                  <a:srgbClr val="FF0000"/>
                </a:solidFill>
              </a:rPr>
              <a:t>K</a:t>
            </a:r>
            <a:r>
              <a:rPr lang="en-US" altLang="zh-TW" baseline="30000" dirty="0" smtClean="0">
                <a:solidFill>
                  <a:srgbClr val="FF0000"/>
                </a:solidFill>
              </a:rPr>
              <a:t>C</a:t>
            </a:r>
            <a:r>
              <a:rPr lang="zh-TW" altLang="en-US" dirty="0" smtClean="0"/>
              <a:t> </a:t>
            </a:r>
            <a:r>
              <a:rPr lang="en-US" altLang="zh-TW" dirty="0" smtClean="0"/>
              <a:t>different garment combinations and S≤M.</a:t>
            </a:r>
          </a:p>
          <a:p>
            <a:endParaRPr lang="en-US" altLang="zh-TW" dirty="0"/>
          </a:p>
          <a:p>
            <a:r>
              <a:rPr lang="en-US" altLang="zh-TW" dirty="0" smtClean="0"/>
              <a:t>Time Complexity: O(</a:t>
            </a:r>
            <a:r>
              <a:rPr lang="en-US" altLang="zh-TW" dirty="0" smtClean="0">
                <a:solidFill>
                  <a:srgbClr val="FF0000"/>
                </a:solidFill>
              </a:rPr>
              <a:t>K</a:t>
            </a:r>
            <a:r>
              <a:rPr lang="en-US" altLang="zh-TW" baseline="30000" dirty="0" smtClean="0">
                <a:solidFill>
                  <a:srgbClr val="FF0000"/>
                </a:solidFill>
              </a:rPr>
              <a:t>C</a:t>
            </a:r>
            <a:r>
              <a:rPr lang="en-US" altLang="zh-TW" dirty="0" smtClean="0">
                <a:solidFill>
                  <a:schemeClr val="bg2"/>
                </a:solidFill>
              </a:rPr>
              <a:t>)</a:t>
            </a:r>
            <a:endParaRPr lang="zh-TW" altLang="en-US" dirty="0">
              <a:solidFill>
                <a:schemeClr val="bg2"/>
              </a:solidFill>
            </a:endParaRPr>
          </a:p>
        </p:txBody>
      </p:sp>
    </p:spTree>
    <p:extLst>
      <p:ext uri="{BB962C8B-B14F-4D97-AF65-F5344CB8AC3E}">
        <p14:creationId xmlns:p14="http://schemas.microsoft.com/office/powerpoint/2010/main" val="352584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620688"/>
            <a:ext cx="7315200" cy="838200"/>
          </a:xfrm>
        </p:spPr>
        <p:txBody>
          <a:bodyPr/>
          <a:lstStyle/>
          <a:p>
            <a:r>
              <a:rPr lang="en-US" altLang="zh-TW" dirty="0" smtClean="0"/>
              <a:t>Time Complexity</a:t>
            </a:r>
            <a:endParaRPr lang="zh-TW" altLang="en-US" dirty="0"/>
          </a:p>
        </p:txBody>
      </p:sp>
      <p:sp>
        <p:nvSpPr>
          <p:cNvPr id="3" name="內容版面配置區 2"/>
          <p:cNvSpPr>
            <a:spLocks noGrp="1"/>
          </p:cNvSpPr>
          <p:nvPr>
            <p:ph idx="1"/>
          </p:nvPr>
        </p:nvSpPr>
        <p:spPr>
          <a:xfrm>
            <a:off x="1331640" y="1772816"/>
            <a:ext cx="7315200" cy="4191000"/>
          </a:xfrm>
        </p:spPr>
        <p:txBody>
          <a:bodyPr/>
          <a:lstStyle/>
          <a:p>
            <a:r>
              <a:rPr lang="en-US" altLang="zh-TW" dirty="0" smtClean="0"/>
              <a:t>O(M </a:t>
            </a:r>
            <a:r>
              <a:rPr lang="en-US" altLang="zh-TW" dirty="0" smtClean="0">
                <a:latin typeface="Agency FB"/>
                <a:sym typeface="Wingdings 2"/>
              </a:rPr>
              <a:t></a:t>
            </a:r>
            <a:r>
              <a:rPr lang="en-US" altLang="zh-TW" dirty="0" smtClean="0">
                <a:latin typeface="Agency FB"/>
              </a:rPr>
              <a:t> </a:t>
            </a:r>
            <a:r>
              <a:rPr lang="en-US" altLang="zh-TW" dirty="0" smtClean="0"/>
              <a:t>C</a:t>
            </a:r>
            <a:r>
              <a:rPr lang="en-US" altLang="zh-TW" dirty="0" smtClean="0">
                <a:latin typeface="Agency FB"/>
              </a:rPr>
              <a:t> </a:t>
            </a:r>
            <a:r>
              <a:rPr lang="en-US" altLang="zh-TW" dirty="0">
                <a:latin typeface="Agency FB"/>
                <a:sym typeface="Wingdings 2"/>
              </a:rPr>
              <a:t></a:t>
            </a:r>
            <a:r>
              <a:rPr lang="en-US" altLang="zh-TW" dirty="0" smtClean="0"/>
              <a:t> K)</a:t>
            </a:r>
            <a:endParaRPr lang="zh-TW" altLang="en-US" dirty="0"/>
          </a:p>
        </p:txBody>
      </p:sp>
    </p:spTree>
    <p:extLst>
      <p:ext uri="{BB962C8B-B14F-4D97-AF65-F5344CB8AC3E}">
        <p14:creationId xmlns:p14="http://schemas.microsoft.com/office/powerpoint/2010/main" val="1191708487"/>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2175</TotalTime>
  <Words>846</Words>
  <Application>Microsoft Office PowerPoint</Application>
  <PresentationFormat>如螢幕大小 (4:3)</PresentationFormat>
  <Paragraphs>346</Paragraphs>
  <Slides>19</Slides>
  <Notes>1</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古典-1</vt:lpstr>
      <vt:lpstr>Weeding Shopping</vt:lpstr>
      <vt:lpstr>Problem Descriptions(1/2)</vt:lpstr>
      <vt:lpstr>Problem Descriptions(2/2)</vt:lpstr>
      <vt:lpstr>Input (1/2)</vt:lpstr>
      <vt:lpstr>Input (2/2)</vt:lpstr>
      <vt:lpstr>Output</vt:lpstr>
      <vt:lpstr>Example</vt:lpstr>
      <vt:lpstr>Brute Force</vt:lpstr>
      <vt:lpstr>Time Complexity</vt:lpstr>
      <vt:lpstr>Example (1/1)</vt:lpstr>
      <vt:lpstr>Example (2/1)</vt:lpstr>
      <vt:lpstr>Example (3/1)</vt:lpstr>
      <vt:lpstr>Example (1/2)</vt:lpstr>
      <vt:lpstr>Example (2/2)</vt:lpstr>
      <vt:lpstr>Example (3/2)</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902</cp:revision>
  <dcterms:created xsi:type="dcterms:W3CDTF">2007-09-17T04:06:35Z</dcterms:created>
  <dcterms:modified xsi:type="dcterms:W3CDTF">2021-05-18T10:53:52Z</dcterms:modified>
</cp:coreProperties>
</file>