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
  </p:notesMasterIdLst>
  <p:sldIdLst>
    <p:sldId id="256" r:id="rId2"/>
    <p:sldId id="433" r:id="rId3"/>
    <p:sldId id="421" r:id="rId4"/>
    <p:sldId id="498" r:id="rId5"/>
    <p:sldId id="499" r:id="rId6"/>
    <p:sldId id="435" r:id="rId7"/>
    <p:sldId id="413" r:id="rId8"/>
    <p:sldId id="500" r:id="rId9"/>
    <p:sldId id="502" r:id="rId10"/>
    <p:sldId id="501" r:id="rId11"/>
    <p:sldId id="503" r:id="rId12"/>
    <p:sldId id="504" r:id="rId13"/>
    <p:sldId id="505" r:id="rId14"/>
    <p:sldId id="506" r:id="rId15"/>
    <p:sldId id="507" r:id="rId16"/>
    <p:sldId id="508" r:id="rId17"/>
    <p:sldId id="509" r:id="rId18"/>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0000FF"/>
    <a:srgbClr val="00FFFF"/>
    <a:srgbClr val="00CCFF"/>
    <a:srgbClr val="F8F8F8"/>
    <a:srgbClr val="00006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autoAdjust="0"/>
    <p:restoredTop sz="87840" autoAdjust="0"/>
  </p:normalViewPr>
  <p:slideViewPr>
    <p:cSldViewPr>
      <p:cViewPr varScale="1">
        <p:scale>
          <a:sx n="70" d="100"/>
          <a:sy n="70" d="100"/>
        </p:scale>
        <p:origin x="1176"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extLst>
      <p:ext uri="{BB962C8B-B14F-4D97-AF65-F5344CB8AC3E}">
        <p14:creationId xmlns:p14="http://schemas.microsoft.com/office/powerpoint/2010/main" val="4119992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9816" y="2348880"/>
            <a:ext cx="7772400" cy="1143000"/>
          </a:xfrm>
        </p:spPr>
        <p:txBody>
          <a:bodyPr/>
          <a:lstStyle/>
          <a:p>
            <a:pPr eaLnBrk="1" hangingPunct="1"/>
            <a:r>
              <a:rPr lang="en-US" altLang="zh-TW" smtClean="0">
                <a:latin typeface="Arial" charset="0"/>
              </a:rPr>
              <a:t>The Bells are Ringing</a:t>
            </a:r>
            <a:endParaRPr lang="en-US" altLang="zh-TW" dirty="0" smtClean="0">
              <a:latin typeface="Arial" charset="0"/>
            </a:endParaRPr>
          </a:p>
        </p:txBody>
      </p:sp>
      <p:sp>
        <p:nvSpPr>
          <p:cNvPr id="3075" name="Rectangle 3"/>
          <p:cNvSpPr>
            <a:spLocks noGrp="1" noChangeArrowheads="1"/>
          </p:cNvSpPr>
          <p:nvPr>
            <p:ph type="subTitle" idx="1"/>
          </p:nvPr>
        </p:nvSpPr>
        <p:spPr>
          <a:xfrm>
            <a:off x="971600" y="3573016"/>
            <a:ext cx="7488832" cy="1360488"/>
          </a:xfrm>
        </p:spPr>
        <p:txBody>
          <a:bodyPr/>
          <a:lstStyle/>
          <a:p>
            <a:pPr eaLnBrk="1" hangingPunct="1"/>
            <a:r>
              <a:rPr lang="en-US" altLang="zh-TW" smtClean="0">
                <a:latin typeface="Arial" charset="0"/>
              </a:rPr>
              <a:t>Uva 12119, LA4060</a:t>
            </a:r>
          </a:p>
          <a:p>
            <a:pPr eaLnBrk="1" hangingPunct="1"/>
            <a:r>
              <a:rPr lang="en-US" altLang="zh-TW" smtClean="0">
                <a:latin typeface="Arial" charset="0"/>
              </a:rPr>
              <a:t>Time: 9 </a:t>
            </a:r>
            <a:r>
              <a:rPr lang="en-US" altLang="zh-TW" dirty="0" smtClean="0">
                <a:latin typeface="Arial" charset="0"/>
              </a:rPr>
              <a:t>seconds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bwMode="auto">
          <a:xfrm>
            <a:off x="179512" y="72008"/>
            <a:ext cx="4608512" cy="6741368"/>
          </a:xfrm>
          <a:prstGeom prst="rect">
            <a:avLst/>
          </a:prstGeom>
          <a:solidFill>
            <a:schemeClr val="accent1">
              <a:lumMod val="20000"/>
              <a:lumOff val="80000"/>
            </a:schemeClr>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 name="文字方塊 4"/>
          <p:cNvSpPr txBox="1"/>
          <p:nvPr/>
        </p:nvSpPr>
        <p:spPr>
          <a:xfrm>
            <a:off x="5113962" y="121101"/>
            <a:ext cx="3789967" cy="4031873"/>
          </a:xfrm>
          <a:prstGeom prst="rect">
            <a:avLst/>
          </a:prstGeom>
          <a:solidFill>
            <a:schemeClr val="bg1"/>
          </a:solidFill>
          <a:ln>
            <a:solidFill>
              <a:schemeClr val="bg2"/>
            </a:solidFill>
          </a:ln>
        </p:spPr>
        <p:txBody>
          <a:bodyPr wrap="square" rtlCol="0">
            <a:spAutoFit/>
          </a:bodyPr>
          <a:lstStyle/>
          <a:p>
            <a:r>
              <a:rPr lang="en-US" altLang="zh-TW" sz="3200"/>
              <a:t>Scenario 1:</a:t>
            </a:r>
          </a:p>
          <a:p>
            <a:r>
              <a:rPr lang="en-US" altLang="zh-TW" sz="3200"/>
              <a:t>1 2 5</a:t>
            </a:r>
          </a:p>
          <a:p>
            <a:r>
              <a:rPr lang="en-US" altLang="zh-TW" sz="3200"/>
              <a:t>1 2 10</a:t>
            </a:r>
          </a:p>
          <a:p>
            <a:r>
              <a:rPr lang="en-US" altLang="zh-TW" sz="3200"/>
              <a:t>1 5 10</a:t>
            </a:r>
          </a:p>
          <a:p>
            <a:r>
              <a:rPr lang="en-US" altLang="zh-TW" sz="3200"/>
              <a:t>2 5 </a:t>
            </a:r>
            <a:r>
              <a:rPr lang="en-US" altLang="zh-TW" sz="3200" smtClean="0"/>
              <a:t>10</a:t>
            </a:r>
          </a:p>
          <a:p>
            <a:endParaRPr lang="en-US" altLang="zh-TW" sz="3200"/>
          </a:p>
          <a:p>
            <a:r>
              <a:rPr lang="en-US" altLang="zh-TW" sz="3200"/>
              <a:t>Scenario 2:</a:t>
            </a:r>
          </a:p>
          <a:p>
            <a:r>
              <a:rPr lang="en-US" altLang="zh-TW" sz="3200"/>
              <a:t>Such bells don't </a:t>
            </a:r>
            <a:r>
              <a:rPr lang="en-US" altLang="zh-TW" sz="3200" smtClean="0"/>
              <a:t>exist</a:t>
            </a:r>
            <a:endParaRPr lang="nb-NO" altLang="zh-TW" b="1" dirty="0" smtClean="0"/>
          </a:p>
        </p:txBody>
      </p:sp>
      <p:graphicFrame>
        <p:nvGraphicFramePr>
          <p:cNvPr id="7" name="表格 6"/>
          <p:cNvGraphicFramePr>
            <a:graphicFrameLocks noGrp="1"/>
          </p:cNvGraphicFramePr>
          <p:nvPr>
            <p:extLst>
              <p:ext uri="{D42A27DB-BD31-4B8C-83A1-F6EECF244321}">
                <p14:modId xmlns:p14="http://schemas.microsoft.com/office/powerpoint/2010/main" val="3151550190"/>
              </p:ext>
            </p:extLst>
          </p:nvPr>
        </p:nvGraphicFramePr>
        <p:xfrm>
          <a:off x="1199763" y="216024"/>
          <a:ext cx="3240000" cy="1483360"/>
        </p:xfrm>
        <a:graphic>
          <a:graphicData uri="http://schemas.openxmlformats.org/drawingml/2006/table">
            <a:tbl>
              <a:tblPr firstRow="1" bandRow="1">
                <a:tableStyleId>{5C22544A-7EE6-4342-B048-85BDC9FD1C3A}</a:tableStyleId>
              </a:tblPr>
              <a:tblGrid>
                <a:gridCol w="324000"/>
                <a:gridCol w="324000"/>
                <a:gridCol w="324000"/>
                <a:gridCol w="324000"/>
                <a:gridCol w="324000"/>
                <a:gridCol w="324000"/>
                <a:gridCol w="324000"/>
                <a:gridCol w="324000"/>
                <a:gridCol w="324000"/>
                <a:gridCol w="324000"/>
              </a:tblGrid>
              <a:tr h="370840">
                <a:tc>
                  <a:txBody>
                    <a:bodyPr/>
                    <a:lstStyle/>
                    <a:p>
                      <a:pPr algn="ctr"/>
                      <a:r>
                        <a:rPr lang="en-US" altLang="zh-TW" smtClean="0">
                          <a:solidFill>
                            <a:schemeClr val="bg2"/>
                          </a:solidFill>
                        </a:rPr>
                        <a:t>1</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2</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3</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4</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5</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6</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7</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8</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9</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100" smtClean="0">
                          <a:solidFill>
                            <a:schemeClr val="bg2"/>
                          </a:solidFill>
                        </a:rPr>
                        <a:t>10</a:t>
                      </a:r>
                      <a:endParaRPr lang="zh-TW" altLang="en-US" sz="110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bl>
          </a:graphicData>
        </a:graphic>
      </p:graphicFrame>
      <p:sp>
        <p:nvSpPr>
          <p:cNvPr id="8" name="文字方塊 7"/>
          <p:cNvSpPr txBox="1"/>
          <p:nvPr/>
        </p:nvSpPr>
        <p:spPr>
          <a:xfrm>
            <a:off x="861209" y="517719"/>
            <a:ext cx="338554" cy="461665"/>
          </a:xfrm>
          <a:prstGeom prst="rect">
            <a:avLst/>
          </a:prstGeom>
          <a:noFill/>
        </p:spPr>
        <p:txBody>
          <a:bodyPr wrap="none" rtlCol="0">
            <a:spAutoFit/>
          </a:bodyPr>
          <a:lstStyle/>
          <a:p>
            <a:r>
              <a:rPr lang="en-US" altLang="zh-TW" smtClean="0"/>
              <a:t>1</a:t>
            </a:r>
            <a:endParaRPr lang="zh-TW" altLang="en-US"/>
          </a:p>
        </p:txBody>
      </p:sp>
      <p:sp>
        <p:nvSpPr>
          <p:cNvPr id="9" name="文字方塊 8"/>
          <p:cNvSpPr txBox="1"/>
          <p:nvPr/>
        </p:nvSpPr>
        <p:spPr>
          <a:xfrm>
            <a:off x="861209" y="877718"/>
            <a:ext cx="338554" cy="461665"/>
          </a:xfrm>
          <a:prstGeom prst="rect">
            <a:avLst/>
          </a:prstGeom>
          <a:noFill/>
        </p:spPr>
        <p:txBody>
          <a:bodyPr wrap="none" rtlCol="0">
            <a:spAutoFit/>
          </a:bodyPr>
          <a:lstStyle/>
          <a:p>
            <a:r>
              <a:rPr lang="en-US" altLang="zh-TW" smtClean="0"/>
              <a:t>2</a:t>
            </a:r>
            <a:endParaRPr lang="zh-TW" altLang="en-US"/>
          </a:p>
        </p:txBody>
      </p:sp>
      <p:sp>
        <p:nvSpPr>
          <p:cNvPr id="10" name="文字方塊 9"/>
          <p:cNvSpPr txBox="1"/>
          <p:nvPr/>
        </p:nvSpPr>
        <p:spPr>
          <a:xfrm>
            <a:off x="861209" y="1267429"/>
            <a:ext cx="338554" cy="461665"/>
          </a:xfrm>
          <a:prstGeom prst="rect">
            <a:avLst/>
          </a:prstGeom>
          <a:noFill/>
        </p:spPr>
        <p:txBody>
          <a:bodyPr wrap="none" rtlCol="0">
            <a:spAutoFit/>
          </a:bodyPr>
          <a:lstStyle/>
          <a:p>
            <a:r>
              <a:rPr lang="en-US" altLang="zh-TW" smtClean="0"/>
              <a:t>5</a:t>
            </a:r>
            <a:endParaRPr lang="zh-TW" altLang="en-US"/>
          </a:p>
        </p:txBody>
      </p:sp>
      <p:graphicFrame>
        <p:nvGraphicFramePr>
          <p:cNvPr id="11" name="表格 10"/>
          <p:cNvGraphicFramePr>
            <a:graphicFrameLocks noGrp="1"/>
          </p:cNvGraphicFramePr>
          <p:nvPr>
            <p:extLst>
              <p:ext uri="{D42A27DB-BD31-4B8C-83A1-F6EECF244321}">
                <p14:modId xmlns:p14="http://schemas.microsoft.com/office/powerpoint/2010/main" val="2682133644"/>
              </p:ext>
            </p:extLst>
          </p:nvPr>
        </p:nvGraphicFramePr>
        <p:xfrm>
          <a:off x="1176317" y="1901544"/>
          <a:ext cx="3240000" cy="1483360"/>
        </p:xfrm>
        <a:graphic>
          <a:graphicData uri="http://schemas.openxmlformats.org/drawingml/2006/table">
            <a:tbl>
              <a:tblPr firstRow="1" bandRow="1">
                <a:tableStyleId>{5C22544A-7EE6-4342-B048-85BDC9FD1C3A}</a:tableStyleId>
              </a:tblPr>
              <a:tblGrid>
                <a:gridCol w="324000"/>
                <a:gridCol w="324000"/>
                <a:gridCol w="324000"/>
                <a:gridCol w="324000"/>
                <a:gridCol w="324000"/>
                <a:gridCol w="324000"/>
                <a:gridCol w="324000"/>
                <a:gridCol w="324000"/>
                <a:gridCol w="324000"/>
                <a:gridCol w="324000"/>
              </a:tblGrid>
              <a:tr h="370840">
                <a:tc>
                  <a:txBody>
                    <a:bodyPr/>
                    <a:lstStyle/>
                    <a:p>
                      <a:pPr algn="ctr"/>
                      <a:r>
                        <a:rPr lang="en-US" altLang="zh-TW" smtClean="0">
                          <a:solidFill>
                            <a:schemeClr val="bg2"/>
                          </a:solidFill>
                        </a:rPr>
                        <a:t>1</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2</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3</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4</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5</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6</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7</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8</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9</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100" smtClean="0">
                          <a:solidFill>
                            <a:schemeClr val="bg2"/>
                          </a:solidFill>
                        </a:rPr>
                        <a:t>10</a:t>
                      </a:r>
                      <a:endParaRPr lang="zh-TW" altLang="en-US" sz="110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bl>
          </a:graphicData>
        </a:graphic>
      </p:graphicFrame>
      <p:sp>
        <p:nvSpPr>
          <p:cNvPr id="12" name="文字方塊 11"/>
          <p:cNvSpPr txBox="1"/>
          <p:nvPr/>
        </p:nvSpPr>
        <p:spPr>
          <a:xfrm>
            <a:off x="837763" y="2203239"/>
            <a:ext cx="338554" cy="461665"/>
          </a:xfrm>
          <a:prstGeom prst="rect">
            <a:avLst/>
          </a:prstGeom>
          <a:noFill/>
        </p:spPr>
        <p:txBody>
          <a:bodyPr wrap="none" rtlCol="0">
            <a:spAutoFit/>
          </a:bodyPr>
          <a:lstStyle/>
          <a:p>
            <a:r>
              <a:rPr lang="en-US" altLang="zh-TW" smtClean="0"/>
              <a:t>1</a:t>
            </a:r>
            <a:endParaRPr lang="zh-TW" altLang="en-US"/>
          </a:p>
        </p:txBody>
      </p:sp>
      <p:sp>
        <p:nvSpPr>
          <p:cNvPr id="13" name="文字方塊 12"/>
          <p:cNvSpPr txBox="1"/>
          <p:nvPr/>
        </p:nvSpPr>
        <p:spPr>
          <a:xfrm>
            <a:off x="837763" y="2563238"/>
            <a:ext cx="338554" cy="461665"/>
          </a:xfrm>
          <a:prstGeom prst="rect">
            <a:avLst/>
          </a:prstGeom>
          <a:noFill/>
        </p:spPr>
        <p:txBody>
          <a:bodyPr wrap="none" rtlCol="0">
            <a:spAutoFit/>
          </a:bodyPr>
          <a:lstStyle/>
          <a:p>
            <a:r>
              <a:rPr lang="en-US" altLang="zh-TW" smtClean="0"/>
              <a:t>2</a:t>
            </a:r>
            <a:endParaRPr lang="zh-TW" altLang="en-US"/>
          </a:p>
        </p:txBody>
      </p:sp>
      <p:sp>
        <p:nvSpPr>
          <p:cNvPr id="14" name="文字方塊 13"/>
          <p:cNvSpPr txBox="1"/>
          <p:nvPr/>
        </p:nvSpPr>
        <p:spPr>
          <a:xfrm>
            <a:off x="693747" y="2952949"/>
            <a:ext cx="492443" cy="461665"/>
          </a:xfrm>
          <a:prstGeom prst="rect">
            <a:avLst/>
          </a:prstGeom>
          <a:noFill/>
        </p:spPr>
        <p:txBody>
          <a:bodyPr wrap="none" rtlCol="0">
            <a:spAutoFit/>
          </a:bodyPr>
          <a:lstStyle/>
          <a:p>
            <a:r>
              <a:rPr lang="en-US" altLang="zh-TW" smtClean="0"/>
              <a:t>10</a:t>
            </a:r>
            <a:endParaRPr lang="zh-TW" altLang="en-US"/>
          </a:p>
        </p:txBody>
      </p:sp>
      <p:graphicFrame>
        <p:nvGraphicFramePr>
          <p:cNvPr id="15" name="表格 14"/>
          <p:cNvGraphicFramePr>
            <a:graphicFrameLocks noGrp="1"/>
          </p:cNvGraphicFramePr>
          <p:nvPr>
            <p:extLst>
              <p:ext uri="{D42A27DB-BD31-4B8C-83A1-F6EECF244321}">
                <p14:modId xmlns:p14="http://schemas.microsoft.com/office/powerpoint/2010/main" val="2561064185"/>
              </p:ext>
            </p:extLst>
          </p:nvPr>
        </p:nvGraphicFramePr>
        <p:xfrm>
          <a:off x="1189584" y="3498154"/>
          <a:ext cx="3240000" cy="1483360"/>
        </p:xfrm>
        <a:graphic>
          <a:graphicData uri="http://schemas.openxmlformats.org/drawingml/2006/table">
            <a:tbl>
              <a:tblPr firstRow="1" bandRow="1">
                <a:tableStyleId>{5C22544A-7EE6-4342-B048-85BDC9FD1C3A}</a:tableStyleId>
              </a:tblPr>
              <a:tblGrid>
                <a:gridCol w="324000"/>
                <a:gridCol w="324000"/>
                <a:gridCol w="324000"/>
                <a:gridCol w="324000"/>
                <a:gridCol w="324000"/>
                <a:gridCol w="324000"/>
                <a:gridCol w="324000"/>
                <a:gridCol w="324000"/>
                <a:gridCol w="324000"/>
                <a:gridCol w="324000"/>
              </a:tblGrid>
              <a:tr h="370840">
                <a:tc>
                  <a:txBody>
                    <a:bodyPr/>
                    <a:lstStyle/>
                    <a:p>
                      <a:pPr algn="ctr"/>
                      <a:r>
                        <a:rPr lang="en-US" altLang="zh-TW" smtClean="0">
                          <a:solidFill>
                            <a:schemeClr val="bg2"/>
                          </a:solidFill>
                        </a:rPr>
                        <a:t>1</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2</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3</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4</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5</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6</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7</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8</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9</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100" smtClean="0">
                          <a:solidFill>
                            <a:schemeClr val="bg2"/>
                          </a:solidFill>
                        </a:rPr>
                        <a:t>10</a:t>
                      </a:r>
                      <a:endParaRPr lang="zh-TW" altLang="en-US" sz="110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bl>
          </a:graphicData>
        </a:graphic>
      </p:graphicFrame>
      <p:sp>
        <p:nvSpPr>
          <p:cNvPr id="16" name="文字方塊 15"/>
          <p:cNvSpPr txBox="1"/>
          <p:nvPr/>
        </p:nvSpPr>
        <p:spPr>
          <a:xfrm>
            <a:off x="851030" y="3799849"/>
            <a:ext cx="338554" cy="461665"/>
          </a:xfrm>
          <a:prstGeom prst="rect">
            <a:avLst/>
          </a:prstGeom>
          <a:noFill/>
        </p:spPr>
        <p:txBody>
          <a:bodyPr wrap="none" rtlCol="0">
            <a:spAutoFit/>
          </a:bodyPr>
          <a:lstStyle/>
          <a:p>
            <a:r>
              <a:rPr lang="en-US" altLang="zh-TW" smtClean="0"/>
              <a:t>1</a:t>
            </a:r>
            <a:endParaRPr lang="zh-TW" altLang="en-US"/>
          </a:p>
        </p:txBody>
      </p:sp>
      <p:sp>
        <p:nvSpPr>
          <p:cNvPr id="17" name="文字方塊 16"/>
          <p:cNvSpPr txBox="1"/>
          <p:nvPr/>
        </p:nvSpPr>
        <p:spPr>
          <a:xfrm>
            <a:off x="851030" y="4159848"/>
            <a:ext cx="338554" cy="461665"/>
          </a:xfrm>
          <a:prstGeom prst="rect">
            <a:avLst/>
          </a:prstGeom>
          <a:noFill/>
        </p:spPr>
        <p:txBody>
          <a:bodyPr wrap="none" rtlCol="0">
            <a:spAutoFit/>
          </a:bodyPr>
          <a:lstStyle/>
          <a:p>
            <a:r>
              <a:rPr lang="en-US" altLang="zh-TW" smtClean="0"/>
              <a:t>5</a:t>
            </a:r>
            <a:endParaRPr lang="zh-TW" altLang="en-US"/>
          </a:p>
        </p:txBody>
      </p:sp>
      <p:sp>
        <p:nvSpPr>
          <p:cNvPr id="18" name="文字方塊 17"/>
          <p:cNvSpPr txBox="1"/>
          <p:nvPr/>
        </p:nvSpPr>
        <p:spPr>
          <a:xfrm>
            <a:off x="683568" y="4549559"/>
            <a:ext cx="492443" cy="461665"/>
          </a:xfrm>
          <a:prstGeom prst="rect">
            <a:avLst/>
          </a:prstGeom>
          <a:noFill/>
        </p:spPr>
        <p:txBody>
          <a:bodyPr wrap="none" rtlCol="0">
            <a:spAutoFit/>
          </a:bodyPr>
          <a:lstStyle/>
          <a:p>
            <a:r>
              <a:rPr lang="en-US" altLang="zh-TW" smtClean="0"/>
              <a:t>10</a:t>
            </a:r>
            <a:endParaRPr lang="zh-TW" altLang="en-US"/>
          </a:p>
        </p:txBody>
      </p:sp>
      <p:graphicFrame>
        <p:nvGraphicFramePr>
          <p:cNvPr id="19" name="表格 18"/>
          <p:cNvGraphicFramePr>
            <a:graphicFrameLocks noGrp="1"/>
          </p:cNvGraphicFramePr>
          <p:nvPr>
            <p:extLst>
              <p:ext uri="{D42A27DB-BD31-4B8C-83A1-F6EECF244321}">
                <p14:modId xmlns:p14="http://schemas.microsoft.com/office/powerpoint/2010/main" val="2041136777"/>
              </p:ext>
            </p:extLst>
          </p:nvPr>
        </p:nvGraphicFramePr>
        <p:xfrm>
          <a:off x="1166138" y="5183674"/>
          <a:ext cx="3240000" cy="1483360"/>
        </p:xfrm>
        <a:graphic>
          <a:graphicData uri="http://schemas.openxmlformats.org/drawingml/2006/table">
            <a:tbl>
              <a:tblPr firstRow="1" bandRow="1">
                <a:tableStyleId>{5C22544A-7EE6-4342-B048-85BDC9FD1C3A}</a:tableStyleId>
              </a:tblPr>
              <a:tblGrid>
                <a:gridCol w="324000"/>
                <a:gridCol w="324000"/>
                <a:gridCol w="324000"/>
                <a:gridCol w="324000"/>
                <a:gridCol w="324000"/>
                <a:gridCol w="324000"/>
                <a:gridCol w="324000"/>
                <a:gridCol w="324000"/>
                <a:gridCol w="324000"/>
                <a:gridCol w="324000"/>
              </a:tblGrid>
              <a:tr h="370840">
                <a:tc>
                  <a:txBody>
                    <a:bodyPr/>
                    <a:lstStyle/>
                    <a:p>
                      <a:pPr algn="ctr"/>
                      <a:r>
                        <a:rPr lang="en-US" altLang="zh-TW" smtClean="0">
                          <a:solidFill>
                            <a:schemeClr val="bg2"/>
                          </a:solidFill>
                        </a:rPr>
                        <a:t>1</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2</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3</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4</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5</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6</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7</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8</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bg2"/>
                          </a:solidFill>
                        </a:rPr>
                        <a:t>9</a:t>
                      </a:r>
                      <a:endParaRPr lang="zh-TW" altLang="en-US">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100" smtClean="0">
                          <a:solidFill>
                            <a:schemeClr val="bg2"/>
                          </a:solidFill>
                        </a:rPr>
                        <a:t>10</a:t>
                      </a:r>
                      <a:endParaRPr lang="zh-TW" altLang="en-US" sz="110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370840">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bl>
          </a:graphicData>
        </a:graphic>
      </p:graphicFrame>
      <p:sp>
        <p:nvSpPr>
          <p:cNvPr id="20" name="文字方塊 19"/>
          <p:cNvSpPr txBox="1"/>
          <p:nvPr/>
        </p:nvSpPr>
        <p:spPr>
          <a:xfrm>
            <a:off x="827584" y="5485369"/>
            <a:ext cx="338554" cy="461665"/>
          </a:xfrm>
          <a:prstGeom prst="rect">
            <a:avLst/>
          </a:prstGeom>
          <a:noFill/>
        </p:spPr>
        <p:txBody>
          <a:bodyPr wrap="none" rtlCol="0">
            <a:spAutoFit/>
          </a:bodyPr>
          <a:lstStyle/>
          <a:p>
            <a:r>
              <a:rPr lang="en-US" altLang="zh-TW" smtClean="0"/>
              <a:t>2</a:t>
            </a:r>
            <a:endParaRPr lang="zh-TW" altLang="en-US"/>
          </a:p>
        </p:txBody>
      </p:sp>
      <p:sp>
        <p:nvSpPr>
          <p:cNvPr id="21" name="文字方塊 20"/>
          <p:cNvSpPr txBox="1"/>
          <p:nvPr/>
        </p:nvSpPr>
        <p:spPr>
          <a:xfrm>
            <a:off x="827584" y="5845368"/>
            <a:ext cx="338554" cy="461665"/>
          </a:xfrm>
          <a:prstGeom prst="rect">
            <a:avLst/>
          </a:prstGeom>
          <a:noFill/>
        </p:spPr>
        <p:txBody>
          <a:bodyPr wrap="none" rtlCol="0">
            <a:spAutoFit/>
          </a:bodyPr>
          <a:lstStyle/>
          <a:p>
            <a:r>
              <a:rPr lang="en-US" altLang="zh-TW" smtClean="0"/>
              <a:t>5</a:t>
            </a:r>
            <a:endParaRPr lang="zh-TW" altLang="en-US"/>
          </a:p>
        </p:txBody>
      </p:sp>
      <p:sp>
        <p:nvSpPr>
          <p:cNvPr id="22" name="文字方塊 21"/>
          <p:cNvSpPr txBox="1"/>
          <p:nvPr/>
        </p:nvSpPr>
        <p:spPr>
          <a:xfrm>
            <a:off x="683568" y="6235079"/>
            <a:ext cx="492443" cy="461665"/>
          </a:xfrm>
          <a:prstGeom prst="rect">
            <a:avLst/>
          </a:prstGeom>
          <a:noFill/>
        </p:spPr>
        <p:txBody>
          <a:bodyPr wrap="none" rtlCol="0">
            <a:spAutoFit/>
          </a:bodyPr>
          <a:lstStyle/>
          <a:p>
            <a:r>
              <a:rPr lang="en-US" altLang="zh-TW" smtClean="0"/>
              <a:t>10</a:t>
            </a:r>
            <a:endParaRPr lang="zh-TW" altLang="en-US"/>
          </a:p>
        </p:txBody>
      </p:sp>
      <p:sp>
        <p:nvSpPr>
          <p:cNvPr id="25" name="文字方塊 24"/>
          <p:cNvSpPr txBox="1"/>
          <p:nvPr/>
        </p:nvSpPr>
        <p:spPr>
          <a:xfrm>
            <a:off x="144544" y="5806"/>
            <a:ext cx="1212191" cy="461665"/>
          </a:xfrm>
          <a:prstGeom prst="rect">
            <a:avLst/>
          </a:prstGeom>
          <a:noFill/>
        </p:spPr>
        <p:txBody>
          <a:bodyPr wrap="none" rtlCol="0">
            <a:spAutoFit/>
          </a:bodyPr>
          <a:lstStyle/>
          <a:p>
            <a:r>
              <a:rPr lang="en-US" altLang="zh-TW" b="1" smtClean="0">
                <a:solidFill>
                  <a:srgbClr val="FF0000"/>
                </a:solidFill>
              </a:rPr>
              <a:t>|5-1|&lt;25</a:t>
            </a:r>
            <a:endParaRPr lang="zh-TW" altLang="en-US" b="1">
              <a:solidFill>
                <a:srgbClr val="FF0000"/>
              </a:solidFill>
            </a:endParaRPr>
          </a:p>
        </p:txBody>
      </p:sp>
      <p:sp>
        <p:nvSpPr>
          <p:cNvPr id="26" name="文字方塊 25"/>
          <p:cNvSpPr txBox="1"/>
          <p:nvPr/>
        </p:nvSpPr>
        <p:spPr>
          <a:xfrm>
            <a:off x="144544" y="1595232"/>
            <a:ext cx="1366080" cy="461665"/>
          </a:xfrm>
          <a:prstGeom prst="rect">
            <a:avLst/>
          </a:prstGeom>
          <a:noFill/>
        </p:spPr>
        <p:txBody>
          <a:bodyPr wrap="none" rtlCol="0">
            <a:spAutoFit/>
          </a:bodyPr>
          <a:lstStyle/>
          <a:p>
            <a:r>
              <a:rPr lang="en-US" altLang="zh-TW" b="1" smtClean="0">
                <a:solidFill>
                  <a:srgbClr val="FF0000"/>
                </a:solidFill>
              </a:rPr>
              <a:t>|10-1|&lt;25</a:t>
            </a:r>
            <a:endParaRPr lang="zh-TW" altLang="en-US" b="1">
              <a:solidFill>
                <a:srgbClr val="FF0000"/>
              </a:solidFill>
            </a:endParaRPr>
          </a:p>
        </p:txBody>
      </p:sp>
      <p:sp>
        <p:nvSpPr>
          <p:cNvPr id="27" name="文字方塊 26"/>
          <p:cNvSpPr txBox="1"/>
          <p:nvPr/>
        </p:nvSpPr>
        <p:spPr>
          <a:xfrm>
            <a:off x="181584" y="3255367"/>
            <a:ext cx="1366080" cy="461665"/>
          </a:xfrm>
          <a:prstGeom prst="rect">
            <a:avLst/>
          </a:prstGeom>
          <a:noFill/>
        </p:spPr>
        <p:txBody>
          <a:bodyPr wrap="none" rtlCol="0">
            <a:spAutoFit/>
          </a:bodyPr>
          <a:lstStyle/>
          <a:p>
            <a:r>
              <a:rPr lang="en-US" altLang="zh-TW" b="1" smtClean="0">
                <a:solidFill>
                  <a:srgbClr val="FF0000"/>
                </a:solidFill>
              </a:rPr>
              <a:t>|10-1|&lt;25</a:t>
            </a:r>
            <a:endParaRPr lang="zh-TW" altLang="en-US" b="1">
              <a:solidFill>
                <a:srgbClr val="FF0000"/>
              </a:solidFill>
            </a:endParaRPr>
          </a:p>
        </p:txBody>
      </p:sp>
      <p:sp>
        <p:nvSpPr>
          <p:cNvPr id="28" name="文字方塊 27"/>
          <p:cNvSpPr txBox="1"/>
          <p:nvPr/>
        </p:nvSpPr>
        <p:spPr>
          <a:xfrm>
            <a:off x="135656" y="4869160"/>
            <a:ext cx="1366080" cy="461665"/>
          </a:xfrm>
          <a:prstGeom prst="rect">
            <a:avLst/>
          </a:prstGeom>
          <a:noFill/>
        </p:spPr>
        <p:txBody>
          <a:bodyPr wrap="none" rtlCol="0">
            <a:spAutoFit/>
          </a:bodyPr>
          <a:lstStyle/>
          <a:p>
            <a:r>
              <a:rPr lang="en-US" altLang="zh-TW" b="1" smtClean="0">
                <a:solidFill>
                  <a:srgbClr val="FF0000"/>
                </a:solidFill>
              </a:rPr>
              <a:t>|10-2|&lt;25</a:t>
            </a:r>
            <a:endParaRPr lang="zh-TW" altLang="en-US" b="1">
              <a:solidFill>
                <a:srgbClr val="FF0000"/>
              </a:solidFill>
            </a:endParaRPr>
          </a:p>
        </p:txBody>
      </p:sp>
    </p:spTree>
    <p:extLst>
      <p:ext uri="{BB962C8B-B14F-4D97-AF65-F5344CB8AC3E}">
        <p14:creationId xmlns:p14="http://schemas.microsoft.com/office/powerpoint/2010/main" val="405793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312766"/>
            <a:ext cx="7315200" cy="838200"/>
          </a:xfrm>
        </p:spPr>
        <p:txBody>
          <a:bodyPr/>
          <a:lstStyle/>
          <a:p>
            <a:r>
              <a:rPr lang="en-US" altLang="zh-TW" smtClean="0"/>
              <a:t>Solution</a:t>
            </a:r>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458261526"/>
              </p:ext>
            </p:extLst>
          </p:nvPr>
        </p:nvGraphicFramePr>
        <p:xfrm>
          <a:off x="1691680" y="1556792"/>
          <a:ext cx="1548000" cy="741680"/>
        </p:xfrm>
        <a:graphic>
          <a:graphicData uri="http://schemas.openxmlformats.org/drawingml/2006/table">
            <a:tbl>
              <a:tblPr firstRow="1" bandRow="1">
                <a:tableStyleId>{5C22544A-7EE6-4342-B048-85BDC9FD1C3A}</a:tableStyleId>
              </a:tblPr>
              <a:tblGrid>
                <a:gridCol w="774000"/>
                <a:gridCol w="774000"/>
              </a:tblGrid>
              <a:tr h="370840">
                <a:tc>
                  <a:txBody>
                    <a:bodyPr/>
                    <a:lstStyle/>
                    <a:p>
                      <a:pPr algn="ctr"/>
                      <a:r>
                        <a:rPr lang="en-US" altLang="zh-TW" smtClean="0">
                          <a:solidFill>
                            <a:schemeClr val="tx1"/>
                          </a:solidFill>
                        </a:rPr>
                        <a:t>0</a:t>
                      </a: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mtClean="0">
                          <a:solidFill>
                            <a:schemeClr val="tx1"/>
                          </a:solidFill>
                        </a:rPr>
                        <a:t>1</a:t>
                      </a: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altLang="zh-TW" smtClean="0">
                          <a:solidFill>
                            <a:schemeClr val="tx1"/>
                          </a:solidFill>
                        </a:rPr>
                        <a:t>2</a:t>
                      </a: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tx1"/>
                          </a:solidFill>
                        </a:rPr>
                        <a:t>5</a:t>
                      </a: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文字方塊 5"/>
          <p:cNvSpPr txBox="1"/>
          <p:nvPr/>
        </p:nvSpPr>
        <p:spPr>
          <a:xfrm>
            <a:off x="899592" y="1170856"/>
            <a:ext cx="954107" cy="461665"/>
          </a:xfrm>
          <a:prstGeom prst="rect">
            <a:avLst/>
          </a:prstGeom>
          <a:noFill/>
        </p:spPr>
        <p:txBody>
          <a:bodyPr wrap="none" rtlCol="0">
            <a:spAutoFit/>
          </a:bodyPr>
          <a:lstStyle/>
          <a:p>
            <a:r>
              <a:rPr lang="en-US" altLang="zh-TW" smtClean="0">
                <a:latin typeface="Arial Unicode MS" panose="020B0604020202020204" pitchFamily="34" charset="-120"/>
                <a:ea typeface="Arial Unicode MS" panose="020B0604020202020204" pitchFamily="34" charset="-120"/>
                <a:cs typeface="Arial Unicode MS" panose="020B0604020202020204" pitchFamily="34" charset="-120"/>
              </a:rPr>
              <a:t>factor</a:t>
            </a:r>
            <a:endParaRPr lang="zh-TW" altLang="en-US">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7" name="文字方塊 6"/>
          <p:cNvSpPr txBox="1"/>
          <p:nvPr/>
        </p:nvSpPr>
        <p:spPr>
          <a:xfrm>
            <a:off x="3354339" y="1696799"/>
            <a:ext cx="1354858" cy="461665"/>
          </a:xfrm>
          <a:prstGeom prst="rect">
            <a:avLst/>
          </a:prstGeom>
          <a:noFill/>
        </p:spPr>
        <p:txBody>
          <a:bodyPr wrap="none" rtlCol="0">
            <a:spAutoFit/>
          </a:bodyPr>
          <a:lstStyle/>
          <a:p>
            <a:r>
              <a:rPr lang="en-US" altLang="zh-TW" b="1" smtClean="0">
                <a:latin typeface="Arial Unicode MS" panose="020B0604020202020204" pitchFamily="34" charset="-120"/>
                <a:ea typeface="Arial Unicode MS" panose="020B0604020202020204" pitchFamily="34" charset="-120"/>
                <a:cs typeface="Arial Unicode MS" panose="020B0604020202020204" pitchFamily="34" charset="-120"/>
              </a:rPr>
              <a:t>f_cnt==2</a:t>
            </a:r>
            <a:endParaRPr lang="zh-TW" altLang="en-US" b="1">
              <a:latin typeface="Arial Unicode MS" panose="020B0604020202020204" pitchFamily="34" charset="-120"/>
              <a:ea typeface="Arial Unicode MS" panose="020B0604020202020204" pitchFamily="34" charset="-120"/>
              <a:cs typeface="Arial Unicode MS" panose="020B0604020202020204" pitchFamily="34" charset="-120"/>
            </a:endParaRPr>
          </a:p>
        </p:txBody>
      </p:sp>
      <p:graphicFrame>
        <p:nvGraphicFramePr>
          <p:cNvPr id="8" name="表格 7"/>
          <p:cNvGraphicFramePr>
            <a:graphicFrameLocks noGrp="1"/>
          </p:cNvGraphicFramePr>
          <p:nvPr>
            <p:extLst>
              <p:ext uri="{D42A27DB-BD31-4B8C-83A1-F6EECF244321}">
                <p14:modId xmlns:p14="http://schemas.microsoft.com/office/powerpoint/2010/main" val="3347665746"/>
              </p:ext>
            </p:extLst>
          </p:nvPr>
        </p:nvGraphicFramePr>
        <p:xfrm>
          <a:off x="1691680" y="4343504"/>
          <a:ext cx="2376000" cy="741680"/>
        </p:xfrm>
        <a:graphic>
          <a:graphicData uri="http://schemas.openxmlformats.org/drawingml/2006/table">
            <a:tbl>
              <a:tblPr firstRow="1" bandRow="1">
                <a:tableStyleId>{5C22544A-7EE6-4342-B048-85BDC9FD1C3A}</a:tableStyleId>
              </a:tblPr>
              <a:tblGrid>
                <a:gridCol w="594000"/>
                <a:gridCol w="594000"/>
                <a:gridCol w="594000"/>
                <a:gridCol w="594000"/>
              </a:tblGrid>
              <a:tr h="370840">
                <a:tc>
                  <a:txBody>
                    <a:bodyPr/>
                    <a:lstStyle/>
                    <a:p>
                      <a:pPr algn="ctr"/>
                      <a:r>
                        <a:rPr lang="en-US" altLang="zh-TW" smtClean="0">
                          <a:solidFill>
                            <a:schemeClr val="tx1"/>
                          </a:solidFill>
                        </a:rPr>
                        <a:t>0</a:t>
                      </a: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mtClean="0">
                          <a:solidFill>
                            <a:schemeClr val="tx1"/>
                          </a:solidFill>
                        </a:rPr>
                        <a:t>1</a:t>
                      </a: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mtClean="0">
                          <a:solidFill>
                            <a:schemeClr val="tx1"/>
                          </a:solidFill>
                        </a:rPr>
                        <a:t>2</a:t>
                      </a: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mtClean="0">
                          <a:solidFill>
                            <a:schemeClr val="tx1"/>
                          </a:solidFill>
                        </a:rPr>
                        <a:t>3</a:t>
                      </a: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altLang="zh-TW" smtClean="0">
                          <a:solidFill>
                            <a:schemeClr val="tx1"/>
                          </a:solidFill>
                        </a:rPr>
                        <a:t>1</a:t>
                      </a: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tx1"/>
                          </a:solidFill>
                        </a:rPr>
                        <a:t>2</a:t>
                      </a: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tx1"/>
                          </a:solidFill>
                        </a:rPr>
                        <a:t>5</a:t>
                      </a: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tx1"/>
                          </a:solidFill>
                        </a:rPr>
                        <a:t>10</a:t>
                      </a: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9" name="文字方塊 8"/>
          <p:cNvSpPr txBox="1"/>
          <p:nvPr/>
        </p:nvSpPr>
        <p:spPr>
          <a:xfrm>
            <a:off x="907491" y="3997004"/>
            <a:ext cx="784189" cy="461665"/>
          </a:xfrm>
          <a:prstGeom prst="rect">
            <a:avLst/>
          </a:prstGeom>
          <a:noFill/>
        </p:spPr>
        <p:txBody>
          <a:bodyPr wrap="none" rtlCol="0">
            <a:spAutoFit/>
          </a:bodyPr>
          <a:lstStyle/>
          <a:p>
            <a:r>
              <a:rPr lang="en-US" altLang="zh-TW" smtClean="0">
                <a:latin typeface="Arial Unicode MS" panose="020B0604020202020204" pitchFamily="34" charset="-120"/>
                <a:ea typeface="Arial Unicode MS" panose="020B0604020202020204" pitchFamily="34" charset="-120"/>
                <a:cs typeface="Arial Unicode MS" panose="020B0604020202020204" pitchFamily="34" charset="-120"/>
              </a:rPr>
              <a:t>num</a:t>
            </a:r>
            <a:endParaRPr lang="zh-TW" altLang="en-US">
              <a:latin typeface="Arial Unicode MS" panose="020B0604020202020204" pitchFamily="34" charset="-120"/>
              <a:ea typeface="Arial Unicode MS" panose="020B0604020202020204" pitchFamily="34" charset="-120"/>
              <a:cs typeface="Arial Unicode MS" panose="020B0604020202020204" pitchFamily="34" charset="-120"/>
            </a:endParaRPr>
          </a:p>
        </p:txBody>
      </p:sp>
      <p:sp>
        <p:nvSpPr>
          <p:cNvPr id="10" name="文字方塊 9"/>
          <p:cNvSpPr txBox="1"/>
          <p:nvPr/>
        </p:nvSpPr>
        <p:spPr>
          <a:xfrm>
            <a:off x="4126235" y="4483511"/>
            <a:ext cx="1297150" cy="461665"/>
          </a:xfrm>
          <a:prstGeom prst="rect">
            <a:avLst/>
          </a:prstGeom>
          <a:noFill/>
        </p:spPr>
        <p:txBody>
          <a:bodyPr wrap="none" rtlCol="0">
            <a:spAutoFit/>
          </a:bodyPr>
          <a:lstStyle/>
          <a:p>
            <a:r>
              <a:rPr lang="en-US" altLang="zh-TW" b="1" smtClean="0">
                <a:latin typeface="Arial Unicode MS" panose="020B0604020202020204" pitchFamily="34" charset="-120"/>
                <a:ea typeface="Arial Unicode MS" panose="020B0604020202020204" pitchFamily="34" charset="-120"/>
                <a:cs typeface="Arial Unicode MS" panose="020B0604020202020204" pitchFamily="34" charset="-120"/>
              </a:rPr>
              <a:t>total==4</a:t>
            </a:r>
            <a:endParaRPr lang="zh-TW" altLang="en-US" b="1">
              <a:latin typeface="Arial Unicode MS" panose="020B0604020202020204" pitchFamily="34" charset="-120"/>
              <a:ea typeface="Arial Unicode MS" panose="020B0604020202020204" pitchFamily="34" charset="-120"/>
              <a:cs typeface="Arial Unicode MS" panose="020B0604020202020204" pitchFamily="34" charset="-120"/>
            </a:endParaRPr>
          </a:p>
        </p:txBody>
      </p:sp>
      <p:graphicFrame>
        <p:nvGraphicFramePr>
          <p:cNvPr id="11" name="表格 10"/>
          <p:cNvGraphicFramePr>
            <a:graphicFrameLocks noGrp="1"/>
          </p:cNvGraphicFramePr>
          <p:nvPr>
            <p:extLst>
              <p:ext uri="{D42A27DB-BD31-4B8C-83A1-F6EECF244321}">
                <p14:modId xmlns:p14="http://schemas.microsoft.com/office/powerpoint/2010/main" val="2889598633"/>
              </p:ext>
            </p:extLst>
          </p:nvPr>
        </p:nvGraphicFramePr>
        <p:xfrm>
          <a:off x="1691680" y="2776898"/>
          <a:ext cx="1548000" cy="741680"/>
        </p:xfrm>
        <a:graphic>
          <a:graphicData uri="http://schemas.openxmlformats.org/drawingml/2006/table">
            <a:tbl>
              <a:tblPr firstRow="1" bandRow="1">
                <a:tableStyleId>{5C22544A-7EE6-4342-B048-85BDC9FD1C3A}</a:tableStyleId>
              </a:tblPr>
              <a:tblGrid>
                <a:gridCol w="774000"/>
                <a:gridCol w="774000"/>
              </a:tblGrid>
              <a:tr h="370840">
                <a:tc>
                  <a:txBody>
                    <a:bodyPr/>
                    <a:lstStyle/>
                    <a:p>
                      <a:pPr algn="ctr"/>
                      <a:r>
                        <a:rPr lang="en-US" altLang="zh-TW" smtClean="0">
                          <a:solidFill>
                            <a:schemeClr val="tx1"/>
                          </a:solidFill>
                        </a:rPr>
                        <a:t>0</a:t>
                      </a: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TW" smtClean="0">
                          <a:solidFill>
                            <a:schemeClr val="tx1"/>
                          </a:solidFill>
                        </a:rPr>
                        <a:t>1</a:t>
                      </a: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altLang="zh-TW" smtClean="0">
                          <a:solidFill>
                            <a:schemeClr val="tx1"/>
                          </a:solidFill>
                        </a:rPr>
                        <a:t>1</a:t>
                      </a: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mtClean="0">
                          <a:solidFill>
                            <a:schemeClr val="tx1"/>
                          </a:solidFill>
                        </a:rPr>
                        <a:t>1</a:t>
                      </a:r>
                      <a:endParaRPr lang="zh-TW"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2" name="文字方塊 11"/>
          <p:cNvSpPr txBox="1"/>
          <p:nvPr/>
        </p:nvSpPr>
        <p:spPr>
          <a:xfrm>
            <a:off x="1096645" y="2400565"/>
            <a:ext cx="595035" cy="461665"/>
          </a:xfrm>
          <a:prstGeom prst="rect">
            <a:avLst/>
          </a:prstGeom>
          <a:noFill/>
        </p:spPr>
        <p:txBody>
          <a:bodyPr wrap="none" rtlCol="0">
            <a:spAutoFit/>
          </a:bodyPr>
          <a:lstStyle/>
          <a:p>
            <a:r>
              <a:rPr lang="en-US" altLang="zh-TW" smtClean="0">
                <a:latin typeface="Arial Unicode MS" panose="020B0604020202020204" pitchFamily="34" charset="-120"/>
                <a:ea typeface="Arial Unicode MS" panose="020B0604020202020204" pitchFamily="34" charset="-120"/>
                <a:cs typeface="Arial Unicode MS" panose="020B0604020202020204" pitchFamily="34" charset="-120"/>
              </a:rPr>
              <a:t>cnt</a:t>
            </a:r>
            <a:endParaRPr lang="zh-TW" altLang="en-US">
              <a:latin typeface="Arial Unicode MS" panose="020B0604020202020204" pitchFamily="34" charset="-120"/>
              <a:ea typeface="Arial Unicode MS" panose="020B0604020202020204" pitchFamily="34" charset="-120"/>
              <a:cs typeface="Arial Unicode MS" panose="020B0604020202020204" pitchFamily="34" charset="-120"/>
            </a:endParaRPr>
          </a:p>
        </p:txBody>
      </p:sp>
    </p:spTree>
    <p:extLst>
      <p:ext uri="{BB962C8B-B14F-4D97-AF65-F5344CB8AC3E}">
        <p14:creationId xmlns:p14="http://schemas.microsoft.com/office/powerpoint/2010/main" val="1421464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187624" y="260648"/>
            <a:ext cx="6734175" cy="6486525"/>
          </a:xfrm>
          <a:prstGeom prst="rect">
            <a:avLst/>
          </a:prstGeom>
          <a:ln>
            <a:solidFill>
              <a:schemeClr val="tx1"/>
            </a:solidFill>
          </a:ln>
        </p:spPr>
      </p:pic>
    </p:spTree>
    <p:extLst>
      <p:ext uri="{BB962C8B-B14F-4D97-AF65-F5344CB8AC3E}">
        <p14:creationId xmlns:p14="http://schemas.microsoft.com/office/powerpoint/2010/main" val="10136554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835696" y="476672"/>
            <a:ext cx="6067425" cy="4143375"/>
          </a:xfrm>
          <a:prstGeom prst="rect">
            <a:avLst/>
          </a:prstGeom>
          <a:ln>
            <a:solidFill>
              <a:schemeClr val="tx1"/>
            </a:solidFill>
          </a:ln>
        </p:spPr>
      </p:pic>
    </p:spTree>
    <p:extLst>
      <p:ext uri="{BB962C8B-B14F-4D97-AF65-F5344CB8AC3E}">
        <p14:creationId xmlns:p14="http://schemas.microsoft.com/office/powerpoint/2010/main" val="2112432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728787" y="204787"/>
            <a:ext cx="5686425" cy="6448425"/>
          </a:xfrm>
          <a:prstGeom prst="rect">
            <a:avLst/>
          </a:prstGeom>
          <a:ln>
            <a:solidFill>
              <a:schemeClr val="tx1"/>
            </a:solidFill>
          </a:ln>
        </p:spPr>
      </p:pic>
    </p:spTree>
    <p:extLst>
      <p:ext uri="{BB962C8B-B14F-4D97-AF65-F5344CB8AC3E}">
        <p14:creationId xmlns:p14="http://schemas.microsoft.com/office/powerpoint/2010/main" val="4071688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1819275" y="1490662"/>
            <a:ext cx="5505450" cy="3876675"/>
          </a:xfrm>
          <a:prstGeom prst="rect">
            <a:avLst/>
          </a:prstGeom>
          <a:ln>
            <a:solidFill>
              <a:schemeClr val="tx1"/>
            </a:solidFill>
          </a:ln>
        </p:spPr>
      </p:pic>
    </p:spTree>
    <p:extLst>
      <p:ext uri="{BB962C8B-B14F-4D97-AF65-F5344CB8AC3E}">
        <p14:creationId xmlns:p14="http://schemas.microsoft.com/office/powerpoint/2010/main" val="1881719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611560" y="548680"/>
            <a:ext cx="7991475" cy="5838825"/>
          </a:xfrm>
          <a:prstGeom prst="rect">
            <a:avLst/>
          </a:prstGeom>
          <a:solidFill>
            <a:schemeClr val="accent2"/>
          </a:solidFill>
          <a:ln>
            <a:solidFill>
              <a:schemeClr val="tx1"/>
            </a:solidFill>
          </a:ln>
        </p:spPr>
      </p:pic>
    </p:spTree>
    <p:extLst>
      <p:ext uri="{BB962C8B-B14F-4D97-AF65-F5344CB8AC3E}">
        <p14:creationId xmlns:p14="http://schemas.microsoft.com/office/powerpoint/2010/main" val="3400258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2"/>
          <a:stretch>
            <a:fillRect/>
          </a:stretch>
        </p:blipFill>
        <p:spPr>
          <a:xfrm>
            <a:off x="0" y="1160630"/>
            <a:ext cx="9144000" cy="4536740"/>
          </a:xfrm>
          <a:prstGeom prst="rect">
            <a:avLst/>
          </a:prstGeom>
          <a:ln>
            <a:solidFill>
              <a:schemeClr val="tx1"/>
            </a:solidFill>
          </a:ln>
        </p:spPr>
      </p:pic>
    </p:spTree>
    <p:extLst>
      <p:ext uri="{BB962C8B-B14F-4D97-AF65-F5344CB8AC3E}">
        <p14:creationId xmlns:p14="http://schemas.microsoft.com/office/powerpoint/2010/main" val="262746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 (1)</a:t>
            </a:r>
            <a:endParaRPr lang="zh-TW" altLang="en-US" dirty="0"/>
          </a:p>
        </p:txBody>
      </p:sp>
      <p:sp>
        <p:nvSpPr>
          <p:cNvPr id="3" name="內容版面配置區 2"/>
          <p:cNvSpPr>
            <a:spLocks noGrp="1"/>
          </p:cNvSpPr>
          <p:nvPr>
            <p:ph idx="1"/>
          </p:nvPr>
        </p:nvSpPr>
        <p:spPr>
          <a:xfrm>
            <a:off x="539552" y="1268760"/>
            <a:ext cx="8280920" cy="5400600"/>
          </a:xfrm>
        </p:spPr>
        <p:txBody>
          <a:bodyPr/>
          <a:lstStyle/>
          <a:p>
            <a:pPr algn="just"/>
            <a:r>
              <a:rPr lang="en-US" altLang="zh-TW"/>
              <a:t>Perhaps you all have heard the mythical story about Tower of Hanoi (The details of this story is not required to solve this problem): ‘There is a tower of Hanoi with 64 disks and three pegs and the preists make one move everyday and the earth will be destroyed when all the pegs have been moved from one peg to the other following the rules of Tower of Hanoi.’ In this problem we deal with a similar </a:t>
            </a:r>
            <a:r>
              <a:rPr lang="en-US" altLang="zh-TW" smtClean="0"/>
              <a:t>story.</a:t>
            </a:r>
            <a:endParaRPr lang="en-US" altLang="zh-TW" dirty="0" smtClean="0"/>
          </a:p>
        </p:txBody>
      </p:sp>
    </p:spTree>
    <p:extLst>
      <p:ext uri="{BB962C8B-B14F-4D97-AF65-F5344CB8AC3E}">
        <p14:creationId xmlns:p14="http://schemas.microsoft.com/office/powerpoint/2010/main" val="3272711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Descriptions (2)</a:t>
            </a:r>
            <a:endParaRPr lang="zh-TW" altLang="en-US" dirty="0"/>
          </a:p>
        </p:txBody>
      </p:sp>
      <p:sp>
        <p:nvSpPr>
          <p:cNvPr id="3" name="內容版面配置區 2"/>
          <p:cNvSpPr>
            <a:spLocks noGrp="1"/>
          </p:cNvSpPr>
          <p:nvPr>
            <p:ph idx="1"/>
          </p:nvPr>
        </p:nvSpPr>
        <p:spPr>
          <a:xfrm>
            <a:off x="539552" y="1268760"/>
            <a:ext cx="8280920" cy="5400600"/>
          </a:xfrm>
        </p:spPr>
        <p:txBody>
          <a:bodyPr/>
          <a:lstStyle/>
          <a:p>
            <a:pPr algn="just"/>
            <a:r>
              <a:rPr lang="en-US" altLang="zh-TW"/>
              <a:t>The story of an ancient temple. The ancient temple has </a:t>
            </a:r>
            <a:r>
              <a:rPr lang="en-US" altLang="zh-TW" u="sng">
                <a:solidFill>
                  <a:srgbClr val="FF0000"/>
                </a:solidFill>
              </a:rPr>
              <a:t>three incredibly large bells</a:t>
            </a:r>
            <a:r>
              <a:rPr lang="en-US" altLang="zh-TW"/>
              <a:t>. </a:t>
            </a:r>
            <a:endParaRPr lang="en-US" altLang="zh-TW" smtClean="0"/>
          </a:p>
          <a:p>
            <a:pPr algn="just"/>
            <a:r>
              <a:rPr lang="en-US" altLang="zh-TW" smtClean="0"/>
              <a:t>At </a:t>
            </a:r>
            <a:r>
              <a:rPr lang="en-US" altLang="zh-TW"/>
              <a:t>the beginning of time the </a:t>
            </a:r>
            <a:r>
              <a:rPr lang="en-US" altLang="zh-TW" u="sng">
                <a:solidFill>
                  <a:srgbClr val="FF0000"/>
                </a:solidFill>
              </a:rPr>
              <a:t>three bells rang together</a:t>
            </a:r>
            <a:r>
              <a:rPr lang="en-US" altLang="zh-TW"/>
              <a:t>. </a:t>
            </a:r>
            <a:endParaRPr lang="en-US" altLang="zh-TW" smtClean="0"/>
          </a:p>
          <a:p>
            <a:pPr algn="just"/>
            <a:r>
              <a:rPr lang="en-US" altLang="zh-TW" smtClean="0"/>
              <a:t>Then </a:t>
            </a:r>
            <a:r>
              <a:rPr lang="en-US" altLang="zh-TW"/>
              <a:t>the three bells never rang together and when they will ring together again the earth will be destroyed. The three bells have cycle length of t1, t2 and t3 (Here t1 &lt; t2 &lt; t3 and all are expressed </a:t>
            </a:r>
            <a:r>
              <a:rPr lang="en-US" altLang="zh-TW" u="sng">
                <a:solidFill>
                  <a:srgbClr val="FF0000"/>
                </a:solidFill>
              </a:rPr>
              <a:t>in miliseconds</a:t>
            </a:r>
            <a:r>
              <a:rPr lang="en-US" altLang="zh-TW"/>
              <a:t>). </a:t>
            </a:r>
            <a:endParaRPr lang="en-US" altLang="zh-TW" dirty="0"/>
          </a:p>
        </p:txBody>
      </p:sp>
    </p:spTree>
    <p:extLst>
      <p:ext uri="{BB962C8B-B14F-4D97-AF65-F5344CB8AC3E}">
        <p14:creationId xmlns:p14="http://schemas.microsoft.com/office/powerpoint/2010/main" val="2145590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a:t>
            </a:r>
            <a:r>
              <a:rPr lang="en-US" altLang="zh-TW" smtClean="0"/>
              <a:t>Descriptions (3)</a:t>
            </a:r>
            <a:endParaRPr lang="zh-TW" altLang="en-US" dirty="0"/>
          </a:p>
        </p:txBody>
      </p:sp>
      <p:sp>
        <p:nvSpPr>
          <p:cNvPr id="3" name="內容版面配置區 2"/>
          <p:cNvSpPr>
            <a:spLocks noGrp="1"/>
          </p:cNvSpPr>
          <p:nvPr>
            <p:ph idx="1"/>
          </p:nvPr>
        </p:nvSpPr>
        <p:spPr>
          <a:xfrm>
            <a:off x="539552" y="1268760"/>
            <a:ext cx="8280920" cy="5400600"/>
          </a:xfrm>
        </p:spPr>
        <p:txBody>
          <a:bodyPr/>
          <a:lstStyle/>
          <a:p>
            <a:pPr algn="just"/>
            <a:r>
              <a:rPr lang="en-US" altLang="zh-TW" smtClean="0"/>
              <a:t>By </a:t>
            </a:r>
            <a:r>
              <a:rPr lang="en-US" altLang="zh-TW"/>
              <a:t>this I mean that the first bell rings at every t1 seconds from the beginning, the second bell rings at every t2 second from the beginning and the third bell rings at every t3 second from the beginning. </a:t>
            </a:r>
            <a:endParaRPr lang="en-US" altLang="zh-TW" smtClean="0"/>
          </a:p>
          <a:p>
            <a:pPr algn="just"/>
            <a:r>
              <a:rPr lang="en-US" altLang="zh-TW" smtClean="0"/>
              <a:t>Also </a:t>
            </a:r>
            <a:r>
              <a:rPr lang="en-US" altLang="zh-TW"/>
              <a:t>note that the difference of the values of t1, t2 and t3 is not that much different so that ordinary people think many time that they are ringing </a:t>
            </a:r>
            <a:r>
              <a:rPr lang="en-US" altLang="zh-TW" smtClean="0"/>
              <a:t>together.</a:t>
            </a:r>
          </a:p>
          <a:p>
            <a:pPr algn="just"/>
            <a:endParaRPr lang="en-US" altLang="zh-TW" dirty="0"/>
          </a:p>
        </p:txBody>
      </p:sp>
    </p:spTree>
    <p:extLst>
      <p:ext uri="{BB962C8B-B14F-4D97-AF65-F5344CB8AC3E}">
        <p14:creationId xmlns:p14="http://schemas.microsoft.com/office/powerpoint/2010/main" val="3845806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332656"/>
            <a:ext cx="7315200" cy="838200"/>
          </a:xfrm>
        </p:spPr>
        <p:txBody>
          <a:bodyPr/>
          <a:lstStyle/>
          <a:p>
            <a:r>
              <a:rPr lang="en-US" altLang="zh-TW" dirty="0" smtClean="0"/>
              <a:t>Problem </a:t>
            </a:r>
            <a:r>
              <a:rPr lang="en-US" altLang="zh-TW" smtClean="0"/>
              <a:t>Descriptions (4)</a:t>
            </a:r>
            <a:endParaRPr lang="zh-TW" altLang="en-US" dirty="0"/>
          </a:p>
        </p:txBody>
      </p:sp>
      <p:sp>
        <p:nvSpPr>
          <p:cNvPr id="3" name="內容版面配置區 2"/>
          <p:cNvSpPr>
            <a:spLocks noGrp="1"/>
          </p:cNvSpPr>
          <p:nvPr>
            <p:ph idx="1"/>
          </p:nvPr>
        </p:nvSpPr>
        <p:spPr>
          <a:xfrm>
            <a:off x="539552" y="1268760"/>
            <a:ext cx="8280920" cy="5400600"/>
          </a:xfrm>
        </p:spPr>
        <p:txBody>
          <a:bodyPr/>
          <a:lstStyle/>
          <a:p>
            <a:pPr algn="just"/>
            <a:r>
              <a:rPr lang="en-US" altLang="zh-TW"/>
              <a:t>Given the time difference between destruction of earth and beginning of time you will have to find the values of t1, t2 and t3. </a:t>
            </a:r>
            <a:endParaRPr lang="en-US" altLang="zh-TW" dirty="0"/>
          </a:p>
        </p:txBody>
      </p:sp>
    </p:spTree>
    <p:extLst>
      <p:ext uri="{BB962C8B-B14F-4D97-AF65-F5344CB8AC3E}">
        <p14:creationId xmlns:p14="http://schemas.microsoft.com/office/powerpoint/2010/main" val="3840404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430560"/>
            <a:ext cx="7315200" cy="838200"/>
          </a:xfrm>
        </p:spPr>
        <p:txBody>
          <a:bodyPr/>
          <a:lstStyle/>
          <a:p>
            <a:r>
              <a:rPr lang="en-US" altLang="zh-TW" dirty="0" smtClean="0"/>
              <a:t>Input</a:t>
            </a:r>
            <a:endParaRPr lang="zh-TW" altLang="en-US" dirty="0"/>
          </a:p>
        </p:txBody>
      </p:sp>
      <p:sp>
        <p:nvSpPr>
          <p:cNvPr id="3" name="內容版面配置區 2"/>
          <p:cNvSpPr>
            <a:spLocks noGrp="1"/>
          </p:cNvSpPr>
          <p:nvPr>
            <p:ph idx="1"/>
          </p:nvPr>
        </p:nvSpPr>
        <p:spPr>
          <a:xfrm>
            <a:off x="848780" y="1124744"/>
            <a:ext cx="7560840" cy="5400600"/>
          </a:xfrm>
        </p:spPr>
        <p:txBody>
          <a:bodyPr/>
          <a:lstStyle/>
          <a:p>
            <a:pPr algn="just"/>
            <a:r>
              <a:rPr lang="en-US" altLang="zh-TW"/>
              <a:t>The input file contains </a:t>
            </a:r>
            <a:r>
              <a:rPr lang="en-US" altLang="zh-TW" u="sng">
                <a:solidFill>
                  <a:srgbClr val="FF0000"/>
                </a:solidFill>
              </a:rPr>
              <a:t>at most 600 lines of inputs</a:t>
            </a:r>
            <a:r>
              <a:rPr lang="en-US" altLang="zh-TW"/>
              <a:t>. </a:t>
            </a:r>
            <a:endParaRPr lang="en-US" altLang="zh-TW" smtClean="0"/>
          </a:p>
          <a:p>
            <a:pPr algn="just"/>
            <a:r>
              <a:rPr lang="en-US" altLang="zh-TW" smtClean="0"/>
              <a:t>Each </a:t>
            </a:r>
            <a:r>
              <a:rPr lang="en-US" altLang="zh-TW"/>
              <a:t>line contains </a:t>
            </a:r>
            <a:r>
              <a:rPr lang="en-US" altLang="zh-TW" u="sng">
                <a:solidFill>
                  <a:srgbClr val="FF0000"/>
                </a:solidFill>
              </a:rPr>
              <a:t>an integer</a:t>
            </a:r>
            <a:r>
              <a:rPr lang="en-US" altLang="zh-TW"/>
              <a:t> which denotes (in millisecond) the time difference between the </a:t>
            </a:r>
            <a:r>
              <a:rPr lang="en-US" altLang="zh-TW" u="sng">
                <a:solidFill>
                  <a:srgbClr val="FF0000"/>
                </a:solidFill>
              </a:rPr>
              <a:t>beginning of time and the time of the bells ringing together</a:t>
            </a:r>
            <a:r>
              <a:rPr lang="en-US" altLang="zh-TW"/>
              <a:t>. </a:t>
            </a:r>
            <a:endParaRPr lang="en-US" altLang="zh-TW" smtClean="0"/>
          </a:p>
          <a:p>
            <a:pPr algn="just"/>
            <a:r>
              <a:rPr lang="en-US" altLang="zh-TW" smtClean="0"/>
              <a:t>Input </a:t>
            </a:r>
            <a:r>
              <a:rPr lang="en-US" altLang="zh-TW"/>
              <a:t>is terminated by a line containing </a:t>
            </a:r>
            <a:r>
              <a:rPr lang="en-US" altLang="zh-TW" u="sng">
                <a:solidFill>
                  <a:srgbClr val="FF0000"/>
                </a:solidFill>
              </a:rPr>
              <a:t>a single zero</a:t>
            </a:r>
            <a:r>
              <a:rPr lang="en-US" altLang="zh-TW"/>
              <a:t>. All the input numbers will fit in a </a:t>
            </a:r>
            <a:r>
              <a:rPr lang="en-US" altLang="zh-TW" u="sng">
                <a:solidFill>
                  <a:srgbClr val="FF0000"/>
                </a:solidFill>
              </a:rPr>
              <a:t>64 bit signed integer</a:t>
            </a:r>
            <a:r>
              <a:rPr lang="en-US" altLang="zh-TW"/>
              <a:t>. </a:t>
            </a:r>
            <a:endParaRPr lang="en-US" altLang="zh-TW" dirty="0">
              <a:solidFill>
                <a:srgbClr val="FF0000"/>
              </a:solidFill>
            </a:endParaRPr>
          </a:p>
        </p:txBody>
      </p:sp>
    </p:spTree>
    <p:extLst>
      <p:ext uri="{BB962C8B-B14F-4D97-AF65-F5344CB8AC3E}">
        <p14:creationId xmlns:p14="http://schemas.microsoft.com/office/powerpoint/2010/main" val="811442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116632"/>
            <a:ext cx="7315200" cy="838200"/>
          </a:xfrm>
        </p:spPr>
        <p:txBody>
          <a:bodyPr/>
          <a:lstStyle/>
          <a:p>
            <a:r>
              <a:rPr lang="en-US" altLang="zh-TW" smtClean="0"/>
              <a:t>Output (1)</a:t>
            </a:r>
            <a:endParaRPr lang="zh-TW" altLang="en-US" dirty="0"/>
          </a:p>
        </p:txBody>
      </p:sp>
      <p:sp>
        <p:nvSpPr>
          <p:cNvPr id="3" name="內容版面配置區 2"/>
          <p:cNvSpPr>
            <a:spLocks noGrp="1"/>
          </p:cNvSpPr>
          <p:nvPr>
            <p:ph idx="1"/>
          </p:nvPr>
        </p:nvSpPr>
        <p:spPr>
          <a:xfrm>
            <a:off x="539552" y="980728"/>
            <a:ext cx="8280920" cy="5400600"/>
          </a:xfrm>
        </p:spPr>
        <p:txBody>
          <a:bodyPr/>
          <a:lstStyle/>
          <a:p>
            <a:pPr algn="just"/>
            <a:r>
              <a:rPr lang="en-US" altLang="zh-TW"/>
              <a:t>For each line of input </a:t>
            </a:r>
            <a:r>
              <a:rPr lang="en-US" altLang="zh-TW" u="sng">
                <a:solidFill>
                  <a:srgbClr val="FF0000"/>
                </a:solidFill>
              </a:rPr>
              <a:t>produce two lines or more of output</a:t>
            </a:r>
            <a:r>
              <a:rPr lang="en-US" altLang="zh-TW"/>
              <a:t>. </a:t>
            </a:r>
            <a:endParaRPr lang="en-US" altLang="zh-TW" smtClean="0"/>
          </a:p>
          <a:p>
            <a:pPr algn="just"/>
            <a:r>
              <a:rPr lang="en-US" altLang="zh-TW" smtClean="0"/>
              <a:t>The </a:t>
            </a:r>
            <a:r>
              <a:rPr lang="en-US" altLang="zh-TW"/>
              <a:t>first line contains the </a:t>
            </a:r>
            <a:r>
              <a:rPr lang="en-US" altLang="zh-TW" u="sng">
                <a:solidFill>
                  <a:srgbClr val="FF0000"/>
                </a:solidFill>
              </a:rPr>
              <a:t>serial of output</a:t>
            </a:r>
            <a:r>
              <a:rPr lang="en-US" altLang="zh-TW"/>
              <a:t>. </a:t>
            </a:r>
            <a:endParaRPr lang="en-US" altLang="zh-TW" smtClean="0"/>
          </a:p>
          <a:p>
            <a:pPr algn="just"/>
            <a:r>
              <a:rPr lang="en-US" altLang="zh-TW" smtClean="0"/>
              <a:t>Each </a:t>
            </a:r>
            <a:r>
              <a:rPr lang="en-US" altLang="zh-TW"/>
              <a:t>of the next lines </a:t>
            </a:r>
            <a:r>
              <a:rPr lang="en-US" altLang="zh-TW" u="sng">
                <a:solidFill>
                  <a:srgbClr val="FF0000"/>
                </a:solidFill>
              </a:rPr>
              <a:t>contains three integers </a:t>
            </a:r>
            <a:r>
              <a:rPr lang="en-US" altLang="zh-TW"/>
              <a:t>which denote the values of t1, t2 and t3 respectively. </a:t>
            </a:r>
            <a:endParaRPr lang="en-US" altLang="zh-TW" smtClean="0"/>
          </a:p>
          <a:p>
            <a:r>
              <a:rPr lang="en-US" altLang="zh-TW" smtClean="0"/>
              <a:t>The </a:t>
            </a:r>
            <a:r>
              <a:rPr lang="en-US" altLang="zh-TW"/>
              <a:t>value of t1, t2 and t3 is such that t1 &lt; t2 &lt; t3 and </a:t>
            </a:r>
            <a:r>
              <a:rPr lang="en-US" altLang="zh-TW">
                <a:solidFill>
                  <a:srgbClr val="FF0000"/>
                </a:solidFill>
              </a:rPr>
              <a:t>0 &lt; t1, t2, t3 ≤ </a:t>
            </a:r>
            <a:r>
              <a:rPr lang="en-US" altLang="zh-TW" smtClean="0">
                <a:solidFill>
                  <a:srgbClr val="FF0000"/>
                </a:solidFill>
              </a:rPr>
              <a:t>1000,000 </a:t>
            </a:r>
            <a:r>
              <a:rPr lang="en-US" altLang="zh-TW"/>
              <a:t>and |t1 − t3| ≤ 25. </a:t>
            </a:r>
            <a:r>
              <a:rPr lang="en-US" altLang="zh-TW" dirty="0"/>
              <a:t/>
            </a:r>
            <a:br>
              <a:rPr lang="en-US" altLang="zh-TW" dirty="0"/>
            </a:br>
            <a:endParaRPr lang="en-US" altLang="zh-TW" dirty="0"/>
          </a:p>
        </p:txBody>
      </p:sp>
    </p:spTree>
    <p:extLst>
      <p:ext uri="{BB962C8B-B14F-4D97-AF65-F5344CB8AC3E}">
        <p14:creationId xmlns:p14="http://schemas.microsoft.com/office/powerpoint/2010/main" val="1272295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71600" y="116632"/>
            <a:ext cx="7315200" cy="838200"/>
          </a:xfrm>
        </p:spPr>
        <p:txBody>
          <a:bodyPr/>
          <a:lstStyle/>
          <a:p>
            <a:r>
              <a:rPr lang="en-US" altLang="zh-TW" smtClean="0"/>
              <a:t>Output (2)</a:t>
            </a:r>
            <a:endParaRPr lang="zh-TW" altLang="en-US" dirty="0"/>
          </a:p>
        </p:txBody>
      </p:sp>
      <p:sp>
        <p:nvSpPr>
          <p:cNvPr id="3" name="內容版面配置區 2"/>
          <p:cNvSpPr>
            <a:spLocks noGrp="1"/>
          </p:cNvSpPr>
          <p:nvPr>
            <p:ph idx="1"/>
          </p:nvPr>
        </p:nvSpPr>
        <p:spPr>
          <a:xfrm>
            <a:off x="539552" y="980728"/>
            <a:ext cx="8280920" cy="5400600"/>
          </a:xfrm>
        </p:spPr>
        <p:txBody>
          <a:bodyPr/>
          <a:lstStyle/>
          <a:p>
            <a:pPr algn="just"/>
            <a:r>
              <a:rPr lang="en-US" altLang="zh-TW" smtClean="0"/>
              <a:t>If </a:t>
            </a:r>
            <a:r>
              <a:rPr lang="en-US" altLang="zh-TW"/>
              <a:t>you cannot find values of t1, t2, t3 with such constraints then print the line “Such bells don’t exist” instead. </a:t>
            </a:r>
            <a:endParaRPr lang="en-US" altLang="zh-TW" smtClean="0"/>
          </a:p>
          <a:p>
            <a:r>
              <a:rPr lang="en-US" altLang="zh-TW" smtClean="0"/>
              <a:t>In </a:t>
            </a:r>
            <a:r>
              <a:rPr lang="en-US" altLang="zh-TW"/>
              <a:t>case there is more than one solution sort the </a:t>
            </a:r>
            <a:r>
              <a:rPr lang="en-US" altLang="zh-TW" u="sng">
                <a:solidFill>
                  <a:srgbClr val="FF0000"/>
                </a:solidFill>
              </a:rPr>
              <a:t>output in ascending order</a:t>
            </a:r>
            <a:r>
              <a:rPr lang="en-US" altLang="zh-TW"/>
              <a:t> of the value of t1, then (in case of a tie) in the ascending order of the value of t2 and then (still a tie) in ascending order of the value t3. </a:t>
            </a:r>
            <a:endParaRPr lang="en-US" altLang="zh-TW" smtClean="0"/>
          </a:p>
          <a:p>
            <a:r>
              <a:rPr lang="en-US" altLang="zh-TW" u="sng" smtClean="0">
                <a:solidFill>
                  <a:srgbClr val="FF0000"/>
                </a:solidFill>
              </a:rPr>
              <a:t>Print </a:t>
            </a:r>
            <a:r>
              <a:rPr lang="en-US" altLang="zh-TW" u="sng">
                <a:solidFill>
                  <a:srgbClr val="FF0000"/>
                </a:solidFill>
              </a:rPr>
              <a:t>a blank line </a:t>
            </a:r>
            <a:r>
              <a:rPr lang="en-US" altLang="zh-TW"/>
              <a:t>after the output for each test case. Look at the output for sample input for details.</a:t>
            </a:r>
            <a:r>
              <a:rPr lang="en-US" altLang="zh-TW" dirty="0"/>
              <a:t/>
            </a:r>
            <a:br>
              <a:rPr lang="en-US" altLang="zh-TW" dirty="0"/>
            </a:br>
            <a:r>
              <a:rPr lang="en-US" altLang="zh-TW" dirty="0"/>
              <a:t/>
            </a:r>
            <a:br>
              <a:rPr lang="en-US" altLang="zh-TW" dirty="0"/>
            </a:br>
            <a:endParaRPr lang="en-US" altLang="zh-TW" dirty="0"/>
          </a:p>
        </p:txBody>
      </p:sp>
    </p:spTree>
    <p:extLst>
      <p:ext uri="{BB962C8B-B14F-4D97-AF65-F5344CB8AC3E}">
        <p14:creationId xmlns:p14="http://schemas.microsoft.com/office/powerpoint/2010/main" val="3910472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3608" y="764704"/>
            <a:ext cx="7315200" cy="838200"/>
          </a:xfrm>
        </p:spPr>
        <p:txBody>
          <a:bodyPr/>
          <a:lstStyle/>
          <a:p>
            <a:r>
              <a:rPr lang="en-US" altLang="zh-TW" smtClean="0"/>
              <a:t>Sample Input/Output</a:t>
            </a:r>
            <a:endParaRPr lang="zh-TW" altLang="en-US"/>
          </a:p>
        </p:txBody>
      </p:sp>
      <p:sp>
        <p:nvSpPr>
          <p:cNvPr id="4" name="文字方塊 3"/>
          <p:cNvSpPr txBox="1"/>
          <p:nvPr/>
        </p:nvSpPr>
        <p:spPr>
          <a:xfrm>
            <a:off x="1192897" y="1895768"/>
            <a:ext cx="3176534" cy="1569660"/>
          </a:xfrm>
          <a:prstGeom prst="rect">
            <a:avLst/>
          </a:prstGeom>
          <a:solidFill>
            <a:schemeClr val="bg1"/>
          </a:solidFill>
          <a:ln>
            <a:solidFill>
              <a:schemeClr val="bg2"/>
            </a:solidFill>
          </a:ln>
        </p:spPr>
        <p:txBody>
          <a:bodyPr wrap="square" rtlCol="0">
            <a:spAutoFit/>
          </a:bodyPr>
          <a:lstStyle/>
          <a:p>
            <a:r>
              <a:rPr lang="en-US" altLang="zh-TW" sz="3200" smtClean="0"/>
              <a:t>10</a:t>
            </a:r>
          </a:p>
          <a:p>
            <a:r>
              <a:rPr lang="en-US" altLang="zh-TW" sz="3200" smtClean="0"/>
              <a:t>103</a:t>
            </a:r>
          </a:p>
          <a:p>
            <a:r>
              <a:rPr lang="en-US" altLang="zh-TW" sz="3200" smtClean="0"/>
              <a:t>0</a:t>
            </a:r>
          </a:p>
        </p:txBody>
      </p:sp>
      <p:sp>
        <p:nvSpPr>
          <p:cNvPr id="5" name="文字方塊 4"/>
          <p:cNvSpPr txBox="1"/>
          <p:nvPr/>
        </p:nvSpPr>
        <p:spPr>
          <a:xfrm>
            <a:off x="4932040" y="1844824"/>
            <a:ext cx="3789967" cy="4031873"/>
          </a:xfrm>
          <a:prstGeom prst="rect">
            <a:avLst/>
          </a:prstGeom>
          <a:solidFill>
            <a:schemeClr val="bg1"/>
          </a:solidFill>
          <a:ln>
            <a:solidFill>
              <a:schemeClr val="bg2"/>
            </a:solidFill>
          </a:ln>
        </p:spPr>
        <p:txBody>
          <a:bodyPr wrap="square" rtlCol="0">
            <a:spAutoFit/>
          </a:bodyPr>
          <a:lstStyle/>
          <a:p>
            <a:r>
              <a:rPr lang="en-US" altLang="zh-TW" sz="3200"/>
              <a:t>Scenario 1:</a:t>
            </a:r>
          </a:p>
          <a:p>
            <a:r>
              <a:rPr lang="en-US" altLang="zh-TW" sz="3200"/>
              <a:t>1 2 5</a:t>
            </a:r>
          </a:p>
          <a:p>
            <a:r>
              <a:rPr lang="en-US" altLang="zh-TW" sz="3200"/>
              <a:t>1 2 10</a:t>
            </a:r>
          </a:p>
          <a:p>
            <a:r>
              <a:rPr lang="en-US" altLang="zh-TW" sz="3200"/>
              <a:t>1 5 10</a:t>
            </a:r>
          </a:p>
          <a:p>
            <a:r>
              <a:rPr lang="en-US" altLang="zh-TW" sz="3200"/>
              <a:t>2 5 </a:t>
            </a:r>
            <a:r>
              <a:rPr lang="en-US" altLang="zh-TW" sz="3200" smtClean="0"/>
              <a:t>10</a:t>
            </a:r>
          </a:p>
          <a:p>
            <a:endParaRPr lang="en-US" altLang="zh-TW" sz="3200"/>
          </a:p>
          <a:p>
            <a:r>
              <a:rPr lang="en-US" altLang="zh-TW" sz="3200"/>
              <a:t>Scenario 2:</a:t>
            </a:r>
          </a:p>
          <a:p>
            <a:r>
              <a:rPr lang="en-US" altLang="zh-TW" sz="3200"/>
              <a:t>Such bells don't </a:t>
            </a:r>
            <a:r>
              <a:rPr lang="en-US" altLang="zh-TW" sz="3200" smtClean="0"/>
              <a:t>exist</a:t>
            </a:r>
            <a:endParaRPr lang="nb-NO" altLang="zh-TW" b="1" dirty="0" smtClean="0"/>
          </a:p>
        </p:txBody>
      </p:sp>
    </p:spTree>
    <p:extLst>
      <p:ext uri="{BB962C8B-B14F-4D97-AF65-F5344CB8AC3E}">
        <p14:creationId xmlns:p14="http://schemas.microsoft.com/office/powerpoint/2010/main" val="729247949"/>
      </p:ext>
    </p:extLst>
  </p:cSld>
  <p:clrMapOvr>
    <a:masterClrMapping/>
  </p:clrMapOvr>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8067</TotalTime>
  <Words>680</Words>
  <Application>Microsoft Office PowerPoint</Application>
  <PresentationFormat>如螢幕大小 (4:3)</PresentationFormat>
  <Paragraphs>126</Paragraphs>
  <Slides>17</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17</vt:i4>
      </vt:variant>
    </vt:vector>
  </HeadingPairs>
  <TitlesOfParts>
    <vt:vector size="23" baseType="lpstr">
      <vt:lpstr>Arial Unicode MS</vt:lpstr>
      <vt:lpstr>新細明體</vt:lpstr>
      <vt:lpstr>Arial</vt:lpstr>
      <vt:lpstr>Times New Roman</vt:lpstr>
      <vt:lpstr>Wingdings</vt:lpstr>
      <vt:lpstr>古典-1</vt:lpstr>
      <vt:lpstr>The Bells are Ringing</vt:lpstr>
      <vt:lpstr>Problem Descriptions (1)</vt:lpstr>
      <vt:lpstr>Problem Descriptions (2)</vt:lpstr>
      <vt:lpstr>Problem Descriptions (3)</vt:lpstr>
      <vt:lpstr>Problem Descriptions (4)</vt:lpstr>
      <vt:lpstr>Input</vt:lpstr>
      <vt:lpstr>Output (1)</vt:lpstr>
      <vt:lpstr>Output (2)</vt:lpstr>
      <vt:lpstr>Sample Input/Output</vt:lpstr>
      <vt:lpstr>PowerPoint 簡報</vt:lpstr>
      <vt:lpstr>Solution</vt:lpstr>
      <vt:lpstr>PowerPoint 簡報</vt:lpstr>
      <vt:lpstr>PowerPoint 簡報</vt:lpstr>
      <vt:lpstr>PowerPoint 簡報</vt:lpstr>
      <vt:lpstr>PowerPoint 簡報</vt:lpstr>
      <vt:lpstr>PowerPoint 簡報</vt:lpstr>
      <vt:lpstr>PowerPoint 簡報</vt:lpstr>
    </vt:vector>
  </TitlesOfParts>
  <Company>ccl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Windows 使用者</cp:lastModifiedBy>
  <cp:revision>3082</cp:revision>
  <dcterms:created xsi:type="dcterms:W3CDTF">2007-09-17T04:06:35Z</dcterms:created>
  <dcterms:modified xsi:type="dcterms:W3CDTF">2020-11-30T18:16:36Z</dcterms:modified>
</cp:coreProperties>
</file>