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658" r:id="rId5"/>
    <p:sldId id="392" r:id="rId6"/>
    <p:sldId id="259" r:id="rId7"/>
    <p:sldId id="651" r:id="rId8"/>
    <p:sldId id="65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144" autoAdjust="0"/>
  </p:normalViewPr>
  <p:slideViewPr>
    <p:cSldViewPr snapToGrid="0" showGuides="1">
      <p:cViewPr varScale="1">
        <p:scale>
          <a:sx n="73" d="100"/>
          <a:sy n="73" d="100"/>
        </p:scale>
        <p:origin x="1046" y="72"/>
      </p:cViewPr>
      <p:guideLst/>
    </p:cSldViewPr>
  </p:slideViewPr>
  <p:outlineViewPr>
    <p:cViewPr>
      <p:scale>
        <a:sx n="33" d="100"/>
        <a:sy n="33" d="100"/>
      </p:scale>
      <p:origin x="0" y="-626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4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92FB-BE02-4019-823E-48126B4F5492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3E0-520D-467A-B076-D67A3004D212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95B-5897-4766-8465-1DF532948934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5C56-D5A7-4F0B-9AD6-EFAABA0BFA32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CA87-0674-40F7-A4B5-1A697A0F02BB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92B-7CA7-442C-86A7-90DF3339DC79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5A44-F4B0-41F3-8078-C49E06BA700A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3CC6-D7F8-4621-B7C7-D823C602685F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5235-8B44-4973-9561-F3A1CBB8F2AC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675-86A5-4170-9045-7D30C3DB198A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AB8E-7A16-4721-B816-43F133D40A64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2D29-83DD-43CA-9E2F-177D6AFD5713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9E63-94F5-45A3-BC4C-FBFDBDDF67AC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1D36-EB28-4B91-A85C-609F66288D54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B414-40E4-4C5A-BA26-C340A74C67ED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FC17-57B4-4F14-B2B9-CB2CF7358C00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FDF1-0DFE-4B3E-923D-DE80B9498DAB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A6F5-184F-4A4C-ABE0-605445F07D96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3A92-1408-495C-90CE-9AD94D81F497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554D-C02E-4533-96E0-CB18E32886D3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2FD-106B-40C7-A05F-6CF3E7DA1F32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6B1A-40C7-4DB5-B949-BDC52F1D9341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081A-C9B7-456C-810E-8D7061438D80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BE4E-CC69-410B-96B1-8FA49381A1F8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UVa10120 Gift?!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56" y="210818"/>
            <a:ext cx="1152144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UVa10120 Gift?! (Time Limit: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seconds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9D80-BE38-4C51-8A46-48BB4E6B4E84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6627" y="1493396"/>
            <a:ext cx="104418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跳躍的青蛙取禮物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在河兩岸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左岸與右岸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間有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個石頭排成一直線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編號由左至右為</a:t>
            </a:r>
            <a:r>
              <a:rPr lang="en-US" altLang="zh-TW" sz="2800" dirty="0">
                <a:ea typeface="標楷體" panose="03000509000000000000" pitchFamily="65" charset="-120"/>
              </a:rPr>
              <a:t>1,2,3,...,N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石頭與石頭間距離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左岸與石頭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右岸與石頭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有一份禮物放在石頭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一隻青蛙從左岸出發</a:t>
            </a:r>
            <a:r>
              <a:rPr lang="en-US" altLang="zh-TW" sz="2800" dirty="0">
                <a:solidFill>
                  <a:prstClr val="black"/>
                </a:solidFill>
              </a:rPr>
              <a:t>,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規定青蛙</a:t>
            </a:r>
            <a:r>
              <a:rPr lang="en-US" altLang="zh-TW" sz="2800" dirty="0">
                <a:solidFill>
                  <a:srgbClr val="FF0000"/>
                </a:solidFill>
              </a:rPr>
              <a:t>step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 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要跳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zh-TW" altLang="en-US" sz="2800" dirty="0">
                <a:solidFill>
                  <a:srgbClr val="FF0000"/>
                </a:solidFill>
              </a:rPr>
              <a:t>*</a:t>
            </a:r>
            <a:r>
              <a:rPr lang="en-US" altLang="zh-TW" sz="2800" dirty="0">
                <a:solidFill>
                  <a:srgbClr val="FF0000"/>
                </a:solidFill>
              </a:rPr>
              <a:t>i-1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向左或向右跳皆可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當跳到石頭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時就可以拿到禮物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但是當中跳到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或跳過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左岸或右岸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就結束取禮物動作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如果拿的到禮物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Let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me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try!</a:t>
            </a:r>
            <a:r>
              <a:rPr lang="en-US" altLang="zh-TW" sz="2800" dirty="0"/>
              <a:t>,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Non’t</a:t>
            </a:r>
            <a:r>
              <a:rPr lang="en-US" altLang="zh-TW" sz="2800" dirty="0">
                <a:solidFill>
                  <a:srgbClr val="0070C0"/>
                </a:solidFill>
              </a:rPr>
              <a:t> make fun of me!</a:t>
            </a:r>
            <a:r>
              <a:rPr lang="en-US" altLang="zh-TW" sz="2800" dirty="0">
                <a:solidFill>
                  <a:prstClr val="black"/>
                </a:solidFill>
              </a:rPr>
              <a:t>)</a:t>
            </a:r>
            <a:r>
              <a:rPr lang="zh-TW" altLang="en-US" sz="2800" dirty="0">
                <a:solidFill>
                  <a:prstClr val="black"/>
                </a:solidFill>
              </a:rPr>
              <a:t>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48E1-EF73-4792-9CC2-39B75591EE8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UVa10120 Gift?!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4153" y="2593571"/>
            <a:ext cx="648393" cy="440142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左岸</a:t>
            </a:r>
          </a:p>
        </p:txBody>
      </p:sp>
      <p:sp>
        <p:nvSpPr>
          <p:cNvPr id="6" name="矩形 5"/>
          <p:cNvSpPr/>
          <p:nvPr/>
        </p:nvSpPr>
        <p:spPr>
          <a:xfrm>
            <a:off x="10260678" y="2593571"/>
            <a:ext cx="648393" cy="440142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右岸</a:t>
            </a:r>
          </a:p>
        </p:txBody>
      </p:sp>
      <p:sp>
        <p:nvSpPr>
          <p:cNvPr id="7" name="橢圓 6"/>
          <p:cNvSpPr/>
          <p:nvPr/>
        </p:nvSpPr>
        <p:spPr>
          <a:xfrm>
            <a:off x="2128057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812472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494116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142509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74276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406044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104313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752705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417724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049490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681258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11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9346276" y="2684578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12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CD06CB7-105A-47BB-A2D5-A6B735AF3858}"/>
              </a:ext>
            </a:extLst>
          </p:cNvPr>
          <p:cNvGrpSpPr/>
          <p:nvPr/>
        </p:nvGrpSpPr>
        <p:grpSpPr>
          <a:xfrm>
            <a:off x="989245" y="2331169"/>
            <a:ext cx="1445687" cy="1405087"/>
            <a:chOff x="9471950" y="2216265"/>
            <a:chExt cx="1445687" cy="1405087"/>
          </a:xfrm>
        </p:grpSpPr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0AAAF924-BD46-4439-B34C-628077BF161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1CE356E-A90C-44C4-B9CB-A8C3B875C39E}"/>
              </a:ext>
            </a:extLst>
          </p:cNvPr>
          <p:cNvGrpSpPr/>
          <p:nvPr/>
        </p:nvGrpSpPr>
        <p:grpSpPr>
          <a:xfrm>
            <a:off x="1821054" y="2247797"/>
            <a:ext cx="2805418" cy="2489439"/>
            <a:chOff x="2403646" y="3737042"/>
            <a:chExt cx="2805418" cy="2489439"/>
          </a:xfrm>
        </p:grpSpPr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AD2674A-988E-4868-B20D-A25B8A2F485F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0469EDD-88F1-4FEF-ACAE-486EB44BB38A}"/>
              </a:ext>
            </a:extLst>
          </p:cNvPr>
          <p:cNvGrpSpPr/>
          <p:nvPr/>
        </p:nvGrpSpPr>
        <p:grpSpPr>
          <a:xfrm>
            <a:off x="3463254" y="2027235"/>
            <a:ext cx="4686309" cy="4237351"/>
            <a:chOff x="2141705" y="4862598"/>
            <a:chExt cx="4686309" cy="4325432"/>
          </a:xfrm>
        </p:grpSpPr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9336EF35-1DEE-4619-AB34-2DA5F5F2F025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EA1440D-EB2A-4B38-B413-239342941BFC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1618457" y="-3524109"/>
            <a:ext cx="7969613" cy="7155794"/>
            <a:chOff x="1571023" y="-2936454"/>
            <a:chExt cx="7969613" cy="7155794"/>
          </a:xfrm>
        </p:grpSpPr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9336EF35-1DEE-4619-AB34-2DA5F5F2F025}"/>
                </a:ext>
              </a:extLst>
            </p:cNvPr>
            <p:cNvSpPr/>
            <p:nvPr/>
          </p:nvSpPr>
          <p:spPr>
            <a:xfrm rot="8902445">
              <a:off x="1571023" y="-2936454"/>
              <a:ext cx="7969613" cy="7155794"/>
            </a:xfrm>
            <a:prstGeom prst="arc">
              <a:avLst>
                <a:gd name="adj1" fmla="val 16200000"/>
                <a:gd name="adj2" fmla="val 2038018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直線單箭頭接點 32"/>
            <p:cNvCxnSpPr>
              <a:stCxn id="29" idx="2"/>
            </p:cNvCxnSpPr>
            <p:nvPr/>
          </p:nvCxnSpPr>
          <p:spPr>
            <a:xfrm flipH="1" flipV="1">
              <a:off x="3084427" y="3691055"/>
              <a:ext cx="50586" cy="44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/>
          <p:cNvSpPr txBox="1"/>
          <p:nvPr/>
        </p:nvSpPr>
        <p:spPr>
          <a:xfrm>
            <a:off x="671332" y="1909823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1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83084" y="1796005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2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3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94790" y="1552937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3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5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400309" y="3682678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4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7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696901" y="2361235"/>
            <a:ext cx="6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禮物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2372811" y="3184966"/>
            <a:ext cx="114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拿到禮物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1377388" y="3773347"/>
            <a:ext cx="269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Let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me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try!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228846" y="5029855"/>
            <a:ext cx="803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如果拿不到禮物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Non’t</a:t>
            </a:r>
            <a:r>
              <a:rPr lang="en-US" altLang="zh-TW" sz="2800" dirty="0">
                <a:solidFill>
                  <a:srgbClr val="0070C0"/>
                </a:solidFill>
              </a:rPr>
              <a:t> make fun of me!</a:t>
            </a:r>
            <a:r>
              <a:rPr lang="en-US" altLang="zh-TW" sz="2800" dirty="0">
                <a:solidFill>
                  <a:prstClr val="black"/>
                </a:solidFill>
              </a:rPr>
              <a:t>)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5392E15-D7B9-4FB5-8141-DCD548E424CB}"/>
              </a:ext>
            </a:extLst>
          </p:cNvPr>
          <p:cNvSpPr txBox="1"/>
          <p:nvPr/>
        </p:nvSpPr>
        <p:spPr>
          <a:xfrm>
            <a:off x="91511" y="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Test Case #2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63118" y="104173"/>
            <a:ext cx="197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N=12  M=2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214885" y="0"/>
            <a:ext cx="40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N: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石頭數目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石頭編號由左至右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7216814" y="372319"/>
            <a:ext cx="364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M: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禮物放置處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石頭編號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180162" y="763929"/>
            <a:ext cx="501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石頭與石頭間距離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左岸與石頭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右岸與石頭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N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12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3620" y="856527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從左岸出發</a:t>
            </a:r>
            <a:r>
              <a:rPr lang="en-US" altLang="zh-TW" sz="2000" dirty="0">
                <a:solidFill>
                  <a:prstClr val="black"/>
                </a:solidFill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step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 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要跳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i-1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</a:p>
        </p:txBody>
      </p:sp>
      <p:cxnSp>
        <p:nvCxnSpPr>
          <p:cNvPr id="53" name="直線接點 52"/>
          <p:cNvCxnSpPr/>
          <p:nvPr/>
        </p:nvCxnSpPr>
        <p:spPr>
          <a:xfrm>
            <a:off x="777376" y="3077742"/>
            <a:ext cx="10417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1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3" grpId="0"/>
      <p:bldP spid="44" grpId="0"/>
      <p:bldP spid="45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416" y="5786036"/>
            <a:ext cx="2743200" cy="365125"/>
          </a:xfrm>
        </p:spPr>
        <p:txBody>
          <a:bodyPr/>
          <a:lstStyle/>
          <a:p>
            <a:fld id="{05E6FF93-0C82-4520-83E4-400C5A4221FD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629954" y="36775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6762623" y="31749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883685" y="720955"/>
            <a:ext cx="2134994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9 5</a:t>
            </a:r>
          </a:p>
          <a:p>
            <a:r>
              <a:rPr lang="en-US" altLang="zh-TW" sz="2800" dirty="0"/>
              <a:t>12 2</a:t>
            </a:r>
          </a:p>
          <a:p>
            <a:r>
              <a:rPr lang="en-US" altLang="zh-TW" sz="2800" dirty="0"/>
              <a:t>0 0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6869881" y="704987"/>
            <a:ext cx="3566253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Don't make fun of me!</a:t>
            </a:r>
          </a:p>
          <a:p>
            <a:r>
              <a:rPr lang="en-US" altLang="zh-TW" sz="2800" dirty="0"/>
              <a:t>Let me try!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2042227" y="791554"/>
            <a:ext cx="72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cs typeface="Times New Roman" panose="02020603050405020304" pitchFamily="18" charset="0"/>
              </a:rPr>
              <a:t>N, M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584015" y="991609"/>
            <a:ext cx="458212" cy="2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4961500" y="574185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722028-5F45-454C-8BC8-0EB93B38CD2B}"/>
              </a:ext>
            </a:extLst>
          </p:cNvPr>
          <p:cNvSpPr txBox="1"/>
          <p:nvPr/>
        </p:nvSpPr>
        <p:spPr>
          <a:xfrm>
            <a:off x="5012945" y="1020171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cxnSpLocks/>
            <a:stCxn id="9" idx="3"/>
          </p:cNvCxnSpPr>
          <p:nvPr/>
        </p:nvCxnSpPr>
        <p:spPr>
          <a:xfrm>
            <a:off x="2767366" y="991609"/>
            <a:ext cx="4061510" cy="46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1FC51D3-764B-4E29-8906-66CF02B06C5F}"/>
              </a:ext>
            </a:extLst>
          </p:cNvPr>
          <p:cNvSpPr txBox="1"/>
          <p:nvPr/>
        </p:nvSpPr>
        <p:spPr>
          <a:xfrm>
            <a:off x="2442197" y="1686543"/>
            <a:ext cx="126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zh-TW" altLang="en-US" sz="20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134982E-61A0-4895-9BA0-F5EB53BD697A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472426" y="1886598"/>
            <a:ext cx="969771" cy="7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 flipV="1">
            <a:off x="1718854" y="1418436"/>
            <a:ext cx="507187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453BD54-6D13-44C8-9D7D-34C54475E14A}"/>
                  </a:ext>
                </a:extLst>
              </p:cNvPr>
              <p:cNvSpPr txBox="1"/>
              <p:nvPr/>
            </p:nvSpPr>
            <p:spPr>
              <a:xfrm>
                <a:off x="839674" y="2113011"/>
                <a:ext cx="1985168" cy="4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dirty="0"/>
                  <a:t> </a:t>
                </a:r>
                <a:r>
                  <a:rPr lang="pt-BR" altLang="zh-TW" sz="2400" dirty="0"/>
                  <a:t>(2 ≤ N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453BD54-6D13-44C8-9D7D-34C54475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4" y="2113011"/>
                <a:ext cx="1985168" cy="462140"/>
              </a:xfrm>
              <a:prstGeom prst="rect">
                <a:avLst/>
              </a:prstGeom>
              <a:blipFill rotWithShape="0">
                <a:blip r:embed="rId3"/>
                <a:stretch>
                  <a:fillRect l="-215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914399" y="2493508"/>
            <a:ext cx="192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 ≤ M ≤ N)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14083" y="3020623"/>
            <a:ext cx="40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N: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石頭數目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石頭編號由左至右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4587912" y="3033713"/>
            <a:ext cx="364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M: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禮物放置處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石頭編號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289217" y="2216579"/>
            <a:ext cx="672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拿不到禮物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Non’t</a:t>
            </a:r>
            <a:r>
              <a:rPr lang="en-US" altLang="zh-TW" sz="2800" dirty="0">
                <a:solidFill>
                  <a:srgbClr val="0070C0"/>
                </a:solidFill>
              </a:rPr>
              <a:t> make fun of me!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524844" y="1771651"/>
            <a:ext cx="525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拿到禮物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Let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me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try!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817429" y="11382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拿到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0461171" y="75179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拿不到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308067" y="4961214"/>
            <a:ext cx="648393" cy="440142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左岸</a:t>
            </a:r>
          </a:p>
        </p:txBody>
      </p:sp>
      <p:sp>
        <p:nvSpPr>
          <p:cNvPr id="133" name="矩形 132"/>
          <p:cNvSpPr/>
          <p:nvPr/>
        </p:nvSpPr>
        <p:spPr>
          <a:xfrm>
            <a:off x="10554592" y="4961214"/>
            <a:ext cx="648393" cy="440142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右岸</a:t>
            </a:r>
          </a:p>
        </p:txBody>
      </p:sp>
      <p:sp>
        <p:nvSpPr>
          <p:cNvPr id="134" name="橢圓 133"/>
          <p:cNvSpPr/>
          <p:nvPr/>
        </p:nvSpPr>
        <p:spPr>
          <a:xfrm>
            <a:off x="2421971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3106386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6" name="橢圓 135"/>
          <p:cNvSpPr/>
          <p:nvPr/>
        </p:nvSpPr>
        <p:spPr>
          <a:xfrm>
            <a:off x="3788030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7" name="橢圓 136"/>
          <p:cNvSpPr/>
          <p:nvPr/>
        </p:nvSpPr>
        <p:spPr>
          <a:xfrm>
            <a:off x="4436423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8" name="橢圓 137"/>
          <p:cNvSpPr/>
          <p:nvPr/>
        </p:nvSpPr>
        <p:spPr>
          <a:xfrm>
            <a:off x="5068190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9" name="橢圓 138"/>
          <p:cNvSpPr/>
          <p:nvPr/>
        </p:nvSpPr>
        <p:spPr>
          <a:xfrm>
            <a:off x="5699958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0" name="橢圓 139"/>
          <p:cNvSpPr/>
          <p:nvPr/>
        </p:nvSpPr>
        <p:spPr>
          <a:xfrm>
            <a:off x="6398227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1" name="橢圓 140"/>
          <p:cNvSpPr/>
          <p:nvPr/>
        </p:nvSpPr>
        <p:spPr>
          <a:xfrm>
            <a:off x="7046619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2" name="橢圓 141"/>
          <p:cNvSpPr/>
          <p:nvPr/>
        </p:nvSpPr>
        <p:spPr>
          <a:xfrm>
            <a:off x="7711638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3" name="橢圓 142"/>
          <p:cNvSpPr/>
          <p:nvPr/>
        </p:nvSpPr>
        <p:spPr>
          <a:xfrm>
            <a:off x="8343404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4" name="橢圓 143"/>
          <p:cNvSpPr/>
          <p:nvPr/>
        </p:nvSpPr>
        <p:spPr>
          <a:xfrm>
            <a:off x="8975172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11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5" name="橢圓 144"/>
          <p:cNvSpPr/>
          <p:nvPr/>
        </p:nvSpPr>
        <p:spPr>
          <a:xfrm>
            <a:off x="9640190" y="5052221"/>
            <a:ext cx="382385" cy="349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</a:rPr>
              <a:t>12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ECD06CB7-105A-47BB-A2D5-A6B735AF3858}"/>
              </a:ext>
            </a:extLst>
          </p:cNvPr>
          <p:cNvGrpSpPr/>
          <p:nvPr/>
        </p:nvGrpSpPr>
        <p:grpSpPr>
          <a:xfrm>
            <a:off x="1283159" y="4698812"/>
            <a:ext cx="1445687" cy="1405087"/>
            <a:chOff x="9471950" y="2216265"/>
            <a:chExt cx="1445687" cy="1405087"/>
          </a:xfrm>
        </p:grpSpPr>
        <p:sp>
          <p:nvSpPr>
            <p:cNvPr id="147" name="弧形 146">
              <a:extLst>
                <a:ext uri="{FF2B5EF4-FFF2-40B4-BE49-F238E27FC236}">
                  <a16:creationId xmlns:a16="http://schemas.microsoft.com/office/drawing/2014/main" id="{8EF1A2B2-441B-4470-BA1A-6160E7553F46}"/>
                </a:ext>
              </a:extLst>
            </p:cNvPr>
            <p:cNvSpPr/>
            <p:nvPr/>
          </p:nvSpPr>
          <p:spPr>
            <a:xfrm rot="19048052">
              <a:off x="9471950" y="2216265"/>
              <a:ext cx="1445687" cy="140508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0AAAF924-BD46-4439-B34C-628077BF161C}"/>
                </a:ext>
              </a:extLst>
            </p:cNvPr>
            <p:cNvCxnSpPr>
              <a:cxnSpLocks/>
              <a:stCxn id="147" idx="2"/>
            </p:cNvCxnSpPr>
            <p:nvPr/>
          </p:nvCxnSpPr>
          <p:spPr>
            <a:xfrm>
              <a:off x="10727453" y="2430161"/>
              <a:ext cx="30194" cy="49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D1CE356E-A90C-44C4-B9CB-A8C3B875C39E}"/>
              </a:ext>
            </a:extLst>
          </p:cNvPr>
          <p:cNvGrpSpPr/>
          <p:nvPr/>
        </p:nvGrpSpPr>
        <p:grpSpPr>
          <a:xfrm>
            <a:off x="2114968" y="4615440"/>
            <a:ext cx="2805418" cy="2489439"/>
            <a:chOff x="2403646" y="3737042"/>
            <a:chExt cx="2805418" cy="2489439"/>
          </a:xfrm>
        </p:grpSpPr>
        <p:sp>
          <p:nvSpPr>
            <p:cNvPr id="150" name="弧形 149">
              <a:extLst>
                <a:ext uri="{FF2B5EF4-FFF2-40B4-BE49-F238E27FC236}">
                  <a16:creationId xmlns:a16="http://schemas.microsoft.com/office/drawing/2014/main" id="{3ECCED50-D0D0-4ACC-AE59-EAB9DF307B74}"/>
                </a:ext>
              </a:extLst>
            </p:cNvPr>
            <p:cNvSpPr/>
            <p:nvPr/>
          </p:nvSpPr>
          <p:spPr>
            <a:xfrm rot="19048052">
              <a:off x="2403646" y="3737042"/>
              <a:ext cx="2805418" cy="2489439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CAD2674A-988E-4868-B20D-A25B8A2F485F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>
              <a:off x="4840004" y="4033520"/>
              <a:ext cx="43109" cy="570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B0469EDD-88F1-4FEF-ACAE-486EB44BB38A}"/>
              </a:ext>
            </a:extLst>
          </p:cNvPr>
          <p:cNvGrpSpPr/>
          <p:nvPr/>
        </p:nvGrpSpPr>
        <p:grpSpPr>
          <a:xfrm>
            <a:off x="3757168" y="4394878"/>
            <a:ext cx="4686309" cy="4237351"/>
            <a:chOff x="2141705" y="4862598"/>
            <a:chExt cx="4686309" cy="4325432"/>
          </a:xfrm>
        </p:grpSpPr>
        <p:sp>
          <p:nvSpPr>
            <p:cNvPr id="153" name="弧形 152">
              <a:extLst>
                <a:ext uri="{FF2B5EF4-FFF2-40B4-BE49-F238E27FC236}">
                  <a16:creationId xmlns:a16="http://schemas.microsoft.com/office/drawing/2014/main" id="{9336EF35-1DEE-4619-AB34-2DA5F5F2F025}"/>
                </a:ext>
              </a:extLst>
            </p:cNvPr>
            <p:cNvSpPr/>
            <p:nvPr/>
          </p:nvSpPr>
          <p:spPr>
            <a:xfrm rot="19048052">
              <a:off x="2141705" y="4862598"/>
              <a:ext cx="4686309" cy="4325432"/>
            </a:xfrm>
            <a:prstGeom prst="arc">
              <a:avLst>
                <a:gd name="adj1" fmla="val 16200000"/>
                <a:gd name="adj2" fmla="val 8943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8EA1440D-EB2A-4B38-B413-239342941BFC}"/>
                </a:ext>
              </a:extLst>
            </p:cNvPr>
            <p:cNvCxnSpPr>
              <a:cxnSpLocks/>
            </p:cNvCxnSpPr>
            <p:nvPr/>
          </p:nvCxnSpPr>
          <p:spPr>
            <a:xfrm>
              <a:off x="6234859" y="5413078"/>
              <a:ext cx="40194" cy="87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群組 154"/>
          <p:cNvGrpSpPr/>
          <p:nvPr/>
        </p:nvGrpSpPr>
        <p:grpSpPr>
          <a:xfrm>
            <a:off x="1912371" y="-1156466"/>
            <a:ext cx="7969613" cy="7155794"/>
            <a:chOff x="1571023" y="-2936454"/>
            <a:chExt cx="7969613" cy="7155794"/>
          </a:xfrm>
        </p:grpSpPr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9336EF35-1DEE-4619-AB34-2DA5F5F2F025}"/>
                </a:ext>
              </a:extLst>
            </p:cNvPr>
            <p:cNvSpPr/>
            <p:nvPr/>
          </p:nvSpPr>
          <p:spPr>
            <a:xfrm rot="8902445">
              <a:off x="1571023" y="-2936454"/>
              <a:ext cx="7969613" cy="7155794"/>
            </a:xfrm>
            <a:prstGeom prst="arc">
              <a:avLst>
                <a:gd name="adj1" fmla="val 16200000"/>
                <a:gd name="adj2" fmla="val 2038018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57" name="直線單箭頭接點 156"/>
            <p:cNvCxnSpPr>
              <a:stCxn id="156" idx="2"/>
            </p:cNvCxnSpPr>
            <p:nvPr/>
          </p:nvCxnSpPr>
          <p:spPr>
            <a:xfrm flipH="1" flipV="1">
              <a:off x="3084427" y="3691055"/>
              <a:ext cx="50586" cy="44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文字方塊 157"/>
          <p:cNvSpPr txBox="1"/>
          <p:nvPr/>
        </p:nvSpPr>
        <p:spPr>
          <a:xfrm>
            <a:off x="965246" y="4277466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1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876998" y="4163648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2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3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388704" y="3920580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3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5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4694223" y="6050321"/>
            <a:ext cx="17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Step 4 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7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2990815" y="4728878"/>
            <a:ext cx="6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禮物</a:t>
            </a:r>
          </a:p>
        </p:txBody>
      </p:sp>
      <p:sp>
        <p:nvSpPr>
          <p:cNvPr id="163" name="文字方塊 162"/>
          <p:cNvSpPr txBox="1"/>
          <p:nvPr/>
        </p:nvSpPr>
        <p:spPr>
          <a:xfrm>
            <a:off x="2666725" y="5552609"/>
            <a:ext cx="114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拿到禮物</a:t>
            </a:r>
          </a:p>
        </p:txBody>
      </p:sp>
      <p:sp>
        <p:nvSpPr>
          <p:cNvPr id="164" name="文字方塊 163"/>
          <p:cNvSpPr txBox="1"/>
          <p:nvPr/>
        </p:nvSpPr>
        <p:spPr>
          <a:xfrm>
            <a:off x="1671302" y="6140990"/>
            <a:ext cx="269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solidFill>
                  <a:prstClr val="black"/>
                </a:solidFill>
              </a:rPr>
              <a:t>:</a:t>
            </a:r>
            <a:r>
              <a:rPr lang="zh-TW" altLang="en-US" sz="2800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Let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me</a:t>
            </a: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try!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165" name="直線接點 164"/>
          <p:cNvCxnSpPr/>
          <p:nvPr/>
        </p:nvCxnSpPr>
        <p:spPr>
          <a:xfrm>
            <a:off x="1071290" y="5445385"/>
            <a:ext cx="104172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C5392E15-D7B9-4FB5-8141-DCD548E424CB}"/>
              </a:ext>
            </a:extLst>
          </p:cNvPr>
          <p:cNvSpPr txBox="1"/>
          <p:nvPr/>
        </p:nvSpPr>
        <p:spPr>
          <a:xfrm>
            <a:off x="581369" y="3445329"/>
            <a:ext cx="2743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Test Case #2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3093747" y="3500516"/>
            <a:ext cx="197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N=12  M=2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259959" y="587829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85A70D-9925-4636-8692-CD8E63F92D27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2020/12/2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UVa10120 Gift?!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200150" y="1831880"/>
            <a:ext cx="665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當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N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≥49, 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一定拿的到禮物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證明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略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endParaRPr lang="en-US" altLang="zh-TW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200150" y="1302824"/>
            <a:ext cx="821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很大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用直接模擬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暴力法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擔心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30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</a:rPr>
              <a:t>秒時間不夠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3513FA-B057-42F5-BA3A-2A56A99D08A7}"/>
              </a:ext>
            </a:extLst>
          </p:cNvPr>
          <p:cNvSpPr txBox="1"/>
          <p:nvPr/>
        </p:nvSpPr>
        <p:spPr>
          <a:xfrm>
            <a:off x="1200150" y="2921432"/>
            <a:ext cx="7773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Depth First Search+</a:t>
            </a: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遞迴程式特性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暴力找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N&lt;49</a:t>
            </a: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情況下</a:t>
            </a: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prstClr val="black"/>
                </a:solidFill>
                <a:ea typeface="標楷體" panose="03000509000000000000" pitchFamily="65" charset="-120"/>
              </a:rPr>
              <a:t>確定是否可以拿到禮物</a:t>
            </a:r>
            <a:endParaRPr lang="en-US" altLang="zh-TW" sz="28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783896" y="2386539"/>
            <a:ext cx="226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重要性質</a:t>
            </a:r>
            <a:endParaRPr lang="en-US" altLang="zh-TW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C3513FA-B057-42F5-BA3A-2A56A99D08A7}"/>
              </a:ext>
            </a:extLst>
          </p:cNvPr>
          <p:cNvSpPr txBox="1"/>
          <p:nvPr/>
        </p:nvSpPr>
        <p:spPr>
          <a:xfrm>
            <a:off x="1200150" y="3918651"/>
            <a:ext cx="7773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prstClr val="black"/>
                </a:solidFill>
                <a:ea typeface="標楷體" panose="03000509000000000000" pitchFamily="65" charset="-120"/>
              </a:rPr>
              <a:t>N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≥49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一律輸出可以拿到禮物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省時關鍵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D225-E4DD-480C-81F9-99C8812F15F0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5423" y="598814"/>
            <a:ext cx="1216199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#include &lt;</a:t>
            </a:r>
            <a:r>
              <a:rPr lang="en-US" altLang="zh-TW" sz="2800" dirty="0" err="1"/>
              <a:t>iostream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#include&lt;</a:t>
            </a:r>
            <a:r>
              <a:rPr lang="en-US" altLang="zh-TW" sz="2800" dirty="0" err="1"/>
              <a:t>cstdio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using namespace </a:t>
            </a:r>
            <a:r>
              <a:rPr lang="en-US" altLang="zh-TW" sz="2800" dirty="0" err="1"/>
              <a:t>std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/>
              <a:t>long </a:t>
            </a:r>
            <a:r>
              <a:rPr lang="en-US" altLang="zh-TW" sz="2800" dirty="0" err="1"/>
              <a:t>m,n,flag</a:t>
            </a:r>
            <a:r>
              <a:rPr lang="en-US" altLang="zh-TW" sz="2800" dirty="0"/>
              <a:t>;   </a:t>
            </a:r>
            <a:r>
              <a:rPr lang="zh-TW" altLang="en-US" sz="2800" dirty="0"/>
              <a:t>                           </a:t>
            </a:r>
            <a:r>
              <a:rPr lang="en-US" altLang="zh-TW" sz="2800" dirty="0">
                <a:solidFill>
                  <a:srgbClr val="0070C0"/>
                </a:solidFill>
              </a:rPr>
              <a:t>// n: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石頭總數</a:t>
            </a:r>
            <a:r>
              <a:rPr lang="en-US" altLang="zh-TW" sz="2800" dirty="0">
                <a:solidFill>
                  <a:srgbClr val="0070C0"/>
                </a:solidFill>
              </a:rPr>
              <a:t>, m: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禮物放置處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石頭編號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void </a:t>
            </a:r>
            <a:r>
              <a:rPr lang="en-US" altLang="zh-TW" sz="2800" dirty="0" err="1">
                <a:solidFill>
                  <a:srgbClr val="FF0000"/>
                </a:solidFill>
              </a:rPr>
              <a:t>dfs</a:t>
            </a:r>
            <a:r>
              <a:rPr lang="en-US" altLang="zh-TW" sz="2800" dirty="0">
                <a:solidFill>
                  <a:srgbClr val="FF0000"/>
                </a:solidFill>
              </a:rPr>
              <a:t>(long </a:t>
            </a:r>
            <a:r>
              <a:rPr lang="en-US" altLang="zh-TW" sz="2800" dirty="0" err="1">
                <a:solidFill>
                  <a:srgbClr val="FF0000"/>
                </a:solidFill>
              </a:rPr>
              <a:t>ans</a:t>
            </a:r>
            <a:r>
              <a:rPr lang="en-US" altLang="zh-TW" sz="2800" dirty="0">
                <a:solidFill>
                  <a:srgbClr val="FF0000"/>
                </a:solidFill>
              </a:rPr>
              <a:t>, long step)</a:t>
            </a:r>
            <a:r>
              <a:rPr lang="zh-TW" altLang="en-US" sz="2800" dirty="0">
                <a:solidFill>
                  <a:srgbClr val="FF0000"/>
                </a:solidFill>
              </a:rPr>
              <a:t>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800" dirty="0">
                <a:solidFill>
                  <a:srgbClr val="0070C0"/>
                </a:solidFill>
              </a:rPr>
              <a:t>step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2800" dirty="0">
                <a:solidFill>
                  <a:srgbClr val="0070C0"/>
                </a:solidFill>
              </a:rPr>
              <a:t>,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位置在編號</a:t>
            </a:r>
            <a:r>
              <a:rPr lang="en-US" altLang="zh-TW" sz="2800" dirty="0" err="1">
                <a:solidFill>
                  <a:srgbClr val="0070C0"/>
                </a:solidFill>
              </a:rPr>
              <a:t>ans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石頭上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{</a:t>
            </a:r>
            <a:r>
              <a:rPr lang="zh-TW" altLang="en-US" sz="2800" dirty="0"/>
              <a:t>                                      </a:t>
            </a:r>
            <a:r>
              <a:rPr lang="en-US" altLang="zh-TW" sz="2800" dirty="0">
                <a:solidFill>
                  <a:srgbClr val="0070C0"/>
                </a:solidFill>
              </a:rPr>
              <a:t>// 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solidFill>
                  <a:srgbClr val="0070C0"/>
                </a:solidFill>
              </a:rPr>
              <a:t>Depth First Search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方式看是否可以到達石頭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拿禮物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if(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&gt;n||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&lt;1) return;</a:t>
            </a:r>
            <a:r>
              <a:rPr lang="zh-TW" altLang="en-US" sz="2800" dirty="0"/>
              <a:t>      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跳到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右岸或左岸則停止拿禮物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if(</a:t>
            </a:r>
            <a:r>
              <a:rPr lang="en-US" altLang="zh-TW" sz="2800" dirty="0" err="1"/>
              <a:t>ans</a:t>
            </a:r>
            <a:r>
              <a:rPr lang="en-US" altLang="zh-TW" sz="2800" dirty="0"/>
              <a:t>==m) {flag=1; return;}</a:t>
            </a:r>
            <a:r>
              <a:rPr lang="zh-TW" altLang="en-US" sz="2800" dirty="0"/>
              <a:t>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到達石頭</a:t>
            </a:r>
            <a:r>
              <a:rPr lang="en-US" altLang="zh-TW" sz="2800" dirty="0">
                <a:solidFill>
                  <a:srgbClr val="0070C0"/>
                </a:solidFill>
              </a:rPr>
              <a:t>M,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可以拿禮物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</a:t>
            </a:r>
            <a:r>
              <a:rPr lang="en-US" altLang="zh-TW" sz="2800" dirty="0">
                <a:solidFill>
                  <a:srgbClr val="0070C0"/>
                </a:solidFill>
              </a:rPr>
              <a:t>flag=1</a:t>
            </a:r>
          </a:p>
          <a:p>
            <a:r>
              <a:rPr lang="en-US" altLang="zh-TW" sz="2800" dirty="0"/>
              <a:t>  </a:t>
            </a:r>
            <a:r>
              <a:rPr lang="en-US" altLang="zh-TW" sz="2800" dirty="0" err="1"/>
              <a:t>dfs</a:t>
            </a:r>
            <a:r>
              <a:rPr lang="en-US" altLang="zh-TW" sz="2800" dirty="0"/>
              <a:t>(ans+2*step+1,step+1);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下一步</a:t>
            </a:r>
            <a:r>
              <a:rPr lang="en-US" altLang="zh-TW" sz="2800" dirty="0">
                <a:solidFill>
                  <a:srgbClr val="0070C0"/>
                </a:solidFill>
              </a:rPr>
              <a:t>step+1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r>
              <a:rPr lang="zh-TW" altLang="en-US" sz="2800" dirty="0">
                <a:solidFill>
                  <a:srgbClr val="0070C0"/>
                </a:solidFill>
              </a:rPr>
              <a:t>*</a:t>
            </a:r>
            <a:r>
              <a:rPr lang="en-US" altLang="zh-TW" sz="2800" dirty="0">
                <a:solidFill>
                  <a:srgbClr val="0070C0"/>
                </a:solidFill>
              </a:rPr>
              <a:t>(step+1)-1=2*step+1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</a:t>
            </a:r>
            <a:r>
              <a:rPr lang="en-US" altLang="zh-TW" sz="280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下一步</a:t>
            </a:r>
            <a:r>
              <a:rPr lang="en-US" altLang="zh-TW" sz="2800" dirty="0">
                <a:solidFill>
                  <a:srgbClr val="0070C0"/>
                </a:solidFill>
              </a:rPr>
              <a:t>step+1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跳到石頭編號</a:t>
            </a:r>
            <a:r>
              <a:rPr lang="en-US" altLang="zh-TW" sz="2800" dirty="0">
                <a:solidFill>
                  <a:srgbClr val="0070C0"/>
                </a:solidFill>
              </a:rPr>
              <a:t>ans+2*step+1</a:t>
            </a:r>
            <a:endParaRPr lang="en-US" altLang="zh-TW" sz="2800" dirty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r>
              <a:rPr lang="en-US" altLang="zh-TW" sz="2800" dirty="0"/>
              <a:t>  </a:t>
            </a:r>
            <a:r>
              <a:rPr lang="en-US" altLang="zh-TW" sz="2800" dirty="0" err="1"/>
              <a:t>dfs</a:t>
            </a:r>
            <a:r>
              <a:rPr lang="en-US" altLang="zh-TW" sz="2800" dirty="0"/>
              <a:t>(ans-2*step-1,step+1); 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下一步</a:t>
            </a:r>
            <a:r>
              <a:rPr lang="en-US" altLang="zh-TW" sz="2800" dirty="0">
                <a:solidFill>
                  <a:srgbClr val="0070C0"/>
                </a:solidFill>
              </a:rPr>
              <a:t>step+1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</a:t>
            </a:r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r>
              <a:rPr lang="zh-TW" altLang="en-US" sz="2800" dirty="0">
                <a:solidFill>
                  <a:srgbClr val="0070C0"/>
                </a:solidFill>
              </a:rPr>
              <a:t>*</a:t>
            </a:r>
            <a:r>
              <a:rPr lang="en-US" altLang="zh-TW" sz="2800" dirty="0">
                <a:solidFill>
                  <a:srgbClr val="0070C0"/>
                </a:solidFill>
              </a:rPr>
              <a:t>(step+1)-1=2*step+1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下一步</a:t>
            </a:r>
            <a:r>
              <a:rPr lang="en-US" altLang="zh-TW" sz="2800" dirty="0">
                <a:solidFill>
                  <a:srgbClr val="0070C0"/>
                </a:solidFill>
              </a:rPr>
              <a:t>step+1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跳到石頭編號</a:t>
            </a:r>
            <a:r>
              <a:rPr lang="en-US" altLang="zh-TW" sz="2800" dirty="0" err="1">
                <a:solidFill>
                  <a:srgbClr val="0070C0"/>
                </a:solidFill>
              </a:rPr>
              <a:t>ans</a:t>
            </a:r>
            <a:r>
              <a:rPr lang="en-US" altLang="zh-TW" sz="2800" dirty="0">
                <a:solidFill>
                  <a:srgbClr val="0070C0"/>
                </a:solidFill>
              </a:rPr>
              <a:t>-(2*step+1)</a:t>
            </a:r>
            <a:endParaRPr lang="en-US" altLang="zh-TW" sz="2800" dirty="0"/>
          </a:p>
          <a:p>
            <a:r>
              <a:rPr lang="en-US" altLang="zh-TW" sz="2800" dirty="0"/>
              <a:t>}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10120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199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04EC-0931-4A70-966A-7C5E3DEB60F9}" type="datetime1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UVa10120 Gift?!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7476" y="32270"/>
            <a:ext cx="1245593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</a:rPr>
              <a:t> main(void)</a:t>
            </a:r>
          </a:p>
          <a:p>
            <a:r>
              <a:rPr lang="en-US" altLang="zh-TW" sz="2800" dirty="0"/>
              <a:t>{   </a:t>
            </a:r>
          </a:p>
          <a:p>
            <a:r>
              <a:rPr lang="en-US" altLang="zh-TW" sz="2800" dirty="0"/>
              <a:t>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("10120.in","r",stdin);</a:t>
            </a:r>
          </a:p>
          <a:p>
            <a:r>
              <a:rPr lang="en-US" altLang="zh-TW" sz="2800" dirty="0"/>
              <a:t>  </a:t>
            </a:r>
            <a:r>
              <a:rPr lang="en-US" altLang="zh-TW" sz="2800" dirty="0" err="1"/>
              <a:t>freopen</a:t>
            </a:r>
            <a:r>
              <a:rPr lang="en-US" altLang="zh-TW" sz="2800" dirty="0"/>
              <a:t>("10120.out","w",stdout);</a:t>
            </a:r>
          </a:p>
          <a:p>
            <a:r>
              <a:rPr lang="en-US" altLang="zh-TW" sz="2800" dirty="0"/>
              <a:t>  while(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</a:t>
            </a:r>
            <a:r>
              <a:rPr lang="en-US" altLang="zh-TW" sz="2800" dirty="0" err="1"/>
              <a:t>ld%ld</a:t>
            </a:r>
            <a:r>
              <a:rPr lang="en-US" altLang="zh-TW" sz="2800" dirty="0"/>
              <a:t>",&amp;</a:t>
            </a:r>
            <a:r>
              <a:rPr lang="en-US" altLang="zh-TW" sz="2800" dirty="0" err="1"/>
              <a:t>n,&amp;m</a:t>
            </a:r>
            <a:r>
              <a:rPr lang="en-US" altLang="zh-TW" sz="2800" dirty="0"/>
              <a:t>)==2,n+m) {</a:t>
            </a:r>
          </a:p>
          <a:p>
            <a:r>
              <a:rPr lang="en-US" altLang="zh-TW" sz="2800" dirty="0"/>
              <a:t>    if(</a:t>
            </a:r>
            <a:r>
              <a:rPr lang="en-US" altLang="zh-TW" sz="2800" dirty="0">
                <a:solidFill>
                  <a:srgbClr val="0070C0"/>
                </a:solidFill>
              </a:rPr>
              <a:t>n&gt;=49</a:t>
            </a:r>
            <a:r>
              <a:rPr lang="en-US" altLang="zh-TW" sz="2800" dirty="0"/>
              <a:t>)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(“Let me try!\n”);</a:t>
            </a:r>
            <a:r>
              <a:rPr lang="zh-TW" altLang="en-US" sz="2800" dirty="0"/>
              <a:t>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可以拿到禮物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else {</a:t>
            </a:r>
            <a:r>
              <a:rPr lang="zh-TW" altLang="en-US" sz="2800" dirty="0"/>
              <a:t>               </a:t>
            </a:r>
            <a:r>
              <a:rPr lang="en-US" altLang="zh-TW" sz="2800" dirty="0">
                <a:solidFill>
                  <a:srgbClr val="0070C0"/>
                </a:solidFill>
              </a:rPr>
              <a:t>//  n &lt; 49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情況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           flag=0;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en-US" altLang="zh-TW" sz="2800" dirty="0"/>
              <a:t>           </a:t>
            </a:r>
            <a:r>
              <a:rPr lang="en-US" altLang="zh-TW" sz="2800" dirty="0" err="1"/>
              <a:t>dfs</a:t>
            </a:r>
            <a:r>
              <a:rPr lang="en-US" altLang="zh-TW" sz="2800" dirty="0"/>
              <a:t>(1,1);</a:t>
            </a:r>
            <a:r>
              <a:rPr lang="zh-TW" altLang="en-US" sz="2800" dirty="0"/>
              <a:t>    </a:t>
            </a:r>
            <a:r>
              <a:rPr lang="en-US" altLang="zh-TW" sz="2800" dirty="0">
                <a:solidFill>
                  <a:srgbClr val="0070C0"/>
                </a:solidFill>
              </a:rPr>
              <a:t>//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從第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en-US" altLang="zh-TW" sz="2800" dirty="0">
                <a:solidFill>
                  <a:srgbClr val="0070C0"/>
                </a:solidFill>
              </a:rPr>
              <a:t>,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位置在編號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石頭上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開始確認是否可以拿到禮物</a:t>
            </a:r>
            <a:endParaRPr lang="en-US" altLang="zh-TW" sz="2800" dirty="0"/>
          </a:p>
          <a:p>
            <a:r>
              <a:rPr lang="en-US" altLang="zh-TW" sz="2800" dirty="0"/>
              <a:t>           if(flag)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(“Let me try!\n”);  </a:t>
            </a:r>
            <a:r>
              <a:rPr lang="zh-TW" altLang="en-US" sz="2800" dirty="0"/>
              <a:t>                  </a:t>
            </a:r>
            <a:r>
              <a:rPr lang="en-US" altLang="zh-TW" sz="2800" dirty="0">
                <a:solidFill>
                  <a:srgbClr val="0070C0"/>
                </a:solidFill>
              </a:rPr>
              <a:t>// flag=1: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表示可以拿到禮物</a:t>
            </a:r>
            <a:endParaRPr lang="en-US" altLang="zh-TW" sz="2800" dirty="0"/>
          </a:p>
          <a:p>
            <a:r>
              <a:rPr lang="en-US" altLang="zh-TW" sz="2800" dirty="0"/>
              <a:t>             else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(“Don‘t make fun of me!\n”);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// flag=0: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表示拿不到禮物</a:t>
            </a:r>
            <a:endParaRPr lang="en-US" altLang="zh-TW" sz="2800" dirty="0"/>
          </a:p>
          <a:p>
            <a:r>
              <a:rPr lang="en-US" altLang="zh-TW" sz="2800" dirty="0"/>
              <a:t>            </a:t>
            </a:r>
            <a:r>
              <a:rPr lang="zh-TW" altLang="en-US" sz="2800" dirty="0"/>
              <a:t>   </a:t>
            </a:r>
            <a:r>
              <a:rPr lang="en-US" altLang="zh-TW" sz="2800" dirty="0"/>
              <a:t>}</a:t>
            </a:r>
          </a:p>
          <a:p>
            <a:r>
              <a:rPr lang="en-US" altLang="zh-TW" sz="2800" dirty="0"/>
              <a:t>  }</a:t>
            </a:r>
          </a:p>
          <a:p>
            <a:r>
              <a:rPr lang="en-US" altLang="zh-TW" sz="2800" dirty="0"/>
              <a:t>  return 0;</a:t>
            </a:r>
          </a:p>
          <a:p>
            <a:r>
              <a:rPr lang="en-US" altLang="zh-TW" sz="2800" dirty="0"/>
              <a:t>}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10120 Code (2/2)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367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975</Words>
  <Application>Microsoft Office PowerPoint</Application>
  <PresentationFormat>寬螢幕</PresentationFormat>
  <Paragraphs>130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UVa10120 Gift?!</vt:lpstr>
      <vt:lpstr> UVa10120 Gift?! (Time Limit: 30 seconds)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Chin-Ho Cheng</cp:lastModifiedBy>
  <cp:revision>1813</cp:revision>
  <dcterms:created xsi:type="dcterms:W3CDTF">2020-02-14T09:12:44Z</dcterms:created>
  <dcterms:modified xsi:type="dcterms:W3CDTF">2020-12-02T07:12:00Z</dcterms:modified>
</cp:coreProperties>
</file>