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580" r:id="rId3"/>
    <p:sldId id="373" r:id="rId4"/>
    <p:sldId id="593" r:id="rId5"/>
    <p:sldId id="494" r:id="rId6"/>
    <p:sldId id="594" r:id="rId7"/>
    <p:sldId id="495" r:id="rId8"/>
    <p:sldId id="496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0000"/>
    <a:srgbClr val="00FFFF"/>
    <a:srgbClr val="0033CC"/>
    <a:srgbClr val="F8F8F8"/>
    <a:srgbClr val="0000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7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BB80E-F1A5-4D03-9570-40689A0417B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856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A9EE6-4B1F-42D7-8A1C-1CDC1211083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37154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66AEC-7FD1-4E33-B80C-6F24DC0B5CD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989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2FBF-DF80-4FC8-83C8-859640EABA8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8557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BD89B-DD8F-4417-8102-1347F6B83B4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784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1C61-E059-4ECC-809F-020D96795A7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844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485BC-B6CE-4CCB-9613-888D9BF8447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6434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D2FFD-5D09-4A79-8293-2B3A13B36B2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6139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2524D-D7C4-4F9F-B5C5-904C7A44C65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204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0018C-CAFC-45F3-A3A1-B6C61DE40F3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791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4546F-93A6-402E-B1F2-CDB09BC219E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047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39224-327C-4625-A987-7BE3A24852A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451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45E1EE71-60FA-48B7-BA59-C7F63F7703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800" y="990600"/>
            <a:ext cx="7315200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47800" y="2057400"/>
            <a:ext cx="7315200" cy="4191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83D3D57-2AAC-40BE-BC13-41E6209FC1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78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6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27687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err="1" smtClean="0">
                <a:latin typeface="Arial" charset="0"/>
              </a:rPr>
              <a:t>Uva</a:t>
            </a:r>
            <a:r>
              <a:rPr lang="en-US" altLang="zh-TW" smtClean="0">
                <a:latin typeface="Arial" charset="0"/>
              </a:rPr>
              <a:t> 1198</a:t>
            </a:r>
            <a:r>
              <a:rPr lang="en-US" altLang="zh-TW" dirty="0" smtClean="0">
                <a:latin typeface="Arial" charset="0"/>
              </a:rPr>
              <a:t/>
            </a:r>
            <a:br>
              <a:rPr lang="en-US" altLang="zh-TW" dirty="0" smtClean="0">
                <a:latin typeface="Arial" charset="0"/>
              </a:rPr>
            </a:b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dirty="0" smtClean="0"/>
              <a:t>Geodetic </a:t>
            </a:r>
            <a:r>
              <a:rPr lang="en-US" altLang="zh-TW" smtClean="0"/>
              <a:t>Set </a:t>
            </a:r>
            <a:r>
              <a:rPr lang="en-US" altLang="zh-TW" smtClean="0"/>
              <a:t>Problem</a:t>
            </a:r>
          </a:p>
          <a:p>
            <a:endParaRPr lang="en-US" altLang="zh-TW" dirty="0" smtClean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5B62-9EE0-4488-930B-B9B86A7CC61B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315200" cy="838200"/>
          </a:xfrm>
        </p:spPr>
        <p:txBody>
          <a:bodyPr/>
          <a:lstStyle/>
          <a:p>
            <a:r>
              <a:rPr lang="en-US" altLang="zh-TW" sz="4000"/>
              <a:t>Floyd-Warshall Algorithm</a:t>
            </a:r>
            <a:r>
              <a:rPr lang="en-US" altLang="zh-TW" sz="4000" b="0"/>
              <a:t/>
            </a:r>
            <a:br>
              <a:rPr lang="en-US" altLang="zh-TW" sz="4000" b="0"/>
            </a:br>
            <a:endParaRPr lang="en-US" altLang="zh-TW" sz="4000" b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7920037" cy="4191000"/>
          </a:xfrm>
        </p:spPr>
        <p:txBody>
          <a:bodyPr/>
          <a:lstStyle/>
          <a:p>
            <a:r>
              <a:rPr lang="en-US" altLang="zh-TW"/>
              <a:t>Let </a:t>
            </a:r>
            <a:r>
              <a:rPr lang="en-US" altLang="zh-TW" i="1"/>
              <a:t>d </a:t>
            </a:r>
            <a:r>
              <a:rPr lang="en-US" altLang="zh-TW" i="1" baseline="30000"/>
              <a:t>(k)</a:t>
            </a:r>
            <a:r>
              <a:rPr lang="en-US" altLang="zh-TW" i="1" baseline="-25000"/>
              <a:t>i j</a:t>
            </a:r>
            <a:r>
              <a:rPr lang="en-US" altLang="zh-TW" i="1"/>
              <a:t> </a:t>
            </a:r>
            <a:r>
              <a:rPr lang="en-US" altLang="zh-TW"/>
              <a:t>= shortest-path weight of any path </a:t>
            </a:r>
            <a:r>
              <a:rPr lang="en-US" altLang="zh-TW" i="1"/>
              <a:t>i      j </a:t>
            </a:r>
            <a:r>
              <a:rPr lang="en-US" altLang="zh-TW"/>
              <a:t>with </a:t>
            </a:r>
            <a:r>
              <a:rPr lang="en-US" altLang="zh-TW" u="sng">
                <a:solidFill>
                  <a:srgbClr val="FF0000"/>
                </a:solidFill>
              </a:rPr>
              <a:t>all intermediate vertices in {1</a:t>
            </a:r>
            <a:r>
              <a:rPr lang="en-US" altLang="zh-TW" i="1" u="sng">
                <a:solidFill>
                  <a:srgbClr val="FF0000"/>
                </a:solidFill>
              </a:rPr>
              <a:t>, </a:t>
            </a:r>
            <a:r>
              <a:rPr lang="en-US" altLang="zh-TW" u="sng">
                <a:solidFill>
                  <a:srgbClr val="FF0000"/>
                </a:solidFill>
              </a:rPr>
              <a:t>2</a:t>
            </a:r>
            <a:r>
              <a:rPr lang="en-US" altLang="zh-TW" i="1" u="sng">
                <a:solidFill>
                  <a:srgbClr val="FF0000"/>
                </a:solidFill>
              </a:rPr>
              <a:t>, . . . , k</a:t>
            </a:r>
            <a:r>
              <a:rPr lang="en-US" altLang="zh-TW" u="sng">
                <a:solidFill>
                  <a:srgbClr val="FF0000"/>
                </a:solidFill>
              </a:rPr>
              <a:t>}</a:t>
            </a:r>
          </a:p>
          <a:p>
            <a:endParaRPr lang="en-US" altLang="zh-TW" u="sng">
              <a:solidFill>
                <a:srgbClr val="FF0000"/>
              </a:solidFill>
            </a:endParaRPr>
          </a:p>
        </p:txBody>
      </p:sp>
      <p:sp>
        <p:nvSpPr>
          <p:cNvPr id="303108" name="Freeform 4"/>
          <p:cNvSpPr>
            <a:spLocks/>
          </p:cNvSpPr>
          <p:nvPr/>
        </p:nvSpPr>
        <p:spPr bwMode="auto">
          <a:xfrm>
            <a:off x="2411413" y="2276475"/>
            <a:ext cx="431800" cy="73025"/>
          </a:xfrm>
          <a:custGeom>
            <a:avLst/>
            <a:gdLst>
              <a:gd name="T0" fmla="*/ 0 w 453"/>
              <a:gd name="T1" fmla="*/ 91 h 91"/>
              <a:gd name="T2" fmla="*/ 136 w 453"/>
              <a:gd name="T3" fmla="*/ 0 h 91"/>
              <a:gd name="T4" fmla="*/ 272 w 453"/>
              <a:gd name="T5" fmla="*/ 91 h 91"/>
              <a:gd name="T6" fmla="*/ 453 w 453"/>
              <a:gd name="T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3" h="91">
                <a:moveTo>
                  <a:pt x="0" y="91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19" y="91"/>
                  <a:pt x="272" y="91"/>
                </a:cubicBezTo>
                <a:cubicBezTo>
                  <a:pt x="325" y="91"/>
                  <a:pt x="423" y="15"/>
                  <a:pt x="45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pic>
        <p:nvPicPr>
          <p:cNvPr id="303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535363"/>
            <a:ext cx="9109075" cy="24145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A362-0C12-4940-9333-40E6A731608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395271" name="Freeform 7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2" name="Freeform 8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3" name="Freeform 9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4" name="Freeform 10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275" name="Freeform 11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395411" name="Group 147"/>
          <p:cNvGraphicFramePr>
            <a:graphicFrameLocks noGrp="1"/>
          </p:cNvGraphicFramePr>
          <p:nvPr/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(0)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492" name="Group 228"/>
          <p:cNvGraphicFramePr>
            <a:graphicFrameLocks noGrp="1"/>
          </p:cNvGraphicFramePr>
          <p:nvPr>
            <p:ph idx="1"/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5403" name="Line 139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412" name="Line 148"/>
          <p:cNvSpPr>
            <a:spLocks noChangeShapeType="1"/>
          </p:cNvSpPr>
          <p:nvPr/>
        </p:nvSpPr>
        <p:spPr bwMode="auto">
          <a:xfrm>
            <a:off x="2339975" y="3187700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95413" name="Line 149"/>
          <p:cNvSpPr>
            <a:spLocks noChangeShapeType="1"/>
          </p:cNvSpPr>
          <p:nvPr/>
        </p:nvSpPr>
        <p:spPr bwMode="auto">
          <a:xfrm>
            <a:off x="3276600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395425" name="Group 161"/>
          <p:cNvGrpSpPr>
            <a:grpSpLocks/>
          </p:cNvGrpSpPr>
          <p:nvPr/>
        </p:nvGrpSpPr>
        <p:grpSpPr bwMode="auto">
          <a:xfrm>
            <a:off x="1643063" y="1916113"/>
            <a:ext cx="3697287" cy="2041525"/>
            <a:chOff x="1035" y="799"/>
            <a:chExt cx="2329" cy="1286"/>
          </a:xfrm>
        </p:grpSpPr>
        <p:sp>
          <p:nvSpPr>
            <p:cNvPr id="395415" name="Text Box 151"/>
            <p:cNvSpPr txBox="1">
              <a:spLocks noChangeArrowheads="1"/>
            </p:cNvSpPr>
            <p:nvPr/>
          </p:nvSpPr>
          <p:spPr bwMode="auto">
            <a:xfrm>
              <a:off x="2880" y="1748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(2,3)</a:t>
              </a:r>
            </a:p>
          </p:txBody>
        </p:sp>
        <p:sp>
          <p:nvSpPr>
            <p:cNvPr id="395417" name="Oval 153"/>
            <p:cNvSpPr>
              <a:spLocks noChangeArrowheads="1"/>
            </p:cNvSpPr>
            <p:nvPr/>
          </p:nvSpPr>
          <p:spPr bwMode="auto">
            <a:xfrm>
              <a:off x="2608" y="1463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18" name="Oval 154"/>
            <p:cNvSpPr>
              <a:spLocks noChangeArrowheads="1"/>
            </p:cNvSpPr>
            <p:nvPr/>
          </p:nvSpPr>
          <p:spPr bwMode="auto">
            <a:xfrm>
              <a:off x="1882" y="1780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19" name="Text Box 155"/>
            <p:cNvSpPr txBox="1">
              <a:spLocks noChangeArrowheads="1"/>
            </p:cNvSpPr>
            <p:nvPr/>
          </p:nvSpPr>
          <p:spPr bwMode="auto">
            <a:xfrm>
              <a:off x="2517" y="79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(1,3)</a:t>
              </a:r>
            </a:p>
          </p:txBody>
        </p:sp>
        <p:sp>
          <p:nvSpPr>
            <p:cNvPr id="395420" name="Text Box 156"/>
            <p:cNvSpPr txBox="1">
              <a:spLocks noChangeArrowheads="1"/>
            </p:cNvSpPr>
            <p:nvPr/>
          </p:nvSpPr>
          <p:spPr bwMode="auto">
            <a:xfrm>
              <a:off x="1035" y="179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(2,1)</a:t>
              </a:r>
            </a:p>
          </p:txBody>
        </p:sp>
      </p:grpSp>
      <p:grpSp>
        <p:nvGrpSpPr>
          <p:cNvPr id="395427" name="Group 163"/>
          <p:cNvGrpSpPr>
            <a:grpSpLocks/>
          </p:cNvGrpSpPr>
          <p:nvPr/>
        </p:nvGrpSpPr>
        <p:grpSpPr bwMode="auto">
          <a:xfrm>
            <a:off x="1643063" y="1916113"/>
            <a:ext cx="2544762" cy="2952750"/>
            <a:chOff x="1035" y="799"/>
            <a:chExt cx="1603" cy="1860"/>
          </a:xfrm>
        </p:grpSpPr>
        <p:sp>
          <p:nvSpPr>
            <p:cNvPr id="395416" name="Text Box 152"/>
            <p:cNvSpPr txBox="1">
              <a:spLocks noChangeArrowheads="1"/>
            </p:cNvSpPr>
            <p:nvPr/>
          </p:nvSpPr>
          <p:spPr bwMode="auto">
            <a:xfrm>
              <a:off x="2154" y="2371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(3,2)</a:t>
              </a:r>
            </a:p>
          </p:txBody>
        </p:sp>
        <p:sp>
          <p:nvSpPr>
            <p:cNvPr id="395421" name="Oval 157"/>
            <p:cNvSpPr>
              <a:spLocks noChangeArrowheads="1"/>
            </p:cNvSpPr>
            <p:nvPr/>
          </p:nvSpPr>
          <p:spPr bwMode="auto">
            <a:xfrm>
              <a:off x="2245" y="1479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22" name="Oval 158"/>
            <p:cNvSpPr>
              <a:spLocks noChangeArrowheads="1"/>
            </p:cNvSpPr>
            <p:nvPr/>
          </p:nvSpPr>
          <p:spPr bwMode="auto">
            <a:xfrm>
              <a:off x="1882" y="2114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5423" name="Text Box 159"/>
            <p:cNvSpPr txBox="1">
              <a:spLocks noChangeArrowheads="1"/>
            </p:cNvSpPr>
            <p:nvPr/>
          </p:nvSpPr>
          <p:spPr bwMode="auto">
            <a:xfrm>
              <a:off x="2124" y="799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(1,2)</a:t>
              </a:r>
            </a:p>
          </p:txBody>
        </p:sp>
        <p:sp>
          <p:nvSpPr>
            <p:cNvPr id="395424" name="Text Box 160"/>
            <p:cNvSpPr txBox="1">
              <a:spLocks noChangeArrowheads="1"/>
            </p:cNvSpPr>
            <p:nvPr/>
          </p:nvSpPr>
          <p:spPr bwMode="auto">
            <a:xfrm>
              <a:off x="1035" y="2053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(3,1)</a:t>
              </a:r>
            </a:p>
          </p:txBody>
        </p:sp>
      </p:grpSp>
      <p:sp>
        <p:nvSpPr>
          <p:cNvPr id="395493" name="Text Box 229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395494" name="Text Box 230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395495" name="Text Box 231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395496" name="Text Box 232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395497" name="Text Box 233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35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395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403" grpId="0" animBg="1"/>
      <p:bldP spid="395412" grpId="0" animBg="1"/>
      <p:bldP spid="3954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022E-F943-4608-8EEE-3BF937C072AA}" type="slidenum">
              <a:rPr lang="en-US" altLang="zh-TW"/>
              <a:pPr/>
              <a:t>12</a:t>
            </a:fld>
            <a:endParaRPr lang="en-US" altLang="zh-TW"/>
          </a:p>
        </p:txBody>
      </p:sp>
      <p:graphicFrame>
        <p:nvGraphicFramePr>
          <p:cNvPr id="402518" name="Group 86"/>
          <p:cNvGraphicFramePr>
            <a:graphicFrameLocks noGrp="1"/>
          </p:cNvGraphicFramePr>
          <p:nvPr/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522" name="Group 90"/>
          <p:cNvGraphicFramePr>
            <a:graphicFrameLocks noGrp="1"/>
          </p:cNvGraphicFramePr>
          <p:nvPr>
            <p:ph idx="1"/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2500" name="Line 68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01" name="Line 69"/>
          <p:cNvSpPr>
            <a:spLocks noChangeShapeType="1"/>
          </p:cNvSpPr>
          <p:nvPr/>
        </p:nvSpPr>
        <p:spPr bwMode="auto">
          <a:xfrm>
            <a:off x="2339975" y="3789363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02" name="Line 70"/>
          <p:cNvSpPr>
            <a:spLocks noChangeShapeType="1"/>
          </p:cNvSpPr>
          <p:nvPr/>
        </p:nvSpPr>
        <p:spPr bwMode="auto">
          <a:xfrm>
            <a:off x="3851275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2519" name="Group 87"/>
          <p:cNvGrpSpPr>
            <a:grpSpLocks/>
          </p:cNvGrpSpPr>
          <p:nvPr/>
        </p:nvGrpSpPr>
        <p:grpSpPr bwMode="auto">
          <a:xfrm>
            <a:off x="3371850" y="1916113"/>
            <a:ext cx="1968500" cy="2041525"/>
            <a:chOff x="2124" y="1207"/>
            <a:chExt cx="1240" cy="1286"/>
          </a:xfrm>
        </p:grpSpPr>
        <p:sp>
          <p:nvSpPr>
            <p:cNvPr id="402504" name="Text Box 72"/>
            <p:cNvSpPr txBox="1">
              <a:spLocks noChangeArrowheads="1"/>
            </p:cNvSpPr>
            <p:nvPr/>
          </p:nvSpPr>
          <p:spPr bwMode="auto">
            <a:xfrm>
              <a:off x="2880" y="1842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(1,3)</a:t>
              </a:r>
            </a:p>
          </p:txBody>
        </p:sp>
        <p:sp>
          <p:nvSpPr>
            <p:cNvPr id="402505" name="Oval 73"/>
            <p:cNvSpPr>
              <a:spLocks noChangeArrowheads="1"/>
            </p:cNvSpPr>
            <p:nvPr/>
          </p:nvSpPr>
          <p:spPr bwMode="auto">
            <a:xfrm>
              <a:off x="2608" y="2205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07" name="Text Box 75"/>
            <p:cNvSpPr txBox="1">
              <a:spLocks noChangeArrowheads="1"/>
            </p:cNvSpPr>
            <p:nvPr/>
          </p:nvSpPr>
          <p:spPr bwMode="auto">
            <a:xfrm>
              <a:off x="2880" y="220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(2,3)</a:t>
              </a:r>
            </a:p>
          </p:txBody>
        </p:sp>
        <p:sp>
          <p:nvSpPr>
            <p:cNvPr id="402511" name="Oval 79"/>
            <p:cNvSpPr>
              <a:spLocks noChangeArrowheads="1"/>
            </p:cNvSpPr>
            <p:nvPr/>
          </p:nvSpPr>
          <p:spPr bwMode="auto">
            <a:xfrm>
              <a:off x="2245" y="1887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13" name="Text Box 81"/>
            <p:cNvSpPr txBox="1">
              <a:spLocks noChangeArrowheads="1"/>
            </p:cNvSpPr>
            <p:nvPr/>
          </p:nvSpPr>
          <p:spPr bwMode="auto">
            <a:xfrm>
              <a:off x="2124" y="120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(1,2)</a:t>
              </a:r>
            </a:p>
          </p:txBody>
        </p:sp>
      </p:grpSp>
      <p:grpSp>
        <p:nvGrpSpPr>
          <p:cNvPr id="402520" name="Group 88"/>
          <p:cNvGrpSpPr>
            <a:grpSpLocks/>
          </p:cNvGrpSpPr>
          <p:nvPr/>
        </p:nvGrpSpPr>
        <p:grpSpPr bwMode="auto">
          <a:xfrm>
            <a:off x="1643063" y="3403600"/>
            <a:ext cx="2544762" cy="1490663"/>
            <a:chOff x="1035" y="2144"/>
            <a:chExt cx="1603" cy="939"/>
          </a:xfrm>
        </p:grpSpPr>
        <p:sp>
          <p:nvSpPr>
            <p:cNvPr id="402506" name="Oval 74"/>
            <p:cNvSpPr>
              <a:spLocks noChangeArrowheads="1"/>
            </p:cNvSpPr>
            <p:nvPr/>
          </p:nvSpPr>
          <p:spPr bwMode="auto">
            <a:xfrm>
              <a:off x="1882" y="2188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08" name="Text Box 76"/>
            <p:cNvSpPr txBox="1">
              <a:spLocks noChangeArrowheads="1"/>
            </p:cNvSpPr>
            <p:nvPr/>
          </p:nvSpPr>
          <p:spPr bwMode="auto">
            <a:xfrm>
              <a:off x="1035" y="2144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(2,1)</a:t>
              </a:r>
            </a:p>
          </p:txBody>
        </p:sp>
        <p:sp>
          <p:nvSpPr>
            <p:cNvPr id="402510" name="Text Box 78"/>
            <p:cNvSpPr txBox="1">
              <a:spLocks noChangeArrowheads="1"/>
            </p:cNvSpPr>
            <p:nvPr/>
          </p:nvSpPr>
          <p:spPr bwMode="auto">
            <a:xfrm>
              <a:off x="1791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(3,1)</a:t>
              </a:r>
            </a:p>
          </p:txBody>
        </p:sp>
        <p:sp>
          <p:nvSpPr>
            <p:cNvPr id="402512" name="Oval 80"/>
            <p:cNvSpPr>
              <a:spLocks noChangeArrowheads="1"/>
            </p:cNvSpPr>
            <p:nvPr/>
          </p:nvSpPr>
          <p:spPr bwMode="auto">
            <a:xfrm>
              <a:off x="2245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2514" name="Text Box 82"/>
            <p:cNvSpPr txBox="1">
              <a:spLocks noChangeArrowheads="1"/>
            </p:cNvSpPr>
            <p:nvPr/>
          </p:nvSpPr>
          <p:spPr bwMode="auto">
            <a:xfrm>
              <a:off x="2154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(3,2)</a:t>
              </a:r>
            </a:p>
          </p:txBody>
        </p:sp>
      </p:grpSp>
      <p:sp>
        <p:nvSpPr>
          <p:cNvPr id="402523" name="Oval 91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02524" name="Oval 92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02525" name="Oval 93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2526" name="Freeform 94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7" name="Freeform 95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8" name="Freeform 96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29" name="Freeform 97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30" name="Freeform 98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2531" name="Text Box 99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402532" name="Text Box 100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402533" name="Text Box 101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402534" name="Text Box 102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402535" name="Text Box 103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32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02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00" grpId="0" animBg="1"/>
      <p:bldP spid="402501" grpId="0" animBg="1"/>
      <p:bldP spid="4025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0DF9-A4C3-4C8E-A7B4-078BBE7855D4}" type="slidenum">
              <a:rPr lang="en-US" altLang="zh-TW"/>
              <a:pPr/>
              <a:t>13</a:t>
            </a:fld>
            <a:endParaRPr lang="en-US" altLang="zh-TW"/>
          </a:p>
        </p:txBody>
      </p:sp>
      <p:graphicFrame>
        <p:nvGraphicFramePr>
          <p:cNvPr id="404566" name="Group 86"/>
          <p:cNvGraphicFramePr>
            <a:graphicFrameLocks noGrp="1"/>
          </p:cNvGraphicFramePr>
          <p:nvPr/>
        </p:nvGraphicFramePr>
        <p:xfrm>
          <a:off x="2339975" y="2395538"/>
          <a:ext cx="2303463" cy="2097405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  <a:gridCol w="574675"/>
                <a:gridCol w="5762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4572" name="Group 92"/>
          <p:cNvGraphicFramePr>
            <a:graphicFrameLocks noGrp="1"/>
          </p:cNvGraphicFramePr>
          <p:nvPr>
            <p:ph idx="1"/>
          </p:nvPr>
        </p:nvGraphicFramePr>
        <p:xfrm>
          <a:off x="5638800" y="2395538"/>
          <a:ext cx="2462213" cy="2099946"/>
        </p:xfrm>
        <a:graphic>
          <a:graphicData uri="http://schemas.openxmlformats.org/drawingml/2006/table">
            <a:tbl>
              <a:tblPr/>
              <a:tblGrid>
                <a:gridCol w="615950"/>
                <a:gridCol w="615950"/>
                <a:gridCol w="614363"/>
                <a:gridCol w="615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</a:t>
                      </a:r>
                      <a:r>
                        <a:rPr kumimoji="0" lang="en-US" altLang="zh-TW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(3)</a:t>
                      </a: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75393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4548" name="Line 68"/>
          <p:cNvSpPr>
            <a:spLocks noChangeShapeType="1"/>
          </p:cNvSpPr>
          <p:nvPr/>
        </p:nvSpPr>
        <p:spPr bwMode="auto">
          <a:xfrm>
            <a:off x="2843213" y="2898775"/>
            <a:ext cx="1800225" cy="158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49" name="Line 69"/>
          <p:cNvSpPr>
            <a:spLocks noChangeShapeType="1"/>
          </p:cNvSpPr>
          <p:nvPr/>
        </p:nvSpPr>
        <p:spPr bwMode="auto">
          <a:xfrm>
            <a:off x="2339975" y="4365625"/>
            <a:ext cx="2303463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50" name="Line 70"/>
          <p:cNvSpPr>
            <a:spLocks noChangeShapeType="1"/>
          </p:cNvSpPr>
          <p:nvPr/>
        </p:nvSpPr>
        <p:spPr bwMode="auto">
          <a:xfrm>
            <a:off x="4427538" y="2395538"/>
            <a:ext cx="0" cy="2087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04568" name="Group 88"/>
          <p:cNvGrpSpPr>
            <a:grpSpLocks/>
          </p:cNvGrpSpPr>
          <p:nvPr/>
        </p:nvGrpSpPr>
        <p:grpSpPr bwMode="auto">
          <a:xfrm>
            <a:off x="1643063" y="3403600"/>
            <a:ext cx="3697287" cy="1490663"/>
            <a:chOff x="1035" y="2144"/>
            <a:chExt cx="2329" cy="939"/>
          </a:xfrm>
        </p:grpSpPr>
        <p:sp>
          <p:nvSpPr>
            <p:cNvPr id="404553" name="Oval 73"/>
            <p:cNvSpPr>
              <a:spLocks noChangeArrowheads="1"/>
            </p:cNvSpPr>
            <p:nvPr/>
          </p:nvSpPr>
          <p:spPr bwMode="auto">
            <a:xfrm>
              <a:off x="1882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4" name="Text Box 74"/>
            <p:cNvSpPr txBox="1">
              <a:spLocks noChangeArrowheads="1"/>
            </p:cNvSpPr>
            <p:nvPr/>
          </p:nvSpPr>
          <p:spPr bwMode="auto">
            <a:xfrm>
              <a:off x="2880" y="220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(2,3)</a:t>
              </a:r>
            </a:p>
          </p:txBody>
        </p:sp>
        <p:sp>
          <p:nvSpPr>
            <p:cNvPr id="404558" name="Oval 78"/>
            <p:cNvSpPr>
              <a:spLocks noChangeArrowheads="1"/>
            </p:cNvSpPr>
            <p:nvPr/>
          </p:nvSpPr>
          <p:spPr bwMode="auto">
            <a:xfrm>
              <a:off x="2608" y="2188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9" name="Text Box 79"/>
            <p:cNvSpPr txBox="1">
              <a:spLocks noChangeArrowheads="1"/>
            </p:cNvSpPr>
            <p:nvPr/>
          </p:nvSpPr>
          <p:spPr bwMode="auto">
            <a:xfrm>
              <a:off x="1035" y="2144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(2,1)</a:t>
              </a:r>
            </a:p>
          </p:txBody>
        </p:sp>
        <p:sp>
          <p:nvSpPr>
            <p:cNvPr id="404560" name="Text Box 80"/>
            <p:cNvSpPr txBox="1">
              <a:spLocks noChangeArrowheads="1"/>
            </p:cNvSpPr>
            <p:nvPr/>
          </p:nvSpPr>
          <p:spPr bwMode="auto">
            <a:xfrm>
              <a:off x="1791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(3,1)</a:t>
              </a:r>
            </a:p>
          </p:txBody>
        </p:sp>
      </p:grpSp>
      <p:grpSp>
        <p:nvGrpSpPr>
          <p:cNvPr id="404567" name="Group 87"/>
          <p:cNvGrpSpPr>
            <a:grpSpLocks/>
          </p:cNvGrpSpPr>
          <p:nvPr/>
        </p:nvGrpSpPr>
        <p:grpSpPr bwMode="auto">
          <a:xfrm>
            <a:off x="3371850" y="1916113"/>
            <a:ext cx="1968500" cy="2978150"/>
            <a:chOff x="2124" y="1207"/>
            <a:chExt cx="1240" cy="1876"/>
          </a:xfrm>
        </p:grpSpPr>
        <p:sp>
          <p:nvSpPr>
            <p:cNvPr id="404552" name="Text Box 72"/>
            <p:cNvSpPr txBox="1">
              <a:spLocks noChangeArrowheads="1"/>
            </p:cNvSpPr>
            <p:nvPr/>
          </p:nvSpPr>
          <p:spPr bwMode="auto">
            <a:xfrm>
              <a:off x="2880" y="1842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(1,3)</a:t>
              </a:r>
            </a:p>
          </p:txBody>
        </p:sp>
        <p:sp>
          <p:nvSpPr>
            <p:cNvPr id="404555" name="Oval 75"/>
            <p:cNvSpPr>
              <a:spLocks noChangeArrowheads="1"/>
            </p:cNvSpPr>
            <p:nvPr/>
          </p:nvSpPr>
          <p:spPr bwMode="auto">
            <a:xfrm>
              <a:off x="2608" y="1887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56" name="Text Box 76"/>
            <p:cNvSpPr txBox="1">
              <a:spLocks noChangeArrowheads="1"/>
            </p:cNvSpPr>
            <p:nvPr/>
          </p:nvSpPr>
          <p:spPr bwMode="auto">
            <a:xfrm>
              <a:off x="2124" y="1207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>
                  <a:solidFill>
                    <a:srgbClr val="FF0000"/>
                  </a:solidFill>
                </a:rPr>
                <a:t>(1,2)</a:t>
              </a:r>
            </a:p>
          </p:txBody>
        </p:sp>
        <p:sp>
          <p:nvSpPr>
            <p:cNvPr id="404561" name="Oval 81"/>
            <p:cNvSpPr>
              <a:spLocks noChangeArrowheads="1"/>
            </p:cNvSpPr>
            <p:nvPr/>
          </p:nvSpPr>
          <p:spPr bwMode="auto">
            <a:xfrm>
              <a:off x="2245" y="2522"/>
              <a:ext cx="272" cy="27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4562" name="Text Box 82"/>
            <p:cNvSpPr txBox="1">
              <a:spLocks noChangeArrowheads="1"/>
            </p:cNvSpPr>
            <p:nvPr/>
          </p:nvSpPr>
          <p:spPr bwMode="auto">
            <a:xfrm>
              <a:off x="2154" y="2795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b="1"/>
                <a:t>(3,2)</a:t>
              </a:r>
            </a:p>
          </p:txBody>
        </p:sp>
      </p:grpSp>
      <p:sp>
        <p:nvSpPr>
          <p:cNvPr id="404573" name="Oval 93"/>
          <p:cNvSpPr>
            <a:spLocks noChangeArrowheads="1"/>
          </p:cNvSpPr>
          <p:nvPr/>
        </p:nvSpPr>
        <p:spPr bwMode="auto">
          <a:xfrm>
            <a:off x="2120900" y="6921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04574" name="Oval 94"/>
          <p:cNvSpPr>
            <a:spLocks noChangeArrowheads="1"/>
          </p:cNvSpPr>
          <p:nvPr/>
        </p:nvSpPr>
        <p:spPr bwMode="auto">
          <a:xfrm>
            <a:off x="1546225" y="1555750"/>
            <a:ext cx="433388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04575" name="Oval 95"/>
          <p:cNvSpPr>
            <a:spLocks noChangeArrowheads="1"/>
          </p:cNvSpPr>
          <p:nvPr/>
        </p:nvSpPr>
        <p:spPr bwMode="auto">
          <a:xfrm>
            <a:off x="2770188" y="1555750"/>
            <a:ext cx="433387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04576" name="Freeform 96"/>
          <p:cNvSpPr>
            <a:spLocks/>
          </p:cNvSpPr>
          <p:nvPr/>
        </p:nvSpPr>
        <p:spPr bwMode="auto">
          <a:xfrm rot="387967">
            <a:off x="1762125" y="908050"/>
            <a:ext cx="287338" cy="647700"/>
          </a:xfrm>
          <a:custGeom>
            <a:avLst/>
            <a:gdLst>
              <a:gd name="T0" fmla="*/ 38 w 265"/>
              <a:gd name="T1" fmla="*/ 408 h 408"/>
              <a:gd name="T2" fmla="*/ 38 w 265"/>
              <a:gd name="T3" fmla="*/ 136 h 408"/>
              <a:gd name="T4" fmla="*/ 265 w 265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408">
                <a:moveTo>
                  <a:pt x="38" y="408"/>
                </a:moveTo>
                <a:cubicBezTo>
                  <a:pt x="19" y="306"/>
                  <a:pt x="0" y="204"/>
                  <a:pt x="38" y="136"/>
                </a:cubicBezTo>
                <a:cubicBezTo>
                  <a:pt x="76" y="68"/>
                  <a:pt x="170" y="34"/>
                  <a:pt x="265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7" name="Freeform 97"/>
          <p:cNvSpPr>
            <a:spLocks/>
          </p:cNvSpPr>
          <p:nvPr/>
        </p:nvSpPr>
        <p:spPr bwMode="auto">
          <a:xfrm>
            <a:off x="1905000" y="1050925"/>
            <a:ext cx="288925" cy="576263"/>
          </a:xfrm>
          <a:custGeom>
            <a:avLst/>
            <a:gdLst>
              <a:gd name="T0" fmla="*/ 226 w 264"/>
              <a:gd name="T1" fmla="*/ 0 h 317"/>
              <a:gd name="T2" fmla="*/ 226 w 264"/>
              <a:gd name="T3" fmla="*/ 181 h 317"/>
              <a:gd name="T4" fmla="*/ 0 w 264"/>
              <a:gd name="T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317">
                <a:moveTo>
                  <a:pt x="226" y="0"/>
                </a:moveTo>
                <a:cubicBezTo>
                  <a:pt x="245" y="64"/>
                  <a:pt x="264" y="128"/>
                  <a:pt x="226" y="181"/>
                </a:cubicBezTo>
                <a:cubicBezTo>
                  <a:pt x="188" y="234"/>
                  <a:pt x="94" y="275"/>
                  <a:pt x="0" y="3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8" name="Freeform 98"/>
          <p:cNvSpPr>
            <a:spLocks/>
          </p:cNvSpPr>
          <p:nvPr/>
        </p:nvSpPr>
        <p:spPr bwMode="auto">
          <a:xfrm rot="-1307948">
            <a:off x="2625725" y="979488"/>
            <a:ext cx="360363" cy="576262"/>
          </a:xfrm>
          <a:custGeom>
            <a:avLst/>
            <a:gdLst>
              <a:gd name="T0" fmla="*/ 272 w 362"/>
              <a:gd name="T1" fmla="*/ 408 h 408"/>
              <a:gd name="T2" fmla="*/ 317 w 362"/>
              <a:gd name="T3" fmla="*/ 90 h 408"/>
              <a:gd name="T4" fmla="*/ 0 w 362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408">
                <a:moveTo>
                  <a:pt x="272" y="408"/>
                </a:moveTo>
                <a:cubicBezTo>
                  <a:pt x="317" y="283"/>
                  <a:pt x="362" y="158"/>
                  <a:pt x="317" y="90"/>
                </a:cubicBezTo>
                <a:cubicBezTo>
                  <a:pt x="272" y="22"/>
                  <a:pt x="136" y="11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79" name="Freeform 99"/>
          <p:cNvSpPr>
            <a:spLocks/>
          </p:cNvSpPr>
          <p:nvPr/>
        </p:nvSpPr>
        <p:spPr bwMode="auto">
          <a:xfrm>
            <a:off x="2481263" y="1050925"/>
            <a:ext cx="288925" cy="576263"/>
          </a:xfrm>
          <a:custGeom>
            <a:avLst/>
            <a:gdLst>
              <a:gd name="T0" fmla="*/ 0 w 182"/>
              <a:gd name="T1" fmla="*/ 0 h 363"/>
              <a:gd name="T2" fmla="*/ 46 w 182"/>
              <a:gd name="T3" fmla="*/ 227 h 363"/>
              <a:gd name="T4" fmla="*/ 182 w 182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363">
                <a:moveTo>
                  <a:pt x="0" y="0"/>
                </a:moveTo>
                <a:cubicBezTo>
                  <a:pt x="8" y="83"/>
                  <a:pt x="16" y="167"/>
                  <a:pt x="46" y="227"/>
                </a:cubicBezTo>
                <a:cubicBezTo>
                  <a:pt x="76" y="287"/>
                  <a:pt x="129" y="325"/>
                  <a:pt x="182" y="36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80" name="Freeform 100"/>
          <p:cNvSpPr>
            <a:spLocks/>
          </p:cNvSpPr>
          <p:nvPr/>
        </p:nvSpPr>
        <p:spPr bwMode="auto">
          <a:xfrm rot="-402590">
            <a:off x="1906588" y="1916113"/>
            <a:ext cx="936625" cy="215900"/>
          </a:xfrm>
          <a:custGeom>
            <a:avLst/>
            <a:gdLst>
              <a:gd name="T0" fmla="*/ 0 w 590"/>
              <a:gd name="T1" fmla="*/ 0 h 136"/>
              <a:gd name="T2" fmla="*/ 363 w 590"/>
              <a:gd name="T3" fmla="*/ 136 h 136"/>
              <a:gd name="T4" fmla="*/ 590 w 590"/>
              <a:gd name="T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0" h="136">
                <a:moveTo>
                  <a:pt x="0" y="0"/>
                </a:moveTo>
                <a:cubicBezTo>
                  <a:pt x="132" y="68"/>
                  <a:pt x="265" y="136"/>
                  <a:pt x="363" y="136"/>
                </a:cubicBezTo>
                <a:cubicBezTo>
                  <a:pt x="461" y="136"/>
                  <a:pt x="525" y="68"/>
                  <a:pt x="59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04581" name="Text Box 101"/>
          <p:cNvSpPr txBox="1">
            <a:spLocks noChangeArrowheads="1"/>
          </p:cNvSpPr>
          <p:nvPr/>
        </p:nvSpPr>
        <p:spPr bwMode="auto">
          <a:xfrm>
            <a:off x="2895600" y="857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</a:t>
            </a:r>
          </a:p>
        </p:txBody>
      </p:sp>
      <p:sp>
        <p:nvSpPr>
          <p:cNvPr id="404582" name="Text Box 102"/>
          <p:cNvSpPr txBox="1">
            <a:spLocks noChangeArrowheads="1"/>
          </p:cNvSpPr>
          <p:nvPr/>
        </p:nvSpPr>
        <p:spPr bwMode="auto">
          <a:xfrm>
            <a:off x="2427288" y="112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11</a:t>
            </a:r>
          </a:p>
        </p:txBody>
      </p:sp>
      <p:sp>
        <p:nvSpPr>
          <p:cNvPr id="404583" name="Text Box 103"/>
          <p:cNvSpPr txBox="1">
            <a:spLocks noChangeArrowheads="1"/>
          </p:cNvSpPr>
          <p:nvPr/>
        </p:nvSpPr>
        <p:spPr bwMode="auto">
          <a:xfrm>
            <a:off x="1835150" y="1100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</a:t>
            </a:r>
          </a:p>
        </p:txBody>
      </p:sp>
      <p:sp>
        <p:nvSpPr>
          <p:cNvPr id="404584" name="Text Box 104"/>
          <p:cNvSpPr txBox="1">
            <a:spLocks noChangeArrowheads="1"/>
          </p:cNvSpPr>
          <p:nvPr/>
        </p:nvSpPr>
        <p:spPr bwMode="auto">
          <a:xfrm>
            <a:off x="1498600" y="884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6</a:t>
            </a:r>
          </a:p>
        </p:txBody>
      </p:sp>
      <p:sp>
        <p:nvSpPr>
          <p:cNvPr id="404585" name="Text Box 105"/>
          <p:cNvSpPr txBox="1">
            <a:spLocks noChangeArrowheads="1"/>
          </p:cNvSpPr>
          <p:nvPr/>
        </p:nvSpPr>
        <p:spPr bwMode="auto">
          <a:xfrm>
            <a:off x="2219325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80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04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48" grpId="0" animBg="1"/>
      <p:bldP spid="404549" grpId="0" animBg="1"/>
      <p:bldP spid="4045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FE1C-97DA-4C95-91F1-D92FBD8488C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140200" y="2420938"/>
            <a:ext cx="4176713" cy="3024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graphicFrame>
        <p:nvGraphicFramePr>
          <p:cNvPr id="30823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420938"/>
          <a:ext cx="3281362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3281172" imgH="3017520" progId="Visio.Drawing.11">
                  <p:embed/>
                </p:oleObj>
              </mc:Choice>
              <mc:Fallback>
                <p:oleObj name="Visio" r:id="rId4" imgW="3281172" imgH="3017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3281362" cy="301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2822575"/>
          <a:ext cx="3887787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方程式" r:id="rId6" imgW="3289300" imgH="1866900" progId="Equation.3">
                  <p:embed/>
                </p:oleObj>
              </mc:Choice>
              <mc:Fallback>
                <p:oleObj name="方程式" r:id="rId6" imgW="32893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822575"/>
                        <a:ext cx="3887787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5272088" y="24415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1      2      3     4       5</a:t>
            </a:r>
          </a:p>
        </p:txBody>
      </p:sp>
      <p:sp>
        <p:nvSpPr>
          <p:cNvPr id="308236" name="Text Box 12"/>
          <p:cNvSpPr txBox="1">
            <a:spLocks noChangeArrowheads="1"/>
          </p:cNvSpPr>
          <p:nvPr/>
        </p:nvSpPr>
        <p:spPr bwMode="auto">
          <a:xfrm>
            <a:off x="5003800" y="2786063"/>
            <a:ext cx="3619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  <a:p>
            <a:r>
              <a:rPr lang="en-US" altLang="zh-TW" sz="2800"/>
              <a:t>2</a:t>
            </a:r>
          </a:p>
          <a:p>
            <a:r>
              <a:rPr lang="en-US" altLang="zh-TW" sz="2800"/>
              <a:t>3</a:t>
            </a:r>
          </a:p>
          <a:p>
            <a:r>
              <a:rPr lang="en-US" altLang="zh-TW" sz="2800"/>
              <a:t>4</a:t>
            </a:r>
          </a:p>
          <a:p>
            <a:r>
              <a:rPr lang="en-US" altLang="zh-TW" sz="2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98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6826-77F0-4702-B4F5-CB322F54369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1069975" y="2060575"/>
          <a:ext cx="32861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方程式" r:id="rId4" imgW="3289300" imgH="1866900" progId="Equation.3">
                  <p:embed/>
                </p:oleObj>
              </mc:Choice>
              <mc:Fallback>
                <p:oleObj name="方程式" r:id="rId4" imgW="32893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060575"/>
                        <a:ext cx="32861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1116013" y="4292600"/>
          <a:ext cx="30956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方程式" r:id="rId6" imgW="3098800" imgH="1866900" progId="Equation.3">
                  <p:embed/>
                </p:oleObj>
              </mc:Choice>
              <mc:Fallback>
                <p:oleObj name="方程式" r:id="rId6" imgW="3098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30956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4932363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方程式" r:id="rId8" imgW="3263900" imgH="1866900" progId="Equation.3">
                  <p:embed/>
                </p:oleObj>
              </mc:Choice>
              <mc:Fallback>
                <p:oleObj name="方程式" r:id="rId8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003800" y="4292600"/>
          <a:ext cx="3086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方程式" r:id="rId10" imgW="3086100" imgH="1866900" progId="Equation.3">
                  <p:embed/>
                </p:oleObj>
              </mc:Choice>
              <mc:Fallback>
                <p:oleObj name="方程式" r:id="rId10" imgW="3086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92600"/>
                        <a:ext cx="30861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Line 10"/>
          <p:cNvSpPr>
            <a:spLocks noChangeShapeType="1"/>
          </p:cNvSpPr>
          <p:nvPr/>
        </p:nvSpPr>
        <p:spPr bwMode="auto">
          <a:xfrm>
            <a:off x="1908175" y="1989138"/>
            <a:ext cx="2376488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39" name="Line 11"/>
          <p:cNvSpPr>
            <a:spLocks noChangeShapeType="1"/>
          </p:cNvSpPr>
          <p:nvPr/>
        </p:nvSpPr>
        <p:spPr bwMode="auto">
          <a:xfrm>
            <a:off x="1692275" y="220503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40" name="Line 12"/>
          <p:cNvSpPr>
            <a:spLocks noChangeShapeType="1"/>
          </p:cNvSpPr>
          <p:nvPr/>
        </p:nvSpPr>
        <p:spPr bwMode="auto">
          <a:xfrm>
            <a:off x="2124075" y="17732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1042988" y="476250"/>
            <a:ext cx="36004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4400" b="1"/>
              <a:t>Example</a:t>
            </a:r>
          </a:p>
        </p:txBody>
      </p:sp>
      <p:sp>
        <p:nvSpPr>
          <p:cNvPr id="304144" name="Text Box 16"/>
          <p:cNvSpPr txBox="1">
            <a:spLocks noChangeArrowheads="1"/>
          </p:cNvSpPr>
          <p:nvPr/>
        </p:nvSpPr>
        <p:spPr bwMode="auto">
          <a:xfrm>
            <a:off x="1908175" y="16637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169227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4146" name="Text Box 18"/>
          <p:cNvSpPr txBox="1">
            <a:spLocks noChangeArrowheads="1"/>
          </p:cNvSpPr>
          <p:nvPr/>
        </p:nvSpPr>
        <p:spPr bwMode="auto">
          <a:xfrm>
            <a:off x="5757863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4147" name="Text Box 19"/>
          <p:cNvSpPr txBox="1">
            <a:spLocks noChangeArrowheads="1"/>
          </p:cNvSpPr>
          <p:nvPr/>
        </p:nvSpPr>
        <p:spPr bwMode="auto">
          <a:xfrm>
            <a:off x="550862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4148" name="Rectangle 20"/>
          <p:cNvSpPr>
            <a:spLocks noChangeArrowheads="1"/>
          </p:cNvSpPr>
          <p:nvPr/>
        </p:nvSpPr>
        <p:spPr bwMode="auto">
          <a:xfrm>
            <a:off x="2411413" y="3213100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49" name="Rectangle 21"/>
          <p:cNvSpPr>
            <a:spLocks noChangeArrowheads="1"/>
          </p:cNvSpPr>
          <p:nvPr/>
        </p:nvSpPr>
        <p:spPr bwMode="auto">
          <a:xfrm>
            <a:off x="6227763" y="3213100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0" name="Freeform 22"/>
          <p:cNvSpPr>
            <a:spLocks/>
          </p:cNvSpPr>
          <p:nvPr/>
        </p:nvSpPr>
        <p:spPr bwMode="auto">
          <a:xfrm>
            <a:off x="2700338" y="2276475"/>
            <a:ext cx="142875" cy="936625"/>
          </a:xfrm>
          <a:custGeom>
            <a:avLst/>
            <a:gdLst>
              <a:gd name="T0" fmla="*/ 0 w 90"/>
              <a:gd name="T1" fmla="*/ 0 h 590"/>
              <a:gd name="T2" fmla="*/ 90 w 90"/>
              <a:gd name="T3" fmla="*/ 408 h 590"/>
              <a:gd name="T4" fmla="*/ 0 w 90"/>
              <a:gd name="T5" fmla="*/ 59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590">
                <a:moveTo>
                  <a:pt x="0" y="0"/>
                </a:moveTo>
                <a:cubicBezTo>
                  <a:pt x="45" y="155"/>
                  <a:pt x="90" y="310"/>
                  <a:pt x="90" y="408"/>
                </a:cubicBezTo>
                <a:cubicBezTo>
                  <a:pt x="90" y="506"/>
                  <a:pt x="45" y="548"/>
                  <a:pt x="0" y="5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51" name="Freeform 23"/>
          <p:cNvSpPr>
            <a:spLocks/>
          </p:cNvSpPr>
          <p:nvPr/>
        </p:nvSpPr>
        <p:spPr bwMode="auto">
          <a:xfrm>
            <a:off x="2124075" y="3500438"/>
            <a:ext cx="360363" cy="144462"/>
          </a:xfrm>
          <a:custGeom>
            <a:avLst/>
            <a:gdLst>
              <a:gd name="T0" fmla="*/ 0 w 227"/>
              <a:gd name="T1" fmla="*/ 0 h 91"/>
              <a:gd name="T2" fmla="*/ 91 w 227"/>
              <a:gd name="T3" fmla="*/ 91 h 91"/>
              <a:gd name="T4" fmla="*/ 227 w 227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" h="91">
                <a:moveTo>
                  <a:pt x="0" y="0"/>
                </a:moveTo>
                <a:cubicBezTo>
                  <a:pt x="26" y="45"/>
                  <a:pt x="53" y="91"/>
                  <a:pt x="91" y="91"/>
                </a:cubicBezTo>
                <a:cubicBezTo>
                  <a:pt x="129" y="91"/>
                  <a:pt x="178" y="45"/>
                  <a:pt x="22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4152" name="Rectangle 24"/>
          <p:cNvSpPr>
            <a:spLocks noChangeArrowheads="1"/>
          </p:cNvSpPr>
          <p:nvPr/>
        </p:nvSpPr>
        <p:spPr bwMode="auto">
          <a:xfrm>
            <a:off x="6370638" y="5446713"/>
            <a:ext cx="288925" cy="28733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2484438" y="5445125"/>
            <a:ext cx="288925" cy="28733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4155" name="Rectangle 27"/>
          <p:cNvSpPr>
            <a:spLocks noChangeArrowheads="1"/>
          </p:cNvSpPr>
          <p:nvPr/>
        </p:nvSpPr>
        <p:spPr bwMode="auto">
          <a:xfrm>
            <a:off x="4645025" y="404813"/>
            <a:ext cx="424815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 i="1"/>
              <a:t>d</a:t>
            </a:r>
            <a:r>
              <a:rPr lang="en-US" altLang="zh-TW" b="1" i="1" baseline="30000"/>
              <a:t>(1)</a:t>
            </a:r>
            <a:r>
              <a:rPr lang="en-US" altLang="zh-TW" b="1" i="1" baseline="-25000"/>
              <a:t>42</a:t>
            </a:r>
            <a:r>
              <a:rPr lang="en-US" altLang="zh-TW" b="1" i="1"/>
              <a:t> =min {d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42,</a:t>
            </a:r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41</a:t>
            </a:r>
            <a:r>
              <a:rPr lang="en-US" altLang="zh-TW"/>
              <a:t> + </a:t>
            </a:r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12</a:t>
            </a:r>
            <a:r>
              <a:rPr lang="en-US" altLang="zh-TW" b="1" i="1"/>
              <a:t>}</a:t>
            </a:r>
          </a:p>
        </p:txBody>
      </p:sp>
      <p:sp>
        <p:nvSpPr>
          <p:cNvPr id="304156" name="Text Box 28"/>
          <p:cNvSpPr txBox="1">
            <a:spLocks noChangeArrowheads="1"/>
          </p:cNvSpPr>
          <p:nvPr/>
        </p:nvSpPr>
        <p:spPr bwMode="auto">
          <a:xfrm>
            <a:off x="2339975" y="1125538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12</a:t>
            </a:r>
          </a:p>
        </p:txBody>
      </p:sp>
      <p:sp>
        <p:nvSpPr>
          <p:cNvPr id="304157" name="Text Box 29"/>
          <p:cNvSpPr txBox="1">
            <a:spLocks noChangeArrowheads="1"/>
          </p:cNvSpPr>
          <p:nvPr/>
        </p:nvSpPr>
        <p:spPr bwMode="auto">
          <a:xfrm>
            <a:off x="900113" y="3141663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41</a:t>
            </a:r>
          </a:p>
        </p:txBody>
      </p:sp>
      <p:sp>
        <p:nvSpPr>
          <p:cNvPr id="304158" name="Text Box 30"/>
          <p:cNvSpPr txBox="1">
            <a:spLocks noChangeArrowheads="1"/>
          </p:cNvSpPr>
          <p:nvPr/>
        </p:nvSpPr>
        <p:spPr bwMode="auto">
          <a:xfrm>
            <a:off x="2484438" y="3789363"/>
            <a:ext cx="777875" cy="457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 i="1"/>
              <a:t>d</a:t>
            </a:r>
            <a:r>
              <a:rPr lang="en-US" altLang="zh-TW" b="1" i="1" baseline="30000"/>
              <a:t>(0)</a:t>
            </a:r>
            <a:r>
              <a:rPr lang="en-US" altLang="zh-TW" b="1" i="1" baseline="-2500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429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018-447C-417A-B85A-B7C11C96A29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755650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方程式" r:id="rId4" imgW="3263900" imgH="1866900" progId="Equation.3">
                  <p:embed/>
                </p:oleObj>
              </mc:Choice>
              <mc:Fallback>
                <p:oleObj name="方程式" r:id="rId4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827088" y="4292600"/>
          <a:ext cx="3086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方程式" r:id="rId6" imgW="3086100" imgH="1866900" progId="Equation.3">
                  <p:embed/>
                </p:oleObj>
              </mc:Choice>
              <mc:Fallback>
                <p:oleObj name="方程式" r:id="rId6" imgW="3086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30861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1042988" y="476250"/>
            <a:ext cx="73152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 sz="4400" b="1"/>
              <a:t>Example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1581150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1331913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graphicFrame>
        <p:nvGraphicFramePr>
          <p:cNvPr id="312343" name="Object 23"/>
          <p:cNvGraphicFramePr>
            <a:graphicFrameLocks noChangeAspect="1"/>
          </p:cNvGraphicFramePr>
          <p:nvPr/>
        </p:nvGraphicFramePr>
        <p:xfrm>
          <a:off x="4905375" y="2060575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方程式" r:id="rId8" imgW="3263900" imgH="1866900" progId="Equation.3">
                  <p:embed/>
                </p:oleObj>
              </mc:Choice>
              <mc:Fallback>
                <p:oleObj name="方程式" r:id="rId8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060575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4" name="Object 24"/>
          <p:cNvGraphicFramePr>
            <a:graphicFrameLocks noChangeAspect="1"/>
          </p:cNvGraphicFramePr>
          <p:nvPr/>
        </p:nvGraphicFramePr>
        <p:xfrm>
          <a:off x="4949825" y="421481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21481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5757863" y="1628775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5508625" y="1917700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>
            <a:off x="1403350" y="1916113"/>
            <a:ext cx="2520950" cy="2017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2195513" y="15573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1331913" y="25654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0" name="Rectangle 30"/>
          <p:cNvSpPr>
            <a:spLocks noChangeArrowheads="1"/>
          </p:cNvSpPr>
          <p:nvPr/>
        </p:nvSpPr>
        <p:spPr bwMode="auto">
          <a:xfrm>
            <a:off x="2987675" y="20605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1" name="Freeform 31"/>
          <p:cNvSpPr>
            <a:spLocks/>
          </p:cNvSpPr>
          <p:nvPr/>
        </p:nvSpPr>
        <p:spPr bwMode="auto">
          <a:xfrm>
            <a:off x="2339975" y="2047875"/>
            <a:ext cx="647700" cy="85725"/>
          </a:xfrm>
          <a:custGeom>
            <a:avLst/>
            <a:gdLst>
              <a:gd name="T0" fmla="*/ 0 w 408"/>
              <a:gd name="T1" fmla="*/ 54 h 54"/>
              <a:gd name="T2" fmla="*/ 181 w 408"/>
              <a:gd name="T3" fmla="*/ 8 h 54"/>
              <a:gd name="T4" fmla="*/ 408 w 408"/>
              <a:gd name="T5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54">
                <a:moveTo>
                  <a:pt x="0" y="54"/>
                </a:moveTo>
                <a:cubicBezTo>
                  <a:pt x="56" y="35"/>
                  <a:pt x="113" y="16"/>
                  <a:pt x="181" y="8"/>
                </a:cubicBezTo>
                <a:cubicBezTo>
                  <a:pt x="249" y="0"/>
                  <a:pt x="328" y="4"/>
                  <a:pt x="408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2" name="Freeform 32"/>
          <p:cNvSpPr>
            <a:spLocks/>
          </p:cNvSpPr>
          <p:nvPr/>
        </p:nvSpPr>
        <p:spPr bwMode="auto">
          <a:xfrm>
            <a:off x="3348038" y="2276475"/>
            <a:ext cx="82550" cy="288925"/>
          </a:xfrm>
          <a:custGeom>
            <a:avLst/>
            <a:gdLst>
              <a:gd name="T0" fmla="*/ 45 w 52"/>
              <a:gd name="T1" fmla="*/ 182 h 182"/>
              <a:gd name="T2" fmla="*/ 45 w 52"/>
              <a:gd name="T3" fmla="*/ 91 h 182"/>
              <a:gd name="T4" fmla="*/ 0 w 52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82">
                <a:moveTo>
                  <a:pt x="45" y="182"/>
                </a:moveTo>
                <a:cubicBezTo>
                  <a:pt x="48" y="151"/>
                  <a:pt x="52" y="121"/>
                  <a:pt x="45" y="91"/>
                </a:cubicBezTo>
                <a:cubicBezTo>
                  <a:pt x="38" y="61"/>
                  <a:pt x="19" y="3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3" name="Rectangle 33"/>
          <p:cNvSpPr>
            <a:spLocks noChangeArrowheads="1"/>
          </p:cNvSpPr>
          <p:nvPr/>
        </p:nvSpPr>
        <p:spPr bwMode="auto">
          <a:xfrm>
            <a:off x="2987675" y="27813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4" name="Freeform 34"/>
          <p:cNvSpPr>
            <a:spLocks/>
          </p:cNvSpPr>
          <p:nvPr/>
        </p:nvSpPr>
        <p:spPr bwMode="auto">
          <a:xfrm>
            <a:off x="2268538" y="2697163"/>
            <a:ext cx="719137" cy="155575"/>
          </a:xfrm>
          <a:custGeom>
            <a:avLst/>
            <a:gdLst>
              <a:gd name="T0" fmla="*/ 0 w 453"/>
              <a:gd name="T1" fmla="*/ 98 h 98"/>
              <a:gd name="T2" fmla="*/ 226 w 453"/>
              <a:gd name="T3" fmla="*/ 7 h 98"/>
              <a:gd name="T4" fmla="*/ 453 w 453"/>
              <a:gd name="T5" fmla="*/ 5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" h="98">
                <a:moveTo>
                  <a:pt x="0" y="98"/>
                </a:moveTo>
                <a:cubicBezTo>
                  <a:pt x="75" y="56"/>
                  <a:pt x="151" y="14"/>
                  <a:pt x="226" y="7"/>
                </a:cubicBezTo>
                <a:cubicBezTo>
                  <a:pt x="301" y="0"/>
                  <a:pt x="377" y="26"/>
                  <a:pt x="453" y="5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5" name="Freeform 35"/>
          <p:cNvSpPr>
            <a:spLocks/>
          </p:cNvSpPr>
          <p:nvPr/>
        </p:nvSpPr>
        <p:spPr bwMode="auto">
          <a:xfrm>
            <a:off x="3276600" y="2636838"/>
            <a:ext cx="142875" cy="144462"/>
          </a:xfrm>
          <a:custGeom>
            <a:avLst/>
            <a:gdLst>
              <a:gd name="T0" fmla="*/ 0 w 90"/>
              <a:gd name="T1" fmla="*/ 0 h 91"/>
              <a:gd name="T2" fmla="*/ 90 w 90"/>
              <a:gd name="T3" fmla="*/ 45 h 91"/>
              <a:gd name="T4" fmla="*/ 0 w 90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91">
                <a:moveTo>
                  <a:pt x="0" y="0"/>
                </a:moveTo>
                <a:cubicBezTo>
                  <a:pt x="45" y="15"/>
                  <a:pt x="90" y="30"/>
                  <a:pt x="90" y="45"/>
                </a:cubicBezTo>
                <a:cubicBezTo>
                  <a:pt x="90" y="60"/>
                  <a:pt x="45" y="75"/>
                  <a:pt x="0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56" name="Rectangle 36"/>
          <p:cNvSpPr>
            <a:spLocks noChangeArrowheads="1"/>
          </p:cNvSpPr>
          <p:nvPr/>
        </p:nvSpPr>
        <p:spPr bwMode="auto">
          <a:xfrm>
            <a:off x="7164388" y="19891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7" name="Rectangle 37"/>
          <p:cNvSpPr>
            <a:spLocks noChangeArrowheads="1"/>
          </p:cNvSpPr>
          <p:nvPr/>
        </p:nvSpPr>
        <p:spPr bwMode="auto">
          <a:xfrm>
            <a:off x="7164388" y="27813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8" name="Rectangle 38"/>
          <p:cNvSpPr>
            <a:spLocks noChangeArrowheads="1"/>
          </p:cNvSpPr>
          <p:nvPr/>
        </p:nvSpPr>
        <p:spPr bwMode="auto">
          <a:xfrm>
            <a:off x="3490913" y="27813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59" name="Freeform 39"/>
          <p:cNvSpPr>
            <a:spLocks/>
          </p:cNvSpPr>
          <p:nvPr/>
        </p:nvSpPr>
        <p:spPr bwMode="auto">
          <a:xfrm>
            <a:off x="2268538" y="3068638"/>
            <a:ext cx="1282700" cy="228600"/>
          </a:xfrm>
          <a:custGeom>
            <a:avLst/>
            <a:gdLst>
              <a:gd name="T0" fmla="*/ 0 w 808"/>
              <a:gd name="T1" fmla="*/ 0 h 144"/>
              <a:gd name="T2" fmla="*/ 680 w 808"/>
              <a:gd name="T3" fmla="*/ 136 h 144"/>
              <a:gd name="T4" fmla="*/ 771 w 808"/>
              <a:gd name="T5" fmla="*/ 4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8" h="144">
                <a:moveTo>
                  <a:pt x="0" y="0"/>
                </a:moveTo>
                <a:cubicBezTo>
                  <a:pt x="276" y="64"/>
                  <a:pt x="552" y="128"/>
                  <a:pt x="680" y="136"/>
                </a:cubicBezTo>
                <a:cubicBezTo>
                  <a:pt x="808" y="144"/>
                  <a:pt x="789" y="95"/>
                  <a:pt x="771" y="4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60" name="Freeform 40"/>
          <p:cNvSpPr>
            <a:spLocks/>
          </p:cNvSpPr>
          <p:nvPr/>
        </p:nvSpPr>
        <p:spPr bwMode="auto">
          <a:xfrm>
            <a:off x="3779838" y="2636838"/>
            <a:ext cx="155575" cy="144462"/>
          </a:xfrm>
          <a:custGeom>
            <a:avLst/>
            <a:gdLst>
              <a:gd name="T0" fmla="*/ 0 w 98"/>
              <a:gd name="T1" fmla="*/ 0 h 91"/>
              <a:gd name="T2" fmla="*/ 91 w 98"/>
              <a:gd name="T3" fmla="*/ 45 h 91"/>
              <a:gd name="T4" fmla="*/ 45 w 9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" h="91">
                <a:moveTo>
                  <a:pt x="0" y="0"/>
                </a:moveTo>
                <a:cubicBezTo>
                  <a:pt x="42" y="15"/>
                  <a:pt x="84" y="30"/>
                  <a:pt x="91" y="45"/>
                </a:cubicBezTo>
                <a:cubicBezTo>
                  <a:pt x="98" y="60"/>
                  <a:pt x="71" y="75"/>
                  <a:pt x="45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2361" name="Rectangle 41"/>
          <p:cNvSpPr>
            <a:spLocks noChangeArrowheads="1"/>
          </p:cNvSpPr>
          <p:nvPr/>
        </p:nvSpPr>
        <p:spPr bwMode="auto">
          <a:xfrm>
            <a:off x="7667625" y="27813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2" name="Rectangle 42"/>
          <p:cNvSpPr>
            <a:spLocks noChangeArrowheads="1"/>
          </p:cNvSpPr>
          <p:nvPr/>
        </p:nvSpPr>
        <p:spPr bwMode="auto">
          <a:xfrm>
            <a:off x="7164388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3" name="Rectangle 43"/>
          <p:cNvSpPr>
            <a:spLocks noChangeArrowheads="1"/>
          </p:cNvSpPr>
          <p:nvPr/>
        </p:nvSpPr>
        <p:spPr bwMode="auto">
          <a:xfrm>
            <a:off x="7164388" y="494188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4" name="Rectangle 44"/>
          <p:cNvSpPr>
            <a:spLocks noChangeArrowheads="1"/>
          </p:cNvSpPr>
          <p:nvPr/>
        </p:nvSpPr>
        <p:spPr bwMode="auto">
          <a:xfrm>
            <a:off x="7667625" y="494188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5" name="Rectangle 45"/>
          <p:cNvSpPr>
            <a:spLocks noChangeArrowheads="1"/>
          </p:cNvSpPr>
          <p:nvPr/>
        </p:nvSpPr>
        <p:spPr bwMode="auto">
          <a:xfrm>
            <a:off x="2987675" y="42211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6" name="Rectangle 46"/>
          <p:cNvSpPr>
            <a:spLocks noChangeArrowheads="1"/>
          </p:cNvSpPr>
          <p:nvPr/>
        </p:nvSpPr>
        <p:spPr bwMode="auto">
          <a:xfrm>
            <a:off x="2987675" y="50133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367" name="Rectangle 47"/>
          <p:cNvSpPr>
            <a:spLocks noChangeArrowheads="1"/>
          </p:cNvSpPr>
          <p:nvPr/>
        </p:nvSpPr>
        <p:spPr bwMode="auto">
          <a:xfrm>
            <a:off x="3490913" y="50133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3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DC07-9E63-48BF-BE37-ED9A526572B3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76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755650" y="2138363"/>
          <a:ext cx="32670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方程式" r:id="rId4" imgW="3263900" imgH="1866900" progId="Equation.3">
                  <p:embed/>
                </p:oleObj>
              </mc:Choice>
              <mc:Fallback>
                <p:oleObj name="方程式" r:id="rId4" imgW="32639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8363"/>
                        <a:ext cx="32670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109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800100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0" y="2963863"/>
            <a:ext cx="1841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 sz="1100"/>
          </a:p>
          <a:p>
            <a:pPr eaLnBrk="0" hangingPunct="0"/>
            <a:endParaRPr kumimoji="1" lang="en-US" altLang="zh-TW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4572000" y="2138363"/>
          <a:ext cx="3381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方程式" r:id="rId8" imgW="3378200" imgH="1866900" progId="Equation.3">
                  <p:embed/>
                </p:oleObj>
              </mc:Choice>
              <mc:Fallback>
                <p:oleObj name="方程式" r:id="rId8" imgW="3378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8363"/>
                        <a:ext cx="33813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0" y="576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4643438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1581150" y="1700213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1355725" y="1989138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5165" name="Line 13"/>
          <p:cNvSpPr>
            <a:spLocks noChangeShapeType="1"/>
          </p:cNvSpPr>
          <p:nvPr/>
        </p:nvSpPr>
        <p:spPr bwMode="auto">
          <a:xfrm>
            <a:off x="2700338" y="15573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1403350" y="29972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7" name="Line 15"/>
          <p:cNvSpPr>
            <a:spLocks noChangeShapeType="1"/>
          </p:cNvSpPr>
          <p:nvPr/>
        </p:nvSpPr>
        <p:spPr bwMode="auto">
          <a:xfrm>
            <a:off x="1476375" y="1916113"/>
            <a:ext cx="2519363" cy="2160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5468938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5169" name="Text Box 17"/>
          <p:cNvSpPr txBox="1">
            <a:spLocks noChangeArrowheads="1"/>
          </p:cNvSpPr>
          <p:nvPr/>
        </p:nvSpPr>
        <p:spPr bwMode="auto">
          <a:xfrm>
            <a:off x="5219700" y="2087563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051050" y="32131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2" name="Freeform 20"/>
          <p:cNvSpPr>
            <a:spLocks/>
          </p:cNvSpPr>
          <p:nvPr/>
        </p:nvSpPr>
        <p:spPr bwMode="auto">
          <a:xfrm>
            <a:off x="1979613" y="3068638"/>
            <a:ext cx="71437" cy="144462"/>
          </a:xfrm>
          <a:custGeom>
            <a:avLst/>
            <a:gdLst>
              <a:gd name="T0" fmla="*/ 45 w 45"/>
              <a:gd name="T1" fmla="*/ 0 h 91"/>
              <a:gd name="T2" fmla="*/ 0 w 45"/>
              <a:gd name="T3" fmla="*/ 46 h 91"/>
              <a:gd name="T4" fmla="*/ 45 w 45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91">
                <a:moveTo>
                  <a:pt x="45" y="0"/>
                </a:moveTo>
                <a:cubicBezTo>
                  <a:pt x="22" y="15"/>
                  <a:pt x="0" y="31"/>
                  <a:pt x="0" y="46"/>
                </a:cubicBezTo>
                <a:cubicBezTo>
                  <a:pt x="0" y="61"/>
                  <a:pt x="22" y="76"/>
                  <a:pt x="45" y="9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73" name="Freeform 21"/>
          <p:cNvSpPr>
            <a:spLocks/>
          </p:cNvSpPr>
          <p:nvPr/>
        </p:nvSpPr>
        <p:spPr bwMode="auto">
          <a:xfrm>
            <a:off x="2411413" y="3573463"/>
            <a:ext cx="215900" cy="142875"/>
          </a:xfrm>
          <a:custGeom>
            <a:avLst/>
            <a:gdLst>
              <a:gd name="T0" fmla="*/ 136 w 136"/>
              <a:gd name="T1" fmla="*/ 0 h 90"/>
              <a:gd name="T2" fmla="*/ 46 w 136"/>
              <a:gd name="T3" fmla="*/ 90 h 90"/>
              <a:gd name="T4" fmla="*/ 0 w 136"/>
              <a:gd name="T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90">
                <a:moveTo>
                  <a:pt x="136" y="0"/>
                </a:moveTo>
                <a:cubicBezTo>
                  <a:pt x="102" y="45"/>
                  <a:pt x="69" y="90"/>
                  <a:pt x="46" y="90"/>
                </a:cubicBezTo>
                <a:cubicBezTo>
                  <a:pt x="23" y="90"/>
                  <a:pt x="11" y="45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5174" name="Rectangle 22"/>
          <p:cNvSpPr>
            <a:spLocks noChangeArrowheads="1"/>
          </p:cNvSpPr>
          <p:nvPr/>
        </p:nvSpPr>
        <p:spPr bwMode="auto">
          <a:xfrm>
            <a:off x="5940425" y="32131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5" name="Rectangle 23"/>
          <p:cNvSpPr>
            <a:spLocks noChangeArrowheads="1"/>
          </p:cNvSpPr>
          <p:nvPr/>
        </p:nvSpPr>
        <p:spPr bwMode="auto">
          <a:xfrm>
            <a:off x="6011863" y="537368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2124075" y="537368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66BE-2882-4238-9F32-227CAB91A60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0" y="-76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903288" y="2138363"/>
          <a:ext cx="3381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方程式" r:id="rId4" imgW="3378200" imgH="1866900" progId="Equation.3">
                  <p:embed/>
                </p:oleObj>
              </mc:Choice>
              <mc:Fallback>
                <p:oleObj name="方程式" r:id="rId4" imgW="3378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138363"/>
                        <a:ext cx="33813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0" y="576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13354" name="Object 10"/>
          <p:cNvGraphicFramePr>
            <a:graphicFrameLocks noChangeAspect="1"/>
          </p:cNvGraphicFramePr>
          <p:nvPr/>
        </p:nvGraphicFramePr>
        <p:xfrm>
          <a:off x="974725" y="4292600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292600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1800225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1550988" y="2087563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graphicFrame>
        <p:nvGraphicFramePr>
          <p:cNvPr id="313368" name="Object 24"/>
          <p:cNvGraphicFramePr>
            <a:graphicFrameLocks noChangeAspect="1"/>
          </p:cNvGraphicFramePr>
          <p:nvPr/>
        </p:nvGraphicFramePr>
        <p:xfrm>
          <a:off x="4895850" y="2133600"/>
          <a:ext cx="3352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方程式" r:id="rId8" imgW="3352800" imgH="1866900" progId="Equation.3">
                  <p:embed/>
                </p:oleObj>
              </mc:Choice>
              <mc:Fallback>
                <p:oleObj name="方程式" r:id="rId8" imgW="3352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133600"/>
                        <a:ext cx="3352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69" name="Object 25"/>
          <p:cNvGraphicFramePr>
            <a:graphicFrameLocks noChangeAspect="1"/>
          </p:cNvGraphicFramePr>
          <p:nvPr/>
        </p:nvGraphicFramePr>
        <p:xfrm>
          <a:off x="4967288" y="422116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22116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5829300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5530850" y="2060575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13373" name="Line 29"/>
          <p:cNvSpPr>
            <a:spLocks noChangeShapeType="1"/>
          </p:cNvSpPr>
          <p:nvPr/>
        </p:nvSpPr>
        <p:spPr bwMode="auto">
          <a:xfrm>
            <a:off x="3492500" y="127000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4" name="Line 30"/>
          <p:cNvSpPr>
            <a:spLocks noChangeShapeType="1"/>
          </p:cNvSpPr>
          <p:nvPr/>
        </p:nvSpPr>
        <p:spPr bwMode="auto">
          <a:xfrm>
            <a:off x="1331913" y="342900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>
            <a:off x="1476375" y="1773238"/>
            <a:ext cx="2808288" cy="2303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3376" name="Rectangle 32"/>
          <p:cNvSpPr>
            <a:spLocks noChangeArrowheads="1"/>
          </p:cNvSpPr>
          <p:nvPr/>
        </p:nvSpPr>
        <p:spPr bwMode="auto">
          <a:xfrm>
            <a:off x="2843213" y="21336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2843213" y="256381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8" name="Rectangle 34"/>
          <p:cNvSpPr>
            <a:spLocks noChangeArrowheads="1"/>
          </p:cNvSpPr>
          <p:nvPr/>
        </p:nvSpPr>
        <p:spPr bwMode="auto">
          <a:xfrm>
            <a:off x="1835150" y="24923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79" name="Rectangle 35"/>
          <p:cNvSpPr>
            <a:spLocks noChangeArrowheads="1"/>
          </p:cNvSpPr>
          <p:nvPr/>
        </p:nvSpPr>
        <p:spPr bwMode="auto">
          <a:xfrm>
            <a:off x="1835150" y="29241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1835150" y="3573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2268538" y="357346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2843213" y="357346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6800850" y="41957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6" name="Rectangle 42"/>
          <p:cNvSpPr>
            <a:spLocks noChangeArrowheads="1"/>
          </p:cNvSpPr>
          <p:nvPr/>
        </p:nvSpPr>
        <p:spPr bwMode="auto">
          <a:xfrm>
            <a:off x="6800850" y="46259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7" name="Rectangle 43"/>
          <p:cNvSpPr>
            <a:spLocks noChangeArrowheads="1"/>
          </p:cNvSpPr>
          <p:nvPr/>
        </p:nvSpPr>
        <p:spPr bwMode="auto">
          <a:xfrm>
            <a:off x="5865813" y="45545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5865813" y="4986338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5865813" y="56356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>
            <a:off x="6299200" y="56610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6800850" y="563562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3" name="Rectangle 49"/>
          <p:cNvSpPr>
            <a:spLocks noChangeArrowheads="1"/>
          </p:cNvSpPr>
          <p:nvPr/>
        </p:nvSpPr>
        <p:spPr bwMode="auto">
          <a:xfrm>
            <a:off x="2771775" y="42926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4" name="Rectangle 50"/>
          <p:cNvSpPr>
            <a:spLocks noChangeArrowheads="1"/>
          </p:cNvSpPr>
          <p:nvPr/>
        </p:nvSpPr>
        <p:spPr bwMode="auto">
          <a:xfrm>
            <a:off x="2771775" y="472281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5" name="Rectangle 51"/>
          <p:cNvSpPr>
            <a:spLocks noChangeArrowheads="1"/>
          </p:cNvSpPr>
          <p:nvPr/>
        </p:nvSpPr>
        <p:spPr bwMode="auto">
          <a:xfrm>
            <a:off x="1835150" y="46513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6" name="Rectangle 52"/>
          <p:cNvSpPr>
            <a:spLocks noChangeArrowheads="1"/>
          </p:cNvSpPr>
          <p:nvPr/>
        </p:nvSpPr>
        <p:spPr bwMode="auto">
          <a:xfrm>
            <a:off x="1835150" y="50831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7" name="Rectangle 53"/>
          <p:cNvSpPr>
            <a:spLocks noChangeArrowheads="1"/>
          </p:cNvSpPr>
          <p:nvPr/>
        </p:nvSpPr>
        <p:spPr bwMode="auto">
          <a:xfrm>
            <a:off x="1835150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8" name="Rectangle 54"/>
          <p:cNvSpPr>
            <a:spLocks noChangeArrowheads="1"/>
          </p:cNvSpPr>
          <p:nvPr/>
        </p:nvSpPr>
        <p:spPr bwMode="auto">
          <a:xfrm>
            <a:off x="2339975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399" name="Rectangle 55"/>
          <p:cNvSpPr>
            <a:spLocks noChangeArrowheads="1"/>
          </p:cNvSpPr>
          <p:nvPr/>
        </p:nvSpPr>
        <p:spPr bwMode="auto">
          <a:xfrm>
            <a:off x="2771775" y="5732463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EED3-8FA6-417F-A184-FFF47CFC7D2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611188" y="1412875"/>
            <a:ext cx="8281987" cy="5256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0" y="-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755650" y="2133600"/>
          <a:ext cx="33528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方程式" r:id="rId4" imgW="3352800" imgH="1866900" progId="Equation.3">
                  <p:embed/>
                </p:oleObj>
              </mc:Choice>
              <mc:Fallback>
                <p:oleObj name="方程式" r:id="rId4" imgW="33528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33528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827088" y="4221163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方程式" r:id="rId6" imgW="3124200" imgH="1866900" progId="Equation.3">
                  <p:embed/>
                </p:oleObj>
              </mc:Choice>
              <mc:Fallback>
                <p:oleObj name="方程式" r:id="rId6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0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sz="2000"/>
              <a:t/>
            </a:r>
            <a:br>
              <a:rPr kumimoji="1" lang="en-US" altLang="zh-TW" sz="2000"/>
            </a:br>
            <a:endParaRPr kumimoji="1" lang="en-US" altLang="zh-TW"/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4716463" y="2138363"/>
          <a:ext cx="33432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方程式" r:id="rId8" imgW="3340100" imgH="1866900" progId="Equation.3">
                  <p:embed/>
                </p:oleObj>
              </mc:Choice>
              <mc:Fallback>
                <p:oleObj name="方程式" r:id="rId8" imgW="33401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138363"/>
                        <a:ext cx="334327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0" y="5676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06185" name="Object 9"/>
          <p:cNvGraphicFramePr>
            <a:graphicFrameLocks noChangeAspect="1"/>
          </p:cNvGraphicFramePr>
          <p:nvPr/>
        </p:nvGraphicFramePr>
        <p:xfrm>
          <a:off x="4787900" y="4225925"/>
          <a:ext cx="3124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方程式" r:id="rId10" imgW="3124200" imgH="1866900" progId="Equation.3">
                  <p:embed/>
                </p:oleObj>
              </mc:Choice>
              <mc:Fallback>
                <p:oleObj name="方程式" r:id="rId10" imgW="3124200" imgH="186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25925"/>
                        <a:ext cx="31242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Line 11"/>
          <p:cNvSpPr>
            <a:spLocks noChangeShapeType="1"/>
          </p:cNvSpPr>
          <p:nvPr/>
        </p:nvSpPr>
        <p:spPr bwMode="auto">
          <a:xfrm>
            <a:off x="3851275" y="1916113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>
            <a:off x="1331913" y="38608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1476375" y="2060575"/>
            <a:ext cx="2590800" cy="2016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1619250" y="177323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1      2      3     4       5</a:t>
            </a:r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1403350" y="2060575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  <a:p>
            <a:r>
              <a:rPr lang="en-US" altLang="zh-TW"/>
              <a:t>2</a:t>
            </a:r>
          </a:p>
          <a:p>
            <a:r>
              <a:rPr lang="en-US" altLang="zh-TW"/>
              <a:t>3</a:t>
            </a:r>
          </a:p>
          <a:p>
            <a:r>
              <a:rPr lang="en-US" altLang="zh-TW"/>
              <a:t>4</a:t>
            </a:r>
          </a:p>
          <a:p>
            <a:r>
              <a:rPr lang="en-US" altLang="zh-TW"/>
              <a:t>5</a:t>
            </a:r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059113" y="2133600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2627313" y="2132013"/>
            <a:ext cx="360362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6588125" y="4149725"/>
            <a:ext cx="288925" cy="358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7019925" y="4148138"/>
            <a:ext cx="360363" cy="3603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7091363" y="206057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6588125" y="2060575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3059113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2627313" y="4149725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4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052736"/>
                <a:ext cx="8496944" cy="5400600"/>
              </a:xfrm>
            </p:spPr>
            <p:txBody>
              <a:bodyPr/>
              <a:lstStyle/>
              <a:p>
                <a:r>
                  <a:rPr lang="en-US" altLang="zh-TW" sz="2800" dirty="0">
                    <a:latin typeface="+mj-lt"/>
                  </a:rPr>
                  <a:t>Let </a:t>
                </a:r>
                <a:r>
                  <a:rPr lang="en-US" altLang="zh-TW" sz="2800" i="1" dirty="0">
                    <a:latin typeface="+mj-lt"/>
                  </a:rPr>
                  <a:t>G</a:t>
                </a:r>
                <a:r>
                  <a:rPr lang="en-US" altLang="zh-TW" sz="2800" dirty="0">
                    <a:latin typeface="+mj-lt"/>
                  </a:rPr>
                  <a:t> = (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, </a:t>
                </a:r>
                <a:r>
                  <a:rPr lang="en-US" altLang="zh-TW" sz="2800" i="1" dirty="0">
                    <a:latin typeface="+mj-lt"/>
                  </a:rPr>
                  <a:t>E</a:t>
                </a:r>
                <a:r>
                  <a:rPr lang="en-US" altLang="zh-TW" sz="2800" dirty="0">
                    <a:latin typeface="+mj-lt"/>
                  </a:rPr>
                  <a:t>) be a connected graph without loops and multiple edges, where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and </a:t>
                </a:r>
                <a:r>
                  <a:rPr lang="en-US" altLang="zh-TW" sz="2800" i="1" dirty="0">
                    <a:latin typeface="+mj-lt"/>
                  </a:rPr>
                  <a:t>E</a:t>
                </a:r>
                <a:r>
                  <a:rPr lang="en-US" altLang="zh-TW" sz="2800" dirty="0">
                    <a:latin typeface="+mj-lt"/>
                  </a:rPr>
                  <a:t> are the vertex and edge, respectively, sets of </a:t>
                </a:r>
                <a:r>
                  <a:rPr lang="en-US" altLang="zh-TW" sz="2800" i="1" dirty="0">
                    <a:latin typeface="+mj-lt"/>
                  </a:rPr>
                  <a:t>G</a:t>
                </a:r>
                <a:r>
                  <a:rPr lang="en-US" altLang="zh-TW" sz="2800" dirty="0">
                    <a:latin typeface="+mj-lt"/>
                  </a:rPr>
                  <a:t>. </a:t>
                </a:r>
                <a:endParaRPr lang="en-US" altLang="zh-TW" sz="2800" dirty="0" smtClean="0">
                  <a:latin typeface="+mj-lt"/>
                </a:endParaRPr>
              </a:p>
              <a:p>
                <a:r>
                  <a:rPr lang="en-US" altLang="zh-TW" sz="2800" dirty="0" smtClean="0">
                    <a:latin typeface="+mj-lt"/>
                  </a:rPr>
                  <a:t>For </a:t>
                </a:r>
                <a:r>
                  <a:rPr lang="en-US" altLang="zh-TW" sz="2800" dirty="0">
                    <a:latin typeface="+mj-lt"/>
                  </a:rPr>
                  <a:t>any two vertices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,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 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TW" sz="2800" i="1" dirty="0" smtClean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, the </a:t>
                </a:r>
                <a:r>
                  <a:rPr lang="en-US" altLang="zh-TW" sz="2800" i="1" dirty="0">
                    <a:latin typeface="+mj-lt"/>
                  </a:rPr>
                  <a:t>distance</a:t>
                </a:r>
                <a:r>
                  <a:rPr lang="en-US" altLang="zh-TW" sz="2800" dirty="0">
                    <a:latin typeface="+mj-lt"/>
                  </a:rPr>
                  <a:t> between vertices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 and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in </a:t>
                </a:r>
                <a:r>
                  <a:rPr lang="en-US" altLang="zh-TW" sz="2800" i="1" dirty="0">
                    <a:latin typeface="+mj-lt"/>
                  </a:rPr>
                  <a:t>G</a:t>
                </a:r>
                <a:r>
                  <a:rPr lang="en-US" altLang="zh-TW" sz="2800" dirty="0">
                    <a:latin typeface="+mj-lt"/>
                  </a:rPr>
                  <a:t> is the number of edges in a shortest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 -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path. </a:t>
                </a:r>
                <a:r>
                  <a:rPr lang="en-US" altLang="zh-TW" sz="2800" dirty="0" smtClean="0">
                    <a:latin typeface="+mj-lt"/>
                  </a:rPr>
                  <a:t>A </a:t>
                </a:r>
                <a:r>
                  <a:rPr lang="en-US" altLang="zh-TW" sz="2800" dirty="0">
                    <a:latin typeface="+mj-lt"/>
                  </a:rPr>
                  <a:t>shortest </a:t>
                </a:r>
                <a:r>
                  <a:rPr lang="en-US" altLang="zh-TW" sz="2800" dirty="0" smtClean="0">
                    <a:latin typeface="+mj-lt"/>
                  </a:rPr>
                  <a:t>path between</a:t>
                </a:r>
                <a:r>
                  <a:rPr lang="en-US" altLang="zh-TW" sz="2800" dirty="0">
                    <a:latin typeface="+mj-lt"/>
                  </a:rPr>
                  <a:t>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 and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is called a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 -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geodesic</a:t>
                </a:r>
                <a:r>
                  <a:rPr lang="en-US" altLang="zh-TW" sz="2800" dirty="0" smtClean="0">
                    <a:latin typeface="+mj-lt"/>
                  </a:rPr>
                  <a:t>.</a:t>
                </a:r>
              </a:p>
              <a:p>
                <a:r>
                  <a:rPr lang="en-US" altLang="zh-TW" sz="2800" dirty="0" smtClean="0">
                    <a:latin typeface="+mj-lt"/>
                  </a:rPr>
                  <a:t>Let</a:t>
                </a:r>
                <a:r>
                  <a:rPr lang="en-US" altLang="zh-TW" sz="2800" dirty="0">
                    <a:latin typeface="+mj-lt"/>
                  </a:rPr>
                  <a:t> </a:t>
                </a:r>
                <a:r>
                  <a:rPr lang="en-US" altLang="zh-TW" sz="2800" i="1" dirty="0">
                    <a:latin typeface="+mj-lt"/>
                  </a:rPr>
                  <a:t>I</a:t>
                </a:r>
                <a:r>
                  <a:rPr lang="en-US" altLang="zh-TW" sz="2800" dirty="0">
                    <a:latin typeface="+mj-lt"/>
                  </a:rPr>
                  <a:t>(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,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) denote the </a:t>
                </a:r>
                <a:r>
                  <a:rPr lang="en-US" altLang="zh-TW" sz="2800" u="sng" dirty="0">
                    <a:solidFill>
                      <a:srgbClr val="FF0000"/>
                    </a:solidFill>
                    <a:latin typeface="+mj-lt"/>
                  </a:rPr>
                  <a:t>set of vertices</a:t>
                </a:r>
                <a:r>
                  <a:rPr lang="en-US" altLang="zh-TW" sz="2800" dirty="0">
                    <a:latin typeface="+mj-lt"/>
                  </a:rPr>
                  <a:t> such that a vertex is in </a:t>
                </a:r>
                <a:r>
                  <a:rPr lang="en-US" altLang="zh-TW" sz="2800" i="1" dirty="0">
                    <a:latin typeface="+mj-lt"/>
                  </a:rPr>
                  <a:t>I</a:t>
                </a:r>
                <a:r>
                  <a:rPr lang="en-US" altLang="zh-TW" sz="2800" dirty="0">
                    <a:latin typeface="+mj-lt"/>
                  </a:rPr>
                  <a:t>(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,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) if and only if it is in some </a:t>
                </a:r>
                <a:r>
                  <a:rPr lang="en-US" altLang="zh-TW" sz="2800" i="1" dirty="0">
                    <a:latin typeface="+mj-lt"/>
                  </a:rPr>
                  <a:t>u</a:t>
                </a:r>
                <a:r>
                  <a:rPr lang="en-US" altLang="zh-TW" sz="2800" dirty="0">
                    <a:latin typeface="+mj-lt"/>
                  </a:rPr>
                  <a:t> -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geodesic of </a:t>
                </a:r>
                <a:r>
                  <a:rPr lang="en-US" altLang="zh-TW" sz="2800" i="1" dirty="0">
                    <a:latin typeface="+mj-lt"/>
                  </a:rPr>
                  <a:t>G</a:t>
                </a:r>
                <a:r>
                  <a:rPr lang="en-US" altLang="zh-TW" sz="2800" dirty="0">
                    <a:latin typeface="+mj-lt"/>
                  </a:rPr>
                  <a:t> and, for a set  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052736"/>
                <a:ext cx="8496944" cy="5400600"/>
              </a:xfrm>
              <a:blipFill rotWithShape="1"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085184"/>
            <a:ext cx="3467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C016-C38D-4409-B9E7-7E57072731B0}" type="slidenum">
              <a:rPr lang="en-US" altLang="zh-TW"/>
              <a:pPr/>
              <a:t>20</a:t>
            </a:fld>
            <a:endParaRPr lang="en-US" altLang="zh-TW"/>
          </a:p>
        </p:txBody>
      </p:sp>
      <p:graphicFrame>
        <p:nvGraphicFramePr>
          <p:cNvPr id="3143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01700" y="374650"/>
          <a:ext cx="7566025" cy="629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5" imgW="7690757" imgH="6399548" progId="Word.Document.8">
                  <p:embed/>
                </p:oleObj>
              </mc:Choice>
              <mc:Fallback>
                <p:oleObj name="Document" r:id="rId5" imgW="7690757" imgH="63995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74650"/>
                        <a:ext cx="7566025" cy="6294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8496944" cy="5400600"/>
              </a:xfrm>
            </p:spPr>
            <p:txBody>
              <a:bodyPr/>
              <a:lstStyle/>
              <a:p>
                <a:r>
                  <a:rPr lang="en-US" altLang="zh-TW" sz="2800" dirty="0">
                    <a:latin typeface="+mj-lt"/>
                  </a:rPr>
                  <a:t>A vertex set </a:t>
                </a:r>
                <a:r>
                  <a:rPr lang="en-US" altLang="zh-TW" sz="2800" i="1" dirty="0">
                    <a:latin typeface="+mj-lt"/>
                  </a:rPr>
                  <a:t>D</a:t>
                </a:r>
                <a:r>
                  <a:rPr lang="en-US" altLang="zh-TW" sz="2800" dirty="0">
                    <a:latin typeface="+mj-lt"/>
                  </a:rPr>
                  <a:t> in graph </a:t>
                </a:r>
                <a:r>
                  <a:rPr lang="en-US" altLang="zh-TW" sz="2800" i="1" dirty="0">
                    <a:latin typeface="+mj-lt"/>
                  </a:rPr>
                  <a:t>G</a:t>
                </a:r>
                <a:r>
                  <a:rPr lang="en-US" altLang="zh-TW" sz="2800" dirty="0">
                    <a:latin typeface="+mj-lt"/>
                  </a:rPr>
                  <a:t> is called a geodetic set if </a:t>
                </a:r>
                <a:r>
                  <a:rPr lang="en-US" altLang="zh-TW" sz="2800" i="1" dirty="0">
                    <a:latin typeface="+mj-lt"/>
                  </a:rPr>
                  <a:t>I</a:t>
                </a:r>
                <a:r>
                  <a:rPr lang="en-US" altLang="zh-TW" sz="2800" dirty="0">
                    <a:latin typeface="+mj-lt"/>
                  </a:rPr>
                  <a:t>(</a:t>
                </a:r>
                <a:r>
                  <a:rPr lang="en-US" altLang="zh-TW" sz="2800" i="1" dirty="0">
                    <a:latin typeface="+mj-lt"/>
                  </a:rPr>
                  <a:t>D</a:t>
                </a:r>
                <a:r>
                  <a:rPr lang="en-US" altLang="zh-TW" sz="2800" dirty="0">
                    <a:latin typeface="+mj-lt"/>
                  </a:rPr>
                  <a:t>) = </a:t>
                </a:r>
                <a:r>
                  <a:rPr lang="en-US" altLang="zh-TW" sz="2800" i="1" dirty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. The </a:t>
                </a:r>
                <a:r>
                  <a:rPr lang="en-US" altLang="zh-TW" sz="2800" i="1" dirty="0">
                    <a:latin typeface="+mj-lt"/>
                  </a:rPr>
                  <a:t>geodetic set problem</a:t>
                </a:r>
                <a:r>
                  <a:rPr lang="en-US" altLang="zh-TW" sz="2800" dirty="0">
                    <a:latin typeface="+mj-lt"/>
                  </a:rPr>
                  <a:t> is to verify whether </a:t>
                </a:r>
                <a:r>
                  <a:rPr lang="en-US" altLang="zh-TW" sz="2800" i="1" dirty="0">
                    <a:latin typeface="+mj-lt"/>
                  </a:rPr>
                  <a:t>D</a:t>
                </a:r>
                <a:r>
                  <a:rPr lang="en-US" altLang="zh-TW" sz="2800" dirty="0">
                    <a:latin typeface="+mj-lt"/>
                  </a:rPr>
                  <a:t> is a geodetic set or not. </a:t>
                </a:r>
                <a:endParaRPr lang="en-US" altLang="zh-TW" sz="2800" dirty="0" smtClean="0">
                  <a:latin typeface="+mj-lt"/>
                </a:endParaRPr>
              </a:p>
              <a:p>
                <a:r>
                  <a:rPr lang="en-US" altLang="zh-TW" sz="2800" dirty="0" smtClean="0">
                    <a:latin typeface="+mj-lt"/>
                  </a:rPr>
                  <a:t>We </a:t>
                </a:r>
                <a:r>
                  <a:rPr lang="en-US" altLang="zh-TW" sz="2800" dirty="0">
                    <a:latin typeface="+mj-lt"/>
                  </a:rPr>
                  <a:t>use Figure 3 as an example. In Figure 3, 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+mj-lt"/>
                  </a:rPr>
                  <a:t>(2, 5) = {2, 3, 4, 5}</a:t>
                </a:r>
                <a:r>
                  <a:rPr lang="en-US" altLang="zh-TW" sz="2800" dirty="0">
                    <a:latin typeface="+mj-lt"/>
                  </a:rPr>
                  <a:t> since there are two shortest paths between vertices 2 and 5. We can see that vertices 3 and 4 are lying on one of these two shortest paths respectively. However, </a:t>
                </a:r>
                <a:r>
                  <a:rPr lang="en-US" altLang="zh-TW" sz="2800" i="1" dirty="0">
                    <a:latin typeface="+mj-lt"/>
                  </a:rPr>
                  <a:t>I</a:t>
                </a:r>
                <a:r>
                  <a:rPr lang="en-US" altLang="zh-TW" sz="2800" dirty="0">
                    <a:latin typeface="+mj-lt"/>
                  </a:rPr>
                  <a:t>(2, 5) is not a geodetic set since </a:t>
                </a:r>
                <a:r>
                  <a:rPr lang="en-US" altLang="zh-TW" sz="2800" i="1" dirty="0">
                    <a:latin typeface="+mj-lt"/>
                  </a:rPr>
                  <a:t>I</a:t>
                </a:r>
                <a:r>
                  <a:rPr lang="en-US" altLang="zh-TW" sz="2800" dirty="0">
                    <a:latin typeface="+mj-lt"/>
                  </a:rPr>
                  <a:t>(2, </a:t>
                </a:r>
                <a:r>
                  <a:rPr lang="en-US" altLang="zh-TW" sz="2800" dirty="0" smtClean="0">
                    <a:latin typeface="+mj-lt"/>
                  </a:rPr>
                  <a:t>5)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zh-TW" sz="2800" i="1" dirty="0" smtClean="0">
                    <a:latin typeface="+mj-lt"/>
                  </a:rPr>
                  <a:t>V</a:t>
                </a:r>
                <a:r>
                  <a:rPr lang="en-US" altLang="zh-TW" sz="2800" dirty="0">
                    <a:latin typeface="+mj-lt"/>
                  </a:rPr>
                  <a:t> . </a:t>
                </a:r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96944" cy="5400600"/>
              </a:xfrm>
              <a:blipFill rotWithShape="1">
                <a:blip r:embed="rId2"/>
                <a:stretch>
                  <a:fillRect t="-1130" r="-2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\epsfbox{p2818.eps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13176"/>
            <a:ext cx="1368152" cy="17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手繪多邊形 4"/>
          <p:cNvSpPr/>
          <p:nvPr/>
        </p:nvSpPr>
        <p:spPr bwMode="auto">
          <a:xfrm>
            <a:off x="5495925" y="5292236"/>
            <a:ext cx="991946" cy="918064"/>
          </a:xfrm>
          <a:custGeom>
            <a:avLst/>
            <a:gdLst>
              <a:gd name="connsiteX0" fmla="*/ 0 w 991946"/>
              <a:gd name="connsiteY0" fmla="*/ 175114 h 918064"/>
              <a:gd name="connsiteX1" fmla="*/ 904875 w 991946"/>
              <a:gd name="connsiteY1" fmla="*/ 51289 h 918064"/>
              <a:gd name="connsiteX2" fmla="*/ 904875 w 991946"/>
              <a:gd name="connsiteY2" fmla="*/ 918064 h 91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946" h="918064">
                <a:moveTo>
                  <a:pt x="0" y="175114"/>
                </a:moveTo>
                <a:cubicBezTo>
                  <a:pt x="377031" y="51289"/>
                  <a:pt x="754063" y="-72536"/>
                  <a:pt x="904875" y="51289"/>
                </a:cubicBezTo>
                <a:cubicBezTo>
                  <a:pt x="1055688" y="175114"/>
                  <a:pt x="980281" y="546589"/>
                  <a:pt x="904875" y="91806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5101292" y="5629275"/>
            <a:ext cx="1032808" cy="842722"/>
          </a:xfrm>
          <a:custGeom>
            <a:avLst/>
            <a:gdLst>
              <a:gd name="connsiteX0" fmla="*/ 146983 w 1032808"/>
              <a:gd name="connsiteY0" fmla="*/ 0 h 842722"/>
              <a:gd name="connsiteX1" fmla="*/ 70783 w 1032808"/>
              <a:gd name="connsiteY1" fmla="*/ 771525 h 842722"/>
              <a:gd name="connsiteX2" fmla="*/ 1032808 w 1032808"/>
              <a:gd name="connsiteY2" fmla="*/ 762000 h 84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808" h="842722">
                <a:moveTo>
                  <a:pt x="146983" y="0"/>
                </a:moveTo>
                <a:cubicBezTo>
                  <a:pt x="35064" y="322262"/>
                  <a:pt x="-76854" y="644525"/>
                  <a:pt x="70783" y="771525"/>
                </a:cubicBezTo>
                <a:cubicBezTo>
                  <a:pt x="218420" y="898525"/>
                  <a:pt x="625614" y="830262"/>
                  <a:pt x="1032808" y="7620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5220072" y="5373216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6134100" y="6165304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496944" cy="5400600"/>
          </a:xfrm>
        </p:spPr>
        <p:txBody>
          <a:bodyPr/>
          <a:lstStyle/>
          <a:p>
            <a:r>
              <a:rPr lang="en-US" altLang="zh-TW" sz="2800" dirty="0"/>
              <a:t>Vertex set {1, 2, 3, 4, 5} is intuitively a geodetic set of </a:t>
            </a:r>
            <a:r>
              <a:rPr lang="en-US" altLang="zh-TW" sz="2800" i="1" dirty="0"/>
              <a:t>G</a:t>
            </a:r>
            <a:r>
              <a:rPr lang="en-US" altLang="zh-TW" sz="2800" dirty="0"/>
              <a:t>. </a:t>
            </a:r>
            <a:endParaRPr lang="en-US" altLang="zh-TW" sz="2800" dirty="0" smtClean="0"/>
          </a:p>
          <a:p>
            <a:r>
              <a:rPr lang="en-US" altLang="zh-TW" sz="2800" dirty="0" smtClean="0"/>
              <a:t>Vertex </a:t>
            </a:r>
            <a:r>
              <a:rPr lang="en-US" altLang="zh-TW" sz="2800" dirty="0"/>
              <a:t>set </a:t>
            </a:r>
            <a:r>
              <a:rPr lang="en-US" altLang="zh-TW" sz="2800" i="1" dirty="0"/>
              <a:t>D</a:t>
            </a:r>
            <a:r>
              <a:rPr lang="en-US" altLang="zh-TW" sz="2800" dirty="0"/>
              <a:t> = {1, 2, 5} is also a geodetic set of </a:t>
            </a:r>
            <a:r>
              <a:rPr lang="en-US" altLang="zh-TW" sz="2800" i="1" dirty="0"/>
              <a:t>G</a:t>
            </a:r>
            <a:r>
              <a:rPr lang="en-US" altLang="zh-TW" sz="2800" dirty="0"/>
              <a:t> since vertex 3 (respectively, vertex 4) is in the shortest path between vertices 1 and 5 (respectively, vertices 2 and 5). Thus, </a:t>
            </a:r>
            <a:r>
              <a:rPr lang="en-US" altLang="zh-TW" sz="2800" i="1" dirty="0"/>
              <a:t>I</a:t>
            </a:r>
            <a:r>
              <a:rPr lang="en-US" altLang="zh-TW" sz="2800" dirty="0"/>
              <a:t>(</a:t>
            </a:r>
            <a:r>
              <a:rPr lang="en-US" altLang="zh-TW" sz="2800" i="1" dirty="0"/>
              <a:t>D</a:t>
            </a:r>
            <a:r>
              <a:rPr lang="en-US" altLang="zh-TW" sz="2800" dirty="0"/>
              <a:t>) = </a:t>
            </a:r>
            <a:r>
              <a:rPr lang="en-US" altLang="zh-TW" sz="2800" i="1" dirty="0"/>
              <a:t>V</a:t>
            </a:r>
            <a:r>
              <a:rPr lang="en-US" altLang="zh-TW" sz="2800" dirty="0"/>
              <a:t> . Besides, vertex sets {1, 3, 4} and {1, 4, 5} are also geodetic sets. However, </a:t>
            </a:r>
            <a:endParaRPr lang="en-US" altLang="zh-TW" sz="2800" dirty="0" smtClean="0"/>
          </a:p>
          <a:p>
            <a:r>
              <a:rPr lang="en-US" altLang="zh-TW" sz="2800" i="1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>
                <a:solidFill>
                  <a:srgbClr val="FF0000"/>
                </a:solidFill>
              </a:rPr>
              <a:t> = {3, 4, 5} is </a:t>
            </a:r>
            <a:r>
              <a:rPr lang="en-US" altLang="zh-TW" sz="2800" dirty="0" smtClean="0">
                <a:solidFill>
                  <a:srgbClr val="FF0000"/>
                </a:solidFill>
              </a:rPr>
              <a:t>not.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4" name="Picture 2" descr="\epsfbox{p2818.eps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13176"/>
            <a:ext cx="1368152" cy="17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 bwMode="auto">
          <a:xfrm>
            <a:off x="5220072" y="5373216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694213" y="5013176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56176" y="6165304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6057900" y="5105400"/>
            <a:ext cx="473053" cy="1104900"/>
          </a:xfrm>
          <a:custGeom>
            <a:avLst/>
            <a:gdLst>
              <a:gd name="connsiteX0" fmla="*/ 0 w 473053"/>
              <a:gd name="connsiteY0" fmla="*/ 0 h 1104900"/>
              <a:gd name="connsiteX1" fmla="*/ 457200 w 473053"/>
              <a:gd name="connsiteY1" fmla="*/ 428625 h 1104900"/>
              <a:gd name="connsiteX2" fmla="*/ 323850 w 473053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053" h="1104900">
                <a:moveTo>
                  <a:pt x="0" y="0"/>
                </a:moveTo>
                <a:cubicBezTo>
                  <a:pt x="201612" y="122237"/>
                  <a:pt x="403225" y="244475"/>
                  <a:pt x="457200" y="428625"/>
                </a:cubicBezTo>
                <a:cubicBezTo>
                  <a:pt x="511175" y="612775"/>
                  <a:pt x="417512" y="858837"/>
                  <a:pt x="323850" y="11049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手繪多邊形 8"/>
          <p:cNvSpPr/>
          <p:nvPr/>
        </p:nvSpPr>
        <p:spPr bwMode="auto">
          <a:xfrm>
            <a:off x="5108147" y="5657850"/>
            <a:ext cx="1064053" cy="855844"/>
          </a:xfrm>
          <a:custGeom>
            <a:avLst/>
            <a:gdLst>
              <a:gd name="connsiteX0" fmla="*/ 149653 w 1064053"/>
              <a:gd name="connsiteY0" fmla="*/ 0 h 855844"/>
              <a:gd name="connsiteX1" fmla="*/ 73453 w 1064053"/>
              <a:gd name="connsiteY1" fmla="*/ 800100 h 855844"/>
              <a:gd name="connsiteX2" fmla="*/ 1064053 w 1064053"/>
              <a:gd name="connsiteY2" fmla="*/ 723900 h 85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053" h="855844">
                <a:moveTo>
                  <a:pt x="149653" y="0"/>
                </a:moveTo>
                <a:cubicBezTo>
                  <a:pt x="35353" y="339725"/>
                  <a:pt x="-78947" y="679450"/>
                  <a:pt x="73453" y="800100"/>
                </a:cubicBezTo>
                <a:cubicBezTo>
                  <a:pt x="225853" y="920750"/>
                  <a:pt x="644953" y="822325"/>
                  <a:pt x="1064053" y="7239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0" name="Picture 2" descr="\epsfbox{p2818.eps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5"/>
            <a:ext cx="1368152" cy="17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/>
          <p:cNvSpPr/>
          <p:nvPr/>
        </p:nvSpPr>
        <p:spPr bwMode="auto">
          <a:xfrm>
            <a:off x="7236295" y="6168328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8172723" y="5394174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8172400" y="6165303"/>
            <a:ext cx="275853" cy="25605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手繪多邊形 15"/>
          <p:cNvSpPr/>
          <p:nvPr/>
        </p:nvSpPr>
        <p:spPr bwMode="auto">
          <a:xfrm>
            <a:off x="7155714" y="5299446"/>
            <a:ext cx="988161" cy="891804"/>
          </a:xfrm>
          <a:custGeom>
            <a:avLst/>
            <a:gdLst>
              <a:gd name="connsiteX0" fmla="*/ 988161 w 988161"/>
              <a:gd name="connsiteY0" fmla="*/ 120279 h 891804"/>
              <a:gd name="connsiteX1" fmla="*/ 73761 w 988161"/>
              <a:gd name="connsiteY1" fmla="*/ 63129 h 891804"/>
              <a:gd name="connsiteX2" fmla="*/ 121386 w 988161"/>
              <a:gd name="connsiteY2" fmla="*/ 891804 h 89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161" h="891804">
                <a:moveTo>
                  <a:pt x="988161" y="120279"/>
                </a:moveTo>
                <a:cubicBezTo>
                  <a:pt x="603192" y="27410"/>
                  <a:pt x="218223" y="-65459"/>
                  <a:pt x="73761" y="63129"/>
                </a:cubicBezTo>
                <a:cubicBezTo>
                  <a:pt x="-70702" y="191717"/>
                  <a:pt x="25342" y="541760"/>
                  <a:pt x="121386" y="89180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772275" y="46825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??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052736"/>
                <a:ext cx="7920880" cy="5805264"/>
              </a:xfrm>
            </p:spPr>
            <p:txBody>
              <a:bodyPr/>
              <a:lstStyle/>
              <a:p>
                <a:pPr algn="just"/>
                <a:r>
                  <a:rPr lang="en-US" altLang="zh-TW" sz="2800" dirty="0" smtClean="0">
                    <a:latin typeface="+mj-lt"/>
                  </a:rPr>
                  <a:t>The </a:t>
                </a:r>
                <a:r>
                  <a:rPr lang="en-US" altLang="zh-TW" sz="2800" u="sng" dirty="0">
                    <a:solidFill>
                      <a:srgbClr val="FF0000"/>
                    </a:solidFill>
                    <a:latin typeface="+mj-lt"/>
                  </a:rPr>
                  <a:t>input file</a:t>
                </a:r>
                <a:r>
                  <a:rPr lang="en-US" altLang="zh-TW" sz="2800" dirty="0">
                    <a:latin typeface="+mj-lt"/>
                  </a:rPr>
                  <a:t> consists of a given graph and several test cases. The first line contains an integer </a:t>
                </a:r>
                <a:r>
                  <a:rPr lang="en-US" altLang="zh-TW" sz="2800" i="1" u="sng" dirty="0">
                    <a:solidFill>
                      <a:srgbClr val="FF0000"/>
                    </a:solidFill>
                    <a:latin typeface="+mj-lt"/>
                  </a:rPr>
                  <a:t>n</a:t>
                </a:r>
                <a:r>
                  <a:rPr lang="en-US" altLang="zh-TW" sz="2800" u="sng" dirty="0">
                    <a:solidFill>
                      <a:srgbClr val="FF0000"/>
                    </a:solidFill>
                    <a:latin typeface="+mj-lt"/>
                  </a:rPr>
                  <a:t> indicating the number of vertices in the given graph</a:t>
                </a:r>
                <a:r>
                  <a:rPr lang="en-US" altLang="zh-TW" sz="2800" dirty="0">
                    <a:latin typeface="+mj-lt"/>
                  </a:rPr>
                  <a:t>, where </a:t>
                </a:r>
                <a:r>
                  <a:rPr lang="en-US" altLang="zh-TW" sz="2800" dirty="0" smtClean="0">
                    <a:latin typeface="+mj-lt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sz="2800" i="1" dirty="0" smtClean="0">
                    <a:latin typeface="+mj-lt"/>
                  </a:rPr>
                  <a:t> n</a:t>
                </a:r>
                <a:r>
                  <a:rPr lang="en-US" altLang="zh-TW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  <a:ea typeface="Cambria Math"/>
                      </a:rPr>
                      <m:t>≤ </m:t>
                    </m:r>
                  </m:oMath>
                </a14:m>
                <a:r>
                  <a:rPr lang="en-US" altLang="zh-TW" sz="2800" dirty="0" smtClean="0">
                    <a:latin typeface="+mj-lt"/>
                  </a:rPr>
                  <a:t>40</a:t>
                </a:r>
                <a:r>
                  <a:rPr lang="en-US" altLang="zh-TW" sz="2800" dirty="0">
                    <a:latin typeface="+mj-lt"/>
                  </a:rPr>
                  <a:t>. The vertices of a graph are </a:t>
                </a:r>
                <a:r>
                  <a:rPr lang="en-US" altLang="zh-TW" sz="2800" u="sng" dirty="0">
                    <a:solidFill>
                      <a:srgbClr val="FF0000"/>
                    </a:solidFill>
                    <a:latin typeface="+mj-lt"/>
                  </a:rPr>
                  <a:t>labeled from 1 to </a:t>
                </a:r>
                <a:r>
                  <a:rPr lang="en-US" altLang="zh-TW" sz="2800" i="1" u="sng" dirty="0">
                    <a:solidFill>
                      <a:srgbClr val="FF0000"/>
                    </a:solidFill>
                    <a:latin typeface="+mj-lt"/>
                  </a:rPr>
                  <a:t>n</a:t>
                </a:r>
                <a:r>
                  <a:rPr lang="en-US" altLang="zh-TW" sz="2800" dirty="0">
                    <a:latin typeface="+mj-lt"/>
                  </a:rPr>
                  <a:t>. Each vertex has a distinct label. </a:t>
                </a:r>
                <a:endParaRPr lang="en-US" altLang="zh-TW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052736"/>
                <a:ext cx="7920880" cy="5805264"/>
              </a:xfrm>
              <a:blipFill rotWithShape="1">
                <a:blip r:embed="rId2"/>
                <a:stretch>
                  <a:fillRect t="-1050" r="-1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052736"/>
            <a:ext cx="7920880" cy="5805264"/>
          </a:xfrm>
        </p:spPr>
        <p:txBody>
          <a:bodyPr/>
          <a:lstStyle/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following n lines represent the </a:t>
            </a:r>
            <a:r>
              <a:rPr lang="en-US" altLang="zh-TW" sz="2800" u="sng" dirty="0">
                <a:solidFill>
                  <a:srgbClr val="FF0000"/>
                </a:solidFill>
              </a:rPr>
              <a:t>adjacent vertices</a:t>
            </a:r>
            <a:r>
              <a:rPr lang="en-US" altLang="zh-TW" sz="2800" dirty="0"/>
              <a:t> of vertex 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, 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 = 1, 2,..., </a:t>
            </a:r>
            <a:r>
              <a:rPr lang="en-US" altLang="zh-TW" sz="2800" i="1" dirty="0"/>
              <a:t>n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example, the second line of the sample input indicates that vertex 1 is adjacent with vertices 2 and 3. Note that any two integers in each line are separated by at least one space.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After </a:t>
            </a:r>
            <a:r>
              <a:rPr lang="en-US" altLang="zh-TW" sz="2800" dirty="0"/>
              <a:t>these </a:t>
            </a:r>
            <a:r>
              <a:rPr lang="en-US" altLang="zh-TW" sz="2800" i="1" dirty="0"/>
              <a:t>n</a:t>
            </a:r>
            <a:r>
              <a:rPr lang="en-US" altLang="zh-TW" sz="2800" dirty="0"/>
              <a:t> lines, there is a line which contains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test cases</a:t>
            </a:r>
            <a:r>
              <a:rPr lang="en-US" altLang="zh-TW" sz="2800" dirty="0"/>
              <a:t>. Each test case is shown in one line and represents a given subset </a:t>
            </a:r>
            <a:r>
              <a:rPr lang="en-US" altLang="zh-TW" sz="2800" i="1" dirty="0"/>
              <a:t>D</a:t>
            </a:r>
            <a:r>
              <a:rPr lang="en-US" altLang="zh-TW" sz="2800" dirty="0"/>
              <a:t> of vertices. You have to determine whether </a:t>
            </a:r>
            <a:r>
              <a:rPr lang="en-US" altLang="zh-TW" sz="2800" i="1" dirty="0"/>
              <a:t>D</a:t>
            </a:r>
            <a:r>
              <a:rPr lang="en-US" altLang="zh-TW" sz="2800" dirty="0"/>
              <a:t> is a geodetic set or not.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534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3024336"/>
          </a:xfrm>
        </p:spPr>
        <p:txBody>
          <a:bodyPr/>
          <a:lstStyle/>
          <a:p>
            <a:pPr algn="just"/>
            <a:r>
              <a:rPr lang="en-US" altLang="zh-TW" sz="2800" dirty="0"/>
              <a:t>For each test case, output `yes' in one line if it is a geodetic set or `no' otherwise.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1064776"/>
            <a:ext cx="3176534" cy="55707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Input</a:t>
            </a:r>
          </a:p>
          <a:p>
            <a:r>
              <a:rPr lang="en-US" altLang="zh-TW" dirty="0"/>
              <a:t>5 </a:t>
            </a:r>
            <a:endParaRPr lang="en-US" altLang="zh-TW" dirty="0" smtClean="0"/>
          </a:p>
          <a:p>
            <a:r>
              <a:rPr lang="en-US" altLang="zh-TW" u="sng" dirty="0" smtClean="0">
                <a:solidFill>
                  <a:srgbClr val="FF0000"/>
                </a:solidFill>
              </a:rPr>
              <a:t>2 3</a:t>
            </a:r>
          </a:p>
          <a:p>
            <a:r>
              <a:rPr lang="en-US" altLang="zh-TW" u="sng" dirty="0" smtClean="0">
                <a:solidFill>
                  <a:srgbClr val="00B050"/>
                </a:solidFill>
              </a:rPr>
              <a:t>1 </a:t>
            </a:r>
            <a:r>
              <a:rPr lang="en-US" altLang="zh-TW" u="sng" dirty="0">
                <a:solidFill>
                  <a:srgbClr val="00B050"/>
                </a:solidFill>
              </a:rPr>
              <a:t>3 4 </a:t>
            </a:r>
            <a:endParaRPr lang="en-US" altLang="zh-TW" u="sng" dirty="0" smtClean="0">
              <a:solidFill>
                <a:srgbClr val="00B050"/>
              </a:solidFill>
            </a:endParaRPr>
          </a:p>
          <a:p>
            <a:r>
              <a:rPr lang="en-US" altLang="zh-TW" u="sng" dirty="0" smtClean="0">
                <a:solidFill>
                  <a:srgbClr val="0000FF"/>
                </a:solidFill>
              </a:rPr>
              <a:t>1 </a:t>
            </a:r>
            <a:r>
              <a:rPr lang="en-US" altLang="zh-TW" u="sng" dirty="0">
                <a:solidFill>
                  <a:srgbClr val="0000FF"/>
                </a:solidFill>
              </a:rPr>
              <a:t>2 5 </a:t>
            </a:r>
            <a:endParaRPr lang="en-US" altLang="zh-TW" u="sng" dirty="0" smtClean="0">
              <a:solidFill>
                <a:srgbClr val="0000FF"/>
              </a:solidFill>
            </a:endParaRPr>
          </a:p>
          <a:p>
            <a:r>
              <a:rPr lang="en-US" altLang="zh-TW" u="sng" dirty="0" smtClean="0">
                <a:solidFill>
                  <a:srgbClr val="FFC000"/>
                </a:solidFill>
              </a:rPr>
              <a:t>2 </a:t>
            </a:r>
            <a:r>
              <a:rPr lang="en-US" altLang="zh-TW" u="sng" dirty="0">
                <a:solidFill>
                  <a:srgbClr val="FFC000"/>
                </a:solidFill>
              </a:rPr>
              <a:t>5 </a:t>
            </a:r>
            <a:endParaRPr lang="en-US" altLang="zh-TW" u="sng" dirty="0" smtClean="0">
              <a:solidFill>
                <a:srgbClr val="FFC000"/>
              </a:solidFill>
            </a:endParaRPr>
          </a:p>
          <a:p>
            <a:r>
              <a:rPr lang="en-US" altLang="zh-TW" dirty="0" smtClean="0"/>
              <a:t>3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r>
              <a:rPr lang="en-US" altLang="zh-TW" dirty="0" smtClean="0"/>
              <a:t>6 </a:t>
            </a:r>
          </a:p>
          <a:p>
            <a:r>
              <a:rPr lang="en-US" altLang="zh-TW" dirty="0" smtClean="0"/>
              <a:t>1 </a:t>
            </a:r>
            <a:r>
              <a:rPr lang="en-US" altLang="zh-TW" dirty="0"/>
              <a:t>2 3 4 5 </a:t>
            </a:r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en-US" altLang="zh-TW" dirty="0"/>
              <a:t>2 5 </a:t>
            </a:r>
            <a:endParaRPr lang="en-US" altLang="zh-TW" dirty="0" smtClean="0"/>
          </a:p>
          <a:p>
            <a:r>
              <a:rPr lang="en-US" altLang="zh-TW" dirty="0" smtClean="0"/>
              <a:t>2 </a:t>
            </a:r>
            <a:r>
              <a:rPr lang="en-US" altLang="zh-TW" dirty="0"/>
              <a:t>4 </a:t>
            </a:r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en-US" altLang="zh-TW" dirty="0"/>
              <a:t>3 4 </a:t>
            </a:r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en-US" altLang="zh-TW" dirty="0"/>
              <a:t>4 5 </a:t>
            </a:r>
            <a:endParaRPr lang="en-US" altLang="zh-TW" dirty="0" smtClean="0"/>
          </a:p>
          <a:p>
            <a:r>
              <a:rPr lang="en-US" altLang="zh-TW" dirty="0" smtClean="0"/>
              <a:t>3 </a:t>
            </a:r>
            <a:r>
              <a:rPr lang="en-US" altLang="zh-TW" dirty="0"/>
              <a:t>4 </a:t>
            </a:r>
            <a:r>
              <a:rPr lang="en-US" altLang="zh-TW" dirty="0" smtClean="0"/>
              <a:t>5</a:t>
            </a:r>
            <a:endParaRPr lang="en-US" altLang="zh-TW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876256" y="1134666"/>
            <a:ext cx="1941557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Output</a:t>
            </a:r>
          </a:p>
          <a:p>
            <a:r>
              <a:rPr lang="en-US" altLang="zh-TW" sz="2800" dirty="0"/>
              <a:t>yes </a:t>
            </a:r>
            <a:endParaRPr lang="en-US" altLang="zh-TW" sz="2800" dirty="0" smtClean="0"/>
          </a:p>
          <a:p>
            <a:r>
              <a:rPr lang="en-US" altLang="zh-TW" sz="2800" dirty="0" smtClean="0"/>
              <a:t>yes </a:t>
            </a:r>
          </a:p>
          <a:p>
            <a:r>
              <a:rPr lang="en-US" altLang="zh-TW" sz="2800" dirty="0" smtClean="0"/>
              <a:t>no </a:t>
            </a:r>
          </a:p>
          <a:p>
            <a:r>
              <a:rPr lang="en-US" altLang="zh-TW" sz="2800" dirty="0" smtClean="0"/>
              <a:t>yes </a:t>
            </a:r>
          </a:p>
          <a:p>
            <a:r>
              <a:rPr lang="en-US" altLang="zh-TW" sz="2800" dirty="0" smtClean="0"/>
              <a:t>yes </a:t>
            </a:r>
          </a:p>
          <a:p>
            <a:r>
              <a:rPr lang="en-US" altLang="zh-TW" sz="2800" dirty="0" smtClean="0"/>
              <a:t>no</a:t>
            </a:r>
            <a:endParaRPr lang="en-US" altLang="zh-TW" sz="2800" b="1" dirty="0" smtClean="0"/>
          </a:p>
          <a:p>
            <a:endParaRPr lang="en-US" altLang="zh-TW" sz="2800" b="1" dirty="0"/>
          </a:p>
          <a:p>
            <a:endParaRPr lang="en-US" altLang="zh-TW" sz="2800" b="1" dirty="0" smtClean="0"/>
          </a:p>
          <a:p>
            <a:endParaRPr lang="en-US" altLang="zh-TW" sz="2800" b="1" dirty="0"/>
          </a:p>
          <a:p>
            <a:endParaRPr lang="en-US" altLang="zh-TW" sz="2800" b="1" dirty="0" smtClean="0"/>
          </a:p>
          <a:p>
            <a:endParaRPr lang="en-US" altLang="zh-TW" sz="2800" b="1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611560" y="1844824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7664" y="1758007"/>
            <a:ext cx="23214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nodes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971600" y="198884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611560" y="2132856"/>
            <a:ext cx="792088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19994" y="4005064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84559" y="3889266"/>
            <a:ext cx="275588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test cases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>
            <a:off x="971600" y="41490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623466" y="4350930"/>
            <a:ext cx="1212229" cy="22846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1124000" y="2348880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691680" y="2103239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Which nodes connect to node 1?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292080" y="3212976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92080" y="31624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27" name="橢圓 26"/>
          <p:cNvSpPr/>
          <p:nvPr/>
        </p:nvSpPr>
        <p:spPr bwMode="auto">
          <a:xfrm>
            <a:off x="4644008" y="383956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44008" y="3789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2</a:t>
            </a:r>
            <a:endParaRPr lang="zh-TW" altLang="en-US" sz="1600" b="1" dirty="0"/>
          </a:p>
        </p:txBody>
      </p:sp>
      <p:sp>
        <p:nvSpPr>
          <p:cNvPr id="29" name="橢圓 28"/>
          <p:cNvSpPr/>
          <p:nvPr/>
        </p:nvSpPr>
        <p:spPr bwMode="auto">
          <a:xfrm>
            <a:off x="5969765" y="383956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969765" y="3789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3</a:t>
            </a:r>
            <a:endParaRPr lang="zh-TW" altLang="en-US" sz="1600" b="1" dirty="0"/>
          </a:p>
        </p:txBody>
      </p:sp>
      <p:cxnSp>
        <p:nvCxnSpPr>
          <p:cNvPr id="22" name="直線接點 21"/>
          <p:cNvCxnSpPr>
            <a:stCxn id="15" idx="1"/>
          </p:cNvCxnSpPr>
          <p:nvPr/>
        </p:nvCxnSpPr>
        <p:spPr bwMode="auto">
          <a:xfrm flipH="1">
            <a:off x="4788024" y="3331731"/>
            <a:ext cx="504056" cy="5575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14" idx="6"/>
          </p:cNvCxnSpPr>
          <p:nvPr/>
        </p:nvCxnSpPr>
        <p:spPr bwMode="auto">
          <a:xfrm>
            <a:off x="5580112" y="3356992"/>
            <a:ext cx="533282" cy="53227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>
            <a:stCxn id="27" idx="6"/>
            <a:endCxn id="29" idx="2"/>
          </p:cNvCxnSpPr>
          <p:nvPr/>
        </p:nvCxnSpPr>
        <p:spPr bwMode="auto">
          <a:xfrm>
            <a:off x="4932040" y="3983578"/>
            <a:ext cx="10377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橢圓 39"/>
          <p:cNvSpPr/>
          <p:nvPr/>
        </p:nvSpPr>
        <p:spPr bwMode="auto">
          <a:xfrm>
            <a:off x="4644008" y="4797152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44008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4</a:t>
            </a:r>
            <a:endParaRPr lang="zh-TW" altLang="en-US" sz="1600" b="1" dirty="0"/>
          </a:p>
        </p:txBody>
      </p:sp>
      <p:cxnSp>
        <p:nvCxnSpPr>
          <p:cNvPr id="42" name="直線接點 41"/>
          <p:cNvCxnSpPr>
            <a:stCxn id="28" idx="2"/>
            <a:endCxn id="41" idx="0"/>
          </p:cNvCxnSpPr>
          <p:nvPr/>
        </p:nvCxnSpPr>
        <p:spPr bwMode="auto">
          <a:xfrm>
            <a:off x="4787637" y="4127594"/>
            <a:ext cx="0" cy="619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橢圓 44"/>
          <p:cNvSpPr/>
          <p:nvPr/>
        </p:nvSpPr>
        <p:spPr bwMode="auto">
          <a:xfrm>
            <a:off x="5970539" y="4822413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70539" y="47718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5</a:t>
            </a:r>
            <a:endParaRPr lang="zh-TW" altLang="en-US" sz="1600" b="1" dirty="0"/>
          </a:p>
        </p:txBody>
      </p:sp>
      <p:cxnSp>
        <p:nvCxnSpPr>
          <p:cNvPr id="47" name="直線接點 46"/>
          <p:cNvCxnSpPr>
            <a:stCxn id="30" idx="2"/>
          </p:cNvCxnSpPr>
          <p:nvPr/>
        </p:nvCxnSpPr>
        <p:spPr bwMode="auto">
          <a:xfrm>
            <a:off x="6113394" y="4127594"/>
            <a:ext cx="1161" cy="788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接點 49"/>
          <p:cNvCxnSpPr>
            <a:stCxn id="40" idx="6"/>
            <a:endCxn id="46" idx="1"/>
          </p:cNvCxnSpPr>
          <p:nvPr/>
        </p:nvCxnSpPr>
        <p:spPr bwMode="auto">
          <a:xfrm>
            <a:off x="4932040" y="4941168"/>
            <a:ext cx="10384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6F0-837E-493E-9AC0-2062B0FBA2E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1368425"/>
          </a:xfrm>
        </p:spPr>
        <p:txBody>
          <a:bodyPr/>
          <a:lstStyle/>
          <a:p>
            <a:r>
              <a:rPr lang="en-US" altLang="zh-TW"/>
              <a:t>All-Pair Shortest Paths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057400"/>
            <a:ext cx="8280400" cy="4191000"/>
          </a:xfrm>
          <a:noFill/>
          <a:ln/>
        </p:spPr>
        <p:txBody>
          <a:bodyPr lIns="92075" tIns="46037" rIns="92075" bIns="46037"/>
          <a:lstStyle/>
          <a:p>
            <a:r>
              <a:rPr lang="en-US" altLang="zh-TW"/>
              <a:t>Given a weighted, directed graph G=(V, E), we want to compute the shortest paths from </a:t>
            </a:r>
            <a:r>
              <a:rPr lang="en-US" altLang="zh-TW" i="1"/>
              <a:t>u to v </a:t>
            </a:r>
            <a:r>
              <a:rPr lang="en-US" altLang="zh-TW"/>
              <a:t>for all vertex pairs</a:t>
            </a:r>
            <a:endParaRPr lang="en-US" altLang="ko-KR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3065463"/>
          <a:ext cx="15843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方程式" r:id="rId4" imgW="495000" imgH="203040" progId="Equation.3">
                  <p:embed/>
                </p:oleObj>
              </mc:Choice>
              <mc:Fallback>
                <p:oleObj name="方程式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65463"/>
                        <a:ext cx="15843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5936</TotalTime>
  <Words>527</Words>
  <Application>Microsoft Office PowerPoint</Application>
  <PresentationFormat>如螢幕大小 (4:3)</PresentationFormat>
  <Paragraphs>296</Paragraphs>
  <Slides>20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新細明體</vt:lpstr>
      <vt:lpstr>Arial</vt:lpstr>
      <vt:lpstr>Cambria Math</vt:lpstr>
      <vt:lpstr>Times New Roman</vt:lpstr>
      <vt:lpstr>Wingdings</vt:lpstr>
      <vt:lpstr>古典-1</vt:lpstr>
      <vt:lpstr>方程式</vt:lpstr>
      <vt:lpstr>Visio</vt:lpstr>
      <vt:lpstr>Document</vt:lpstr>
      <vt:lpstr>Uva 1198 </vt:lpstr>
      <vt:lpstr>Problem Descriptions(1/3)</vt:lpstr>
      <vt:lpstr>Problem Descriptions(2/3)</vt:lpstr>
      <vt:lpstr>Problem Descriptions(3/3)</vt:lpstr>
      <vt:lpstr>Input</vt:lpstr>
      <vt:lpstr>Input</vt:lpstr>
      <vt:lpstr>Output</vt:lpstr>
      <vt:lpstr>Sample Input / Output</vt:lpstr>
      <vt:lpstr>All-Pair Shortest Paths Algorithm</vt:lpstr>
      <vt:lpstr>Floyd-Warshall Algorithm </vt:lpstr>
      <vt:lpstr>PowerPoint 簡報</vt:lpstr>
      <vt:lpstr>PowerPoint 簡報</vt:lpstr>
      <vt:lpstr>PowerPoint 簡報</vt:lpstr>
      <vt:lpstr>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2370</cp:revision>
  <dcterms:created xsi:type="dcterms:W3CDTF">2007-09-17T04:06:35Z</dcterms:created>
  <dcterms:modified xsi:type="dcterms:W3CDTF">2020-12-22T18:43:50Z</dcterms:modified>
</cp:coreProperties>
</file>