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305" r:id="rId3"/>
    <p:sldId id="343" r:id="rId4"/>
    <p:sldId id="344" r:id="rId5"/>
    <p:sldId id="339" r:id="rId6"/>
    <p:sldId id="341" r:id="rId7"/>
    <p:sldId id="342" r:id="rId8"/>
    <p:sldId id="354" r:id="rId9"/>
    <p:sldId id="355" r:id="rId10"/>
    <p:sldId id="356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99CC"/>
    <a:srgbClr val="FF66FF"/>
    <a:srgbClr val="0000FF"/>
    <a:srgbClr val="0000CC"/>
    <a:srgbClr val="00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 varScale="1">
        <p:scale>
          <a:sx n="70" d="100"/>
          <a:sy n="70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11456</a:t>
            </a:r>
            <a:br>
              <a:rPr lang="en-US" altLang="zh-TW" dirty="0" smtClean="0">
                <a:latin typeface="Arial" charset="0"/>
              </a:rPr>
            </a:br>
            <a:r>
              <a:rPr lang="en-US" altLang="zh-TW" dirty="0" err="1" smtClean="0">
                <a:latin typeface="Arial" charset="0"/>
              </a:rPr>
              <a:t>Transorting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861048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Times: 1 second</a:t>
            </a:r>
            <a:endParaRPr lang="en-US" altLang="zh-TW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94761"/>
              </p:ext>
            </p:extLst>
          </p:nvPr>
        </p:nvGraphicFramePr>
        <p:xfrm>
          <a:off x="2639253" y="1359812"/>
          <a:ext cx="33843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00"/>
                <a:gridCol w="621000"/>
                <a:gridCol w="621000"/>
                <a:gridCol w="1521376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LIS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LDS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LIS+LDS-1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橢圓 3"/>
          <p:cNvSpPr/>
          <p:nvPr/>
        </p:nvSpPr>
        <p:spPr bwMode="auto">
          <a:xfrm>
            <a:off x="2711261" y="2511940"/>
            <a:ext cx="432048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3189" y="294398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3  2  1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28800"/>
              </p:ext>
            </p:extLst>
          </p:nvPr>
        </p:nvGraphicFramePr>
        <p:xfrm>
          <a:off x="2699792" y="4077072"/>
          <a:ext cx="33843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00"/>
                <a:gridCol w="621000"/>
                <a:gridCol w="621000"/>
                <a:gridCol w="1521376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LIS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LDS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LIS+LDS-1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703130" y="5589240"/>
            <a:ext cx="56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3 1</a:t>
            </a:r>
          </a:p>
          <a:p>
            <a:r>
              <a:rPr lang="en-US" altLang="zh-TW" dirty="0" smtClean="0"/>
              <a:t>3 2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 bwMode="auto">
          <a:xfrm>
            <a:off x="2771800" y="5229200"/>
            <a:ext cx="432048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419872" y="5229200"/>
            <a:ext cx="432048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5589240"/>
            <a:ext cx="56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7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Longest Increasing Subsequence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84784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Problem a sequence {x[0], x[1],…,x[n-1]},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determine its Longest Increasing Subsequence.</a:t>
            </a:r>
          </a:p>
          <a:p>
            <a:endParaRPr lang="en-US" altLang="zh-TW" dirty="0"/>
          </a:p>
          <a:p>
            <a:r>
              <a:rPr lang="en-US" altLang="zh-TW" dirty="0" smtClean="0"/>
              <a:t>Example: n=8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dirty="0">
                <a:solidFill>
                  <a:schemeClr val="tx1"/>
                </a:solidFill>
              </a:rPr>
              <a:t>9, 5, </a:t>
            </a:r>
            <a:r>
              <a:rPr lang="en-US" altLang="zh-TW" u="sng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, 8, 7,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chemeClr val="tx1"/>
                </a:solidFill>
              </a:rPr>
              <a:t>, 1, 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en-US" altLang="zh-TW" u="sng" dirty="0">
                <a:solidFill>
                  <a:schemeClr val="tx1"/>
                </a:solidFill>
              </a:rPr>
              <a:t>4</a:t>
            </a:r>
            <a:r>
              <a:rPr lang="en-US" altLang="zh-TW" dirty="0"/>
              <a:t>}</a:t>
            </a:r>
            <a:endParaRPr lang="en-US" altLang="zh-TW" dirty="0" smtClean="0"/>
          </a:p>
          <a:p>
            <a:pPr lvl="1"/>
            <a:r>
              <a:rPr lang="en-US" altLang="zh-TW" dirty="0"/>
              <a:t>LIS is {2, 3, 6} or {2,3,4}, </a:t>
            </a:r>
            <a:r>
              <a:rPr lang="en-US" altLang="zh-TW" dirty="0" err="1"/>
              <a:t>lenngth</a:t>
            </a:r>
            <a:r>
              <a:rPr lang="en-US" altLang="zh-TW" dirty="0"/>
              <a:t>=3.</a:t>
            </a:r>
          </a:p>
        </p:txBody>
      </p:sp>
    </p:spTree>
    <p:extLst>
      <p:ext uri="{BB962C8B-B14F-4D97-AF65-F5344CB8AC3E}">
        <p14:creationId xmlns:p14="http://schemas.microsoft.com/office/powerpoint/2010/main" val="21028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4797152"/>
            <a:ext cx="5112568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Longest Increasing Subsequence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r>
                  <a:rPr lang="en-US" altLang="zh-TW" dirty="0" smtClean="0"/>
                  <a:t>Example: n=9</a:t>
                </a:r>
              </a:p>
              <a:p>
                <a:pPr lvl="1"/>
                <a:r>
                  <a:rPr lang="en-US" altLang="zh-TW" dirty="0" smtClean="0"/>
                  <a:t>X = {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9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5,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8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7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1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6,4</a:t>
                </a:r>
                <a:r>
                  <a:rPr lang="en-US" altLang="zh-TW" dirty="0" smtClean="0"/>
                  <a:t>}</a:t>
                </a:r>
              </a:p>
              <a:p>
                <a:pPr lvl="1"/>
                <a:r>
                  <a:rPr lang="en-US" altLang="zh-TW" dirty="0" smtClean="0"/>
                  <a:t>LIS is {2, </a:t>
                </a:r>
                <a:r>
                  <a:rPr lang="en-US" altLang="zh-TW" dirty="0"/>
                  <a:t>3</a:t>
                </a:r>
                <a:r>
                  <a:rPr lang="en-US" altLang="zh-TW" dirty="0" smtClean="0"/>
                  <a:t>, 6} or {2,3,4}, </a:t>
                </a:r>
                <a:r>
                  <a:rPr lang="en-US" altLang="zh-TW" dirty="0" err="1" smtClean="0"/>
                  <a:t>lenngth</a:t>
                </a:r>
                <a:r>
                  <a:rPr lang="en-US" altLang="zh-TW" dirty="0" smtClean="0"/>
                  <a:t>=3.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1151620" y="4509120"/>
            <a:ext cx="180020" cy="1224136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51085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5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03106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手繪多邊形 3"/>
          <p:cNvSpPr/>
          <p:nvPr/>
        </p:nvSpPr>
        <p:spPr bwMode="auto">
          <a:xfrm>
            <a:off x="5926975" y="4504663"/>
            <a:ext cx="1463040" cy="1089802"/>
          </a:xfrm>
          <a:custGeom>
            <a:avLst/>
            <a:gdLst>
              <a:gd name="connsiteX0" fmla="*/ 1463040 w 1463040"/>
              <a:gd name="connsiteY0" fmla="*/ 1089802 h 1089802"/>
              <a:gd name="connsiteX1" fmla="*/ 955963 w 1463040"/>
              <a:gd name="connsiteY1" fmla="*/ 391533 h 1089802"/>
              <a:gd name="connsiteX2" fmla="*/ 174567 w 1463040"/>
              <a:gd name="connsiteY2" fmla="*/ 835 h 1089802"/>
              <a:gd name="connsiteX3" fmla="*/ 0 w 1463040"/>
              <a:gd name="connsiteY3" fmla="*/ 308406 h 108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1089802">
                <a:moveTo>
                  <a:pt x="1463040" y="1089802"/>
                </a:moveTo>
                <a:cubicBezTo>
                  <a:pt x="1316874" y="831415"/>
                  <a:pt x="1170709" y="573028"/>
                  <a:pt x="955963" y="391533"/>
                </a:cubicBezTo>
                <a:cubicBezTo>
                  <a:pt x="741217" y="210038"/>
                  <a:pt x="333894" y="14689"/>
                  <a:pt x="174567" y="835"/>
                </a:cubicBezTo>
                <a:cubicBezTo>
                  <a:pt x="15240" y="-13020"/>
                  <a:pt x="7620" y="147693"/>
                  <a:pt x="0" y="308406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769489" y="3304817"/>
            <a:ext cx="2115922" cy="1225619"/>
          </a:xfrm>
          <a:custGeom>
            <a:avLst/>
            <a:gdLst>
              <a:gd name="connsiteX0" fmla="*/ 2115922 w 2115922"/>
              <a:gd name="connsiteY0" fmla="*/ 1225619 h 1225619"/>
              <a:gd name="connsiteX1" fmla="*/ 1542344 w 2115922"/>
              <a:gd name="connsiteY1" fmla="*/ 502412 h 1225619"/>
              <a:gd name="connsiteX2" fmla="*/ 669507 w 2115922"/>
              <a:gd name="connsiteY2" fmla="*/ 53525 h 1225619"/>
              <a:gd name="connsiteX3" fmla="*/ 87616 w 2115922"/>
              <a:gd name="connsiteY3" fmla="*/ 45212 h 1225619"/>
              <a:gd name="connsiteX4" fmla="*/ 12802 w 2115922"/>
              <a:gd name="connsiteY4" fmla="*/ 386034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22" h="1225619">
                <a:moveTo>
                  <a:pt x="2115922" y="1225619"/>
                </a:moveTo>
                <a:cubicBezTo>
                  <a:pt x="1949667" y="961690"/>
                  <a:pt x="1783413" y="697761"/>
                  <a:pt x="1542344" y="502412"/>
                </a:cubicBezTo>
                <a:cubicBezTo>
                  <a:pt x="1301275" y="307063"/>
                  <a:pt x="911962" y="129725"/>
                  <a:pt x="669507" y="53525"/>
                </a:cubicBezTo>
                <a:cubicBezTo>
                  <a:pt x="427052" y="-22675"/>
                  <a:pt x="197067" y="-10206"/>
                  <a:pt x="87616" y="45212"/>
                </a:cubicBezTo>
                <a:cubicBezTo>
                  <a:pt x="-21835" y="100630"/>
                  <a:pt x="-4517" y="243332"/>
                  <a:pt x="12802" y="38603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1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31503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769489" y="3304817"/>
            <a:ext cx="2115922" cy="1225619"/>
          </a:xfrm>
          <a:custGeom>
            <a:avLst/>
            <a:gdLst>
              <a:gd name="connsiteX0" fmla="*/ 2115922 w 2115922"/>
              <a:gd name="connsiteY0" fmla="*/ 1225619 h 1225619"/>
              <a:gd name="connsiteX1" fmla="*/ 1542344 w 2115922"/>
              <a:gd name="connsiteY1" fmla="*/ 502412 h 1225619"/>
              <a:gd name="connsiteX2" fmla="*/ 669507 w 2115922"/>
              <a:gd name="connsiteY2" fmla="*/ 53525 h 1225619"/>
              <a:gd name="connsiteX3" fmla="*/ 87616 w 2115922"/>
              <a:gd name="connsiteY3" fmla="*/ 45212 h 1225619"/>
              <a:gd name="connsiteX4" fmla="*/ 12802 w 2115922"/>
              <a:gd name="connsiteY4" fmla="*/ 386034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22" h="1225619">
                <a:moveTo>
                  <a:pt x="2115922" y="1225619"/>
                </a:moveTo>
                <a:cubicBezTo>
                  <a:pt x="1949667" y="961690"/>
                  <a:pt x="1783413" y="697761"/>
                  <a:pt x="1542344" y="502412"/>
                </a:cubicBezTo>
                <a:cubicBezTo>
                  <a:pt x="1301275" y="307063"/>
                  <a:pt x="911962" y="129725"/>
                  <a:pt x="669507" y="53525"/>
                </a:cubicBezTo>
                <a:cubicBezTo>
                  <a:pt x="427052" y="-22675"/>
                  <a:pt x="197067" y="-10206"/>
                  <a:pt x="87616" y="45212"/>
                </a:cubicBezTo>
                <a:cubicBezTo>
                  <a:pt x="-21835" y="100630"/>
                  <a:pt x="-4517" y="243332"/>
                  <a:pt x="12802" y="38603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6026727" y="4395378"/>
            <a:ext cx="2086495" cy="1506658"/>
          </a:xfrm>
          <a:custGeom>
            <a:avLst/>
            <a:gdLst>
              <a:gd name="connsiteX0" fmla="*/ 2086495 w 2086495"/>
              <a:gd name="connsiteY0" fmla="*/ 1506658 h 1506658"/>
              <a:gd name="connsiteX1" fmla="*/ 1255222 w 2086495"/>
              <a:gd name="connsiteY1" fmla="*/ 268062 h 1506658"/>
              <a:gd name="connsiteX2" fmla="*/ 357448 w 2086495"/>
              <a:gd name="connsiteY2" fmla="*/ 2055 h 1506658"/>
              <a:gd name="connsiteX3" fmla="*/ 0 w 2086495"/>
              <a:gd name="connsiteY3" fmla="*/ 334564 h 15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495" h="1506658">
                <a:moveTo>
                  <a:pt x="2086495" y="1506658"/>
                </a:moveTo>
                <a:cubicBezTo>
                  <a:pt x="1814945" y="1012743"/>
                  <a:pt x="1543396" y="518829"/>
                  <a:pt x="1255222" y="268062"/>
                </a:cubicBezTo>
                <a:cubicBezTo>
                  <a:pt x="967048" y="17295"/>
                  <a:pt x="566652" y="-9029"/>
                  <a:pt x="357448" y="2055"/>
                </a:cubicBezTo>
                <a:cubicBezTo>
                  <a:pt x="148244" y="13139"/>
                  <a:pt x="74122" y="173851"/>
                  <a:pt x="0" y="33456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3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3140968"/>
            <a:ext cx="5112568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 err="1" smtClean="0"/>
              <a:t>Complexityy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971600" y="2708920"/>
            <a:ext cx="360040" cy="1296144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44208" y="271066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</a:t>
            </a:r>
            <a:r>
              <a:rPr lang="en-US" altLang="zh-TW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04362" y="36818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1640" y="5086925"/>
            <a:ext cx="639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Find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Length:O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(n)+O(n</a:t>
            </a:r>
            <a:r>
              <a:rPr lang="en-US" altLang="zh-TW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)=O(</a:t>
            </a:r>
            <a:r>
              <a:rPr lang="en-US" altLang="zh-TW" sz="3600" b="1" dirty="0">
                <a:solidFill>
                  <a:srgbClr val="FF0000"/>
                </a:solidFill>
              </a:rPr>
              <a:t>n</a:t>
            </a:r>
            <a:r>
              <a:rPr lang="en-US" altLang="zh-TW" sz="3600" b="1" baseline="30000" dirty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Find LIS subsequence: 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75728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769489" y="3304817"/>
            <a:ext cx="2115922" cy="1225619"/>
          </a:xfrm>
          <a:custGeom>
            <a:avLst/>
            <a:gdLst>
              <a:gd name="connsiteX0" fmla="*/ 2115922 w 2115922"/>
              <a:gd name="connsiteY0" fmla="*/ 1225619 h 1225619"/>
              <a:gd name="connsiteX1" fmla="*/ 1542344 w 2115922"/>
              <a:gd name="connsiteY1" fmla="*/ 502412 h 1225619"/>
              <a:gd name="connsiteX2" fmla="*/ 669507 w 2115922"/>
              <a:gd name="connsiteY2" fmla="*/ 53525 h 1225619"/>
              <a:gd name="connsiteX3" fmla="*/ 87616 w 2115922"/>
              <a:gd name="connsiteY3" fmla="*/ 45212 h 1225619"/>
              <a:gd name="connsiteX4" fmla="*/ 12802 w 2115922"/>
              <a:gd name="connsiteY4" fmla="*/ 386034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22" h="1225619">
                <a:moveTo>
                  <a:pt x="2115922" y="1225619"/>
                </a:moveTo>
                <a:cubicBezTo>
                  <a:pt x="1949667" y="961690"/>
                  <a:pt x="1783413" y="697761"/>
                  <a:pt x="1542344" y="502412"/>
                </a:cubicBezTo>
                <a:cubicBezTo>
                  <a:pt x="1301275" y="307063"/>
                  <a:pt x="911962" y="129725"/>
                  <a:pt x="669507" y="53525"/>
                </a:cubicBezTo>
                <a:cubicBezTo>
                  <a:pt x="427052" y="-22675"/>
                  <a:pt x="197067" y="-10206"/>
                  <a:pt x="87616" y="45212"/>
                </a:cubicBezTo>
                <a:cubicBezTo>
                  <a:pt x="-21835" y="100630"/>
                  <a:pt x="-4517" y="243332"/>
                  <a:pt x="12802" y="38603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6026727" y="4395378"/>
            <a:ext cx="2086495" cy="1506658"/>
          </a:xfrm>
          <a:custGeom>
            <a:avLst/>
            <a:gdLst>
              <a:gd name="connsiteX0" fmla="*/ 2086495 w 2086495"/>
              <a:gd name="connsiteY0" fmla="*/ 1506658 h 1506658"/>
              <a:gd name="connsiteX1" fmla="*/ 1255222 w 2086495"/>
              <a:gd name="connsiteY1" fmla="*/ 268062 h 1506658"/>
              <a:gd name="connsiteX2" fmla="*/ 357448 w 2086495"/>
              <a:gd name="connsiteY2" fmla="*/ 2055 h 1506658"/>
              <a:gd name="connsiteX3" fmla="*/ 0 w 2086495"/>
              <a:gd name="connsiteY3" fmla="*/ 334564 h 15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495" h="1506658">
                <a:moveTo>
                  <a:pt x="2086495" y="1506658"/>
                </a:moveTo>
                <a:cubicBezTo>
                  <a:pt x="1814945" y="1012743"/>
                  <a:pt x="1543396" y="518829"/>
                  <a:pt x="1255222" y="268062"/>
                </a:cubicBezTo>
                <a:cubicBezTo>
                  <a:pt x="967048" y="17295"/>
                  <a:pt x="566652" y="-9029"/>
                  <a:pt x="357448" y="2055"/>
                </a:cubicBezTo>
                <a:cubicBezTo>
                  <a:pt x="148244" y="13139"/>
                  <a:pt x="74122" y="173851"/>
                  <a:pt x="0" y="33456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8424" y="292494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{9(1)}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388424" y="325536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{5(1)}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388424" y="361540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{2(1)}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388424" y="4005064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{2(1), 8(2)}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388424" y="440749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{2(1),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7(2)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388424" y="476753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{2(1),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3(2</a:t>
            </a:r>
            <a:r>
              <a:rPr lang="en-US" altLang="zh-TW" b="1" dirty="0" smtClean="0"/>
              <a:t>)}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388424" y="510452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</a:t>
            </a:r>
            <a:r>
              <a:rPr lang="en-US" altLang="zh-TW" b="1" u="sng" dirty="0" smtClean="0">
                <a:solidFill>
                  <a:srgbClr val="FF0000"/>
                </a:solidFill>
              </a:rPr>
              <a:t>1(1)</a:t>
            </a:r>
            <a:r>
              <a:rPr lang="en-US" altLang="zh-TW" b="1" dirty="0" smtClean="0"/>
              <a:t>, 3(2)}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388424" y="5487615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{1(1), 3(2),6(3)}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388424" y="5847655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{1(1), 3(2),</a:t>
            </a:r>
            <a:r>
              <a:rPr lang="en-US" altLang="zh-TW" b="1" dirty="0" smtClean="0">
                <a:solidFill>
                  <a:srgbClr val="FF0000"/>
                </a:solidFill>
              </a:rPr>
              <a:t>4(3)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570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3140968"/>
            <a:ext cx="5112568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 err="1" smtClean="0"/>
              <a:t>Complexityy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971600" y="2708920"/>
            <a:ext cx="360040" cy="1296144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00192" y="250011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04362" y="36818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1640" y="5086925"/>
            <a:ext cx="7776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Find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Length:O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(n)+O(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)=O(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Find LIS subsequence: 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7164288" y="1700808"/>
            <a:ext cx="64807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4572000" y="1054477"/>
            <a:ext cx="440377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K is the length of LIS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en-US" altLang="zh-TW" dirty="0"/>
              <a:t>Erin is an engineer. She drives trains. She also arranges the cars within each </a:t>
            </a:r>
            <a:r>
              <a:rPr lang="en-US" altLang="zh-TW" dirty="0" smtClean="0"/>
              <a:t>train.</a:t>
            </a:r>
          </a:p>
          <a:p>
            <a:r>
              <a:rPr lang="en-US" altLang="zh-TW" dirty="0" smtClean="0"/>
              <a:t>She </a:t>
            </a:r>
            <a:r>
              <a:rPr lang="en-US" altLang="zh-TW" dirty="0"/>
              <a:t>prefers to </a:t>
            </a:r>
            <a:r>
              <a:rPr lang="en-US" altLang="zh-TW" dirty="0" smtClean="0"/>
              <a:t>put the </a:t>
            </a:r>
            <a:r>
              <a:rPr lang="en-US" altLang="zh-TW" dirty="0"/>
              <a:t>cars </a:t>
            </a:r>
            <a:r>
              <a:rPr lang="en-US" altLang="zh-TW" u="sng" dirty="0">
                <a:solidFill>
                  <a:srgbClr val="FF0000"/>
                </a:solidFill>
              </a:rPr>
              <a:t>in decreasing order of weight</a:t>
            </a:r>
            <a:r>
              <a:rPr lang="en-US" altLang="zh-TW" dirty="0"/>
              <a:t>, with the heaviest car at the front of the train.</a:t>
            </a:r>
          </a:p>
          <a:p>
            <a:r>
              <a:rPr lang="en-US" altLang="zh-TW" dirty="0"/>
              <a:t>Unfortunately, sorting train cars is not easy. One cannot simply pick up a car and place it </a:t>
            </a:r>
            <a:r>
              <a:rPr lang="en-US" altLang="zh-TW" dirty="0" smtClean="0"/>
              <a:t>somewhere else</a:t>
            </a:r>
            <a:r>
              <a:rPr lang="en-US" altLang="zh-TW" dirty="0"/>
              <a:t>. 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is impractical to insert a car within an existing train. A car may only be added to the </a:t>
            </a:r>
            <a:r>
              <a:rPr lang="en-US" altLang="zh-TW" dirty="0" smtClean="0"/>
              <a:t>beginning and </a:t>
            </a:r>
            <a:r>
              <a:rPr lang="en-US" altLang="zh-TW" dirty="0"/>
              <a:t>end of the train.</a:t>
            </a:r>
          </a:p>
          <a:p>
            <a:r>
              <a:rPr lang="en-US" altLang="zh-TW" dirty="0"/>
              <a:t>Cars arrive at the train station </a:t>
            </a:r>
            <a:r>
              <a:rPr lang="en-US" altLang="zh-TW" u="sng" dirty="0">
                <a:solidFill>
                  <a:srgbClr val="FF0000"/>
                </a:solidFill>
              </a:rPr>
              <a:t>in a predetermined order</a:t>
            </a:r>
            <a:r>
              <a:rPr lang="en-US" altLang="zh-TW" dirty="0"/>
              <a:t>. When each car arrives, Erin can add </a:t>
            </a:r>
            <a:r>
              <a:rPr lang="en-US" altLang="zh-TW" dirty="0" smtClean="0"/>
              <a:t>it to </a:t>
            </a:r>
            <a:r>
              <a:rPr lang="en-US" altLang="zh-TW" dirty="0"/>
              <a:t>the beginning or end of her train, or refuse to add it at all. 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28654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24744"/>
            <a:ext cx="7776864" cy="4896544"/>
          </a:xfrm>
        </p:spPr>
        <p:txBody>
          <a:bodyPr/>
          <a:lstStyle/>
          <a:p>
            <a:r>
              <a:rPr lang="en-US" altLang="zh-TW" dirty="0"/>
              <a:t>The resulting train should be as long </a:t>
            </a:r>
            <a:r>
              <a:rPr lang="en-US" altLang="zh-TW" dirty="0" smtClean="0"/>
              <a:t>as possible</a:t>
            </a:r>
            <a:r>
              <a:rPr lang="en-US" altLang="zh-TW" dirty="0"/>
              <a:t>, but the cars within it must be ordered by weight.</a:t>
            </a:r>
          </a:p>
          <a:p>
            <a:r>
              <a:rPr lang="en-US" altLang="zh-TW" dirty="0"/>
              <a:t>Given the weights of the cars in the order in which they arrive, what is the longest train that </a:t>
            </a:r>
            <a:r>
              <a:rPr lang="en-US" altLang="zh-TW" dirty="0" smtClean="0"/>
              <a:t>Erin can </a:t>
            </a:r>
            <a:r>
              <a:rPr lang="en-US" altLang="zh-TW" dirty="0"/>
              <a:t>make?</a:t>
            </a:r>
            <a:endParaRPr lang="en-US" altLang="zh-TW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8352928" cy="4536504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line is </a:t>
            </a:r>
            <a:r>
              <a:rPr lang="en-US" altLang="zh-TW" u="sng" dirty="0">
                <a:solidFill>
                  <a:srgbClr val="FF0000"/>
                </a:solidFill>
              </a:rPr>
              <a:t>the number of test cases</a:t>
            </a:r>
            <a:r>
              <a:rPr lang="en-US" altLang="zh-TW" dirty="0"/>
              <a:t> to follow.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test cases follow, one after another; the </a:t>
            </a:r>
            <a:r>
              <a:rPr lang="en-US" altLang="zh-TW" dirty="0" smtClean="0"/>
              <a:t>format of </a:t>
            </a:r>
            <a:r>
              <a:rPr lang="en-US" altLang="zh-TW" dirty="0"/>
              <a:t>each test case is the following:</a:t>
            </a:r>
          </a:p>
          <a:p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line contains an integer </a:t>
            </a:r>
            <a:r>
              <a:rPr lang="en-US" altLang="zh-TW" dirty="0" smtClean="0"/>
              <a:t>0≤</a:t>
            </a:r>
            <a:r>
              <a:rPr lang="en-US" altLang="zh-TW" i="1" dirty="0" smtClean="0"/>
              <a:t>n ≤</a:t>
            </a:r>
            <a:r>
              <a:rPr lang="en-US" altLang="zh-TW" dirty="0" smtClean="0"/>
              <a:t>2000</a:t>
            </a:r>
            <a:r>
              <a:rPr lang="en-US" altLang="zh-TW" dirty="0"/>
              <a:t>, the number of cars. </a:t>
            </a:r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of the following </a:t>
            </a:r>
            <a:r>
              <a:rPr lang="en-US" altLang="zh-TW" i="1" dirty="0"/>
              <a:t>n </a:t>
            </a:r>
            <a:r>
              <a:rPr lang="en-US" altLang="zh-TW" dirty="0" smtClean="0"/>
              <a:t>lines contains </a:t>
            </a:r>
            <a:r>
              <a:rPr lang="en-US" altLang="zh-TW" dirty="0"/>
              <a:t>a </a:t>
            </a:r>
            <a:r>
              <a:rPr lang="en-US" altLang="zh-TW" u="sng" dirty="0">
                <a:solidFill>
                  <a:srgbClr val="FF0000"/>
                </a:solidFill>
              </a:rPr>
              <a:t>non-negative integer</a:t>
            </a:r>
            <a:r>
              <a:rPr lang="en-US" altLang="zh-TW" dirty="0"/>
              <a:t> giving the weight of a </a:t>
            </a:r>
            <a:r>
              <a:rPr lang="en-US" altLang="zh-TW" dirty="0" smtClean="0"/>
              <a:t>car.</a:t>
            </a:r>
          </a:p>
          <a:p>
            <a:r>
              <a:rPr lang="en-US" altLang="zh-TW" u="sng" dirty="0" smtClean="0">
                <a:solidFill>
                  <a:srgbClr val="FF0000"/>
                </a:solidFill>
              </a:rPr>
              <a:t>No </a:t>
            </a:r>
            <a:r>
              <a:rPr lang="en-US" altLang="zh-TW" u="sng" dirty="0">
                <a:solidFill>
                  <a:srgbClr val="FF0000"/>
                </a:solidFill>
              </a:rPr>
              <a:t>two cars have the same weight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335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u="sng" dirty="0">
                <a:solidFill>
                  <a:srgbClr val="FF0000"/>
                </a:solidFill>
              </a:rPr>
              <a:t>a single integer</a:t>
            </a:r>
            <a:r>
              <a:rPr lang="en-US" altLang="zh-TW" dirty="0"/>
              <a:t> giving the </a:t>
            </a:r>
            <a:r>
              <a:rPr lang="en-US" altLang="zh-TW" u="sng" dirty="0">
                <a:solidFill>
                  <a:srgbClr val="FF0000"/>
                </a:solidFill>
              </a:rPr>
              <a:t>number of cars in the longest train</a:t>
            </a:r>
            <a:r>
              <a:rPr lang="en-US" altLang="zh-TW" dirty="0"/>
              <a:t> that can be made with the </a:t>
            </a:r>
            <a:r>
              <a:rPr lang="en-US" altLang="zh-TW" dirty="0" smtClean="0"/>
              <a:t>given restrictions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9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321860" y="1052736"/>
            <a:ext cx="2706524" cy="55446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/>
              <a:t>Output 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b="0" dirty="0" smtClean="0">
                <a:sym typeface="Wingdings 2"/>
              </a:rPr>
              <a:t>3</a:t>
            </a:r>
            <a:endParaRPr lang="fr-FR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030424"/>
            <a:ext cx="2160240" cy="558924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/>
              <a:t>Input 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b="0" dirty="0"/>
              <a:t>1</a:t>
            </a:r>
          </a:p>
          <a:p>
            <a:pPr marL="0" indent="0">
              <a:buNone/>
            </a:pPr>
            <a:r>
              <a:rPr lang="en-US" altLang="zh-TW" sz="2800" b="0" dirty="0"/>
              <a:t>3</a:t>
            </a:r>
          </a:p>
          <a:p>
            <a:pPr marL="0" indent="0">
              <a:buNone/>
            </a:pPr>
            <a:r>
              <a:rPr lang="en-US" altLang="zh-TW" sz="2800" b="0" dirty="0"/>
              <a:t>1</a:t>
            </a:r>
          </a:p>
          <a:p>
            <a:pPr marL="0" indent="0">
              <a:buNone/>
            </a:pPr>
            <a:r>
              <a:rPr lang="en-US" altLang="zh-TW" sz="2800" b="0" dirty="0"/>
              <a:t>2</a:t>
            </a:r>
          </a:p>
          <a:p>
            <a:pPr marL="0" indent="0">
              <a:buNone/>
            </a:pPr>
            <a:r>
              <a:rPr lang="en-US" altLang="zh-TW" sz="2800" b="0" dirty="0"/>
              <a:t>3</a:t>
            </a:r>
            <a:endParaRPr lang="en-US" altLang="zh-TW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07920" y="940516"/>
            <a:ext cx="276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test case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1331640" y="1402181"/>
            <a:ext cx="576064" cy="4384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827584" y="1620385"/>
            <a:ext cx="2160240" cy="4404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7584" y="2052433"/>
            <a:ext cx="2160240" cy="19648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1439652" y="2276872"/>
            <a:ext cx="648072" cy="699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2130941" y="2115943"/>
            <a:ext cx="223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cars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051720" y="3261170"/>
            <a:ext cx="220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Weights of cars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827584" y="2611016"/>
            <a:ext cx="2160240" cy="1396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2" name="直線單箭頭接點 41"/>
          <p:cNvCxnSpPr/>
          <p:nvPr/>
        </p:nvCxnSpPr>
        <p:spPr bwMode="auto">
          <a:xfrm flipH="1" flipV="1">
            <a:off x="1439652" y="3261170"/>
            <a:ext cx="633925" cy="1964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3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3666326" y="2612450"/>
            <a:ext cx="2351379" cy="52126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66327" y="1587131"/>
            <a:ext cx="2351379" cy="5212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3666327" y="2108394"/>
            <a:ext cx="57606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M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4603616" y="1770958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4603616" y="112474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05245" y="307108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LDS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4651722" y="2873081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6025376" y="159918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 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2749" y="62916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7025" y="161692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97272" y="259302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69480" y="264224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 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683019" y="4960822"/>
            <a:ext cx="57606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M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81117" y="4437112"/>
            <a:ext cx="2351379" cy="5212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07704" y="5481440"/>
            <a:ext cx="2351379" cy="52126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515328" y="262942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>
            <a:off x="1907704" y="6219664"/>
            <a:ext cx="42437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1907704" y="62916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525263" y="159918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58095" y="446691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731190" y="446691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929527" y="552325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99181" y="552324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接點 39"/>
          <p:cNvCxnSpPr/>
          <p:nvPr/>
        </p:nvCxnSpPr>
        <p:spPr bwMode="auto">
          <a:xfrm>
            <a:off x="2699792" y="236042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4327686" y="236042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734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橢圓 54"/>
          <p:cNvSpPr/>
          <p:nvPr/>
        </p:nvSpPr>
        <p:spPr bwMode="auto">
          <a:xfrm>
            <a:off x="3699181" y="3759423"/>
            <a:ext cx="444628" cy="4616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6326" y="2612450"/>
            <a:ext cx="2351379" cy="52126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66327" y="1587131"/>
            <a:ext cx="2351379" cy="5212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3666327" y="2108394"/>
            <a:ext cx="57606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5119774" y="1389174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4603616" y="112474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05245" y="307108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LDS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261001" y="3301916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6025376" y="159918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 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74683" y="1616929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6  5  4  3  1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69480" y="264224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 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683019" y="5483463"/>
            <a:ext cx="57606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81117" y="4959753"/>
            <a:ext cx="2351379" cy="5212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07704" y="6004081"/>
            <a:ext cx="2351379" cy="52126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58095" y="498955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731190" y="498955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929527" y="604589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99181" y="60458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接點 39"/>
          <p:cNvCxnSpPr/>
          <p:nvPr/>
        </p:nvCxnSpPr>
        <p:spPr bwMode="auto">
          <a:xfrm>
            <a:off x="2699792" y="236042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4327686" y="236042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3779912" y="26041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6  7  8  9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754938" y="375942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6  7  5  8  9  4  3  1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>
            <a:endCxn id="14" idx="0"/>
          </p:cNvCxnSpPr>
          <p:nvPr/>
        </p:nvCxnSpPr>
        <p:spPr bwMode="auto">
          <a:xfrm flipH="1">
            <a:off x="3415599" y="4221088"/>
            <a:ext cx="912087" cy="1262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246322" y="54834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endCxn id="39" idx="0"/>
          </p:cNvCxnSpPr>
          <p:nvPr/>
        </p:nvCxnSpPr>
        <p:spPr bwMode="auto">
          <a:xfrm flipH="1">
            <a:off x="4550368" y="4221088"/>
            <a:ext cx="316922" cy="1304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4381091" y="55258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 bwMode="auto">
          <a:xfrm flipH="1">
            <a:off x="2915816" y="4221088"/>
            <a:ext cx="2455986" cy="1230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2793286" y="54452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 bwMode="auto">
          <a:xfrm flipH="1">
            <a:off x="2411760" y="4221088"/>
            <a:ext cx="3318204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2267744" y="54452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 bwMode="auto">
          <a:xfrm flipH="1">
            <a:off x="4867290" y="4221088"/>
            <a:ext cx="1329815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4737502" y="5517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097542" y="5517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508104" y="5517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endCxn id="49" idx="0"/>
          </p:cNvCxnSpPr>
          <p:nvPr/>
        </p:nvCxnSpPr>
        <p:spPr bwMode="auto">
          <a:xfrm flipH="1">
            <a:off x="5266819" y="4221088"/>
            <a:ext cx="1389499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單箭頭接點 53"/>
          <p:cNvCxnSpPr>
            <a:endCxn id="50" idx="0"/>
          </p:cNvCxnSpPr>
          <p:nvPr/>
        </p:nvCxnSpPr>
        <p:spPr bwMode="auto">
          <a:xfrm flipH="1">
            <a:off x="5677381" y="4221088"/>
            <a:ext cx="1414899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7600287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1928</TotalTime>
  <Words>1126</Words>
  <Application>Microsoft Office PowerPoint</Application>
  <PresentationFormat>如螢幕大小 (4:3)</PresentationFormat>
  <Paragraphs>503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Cambria Math</vt:lpstr>
      <vt:lpstr>Times New Roman</vt:lpstr>
      <vt:lpstr>Wingdings</vt:lpstr>
      <vt:lpstr>Wingdings 2</vt:lpstr>
      <vt:lpstr>古典-1</vt:lpstr>
      <vt:lpstr>Uva 11456 Transorting</vt:lpstr>
      <vt:lpstr>Problem Descriptions (1/3)</vt:lpstr>
      <vt:lpstr>Problem Descriptions (2/3)</vt:lpstr>
      <vt:lpstr>Problem Descriptions (3/3)</vt:lpstr>
      <vt:lpstr>Input</vt:lpstr>
      <vt:lpstr>Output</vt:lpstr>
      <vt:lpstr>I/O Example</vt:lpstr>
      <vt:lpstr>Solution</vt:lpstr>
      <vt:lpstr>Example</vt:lpstr>
      <vt:lpstr>Example</vt:lpstr>
      <vt:lpstr>Longest Increasing Subsequence</vt:lpstr>
      <vt:lpstr>Longest Increasing Subsequence</vt:lpstr>
      <vt:lpstr>Example</vt:lpstr>
      <vt:lpstr>Example</vt:lpstr>
      <vt:lpstr>Example</vt:lpstr>
      <vt:lpstr>Time Complexityy</vt:lpstr>
      <vt:lpstr>Example</vt:lpstr>
      <vt:lpstr>Time Complexityy</vt:lpstr>
    </vt:vector>
  </TitlesOfParts>
  <Company>ccl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997</cp:revision>
  <dcterms:created xsi:type="dcterms:W3CDTF">2007-09-17T04:06:35Z</dcterms:created>
  <dcterms:modified xsi:type="dcterms:W3CDTF">2020-09-15T17:39:53Z</dcterms:modified>
</cp:coreProperties>
</file>