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769" r:id="rId5"/>
    <p:sldId id="392" r:id="rId6"/>
    <p:sldId id="259" r:id="rId7"/>
    <p:sldId id="770" r:id="rId8"/>
    <p:sldId id="759" r:id="rId9"/>
    <p:sldId id="757" r:id="rId10"/>
    <p:sldId id="760" r:id="rId11"/>
    <p:sldId id="762" r:id="rId12"/>
    <p:sldId id="761" r:id="rId13"/>
    <p:sldId id="768" r:id="rId14"/>
    <p:sldId id="763" r:id="rId15"/>
    <p:sldId id="766" r:id="rId16"/>
    <p:sldId id="764" r:id="rId17"/>
    <p:sldId id="7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85144" autoAdjust="0"/>
  </p:normalViewPr>
  <p:slideViewPr>
    <p:cSldViewPr snapToGrid="0" showGuides="1">
      <p:cViewPr>
        <p:scale>
          <a:sx n="50" d="100"/>
          <a:sy n="50" d="100"/>
        </p:scale>
        <p:origin x="799" y="-110"/>
      </p:cViewPr>
      <p:guideLst/>
    </p:cSldViewPr>
  </p:slideViewPr>
  <p:outlineViewPr>
    <p:cViewPr>
      <p:scale>
        <a:sx n="33" d="100"/>
        <a:sy n="33" d="100"/>
      </p:scale>
      <p:origin x="0" y="-62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-3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8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E84C-F4BE-47B2-92D4-53F83A51CC1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F02-C860-4DDD-9001-494B1D4F7D5A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2044-1550-44A3-B5D8-AC5B8CF40078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DC7-0CEB-4EA9-AE3B-916C3C32787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FBDB-201A-46B8-B71F-AFC213DB23D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F664-F1FC-4F8F-BF29-E1BC77654399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6065-5F8F-4C5B-92F3-1895FC7653BD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4ADB-7298-4E02-85D7-4C60B074BF72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3625-670A-4F76-AB86-96B311CC3F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7B2C-4AEB-4568-8C77-3E6F3BB6BE20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35E2-6B49-4859-B069-4469217075A7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5895-E9C4-484E-9363-6B4A3934ACCD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34AD-A8F0-4CA6-B95A-CBC2F7928C42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2786-C082-44CE-98E8-01AA277D00B1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C458-67BF-491C-9A8F-BD240127F44C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782A-994D-4DD2-81A4-E61F99C24E2D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02F4-6069-4348-91F7-BB7A004CD162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CBD-FC97-4481-8D40-BE08CDCDA1A9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4E25-AB0C-4B18-8008-6FA0337A3E79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3410-7205-4BE7-80B0-20BF837839E1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813B-3398-4BA3-A425-0DBB13F72F5F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BA4C-386D-4A89-A6EE-095C673FC6CD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ABEE-01E9-43B2-9D62-6B83934C72D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10325 The Lottery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A297D-F43E-489E-8D77-BE188FA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B7D553-901B-4B92-91DB-E686EC5C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BE26F-0487-47ED-BC30-7594B553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EA9447-157B-4786-902D-8FAF7C02F4CB}"/>
              </a:ext>
            </a:extLst>
          </p:cNvPr>
          <p:cNvSpPr txBox="1"/>
          <p:nvPr/>
        </p:nvSpPr>
        <p:spPr>
          <a:xfrm>
            <a:off x="1127125" y="1549961"/>
            <a:ext cx="724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列舉集合 </a:t>
            </a:r>
            <a:r>
              <a:rPr lang="en-US" altLang="zh-TW" sz="3200" dirty="0"/>
              <a:t>{A, B, C}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所有的部份集合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9C115C-687F-4197-821B-786B8D758A98}"/>
                  </a:ext>
                </a:extLst>
              </p:cNvPr>
              <p:cNvSpPr txBox="1"/>
              <p:nvPr/>
            </p:nvSpPr>
            <p:spPr>
              <a:xfrm>
                <a:off x="1663019" y="2318868"/>
                <a:ext cx="969078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檢查整數從</a:t>
                </a:r>
                <a:r>
                  <a:rPr lang="en-US" altLang="zh-TW" sz="32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0</a:t>
                </a:r>
                <a:r>
                  <a:rPr lang="zh-TW" altLang="en-US" sz="32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</m:t>
                        </m:r>
                      </m:sup>
                    </m:sSup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−1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每個整數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從整數中位元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1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的位置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反應部份集合的內容 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3200" i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3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9C115C-687F-4197-821B-786B8D75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019" y="2318868"/>
                <a:ext cx="9690781" cy="1077218"/>
              </a:xfrm>
              <a:prstGeom prst="rect">
                <a:avLst/>
              </a:prstGeom>
              <a:blipFill>
                <a:blip r:embed="rId2"/>
                <a:stretch>
                  <a:fillRect l="-1447" t="-7910" r="-881" b="-180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E19EBA0E-9BAE-4679-95DA-F36370821F3D}"/>
              </a:ext>
            </a:extLst>
          </p:cNvPr>
          <p:cNvSpPr txBox="1"/>
          <p:nvPr/>
        </p:nvSpPr>
        <p:spPr>
          <a:xfrm>
            <a:off x="1176565" y="4305364"/>
            <a:ext cx="9333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依據容斥原理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當部份集合取得後執行加</a:t>
            </a:r>
            <a:r>
              <a:rPr lang="en-US" altLang="zh-TW" sz="3200" dirty="0">
                <a:ea typeface="標楷體" panose="03000509000000000000" pitchFamily="65" charset="-120"/>
              </a:rPr>
              <a:t>(+)/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3200" dirty="0">
                <a:ea typeface="標楷體" panose="03000509000000000000" pitchFamily="65" charset="-120"/>
              </a:rPr>
              <a:t>(-)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交錯運算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C1045C-17D5-49D9-AC8A-6C2379DDEF36}"/>
              </a:ext>
            </a:extLst>
          </p:cNvPr>
          <p:cNvSpPr txBox="1"/>
          <p:nvPr/>
        </p:nvSpPr>
        <p:spPr>
          <a:xfrm>
            <a:off x="634608" y="611515"/>
            <a:ext cx="213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0E924-333F-41B5-B752-D4F2A4711225}"/>
              </a:ext>
            </a:extLst>
          </p:cNvPr>
          <p:cNvSpPr txBox="1"/>
          <p:nvPr/>
        </p:nvSpPr>
        <p:spPr>
          <a:xfrm>
            <a:off x="1176564" y="3582623"/>
            <a:ext cx="357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計算最小公倍數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70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E8C35AC8-0F32-47EE-9919-3C490D650F81}"/>
              </a:ext>
            </a:extLst>
          </p:cNvPr>
          <p:cNvSpPr/>
          <p:nvPr/>
        </p:nvSpPr>
        <p:spPr>
          <a:xfrm>
            <a:off x="10100188" y="1495953"/>
            <a:ext cx="700337" cy="4456988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6F7705D-C9E6-42C1-942D-26AC68C22371}"/>
              </a:ext>
            </a:extLst>
          </p:cNvPr>
          <p:cNvGrpSpPr/>
          <p:nvPr/>
        </p:nvGrpSpPr>
        <p:grpSpPr>
          <a:xfrm>
            <a:off x="1121464" y="5436657"/>
            <a:ext cx="11132801" cy="646332"/>
            <a:chOff x="1121464" y="5436657"/>
            <a:chExt cx="11132801" cy="64633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6D16FEE-7DC0-406C-8BD9-0C2E9D2FA2E0}"/>
                </a:ext>
              </a:extLst>
            </p:cNvPr>
            <p:cNvSpPr txBox="1"/>
            <p:nvPr/>
          </p:nvSpPr>
          <p:spPr>
            <a:xfrm>
              <a:off x="1907070" y="5436658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1   1   1</a:t>
              </a:r>
              <a:endParaRPr lang="zh-TW" altLang="en-US" sz="36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6CDD4D6-C260-4FF0-8BB3-F3ED3A0A6182}"/>
                </a:ext>
              </a:extLst>
            </p:cNvPr>
            <p:cNvSpPr txBox="1"/>
            <p:nvPr/>
          </p:nvSpPr>
          <p:spPr>
            <a:xfrm>
              <a:off x="1121464" y="5436657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7</a:t>
              </a:r>
              <a:endParaRPr lang="zh-TW" altLang="en-US" sz="36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7F5578E-81D4-4677-AD12-ADB3796FBA4C}"/>
                </a:ext>
              </a:extLst>
            </p:cNvPr>
            <p:cNvSpPr txBox="1"/>
            <p:nvPr/>
          </p:nvSpPr>
          <p:spPr>
            <a:xfrm>
              <a:off x="3556964" y="5498214"/>
              <a:ext cx="1762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∩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∩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FA1A011E-6165-4F51-B384-A7629A054C46}"/>
                </a:ext>
              </a:extLst>
            </p:cNvPr>
            <p:cNvGrpSpPr/>
            <p:nvPr/>
          </p:nvGrpSpPr>
          <p:grpSpPr>
            <a:xfrm>
              <a:off x="5233292" y="5442301"/>
              <a:ext cx="7020973" cy="579133"/>
              <a:chOff x="5154954" y="1484939"/>
              <a:chExt cx="7020973" cy="579133"/>
            </a:xfrm>
          </p:grpSpPr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6058E67D-C0B5-4946-893B-3E248AB70B25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6386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LCM(3,5,7)=105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E243460-90DD-45A7-9F0A-DDDCAE1B052F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3(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奇數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4F154649-12B5-4ED4-AF52-8767189F2C9D}"/>
                  </a:ext>
                </a:extLst>
              </p:cNvPr>
              <p:cNvSpPr txBox="1"/>
              <p:nvPr/>
            </p:nvSpPr>
            <p:spPr>
              <a:xfrm>
                <a:off x="10679796" y="1484939"/>
                <a:ext cx="1496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+(N/105)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D3FF4C-DDA0-4FD8-B282-CA714B4E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F0852E-030B-4F0B-8CDF-D8BDB328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8C32DB-2E36-4889-BC67-6B5A4B29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000F92-C0DE-4912-B01A-9C780146B1D7}"/>
              </a:ext>
            </a:extLst>
          </p:cNvPr>
          <p:cNvSpPr txBox="1"/>
          <p:nvPr/>
        </p:nvSpPr>
        <p:spPr>
          <a:xfrm>
            <a:off x="1931505" y="894522"/>
            <a:ext cx="164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0   0   0</a:t>
            </a:r>
            <a:endParaRPr lang="zh-TW" altLang="en-US" sz="36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87A03BB-5ECC-46B5-93E5-54F441CDCF40}"/>
              </a:ext>
            </a:extLst>
          </p:cNvPr>
          <p:cNvCxnSpPr>
            <a:cxnSpLocks/>
          </p:cNvCxnSpPr>
          <p:nvPr/>
        </p:nvCxnSpPr>
        <p:spPr>
          <a:xfrm>
            <a:off x="1162878" y="873125"/>
            <a:ext cx="1102912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36D4B8-9028-4226-AB7B-E65536B6D7D9}"/>
              </a:ext>
            </a:extLst>
          </p:cNvPr>
          <p:cNvSpPr txBox="1"/>
          <p:nvPr/>
        </p:nvSpPr>
        <p:spPr>
          <a:xfrm>
            <a:off x="1907069" y="297995"/>
            <a:ext cx="164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   B   C</a:t>
            </a:r>
            <a:endParaRPr lang="zh-TW" altLang="en-US" sz="3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9D321-B9DB-4390-AE18-8725694AFDCD}"/>
              </a:ext>
            </a:extLst>
          </p:cNvPr>
          <p:cNvSpPr txBox="1"/>
          <p:nvPr/>
        </p:nvSpPr>
        <p:spPr>
          <a:xfrm>
            <a:off x="1142999" y="894521"/>
            <a:ext cx="6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0</a:t>
            </a:r>
            <a:endParaRPr lang="zh-TW" altLang="en-US" sz="3600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E0A5A92-82FC-434B-8793-16A651A525BF}"/>
              </a:ext>
            </a:extLst>
          </p:cNvPr>
          <p:cNvCxnSpPr>
            <a:cxnSpLocks/>
          </p:cNvCxnSpPr>
          <p:nvPr/>
        </p:nvCxnSpPr>
        <p:spPr>
          <a:xfrm flipH="1">
            <a:off x="1676676" y="894521"/>
            <a:ext cx="26712" cy="5188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7D3149D-5D09-4E38-94D5-4314F9C777DA}"/>
                  </a:ext>
                </a:extLst>
              </p:cNvPr>
              <p:cNvSpPr txBox="1"/>
              <p:nvPr/>
            </p:nvSpPr>
            <p:spPr>
              <a:xfrm>
                <a:off x="40137" y="6045032"/>
                <a:ext cx="16498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7D3149D-5D09-4E38-94D5-4314F9C77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" y="6045032"/>
                <a:ext cx="16498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D7213995-B398-4DF9-A72C-4CA2FD9CDC5E}"/>
              </a:ext>
            </a:extLst>
          </p:cNvPr>
          <p:cNvSpPr txBox="1"/>
          <p:nvPr/>
        </p:nvSpPr>
        <p:spPr>
          <a:xfrm>
            <a:off x="2068995" y="6217851"/>
            <a:ext cx="106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TW" sz="2400" dirty="0"/>
              <a:t> = 3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7BC35C-E666-4648-94A5-33787AA13BC5}"/>
              </a:ext>
            </a:extLst>
          </p:cNvPr>
          <p:cNvSpPr txBox="1"/>
          <p:nvPr/>
        </p:nvSpPr>
        <p:spPr>
          <a:xfrm>
            <a:off x="8263974" y="421106"/>
            <a:ext cx="2020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Bit 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5331BBF-1043-485B-A879-6B2208912D33}"/>
              </a:ext>
            </a:extLst>
          </p:cNvPr>
          <p:cNvSpPr txBox="1"/>
          <p:nvPr/>
        </p:nvSpPr>
        <p:spPr>
          <a:xfrm>
            <a:off x="10627869" y="396203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en-US" altLang="zh-TW" sz="2800" b="1" dirty="0">
                <a:ea typeface="標楷體" panose="03000509000000000000" pitchFamily="65" charset="-120"/>
              </a:rPr>
              <a:t>+/-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C3C5023-89AE-4C41-A02E-AAB41B93E91B}"/>
              </a:ext>
            </a:extLst>
          </p:cNvPr>
          <p:cNvGrpSpPr/>
          <p:nvPr/>
        </p:nvGrpSpPr>
        <p:grpSpPr>
          <a:xfrm>
            <a:off x="1142998" y="1508533"/>
            <a:ext cx="11125201" cy="678651"/>
            <a:chOff x="1142998" y="1508533"/>
            <a:chExt cx="11125201" cy="678651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25DEB2B-9163-47D1-8A24-19B9AD74D06C}"/>
                </a:ext>
              </a:extLst>
            </p:cNvPr>
            <p:cNvSpPr txBox="1"/>
            <p:nvPr/>
          </p:nvSpPr>
          <p:spPr>
            <a:xfrm>
              <a:off x="1931505" y="1540853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0   0   1</a:t>
              </a:r>
              <a:endParaRPr lang="zh-TW" altLang="en-US" sz="3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0351E24-709A-41D8-BEC7-F47A2474BA6D}"/>
                </a:ext>
              </a:extLst>
            </p:cNvPr>
            <p:cNvSpPr txBox="1"/>
            <p:nvPr/>
          </p:nvSpPr>
          <p:spPr>
            <a:xfrm>
              <a:off x="1142998" y="1508533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</a:t>
              </a:r>
              <a:endParaRPr lang="zh-TW" altLang="en-US" sz="36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8CA83EB-DAB2-4ECE-AC8C-91519B52EF99}"/>
                </a:ext>
              </a:extLst>
            </p:cNvPr>
            <p:cNvSpPr txBox="1"/>
            <p:nvPr/>
          </p:nvSpPr>
          <p:spPr>
            <a:xfrm>
              <a:off x="3505059" y="1605835"/>
              <a:ext cx="834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96CD1437-E940-407A-9887-3ED1F4FAF7E3}"/>
                </a:ext>
              </a:extLst>
            </p:cNvPr>
            <p:cNvGrpSpPr/>
            <p:nvPr/>
          </p:nvGrpSpPr>
          <p:grpSpPr>
            <a:xfrm>
              <a:off x="5154954" y="1508533"/>
              <a:ext cx="7113245" cy="555539"/>
              <a:chOff x="5154954" y="1508533"/>
              <a:chExt cx="7113245" cy="555539"/>
            </a:xfrm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43F9103-3C9F-48F1-989F-BA749C320398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256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LCM(1,7)=7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D62CF82-4342-488D-B14F-E036F2178007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1(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奇數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A4B2D279-D934-4C43-9168-FFAAC7D6F5C7}"/>
                  </a:ext>
                </a:extLst>
              </p:cNvPr>
              <p:cNvSpPr txBox="1"/>
              <p:nvPr/>
            </p:nvSpPr>
            <p:spPr>
              <a:xfrm>
                <a:off x="11049000" y="1508533"/>
                <a:ext cx="1219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+ (N/7)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9511C76E-8C42-4E67-A19C-77E7101F75C7}"/>
              </a:ext>
            </a:extLst>
          </p:cNvPr>
          <p:cNvGrpSpPr/>
          <p:nvPr/>
        </p:nvGrpSpPr>
        <p:grpSpPr>
          <a:xfrm>
            <a:off x="1142997" y="2165929"/>
            <a:ext cx="11049002" cy="667586"/>
            <a:chOff x="1142997" y="2165929"/>
            <a:chExt cx="11049002" cy="667586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F51999E-09E7-415D-8C2A-5F90700639ED}"/>
                </a:ext>
              </a:extLst>
            </p:cNvPr>
            <p:cNvSpPr txBox="1"/>
            <p:nvPr/>
          </p:nvSpPr>
          <p:spPr>
            <a:xfrm>
              <a:off x="1919288" y="2187184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0   1   0</a:t>
              </a:r>
              <a:endParaRPr lang="zh-TW" altLang="en-US" sz="36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F4B6EE8-3358-49EF-82E0-D8ACBBBFCBC0}"/>
                </a:ext>
              </a:extLst>
            </p:cNvPr>
            <p:cNvSpPr txBox="1"/>
            <p:nvPr/>
          </p:nvSpPr>
          <p:spPr>
            <a:xfrm>
              <a:off x="1142997" y="2187184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2</a:t>
              </a:r>
              <a:endParaRPr lang="zh-TW" altLang="en-US" sz="36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65EA7B5-9F6D-41FA-8EEE-FDA9817C6BE4}"/>
                </a:ext>
              </a:extLst>
            </p:cNvPr>
            <p:cNvSpPr txBox="1"/>
            <p:nvPr/>
          </p:nvSpPr>
          <p:spPr>
            <a:xfrm>
              <a:off x="3531563" y="2210039"/>
              <a:ext cx="834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0DEB5706-3C4F-4FC7-81FC-59AC95DDF033}"/>
                </a:ext>
              </a:extLst>
            </p:cNvPr>
            <p:cNvGrpSpPr/>
            <p:nvPr/>
          </p:nvGrpSpPr>
          <p:grpSpPr>
            <a:xfrm>
              <a:off x="5154954" y="2165929"/>
              <a:ext cx="7037045" cy="555539"/>
              <a:chOff x="5154954" y="1508533"/>
              <a:chExt cx="7037045" cy="555539"/>
            </a:xfrm>
          </p:grpSpPr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352B2CC0-653D-42CC-BE6A-40F29403ACA2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256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LCM(1,5)=5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FFAD36C-7171-4D56-9BB6-176194C08AA2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1(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奇數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FC678B1F-BFB5-4D64-A41B-AC753A1F7950}"/>
                  </a:ext>
                </a:extLst>
              </p:cNvPr>
              <p:cNvSpPr txBox="1"/>
              <p:nvPr/>
            </p:nvSpPr>
            <p:spPr>
              <a:xfrm>
                <a:off x="11049000" y="1508533"/>
                <a:ext cx="1142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+(N/5)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DCBB6D4E-747C-47E6-8F3C-14CE293093A5}"/>
              </a:ext>
            </a:extLst>
          </p:cNvPr>
          <p:cNvGrpSpPr/>
          <p:nvPr/>
        </p:nvGrpSpPr>
        <p:grpSpPr>
          <a:xfrm>
            <a:off x="1142997" y="2746295"/>
            <a:ext cx="11063289" cy="733551"/>
            <a:chOff x="1142997" y="2746295"/>
            <a:chExt cx="11063289" cy="733551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B9EBDD-2005-4DDB-98EB-86AA23D9FF1F}"/>
                </a:ext>
              </a:extLst>
            </p:cNvPr>
            <p:cNvSpPr txBox="1"/>
            <p:nvPr/>
          </p:nvSpPr>
          <p:spPr>
            <a:xfrm>
              <a:off x="1907071" y="2833515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0   1   1</a:t>
              </a:r>
              <a:endParaRPr lang="zh-TW" altLang="en-US" sz="3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271890A-E862-44FE-9BE9-9A2AA61F0625}"/>
                </a:ext>
              </a:extLst>
            </p:cNvPr>
            <p:cNvSpPr txBox="1"/>
            <p:nvPr/>
          </p:nvSpPr>
          <p:spPr>
            <a:xfrm>
              <a:off x="1142997" y="2831726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3</a:t>
              </a:r>
              <a:endParaRPr lang="zh-TW" altLang="en-US" sz="36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7312FF60-3492-426D-9B3B-2DE9ADB30C1F}"/>
                </a:ext>
              </a:extLst>
            </p:cNvPr>
            <p:cNvSpPr txBox="1"/>
            <p:nvPr/>
          </p:nvSpPr>
          <p:spPr>
            <a:xfrm>
              <a:off x="3531563" y="2817520"/>
              <a:ext cx="1265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∩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637CB6-C5DC-4780-BD99-AF27987AFE91}"/>
                </a:ext>
              </a:extLst>
            </p:cNvPr>
            <p:cNvGrpSpPr/>
            <p:nvPr/>
          </p:nvGrpSpPr>
          <p:grpSpPr>
            <a:xfrm>
              <a:off x="5169241" y="2746295"/>
              <a:ext cx="7037045" cy="555539"/>
              <a:chOff x="5154954" y="1508533"/>
              <a:chExt cx="7037045" cy="555539"/>
            </a:xfrm>
          </p:grpSpPr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2D385B7-D0C5-42D5-B9A9-54A4B7F320DD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256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LCM(5,7)=35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4A25FC93-7C3D-4DB9-9060-0ABC7004011B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2(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偶數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444517A7-F1C0-40F6-A262-8D4E63E3B055}"/>
                  </a:ext>
                </a:extLst>
              </p:cNvPr>
              <p:cNvSpPr txBox="1"/>
              <p:nvPr/>
            </p:nvSpPr>
            <p:spPr>
              <a:xfrm>
                <a:off x="11049000" y="1508533"/>
                <a:ext cx="1142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-(N/35)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569ECA10-B921-4DE4-9181-1F30F8C49DE4}"/>
              </a:ext>
            </a:extLst>
          </p:cNvPr>
          <p:cNvGrpSpPr/>
          <p:nvPr/>
        </p:nvGrpSpPr>
        <p:grpSpPr>
          <a:xfrm>
            <a:off x="1121465" y="3447174"/>
            <a:ext cx="11070533" cy="679003"/>
            <a:chOff x="1121465" y="3447174"/>
            <a:chExt cx="11070533" cy="679003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5C795-03E9-4188-B2D9-648B4830405A}"/>
                </a:ext>
              </a:extLst>
            </p:cNvPr>
            <p:cNvSpPr txBox="1"/>
            <p:nvPr/>
          </p:nvSpPr>
          <p:spPr>
            <a:xfrm>
              <a:off x="1927157" y="3479846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1   0   0</a:t>
              </a:r>
              <a:endParaRPr lang="zh-TW" altLang="en-US" sz="3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E0D269F-E086-4795-B915-8956F58A716F}"/>
                </a:ext>
              </a:extLst>
            </p:cNvPr>
            <p:cNvSpPr txBox="1"/>
            <p:nvPr/>
          </p:nvSpPr>
          <p:spPr>
            <a:xfrm>
              <a:off x="1121465" y="3479845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4</a:t>
              </a:r>
              <a:endParaRPr lang="zh-TW" altLang="en-US" sz="3600" dirty="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0A560D8-C4B6-47E0-9A18-2E1715B65A4D}"/>
                </a:ext>
              </a:extLst>
            </p:cNvPr>
            <p:cNvSpPr txBox="1"/>
            <p:nvPr/>
          </p:nvSpPr>
          <p:spPr>
            <a:xfrm>
              <a:off x="3556964" y="3514962"/>
              <a:ext cx="834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455D632E-1A7C-490E-8EE8-4C0E2E3F4678}"/>
                </a:ext>
              </a:extLst>
            </p:cNvPr>
            <p:cNvGrpSpPr/>
            <p:nvPr/>
          </p:nvGrpSpPr>
          <p:grpSpPr>
            <a:xfrm>
              <a:off x="5206859" y="3447174"/>
              <a:ext cx="6985139" cy="555539"/>
              <a:chOff x="5154954" y="1508533"/>
              <a:chExt cx="6985139" cy="555539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169AB5D0-7A49-4E4C-AB4F-193A9929E1FC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256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LCM(1,3)=3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FCC88B6E-FA8D-4EA4-87B8-1AE25D7723C9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1(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奇數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C8BCE4D-BA1C-4E55-8B29-9CFE28999AE6}"/>
                  </a:ext>
                </a:extLst>
              </p:cNvPr>
              <p:cNvSpPr txBox="1"/>
              <p:nvPr/>
            </p:nvSpPr>
            <p:spPr>
              <a:xfrm>
                <a:off x="11049000" y="1508533"/>
                <a:ext cx="1091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+(N/3)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0C6F2560-978F-4086-9342-63E371819997}"/>
              </a:ext>
            </a:extLst>
          </p:cNvPr>
          <p:cNvGrpSpPr/>
          <p:nvPr/>
        </p:nvGrpSpPr>
        <p:grpSpPr>
          <a:xfrm>
            <a:off x="1128090" y="4116580"/>
            <a:ext cx="11217478" cy="655928"/>
            <a:chOff x="1128090" y="4116580"/>
            <a:chExt cx="11217478" cy="655928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444A911-1E53-4BAF-898C-C82D692EAE92}"/>
                </a:ext>
              </a:extLst>
            </p:cNvPr>
            <p:cNvSpPr txBox="1"/>
            <p:nvPr/>
          </p:nvSpPr>
          <p:spPr>
            <a:xfrm>
              <a:off x="1927157" y="4126177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1   0   1</a:t>
              </a:r>
              <a:endParaRPr lang="zh-TW" altLang="en-US" sz="36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03FE460-DC63-4F53-B5B3-3B4899483BE4}"/>
                </a:ext>
              </a:extLst>
            </p:cNvPr>
            <p:cNvSpPr txBox="1"/>
            <p:nvPr/>
          </p:nvSpPr>
          <p:spPr>
            <a:xfrm>
              <a:off x="1128090" y="4126176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5</a:t>
              </a:r>
              <a:endParaRPr lang="zh-TW" altLang="en-US" sz="36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9449E34-7CE9-4AF4-9EB0-D0BD7D912A26}"/>
                </a:ext>
              </a:extLst>
            </p:cNvPr>
            <p:cNvSpPr txBox="1"/>
            <p:nvPr/>
          </p:nvSpPr>
          <p:spPr>
            <a:xfrm>
              <a:off x="3577946" y="4157867"/>
              <a:ext cx="1265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∩</a:t>
              </a:r>
              <a:r>
                <a:rPr lang="en-US" altLang="zh-TW" sz="2800" i="1" dirty="0"/>
                <a:t>C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B857A7CB-706C-4941-95DC-57453D24E392}"/>
                </a:ext>
              </a:extLst>
            </p:cNvPr>
            <p:cNvGrpSpPr/>
            <p:nvPr/>
          </p:nvGrpSpPr>
          <p:grpSpPr>
            <a:xfrm>
              <a:off x="5233292" y="4116580"/>
              <a:ext cx="7112276" cy="555539"/>
              <a:chOff x="5154954" y="1508533"/>
              <a:chExt cx="7112276" cy="555539"/>
            </a:xfrm>
          </p:grpSpPr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EC36D90-C715-4189-A440-B3C61D315F98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256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LCM(3,7)=21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7D456784-1949-44FB-9076-BD902DA41FC4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2(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偶數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3EEC82D4-54CE-42F2-83D8-B27EBF26EC54}"/>
                  </a:ext>
                </a:extLst>
              </p:cNvPr>
              <p:cNvSpPr txBox="1"/>
              <p:nvPr/>
            </p:nvSpPr>
            <p:spPr>
              <a:xfrm>
                <a:off x="10963831" y="1508533"/>
                <a:ext cx="13033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-(N/21)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B071C02-E626-466D-AB8D-7F6959E0E7DE}"/>
              </a:ext>
            </a:extLst>
          </p:cNvPr>
          <p:cNvGrpSpPr/>
          <p:nvPr/>
        </p:nvGrpSpPr>
        <p:grpSpPr>
          <a:xfrm>
            <a:off x="1145687" y="4772508"/>
            <a:ext cx="11102842" cy="664150"/>
            <a:chOff x="1145687" y="4772508"/>
            <a:chExt cx="11102842" cy="664150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8D04F7B-0A9E-461F-AB80-5D9409BAD05B}"/>
                </a:ext>
              </a:extLst>
            </p:cNvPr>
            <p:cNvSpPr txBox="1"/>
            <p:nvPr/>
          </p:nvSpPr>
          <p:spPr>
            <a:xfrm>
              <a:off x="1927157" y="4772508"/>
              <a:ext cx="1649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1   1   0</a:t>
              </a:r>
              <a:endParaRPr lang="zh-TW" altLang="en-US" sz="36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266823-F7DC-4D9A-B64D-F4E20D881B22}"/>
                </a:ext>
              </a:extLst>
            </p:cNvPr>
            <p:cNvSpPr txBox="1"/>
            <p:nvPr/>
          </p:nvSpPr>
          <p:spPr>
            <a:xfrm>
              <a:off x="1145687" y="4790327"/>
              <a:ext cx="606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6</a:t>
              </a:r>
              <a:endParaRPr lang="zh-TW" altLang="en-US" sz="36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463BE41-5C8D-4F9F-9329-E3CCB7AB9F7F}"/>
                </a:ext>
              </a:extLst>
            </p:cNvPr>
            <p:cNvSpPr txBox="1"/>
            <p:nvPr/>
          </p:nvSpPr>
          <p:spPr>
            <a:xfrm>
              <a:off x="3577947" y="4855309"/>
              <a:ext cx="1265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∣</a:t>
              </a:r>
              <a:r>
                <a:rPr lang="en-US" altLang="zh-TW" sz="2800" i="1" dirty="0"/>
                <a:t>A</a:t>
              </a:r>
              <a:r>
                <a:rPr lang="en-US" altLang="zh-TW" sz="2800" dirty="0"/>
                <a:t>∩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∣</a:t>
              </a:r>
              <a:endParaRPr lang="zh-TW" altLang="en-US" sz="2800" dirty="0"/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721A843D-14FF-4E79-9A94-4A56E9455B7E}"/>
                </a:ext>
              </a:extLst>
            </p:cNvPr>
            <p:cNvGrpSpPr/>
            <p:nvPr/>
          </p:nvGrpSpPr>
          <p:grpSpPr>
            <a:xfrm>
              <a:off x="5211345" y="4835722"/>
              <a:ext cx="7037184" cy="555539"/>
              <a:chOff x="5154954" y="1508533"/>
              <a:chExt cx="7037184" cy="555539"/>
            </a:xfrm>
          </p:grpSpPr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0F9148E-4C83-4986-8243-EAC52632A450}"/>
                  </a:ext>
                </a:extLst>
              </p:cNvPr>
              <p:cNvSpPr txBox="1"/>
              <p:nvPr/>
            </p:nvSpPr>
            <p:spPr>
              <a:xfrm>
                <a:off x="5154954" y="1540852"/>
                <a:ext cx="3256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被</a:t>
                </a:r>
                <a:r>
                  <a:rPr lang="en-US" altLang="zh-TW" sz="2800" dirty="0"/>
                  <a:t>LCM(3,5)=15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整除</a:t>
                </a: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260B1B0-2BAA-4509-9866-960E8B7189F2}"/>
                  </a:ext>
                </a:extLst>
              </p:cNvPr>
              <p:cNvSpPr txBox="1"/>
              <p:nvPr/>
            </p:nvSpPr>
            <p:spPr>
              <a:xfrm>
                <a:off x="8678800" y="1508533"/>
                <a:ext cx="130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2(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偶數</a:t>
                </a:r>
                <a:r>
                  <a:rPr lang="en-US" altLang="zh-TW" sz="2800" dirty="0"/>
                  <a:t>)</a:t>
                </a:r>
                <a:endParaRPr lang="zh-TW" altLang="en-US" sz="2800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D1DA97E-D86B-4A3A-8BB3-841C0C7BE79D}"/>
                  </a:ext>
                </a:extLst>
              </p:cNvPr>
              <p:cNvSpPr txBox="1"/>
              <p:nvPr/>
            </p:nvSpPr>
            <p:spPr>
              <a:xfrm>
                <a:off x="10987981" y="1508533"/>
                <a:ext cx="12041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-(N/15)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651BAD16-4E55-482C-B3D8-B6F57AE6E4BF}"/>
                  </a:ext>
                </a:extLst>
              </p:cNvPr>
              <p:cNvSpPr txBox="1"/>
              <p:nvPr/>
            </p:nvSpPr>
            <p:spPr>
              <a:xfrm>
                <a:off x="576469" y="92375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651BAD16-4E55-482C-B3D8-B6F57AE6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9" y="923759"/>
                <a:ext cx="4572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DCED7FD-934E-4490-8DB4-3A0261813466}"/>
              </a:ext>
            </a:extLst>
          </p:cNvPr>
          <p:cNvCxnSpPr/>
          <p:nvPr/>
        </p:nvCxnSpPr>
        <p:spPr>
          <a:xfrm flipV="1">
            <a:off x="685800" y="5883965"/>
            <a:ext cx="477078" cy="292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EBA9850-27A5-4790-8291-447EE0594270}"/>
              </a:ext>
            </a:extLst>
          </p:cNvPr>
          <p:cNvSpPr txBox="1"/>
          <p:nvPr/>
        </p:nvSpPr>
        <p:spPr>
          <a:xfrm>
            <a:off x="1937837" y="-104589"/>
            <a:ext cx="6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</a:t>
            </a:r>
            <a:endParaRPr lang="zh-TW" altLang="en-US" sz="3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563391F-6BA8-432E-9625-A697A98C4177}"/>
              </a:ext>
            </a:extLst>
          </p:cNvPr>
          <p:cNvSpPr txBox="1"/>
          <p:nvPr/>
        </p:nvSpPr>
        <p:spPr>
          <a:xfrm>
            <a:off x="2526195" y="-118972"/>
            <a:ext cx="6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5</a:t>
            </a:r>
            <a:endParaRPr lang="zh-TW" altLang="en-US" sz="3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523CDB8-115A-4E91-B6C7-8B526D8B7651}"/>
              </a:ext>
            </a:extLst>
          </p:cNvPr>
          <p:cNvSpPr txBox="1"/>
          <p:nvPr/>
        </p:nvSpPr>
        <p:spPr>
          <a:xfrm>
            <a:off x="3073464" y="-118972"/>
            <a:ext cx="60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</a:t>
            </a:r>
            <a:endParaRPr lang="zh-TW" altLang="en-US" sz="3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C95B4F-D63C-41BA-AC0F-114FFB9BFCAC}"/>
              </a:ext>
            </a:extLst>
          </p:cNvPr>
          <p:cNvSpPr txBox="1"/>
          <p:nvPr/>
        </p:nvSpPr>
        <p:spPr>
          <a:xfrm>
            <a:off x="3549393" y="396203"/>
            <a:ext cx="168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部分集合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2D228261-8C58-46E2-82B8-95CF3F81BDDB}"/>
              </a:ext>
            </a:extLst>
          </p:cNvPr>
          <p:cNvSpPr txBox="1"/>
          <p:nvPr/>
        </p:nvSpPr>
        <p:spPr>
          <a:xfrm>
            <a:off x="5582896" y="398751"/>
            <a:ext cx="2052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B604EBE-2965-4E6D-A6CA-003B68F70A09}"/>
                  </a:ext>
                </a:extLst>
              </p:cNvPr>
              <p:cNvSpPr txBox="1"/>
              <p:nvPr/>
            </p:nvSpPr>
            <p:spPr>
              <a:xfrm>
                <a:off x="3693578" y="921971"/>
                <a:ext cx="7367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B604EBE-2965-4E6D-A6CA-003B68F70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78" y="921971"/>
                <a:ext cx="7367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8F7077-C856-4EBA-9007-F847E3F32F43}"/>
              </a:ext>
            </a:extLst>
          </p:cNvPr>
          <p:cNvSpPr txBox="1"/>
          <p:nvPr/>
        </p:nvSpPr>
        <p:spPr>
          <a:xfrm>
            <a:off x="4889472" y="-46566"/>
            <a:ext cx="274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3200" b="1" dirty="0">
                <a:solidFill>
                  <a:srgbClr val="0070C0"/>
                </a:solidFill>
              </a:rPr>
              <a:t>sum</a:t>
            </a:r>
            <a:r>
              <a:rPr lang="zh-TW" altLang="en-US" sz="32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216AA26-2252-4EF7-AD65-EB14312E9018}"/>
              </a:ext>
            </a:extLst>
          </p:cNvPr>
          <p:cNvSpPr txBox="1"/>
          <p:nvPr/>
        </p:nvSpPr>
        <p:spPr>
          <a:xfrm>
            <a:off x="11158615" y="-43668"/>
            <a:ext cx="11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N=50</a:t>
            </a:r>
            <a:endParaRPr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C983B8-A2BA-4661-95D5-A03740128B73}"/>
              </a:ext>
            </a:extLst>
          </p:cNvPr>
          <p:cNvSpPr txBox="1"/>
          <p:nvPr/>
        </p:nvSpPr>
        <p:spPr>
          <a:xfrm>
            <a:off x="10455213" y="1516429"/>
            <a:ext cx="34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693E4A5-693B-438F-9E5F-BEA0A3358BE6}"/>
              </a:ext>
            </a:extLst>
          </p:cNvPr>
          <p:cNvSpPr txBox="1"/>
          <p:nvPr/>
        </p:nvSpPr>
        <p:spPr>
          <a:xfrm>
            <a:off x="10324726" y="2191698"/>
            <a:ext cx="6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10</a:t>
            </a:r>
            <a:endParaRPr lang="zh-TW" altLang="en-US" sz="28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5BD35C2-EE40-4704-8275-83E874324B93}"/>
              </a:ext>
            </a:extLst>
          </p:cNvPr>
          <p:cNvSpPr txBox="1"/>
          <p:nvPr/>
        </p:nvSpPr>
        <p:spPr>
          <a:xfrm>
            <a:off x="10455213" y="2778614"/>
            <a:ext cx="34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C739FA3-C89F-45DD-A788-2BD8491C5160}"/>
              </a:ext>
            </a:extLst>
          </p:cNvPr>
          <p:cNvSpPr txBox="1"/>
          <p:nvPr/>
        </p:nvSpPr>
        <p:spPr>
          <a:xfrm>
            <a:off x="10263994" y="3462837"/>
            <a:ext cx="54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16</a:t>
            </a:r>
            <a:endParaRPr lang="zh-TW" altLang="en-US" sz="28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CD0E29D-F86E-44C1-95DF-1F854BCAD16C}"/>
              </a:ext>
            </a:extLst>
          </p:cNvPr>
          <p:cNvSpPr txBox="1"/>
          <p:nvPr/>
        </p:nvSpPr>
        <p:spPr>
          <a:xfrm>
            <a:off x="10430593" y="4150212"/>
            <a:ext cx="34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65BDAF3-3459-4EA6-ABFD-47A33451EE7B}"/>
              </a:ext>
            </a:extLst>
          </p:cNvPr>
          <p:cNvSpPr txBox="1"/>
          <p:nvPr/>
        </p:nvSpPr>
        <p:spPr>
          <a:xfrm>
            <a:off x="10455213" y="4868041"/>
            <a:ext cx="34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A18D4A4-5160-40F5-9A8B-D1BD4BF9D3DB}"/>
              </a:ext>
            </a:extLst>
          </p:cNvPr>
          <p:cNvSpPr txBox="1"/>
          <p:nvPr/>
        </p:nvSpPr>
        <p:spPr>
          <a:xfrm>
            <a:off x="10467151" y="5474620"/>
            <a:ext cx="34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85A6DAF-AB13-4A6E-AA00-D477A07C38F3}"/>
              </a:ext>
            </a:extLst>
          </p:cNvPr>
          <p:cNvSpPr txBox="1"/>
          <p:nvPr/>
        </p:nvSpPr>
        <p:spPr>
          <a:xfrm>
            <a:off x="9754571" y="6011635"/>
            <a:ext cx="17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sum =27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234CBB8-FCC9-401A-A75D-B1B09152C541}"/>
              </a:ext>
            </a:extLst>
          </p:cNvPr>
          <p:cNvSpPr txBox="1"/>
          <p:nvPr/>
        </p:nvSpPr>
        <p:spPr>
          <a:xfrm>
            <a:off x="9886528" y="1074814"/>
            <a:ext cx="130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運算值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3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7" grpId="0"/>
      <p:bldP spid="30" grpId="0"/>
      <p:bldP spid="69" grpId="0"/>
      <p:bldP spid="28" grpId="0"/>
      <p:bldP spid="83" grpId="0"/>
      <p:bldP spid="84" grpId="0"/>
      <p:bldP spid="85" grpId="0"/>
      <p:bldP spid="86" grpId="0"/>
      <p:bldP spid="87" grpId="0"/>
      <p:bldP spid="88" grpId="0"/>
      <p:bldP spid="60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34738D-43EB-4511-AA9A-E4F101EE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40F84C-6B41-4870-B986-81B6E521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884452-6D4D-461A-93F6-BBE1AAFB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1C48D0-7B11-474D-9A60-C07E0AA6111B}"/>
              </a:ext>
            </a:extLst>
          </p:cNvPr>
          <p:cNvSpPr txBox="1"/>
          <p:nvPr/>
        </p:nvSpPr>
        <p:spPr>
          <a:xfrm>
            <a:off x="2660073" y="2719449"/>
            <a:ext cx="6305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檢驗整數二進位表示法某位元是否為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407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BB819E-FA00-40AA-AA37-8621364E3C21}"/>
              </a:ext>
            </a:extLst>
          </p:cNvPr>
          <p:cNvSpPr/>
          <p:nvPr/>
        </p:nvSpPr>
        <p:spPr>
          <a:xfrm>
            <a:off x="4869432" y="1393808"/>
            <a:ext cx="726768" cy="329404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5C1D89-3F92-4F99-B998-DE13DCC712C3}"/>
              </a:ext>
            </a:extLst>
          </p:cNvPr>
          <p:cNvSpPr txBox="1"/>
          <p:nvPr/>
        </p:nvSpPr>
        <p:spPr>
          <a:xfrm>
            <a:off x="529719" y="3753"/>
            <a:ext cx="863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檢驗整數</a:t>
            </a:r>
            <a:r>
              <a:rPr lang="en-US" altLang="zh-TW" sz="3200" dirty="0">
                <a:ea typeface="標楷體" panose="03000509000000000000" pitchFamily="65" charset="-120"/>
              </a:rPr>
              <a:t>74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其位元</a:t>
            </a:r>
            <a:r>
              <a:rPr lang="en-US" altLang="zh-TW" sz="3200" dirty="0"/>
              <a:t>bit j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是否為</a:t>
            </a:r>
            <a:r>
              <a:rPr lang="en-US" altLang="zh-TW" sz="3200" dirty="0"/>
              <a:t>1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3200" dirty="0"/>
              <a:t>8-bit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整數為例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406E72-0E3B-4C44-B1CC-0A3C3818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40886"/>
              </p:ext>
            </p:extLst>
          </p:nvPr>
        </p:nvGraphicFramePr>
        <p:xfrm>
          <a:off x="685609" y="777747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75509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5165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352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588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48895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992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2078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849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40251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908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51D879B-DF03-4958-8B89-9CBE40C0C27E}"/>
              </a:ext>
            </a:extLst>
          </p:cNvPr>
          <p:cNvSpPr txBox="1"/>
          <p:nvPr/>
        </p:nvSpPr>
        <p:spPr>
          <a:xfrm>
            <a:off x="-10130" y="772687"/>
            <a:ext cx="69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bit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422E35-19D8-43E8-B26F-1994527D58F2}"/>
              </a:ext>
            </a:extLst>
          </p:cNvPr>
          <p:cNvSpPr txBox="1"/>
          <p:nvPr/>
        </p:nvSpPr>
        <p:spPr>
          <a:xfrm>
            <a:off x="9251894" y="1963106"/>
            <a:ext cx="876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j = 3</a:t>
            </a:r>
            <a:endParaRPr lang="zh-TW" altLang="en-US" sz="28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4B26CE-AAC0-4545-AC21-A38DB8A3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18425"/>
              </p:ext>
            </p:extLst>
          </p:nvPr>
        </p:nvGraphicFramePr>
        <p:xfrm>
          <a:off x="696915" y="2095024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75509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5165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352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588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48895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992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2078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849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40251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90844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1DBD8022-F8B9-45E4-B6FA-7296DA841C5E}"/>
              </a:ext>
            </a:extLst>
          </p:cNvPr>
          <p:cNvSpPr txBox="1"/>
          <p:nvPr/>
        </p:nvSpPr>
        <p:spPr>
          <a:xfrm>
            <a:off x="1176" y="2089964"/>
            <a:ext cx="69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bit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D2A348-5C34-4DCF-901F-7C96EB14F0BF}"/>
              </a:ext>
            </a:extLst>
          </p:cNvPr>
          <p:cNvSpPr txBox="1"/>
          <p:nvPr/>
        </p:nvSpPr>
        <p:spPr>
          <a:xfrm>
            <a:off x="8824915" y="2424428"/>
            <a:ext cx="412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 Left shift j bits  (1&lt;&lt;j)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BECA8E-6522-4F9F-888D-60103087C4C6}"/>
              </a:ext>
            </a:extLst>
          </p:cNvPr>
          <p:cNvCxnSpPr>
            <a:cxnSpLocks/>
          </p:cNvCxnSpPr>
          <p:nvPr/>
        </p:nvCxnSpPr>
        <p:spPr>
          <a:xfrm flipH="1" flipV="1">
            <a:off x="685609" y="3240989"/>
            <a:ext cx="803454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F340DEB-71B0-47E9-AED9-A7EE49AA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03776"/>
              </p:ext>
            </p:extLst>
          </p:nvPr>
        </p:nvGraphicFramePr>
        <p:xfrm>
          <a:off x="685609" y="3363076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75509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5165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352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588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48895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992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2078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849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40251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90844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CF43CB-CA27-4C16-9C1A-4AB00A10F166}"/>
              </a:ext>
            </a:extLst>
          </p:cNvPr>
          <p:cNvSpPr txBox="1"/>
          <p:nvPr/>
        </p:nvSpPr>
        <p:spPr>
          <a:xfrm>
            <a:off x="-10130" y="3358016"/>
            <a:ext cx="69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bit</a:t>
            </a:r>
            <a:endParaRPr lang="zh-TW" altLang="en-US" sz="28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EC581B5-47EC-43BB-A5EC-9D83DB48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677258"/>
              </p:ext>
            </p:extLst>
          </p:nvPr>
        </p:nvGraphicFramePr>
        <p:xfrm>
          <a:off x="671593" y="4526542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75509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5165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352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588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48895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992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2078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849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40251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90844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FCA74B-7CA3-41B0-B01A-888183CD7BA9}"/>
              </a:ext>
            </a:extLst>
          </p:cNvPr>
          <p:cNvSpPr txBox="1"/>
          <p:nvPr/>
        </p:nvSpPr>
        <p:spPr>
          <a:xfrm>
            <a:off x="-24146" y="4521482"/>
            <a:ext cx="69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bit</a:t>
            </a:r>
            <a:endParaRPr lang="zh-TW" altLang="en-US" sz="2800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855CA40-6B7A-4E77-A5F8-B0284012D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5709"/>
              </p:ext>
            </p:extLst>
          </p:nvPr>
        </p:nvGraphicFramePr>
        <p:xfrm>
          <a:off x="633452" y="5780519"/>
          <a:ext cx="81280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75509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5165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352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5885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48895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9924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52078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849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40251"/>
                  </a:ext>
                </a:extLst>
              </a:tr>
              <a:tr h="3045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90844"/>
                  </a:ext>
                </a:extLst>
              </a:tr>
            </a:tbl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75C66B-7793-47B1-B07B-3AC10F91650A}"/>
              </a:ext>
            </a:extLst>
          </p:cNvPr>
          <p:cNvSpPr txBox="1"/>
          <p:nvPr/>
        </p:nvSpPr>
        <p:spPr>
          <a:xfrm>
            <a:off x="-62287" y="5775459"/>
            <a:ext cx="695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bit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9A22E6-2AF0-46A4-9DD6-94EF04B6CB09}"/>
              </a:ext>
            </a:extLst>
          </p:cNvPr>
          <p:cNvSpPr txBox="1"/>
          <p:nvPr/>
        </p:nvSpPr>
        <p:spPr>
          <a:xfrm>
            <a:off x="10271288" y="4518566"/>
            <a:ext cx="202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Bitwise AND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C6DD2C7-E3D3-49DB-A437-649E12FC3E6D}"/>
              </a:ext>
            </a:extLst>
          </p:cNvPr>
          <p:cNvCxnSpPr>
            <a:cxnSpLocks/>
          </p:cNvCxnSpPr>
          <p:nvPr/>
        </p:nvCxnSpPr>
        <p:spPr>
          <a:xfrm>
            <a:off x="-97937" y="5669160"/>
            <a:ext cx="1192370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C71BB5A-B4DE-4334-AA56-0FD0B3E2B401}"/>
              </a:ext>
            </a:extLst>
          </p:cNvPr>
          <p:cNvCxnSpPr/>
          <p:nvPr/>
        </p:nvCxnSpPr>
        <p:spPr>
          <a:xfrm>
            <a:off x="1176" y="1896881"/>
            <a:ext cx="10463280" cy="244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彎曲 25">
            <a:extLst>
              <a:ext uri="{FF2B5EF4-FFF2-40B4-BE49-F238E27FC236}">
                <a16:creationId xmlns:a16="http://schemas.microsoft.com/office/drawing/2014/main" id="{125F2249-BD11-4E07-B90A-AE3F612D5B37}"/>
              </a:ext>
            </a:extLst>
          </p:cNvPr>
          <p:cNvSpPr/>
          <p:nvPr/>
        </p:nvSpPr>
        <p:spPr>
          <a:xfrm rot="10800000">
            <a:off x="8840831" y="2823894"/>
            <a:ext cx="411063" cy="1076897"/>
          </a:xfrm>
          <a:prstGeom prst="bentArrow">
            <a:avLst>
              <a:gd name="adj1" fmla="val 1127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F39BD36-F4E8-430A-8125-88A8266D7C10}"/>
              </a:ext>
            </a:extLst>
          </p:cNvPr>
          <p:cNvSpPr txBox="1"/>
          <p:nvPr/>
        </p:nvSpPr>
        <p:spPr>
          <a:xfrm>
            <a:off x="8840831" y="1008260"/>
            <a:ext cx="7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74</a:t>
            </a:r>
            <a:endParaRPr lang="zh-TW" altLang="en-US" sz="3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1B8974D-CC08-437F-964B-CF68DAF27998}"/>
              </a:ext>
            </a:extLst>
          </p:cNvPr>
          <p:cNvSpPr txBox="1"/>
          <p:nvPr/>
        </p:nvSpPr>
        <p:spPr>
          <a:xfrm>
            <a:off x="9043652" y="4805497"/>
            <a:ext cx="7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74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990B519-6E40-4ED4-AB1D-86B266FB8E2F}"/>
                  </a:ext>
                </a:extLst>
              </p:cNvPr>
              <p:cNvSpPr txBox="1"/>
              <p:nvPr/>
            </p:nvSpPr>
            <p:spPr>
              <a:xfrm>
                <a:off x="9070237" y="3722625"/>
                <a:ext cx="395146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990B519-6E40-4ED4-AB1D-86B266FB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237" y="3722625"/>
                <a:ext cx="395146" cy="664349"/>
              </a:xfrm>
              <a:prstGeom prst="rect">
                <a:avLst/>
              </a:prstGeom>
              <a:blipFill>
                <a:blip r:embed="rId2"/>
                <a:stretch>
                  <a:fillRect r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526167A-334B-410C-BD6D-A80A9602D8D1}"/>
                  </a:ext>
                </a:extLst>
              </p:cNvPr>
              <p:cNvSpPr txBox="1"/>
              <p:nvPr/>
            </p:nvSpPr>
            <p:spPr>
              <a:xfrm>
                <a:off x="8845575" y="5827066"/>
                <a:ext cx="2565654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74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結果</a:t>
                </a: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C526167A-334B-410C-BD6D-A80A960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575" y="5827066"/>
                <a:ext cx="2565654" cy="537135"/>
              </a:xfrm>
              <a:prstGeom prst="rect">
                <a:avLst/>
              </a:prstGeom>
              <a:blipFill>
                <a:blip r:embed="rId3"/>
                <a:stretch>
                  <a:fillRect t="-11364" b="-3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705DE1B-9103-4335-A6D7-50170A816601}"/>
                  </a:ext>
                </a:extLst>
              </p:cNvPr>
              <p:cNvSpPr txBox="1"/>
              <p:nvPr/>
            </p:nvSpPr>
            <p:spPr>
              <a:xfrm>
                <a:off x="10308499" y="4122924"/>
                <a:ext cx="1691838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74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705DE1B-9103-4335-A6D7-50170A81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499" y="4122924"/>
                <a:ext cx="1691838" cy="537135"/>
              </a:xfrm>
              <a:prstGeom prst="rect">
                <a:avLst/>
              </a:prstGeom>
              <a:blipFill>
                <a:blip r:embed="rId4"/>
                <a:stretch>
                  <a:fillRect t="-7955" r="-1799" b="-3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8A613BB5-7865-4A9C-BB58-6F69EEEAAFF0}"/>
              </a:ext>
            </a:extLst>
          </p:cNvPr>
          <p:cNvSpPr txBox="1"/>
          <p:nvPr/>
        </p:nvSpPr>
        <p:spPr>
          <a:xfrm>
            <a:off x="8840831" y="6293619"/>
            <a:ext cx="24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en-US" altLang="zh-TW" sz="2400" b="1" dirty="0">
                <a:solidFill>
                  <a:srgbClr val="FF0000"/>
                </a:solidFill>
              </a:rPr>
              <a:t>0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400" dirty="0"/>
              <a:t>bit</a:t>
            </a:r>
            <a:r>
              <a:rPr lang="zh-TW" altLang="en-US" sz="2400" dirty="0"/>
              <a:t> </a:t>
            </a:r>
            <a:r>
              <a:rPr lang="en-US" altLang="zh-TW" sz="2400" dirty="0"/>
              <a:t>j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C07B7A00-6246-4D9F-B297-44D8AE218AF3}"/>
              </a:ext>
            </a:extLst>
          </p:cNvPr>
          <p:cNvSpPr/>
          <p:nvPr/>
        </p:nvSpPr>
        <p:spPr>
          <a:xfrm>
            <a:off x="9722011" y="3951899"/>
            <a:ext cx="517609" cy="1280494"/>
          </a:xfrm>
          <a:prstGeom prst="rightBrace">
            <a:avLst>
              <a:gd name="adj1" fmla="val 39003"/>
              <a:gd name="adj2" fmla="val 49073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D7A221B-9564-49F7-8829-34CDBDD2C3BE}"/>
              </a:ext>
            </a:extLst>
          </p:cNvPr>
          <p:cNvSpPr txBox="1"/>
          <p:nvPr/>
        </p:nvSpPr>
        <p:spPr>
          <a:xfrm>
            <a:off x="8906991" y="2432811"/>
            <a:ext cx="7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57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11" grpId="0"/>
      <p:bldP spid="17" grpId="0"/>
      <p:bldP spid="19" grpId="0"/>
      <p:bldP spid="21" grpId="0"/>
      <p:bldP spid="22" grpId="0"/>
      <p:bldP spid="26" grpId="0" animBg="1"/>
      <p:bldP spid="28" grpId="0"/>
      <p:bldP spid="29" grpId="0"/>
      <p:bldP spid="31" grpId="0"/>
      <p:bldP spid="32" grpId="0"/>
      <p:bldP spid="33" grpId="0"/>
      <p:bldP spid="2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72544C-CDD7-4295-9F64-9EE2E86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EF1CE-B4D5-4221-9617-4687742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1EE25-427F-4475-9A9F-AEA331D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C61AA-45CE-4A55-B880-8003F1A19BA5}"/>
              </a:ext>
            </a:extLst>
          </p:cNvPr>
          <p:cNvSpPr txBox="1"/>
          <p:nvPr/>
        </p:nvSpPr>
        <p:spPr>
          <a:xfrm>
            <a:off x="719448" y="699243"/>
            <a:ext cx="551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計算整數內含位元</a:t>
            </a:r>
            <a:r>
              <a:rPr lang="en-US" altLang="zh-TW" sz="3600" b="1" dirty="0">
                <a:ea typeface="標楷體" panose="03000509000000000000" pitchFamily="65" charset="-120"/>
              </a:rPr>
              <a:t>1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的總數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4F0673-94BD-4C86-8E9D-8FDC78BF4E73}"/>
              </a:ext>
            </a:extLst>
          </p:cNvPr>
          <p:cNvSpPr txBox="1"/>
          <p:nvPr/>
        </p:nvSpPr>
        <p:spPr>
          <a:xfrm>
            <a:off x="838200" y="1662546"/>
            <a:ext cx="969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持續檢驗每個位元位置是否為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然後累計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C8A5EBE-CB45-458A-9152-C436F4063214}"/>
                  </a:ext>
                </a:extLst>
              </p:cNvPr>
              <p:cNvSpPr txBox="1"/>
              <p:nvPr/>
            </p:nvSpPr>
            <p:spPr>
              <a:xfrm>
                <a:off x="919865" y="3565105"/>
                <a:ext cx="94646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由於</a:t>
                </a:r>
                <a:r>
                  <a:rPr lang="zh-TW" altLang="en-US" sz="3200" dirty="0"/>
                  <a:t>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10 ≤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TW" sz="3200" dirty="0"/>
                  <a:t>,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整數型態要用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long </a:t>
                </a:r>
                <a:r>
                  <a:rPr lang="en-US" altLang="zh-TW" sz="3200" dirty="0" err="1">
                    <a:solidFill>
                      <a:srgbClr val="FF0000"/>
                    </a:solidFill>
                  </a:rPr>
                  <a:t>long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 </a:t>
                </a:r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C8A5EBE-CB45-458A-9152-C436F4063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65" y="3565105"/>
                <a:ext cx="9464633" cy="584775"/>
              </a:xfrm>
              <a:prstGeom prst="rect">
                <a:avLst/>
              </a:prstGeom>
              <a:blipFill>
                <a:blip r:embed="rId2"/>
                <a:stretch>
                  <a:fillRect l="-1482" t="-14583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619D86A3-0C5E-4802-B6F8-771EED2C392B}"/>
              </a:ext>
            </a:extLst>
          </p:cNvPr>
          <p:cNvSpPr txBox="1"/>
          <p:nvPr/>
        </p:nvSpPr>
        <p:spPr>
          <a:xfrm>
            <a:off x="838200" y="2780791"/>
            <a:ext cx="25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DB1D5B-F4B6-4307-AEB4-230912D22CC8}"/>
              </a:ext>
            </a:extLst>
          </p:cNvPr>
          <p:cNvSpPr txBox="1"/>
          <p:nvPr/>
        </p:nvSpPr>
        <p:spPr>
          <a:xfrm>
            <a:off x="1619045" y="4336358"/>
            <a:ext cx="9464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防止計算最小公倍數時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31718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D3FF4C-DDA0-4FD8-B282-CA714B4E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F0852E-030B-4F0B-8CDF-D8BDB328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8C32DB-2E36-4889-BC67-6B5A4B29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A09387-05C4-46BA-968C-3093AB80A8A6}"/>
              </a:ext>
            </a:extLst>
          </p:cNvPr>
          <p:cNvSpPr txBox="1"/>
          <p:nvPr/>
        </p:nvSpPr>
        <p:spPr>
          <a:xfrm>
            <a:off x="1175657" y="534390"/>
            <a:ext cx="7790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&lt;iostream&gt;</a:t>
            </a:r>
          </a:p>
          <a:p>
            <a:r>
              <a:rPr lang="en-US" altLang="zh-TW" sz="2400" dirty="0"/>
              <a:t>#include&lt;</a:t>
            </a:r>
            <a:r>
              <a:rPr lang="en-US" altLang="zh-TW" sz="2400" dirty="0" err="1"/>
              <a:t>cstdio</a:t>
            </a:r>
            <a:r>
              <a:rPr lang="en-US" altLang="zh-TW" sz="2400" dirty="0"/>
              <a:t>&gt;</a:t>
            </a:r>
          </a:p>
          <a:p>
            <a:r>
              <a:rPr lang="en-US" altLang="zh-TW" sz="2400" dirty="0"/>
              <a:t>using namespace std;</a:t>
            </a:r>
          </a:p>
          <a:p>
            <a:r>
              <a:rPr lang="en-US" altLang="zh-TW" sz="2400" dirty="0">
                <a:solidFill>
                  <a:srgbClr val="00B0F0"/>
                </a:solidFill>
              </a:rPr>
              <a:t>typedef long </a:t>
            </a:r>
            <a:r>
              <a:rPr lang="en-US" altLang="zh-TW" sz="2400" dirty="0" err="1">
                <a:solidFill>
                  <a:srgbClr val="00B0F0"/>
                </a:solidFill>
              </a:rPr>
              <a:t>long</a:t>
            </a:r>
            <a:r>
              <a:rPr lang="en-US" altLang="zh-TW" sz="2400" dirty="0">
                <a:solidFill>
                  <a:srgbClr val="00B0F0"/>
                </a:solidFill>
              </a:rPr>
              <a:t> </a:t>
            </a:r>
            <a:r>
              <a:rPr lang="en-US" altLang="zh-TW" sz="2400" dirty="0" err="1">
                <a:solidFill>
                  <a:srgbClr val="00B0F0"/>
                </a:solidFill>
              </a:rPr>
              <a:t>ll</a:t>
            </a:r>
            <a:r>
              <a:rPr lang="en-US" altLang="zh-TW" sz="2400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zh-TW" sz="2400" dirty="0" err="1"/>
              <a:t>ll</a:t>
            </a:r>
            <a:r>
              <a:rPr lang="en-US" altLang="zh-TW" sz="2400" dirty="0"/>
              <a:t> p[20];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ll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gcd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ll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a,ll</a:t>
            </a:r>
            <a:r>
              <a:rPr lang="en-US" altLang="zh-TW" sz="2400" dirty="0">
                <a:solidFill>
                  <a:srgbClr val="FF0000"/>
                </a:solidFill>
              </a:rPr>
              <a:t> b)   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的最大公約數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/>
              <a:t>{ return b ? 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b,a%b</a:t>
            </a:r>
            <a:r>
              <a:rPr lang="en-US" altLang="zh-TW" sz="2400" dirty="0"/>
              <a:t>):a;}</a:t>
            </a:r>
            <a:r>
              <a:rPr lang="zh-TW" altLang="en-US" sz="2400" dirty="0"/>
              <a:t>      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輾轉相除法</a:t>
            </a:r>
            <a:endParaRPr lang="en-US" altLang="zh-TW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ll</a:t>
            </a:r>
            <a:r>
              <a:rPr lang="en-US" altLang="zh-TW" sz="2400" dirty="0">
                <a:solidFill>
                  <a:srgbClr val="FF0000"/>
                </a:solidFill>
              </a:rPr>
              <a:t> lcm(</a:t>
            </a:r>
            <a:r>
              <a:rPr lang="en-US" altLang="zh-TW" sz="2400" dirty="0" err="1">
                <a:solidFill>
                  <a:srgbClr val="FF0000"/>
                </a:solidFill>
              </a:rPr>
              <a:t>ll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a,ll</a:t>
            </a:r>
            <a:r>
              <a:rPr lang="en-US" altLang="zh-TW" sz="2400" dirty="0">
                <a:solidFill>
                  <a:srgbClr val="FF0000"/>
                </a:solidFill>
              </a:rPr>
              <a:t> b)</a:t>
            </a:r>
            <a:r>
              <a:rPr lang="zh-TW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>
                <a:solidFill>
                  <a:srgbClr val="0070C0"/>
                </a:solidFill>
              </a:rPr>
              <a:t>// 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400" dirty="0" err="1">
                <a:solidFill>
                  <a:srgbClr val="0070C0"/>
                </a:solidFill>
                <a:ea typeface="標楷體" panose="03000509000000000000" pitchFamily="65" charset="-120"/>
              </a:rPr>
              <a:t>a,b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的最小公倍數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{ </a:t>
            </a:r>
            <a:r>
              <a:rPr lang="en-US" altLang="zh-TW" sz="2400" dirty="0" err="1"/>
              <a:t>ll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=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a,b</a:t>
            </a:r>
            <a:r>
              <a:rPr lang="en-US" altLang="zh-TW" sz="2400" dirty="0"/>
              <a:t>); return a/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*b;}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8384E0-3934-4290-8716-CC7BA910608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10325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204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B7D553-901B-4B92-91DB-E686EC5C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BE26F-0487-47ED-BC30-7594B553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5AF2078-0A8D-4993-9062-C716CFB1A2DA}"/>
                  </a:ext>
                </a:extLst>
              </p:cNvPr>
              <p:cNvSpPr txBox="1"/>
              <p:nvPr/>
            </p:nvSpPr>
            <p:spPr>
              <a:xfrm>
                <a:off x="624445" y="-79653"/>
                <a:ext cx="10336481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int main()</a:t>
                </a:r>
              </a:p>
              <a:p>
                <a:r>
                  <a:rPr lang="en-US" altLang="zh-TW" dirty="0"/>
                  <a:t>{</a:t>
                </a:r>
              </a:p>
              <a:p>
                <a:r>
                  <a:rPr lang="en-US" altLang="zh-TW" dirty="0"/>
                  <a:t>  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n,m</a:t>
                </a:r>
                <a:r>
                  <a:rPr lang="en-US" altLang="zh-TW" dirty="0"/>
                  <a:t>;</a:t>
                </a:r>
              </a:p>
              <a:p>
                <a:r>
                  <a:rPr lang="en-US" altLang="zh-TW" dirty="0"/>
                  <a:t>  </a:t>
                </a:r>
                <a:r>
                  <a:rPr lang="en-US" altLang="zh-TW" dirty="0" err="1"/>
                  <a:t>freopen</a:t>
                </a:r>
                <a:r>
                  <a:rPr lang="en-US" altLang="zh-TW" dirty="0"/>
                  <a:t>("10325.in","r",stdin); </a:t>
                </a:r>
                <a:r>
                  <a:rPr lang="en-US" altLang="zh-TW" dirty="0" err="1"/>
                  <a:t>freopen</a:t>
                </a:r>
                <a:r>
                  <a:rPr lang="en-US" altLang="zh-TW" dirty="0"/>
                  <a:t>("10325.out","w",stdout); </a:t>
                </a:r>
              </a:p>
              <a:p>
                <a:r>
                  <a:rPr lang="en-US" altLang="zh-TW" dirty="0"/>
                  <a:t>  while(~</a:t>
                </a:r>
                <a:r>
                  <a:rPr lang="en-US" altLang="zh-TW" dirty="0" err="1"/>
                  <a:t>scanf</a:t>
                </a:r>
                <a:r>
                  <a:rPr lang="en-US" altLang="zh-TW" dirty="0"/>
                  <a:t>("%</a:t>
                </a:r>
                <a:r>
                  <a:rPr lang="en-US" altLang="zh-TW" dirty="0" err="1"/>
                  <a:t>lld%lld</a:t>
                </a:r>
                <a:r>
                  <a:rPr lang="en-US" altLang="zh-TW" dirty="0"/>
                  <a:t>",&amp;</a:t>
                </a:r>
                <a:r>
                  <a:rPr lang="en-US" altLang="zh-TW" dirty="0" err="1"/>
                  <a:t>n,&amp;m</a:t>
                </a:r>
                <a:r>
                  <a:rPr lang="en-US" altLang="zh-TW" dirty="0"/>
                  <a:t>)) {</a:t>
                </a:r>
              </a:p>
              <a:p>
                <a:r>
                  <a:rPr lang="en-US" altLang="zh-TW" dirty="0"/>
                  <a:t>    for(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=0;i&lt;</a:t>
                </a:r>
                <a:r>
                  <a:rPr lang="en-US" altLang="zh-TW" dirty="0" err="1"/>
                  <a:t>m;i</a:t>
                </a:r>
                <a:r>
                  <a:rPr lang="en-US" altLang="zh-TW" dirty="0"/>
                  <a:t>++) </a:t>
                </a:r>
                <a:r>
                  <a:rPr lang="en-US" altLang="zh-TW" dirty="0" err="1"/>
                  <a:t>scanf</a:t>
                </a:r>
                <a:r>
                  <a:rPr lang="en-US" altLang="zh-TW" dirty="0"/>
                  <a:t>("%</a:t>
                </a:r>
                <a:r>
                  <a:rPr lang="en-US" altLang="zh-TW" dirty="0" err="1"/>
                  <a:t>lld</a:t>
                </a:r>
                <a:r>
                  <a:rPr lang="en-US" altLang="zh-TW" dirty="0"/>
                  <a:t>",&amp;p[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]);</a:t>
                </a:r>
              </a:p>
              <a:p>
                <a:r>
                  <a:rPr lang="en-US" altLang="zh-TW" dirty="0"/>
                  <a:t>    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sum</a:t>
                </a:r>
                <a:r>
                  <a:rPr lang="en-US" altLang="zh-TW" dirty="0"/>
                  <a:t>=0;          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sum: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存容斥原理加減交錯運算結果</a:t>
                </a:r>
                <a:endParaRPr lang="en-US" altLang="zh-TW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for(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=1;i&lt;(1&lt;&lt;m);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++) {</a:t>
                </a:r>
                <a:r>
                  <a:rPr lang="zh-TW" altLang="en-US" dirty="0"/>
                  <a:t>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從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70C0"/>
                    </a:solidFill>
                  </a:rPr>
                  <a:t>-1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</a:t>
                </a:r>
                <a:r>
                  <a:rPr lang="en-US" altLang="zh-TW" dirty="0" err="1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i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的二進位表示式內含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bit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的個數</a:t>
                </a: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並算最小公倍數 </a:t>
                </a:r>
                <a:endParaRPr lang="en-US" altLang="zh-TW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  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LCM=1;</a:t>
                </a:r>
                <a:r>
                  <a:rPr lang="zh-TW" altLang="en-US" dirty="0"/>
                  <a:t>        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LCM: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存部份集合元素的最小公倍數</a:t>
                </a:r>
                <a:endParaRPr lang="en-US" altLang="zh-TW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  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ones=0;     </a:t>
                </a:r>
                <a:r>
                  <a:rPr lang="zh-TW" altLang="en-US" dirty="0"/>
                  <a:t>  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ones: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存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內二進位表示式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bit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的個數</a:t>
                </a:r>
                <a:endParaRPr lang="en-US" altLang="zh-TW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  for(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j=0;j&lt;</a:t>
                </a:r>
                <a:r>
                  <a:rPr lang="en-US" altLang="zh-TW" dirty="0" err="1"/>
                  <a:t>m;j</a:t>
                </a:r>
                <a:r>
                  <a:rPr lang="en-US" altLang="zh-TW" dirty="0"/>
                  <a:t>++) {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檢驗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內二進位表示式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bit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j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是否為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 (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共檢驗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m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位元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)</a:t>
                </a:r>
                <a:endParaRPr lang="en-US" altLang="zh-TW" dirty="0"/>
              </a:p>
              <a:p>
                <a:r>
                  <a:rPr lang="en-US" altLang="zh-TW" dirty="0"/>
                  <a:t>        if(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&amp;(1&lt;&lt;j)) {</a:t>
                </a:r>
                <a:r>
                  <a:rPr lang="zh-TW" altLang="en-US" dirty="0"/>
                  <a:t>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 bit j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             </a:t>
                </a:r>
                <a:endParaRPr lang="en-US" altLang="zh-TW" dirty="0">
                  <a:solidFill>
                    <a:srgbClr val="0070C0"/>
                  </a:solidFill>
                </a:endParaRPr>
              </a:p>
              <a:p>
                <a:r>
                  <a:rPr lang="en-US" altLang="zh-TW" dirty="0"/>
                  <a:t>           LCM=lcm(</a:t>
                </a:r>
                <a:r>
                  <a:rPr lang="en-US" altLang="zh-TW" dirty="0" err="1"/>
                  <a:t>LCM,p</a:t>
                </a:r>
                <a:r>
                  <a:rPr lang="en-US" altLang="zh-TW" dirty="0"/>
                  <a:t>[j]);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部份集合內含整除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p[j]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的數</a:t>
                </a: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計算最小公倍數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(LCM)</a:t>
                </a:r>
              </a:p>
              <a:p>
                <a:r>
                  <a:rPr lang="en-US" altLang="zh-TW" dirty="0"/>
                  <a:t>           if(LCM&gt;n) break;</a:t>
                </a:r>
                <a:r>
                  <a:rPr lang="zh-TW" altLang="en-US" dirty="0"/>
                  <a:t>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LCM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若大於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就不再算下去</a:t>
                </a:r>
                <a:endParaRPr lang="en-US" altLang="zh-TW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       ones++;</a:t>
                </a:r>
                <a:r>
                  <a:rPr lang="zh-TW" altLang="en-US" dirty="0"/>
                  <a:t>    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bit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的數加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altLang="zh-TW" dirty="0"/>
                  <a:t>        }</a:t>
                </a:r>
              </a:p>
              <a:p>
                <a:r>
                  <a:rPr lang="en-US" altLang="zh-TW" dirty="0"/>
                  <a:t>      }</a:t>
                </a:r>
              </a:p>
              <a:p>
                <a:r>
                  <a:rPr lang="en-US" altLang="zh-TW" dirty="0"/>
                  <a:t>      if(LCM&gt;n) continue;         </a:t>
                </a:r>
                <a:r>
                  <a:rPr lang="zh-TW" altLang="en-US" dirty="0"/>
                  <a:t>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LCM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若大於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就不做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+/-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運算</a:t>
                </a:r>
                <a:endParaRPr lang="en-US" altLang="zh-TW" dirty="0"/>
              </a:p>
              <a:p>
                <a:r>
                  <a:rPr lang="en-US" altLang="zh-TW" dirty="0"/>
                  <a:t>      if(ones%2) sum+=n/LCM;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內二進位表示式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bit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的總數為奇數</a:t>
                </a: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執行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+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運算</a:t>
                </a:r>
                <a:endParaRPr lang="en-US" altLang="zh-TW" dirty="0"/>
              </a:p>
              <a:p>
                <a:r>
                  <a:rPr lang="en-US" altLang="zh-TW" dirty="0"/>
                  <a:t>        else sum-=n/LCM;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  bit 1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數為偶數</a:t>
                </a: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執行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-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運算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   </a:t>
                </a:r>
              </a:p>
              <a:p>
                <a:r>
                  <a:rPr lang="en-US" altLang="zh-TW" dirty="0"/>
                  <a:t>    }</a:t>
                </a:r>
              </a:p>
              <a:p>
                <a:r>
                  <a:rPr lang="en-US" altLang="zh-TW" dirty="0"/>
                  <a:t>    </a:t>
                </a:r>
                <a:r>
                  <a:rPr lang="en-US" altLang="zh-TW" dirty="0" err="1"/>
                  <a:t>printf</a:t>
                </a:r>
                <a:r>
                  <a:rPr lang="en-US" altLang="zh-TW" dirty="0"/>
                  <a:t>(“%</a:t>
                </a:r>
                <a:r>
                  <a:rPr lang="en-US" altLang="zh-TW" dirty="0" err="1"/>
                  <a:t>lld</a:t>
                </a:r>
                <a:r>
                  <a:rPr lang="en-US" altLang="zh-TW" dirty="0"/>
                  <a:t>\</a:t>
                </a:r>
                <a:r>
                  <a:rPr lang="en-US" altLang="zh-TW" dirty="0" err="1"/>
                  <a:t>n”,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-sum</a:t>
                </a:r>
                <a:r>
                  <a:rPr lang="en-US" altLang="zh-TW" dirty="0"/>
                  <a:t>);</a:t>
                </a:r>
                <a:r>
                  <a:rPr lang="zh-TW" altLang="en-US" dirty="0"/>
                  <a:t>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輸出結果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: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n-sum</a:t>
                </a:r>
              </a:p>
              <a:p>
                <a:r>
                  <a:rPr lang="en-US" altLang="zh-TW" dirty="0">
                    <a:solidFill>
                      <a:srgbClr val="0070C0"/>
                    </a:solidFill>
                  </a:rPr>
                  <a:t>  }</a:t>
                </a:r>
              </a:p>
              <a:p>
                <a:r>
                  <a:rPr lang="en-US" altLang="zh-TW" dirty="0"/>
                  <a:t>  return 0;</a:t>
                </a:r>
              </a:p>
              <a:p>
                <a:r>
                  <a:rPr lang="en-US" altLang="zh-TW" dirty="0"/>
                  <a:t>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5AF2078-0A8D-4993-9062-C716CFB1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5" y="-79653"/>
                <a:ext cx="10336481" cy="7294305"/>
              </a:xfrm>
              <a:prstGeom prst="rect">
                <a:avLst/>
              </a:prstGeom>
              <a:blipFill>
                <a:blip r:embed="rId2"/>
                <a:stretch>
                  <a:fillRect l="-472" t="-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D35B98E-B556-4265-A2B3-CEB4786294D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10325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714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27" y="86129"/>
            <a:ext cx="11759044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10325 The Lottery  (Time Limit: 3 seconds)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780-792F-4920-8A47-FC6AF619D29C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6627" y="1105287"/>
            <a:ext cx="114161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樂透號碼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孟加拉的運動聯盟最近在發行樂透</a:t>
            </a:r>
            <a:r>
              <a:rPr lang="zh-TW" altLang="en-US" sz="2400" dirty="0"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ea typeface="標楷體" panose="03000509000000000000" pitchFamily="65" charset="-120"/>
              </a:rPr>
              <a:t>Lottery</a:t>
            </a:r>
            <a:r>
              <a:rPr lang="zh-TW" altLang="en-US" sz="2400" dirty="0">
                <a:ea typeface="標楷體" panose="03000509000000000000" pitchFamily="65" charset="-120"/>
              </a:rPr>
              <a:t>）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時面臨一個問題，他們必須選擇一些號碼來作為這一期的號碼。但是要如何選呢？主席</a:t>
            </a:r>
            <a:r>
              <a:rPr lang="en-US" altLang="zh-TW" sz="2400" dirty="0" err="1">
                <a:ea typeface="標楷體" panose="03000509000000000000" pitchFamily="65" charset="-120"/>
              </a:rPr>
              <a:t>NondoDulal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先生對歷史問題非常有興趣，他想要從其中想到解決的方法。你也許有興趣他如何得到解決的方法，最近他在讀 </a:t>
            </a:r>
            <a:r>
              <a:rPr lang="en-US" altLang="zh-TW" sz="2400" dirty="0">
                <a:ea typeface="標楷體" panose="03000509000000000000" pitchFamily="65" charset="-120"/>
              </a:rPr>
              <a:t>Joseph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的問題。</a:t>
            </a:r>
          </a:p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張票，編號從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Nondo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先生將隨意的選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M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個數，然後他將每張票上的數字分別去除這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個數字，只要有任一個可以整除，那這張票就被丟棄。到最後沒有被丟棄的票就被當成樂透的號碼。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例如：</a:t>
            </a:r>
            <a:r>
              <a:rPr lang="en-US" altLang="zh-TW" sz="2400" dirty="0">
                <a:ea typeface="標楷體" panose="03000509000000000000" pitchFamily="65" charset="-120"/>
              </a:rPr>
              <a:t>N=10, M=2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且這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個數為 </a:t>
            </a:r>
            <a:r>
              <a:rPr lang="en-US" altLang="zh-TW" sz="2400" dirty="0">
                <a:ea typeface="標楷體" panose="03000509000000000000" pitchFamily="65" charset="-120"/>
              </a:rPr>
              <a:t>2, 3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。那麼最後留下來的票為 </a:t>
            </a:r>
            <a:r>
              <a:rPr lang="en-US" altLang="zh-TW" sz="2400" dirty="0">
                <a:ea typeface="標楷體" panose="03000509000000000000" pitchFamily="65" charset="-120"/>
              </a:rPr>
              <a:t>1, 5, 7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個數，因為</a:t>
            </a:r>
            <a:r>
              <a:rPr lang="en-US" altLang="zh-TW" sz="2400" dirty="0">
                <a:ea typeface="標楷體" panose="03000509000000000000" pitchFamily="65" charset="-120"/>
              </a:rPr>
              <a:t>2, 3, 4, 6, 8, 9, 10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個數都至少被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其中之一整除。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你也知道，任何數除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一定可以整除，所以</a:t>
            </a:r>
            <a:r>
              <a:rPr lang="en-US" altLang="zh-TW" sz="2400" dirty="0" err="1">
                <a:ea typeface="標楷體" panose="03000509000000000000" pitchFamily="65" charset="-120"/>
              </a:rPr>
              <a:t>Nondo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先生絕不會選 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為這</a:t>
            </a:r>
            <a:r>
              <a:rPr lang="en-US" altLang="zh-TW" sz="2400" dirty="0"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個數其中之一。現在給你</a:t>
            </a:r>
            <a:r>
              <a:rPr lang="en-US" altLang="zh-TW" sz="2400" dirty="0"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以及這</a:t>
            </a:r>
            <a:r>
              <a:rPr lang="en-US" altLang="zh-TW" sz="2400" dirty="0"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個數，你必須算出最後留下來被當樂透的數有多少個。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7230BD-B376-4263-ABD8-348F0785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1957D8-B7FA-4451-B3DE-3A5EB096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33DB7-A7BC-49B1-9351-7E19209A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2A1EE7B-47F0-4312-A85D-EE658B2344B2}"/>
              </a:ext>
            </a:extLst>
          </p:cNvPr>
          <p:cNvSpPr txBox="1"/>
          <p:nvPr/>
        </p:nvSpPr>
        <p:spPr>
          <a:xfrm>
            <a:off x="598143" y="393409"/>
            <a:ext cx="25385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Test Case #1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EF91E8-2B6D-4633-BEAC-6EAAD63149C2}"/>
              </a:ext>
            </a:extLst>
          </p:cNvPr>
          <p:cNvSpPr txBox="1"/>
          <p:nvPr/>
        </p:nvSpPr>
        <p:spPr>
          <a:xfrm>
            <a:off x="3883231" y="424186"/>
            <a:ext cx="253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  = 10  M =</a:t>
            </a:r>
            <a:r>
              <a:rPr lang="zh-TW" altLang="en-US" sz="3200" dirty="0"/>
              <a:t> </a:t>
            </a:r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51DFE8-4599-4617-A14C-CB96A917E67A}"/>
              </a:ext>
            </a:extLst>
          </p:cNvPr>
          <p:cNvSpPr txBox="1"/>
          <p:nvPr/>
        </p:nvSpPr>
        <p:spPr>
          <a:xfrm>
            <a:off x="3883231" y="103974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個整數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: 2, 3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DC3F03-3A96-4EDF-B38E-3D50A83057D7}"/>
              </a:ext>
            </a:extLst>
          </p:cNvPr>
          <p:cNvSpPr txBox="1"/>
          <p:nvPr/>
        </p:nvSpPr>
        <p:spPr>
          <a:xfrm>
            <a:off x="1554636" y="2759326"/>
            <a:ext cx="647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1    2    3    4    5    6    7    8    9    10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60AB85C-0F77-42C2-882D-F6F38791BCBF}"/>
                  </a:ext>
                </a:extLst>
              </p:cNvPr>
              <p:cNvSpPr txBox="1"/>
              <p:nvPr/>
            </p:nvSpPr>
            <p:spPr>
              <a:xfrm>
                <a:off x="2183077" y="2778443"/>
                <a:ext cx="549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60AB85C-0F77-42C2-882D-F6F38791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077" y="2778443"/>
                <a:ext cx="5496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796DB1E-C34B-431B-9AAA-51DD130E4C96}"/>
                  </a:ext>
                </a:extLst>
              </p:cNvPr>
              <p:cNvSpPr txBox="1"/>
              <p:nvPr/>
            </p:nvSpPr>
            <p:spPr>
              <a:xfrm>
                <a:off x="2833283" y="2759326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796DB1E-C34B-431B-9AAA-51DD130E4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83" y="2759326"/>
                <a:ext cx="4572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957D5F7-D24F-4360-BCC5-DA13EA75FC16}"/>
                  </a:ext>
                </a:extLst>
              </p:cNvPr>
              <p:cNvSpPr txBox="1"/>
              <p:nvPr/>
            </p:nvSpPr>
            <p:spPr>
              <a:xfrm>
                <a:off x="3462604" y="2759326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957D5F7-D24F-4360-BCC5-DA13EA75F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04" y="2759326"/>
                <a:ext cx="457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22CDC87-5FA1-47F4-8771-8C4B78236EC3}"/>
                  </a:ext>
                </a:extLst>
              </p:cNvPr>
              <p:cNvSpPr txBox="1"/>
              <p:nvPr/>
            </p:nvSpPr>
            <p:spPr>
              <a:xfrm>
                <a:off x="4753763" y="2762705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22CDC87-5FA1-47F4-8771-8C4B78236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763" y="2762705"/>
                <a:ext cx="457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2CD3FF-1D13-471C-BA0B-EB09F5CC9180}"/>
                  </a:ext>
                </a:extLst>
              </p:cNvPr>
              <p:cNvSpPr txBox="1"/>
              <p:nvPr/>
            </p:nvSpPr>
            <p:spPr>
              <a:xfrm>
                <a:off x="6044922" y="276685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D2CD3FF-1D13-471C-BA0B-EB09F5CC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922" y="2766859"/>
                <a:ext cx="457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8CA5C6B-94F6-49A3-B387-2F4C531F0CAF}"/>
                  </a:ext>
                </a:extLst>
              </p:cNvPr>
              <p:cNvSpPr txBox="1"/>
              <p:nvPr/>
            </p:nvSpPr>
            <p:spPr>
              <a:xfrm>
                <a:off x="6690257" y="2820882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8CA5C6B-94F6-49A3-B387-2F4C531F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57" y="2820882"/>
                <a:ext cx="4572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32B7C01-6D34-4FDE-8340-9C2BD46D94E6}"/>
                  </a:ext>
                </a:extLst>
              </p:cNvPr>
              <p:cNvSpPr txBox="1"/>
              <p:nvPr/>
            </p:nvSpPr>
            <p:spPr>
              <a:xfrm>
                <a:off x="7436422" y="2820881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32B7C01-6D34-4FDE-8340-9C2BD46D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422" y="2820881"/>
                <a:ext cx="4572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AFB0AA-AC8E-41F1-84BC-7CBA90BC229B}"/>
              </a:ext>
            </a:extLst>
          </p:cNvPr>
          <p:cNvSpPr txBox="1"/>
          <p:nvPr/>
        </p:nvSpPr>
        <p:spPr>
          <a:xfrm>
            <a:off x="4480040" y="2068297"/>
            <a:ext cx="317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去除被</a:t>
            </a:r>
            <a:r>
              <a:rPr lang="en-US" altLang="zh-TW" sz="2800" dirty="0">
                <a:solidFill>
                  <a:schemeClr val="accent1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整除的數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45B057-C54B-45AA-B079-47B3EBF4AB8C}"/>
              </a:ext>
            </a:extLst>
          </p:cNvPr>
          <p:cNvSpPr txBox="1"/>
          <p:nvPr/>
        </p:nvSpPr>
        <p:spPr>
          <a:xfrm>
            <a:off x="1370332" y="2072413"/>
            <a:ext cx="2921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去除被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整除的數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C7E831-3413-4D32-A6DB-673DD3FBB42C}"/>
              </a:ext>
            </a:extLst>
          </p:cNvPr>
          <p:cNvSpPr txBox="1"/>
          <p:nvPr/>
        </p:nvSpPr>
        <p:spPr>
          <a:xfrm>
            <a:off x="2630300" y="4460237"/>
            <a:ext cx="218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1     5     7</a:t>
            </a:r>
            <a:endParaRPr lang="zh-TW" altLang="en-US" sz="36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EED4E0-3115-48CE-8C4A-15190AEBC921}"/>
              </a:ext>
            </a:extLst>
          </p:cNvPr>
          <p:cNvCxnSpPr>
            <a:cxnSpLocks/>
          </p:cNvCxnSpPr>
          <p:nvPr/>
        </p:nvCxnSpPr>
        <p:spPr>
          <a:xfrm>
            <a:off x="1867439" y="3241964"/>
            <a:ext cx="940452" cy="1218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5131216-110B-41D1-9A2D-92683113323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724078" y="3287781"/>
            <a:ext cx="608602" cy="1172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FFD1709-F994-4570-925D-BEC5070F2636}"/>
              </a:ext>
            </a:extLst>
          </p:cNvPr>
          <p:cNvCxnSpPr>
            <a:cxnSpLocks/>
          </p:cNvCxnSpPr>
          <p:nvPr/>
        </p:nvCxnSpPr>
        <p:spPr>
          <a:xfrm flipH="1">
            <a:off x="4417065" y="3284255"/>
            <a:ext cx="1211122" cy="1175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9E9F220-E4B4-4243-AC0E-8635061EF128}"/>
              </a:ext>
            </a:extLst>
          </p:cNvPr>
          <p:cNvSpPr txBox="1"/>
          <p:nvPr/>
        </p:nvSpPr>
        <p:spPr>
          <a:xfrm>
            <a:off x="5248867" y="4468481"/>
            <a:ext cx="218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樂透號碼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D2D361-6DA4-4CA2-A41B-C95D7D477506}"/>
              </a:ext>
            </a:extLst>
          </p:cNvPr>
          <p:cNvSpPr txBox="1"/>
          <p:nvPr/>
        </p:nvSpPr>
        <p:spPr>
          <a:xfrm>
            <a:off x="1989034" y="5336286"/>
            <a:ext cx="463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Output:   </a:t>
            </a:r>
            <a:r>
              <a:rPr lang="en-US" altLang="zh-TW" sz="3600" dirty="0">
                <a:solidFill>
                  <a:srgbClr val="FF0000"/>
                </a:solidFill>
              </a:rPr>
              <a:t>3    </a:t>
            </a:r>
            <a:r>
              <a:rPr lang="en-US" altLang="zh-TW" sz="3600" dirty="0">
                <a:solidFill>
                  <a:srgbClr val="0070C0"/>
                </a:solidFill>
              </a:rPr>
              <a:t>(3</a:t>
            </a:r>
            <a:r>
              <a:rPr lang="zh-TW" altLang="en-US" sz="3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個號碼</a:t>
            </a:r>
            <a:r>
              <a:rPr lang="en-US" altLang="zh-TW" sz="3600" dirty="0">
                <a:solidFill>
                  <a:srgbClr val="0070C0"/>
                </a:solidFill>
              </a:rPr>
              <a:t>)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26A30A5-9931-43B7-9050-5DF12AF975B2}"/>
              </a:ext>
            </a:extLst>
          </p:cNvPr>
          <p:cNvSpPr txBox="1"/>
          <p:nvPr/>
        </p:nvSpPr>
        <p:spPr>
          <a:xfrm>
            <a:off x="5269405" y="3634579"/>
            <a:ext cx="1000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剩下</a:t>
            </a:r>
          </a:p>
        </p:txBody>
      </p:sp>
    </p:spTree>
    <p:extLst>
      <p:ext uri="{BB962C8B-B14F-4D97-AF65-F5344CB8AC3E}">
        <p14:creationId xmlns:p14="http://schemas.microsoft.com/office/powerpoint/2010/main" val="20559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086318" y="388919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247776" y="788207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157691" y="986773"/>
            <a:ext cx="3446490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10 2</a:t>
            </a:r>
          </a:p>
          <a:p>
            <a:r>
              <a:rPr lang="en-US" altLang="zh-TW" sz="2800"/>
              <a:t>2 3</a:t>
            </a:r>
          </a:p>
          <a:p>
            <a:r>
              <a:rPr lang="en-US" altLang="zh-TW" sz="2800"/>
              <a:t>20 2</a:t>
            </a:r>
          </a:p>
          <a:p>
            <a:r>
              <a:rPr lang="en-US" altLang="zh-TW" sz="2800"/>
              <a:t>2 4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6324312" y="1392672"/>
            <a:ext cx="3372138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3</a:t>
            </a:r>
          </a:p>
          <a:p>
            <a:r>
              <a:rPr lang="en-US" altLang="zh-TW" sz="2800"/>
              <a:t>10</a:t>
            </a:r>
            <a:endParaRPr lang="en-US" altLang="zh-TW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2375020" y="1030737"/>
            <a:ext cx="80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N, M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1853231" y="1265018"/>
            <a:ext cx="546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34287E5-D585-423D-895A-CFE19E57BA10}"/>
              </a:ext>
            </a:extLst>
          </p:cNvPr>
          <p:cNvCxnSpPr>
            <a:cxnSpLocks/>
          </p:cNvCxnSpPr>
          <p:nvPr/>
        </p:nvCxnSpPr>
        <p:spPr>
          <a:xfrm>
            <a:off x="2039640" y="1513973"/>
            <a:ext cx="4221419" cy="33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8F2227A-3476-415E-8918-87F0F097D3FF}"/>
              </a:ext>
            </a:extLst>
          </p:cNvPr>
          <p:cNvSpPr txBox="1"/>
          <p:nvPr/>
        </p:nvSpPr>
        <p:spPr>
          <a:xfrm>
            <a:off x="4573022" y="1113260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6FA0A-2BC3-4C66-A9DA-9963DDE4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7B7A-A797-4B90-9F11-4C1C50DAA459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276270" y="2387156"/>
            <a:ext cx="310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1,2,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3,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…,N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中不被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個整數整除的個數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46794" y="2865598"/>
                <a:ext cx="1959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sz="2400" dirty="0"/>
                  <a:t>(10 ≤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94" y="2865598"/>
                <a:ext cx="1959126" cy="461665"/>
              </a:xfrm>
              <a:prstGeom prst="rect">
                <a:avLst/>
              </a:prstGeom>
              <a:blipFill>
                <a:blip r:embed="rId3"/>
                <a:stretch>
                  <a:fillRect l="-2181" t="-10526" r="-373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F4BF4B-9F36-417A-9F40-46AC4B310B70}"/>
              </a:ext>
            </a:extLst>
          </p:cNvPr>
          <p:cNvSpPr txBox="1"/>
          <p:nvPr/>
        </p:nvSpPr>
        <p:spPr>
          <a:xfrm>
            <a:off x="2375020" y="1450455"/>
            <a:ext cx="138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個整數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1664A86-7BF7-4CB8-B846-9F543354765D}"/>
              </a:ext>
            </a:extLst>
          </p:cNvPr>
          <p:cNvCxnSpPr>
            <a:cxnSpLocks/>
          </p:cNvCxnSpPr>
          <p:nvPr/>
        </p:nvCxnSpPr>
        <p:spPr>
          <a:xfrm flipH="1">
            <a:off x="1696177" y="1687561"/>
            <a:ext cx="703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1F085F-8B8E-432D-8A52-4330664E566F}"/>
              </a:ext>
            </a:extLst>
          </p:cNvPr>
          <p:cNvSpPr/>
          <p:nvPr/>
        </p:nvSpPr>
        <p:spPr>
          <a:xfrm>
            <a:off x="1231001" y="1106676"/>
            <a:ext cx="808639" cy="7382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DC706-EF38-4C22-A652-7321C13151C9}"/>
              </a:ext>
            </a:extLst>
          </p:cNvPr>
          <p:cNvSpPr/>
          <p:nvPr/>
        </p:nvSpPr>
        <p:spPr>
          <a:xfrm>
            <a:off x="1217718" y="1905516"/>
            <a:ext cx="808639" cy="7942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D761828-2EB4-43E5-A450-B1180862132E}"/>
              </a:ext>
            </a:extLst>
          </p:cNvPr>
          <p:cNvCxnSpPr>
            <a:cxnSpLocks/>
          </p:cNvCxnSpPr>
          <p:nvPr/>
        </p:nvCxnSpPr>
        <p:spPr>
          <a:xfrm>
            <a:off x="2026357" y="2068433"/>
            <a:ext cx="4221419" cy="33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E37329-EABF-43D6-9156-B7F520EB1BB6}"/>
              </a:ext>
            </a:extLst>
          </p:cNvPr>
          <p:cNvSpPr txBox="1"/>
          <p:nvPr/>
        </p:nvSpPr>
        <p:spPr>
          <a:xfrm>
            <a:off x="4578817" y="167468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FA05BC-E4EF-4661-A1CA-2DBE9217C3B0}"/>
              </a:ext>
            </a:extLst>
          </p:cNvPr>
          <p:cNvSpPr/>
          <p:nvPr/>
        </p:nvSpPr>
        <p:spPr>
          <a:xfrm>
            <a:off x="3019263" y="286819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(1 ≤ M ≤ 15)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EAEE8E-C1F0-441A-BD9D-6F5220F88D70}"/>
              </a:ext>
            </a:extLst>
          </p:cNvPr>
          <p:cNvSpPr txBox="1"/>
          <p:nvPr/>
        </p:nvSpPr>
        <p:spPr>
          <a:xfrm>
            <a:off x="1217718" y="4011248"/>
            <a:ext cx="8484547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1,2,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3,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…,10</a:t>
            </a:r>
            <a:r>
              <a:rPr lang="zh-TW" altLang="en-US" sz="2400" dirty="0">
                <a:ea typeface="標楷體" panose="03000509000000000000" pitchFamily="65" charset="-120"/>
              </a:rPr>
              <a:t>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不被</a:t>
            </a:r>
            <a:r>
              <a:rPr lang="en-US" altLang="zh-TW" sz="2400" dirty="0">
                <a:ea typeface="標楷體" panose="03000509000000000000" pitchFamily="65" charset="-120"/>
              </a:rPr>
              <a:t>2, 3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整除的整數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1, 5, 7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不被整除的個數</a:t>
            </a:r>
            <a:r>
              <a:rPr lang="en-US" altLang="zh-TW" sz="2400" dirty="0">
                <a:ea typeface="標楷體" panose="03000509000000000000" pitchFamily="65" charset="-12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3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BC8350-B75C-434A-A94F-808AACB094D2}"/>
              </a:ext>
            </a:extLst>
          </p:cNvPr>
          <p:cNvSpPr txBox="1"/>
          <p:nvPr/>
        </p:nvSpPr>
        <p:spPr>
          <a:xfrm>
            <a:off x="1144408" y="3564121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840118-07E4-4903-81AB-BB3F79CFA915}"/>
              </a:ext>
            </a:extLst>
          </p:cNvPr>
          <p:cNvSpPr txBox="1"/>
          <p:nvPr/>
        </p:nvSpPr>
        <p:spPr>
          <a:xfrm>
            <a:off x="1231001" y="5407545"/>
            <a:ext cx="8471264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1,2,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3,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…,20</a:t>
            </a:r>
            <a:r>
              <a:rPr lang="zh-TW" altLang="en-US" sz="2400" dirty="0">
                <a:ea typeface="標楷體" panose="03000509000000000000" pitchFamily="65" charset="-120"/>
              </a:rPr>
              <a:t>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不被</a:t>
            </a:r>
            <a:r>
              <a:rPr lang="en-US" altLang="zh-TW" sz="2400" dirty="0">
                <a:ea typeface="標楷體" panose="03000509000000000000" pitchFamily="65" charset="-120"/>
              </a:rPr>
              <a:t>2, 4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整除的整數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1, 3, 5, 7, 9, 11, 13, 15, 17, 19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不被整除的個數</a:t>
            </a:r>
            <a:r>
              <a:rPr lang="en-US" altLang="zh-TW" sz="2400" dirty="0">
                <a:ea typeface="標楷體" panose="03000509000000000000" pitchFamily="65" charset="-120"/>
              </a:rPr>
              <a:t>=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10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2E1A5F-3CB7-48C3-9424-932A0C4E01D7}"/>
              </a:ext>
            </a:extLst>
          </p:cNvPr>
          <p:cNvSpPr txBox="1"/>
          <p:nvPr/>
        </p:nvSpPr>
        <p:spPr>
          <a:xfrm>
            <a:off x="1157691" y="4960418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209159" y="923109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09FBB-159E-41B2-A074-A7EA10F68E94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2020/12/30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10325 The Lottery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39900" y="2254372"/>
            <a:ext cx="333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最小公倍數</a:t>
            </a:r>
            <a:r>
              <a:rPr lang="en-US" altLang="zh-TW" sz="2800" dirty="0">
                <a:ea typeface="標楷體" panose="03000509000000000000" pitchFamily="65" charset="-120"/>
              </a:rPr>
              <a:t>(LCM)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/>
              <p:nvPr/>
            </p:nvSpPr>
            <p:spPr>
              <a:xfrm>
                <a:off x="1209158" y="1668584"/>
                <a:ext cx="8487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Principle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Inclusion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and</m:t>
                    </m:r>
                    <m: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8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Exlusion</m:t>
                    </m:r>
                  </m:oMath>
                </a14:m>
                <a:r>
                  <a:rPr kumimoji="0" lang="en-US" altLang="zh-TW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標楷體" panose="03000509000000000000" pitchFamily="65" charset="-120"/>
                  </a:rPr>
                  <a:t> (</a:t>
                </a:r>
                <a:r>
                  <a:rPr kumimoji="0" lang="zh-TW" alt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標楷體" panose="03000509000000000000" pitchFamily="65" charset="-120"/>
                  </a:rPr>
                  <a:t>容斥原理</a:t>
                </a:r>
                <a:r>
                  <a:rPr kumimoji="0" lang="en-US" altLang="zh-TW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標楷體" panose="03000509000000000000" pitchFamily="65" charset="-120"/>
                  </a:rPr>
                  <a:t>)</a:t>
                </a:r>
                <a:endParaRPr kumimoji="0" lang="zh-TW" altLang="en-US" sz="2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58" y="1668584"/>
                <a:ext cx="8487292" cy="523220"/>
              </a:xfrm>
              <a:prstGeom prst="rect">
                <a:avLst/>
              </a:prstGeom>
              <a:blipFill>
                <a:blip r:embed="rId3"/>
                <a:stretch>
                  <a:fillRect t="-13953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39901" y="2821223"/>
            <a:ext cx="229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ea typeface="標楷體" panose="03000509000000000000" pitchFamily="65" charset="-120"/>
              </a:rPr>
              <a:t>部份集合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6132533-419D-41D4-9BBE-A5DC715A0BC6}"/>
              </a:ext>
            </a:extLst>
          </p:cNvPr>
          <p:cNvSpPr txBox="1"/>
          <p:nvPr/>
        </p:nvSpPr>
        <p:spPr>
          <a:xfrm>
            <a:off x="2209800" y="3429000"/>
            <a:ext cx="650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ea typeface="標楷體" panose="03000509000000000000" pitchFamily="65" charset="-120"/>
              </a:rPr>
              <a:t>利用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整數二進位表示法</a:t>
            </a:r>
            <a:r>
              <a:rPr lang="zh-TW" altLang="en-US" sz="2800" dirty="0">
                <a:ea typeface="標楷體" panose="03000509000000000000" pitchFamily="65" charset="-120"/>
              </a:rPr>
              <a:t>列舉部份集合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550375-C44F-49F9-8E9A-12F77B1E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7B2C-4AEB-4568-8C77-3E6F3BB6BE20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6A4FA7-51BD-40B8-B296-2640DD98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726A50-5B1F-43BE-917B-64487536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262EFD-F1D9-4922-A1E5-B117746342BC}"/>
              </a:ext>
            </a:extLst>
          </p:cNvPr>
          <p:cNvSpPr txBox="1"/>
          <p:nvPr/>
        </p:nvSpPr>
        <p:spPr>
          <a:xfrm>
            <a:off x="1127125" y="525020"/>
            <a:ext cx="216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本題算法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2E5DBE-D24E-4A66-810D-145829A460FB}"/>
              </a:ext>
            </a:extLst>
          </p:cNvPr>
          <p:cNvSpPr txBox="1"/>
          <p:nvPr/>
        </p:nvSpPr>
        <p:spPr>
          <a:xfrm>
            <a:off x="1694088" y="1293243"/>
            <a:ext cx="880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計算從</a:t>
            </a:r>
            <a:r>
              <a:rPr lang="en-US" altLang="zh-TW" sz="2800" dirty="0"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中會被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個整數整除的個數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sum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B9F40C-7934-4025-9D8E-362379799CE4}"/>
              </a:ext>
            </a:extLst>
          </p:cNvPr>
          <p:cNvSpPr txBox="1"/>
          <p:nvPr/>
        </p:nvSpPr>
        <p:spPr>
          <a:xfrm>
            <a:off x="1694088" y="1898356"/>
            <a:ext cx="82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N-sum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348284-0423-4B0A-A3C9-FEDE2AD241DA}"/>
              </a:ext>
            </a:extLst>
          </p:cNvPr>
          <p:cNvSpPr txBox="1"/>
          <p:nvPr/>
        </p:nvSpPr>
        <p:spPr>
          <a:xfrm>
            <a:off x="1127125" y="2754017"/>
            <a:ext cx="262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本題重點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變成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A19AAA-9D71-420B-8229-3D0F73A5B213}"/>
              </a:ext>
            </a:extLst>
          </p:cNvPr>
          <p:cNvSpPr txBox="1"/>
          <p:nvPr/>
        </p:nvSpPr>
        <p:spPr>
          <a:xfrm>
            <a:off x="1666875" y="3432163"/>
            <a:ext cx="31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如何計算</a:t>
            </a:r>
            <a:r>
              <a:rPr lang="en-US" altLang="zh-TW" sz="2800" dirty="0">
                <a:ea typeface="標楷體" panose="03000509000000000000" pitchFamily="65" charset="-120"/>
              </a:rPr>
              <a:t>sum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7749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A297D-F43E-489E-8D77-BE188FA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B7D553-901B-4B92-91DB-E686EC5C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2BE26F-0487-47ED-BC30-7594B553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CB9C19-D8B5-4972-87B3-D42F887890AF}"/>
              </a:ext>
            </a:extLst>
          </p:cNvPr>
          <p:cNvSpPr txBox="1"/>
          <p:nvPr/>
        </p:nvSpPr>
        <p:spPr>
          <a:xfrm>
            <a:off x="102600" y="1680858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整除的集合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FDB884-CA96-4039-9ECE-02C9D0098F5B}"/>
              </a:ext>
            </a:extLst>
          </p:cNvPr>
          <p:cNvSpPr txBox="1"/>
          <p:nvPr/>
        </p:nvSpPr>
        <p:spPr>
          <a:xfrm>
            <a:off x="102600" y="2142522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整除的集合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91F954-BAC5-49F2-9368-12CF50E1DEB4}"/>
              </a:ext>
            </a:extLst>
          </p:cNvPr>
          <p:cNvSpPr txBox="1"/>
          <p:nvPr/>
        </p:nvSpPr>
        <p:spPr>
          <a:xfrm>
            <a:off x="102600" y="2604187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整除的集合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FA8B31-5AB2-4734-9685-574AFE975342}"/>
              </a:ext>
            </a:extLst>
          </p:cNvPr>
          <p:cNvGrpSpPr/>
          <p:nvPr/>
        </p:nvGrpSpPr>
        <p:grpSpPr>
          <a:xfrm>
            <a:off x="2794181" y="1376650"/>
            <a:ext cx="6603638" cy="5281246"/>
            <a:chOff x="2794181" y="1376650"/>
            <a:chExt cx="6603638" cy="5281246"/>
          </a:xfrm>
        </p:grpSpPr>
        <p:pic>
          <p:nvPicPr>
            <p:cNvPr id="5" name="Picture 2" descr="https://upload.wikimedia.org/wikipedia/commons/thumb/4/42/Inclusion-exclusion.svg/220px-Inclusion-exclusion.svg.png">
              <a:extLst>
                <a:ext uri="{FF2B5EF4-FFF2-40B4-BE49-F238E27FC236}">
                  <a16:creationId xmlns:a16="http://schemas.microsoft.com/office/drawing/2014/main" id="{C5C9AC2B-F598-4903-B7BE-D6B7E13EE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181" y="1376650"/>
              <a:ext cx="6603638" cy="528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40F1C4-B972-44D4-B8E7-138936814F11}"/>
                </a:ext>
              </a:extLst>
            </p:cNvPr>
            <p:cNvSpPr txBox="1"/>
            <p:nvPr/>
          </p:nvSpPr>
          <p:spPr>
            <a:xfrm>
              <a:off x="8058810" y="5147078"/>
              <a:ext cx="408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3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A3181F8-F9F2-4132-896F-D4258ADF66A3}"/>
                </a:ext>
              </a:extLst>
            </p:cNvPr>
            <p:cNvSpPr txBox="1"/>
            <p:nvPr/>
          </p:nvSpPr>
          <p:spPr>
            <a:xfrm>
              <a:off x="3864230" y="5501774"/>
              <a:ext cx="408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5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33AEB0-A7CB-4F63-AB74-60DA82A8F42B}"/>
                </a:ext>
              </a:extLst>
            </p:cNvPr>
            <p:cNvSpPr txBox="1"/>
            <p:nvPr/>
          </p:nvSpPr>
          <p:spPr>
            <a:xfrm>
              <a:off x="6145885" y="2398283"/>
              <a:ext cx="408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7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3BFAAF4-B39A-4093-B1E6-77ED6A927BBF}"/>
                </a:ext>
              </a:extLst>
            </p:cNvPr>
            <p:cNvSpPr txBox="1"/>
            <p:nvPr/>
          </p:nvSpPr>
          <p:spPr>
            <a:xfrm>
              <a:off x="5715822" y="5501774"/>
              <a:ext cx="634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15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625C59-E7A5-41CA-8070-AD89EF2FE2FB}"/>
                </a:ext>
              </a:extLst>
            </p:cNvPr>
            <p:cNvSpPr txBox="1"/>
            <p:nvPr/>
          </p:nvSpPr>
          <p:spPr>
            <a:xfrm>
              <a:off x="7318277" y="3649200"/>
              <a:ext cx="66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21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531B685-56B9-41C9-AB91-322908BB0268}"/>
                </a:ext>
              </a:extLst>
            </p:cNvPr>
            <p:cNvSpPr txBox="1"/>
            <p:nvPr/>
          </p:nvSpPr>
          <p:spPr>
            <a:xfrm>
              <a:off x="4626696" y="3755663"/>
              <a:ext cx="66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35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23D887-5469-4D69-B891-BE9CFFEB924C}"/>
                </a:ext>
              </a:extLst>
            </p:cNvPr>
            <p:cNvSpPr txBox="1"/>
            <p:nvPr/>
          </p:nvSpPr>
          <p:spPr>
            <a:xfrm>
              <a:off x="5777559" y="4406877"/>
              <a:ext cx="855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105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445B7D-DBC0-4546-A205-D459D68CE0B6}"/>
              </a:ext>
            </a:extLst>
          </p:cNvPr>
          <p:cNvSpPr txBox="1"/>
          <p:nvPr/>
        </p:nvSpPr>
        <p:spPr>
          <a:xfrm>
            <a:off x="1007037" y="794222"/>
            <a:ext cx="954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∣</a:t>
            </a:r>
            <a:r>
              <a:rPr lang="en-US" altLang="zh-TW" sz="2800" i="1" dirty="0">
                <a:solidFill>
                  <a:srgbClr val="FF0000"/>
                </a:solidFill>
              </a:rPr>
              <a:t>A</a:t>
            </a:r>
            <a:r>
              <a:rPr lang="en-US" altLang="zh-TW" sz="2800" dirty="0">
                <a:solidFill>
                  <a:srgbClr val="FF0000"/>
                </a:solidFill>
              </a:rPr>
              <a:t>∪</a:t>
            </a:r>
            <a:r>
              <a:rPr lang="en-US" altLang="zh-TW" sz="2800" i="1" dirty="0">
                <a:solidFill>
                  <a:srgbClr val="FF0000"/>
                </a:solidFill>
              </a:rPr>
              <a:t>B</a:t>
            </a:r>
            <a:r>
              <a:rPr lang="en-US" altLang="zh-TW" sz="2800" dirty="0">
                <a:solidFill>
                  <a:srgbClr val="FF0000"/>
                </a:solidFill>
              </a:rPr>
              <a:t>∪</a:t>
            </a:r>
            <a:r>
              <a:rPr lang="en-US" altLang="zh-TW" sz="2800" i="1" dirty="0">
                <a:solidFill>
                  <a:srgbClr val="FF0000"/>
                </a:solidFill>
              </a:rPr>
              <a:t>C</a:t>
            </a:r>
            <a:r>
              <a:rPr lang="en-US" altLang="zh-TW" sz="2800" dirty="0">
                <a:solidFill>
                  <a:srgbClr val="FF0000"/>
                </a:solidFill>
              </a:rPr>
              <a:t>∣</a:t>
            </a:r>
            <a:r>
              <a:rPr lang="en-US" altLang="zh-TW" sz="2800" dirty="0"/>
              <a:t>=∣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∣+∣</a:t>
            </a:r>
            <a:r>
              <a:rPr lang="en-US" altLang="zh-TW" sz="2800" i="1" dirty="0"/>
              <a:t>B</a:t>
            </a:r>
            <a:r>
              <a:rPr lang="en-US" altLang="zh-TW" sz="2800" dirty="0"/>
              <a:t>∣+∣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∣−∣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∩</a:t>
            </a:r>
            <a:r>
              <a:rPr lang="en-US" altLang="zh-TW" sz="2800" i="1" dirty="0"/>
              <a:t>B</a:t>
            </a:r>
            <a:r>
              <a:rPr lang="en-US" altLang="zh-TW" sz="2800" dirty="0"/>
              <a:t>∣−∣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∩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∣−∣</a:t>
            </a:r>
            <a:r>
              <a:rPr lang="en-US" altLang="zh-TW" sz="2800" i="1" dirty="0"/>
              <a:t>B</a:t>
            </a:r>
            <a:r>
              <a:rPr lang="en-US" altLang="zh-TW" sz="2800" dirty="0"/>
              <a:t>∩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∣+∣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∩</a:t>
            </a:r>
            <a:r>
              <a:rPr lang="en-US" altLang="zh-TW" sz="2800" i="1" dirty="0"/>
              <a:t>B</a:t>
            </a:r>
            <a:r>
              <a:rPr lang="en-US" altLang="zh-TW" sz="2800" dirty="0"/>
              <a:t>∩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6DA6F-1F80-47C6-A5E6-4E7EBD1CDD19}"/>
              </a:ext>
            </a:extLst>
          </p:cNvPr>
          <p:cNvSpPr txBox="1"/>
          <p:nvPr/>
        </p:nvSpPr>
        <p:spPr>
          <a:xfrm>
            <a:off x="276726" y="237020"/>
            <a:ext cx="787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400" dirty="0"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的整數中會被</a:t>
            </a:r>
            <a:r>
              <a:rPr lang="en-US" altLang="zh-TW" sz="2400" dirty="0">
                <a:ea typeface="標楷體" panose="03000509000000000000" pitchFamily="65" charset="-120"/>
              </a:rPr>
              <a:t>3,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5,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整除的整數個數是多少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4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72544C-CDD7-4295-9F64-9EE2E86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EF1CE-B4D5-4221-9617-4687742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1EE25-427F-4475-9A9F-AEA331D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E650B8-FB63-4142-82FD-30407800EE8D}"/>
              </a:ext>
            </a:extLst>
          </p:cNvPr>
          <p:cNvSpPr txBox="1"/>
          <p:nvPr/>
        </p:nvSpPr>
        <p:spPr>
          <a:xfrm>
            <a:off x="276726" y="237020"/>
            <a:ext cx="787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2400" dirty="0"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的整數中會被</a:t>
            </a:r>
            <a:r>
              <a:rPr lang="en-US" altLang="zh-TW" sz="2400" dirty="0">
                <a:ea typeface="標楷體" panose="03000509000000000000" pitchFamily="65" charset="-120"/>
              </a:rPr>
              <a:t>3,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5,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整除的整數個數是多少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113D43-F2F3-40EF-BBEA-C62C6FAF5312}"/>
              </a:ext>
            </a:extLst>
          </p:cNvPr>
          <p:cNvSpPr txBox="1"/>
          <p:nvPr/>
        </p:nvSpPr>
        <p:spPr>
          <a:xfrm>
            <a:off x="319840" y="836976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整除的集合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60481D-245B-4417-8752-A6C44DADB570}"/>
              </a:ext>
            </a:extLst>
          </p:cNvPr>
          <p:cNvSpPr txBox="1"/>
          <p:nvPr/>
        </p:nvSpPr>
        <p:spPr>
          <a:xfrm>
            <a:off x="319840" y="1298640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整除的集合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9ED920-FC73-40B7-AD90-C63D7C753B72}"/>
              </a:ext>
            </a:extLst>
          </p:cNvPr>
          <p:cNvSpPr txBox="1"/>
          <p:nvPr/>
        </p:nvSpPr>
        <p:spPr>
          <a:xfrm>
            <a:off x="319840" y="1760305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C:</a:t>
            </a:r>
            <a:r>
              <a:rPr lang="zh-TW" altLang="en-US" sz="2400" dirty="0"/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整除的集合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35051B-CD6E-4534-9E88-202C105FCF50}"/>
              </a:ext>
            </a:extLst>
          </p:cNvPr>
          <p:cNvSpPr txBox="1"/>
          <p:nvPr/>
        </p:nvSpPr>
        <p:spPr>
          <a:xfrm>
            <a:off x="644692" y="3192808"/>
            <a:ext cx="954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∣</a:t>
            </a:r>
            <a:r>
              <a:rPr lang="en-US" altLang="zh-TW" sz="2800" i="1" dirty="0">
                <a:solidFill>
                  <a:srgbClr val="FF0000"/>
                </a:solidFill>
              </a:rPr>
              <a:t>A</a:t>
            </a:r>
            <a:r>
              <a:rPr lang="en-US" altLang="zh-TW" sz="2800" dirty="0">
                <a:solidFill>
                  <a:srgbClr val="FF0000"/>
                </a:solidFill>
              </a:rPr>
              <a:t>∪</a:t>
            </a:r>
            <a:r>
              <a:rPr lang="en-US" altLang="zh-TW" sz="2800" i="1" dirty="0">
                <a:solidFill>
                  <a:srgbClr val="FF0000"/>
                </a:solidFill>
              </a:rPr>
              <a:t>B</a:t>
            </a:r>
            <a:r>
              <a:rPr lang="en-US" altLang="zh-TW" sz="2800" dirty="0">
                <a:solidFill>
                  <a:srgbClr val="FF0000"/>
                </a:solidFill>
              </a:rPr>
              <a:t>∪</a:t>
            </a:r>
            <a:r>
              <a:rPr lang="en-US" altLang="zh-TW" sz="2800" i="1" dirty="0">
                <a:solidFill>
                  <a:srgbClr val="FF0000"/>
                </a:solidFill>
              </a:rPr>
              <a:t>C</a:t>
            </a:r>
            <a:r>
              <a:rPr lang="en-US" altLang="zh-TW" sz="2800" dirty="0">
                <a:solidFill>
                  <a:srgbClr val="FF0000"/>
                </a:solidFill>
              </a:rPr>
              <a:t>∣</a:t>
            </a:r>
            <a:r>
              <a:rPr lang="en-US" altLang="zh-TW" sz="2800" dirty="0"/>
              <a:t>=∣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∣+∣</a:t>
            </a:r>
            <a:r>
              <a:rPr lang="en-US" altLang="zh-TW" sz="2800" i="1" dirty="0"/>
              <a:t>B</a:t>
            </a:r>
            <a:r>
              <a:rPr lang="en-US" altLang="zh-TW" sz="2800" dirty="0"/>
              <a:t>∣+∣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∣−∣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∩</a:t>
            </a:r>
            <a:r>
              <a:rPr lang="en-US" altLang="zh-TW" sz="2800" i="1" dirty="0"/>
              <a:t>B</a:t>
            </a:r>
            <a:r>
              <a:rPr lang="en-US" altLang="zh-TW" sz="2800" dirty="0"/>
              <a:t>∣−∣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∩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∣−∣</a:t>
            </a:r>
            <a:r>
              <a:rPr lang="en-US" altLang="zh-TW" sz="2800" i="1" dirty="0"/>
              <a:t>B</a:t>
            </a:r>
            <a:r>
              <a:rPr lang="en-US" altLang="zh-TW" sz="2800" dirty="0"/>
              <a:t>∩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∣+∣</a:t>
            </a:r>
            <a:r>
              <a:rPr lang="en-US" altLang="zh-TW" sz="2800" i="1" dirty="0"/>
              <a:t>A</a:t>
            </a:r>
            <a:r>
              <a:rPr lang="en-US" altLang="zh-TW" sz="2800" dirty="0"/>
              <a:t>∩</a:t>
            </a:r>
            <a:r>
              <a:rPr lang="en-US" altLang="zh-TW" sz="2800" i="1" dirty="0"/>
              <a:t>B</a:t>
            </a:r>
            <a:r>
              <a:rPr lang="en-US" altLang="zh-TW" sz="2800" dirty="0"/>
              <a:t>∩</a:t>
            </a:r>
            <a:r>
              <a:rPr lang="en-US" altLang="zh-TW" sz="2800" i="1" dirty="0"/>
              <a:t>C</a:t>
            </a:r>
            <a:r>
              <a:rPr lang="en-US" altLang="zh-TW" sz="2800" dirty="0"/>
              <a:t>∣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98B6AC-DCDF-472A-8729-CD914C163998}"/>
              </a:ext>
            </a:extLst>
          </p:cNvPr>
          <p:cNvSpPr txBox="1"/>
          <p:nvPr/>
        </p:nvSpPr>
        <p:spPr>
          <a:xfrm>
            <a:off x="67176" y="25167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FF6194-36EE-4439-AAD1-96EB3A88054A}"/>
              </a:ext>
            </a:extLst>
          </p:cNvPr>
          <p:cNvSpPr txBox="1"/>
          <p:nvPr/>
        </p:nvSpPr>
        <p:spPr>
          <a:xfrm>
            <a:off x="4485271" y="2551512"/>
            <a:ext cx="26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LCM(3,5)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F1D39E-6FBD-4900-B046-7350F67C6EEB}"/>
              </a:ext>
            </a:extLst>
          </p:cNvPr>
          <p:cNvSpPr txBox="1"/>
          <p:nvPr/>
        </p:nvSpPr>
        <p:spPr>
          <a:xfrm>
            <a:off x="5144502" y="3899498"/>
            <a:ext cx="26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LCM(3,7)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9A2388-AB99-4F3E-8452-C468BBCBD1F8}"/>
              </a:ext>
            </a:extLst>
          </p:cNvPr>
          <p:cNvSpPr txBox="1"/>
          <p:nvPr/>
        </p:nvSpPr>
        <p:spPr>
          <a:xfrm>
            <a:off x="7166809" y="2536937"/>
            <a:ext cx="26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LCM(5,7)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16DC0A-CB7F-4629-B2B3-AAB4DB499902}"/>
              </a:ext>
            </a:extLst>
          </p:cNvPr>
          <p:cNvSpPr txBox="1"/>
          <p:nvPr/>
        </p:nvSpPr>
        <p:spPr>
          <a:xfrm>
            <a:off x="8610600" y="3899498"/>
            <a:ext cx="291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LCM(3,5,7)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D4BDB7-8613-42AE-9D9B-DA914045E565}"/>
              </a:ext>
            </a:extLst>
          </p:cNvPr>
          <p:cNvSpPr txBox="1"/>
          <p:nvPr/>
        </p:nvSpPr>
        <p:spPr>
          <a:xfrm>
            <a:off x="644692" y="3907302"/>
            <a:ext cx="26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LCM(1,3)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78984C-1A41-4F50-B9E8-2136DAEAECB0}"/>
              </a:ext>
            </a:extLst>
          </p:cNvPr>
          <p:cNvSpPr txBox="1"/>
          <p:nvPr/>
        </p:nvSpPr>
        <p:spPr>
          <a:xfrm>
            <a:off x="1645316" y="2531089"/>
            <a:ext cx="26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LCM(1,5)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60F9BD5-D577-4446-B87A-925B426743D6}"/>
              </a:ext>
            </a:extLst>
          </p:cNvPr>
          <p:cNvSpPr txBox="1"/>
          <p:nvPr/>
        </p:nvSpPr>
        <p:spPr>
          <a:xfrm>
            <a:off x="4202030" y="4505265"/>
            <a:ext cx="26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被</a:t>
            </a:r>
            <a:r>
              <a:rPr lang="en-US" altLang="zh-TW" sz="2000" dirty="0"/>
              <a:t>LCM(1,7)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整除的個數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09CEA48-CAE5-4162-802D-6B1B26844585}"/>
              </a:ext>
            </a:extLst>
          </p:cNvPr>
          <p:cNvCxnSpPr/>
          <p:nvPr/>
        </p:nvCxnSpPr>
        <p:spPr>
          <a:xfrm flipV="1">
            <a:off x="2934704" y="3610660"/>
            <a:ext cx="0" cy="368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C728950-D731-4E19-8691-682EC3EE4F88}"/>
              </a:ext>
            </a:extLst>
          </p:cNvPr>
          <p:cNvCxnSpPr/>
          <p:nvPr/>
        </p:nvCxnSpPr>
        <p:spPr>
          <a:xfrm flipV="1">
            <a:off x="6656473" y="3610660"/>
            <a:ext cx="0" cy="368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7E53D7-99C2-44A2-AB43-1F47D9E7A9CB}"/>
              </a:ext>
            </a:extLst>
          </p:cNvPr>
          <p:cNvCxnSpPr/>
          <p:nvPr/>
        </p:nvCxnSpPr>
        <p:spPr>
          <a:xfrm flipV="1">
            <a:off x="9271335" y="3610660"/>
            <a:ext cx="0" cy="3689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0BEF4BF-C436-4FC9-8BFD-5995A47DF508}"/>
              </a:ext>
            </a:extLst>
          </p:cNvPr>
          <p:cNvCxnSpPr>
            <a:cxnSpLocks/>
          </p:cNvCxnSpPr>
          <p:nvPr/>
        </p:nvCxnSpPr>
        <p:spPr>
          <a:xfrm flipV="1">
            <a:off x="4522872" y="3610660"/>
            <a:ext cx="0" cy="913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C99810A-1469-4EE8-A8BF-5CDCD355B778}"/>
              </a:ext>
            </a:extLst>
          </p:cNvPr>
          <p:cNvCxnSpPr>
            <a:cxnSpLocks/>
          </p:cNvCxnSpPr>
          <p:nvPr/>
        </p:nvCxnSpPr>
        <p:spPr>
          <a:xfrm flipH="1">
            <a:off x="3660607" y="2896176"/>
            <a:ext cx="1" cy="398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7404CC3-3D52-4FEC-8CCA-7C44980C1E8E}"/>
              </a:ext>
            </a:extLst>
          </p:cNvPr>
          <p:cNvCxnSpPr>
            <a:cxnSpLocks/>
          </p:cNvCxnSpPr>
          <p:nvPr/>
        </p:nvCxnSpPr>
        <p:spPr>
          <a:xfrm flipH="1">
            <a:off x="5415212" y="2918989"/>
            <a:ext cx="1" cy="398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AD31E9-B85E-426D-8779-6C6D62B83AB0}"/>
              </a:ext>
            </a:extLst>
          </p:cNvPr>
          <p:cNvCxnSpPr>
            <a:cxnSpLocks/>
          </p:cNvCxnSpPr>
          <p:nvPr/>
        </p:nvCxnSpPr>
        <p:spPr>
          <a:xfrm flipH="1">
            <a:off x="7843588" y="2907249"/>
            <a:ext cx="1" cy="398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C238084-7244-49B4-AB4A-0ACFC83EC276}"/>
              </a:ext>
            </a:extLst>
          </p:cNvPr>
          <p:cNvSpPr txBox="1"/>
          <p:nvPr/>
        </p:nvSpPr>
        <p:spPr>
          <a:xfrm>
            <a:off x="2361699" y="4938365"/>
            <a:ext cx="9541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 (50/3) + (50/5) + (50/7) - (50/15) - (50/21) - (50/35) + (50/105)</a:t>
            </a:r>
          </a:p>
          <a:p>
            <a:r>
              <a:rPr lang="en-US" altLang="zh-TW" sz="2800" dirty="0"/>
              <a:t>= 16 + 10 + 7 - 3 - 2 - 1 + 0</a:t>
            </a:r>
          </a:p>
          <a:p>
            <a:r>
              <a:rPr lang="en-US" altLang="zh-TW" sz="2800" dirty="0"/>
              <a:t>= </a:t>
            </a:r>
            <a:r>
              <a:rPr lang="en-US" altLang="zh-TW" sz="2800" dirty="0">
                <a:solidFill>
                  <a:srgbClr val="FF0000"/>
                </a:solidFill>
              </a:rPr>
              <a:t>27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D112774-794D-4FAD-816E-36CF1DC059FA}"/>
              </a:ext>
            </a:extLst>
          </p:cNvPr>
          <p:cNvSpPr txBox="1"/>
          <p:nvPr/>
        </p:nvSpPr>
        <p:spPr>
          <a:xfrm>
            <a:off x="9608458" y="1991137"/>
            <a:ext cx="300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LCM :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最小公倍數</a:t>
            </a:r>
          </a:p>
        </p:txBody>
      </p:sp>
    </p:spTree>
    <p:extLst>
      <p:ext uri="{BB962C8B-B14F-4D97-AF65-F5344CB8AC3E}">
        <p14:creationId xmlns:p14="http://schemas.microsoft.com/office/powerpoint/2010/main" val="28348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72544C-CDD7-4295-9F64-9EE2E86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87B-987F-4E7D-A416-C36B8BC06855}" type="datetime1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EF1CE-B4D5-4221-9617-4687742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10325 The Lottery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1EE25-427F-4475-9A9F-AEA331D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E1A288-E81B-49EE-8A5F-A5CF28AEFDBE}"/>
              </a:ext>
            </a:extLst>
          </p:cNvPr>
          <p:cNvSpPr txBox="1"/>
          <p:nvPr/>
        </p:nvSpPr>
        <p:spPr>
          <a:xfrm>
            <a:off x="18803" y="472492"/>
            <a:ext cx="1145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ea typeface="標楷體" panose="03000509000000000000" pitchFamily="65" charset="-120"/>
              </a:rPr>
              <a:t>Principle of Inclusion-Exclusion (</a:t>
            </a:r>
            <a:r>
              <a:rPr lang="zh-TW" altLang="en-US" sz="3600" b="1" dirty="0">
                <a:ea typeface="標楷體" panose="03000509000000000000" pitchFamily="65" charset="-120"/>
              </a:rPr>
              <a:t>容斥原理</a:t>
            </a:r>
            <a:r>
              <a:rPr lang="en-US" altLang="zh-TW" sz="3600" b="1" dirty="0">
                <a:ea typeface="標楷體" panose="03000509000000000000" pitchFamily="65" charset="-120"/>
              </a:rPr>
              <a:t>)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多個集合</a:t>
            </a:r>
            <a:r>
              <a:rPr lang="en-US" altLang="zh-TW" sz="3600" b="1" dirty="0"/>
              <a:t>Case</a:t>
            </a:r>
            <a:endParaRPr lang="zh-TW" altLang="en-US" sz="3600" b="1" dirty="0"/>
          </a:p>
        </p:txBody>
      </p:sp>
      <p:pic>
        <p:nvPicPr>
          <p:cNvPr id="1028" name="Picture 4" descr="$\left|\bigcup_{i=1}^n A_i\right|=\sum_{i=1}^n\left|A_i\right| -\sum_{i &lt; j}\left|A_i\cap A_j\right| +\sum_{i&lt;j&lt;k}\left|A_i\cap A_j\cap A_k\right|-\cdots\ +(-1)^{n-1} \left|A_1\cap\cdots\cap A_n\right|{}$">
            <a:extLst>
              <a:ext uri="{FF2B5EF4-FFF2-40B4-BE49-F238E27FC236}">
                <a16:creationId xmlns:a16="http://schemas.microsoft.com/office/drawing/2014/main" id="{9C673F62-40CB-44BB-B8C3-CC61D312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5" y="2526232"/>
            <a:ext cx="11459935" cy="9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(A_i)_{1\leq i\leq n}$">
            <a:extLst>
              <a:ext uri="{FF2B5EF4-FFF2-40B4-BE49-F238E27FC236}">
                <a16:creationId xmlns:a16="http://schemas.microsoft.com/office/drawing/2014/main" id="{23484856-B135-418C-A04E-A0FF275B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1" y="1743703"/>
            <a:ext cx="1409701" cy="31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BD80D11-0828-43B4-8B60-19D2147977A5}"/>
              </a:ext>
            </a:extLst>
          </p:cNvPr>
          <p:cNvSpPr txBox="1"/>
          <p:nvPr/>
        </p:nvSpPr>
        <p:spPr>
          <a:xfrm>
            <a:off x="154133" y="1608478"/>
            <a:ext cx="5652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If                    are finite sets, then   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833A-F790-413C-B2F4-845B33EC9DD7}"/>
              </a:ext>
            </a:extLst>
          </p:cNvPr>
          <p:cNvSpPr txBox="1"/>
          <p:nvPr/>
        </p:nvSpPr>
        <p:spPr>
          <a:xfrm>
            <a:off x="3581400" y="4574799"/>
            <a:ext cx="420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部份集合元素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個數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A699E6-1F9A-4389-AD95-ECB441468B6B}"/>
              </a:ext>
            </a:extLst>
          </p:cNvPr>
          <p:cNvSpPr txBox="1"/>
          <p:nvPr/>
        </p:nvSpPr>
        <p:spPr>
          <a:xfrm>
            <a:off x="4348843" y="5191972"/>
            <a:ext cx="299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奇數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標楷體" panose="03000509000000000000" pitchFamily="65" charset="-120"/>
              </a:rPr>
              <a:t>+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9C4C85-02E8-474D-BC2E-5760D52BEE3C}"/>
              </a:ext>
            </a:extLst>
          </p:cNvPr>
          <p:cNvSpPr txBox="1"/>
          <p:nvPr/>
        </p:nvSpPr>
        <p:spPr>
          <a:xfrm>
            <a:off x="4348844" y="5715192"/>
            <a:ext cx="29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標楷體" panose="03000509000000000000" pitchFamily="65" charset="-120"/>
              </a:rPr>
              <a:t>-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運算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BE5E80D-97E1-42DF-8F4D-108E2331DBF3}"/>
              </a:ext>
            </a:extLst>
          </p:cNvPr>
          <p:cNvGrpSpPr/>
          <p:nvPr/>
        </p:nvGrpSpPr>
        <p:grpSpPr>
          <a:xfrm>
            <a:off x="1506930" y="2526232"/>
            <a:ext cx="10344644" cy="1512402"/>
            <a:chOff x="1506930" y="2526232"/>
            <a:chExt cx="10344644" cy="151240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C81913-A0E8-4249-8021-D588E5114395}"/>
                </a:ext>
              </a:extLst>
            </p:cNvPr>
            <p:cNvSpPr/>
            <p:nvPr/>
          </p:nvSpPr>
          <p:spPr>
            <a:xfrm>
              <a:off x="1506930" y="2526232"/>
              <a:ext cx="1129392" cy="996721"/>
            </a:xfrm>
            <a:prstGeom prst="rect">
              <a:avLst/>
            </a:prstGeom>
            <a:noFill/>
            <a:ln w="38100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CAB5034-19FF-44BE-9096-A04CCDBDD7DE}"/>
                </a:ext>
              </a:extLst>
            </p:cNvPr>
            <p:cNvSpPr txBox="1"/>
            <p:nvPr/>
          </p:nvSpPr>
          <p:spPr>
            <a:xfrm>
              <a:off x="6096000" y="3453859"/>
              <a:ext cx="498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+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FC90D7F-1CE1-4D24-A618-9C3ED7DFAD2B}"/>
                </a:ext>
              </a:extLst>
            </p:cNvPr>
            <p:cNvSpPr txBox="1"/>
            <p:nvPr/>
          </p:nvSpPr>
          <p:spPr>
            <a:xfrm>
              <a:off x="3581400" y="3444065"/>
              <a:ext cx="498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-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1FEDDBE-4865-4313-BC59-5B090B074FAA}"/>
                </a:ext>
              </a:extLst>
            </p:cNvPr>
            <p:cNvSpPr txBox="1"/>
            <p:nvPr/>
          </p:nvSpPr>
          <p:spPr>
            <a:xfrm>
              <a:off x="1930484" y="3444065"/>
              <a:ext cx="498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+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E577D2F-C428-4F04-AE22-7A03B6A117ED}"/>
                </a:ext>
              </a:extLst>
            </p:cNvPr>
            <p:cNvSpPr/>
            <p:nvPr/>
          </p:nvSpPr>
          <p:spPr>
            <a:xfrm>
              <a:off x="2877538" y="2531844"/>
              <a:ext cx="1718213" cy="996721"/>
            </a:xfrm>
            <a:prstGeom prst="rect">
              <a:avLst/>
            </a:prstGeom>
            <a:noFill/>
            <a:ln w="38100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8A8968-A5AC-46C9-AF7D-016CCF9D94B2}"/>
                </a:ext>
              </a:extLst>
            </p:cNvPr>
            <p:cNvSpPr/>
            <p:nvPr/>
          </p:nvSpPr>
          <p:spPr>
            <a:xfrm>
              <a:off x="4893625" y="2551091"/>
              <a:ext cx="2623457" cy="996721"/>
            </a:xfrm>
            <a:prstGeom prst="rect">
              <a:avLst/>
            </a:prstGeom>
            <a:noFill/>
            <a:ln w="38100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628C438-76EA-4F77-9003-9B2242880335}"/>
                </a:ext>
              </a:extLst>
            </p:cNvPr>
            <p:cNvSpPr/>
            <p:nvPr/>
          </p:nvSpPr>
          <p:spPr>
            <a:xfrm>
              <a:off x="8669234" y="2551090"/>
              <a:ext cx="3182340" cy="996721"/>
            </a:xfrm>
            <a:prstGeom prst="rect">
              <a:avLst/>
            </a:prstGeom>
            <a:noFill/>
            <a:ln w="38100">
              <a:solidFill>
                <a:srgbClr val="F74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71D6D52-6F16-4EC9-8564-C60FD13959ED}"/>
              </a:ext>
            </a:extLst>
          </p:cNvPr>
          <p:cNvGrpSpPr/>
          <p:nvPr/>
        </p:nvGrpSpPr>
        <p:grpSpPr>
          <a:xfrm>
            <a:off x="2009422" y="2551090"/>
            <a:ext cx="10241385" cy="1788974"/>
            <a:chOff x="2009422" y="2551090"/>
            <a:chExt cx="10241385" cy="1788974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D9C5675C-49C2-436E-9454-B230FBFA7BC6}"/>
                </a:ext>
              </a:extLst>
            </p:cNvPr>
            <p:cNvSpPr/>
            <p:nvPr/>
          </p:nvSpPr>
          <p:spPr>
            <a:xfrm>
              <a:off x="2009422" y="2686756"/>
              <a:ext cx="626900" cy="541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ED27442-AD05-4079-AE71-9084D667AA6E}"/>
                </a:ext>
              </a:extLst>
            </p:cNvPr>
            <p:cNvSpPr/>
            <p:nvPr/>
          </p:nvSpPr>
          <p:spPr>
            <a:xfrm>
              <a:off x="3329392" y="2682908"/>
              <a:ext cx="1295290" cy="5826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5E650255-C21D-4A0E-9C25-A029C29A63D0}"/>
                </a:ext>
              </a:extLst>
            </p:cNvPr>
            <p:cNvSpPr/>
            <p:nvPr/>
          </p:nvSpPr>
          <p:spPr>
            <a:xfrm>
              <a:off x="5545336" y="2649126"/>
              <a:ext cx="2059612" cy="6547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48FBD2C-80A6-486E-8AF4-D4C3AC929B6C}"/>
                </a:ext>
              </a:extLst>
            </p:cNvPr>
            <p:cNvSpPr txBox="1"/>
            <p:nvPr/>
          </p:nvSpPr>
          <p:spPr>
            <a:xfrm>
              <a:off x="2250277" y="3878399"/>
              <a:ext cx="1341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個集合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11B76AB-6C5E-4316-B7E1-3BE8281C388F}"/>
                </a:ext>
              </a:extLst>
            </p:cNvPr>
            <p:cNvSpPr txBox="1"/>
            <p:nvPr/>
          </p:nvSpPr>
          <p:spPr>
            <a:xfrm>
              <a:off x="3911635" y="3878398"/>
              <a:ext cx="1341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ea typeface="標楷體" panose="03000509000000000000" pitchFamily="65" charset="-120"/>
                </a:rPr>
                <a:t>2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個集合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AB1BD28-0A66-4E0F-8A19-39B8ADD6217E}"/>
                </a:ext>
              </a:extLst>
            </p:cNvPr>
            <p:cNvSpPr txBox="1"/>
            <p:nvPr/>
          </p:nvSpPr>
          <p:spPr>
            <a:xfrm>
              <a:off x="6605332" y="3859996"/>
              <a:ext cx="1341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個集合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7493511-53D6-4969-9E6E-3CB79DEA481D}"/>
                </a:ext>
              </a:extLst>
            </p:cNvPr>
            <p:cNvSpPr txBox="1"/>
            <p:nvPr/>
          </p:nvSpPr>
          <p:spPr>
            <a:xfrm>
              <a:off x="10909242" y="3878398"/>
              <a:ext cx="1341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n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個集合</a:t>
              </a: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740FE793-BA77-4B1E-AB9A-1349FF1E18D9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2489218" y="3205700"/>
              <a:ext cx="431842" cy="672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AD578F1-ECEA-4012-A278-69046B126455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4358418" y="3227810"/>
              <a:ext cx="224000" cy="650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9052C55-4EF5-410D-827D-5663A9ED1F5E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7060696" y="3284986"/>
              <a:ext cx="215419" cy="57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7227A61-D956-4F60-8483-5463CD4667FE}"/>
                </a:ext>
              </a:extLst>
            </p:cNvPr>
            <p:cNvSpPr/>
            <p:nvPr/>
          </p:nvSpPr>
          <p:spPr>
            <a:xfrm>
              <a:off x="9772018" y="2551090"/>
              <a:ext cx="2079555" cy="8261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1BA4594-6F14-4DE0-9CD0-407F698EE487}"/>
                </a:ext>
              </a:extLst>
            </p:cNvPr>
            <p:cNvCxnSpPr>
              <a:stCxn id="31" idx="0"/>
            </p:cNvCxnSpPr>
            <p:nvPr/>
          </p:nvCxnSpPr>
          <p:spPr>
            <a:xfrm flipH="1" flipV="1">
              <a:off x="11153010" y="3377273"/>
              <a:ext cx="427015" cy="501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4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8784</TotalTime>
  <Words>1873</Words>
  <Application>Microsoft Office PowerPoint</Application>
  <PresentationFormat>寬螢幕</PresentationFormat>
  <Paragraphs>350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10325 The Lottery </vt:lpstr>
      <vt:lpstr>UVa 10325 The Lottery 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2324</cp:revision>
  <dcterms:created xsi:type="dcterms:W3CDTF">2020-02-14T09:12:44Z</dcterms:created>
  <dcterms:modified xsi:type="dcterms:W3CDTF">2020-12-30T04:17:17Z</dcterms:modified>
</cp:coreProperties>
</file>