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373" r:id="rId3"/>
    <p:sldId id="578" r:id="rId4"/>
    <p:sldId id="579" r:id="rId5"/>
    <p:sldId id="580" r:id="rId6"/>
    <p:sldId id="582" r:id="rId7"/>
    <p:sldId id="581" r:id="rId8"/>
    <p:sldId id="494" r:id="rId9"/>
    <p:sldId id="552" r:id="rId10"/>
    <p:sldId id="496" r:id="rId11"/>
    <p:sldId id="583" r:id="rId12"/>
    <p:sldId id="585" r:id="rId13"/>
    <p:sldId id="584" r:id="rId14"/>
    <p:sldId id="586" r:id="rId15"/>
    <p:sldId id="587" r:id="rId16"/>
    <p:sldId id="588" r:id="rId1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00CC"/>
    <a:srgbClr val="F8F8F8"/>
    <a:srgbClr val="000066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65" d="100"/>
          <a:sy n="65" d="100"/>
        </p:scale>
        <p:origin x="-12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Arial" charset="0"/>
              </a:rPr>
              <a:t>Uva 10306</a:t>
            </a:r>
            <a:endParaRPr lang="en-US" altLang="zh-TW" dirty="0" smtClean="0"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sz="4400" dirty="0" smtClean="0"/>
              <a:t>Rate Attack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309275" y="1340768"/>
            <a:ext cx="1031051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1 </a:t>
            </a:r>
            <a:endParaRPr lang="en-US" altLang="zh-TW" b="1" dirty="0" smtClean="0"/>
          </a:p>
          <a:p>
            <a:r>
              <a:rPr lang="en-US" altLang="zh-TW" b="1" dirty="0" smtClean="0"/>
              <a:t>1 </a:t>
            </a:r>
          </a:p>
          <a:p>
            <a:r>
              <a:rPr lang="en-US" altLang="zh-TW" b="1" dirty="0" smtClean="0"/>
              <a:t>2 </a:t>
            </a:r>
          </a:p>
          <a:p>
            <a:r>
              <a:rPr lang="en-US" altLang="zh-TW" b="1" dirty="0" smtClean="0"/>
              <a:t>4 </a:t>
            </a:r>
            <a:r>
              <a:rPr lang="en-US" altLang="zh-TW" b="1" dirty="0"/>
              <a:t>4 10 </a:t>
            </a:r>
            <a:endParaRPr lang="en-US" altLang="zh-TW" b="1" dirty="0" smtClean="0"/>
          </a:p>
          <a:p>
            <a:r>
              <a:rPr lang="en-US" altLang="zh-TW" b="1" dirty="0" smtClean="0"/>
              <a:t>6 </a:t>
            </a:r>
            <a:r>
              <a:rPr lang="en-US" altLang="zh-TW" b="1" dirty="0"/>
              <a:t>6 20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644008" y="1345992"/>
            <a:ext cx="954107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5 5 30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67179"/>
              </p:ext>
            </p:extLst>
          </p:nvPr>
        </p:nvGraphicFramePr>
        <p:xfrm>
          <a:off x="2550115" y="350100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141245" y="638132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(0,0)</a:t>
            </a:r>
          </a:p>
        </p:txBody>
      </p:sp>
      <p:sp>
        <p:nvSpPr>
          <p:cNvPr id="5" name="橢圓 4"/>
          <p:cNvSpPr/>
          <p:nvPr/>
        </p:nvSpPr>
        <p:spPr bwMode="auto">
          <a:xfrm>
            <a:off x="4954542" y="4941168"/>
            <a:ext cx="94511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6156176" y="4185084"/>
            <a:ext cx="94511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21061" y="47103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28184" y="39542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4954541" y="4239090"/>
            <a:ext cx="1248889" cy="75608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557609" y="4545124"/>
            <a:ext cx="94511" cy="10801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414908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(5,5)</a:t>
            </a: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>
            <a:off x="1609012" y="1259399"/>
            <a:ext cx="360040" cy="432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1783407" y="933031"/>
            <a:ext cx="283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number of test cases</a:t>
            </a:r>
            <a:endParaRPr lang="zh-TW" altLang="en-US" b="1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309275" y="1772816"/>
            <a:ext cx="1031051" cy="15069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 bwMode="auto">
          <a:xfrm flipH="1" flipV="1">
            <a:off x="1783407" y="1988840"/>
            <a:ext cx="916385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2666461" y="1853823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gas d d:1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2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268760"/>
                <a:ext cx="8496944" cy="5400600"/>
              </a:xfrm>
            </p:spPr>
            <p:txBody>
              <a:bodyPr/>
              <a:lstStyle/>
              <a:p>
                <a:r>
                  <a:rPr lang="en-US" altLang="zh-TW" dirty="0" smtClean="0"/>
                  <a:t>Complete Search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/>
                      </a:rPr>
                      <m:t>𝟏𝟎𝟐𝟓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𝟏𝟎𝟐𝟓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d:50</a:t>
                </a:r>
              </a:p>
              <a:p>
                <a:pPr lvl="1"/>
                <a:r>
                  <a:rPr lang="en-US" altLang="zh-TW" dirty="0" smtClean="0"/>
                  <a:t>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𝟏𝟎𝟐𝟓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TW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𝟓𝟎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𝟐𝟔𝟐𝟏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𝑴</m:t>
                    </m:r>
                  </m:oMath>
                </a14:m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Backward Thinking</a:t>
                </a:r>
              </a:p>
              <a:p>
                <a:pPr lvl="1"/>
                <a:r>
                  <a:rPr lang="en-US" altLang="zh-TW" dirty="0"/>
                  <a:t>n</a:t>
                </a:r>
                <a:r>
                  <a:rPr lang="en-US" altLang="zh-TW" dirty="0" smtClean="0"/>
                  <a:t>: number of population, 20000</a:t>
                </a:r>
              </a:p>
              <a:p>
                <a:pPr lvl="1"/>
                <a:r>
                  <a:rPr lang="en-US" altLang="zh-TW" dirty="0" smtClean="0"/>
                  <a:t>d:50</a:t>
                </a:r>
              </a:p>
              <a:p>
                <a:pPr lvl="1"/>
                <a:r>
                  <a:rPr lang="en-US" altLang="zh-TW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/>
                        <a:ea typeface="Cambria Math"/>
                      </a:rPr>
                      <m:t>𝟐𝟎𝟎𝟎𝟎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𝟓𝟎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altLang="zh-TW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𝟓𝟏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𝑴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268760"/>
                <a:ext cx="8496944" cy="5400600"/>
              </a:xfrm>
              <a:blipFill rotWithShape="1">
                <a:blip r:embed="rId2"/>
                <a:stretch>
                  <a:fillRect t="-1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4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309275" y="1340768"/>
            <a:ext cx="1031051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1 </a:t>
            </a:r>
            <a:endParaRPr lang="en-US" altLang="zh-TW" b="1" dirty="0" smtClean="0"/>
          </a:p>
          <a:p>
            <a:r>
              <a:rPr lang="en-US" altLang="zh-TW" b="1" dirty="0" smtClean="0"/>
              <a:t>1 </a:t>
            </a:r>
          </a:p>
          <a:p>
            <a:r>
              <a:rPr lang="en-US" altLang="zh-TW" b="1" dirty="0" smtClean="0"/>
              <a:t>2 </a:t>
            </a:r>
          </a:p>
          <a:p>
            <a:r>
              <a:rPr lang="en-US" altLang="zh-TW" b="1" dirty="0" smtClean="0"/>
              <a:t>4 </a:t>
            </a:r>
            <a:r>
              <a:rPr lang="en-US" altLang="zh-TW" b="1" dirty="0"/>
              <a:t>4 10 </a:t>
            </a:r>
            <a:endParaRPr lang="en-US" altLang="zh-TW" b="1" dirty="0" smtClean="0"/>
          </a:p>
          <a:p>
            <a:r>
              <a:rPr lang="en-US" altLang="zh-TW" b="1" dirty="0" smtClean="0"/>
              <a:t>6 </a:t>
            </a:r>
            <a:r>
              <a:rPr lang="en-US" altLang="zh-TW" b="1" dirty="0"/>
              <a:t>6 20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644008" y="1345992"/>
            <a:ext cx="954107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5 5 30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63762"/>
              </p:ext>
            </p:extLst>
          </p:nvPr>
        </p:nvGraphicFramePr>
        <p:xfrm>
          <a:off x="2550115" y="350100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141245" y="638132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(0,0)</a:t>
            </a:r>
          </a:p>
        </p:txBody>
      </p:sp>
      <p:sp>
        <p:nvSpPr>
          <p:cNvPr id="5" name="橢圓 4"/>
          <p:cNvSpPr/>
          <p:nvPr/>
        </p:nvSpPr>
        <p:spPr bwMode="auto">
          <a:xfrm>
            <a:off x="4954542" y="4941168"/>
            <a:ext cx="94511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6156176" y="4185084"/>
            <a:ext cx="94511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121061" y="47103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28184" y="39542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2528530" y="3483006"/>
            <a:ext cx="1248889" cy="75608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557609" y="4545124"/>
            <a:ext cx="94511" cy="10801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414908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(5,5)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3131840" y="3429000"/>
            <a:ext cx="1248889" cy="75608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55159" y="3356992"/>
            <a:ext cx="1248889" cy="75608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36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309275" y="1340768"/>
            <a:ext cx="1031051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1 </a:t>
            </a:r>
            <a:endParaRPr lang="en-US" altLang="zh-TW" b="1" dirty="0" smtClean="0"/>
          </a:p>
          <a:p>
            <a:r>
              <a:rPr lang="en-US" altLang="zh-TW" b="1" dirty="0" smtClean="0"/>
              <a:t>1 </a:t>
            </a:r>
          </a:p>
          <a:p>
            <a:r>
              <a:rPr lang="en-US" altLang="zh-TW" b="1" dirty="0" smtClean="0"/>
              <a:t>2 </a:t>
            </a:r>
          </a:p>
          <a:p>
            <a:r>
              <a:rPr lang="en-US" altLang="zh-TW" b="1" dirty="0" smtClean="0"/>
              <a:t>4 </a:t>
            </a:r>
            <a:r>
              <a:rPr lang="en-US" altLang="zh-TW" b="1" dirty="0"/>
              <a:t>4 10 </a:t>
            </a:r>
            <a:endParaRPr lang="en-US" altLang="zh-TW" b="1" dirty="0" smtClean="0"/>
          </a:p>
          <a:p>
            <a:r>
              <a:rPr lang="en-US" altLang="zh-TW" b="1" dirty="0" smtClean="0"/>
              <a:t>6 </a:t>
            </a:r>
            <a:r>
              <a:rPr lang="en-US" altLang="zh-TW" b="1" dirty="0"/>
              <a:t>6 20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644008" y="1345992"/>
            <a:ext cx="954107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5 5 30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27031"/>
              </p:ext>
            </p:extLst>
          </p:nvPr>
        </p:nvGraphicFramePr>
        <p:xfrm>
          <a:off x="2550115" y="350100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2141245" y="638132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(0,0)</a:t>
            </a:r>
          </a:p>
        </p:txBody>
      </p:sp>
      <p:sp>
        <p:nvSpPr>
          <p:cNvPr id="5" name="橢圓 4"/>
          <p:cNvSpPr/>
          <p:nvPr/>
        </p:nvSpPr>
        <p:spPr bwMode="auto">
          <a:xfrm>
            <a:off x="4954542" y="4941168"/>
            <a:ext cx="94511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6156176" y="4185084"/>
            <a:ext cx="94511" cy="10801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57045" y="47370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228184" y="39542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 bwMode="auto">
          <a:xfrm>
            <a:off x="5598115" y="3849853"/>
            <a:ext cx="1206133" cy="76089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557609" y="4545124"/>
            <a:ext cx="94511" cy="108012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20072" y="4149080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(5,5)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4328973" y="4562553"/>
            <a:ext cx="1228636" cy="810663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82751" y="43682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10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79557" y="47251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10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067944" y="51275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10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16016" y="51275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10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303693" y="50851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10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292080" y="472514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7030A0"/>
                </a:solidFill>
              </a:rPr>
              <a:t>10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16016" y="433548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015661" y="41490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10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527829" y="43651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7030A0"/>
                </a:solidFill>
              </a:rPr>
              <a:t>2</a:t>
            </a:r>
            <a:r>
              <a:rPr lang="en-US" altLang="zh-TW" b="1" smtClean="0">
                <a:solidFill>
                  <a:srgbClr val="7030A0"/>
                </a:solidFill>
              </a:rPr>
              <a:t>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599837" y="39754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7030A0"/>
                </a:solidFill>
              </a:rPr>
              <a:t>2</a:t>
            </a:r>
            <a:r>
              <a:rPr lang="en-US" altLang="zh-TW" b="1" smtClean="0">
                <a:solidFill>
                  <a:srgbClr val="7030A0"/>
                </a:solidFill>
              </a:rPr>
              <a:t>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588224" y="36450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7030A0"/>
                </a:solidFill>
              </a:rPr>
              <a:t>2</a:t>
            </a:r>
            <a:r>
              <a:rPr lang="en-US" altLang="zh-TW" b="1" smtClean="0">
                <a:solidFill>
                  <a:srgbClr val="7030A0"/>
                </a:solidFill>
              </a:rPr>
              <a:t>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940152" y="36154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7030A0"/>
                </a:solidFill>
              </a:rPr>
              <a:t>2</a:t>
            </a:r>
            <a:r>
              <a:rPr lang="en-US" altLang="zh-TW" b="1" smtClean="0">
                <a:solidFill>
                  <a:srgbClr val="7030A0"/>
                </a:solidFill>
              </a:rPr>
              <a:t>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364088" y="36450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7030A0"/>
                </a:solidFill>
              </a:rPr>
              <a:t>2</a:t>
            </a:r>
            <a:r>
              <a:rPr lang="en-US" altLang="zh-TW" b="1" smtClean="0">
                <a:solidFill>
                  <a:srgbClr val="7030A0"/>
                </a:solidFill>
              </a:rPr>
              <a:t>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940152" y="43651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7030A0"/>
                </a:solidFill>
              </a:rPr>
              <a:t>2</a:t>
            </a:r>
            <a:r>
              <a:rPr lang="en-US" altLang="zh-TW" b="1" smtClean="0">
                <a:solidFill>
                  <a:srgbClr val="7030A0"/>
                </a:solidFill>
              </a:rPr>
              <a:t>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364088" y="40050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7030A0"/>
                </a:solidFill>
              </a:rPr>
              <a:t>2</a:t>
            </a:r>
            <a:r>
              <a:rPr lang="en-US" altLang="zh-TW" b="1" smtClean="0">
                <a:solidFill>
                  <a:srgbClr val="7030A0"/>
                </a:solidFill>
              </a:rPr>
              <a:t>0</a:t>
            </a:r>
            <a:endParaRPr lang="zh-TW" altLang="en-US" b="1">
              <a:solidFill>
                <a:srgbClr val="7030A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519717" y="443711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rgbClr val="7030A0"/>
                </a:solidFill>
              </a:rPr>
              <a:t>2</a:t>
            </a:r>
            <a:r>
              <a:rPr lang="en-US" altLang="zh-TW" b="1" smtClean="0">
                <a:solidFill>
                  <a:srgbClr val="7030A0"/>
                </a:solidFill>
              </a:rPr>
              <a:t>0</a:t>
            </a:r>
            <a:endParaRPr lang="zh-TW" altLang="en-US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548680"/>
            <a:ext cx="5381625" cy="490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10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747713"/>
            <a:ext cx="6010275" cy="536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18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995363"/>
            <a:ext cx="6715125" cy="4867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Descriptions(1/6)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400600"/>
          </a:xfrm>
        </p:spPr>
        <p:txBody>
          <a:bodyPr/>
          <a:lstStyle/>
          <a:p>
            <a:r>
              <a:rPr lang="en-US" altLang="zh-TW" dirty="0" err="1"/>
              <a:t>Baaaam</a:t>
            </a:r>
            <a:r>
              <a:rPr lang="en-US" altLang="zh-TW" dirty="0"/>
              <a:t>! Another deadly gas bomb explodes in Manhattan’s underworld. </a:t>
            </a:r>
            <a:r>
              <a:rPr lang="en-US" altLang="zh-TW" u="sng" dirty="0">
                <a:solidFill>
                  <a:srgbClr val="FF0000"/>
                </a:solidFill>
              </a:rPr>
              <a:t>Rats have taken over the sewerage</a:t>
            </a:r>
            <a:r>
              <a:rPr lang="en-US" altLang="zh-TW" dirty="0"/>
              <a:t> and the city council is doing everything to get the rat population under control. </a:t>
            </a:r>
            <a:endParaRPr lang="en-US" altLang="zh-TW" dirty="0" smtClean="0"/>
          </a:p>
          <a:p>
            <a:r>
              <a:rPr lang="en-US" altLang="zh-TW" dirty="0" smtClean="0"/>
              <a:t>As </a:t>
            </a:r>
            <a:r>
              <a:rPr lang="en-US" altLang="zh-TW" dirty="0"/>
              <a:t>you know, Manhattan is organized </a:t>
            </a:r>
            <a:r>
              <a:rPr lang="en-US" altLang="zh-TW" u="sng" dirty="0">
                <a:solidFill>
                  <a:srgbClr val="FF0000"/>
                </a:solidFill>
              </a:rPr>
              <a:t>in a regular fashion with streets and avenues arranged like a rectangular grid</a:t>
            </a:r>
            <a:r>
              <a:rPr lang="en-US" altLang="zh-TW" dirty="0"/>
              <a:t>. Waste water drains run beneath the streets in the same arrangement and the rats have always set up their nests below street intersections. </a:t>
            </a: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Descriptions(2/6)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52736"/>
            <a:ext cx="8496944" cy="5400600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only viable method to extinguish them is to use gas bombs like the one which has just exploded. </a:t>
            </a:r>
            <a:r>
              <a:rPr lang="en-US" altLang="zh-TW" u="sng" dirty="0">
                <a:solidFill>
                  <a:srgbClr val="FF0000"/>
                </a:solidFill>
              </a:rPr>
              <a:t>However, gas bombs are not only dangerous for rats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skyscrapers above the explosion point have to be evacuated in advance and so the point of rat attack must be chosen very carefully. The gas bombs used are built by a company called American Catastrophe Management (ACM) and they are sold under the heading of “smart rat gas”. </a:t>
            </a:r>
          </a:p>
        </p:txBody>
      </p:sp>
    </p:spTree>
    <p:extLst>
      <p:ext uri="{BB962C8B-B14F-4D97-AF65-F5344CB8AC3E}">
        <p14:creationId xmlns:p14="http://schemas.microsoft.com/office/powerpoint/2010/main" val="5112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Descriptions(3/6)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496944" cy="5400600"/>
          </a:xfrm>
        </p:spPr>
        <p:txBody>
          <a:bodyPr/>
          <a:lstStyle/>
          <a:p>
            <a:r>
              <a:rPr lang="en-US" altLang="zh-TW" dirty="0" smtClean="0"/>
              <a:t>They </a:t>
            </a:r>
            <a:r>
              <a:rPr lang="en-US" altLang="zh-TW" dirty="0"/>
              <a:t>are smart because —when fired— the gas spreads in a rectangular fashion through the under street canals</a:t>
            </a:r>
            <a:r>
              <a:rPr lang="en-US" altLang="zh-TW"/>
              <a:t>. </a:t>
            </a:r>
            <a:endParaRPr lang="en-US" altLang="zh-TW" smtClean="0"/>
          </a:p>
          <a:p>
            <a:r>
              <a:rPr lang="en-US" altLang="zh-TW" smtClean="0"/>
              <a:t>The </a:t>
            </a:r>
            <a:r>
              <a:rPr lang="en-US" altLang="zh-TW" u="sng" dirty="0">
                <a:solidFill>
                  <a:srgbClr val="FF0000"/>
                </a:solidFill>
              </a:rPr>
              <a:t>strength of a gas bomb is given by a number d </a:t>
            </a:r>
            <a:r>
              <a:rPr lang="en-US" altLang="zh-TW" dirty="0"/>
              <a:t>which </a:t>
            </a:r>
            <a:r>
              <a:rPr lang="en-US" altLang="zh-TW" u="sng" dirty="0">
                <a:solidFill>
                  <a:srgbClr val="FF0000"/>
                </a:solidFill>
              </a:rPr>
              <a:t>specifies the rectangular “radius”</a:t>
            </a:r>
            <a:r>
              <a:rPr lang="en-US" altLang="zh-TW" dirty="0"/>
              <a:t> of the gas diffusion area</a:t>
            </a:r>
            <a:r>
              <a:rPr lang="en-US" altLang="zh-TW"/>
              <a:t>. </a:t>
            </a:r>
            <a:endParaRPr lang="en-US" altLang="zh-TW" smtClean="0"/>
          </a:p>
          <a:p>
            <a:r>
              <a:rPr lang="en-US" altLang="zh-TW" smtClean="0"/>
              <a:t>For </a:t>
            </a:r>
            <a:r>
              <a:rPr lang="en-US" altLang="zh-TW" dirty="0"/>
              <a:t>example, the figure shows what happens when a bomb with d = 1 explodes.</a:t>
            </a:r>
          </a:p>
        </p:txBody>
      </p:sp>
    </p:spTree>
    <p:extLst>
      <p:ext uri="{BB962C8B-B14F-4D97-AF65-F5344CB8AC3E}">
        <p14:creationId xmlns:p14="http://schemas.microsoft.com/office/powerpoint/2010/main" val="4687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Descriptions(4/6)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24" y="1700808"/>
            <a:ext cx="669448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97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Descriptions(5/6)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400600"/>
          </a:xfrm>
        </p:spPr>
        <p:txBody>
          <a:bodyPr/>
          <a:lstStyle/>
          <a:p>
            <a:r>
              <a:rPr lang="en-US" altLang="zh-TW" dirty="0"/>
              <a:t>The area of interest consists of a </a:t>
            </a:r>
            <a:r>
              <a:rPr lang="en-US" altLang="zh-TW" u="sng" dirty="0">
                <a:solidFill>
                  <a:srgbClr val="FF0000"/>
                </a:solidFill>
              </a:rPr>
              <a:t>discrete grid of 1025 × 1025 fields</a:t>
            </a:r>
            <a:r>
              <a:rPr lang="en-US" altLang="zh-TW" dirty="0"/>
              <a:t>. Rat exterminator scouts have given a detailed report on where rat populations of different sizes have built their nests</a:t>
            </a:r>
            <a:r>
              <a:rPr lang="en-US" altLang="zh-TW"/>
              <a:t>. </a:t>
            </a:r>
            <a:endParaRPr lang="en-US" altLang="zh-TW" smtClean="0"/>
          </a:p>
          <a:p>
            <a:r>
              <a:rPr lang="en-US" altLang="zh-TW" smtClean="0"/>
              <a:t>You </a:t>
            </a:r>
            <a:r>
              <a:rPr lang="en-US" altLang="zh-TW" dirty="0"/>
              <a:t>are </a:t>
            </a:r>
            <a:r>
              <a:rPr lang="en-US" altLang="zh-TW" u="sng" dirty="0">
                <a:solidFill>
                  <a:srgbClr val="FF0000"/>
                </a:solidFill>
              </a:rPr>
              <a:t>given a gas bomb with strength d </a:t>
            </a:r>
            <a:r>
              <a:rPr lang="en-US" altLang="zh-TW" dirty="0"/>
              <a:t>and your task is to find an explosion location for this gas bomb which </a:t>
            </a:r>
            <a:r>
              <a:rPr lang="en-US" altLang="zh-TW" u="sng" dirty="0">
                <a:solidFill>
                  <a:srgbClr val="FF0000"/>
                </a:solidFill>
              </a:rPr>
              <a:t>extinguishes the largest number of rats</a:t>
            </a:r>
            <a:r>
              <a:rPr lang="en-US" altLang="zh-TW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65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Problem Descriptions(6/6)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052736"/>
            <a:ext cx="8496944" cy="5400600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best position is determined by the following criteria: </a:t>
            </a:r>
            <a:endParaRPr lang="en-US" altLang="zh-TW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u="sng" dirty="0">
                <a:solidFill>
                  <a:srgbClr val="FF0000"/>
                </a:solidFill>
              </a:rPr>
              <a:t>sum of all rat population sizes within the diffusion area</a:t>
            </a:r>
            <a:r>
              <a:rPr lang="en-US" altLang="zh-TW" dirty="0"/>
              <a:t> of the gas bomb (given by d) is </a:t>
            </a:r>
            <a:r>
              <a:rPr lang="en-US" altLang="zh-TW" u="sng" dirty="0">
                <a:solidFill>
                  <a:srgbClr val="FF0000"/>
                </a:solidFill>
              </a:rPr>
              <a:t>maximal</a:t>
            </a:r>
            <a:r>
              <a:rPr lang="en-US" altLang="zh-TW" dirty="0"/>
              <a:t>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If </a:t>
            </a:r>
            <a:r>
              <a:rPr lang="en-US" altLang="zh-TW" dirty="0"/>
              <a:t>there is more than one of these best positions then the location with </a:t>
            </a:r>
            <a:r>
              <a:rPr lang="en-US" altLang="zh-TW" u="sng" dirty="0">
                <a:solidFill>
                  <a:srgbClr val="FF0000"/>
                </a:solidFill>
              </a:rPr>
              <a:t>the “minimal” position will be chosen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2">
              <a:buFont typeface="Wingdings" pitchFamily="2" charset="2"/>
              <a:buChar char="ü"/>
            </a:pPr>
            <a:r>
              <a:rPr lang="en-US" altLang="zh-TW" dirty="0" smtClean="0"/>
              <a:t>Formally, given a location (x1, y1) on the grid, a point (x2, y2) is within the diffusion area of a gas bomb with strength d if the following equation holds: 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TW" dirty="0" smtClean="0">
                <a:solidFill>
                  <a:srgbClr val="FF0000"/>
                </a:solidFill>
              </a:rPr>
              <a:t>max(abs(x2 − x1), abs(y2 − y1)) ≤ d 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367" y="980728"/>
            <a:ext cx="8496944" cy="5589240"/>
          </a:xfrm>
        </p:spPr>
        <p:txBody>
          <a:bodyPr/>
          <a:lstStyle/>
          <a:p>
            <a:r>
              <a:rPr lang="en-US" altLang="zh-TW" sz="2800" dirty="0"/>
              <a:t>The first line contains the </a:t>
            </a:r>
            <a:r>
              <a:rPr lang="en-US" altLang="zh-TW" sz="2800" dirty="0">
                <a:solidFill>
                  <a:srgbClr val="FF0000"/>
                </a:solidFill>
              </a:rPr>
              <a:t>number of scenarios</a:t>
            </a:r>
            <a:r>
              <a:rPr lang="en-US" altLang="zh-TW" sz="2800" dirty="0"/>
              <a:t> in the input. </a:t>
            </a:r>
            <a:endParaRPr lang="en-US" altLang="zh-TW" sz="2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For </a:t>
            </a:r>
            <a:r>
              <a:rPr lang="en-US" altLang="zh-TW" sz="2400" dirty="0"/>
              <a:t>each scenario the first line contains the </a:t>
            </a:r>
            <a:r>
              <a:rPr lang="en-US" altLang="zh-TW" sz="2400" u="sng" dirty="0">
                <a:solidFill>
                  <a:srgbClr val="FF0000"/>
                </a:solidFill>
              </a:rPr>
              <a:t>strength d</a:t>
            </a:r>
            <a:r>
              <a:rPr lang="en-US" altLang="zh-TW" sz="2400" dirty="0"/>
              <a:t> of the gas bomb in the scenario (1 ≤ d ≤ 50).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The </a:t>
            </a:r>
            <a:r>
              <a:rPr lang="en-US" altLang="zh-TW" sz="2400" dirty="0"/>
              <a:t>second line contains the number n (1 ≤ n ≤ 20000) of rat populations.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Then </a:t>
            </a:r>
            <a:r>
              <a:rPr lang="en-US" altLang="zh-TW" sz="2400" dirty="0"/>
              <a:t>for every rat population follows a line containing three integers separated by spaces for the position (x, y) and “size” i of the population (1 ≤ i ≤ 255). </a:t>
            </a:r>
            <a:endParaRPr lang="en-US" altLang="zh-TW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TW" sz="2400" dirty="0" smtClean="0"/>
              <a:t>It </a:t>
            </a:r>
            <a:r>
              <a:rPr lang="en-US" altLang="zh-TW" sz="2400" dirty="0"/>
              <a:t>is guaranteed that position coordinates are valid (i.e., in the range between 0 and 1024) and no position is given more than </a:t>
            </a:r>
            <a:r>
              <a:rPr lang="en-US" altLang="zh-TW" sz="2400" dirty="0" smtClean="0"/>
              <a:t>once.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857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496944" cy="5040560"/>
          </a:xfrm>
        </p:spPr>
        <p:txBody>
          <a:bodyPr/>
          <a:lstStyle/>
          <a:p>
            <a:r>
              <a:rPr lang="en-US" altLang="zh-TW" dirty="0"/>
              <a:t>For every problem print a line </a:t>
            </a:r>
            <a:r>
              <a:rPr lang="en-US" altLang="zh-TW" u="sng" dirty="0">
                <a:solidFill>
                  <a:srgbClr val="FF0000"/>
                </a:solidFill>
              </a:rPr>
              <a:t>containing the x and y coordinate</a:t>
            </a:r>
            <a:r>
              <a:rPr lang="en-US" altLang="zh-TW" dirty="0"/>
              <a:t> of the chosen location for the gas bomb, followed by the </a:t>
            </a:r>
            <a:r>
              <a:rPr lang="en-US" altLang="zh-TW" u="sng" dirty="0">
                <a:solidFill>
                  <a:srgbClr val="FF0000"/>
                </a:solidFill>
              </a:rPr>
              <a:t>sum of the rat population sizes</a:t>
            </a:r>
            <a:r>
              <a:rPr lang="en-US" altLang="zh-TW" dirty="0"/>
              <a:t> which will be extinguished. The three numbers must be </a:t>
            </a:r>
            <a:r>
              <a:rPr lang="en-US" altLang="zh-TW" u="sng" dirty="0">
                <a:solidFill>
                  <a:srgbClr val="FF0000"/>
                </a:solidFill>
              </a:rPr>
              <a:t>separated by a space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6517</TotalTime>
  <Words>721</Words>
  <Application>Microsoft Office PowerPoint</Application>
  <PresentationFormat>如螢幕大小 (4:3)</PresentationFormat>
  <Paragraphs>100</Paragraphs>
  <Slides>16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古典-1</vt:lpstr>
      <vt:lpstr>Uva 10306</vt:lpstr>
      <vt:lpstr>Problem Descriptions(1/6)</vt:lpstr>
      <vt:lpstr>Problem Descriptions(2/6)</vt:lpstr>
      <vt:lpstr>Problem Descriptions(3/6)</vt:lpstr>
      <vt:lpstr>Problem Descriptions(4/6)</vt:lpstr>
      <vt:lpstr>Problem Descriptions(5/6)</vt:lpstr>
      <vt:lpstr>Problem Descriptions(6/6)</vt:lpstr>
      <vt:lpstr>Input</vt:lpstr>
      <vt:lpstr>Output</vt:lpstr>
      <vt:lpstr>Sample Input / Output</vt:lpstr>
      <vt:lpstr>Solution</vt:lpstr>
      <vt:lpstr>Sample Input / Output</vt:lpstr>
      <vt:lpstr>Sample Input / Output</vt:lpstr>
      <vt:lpstr>PowerPoint 簡報</vt:lpstr>
      <vt:lpstr>PowerPoint 簡報</vt:lpstr>
      <vt:lpstr>PowerPoint 簡報</vt:lpstr>
    </vt:vector>
  </TitlesOfParts>
  <Company>ccl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2567</cp:revision>
  <dcterms:created xsi:type="dcterms:W3CDTF">2007-09-17T04:06:35Z</dcterms:created>
  <dcterms:modified xsi:type="dcterms:W3CDTF">2021-01-05T15:54:14Z</dcterms:modified>
</cp:coreProperties>
</file>