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59" r:id="rId2"/>
    <p:sldId id="370" r:id="rId3"/>
    <p:sldId id="322" r:id="rId4"/>
    <p:sldId id="386" r:id="rId5"/>
    <p:sldId id="438" r:id="rId6"/>
    <p:sldId id="321" r:id="rId7"/>
    <p:sldId id="439" r:id="rId8"/>
    <p:sldId id="407" r:id="rId9"/>
    <p:sldId id="444" r:id="rId10"/>
    <p:sldId id="357" r:id="rId11"/>
    <p:sldId id="413" r:id="rId12"/>
    <p:sldId id="441" r:id="rId13"/>
    <p:sldId id="442" r:id="rId14"/>
    <p:sldId id="440" r:id="rId15"/>
    <p:sldId id="443" r:id="rId16"/>
    <p:sldId id="320" r:id="rId17"/>
    <p:sldId id="404" r:id="rId18"/>
    <p:sldId id="445" r:id="rId19"/>
    <p:sldId id="458" r:id="rId20"/>
    <p:sldId id="459" r:id="rId21"/>
    <p:sldId id="460" r:id="rId22"/>
    <p:sldId id="462" r:id="rId23"/>
    <p:sldId id="463" r:id="rId24"/>
    <p:sldId id="464" r:id="rId25"/>
    <p:sldId id="465" r:id="rId26"/>
    <p:sldId id="466" r:id="rId27"/>
    <p:sldId id="446" r:id="rId28"/>
    <p:sldId id="447" r:id="rId29"/>
    <p:sldId id="448" r:id="rId30"/>
    <p:sldId id="430" r:id="rId31"/>
    <p:sldId id="434" r:id="rId32"/>
    <p:sldId id="449" r:id="rId33"/>
    <p:sldId id="453" r:id="rId34"/>
    <p:sldId id="454" r:id="rId35"/>
    <p:sldId id="452" r:id="rId36"/>
    <p:sldId id="455" r:id="rId37"/>
    <p:sldId id="456" r:id="rId38"/>
    <p:sldId id="457" r:id="rId39"/>
    <p:sldId id="451" r:id="rId40"/>
    <p:sldId id="318" r:id="rId41"/>
  </p:sldIdLst>
  <p:sldSz cx="9144000" cy="5143500" type="screen16x9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21B7A51-7E67-43EB-87E2-0E239C4438B2}">
          <p14:sldIdLst>
            <p14:sldId id="359"/>
            <p14:sldId id="370"/>
            <p14:sldId id="322"/>
            <p14:sldId id="386"/>
            <p14:sldId id="438"/>
            <p14:sldId id="321"/>
            <p14:sldId id="439"/>
            <p14:sldId id="407"/>
            <p14:sldId id="444"/>
            <p14:sldId id="357"/>
            <p14:sldId id="413"/>
            <p14:sldId id="441"/>
            <p14:sldId id="442"/>
            <p14:sldId id="440"/>
            <p14:sldId id="443"/>
          </p14:sldIdLst>
        </p14:section>
        <p14:section name="未命名的章節" id="{D93DC40A-0F14-4EA1-A170-2F7D1A98BCBB}">
          <p14:sldIdLst>
            <p14:sldId id="320"/>
            <p14:sldId id="404"/>
            <p14:sldId id="445"/>
            <p14:sldId id="458"/>
            <p14:sldId id="459"/>
            <p14:sldId id="460"/>
            <p14:sldId id="462"/>
            <p14:sldId id="463"/>
            <p14:sldId id="464"/>
            <p14:sldId id="465"/>
            <p14:sldId id="466"/>
            <p14:sldId id="446"/>
            <p14:sldId id="447"/>
            <p14:sldId id="448"/>
            <p14:sldId id="430"/>
            <p14:sldId id="434"/>
            <p14:sldId id="449"/>
            <p14:sldId id="453"/>
            <p14:sldId id="454"/>
            <p14:sldId id="452"/>
            <p14:sldId id="455"/>
            <p14:sldId id="456"/>
            <p14:sldId id="457"/>
            <p14:sldId id="45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瀚丰 許" initials="瀚丰" lastIdx="1" clrIdx="0">
    <p:extLst>
      <p:ext uri="{19B8F6BF-5375-455C-9EA6-DF929625EA0E}">
        <p15:presenceInfo xmlns:p15="http://schemas.microsoft.com/office/powerpoint/2012/main" userId="c239c4d2eeb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7C3"/>
    <a:srgbClr val="E6E6E6"/>
    <a:srgbClr val="38425D"/>
    <a:srgbClr val="C0C0C0"/>
    <a:srgbClr val="9CCBBB"/>
    <a:srgbClr val="5A895C"/>
    <a:srgbClr val="7EBA88"/>
    <a:srgbClr val="427B45"/>
    <a:srgbClr val="F4FAF7"/>
    <a:srgbClr val="DC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 autoAdjust="0"/>
  </p:normalViewPr>
  <p:slideViewPr>
    <p:cSldViewPr>
      <p:cViewPr varScale="1">
        <p:scale>
          <a:sx n="90" d="100"/>
          <a:sy n="90" d="100"/>
        </p:scale>
        <p:origin x="740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3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vjudge.net/problem/UVA-43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judge.net/problem/UVA-4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index.php?option=com_onlinejudge&amp;Itemid=8&amp;page=show_problem&amp;problem=192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onlinejudge.org/index.php?option=com_onlinejudge&amp;Itemid=8&amp;page=show_problem&amp;problem=192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436569#problem/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436569#problem/C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436569#problem/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judge.net/contest/436569#problem/C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judge.net/contest/436569#problem/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B554E37-4FB8-44FF-ABAD-6B83532BAC68}"/>
              </a:ext>
            </a:extLst>
          </p:cNvPr>
          <p:cNvSpPr/>
          <p:nvPr/>
        </p:nvSpPr>
        <p:spPr>
          <a:xfrm rot="5400000">
            <a:off x="-181016" y="736543"/>
            <a:ext cx="3831065" cy="3469033"/>
          </a:xfrm>
          <a:prstGeom prst="triangle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4E44506-F454-4E60-A5B9-A8B7943ACA21}"/>
              </a:ext>
            </a:extLst>
          </p:cNvPr>
          <p:cNvSpPr/>
          <p:nvPr/>
        </p:nvSpPr>
        <p:spPr>
          <a:xfrm rot="5400000">
            <a:off x="-143154" y="970782"/>
            <a:ext cx="3029727" cy="2743421"/>
          </a:xfrm>
          <a:prstGeom prst="triangl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D8E87F1-03B9-4272-B508-A9506EAADB04}"/>
              </a:ext>
            </a:extLst>
          </p:cNvPr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1C0E87C-F4C0-4250-953B-154F27494660}"/>
              </a:ext>
            </a:extLst>
          </p:cNvPr>
          <p:cNvSpPr/>
          <p:nvPr/>
        </p:nvSpPr>
        <p:spPr>
          <a:xfrm rot="16200000" flipH="1">
            <a:off x="2082088" y="2831434"/>
            <a:ext cx="1868226" cy="1691680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1DDBC6-935D-4483-B18E-611DE622CBD0}"/>
              </a:ext>
            </a:extLst>
          </p:cNvPr>
          <p:cNvSpPr/>
          <p:nvPr/>
        </p:nvSpPr>
        <p:spPr>
          <a:xfrm>
            <a:off x="0" y="0"/>
            <a:ext cx="9144000" cy="5109882"/>
          </a:xfrm>
          <a:custGeom>
            <a:avLst/>
            <a:gdLst>
              <a:gd name="connsiteX0" fmla="*/ 0 w 9144000"/>
              <a:gd name="connsiteY0" fmla="*/ 0 h 5117546"/>
              <a:gd name="connsiteX1" fmla="*/ 9144000 w 9144000"/>
              <a:gd name="connsiteY1" fmla="*/ 0 h 5117546"/>
              <a:gd name="connsiteX2" fmla="*/ 9144000 w 9144000"/>
              <a:gd name="connsiteY2" fmla="*/ 5117546 h 5117546"/>
              <a:gd name="connsiteX3" fmla="*/ 0 w 9144000"/>
              <a:gd name="connsiteY3" fmla="*/ 5117546 h 5117546"/>
              <a:gd name="connsiteX4" fmla="*/ 0 w 9144000"/>
              <a:gd name="connsiteY4" fmla="*/ 0 h 5117546"/>
              <a:gd name="connsiteX0" fmla="*/ 0 w 9144000"/>
              <a:gd name="connsiteY0" fmla="*/ 0 h 5117546"/>
              <a:gd name="connsiteX1" fmla="*/ 9144000 w 9144000"/>
              <a:gd name="connsiteY1" fmla="*/ 0 h 5117546"/>
              <a:gd name="connsiteX2" fmla="*/ 9144000 w 9144000"/>
              <a:gd name="connsiteY2" fmla="*/ 5117546 h 5117546"/>
              <a:gd name="connsiteX3" fmla="*/ 0 w 9144000"/>
              <a:gd name="connsiteY3" fmla="*/ 0 h 51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17546">
                <a:moveTo>
                  <a:pt x="0" y="0"/>
                </a:moveTo>
                <a:lnTo>
                  <a:pt x="9144000" y="0"/>
                </a:lnTo>
                <a:lnTo>
                  <a:pt x="9144000" y="5117546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C827A7DB-9EDF-4CC4-93B2-0D0799228404}"/>
              </a:ext>
            </a:extLst>
          </p:cNvPr>
          <p:cNvSpPr/>
          <p:nvPr/>
        </p:nvSpPr>
        <p:spPr>
          <a:xfrm>
            <a:off x="892044" y="-23413"/>
            <a:ext cx="8251956" cy="4611387"/>
          </a:xfrm>
          <a:custGeom>
            <a:avLst/>
            <a:gdLst>
              <a:gd name="connsiteX0" fmla="*/ 0 w 9144000"/>
              <a:gd name="connsiteY0" fmla="*/ 0 h 5117546"/>
              <a:gd name="connsiteX1" fmla="*/ 9144000 w 9144000"/>
              <a:gd name="connsiteY1" fmla="*/ 0 h 5117546"/>
              <a:gd name="connsiteX2" fmla="*/ 9144000 w 9144000"/>
              <a:gd name="connsiteY2" fmla="*/ 5117546 h 5117546"/>
              <a:gd name="connsiteX3" fmla="*/ 0 w 9144000"/>
              <a:gd name="connsiteY3" fmla="*/ 5117546 h 5117546"/>
              <a:gd name="connsiteX4" fmla="*/ 0 w 9144000"/>
              <a:gd name="connsiteY4" fmla="*/ 0 h 5117546"/>
              <a:gd name="connsiteX0" fmla="*/ 0 w 9144000"/>
              <a:gd name="connsiteY0" fmla="*/ 0 h 5117546"/>
              <a:gd name="connsiteX1" fmla="*/ 9144000 w 9144000"/>
              <a:gd name="connsiteY1" fmla="*/ 0 h 5117546"/>
              <a:gd name="connsiteX2" fmla="*/ 9144000 w 9144000"/>
              <a:gd name="connsiteY2" fmla="*/ 5117546 h 5117546"/>
              <a:gd name="connsiteX3" fmla="*/ 0 w 9144000"/>
              <a:gd name="connsiteY3" fmla="*/ 0 h 51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17546">
                <a:moveTo>
                  <a:pt x="0" y="0"/>
                </a:moveTo>
                <a:lnTo>
                  <a:pt x="9144000" y="0"/>
                </a:lnTo>
                <a:lnTo>
                  <a:pt x="9144000" y="5117546"/>
                </a:lnTo>
                <a:lnTo>
                  <a:pt x="0" y="0"/>
                </a:lnTo>
                <a:close/>
              </a:path>
            </a:pathLst>
          </a:custGeom>
          <a:solidFill>
            <a:srgbClr val="38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AA2125AB-7BCD-4C63-AA4C-50FD6F1869A9}"/>
              </a:ext>
            </a:extLst>
          </p:cNvPr>
          <p:cNvSpPr txBox="1"/>
          <p:nvPr/>
        </p:nvSpPr>
        <p:spPr>
          <a:xfrm>
            <a:off x="5292080" y="2125301"/>
            <a:ext cx="468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n-ea"/>
                <a:sym typeface="+mn-lt"/>
              </a:rPr>
              <a:t>By Hank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630D59-E35A-4073-A74C-0B99FC8A47B1}"/>
              </a:ext>
            </a:extLst>
          </p:cNvPr>
          <p:cNvSpPr/>
          <p:nvPr/>
        </p:nvSpPr>
        <p:spPr>
          <a:xfrm>
            <a:off x="3347864" y="858575"/>
            <a:ext cx="6556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最短路徑</a:t>
            </a:r>
            <a:endParaRPr lang="zh-CN" altLang="en-US" sz="44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771163AE-3754-4840-A7AE-A286E1C0206F}"/>
              </a:ext>
            </a:extLst>
          </p:cNvPr>
          <p:cNvSpPr/>
          <p:nvPr/>
        </p:nvSpPr>
        <p:spPr>
          <a:xfrm rot="5400000">
            <a:off x="3959018" y="3666531"/>
            <a:ext cx="1327370" cy="1201935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 animBg="1"/>
          <p:bldP spid="13" grpId="0" animBg="1"/>
          <p:bldP spid="16" grpId="0" animBg="1"/>
          <p:bldP spid="2" grpId="0" animBg="1"/>
          <p:bldP spid="17" grpId="0" animBg="1"/>
          <p:bldP spid="9" grpId="0"/>
          <p:bldP spid="8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 animBg="1"/>
          <p:bldP spid="13" grpId="0" animBg="1"/>
          <p:bldP spid="16" grpId="0" animBg="1"/>
          <p:bldP spid="2" grpId="0" animBg="1"/>
          <p:bldP spid="17" grpId="0" animBg="1"/>
          <p:bldP spid="9" grpId="0"/>
          <p:bldP spid="8" grpId="0"/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1D7AC32-B30A-4F9D-98E8-CB28D8B2B442}"/>
              </a:ext>
            </a:extLst>
          </p:cNvPr>
          <p:cNvSpPr/>
          <p:nvPr/>
        </p:nvSpPr>
        <p:spPr>
          <a:xfrm rot="5400000">
            <a:off x="-309962" y="-2734914"/>
            <a:ext cx="6560073" cy="5940152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517F745-0DA2-4EBE-9099-B7747877D895}"/>
              </a:ext>
            </a:extLst>
          </p:cNvPr>
          <p:cNvSpPr/>
          <p:nvPr/>
        </p:nvSpPr>
        <p:spPr>
          <a:xfrm rot="5400000">
            <a:off x="-143154" y="977336"/>
            <a:ext cx="3029727" cy="274342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5084A402-28DE-4FAD-AB48-F1774105E8AD}"/>
              </a:ext>
            </a:extLst>
          </p:cNvPr>
          <p:cNvSpPr/>
          <p:nvPr/>
        </p:nvSpPr>
        <p:spPr>
          <a:xfrm rot="16200000" flipH="1">
            <a:off x="6076035" y="2130981"/>
            <a:ext cx="3220114" cy="2915816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TextBox 48"/>
          <p:cNvSpPr txBox="1"/>
          <p:nvPr/>
        </p:nvSpPr>
        <p:spPr>
          <a:xfrm>
            <a:off x="2743420" y="1965831"/>
            <a:ext cx="59401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r>
              <a:rPr lang="en-GB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Floyd-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Warshall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Algorithm</a:t>
            </a:r>
            <a:endParaRPr lang="en-GB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1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直接连接符 4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直接连接符 5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直接连接符 6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Floyd-</a:t>
            </a:r>
            <a:r>
              <a:rPr lang="en-US" altLang="zh-TW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Warshall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E318B-9227-463F-A248-25EF718B2E92}"/>
              </a:ext>
            </a:extLst>
          </p:cNvPr>
          <p:cNvSpPr txBox="1"/>
          <p:nvPr/>
        </p:nvSpPr>
        <p:spPr>
          <a:xfrm>
            <a:off x="1808282" y="1040215"/>
            <a:ext cx="512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 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DCF688-5D1A-4B80-B356-F15714974B2C}"/>
              </a:ext>
            </a:extLst>
          </p:cNvPr>
          <p:cNvSpPr txBox="1"/>
          <p:nvPr/>
        </p:nvSpPr>
        <p:spPr>
          <a:xfrm>
            <a:off x="1475656" y="259715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多源最短路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arenBoth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動態規劃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https://i.imgur.com/AE9QyWv.png">
            <a:extLst>
              <a:ext uri="{FF2B5EF4-FFF2-40B4-BE49-F238E27FC236}">
                <a16:creationId xmlns:a16="http://schemas.microsoft.com/office/drawing/2014/main" id="{52E81CDC-C053-47C3-AE6D-D1825F75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166" y="1923678"/>
            <a:ext cx="3895749" cy="262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直接连接符 4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直接连接符 5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直接连接符 6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Floyd-</a:t>
            </a:r>
            <a:r>
              <a:rPr lang="en-US" altLang="zh-TW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Warshall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B358BC-FF4E-4107-8CB9-7AB84944EC48}"/>
              </a:ext>
            </a:extLst>
          </p:cNvPr>
          <p:cNvSpPr/>
          <p:nvPr/>
        </p:nvSpPr>
        <p:spPr>
          <a:xfrm>
            <a:off x="1664804" y="1448365"/>
            <a:ext cx="5814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想法是這樣：</a:t>
            </a:r>
            <a:endParaRPr lang="en-US" altLang="zh-TW" sz="2000" dirty="0">
              <a:solidFill>
                <a:srgbClr val="333333"/>
              </a:solidFill>
              <a:latin typeface="Ubuntu"/>
            </a:endParaRPr>
          </a:p>
          <a:p>
            <a:pPr algn="just"/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當我們今天有三個點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a, b, c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且三點符合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dis(a, c) &gt; dis(a, b) + dis(b, c)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則代表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dis(a, c)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可透過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b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點鬆弛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(Relax)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成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dis(a, b) + dis(b, c)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，透過這個概念，只要把能鬆弛的邊鬆弛完，留下來的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dis(</a:t>
            </a:r>
            <a:r>
              <a:rPr lang="en-US" altLang="zh-TW" sz="2000" dirty="0" err="1">
                <a:solidFill>
                  <a:srgbClr val="333333"/>
                </a:solidFill>
                <a:latin typeface="Ubuntu"/>
              </a:rPr>
              <a:t>i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, j)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必為 </a:t>
            </a:r>
            <a:r>
              <a:rPr lang="en-US" altLang="zh-TW" sz="2000" dirty="0" err="1">
                <a:solidFill>
                  <a:srgbClr val="333333"/>
                </a:solidFill>
                <a:latin typeface="Ubuntu"/>
              </a:rPr>
              <a:t>i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與 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j 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的最短距離了！由於此算法需要任兩點間的距離，故只能使用以</a:t>
            </a:r>
            <a:r>
              <a:rPr lang="en-US" altLang="zh-TW" sz="2000" dirty="0">
                <a:solidFill>
                  <a:srgbClr val="333333"/>
                </a:solidFill>
                <a:latin typeface="Ubuntu"/>
              </a:rPr>
              <a:t>Adjacency Matrix</a:t>
            </a:r>
            <a:r>
              <a:rPr lang="zh-TW" altLang="en-US" sz="2000" dirty="0">
                <a:solidFill>
                  <a:srgbClr val="333333"/>
                </a:solidFill>
                <a:latin typeface="Ubuntu"/>
              </a:rPr>
              <a:t>儲存的圖。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29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直接连接符 4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直接连接符 5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直接连接符 6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Floyd-</a:t>
            </a:r>
            <a:r>
              <a:rPr lang="en-US" altLang="zh-TW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Warshall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DDC84F-F643-4127-AC04-D583F12A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1923678"/>
            <a:ext cx="7011378" cy="18290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4251C7-1052-4136-8F32-8328349FDBC3}"/>
              </a:ext>
            </a:extLst>
          </p:cNvPr>
          <p:cNvSpPr txBox="1"/>
          <p:nvPr/>
        </p:nvSpPr>
        <p:spPr>
          <a:xfrm>
            <a:off x="2843808" y="1347614"/>
            <a:ext cx="31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核心程式碼</a:t>
            </a:r>
          </a:p>
        </p:txBody>
      </p:sp>
    </p:spTree>
    <p:extLst>
      <p:ext uri="{BB962C8B-B14F-4D97-AF65-F5344CB8AC3E}">
        <p14:creationId xmlns:p14="http://schemas.microsoft.com/office/powerpoint/2010/main" val="24231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2F0E396-98A0-4438-894E-BA338DD2BF52}"/>
              </a:ext>
            </a:extLst>
          </p:cNvPr>
          <p:cNvSpPr txBox="1"/>
          <p:nvPr/>
        </p:nvSpPr>
        <p:spPr>
          <a:xfrm>
            <a:off x="7102598" y="2029489"/>
            <a:ext cx="66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1A1B-E883-4C2F-A4A2-497F35EEFF1F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Floyd-</a:t>
            </a:r>
            <a:r>
              <a:rPr lang="en-US" altLang="zh-TW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Warshall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ACF55D-C8BE-4E17-AECC-9672FCA9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3" y="569218"/>
            <a:ext cx="5625952" cy="43403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120215-3237-4942-AD87-186049F9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2331574"/>
            <a:ext cx="867876" cy="27648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D57484-B6CA-419D-BFDD-DC28B7923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081352"/>
            <a:ext cx="2319488" cy="29325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43F449-6283-46C4-B02C-A42916298746}"/>
              </a:ext>
            </a:extLst>
          </p:cNvPr>
          <p:cNvSpPr txBox="1"/>
          <p:nvPr/>
        </p:nvSpPr>
        <p:spPr>
          <a:xfrm>
            <a:off x="7014230" y="186590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https://i.imgur.com/AE9QyWv.png">
            <a:extLst>
              <a:ext uri="{FF2B5EF4-FFF2-40B4-BE49-F238E27FC236}">
                <a16:creationId xmlns:a16="http://schemas.microsoft.com/office/drawing/2014/main" id="{150FBF46-6EEA-4A62-830B-26CBC00D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75" y="330605"/>
            <a:ext cx="2319488" cy="15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5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直接连接符 4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直接连接符 5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直接连接符 6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Floyd-</a:t>
            </a:r>
            <a:r>
              <a:rPr lang="en-US" altLang="zh-TW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Warshall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DA60E60-B5F9-447C-87D5-A9B752DE937B}"/>
                  </a:ext>
                </a:extLst>
              </p:cNvPr>
              <p:cNvSpPr txBox="1"/>
              <p:nvPr/>
            </p:nvSpPr>
            <p:spPr>
              <a:xfrm>
                <a:off x="827584" y="1448365"/>
                <a:ext cx="74888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時間複雜度：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Ｏ</m:t>
                    </m:r>
                  </m:oMath>
                </a14:m>
                <a:r>
                  <a:rPr lang="en-US" altLang="zh-TW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r>
                  <a:rPr lang="zh-TW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空間複雜度：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Ｏ</m:t>
                    </m:r>
                  </m:oMath>
                </a14:m>
                <a:r>
                  <a:rPr lang="en-US" altLang="zh-TW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endPara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TW" altLang="en-US" sz="2000" dirty="0">
                    <a:solidFill>
                      <a:srgbClr val="333333"/>
                    </a:solidFill>
                    <a:latin typeface="Ubuntu"/>
                  </a:rPr>
                  <a:t>由於每對 </a:t>
                </a:r>
                <a:r>
                  <a:rPr lang="en-US" altLang="zh-TW" sz="2000" dirty="0" err="1">
                    <a:solidFill>
                      <a:srgbClr val="333333"/>
                    </a:solidFill>
                    <a:latin typeface="Ubuntu"/>
                  </a:rPr>
                  <a:t>i</a:t>
                </a:r>
                <a:r>
                  <a:rPr lang="en-US" altLang="zh-TW" sz="2000" dirty="0">
                    <a:solidFill>
                      <a:srgbClr val="333333"/>
                    </a:solidFill>
                    <a:latin typeface="Ubuntu"/>
                  </a:rPr>
                  <a:t> 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Ubuntu"/>
                  </a:rPr>
                  <a:t>到 </a:t>
                </a:r>
                <a:r>
                  <a:rPr lang="en-US" altLang="zh-TW" sz="2000" dirty="0">
                    <a:solidFill>
                      <a:srgbClr val="333333"/>
                    </a:solidFill>
                    <a:latin typeface="Ubuntu"/>
                  </a:rPr>
                  <a:t>j 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Ubuntu"/>
                  </a:rPr>
                  <a:t>的最短路可能被其他的點鬆弛，所以我們先枚舉用來鬆弛的點（中繼點），再枚舉起點與終點，由於三層枚舉，我們能夠很容易地看出時間複雜度為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Ｏ</m:t>
                    </m:r>
                  </m:oMath>
                </a14:m>
                <a:r>
                  <a:rPr lang="en-US" altLang="zh-TW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TW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Ubuntu"/>
                  </a:rPr>
                  <a:t>，縱然看起來效率很差，但當 </a:t>
                </a:r>
                <a:r>
                  <a:rPr lang="en-US" altLang="zh-TW" sz="2000" dirty="0">
                    <a:solidFill>
                      <a:srgbClr val="333333"/>
                    </a:solidFill>
                    <a:latin typeface="Ubuntu"/>
                  </a:rPr>
                  <a:t>n 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Ubuntu"/>
                  </a:rPr>
                  <a:t>很小時，依然是一個很實用的算法。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DA60E60-B5F9-447C-87D5-A9B752DE9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48365"/>
                <a:ext cx="7488832" cy="2246769"/>
              </a:xfrm>
              <a:prstGeom prst="rect">
                <a:avLst/>
              </a:prstGeom>
              <a:blipFill>
                <a:blip r:embed="rId2"/>
                <a:stretch>
                  <a:fillRect l="-896" t="-1630" r="-814" b="-40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5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051F6A4-4968-414E-9CA5-A478320BADD4}"/>
              </a:ext>
            </a:extLst>
          </p:cNvPr>
          <p:cNvSpPr/>
          <p:nvPr/>
        </p:nvSpPr>
        <p:spPr>
          <a:xfrm rot="5400000">
            <a:off x="-309962" y="-2734914"/>
            <a:ext cx="6560073" cy="5940152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8DC2155-74A8-49A2-BC0A-766EFBE3B87E}"/>
              </a:ext>
            </a:extLst>
          </p:cNvPr>
          <p:cNvSpPr/>
          <p:nvPr/>
        </p:nvSpPr>
        <p:spPr>
          <a:xfrm rot="5400000">
            <a:off x="-143154" y="977336"/>
            <a:ext cx="3029727" cy="274342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954EA3A-ECFC-4F4E-A2CB-665F63E6F451}"/>
              </a:ext>
            </a:extLst>
          </p:cNvPr>
          <p:cNvSpPr/>
          <p:nvPr/>
        </p:nvSpPr>
        <p:spPr>
          <a:xfrm rot="16200000" flipH="1">
            <a:off x="6076035" y="2130981"/>
            <a:ext cx="3220114" cy="2915816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48"/>
          <p:cNvSpPr txBox="1"/>
          <p:nvPr/>
        </p:nvSpPr>
        <p:spPr>
          <a:xfrm>
            <a:off x="3326485" y="2102826"/>
            <a:ext cx="466417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r>
              <a:rPr lang="en-GB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Dijkstra Algorithm</a:t>
            </a:r>
            <a:endParaRPr lang="en-GB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3">
            <a:extLst>
              <a:ext uri="{FF2B5EF4-FFF2-40B4-BE49-F238E27FC236}">
                <a16:creationId xmlns:a16="http://schemas.microsoft.com/office/drawing/2014/main" id="{C023D304-E9CF-4EF4-AEFC-F8546C050971}"/>
              </a:ext>
            </a:extLst>
          </p:cNvPr>
          <p:cNvGrpSpPr/>
          <p:nvPr/>
        </p:nvGrpSpPr>
        <p:grpSpPr>
          <a:xfrm>
            <a:off x="6795268" y="609872"/>
            <a:ext cx="1440160" cy="1492954"/>
            <a:chOff x="90140" y="1194594"/>
            <a:chExt cx="5707063" cy="4468813"/>
          </a:xfrm>
        </p:grpSpPr>
        <p:sp>
          <p:nvSpPr>
            <p:cNvPr id="10" name="任意多边形: 形状 16">
              <a:extLst>
                <a:ext uri="{FF2B5EF4-FFF2-40B4-BE49-F238E27FC236}">
                  <a16:creationId xmlns:a16="http://schemas.microsoft.com/office/drawing/2014/main" id="{B59D0B4E-754D-4AEE-85BD-E7595573F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253" y="4277519"/>
              <a:ext cx="277813" cy="422275"/>
            </a:xfrm>
            <a:custGeom>
              <a:avLst/>
              <a:gdLst>
                <a:gd name="T0" fmla="*/ 58 w 175"/>
                <a:gd name="T1" fmla="*/ 0 h 266"/>
                <a:gd name="T2" fmla="*/ 61 w 175"/>
                <a:gd name="T3" fmla="*/ 2 h 266"/>
                <a:gd name="T4" fmla="*/ 66 w 175"/>
                <a:gd name="T5" fmla="*/ 3 h 266"/>
                <a:gd name="T6" fmla="*/ 74 w 175"/>
                <a:gd name="T7" fmla="*/ 7 h 266"/>
                <a:gd name="T8" fmla="*/ 84 w 175"/>
                <a:gd name="T9" fmla="*/ 12 h 266"/>
                <a:gd name="T10" fmla="*/ 96 w 175"/>
                <a:gd name="T11" fmla="*/ 18 h 266"/>
                <a:gd name="T12" fmla="*/ 109 w 175"/>
                <a:gd name="T13" fmla="*/ 28 h 266"/>
                <a:gd name="T14" fmla="*/ 122 w 175"/>
                <a:gd name="T15" fmla="*/ 38 h 266"/>
                <a:gd name="T16" fmla="*/ 135 w 175"/>
                <a:gd name="T17" fmla="*/ 51 h 266"/>
                <a:gd name="T18" fmla="*/ 148 w 175"/>
                <a:gd name="T19" fmla="*/ 65 h 266"/>
                <a:gd name="T20" fmla="*/ 158 w 175"/>
                <a:gd name="T21" fmla="*/ 82 h 266"/>
                <a:gd name="T22" fmla="*/ 167 w 175"/>
                <a:gd name="T23" fmla="*/ 100 h 266"/>
                <a:gd name="T24" fmla="*/ 173 w 175"/>
                <a:gd name="T25" fmla="*/ 121 h 266"/>
                <a:gd name="T26" fmla="*/ 175 w 175"/>
                <a:gd name="T27" fmla="*/ 146 h 266"/>
                <a:gd name="T28" fmla="*/ 174 w 175"/>
                <a:gd name="T29" fmla="*/ 172 h 266"/>
                <a:gd name="T30" fmla="*/ 167 w 175"/>
                <a:gd name="T31" fmla="*/ 200 h 266"/>
                <a:gd name="T32" fmla="*/ 157 w 175"/>
                <a:gd name="T33" fmla="*/ 233 h 266"/>
                <a:gd name="T34" fmla="*/ 140 w 175"/>
                <a:gd name="T35" fmla="*/ 266 h 266"/>
                <a:gd name="T36" fmla="*/ 137 w 175"/>
                <a:gd name="T37" fmla="*/ 266 h 266"/>
                <a:gd name="T38" fmla="*/ 131 w 175"/>
                <a:gd name="T39" fmla="*/ 264 h 266"/>
                <a:gd name="T40" fmla="*/ 122 w 175"/>
                <a:gd name="T41" fmla="*/ 260 h 266"/>
                <a:gd name="T42" fmla="*/ 110 w 175"/>
                <a:gd name="T43" fmla="*/ 255 h 266"/>
                <a:gd name="T44" fmla="*/ 96 w 175"/>
                <a:gd name="T45" fmla="*/ 247 h 266"/>
                <a:gd name="T46" fmla="*/ 80 w 175"/>
                <a:gd name="T47" fmla="*/ 238 h 266"/>
                <a:gd name="T48" fmla="*/ 65 w 175"/>
                <a:gd name="T49" fmla="*/ 226 h 266"/>
                <a:gd name="T50" fmla="*/ 49 w 175"/>
                <a:gd name="T51" fmla="*/ 214 h 266"/>
                <a:gd name="T52" fmla="*/ 35 w 175"/>
                <a:gd name="T53" fmla="*/ 199 h 266"/>
                <a:gd name="T54" fmla="*/ 22 w 175"/>
                <a:gd name="T55" fmla="*/ 183 h 266"/>
                <a:gd name="T56" fmla="*/ 11 w 175"/>
                <a:gd name="T57" fmla="*/ 164 h 266"/>
                <a:gd name="T58" fmla="*/ 4 w 175"/>
                <a:gd name="T59" fmla="*/ 144 h 266"/>
                <a:gd name="T60" fmla="*/ 0 w 175"/>
                <a:gd name="T61" fmla="*/ 121 h 266"/>
                <a:gd name="T62" fmla="*/ 0 w 175"/>
                <a:gd name="T63" fmla="*/ 96 h 266"/>
                <a:gd name="T64" fmla="*/ 6 w 175"/>
                <a:gd name="T65" fmla="*/ 70 h 266"/>
                <a:gd name="T66" fmla="*/ 18 w 175"/>
                <a:gd name="T67" fmla="*/ 41 h 266"/>
                <a:gd name="T68" fmla="*/ 36 w 175"/>
                <a:gd name="T69" fmla="*/ 9 h 266"/>
                <a:gd name="T70" fmla="*/ 35 w 175"/>
                <a:gd name="T71" fmla="*/ 13 h 266"/>
                <a:gd name="T72" fmla="*/ 32 w 175"/>
                <a:gd name="T73" fmla="*/ 21 h 266"/>
                <a:gd name="T74" fmla="*/ 30 w 175"/>
                <a:gd name="T75" fmla="*/ 33 h 266"/>
                <a:gd name="T76" fmla="*/ 26 w 175"/>
                <a:gd name="T77" fmla="*/ 48 h 266"/>
                <a:gd name="T78" fmla="*/ 24 w 175"/>
                <a:gd name="T79" fmla="*/ 66 h 266"/>
                <a:gd name="T80" fmla="*/ 26 w 175"/>
                <a:gd name="T81" fmla="*/ 87 h 266"/>
                <a:gd name="T82" fmla="*/ 30 w 175"/>
                <a:gd name="T83" fmla="*/ 109 h 266"/>
                <a:gd name="T84" fmla="*/ 37 w 175"/>
                <a:gd name="T85" fmla="*/ 131 h 266"/>
                <a:gd name="T86" fmla="*/ 50 w 175"/>
                <a:gd name="T87" fmla="*/ 153 h 266"/>
                <a:gd name="T88" fmla="*/ 49 w 175"/>
                <a:gd name="T89" fmla="*/ 150 h 266"/>
                <a:gd name="T90" fmla="*/ 46 w 175"/>
                <a:gd name="T91" fmla="*/ 142 h 266"/>
                <a:gd name="T92" fmla="*/ 43 w 175"/>
                <a:gd name="T93" fmla="*/ 127 h 266"/>
                <a:gd name="T94" fmla="*/ 40 w 175"/>
                <a:gd name="T95" fmla="*/ 109 h 266"/>
                <a:gd name="T96" fmla="*/ 37 w 175"/>
                <a:gd name="T97" fmla="*/ 89 h 266"/>
                <a:gd name="T98" fmla="*/ 37 w 175"/>
                <a:gd name="T99" fmla="*/ 66 h 266"/>
                <a:gd name="T100" fmla="*/ 40 w 175"/>
                <a:gd name="T101" fmla="*/ 44 h 266"/>
                <a:gd name="T102" fmla="*/ 46 w 175"/>
                <a:gd name="T103" fmla="*/ 22 h 266"/>
                <a:gd name="T104" fmla="*/ 58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58" y="0"/>
                  </a:moveTo>
                  <a:lnTo>
                    <a:pt x="61" y="2"/>
                  </a:lnTo>
                  <a:lnTo>
                    <a:pt x="66" y="3"/>
                  </a:lnTo>
                  <a:lnTo>
                    <a:pt x="74" y="7"/>
                  </a:lnTo>
                  <a:lnTo>
                    <a:pt x="84" y="12"/>
                  </a:lnTo>
                  <a:lnTo>
                    <a:pt x="96" y="18"/>
                  </a:lnTo>
                  <a:lnTo>
                    <a:pt x="109" y="28"/>
                  </a:lnTo>
                  <a:lnTo>
                    <a:pt x="122" y="38"/>
                  </a:lnTo>
                  <a:lnTo>
                    <a:pt x="135" y="51"/>
                  </a:lnTo>
                  <a:lnTo>
                    <a:pt x="148" y="65"/>
                  </a:lnTo>
                  <a:lnTo>
                    <a:pt x="158" y="82"/>
                  </a:lnTo>
                  <a:lnTo>
                    <a:pt x="167" y="100"/>
                  </a:lnTo>
                  <a:lnTo>
                    <a:pt x="173" y="121"/>
                  </a:lnTo>
                  <a:lnTo>
                    <a:pt x="175" y="146"/>
                  </a:lnTo>
                  <a:lnTo>
                    <a:pt x="174" y="172"/>
                  </a:lnTo>
                  <a:lnTo>
                    <a:pt x="167" y="200"/>
                  </a:lnTo>
                  <a:lnTo>
                    <a:pt x="157" y="233"/>
                  </a:lnTo>
                  <a:lnTo>
                    <a:pt x="140" y="266"/>
                  </a:lnTo>
                  <a:lnTo>
                    <a:pt x="137" y="266"/>
                  </a:lnTo>
                  <a:lnTo>
                    <a:pt x="131" y="264"/>
                  </a:lnTo>
                  <a:lnTo>
                    <a:pt x="122" y="260"/>
                  </a:lnTo>
                  <a:lnTo>
                    <a:pt x="110" y="255"/>
                  </a:lnTo>
                  <a:lnTo>
                    <a:pt x="96" y="247"/>
                  </a:lnTo>
                  <a:lnTo>
                    <a:pt x="80" y="238"/>
                  </a:lnTo>
                  <a:lnTo>
                    <a:pt x="65" y="226"/>
                  </a:lnTo>
                  <a:lnTo>
                    <a:pt x="49" y="214"/>
                  </a:lnTo>
                  <a:lnTo>
                    <a:pt x="35" y="199"/>
                  </a:lnTo>
                  <a:lnTo>
                    <a:pt x="22" y="183"/>
                  </a:lnTo>
                  <a:lnTo>
                    <a:pt x="11" y="164"/>
                  </a:lnTo>
                  <a:lnTo>
                    <a:pt x="4" y="144"/>
                  </a:lnTo>
                  <a:lnTo>
                    <a:pt x="0" y="121"/>
                  </a:lnTo>
                  <a:lnTo>
                    <a:pt x="0" y="96"/>
                  </a:lnTo>
                  <a:lnTo>
                    <a:pt x="6" y="70"/>
                  </a:lnTo>
                  <a:lnTo>
                    <a:pt x="18" y="41"/>
                  </a:lnTo>
                  <a:lnTo>
                    <a:pt x="36" y="9"/>
                  </a:lnTo>
                  <a:lnTo>
                    <a:pt x="35" y="13"/>
                  </a:lnTo>
                  <a:lnTo>
                    <a:pt x="32" y="21"/>
                  </a:lnTo>
                  <a:lnTo>
                    <a:pt x="30" y="33"/>
                  </a:lnTo>
                  <a:lnTo>
                    <a:pt x="26" y="48"/>
                  </a:lnTo>
                  <a:lnTo>
                    <a:pt x="24" y="66"/>
                  </a:lnTo>
                  <a:lnTo>
                    <a:pt x="26" y="87"/>
                  </a:lnTo>
                  <a:lnTo>
                    <a:pt x="30" y="109"/>
                  </a:lnTo>
                  <a:lnTo>
                    <a:pt x="37" y="131"/>
                  </a:lnTo>
                  <a:lnTo>
                    <a:pt x="50" y="153"/>
                  </a:lnTo>
                  <a:lnTo>
                    <a:pt x="49" y="150"/>
                  </a:lnTo>
                  <a:lnTo>
                    <a:pt x="46" y="142"/>
                  </a:lnTo>
                  <a:lnTo>
                    <a:pt x="43" y="127"/>
                  </a:lnTo>
                  <a:lnTo>
                    <a:pt x="40" y="109"/>
                  </a:lnTo>
                  <a:lnTo>
                    <a:pt x="37" y="89"/>
                  </a:lnTo>
                  <a:lnTo>
                    <a:pt x="37" y="66"/>
                  </a:lnTo>
                  <a:lnTo>
                    <a:pt x="40" y="44"/>
                  </a:lnTo>
                  <a:lnTo>
                    <a:pt x="46" y="2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7">
              <a:extLst>
                <a:ext uri="{FF2B5EF4-FFF2-40B4-BE49-F238E27FC236}">
                  <a16:creationId xmlns:a16="http://schemas.microsoft.com/office/drawing/2014/main" id="{76AC11CC-8E53-4BE9-9B56-7B4BE63B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678" y="4490244"/>
              <a:ext cx="279400" cy="422275"/>
            </a:xfrm>
            <a:custGeom>
              <a:avLst/>
              <a:gdLst>
                <a:gd name="T0" fmla="*/ 60 w 176"/>
                <a:gd name="T1" fmla="*/ 0 h 266"/>
                <a:gd name="T2" fmla="*/ 61 w 176"/>
                <a:gd name="T3" fmla="*/ 0 h 266"/>
                <a:gd name="T4" fmla="*/ 67 w 176"/>
                <a:gd name="T5" fmla="*/ 3 h 266"/>
                <a:gd name="T6" fmla="*/ 74 w 176"/>
                <a:gd name="T7" fmla="*/ 6 h 266"/>
                <a:gd name="T8" fmla="*/ 85 w 176"/>
                <a:gd name="T9" fmla="*/ 12 h 266"/>
                <a:gd name="T10" fmla="*/ 98 w 176"/>
                <a:gd name="T11" fmla="*/ 18 h 266"/>
                <a:gd name="T12" fmla="*/ 110 w 176"/>
                <a:gd name="T13" fmla="*/ 26 h 266"/>
                <a:gd name="T14" fmla="*/ 124 w 176"/>
                <a:gd name="T15" fmla="*/ 36 h 266"/>
                <a:gd name="T16" fmla="*/ 137 w 176"/>
                <a:gd name="T17" fmla="*/ 49 h 266"/>
                <a:gd name="T18" fmla="*/ 149 w 176"/>
                <a:gd name="T19" fmla="*/ 64 h 266"/>
                <a:gd name="T20" fmla="*/ 159 w 176"/>
                <a:gd name="T21" fmla="*/ 80 h 266"/>
                <a:gd name="T22" fmla="*/ 168 w 176"/>
                <a:gd name="T23" fmla="*/ 100 h 266"/>
                <a:gd name="T24" fmla="*/ 173 w 176"/>
                <a:gd name="T25" fmla="*/ 121 h 266"/>
                <a:gd name="T26" fmla="*/ 176 w 176"/>
                <a:gd name="T27" fmla="*/ 144 h 266"/>
                <a:gd name="T28" fmla="*/ 175 w 176"/>
                <a:gd name="T29" fmla="*/ 171 h 266"/>
                <a:gd name="T30" fmla="*/ 169 w 176"/>
                <a:gd name="T31" fmla="*/ 200 h 266"/>
                <a:gd name="T32" fmla="*/ 158 w 176"/>
                <a:gd name="T33" fmla="*/ 231 h 266"/>
                <a:gd name="T34" fmla="*/ 141 w 176"/>
                <a:gd name="T35" fmla="*/ 266 h 266"/>
                <a:gd name="T36" fmla="*/ 139 w 176"/>
                <a:gd name="T37" fmla="*/ 265 h 266"/>
                <a:gd name="T38" fmla="*/ 133 w 176"/>
                <a:gd name="T39" fmla="*/ 264 h 266"/>
                <a:gd name="T40" fmla="*/ 123 w 176"/>
                <a:gd name="T41" fmla="*/ 258 h 266"/>
                <a:gd name="T42" fmla="*/ 111 w 176"/>
                <a:gd name="T43" fmla="*/ 253 h 266"/>
                <a:gd name="T44" fmla="*/ 97 w 176"/>
                <a:gd name="T45" fmla="*/ 245 h 266"/>
                <a:gd name="T46" fmla="*/ 81 w 176"/>
                <a:gd name="T47" fmla="*/ 236 h 266"/>
                <a:gd name="T48" fmla="*/ 65 w 176"/>
                <a:gd name="T49" fmla="*/ 226 h 266"/>
                <a:gd name="T50" fmla="*/ 50 w 176"/>
                <a:gd name="T51" fmla="*/ 213 h 266"/>
                <a:gd name="T52" fmla="*/ 35 w 176"/>
                <a:gd name="T53" fmla="*/ 199 h 266"/>
                <a:gd name="T54" fmla="*/ 22 w 176"/>
                <a:gd name="T55" fmla="*/ 182 h 266"/>
                <a:gd name="T56" fmla="*/ 12 w 176"/>
                <a:gd name="T57" fmla="*/ 164 h 266"/>
                <a:gd name="T58" fmla="*/ 4 w 176"/>
                <a:gd name="T59" fmla="*/ 143 h 266"/>
                <a:gd name="T60" fmla="*/ 0 w 176"/>
                <a:gd name="T61" fmla="*/ 121 h 266"/>
                <a:gd name="T62" fmla="*/ 2 w 176"/>
                <a:gd name="T63" fmla="*/ 96 h 266"/>
                <a:gd name="T64" fmla="*/ 7 w 176"/>
                <a:gd name="T65" fmla="*/ 69 h 266"/>
                <a:gd name="T66" fmla="*/ 19 w 176"/>
                <a:gd name="T67" fmla="*/ 40 h 266"/>
                <a:gd name="T68" fmla="*/ 37 w 176"/>
                <a:gd name="T69" fmla="*/ 9 h 266"/>
                <a:gd name="T70" fmla="*/ 35 w 176"/>
                <a:gd name="T71" fmla="*/ 12 h 266"/>
                <a:gd name="T72" fmla="*/ 33 w 176"/>
                <a:gd name="T73" fmla="*/ 19 h 266"/>
                <a:gd name="T74" fmla="*/ 30 w 176"/>
                <a:gd name="T75" fmla="*/ 32 h 266"/>
                <a:gd name="T76" fmla="*/ 28 w 176"/>
                <a:gd name="T77" fmla="*/ 48 h 266"/>
                <a:gd name="T78" fmla="*/ 25 w 176"/>
                <a:gd name="T79" fmla="*/ 66 h 266"/>
                <a:gd name="T80" fmla="*/ 26 w 176"/>
                <a:gd name="T81" fmla="*/ 87 h 266"/>
                <a:gd name="T82" fmla="*/ 30 w 176"/>
                <a:gd name="T83" fmla="*/ 108 h 266"/>
                <a:gd name="T84" fmla="*/ 38 w 176"/>
                <a:gd name="T85" fmla="*/ 131 h 266"/>
                <a:gd name="T86" fmla="*/ 51 w 176"/>
                <a:gd name="T87" fmla="*/ 152 h 266"/>
                <a:gd name="T88" fmla="*/ 50 w 176"/>
                <a:gd name="T89" fmla="*/ 149 h 266"/>
                <a:gd name="T90" fmla="*/ 47 w 176"/>
                <a:gd name="T91" fmla="*/ 140 h 266"/>
                <a:gd name="T92" fmla="*/ 43 w 176"/>
                <a:gd name="T93" fmla="*/ 126 h 266"/>
                <a:gd name="T94" fmla="*/ 41 w 176"/>
                <a:gd name="T95" fmla="*/ 109 h 266"/>
                <a:gd name="T96" fmla="*/ 38 w 176"/>
                <a:gd name="T97" fmla="*/ 88 h 266"/>
                <a:gd name="T98" fmla="*/ 38 w 176"/>
                <a:gd name="T99" fmla="*/ 66 h 266"/>
                <a:gd name="T100" fmla="*/ 41 w 176"/>
                <a:gd name="T101" fmla="*/ 43 h 266"/>
                <a:gd name="T102" fmla="*/ 48 w 176"/>
                <a:gd name="T103" fmla="*/ 21 h 266"/>
                <a:gd name="T104" fmla="*/ 60 w 176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66">
                  <a:moveTo>
                    <a:pt x="60" y="0"/>
                  </a:moveTo>
                  <a:lnTo>
                    <a:pt x="61" y="0"/>
                  </a:lnTo>
                  <a:lnTo>
                    <a:pt x="67" y="3"/>
                  </a:lnTo>
                  <a:lnTo>
                    <a:pt x="74" y="6"/>
                  </a:lnTo>
                  <a:lnTo>
                    <a:pt x="85" y="12"/>
                  </a:lnTo>
                  <a:lnTo>
                    <a:pt x="98" y="18"/>
                  </a:lnTo>
                  <a:lnTo>
                    <a:pt x="110" y="26"/>
                  </a:lnTo>
                  <a:lnTo>
                    <a:pt x="124" y="36"/>
                  </a:lnTo>
                  <a:lnTo>
                    <a:pt x="137" y="49"/>
                  </a:lnTo>
                  <a:lnTo>
                    <a:pt x="149" y="64"/>
                  </a:lnTo>
                  <a:lnTo>
                    <a:pt x="159" y="80"/>
                  </a:lnTo>
                  <a:lnTo>
                    <a:pt x="168" y="100"/>
                  </a:lnTo>
                  <a:lnTo>
                    <a:pt x="173" y="121"/>
                  </a:lnTo>
                  <a:lnTo>
                    <a:pt x="176" y="144"/>
                  </a:lnTo>
                  <a:lnTo>
                    <a:pt x="175" y="171"/>
                  </a:lnTo>
                  <a:lnTo>
                    <a:pt x="169" y="200"/>
                  </a:lnTo>
                  <a:lnTo>
                    <a:pt x="158" y="231"/>
                  </a:lnTo>
                  <a:lnTo>
                    <a:pt x="141" y="266"/>
                  </a:lnTo>
                  <a:lnTo>
                    <a:pt x="139" y="265"/>
                  </a:lnTo>
                  <a:lnTo>
                    <a:pt x="133" y="264"/>
                  </a:lnTo>
                  <a:lnTo>
                    <a:pt x="123" y="258"/>
                  </a:lnTo>
                  <a:lnTo>
                    <a:pt x="111" y="253"/>
                  </a:lnTo>
                  <a:lnTo>
                    <a:pt x="97" y="245"/>
                  </a:lnTo>
                  <a:lnTo>
                    <a:pt x="81" y="236"/>
                  </a:lnTo>
                  <a:lnTo>
                    <a:pt x="65" y="226"/>
                  </a:lnTo>
                  <a:lnTo>
                    <a:pt x="50" y="213"/>
                  </a:lnTo>
                  <a:lnTo>
                    <a:pt x="35" y="199"/>
                  </a:lnTo>
                  <a:lnTo>
                    <a:pt x="22" y="182"/>
                  </a:lnTo>
                  <a:lnTo>
                    <a:pt x="12" y="164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7" y="69"/>
                  </a:lnTo>
                  <a:lnTo>
                    <a:pt x="19" y="40"/>
                  </a:lnTo>
                  <a:lnTo>
                    <a:pt x="37" y="9"/>
                  </a:lnTo>
                  <a:lnTo>
                    <a:pt x="35" y="12"/>
                  </a:lnTo>
                  <a:lnTo>
                    <a:pt x="33" y="19"/>
                  </a:lnTo>
                  <a:lnTo>
                    <a:pt x="30" y="32"/>
                  </a:lnTo>
                  <a:lnTo>
                    <a:pt x="28" y="48"/>
                  </a:lnTo>
                  <a:lnTo>
                    <a:pt x="25" y="66"/>
                  </a:lnTo>
                  <a:lnTo>
                    <a:pt x="26" y="87"/>
                  </a:lnTo>
                  <a:lnTo>
                    <a:pt x="30" y="108"/>
                  </a:lnTo>
                  <a:lnTo>
                    <a:pt x="38" y="131"/>
                  </a:lnTo>
                  <a:lnTo>
                    <a:pt x="51" y="152"/>
                  </a:lnTo>
                  <a:lnTo>
                    <a:pt x="50" y="149"/>
                  </a:lnTo>
                  <a:lnTo>
                    <a:pt x="47" y="140"/>
                  </a:lnTo>
                  <a:lnTo>
                    <a:pt x="43" y="126"/>
                  </a:lnTo>
                  <a:lnTo>
                    <a:pt x="41" y="109"/>
                  </a:lnTo>
                  <a:lnTo>
                    <a:pt x="38" y="88"/>
                  </a:lnTo>
                  <a:lnTo>
                    <a:pt x="38" y="66"/>
                  </a:lnTo>
                  <a:lnTo>
                    <a:pt x="41" y="43"/>
                  </a:lnTo>
                  <a:lnTo>
                    <a:pt x="48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8">
              <a:extLst>
                <a:ext uri="{FF2B5EF4-FFF2-40B4-BE49-F238E27FC236}">
                  <a16:creationId xmlns:a16="http://schemas.microsoft.com/office/drawing/2014/main" id="{34D34CEA-0874-4B50-8F5C-149D926FE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878" y="4561681"/>
              <a:ext cx="279400" cy="404813"/>
            </a:xfrm>
            <a:custGeom>
              <a:avLst/>
              <a:gdLst>
                <a:gd name="T0" fmla="*/ 133 w 176"/>
                <a:gd name="T1" fmla="*/ 0 h 255"/>
                <a:gd name="T2" fmla="*/ 131 w 176"/>
                <a:gd name="T3" fmla="*/ 2 h 255"/>
                <a:gd name="T4" fmla="*/ 124 w 176"/>
                <a:gd name="T5" fmla="*/ 4 h 255"/>
                <a:gd name="T6" fmla="*/ 113 w 176"/>
                <a:gd name="T7" fmla="*/ 11 h 255"/>
                <a:gd name="T8" fmla="*/ 100 w 176"/>
                <a:gd name="T9" fmla="*/ 20 h 255"/>
                <a:gd name="T10" fmla="*/ 85 w 176"/>
                <a:gd name="T11" fmla="*/ 32 h 255"/>
                <a:gd name="T12" fmla="*/ 72 w 176"/>
                <a:gd name="T13" fmla="*/ 47 h 255"/>
                <a:gd name="T14" fmla="*/ 59 w 176"/>
                <a:gd name="T15" fmla="*/ 65 h 255"/>
                <a:gd name="T16" fmla="*/ 49 w 176"/>
                <a:gd name="T17" fmla="*/ 86 h 255"/>
                <a:gd name="T18" fmla="*/ 42 w 176"/>
                <a:gd name="T19" fmla="*/ 111 h 255"/>
                <a:gd name="T20" fmla="*/ 44 w 176"/>
                <a:gd name="T21" fmla="*/ 108 h 255"/>
                <a:gd name="T22" fmla="*/ 49 w 176"/>
                <a:gd name="T23" fmla="*/ 100 h 255"/>
                <a:gd name="T24" fmla="*/ 55 w 176"/>
                <a:gd name="T25" fmla="*/ 87 h 255"/>
                <a:gd name="T26" fmla="*/ 66 w 176"/>
                <a:gd name="T27" fmla="*/ 73 h 255"/>
                <a:gd name="T28" fmla="*/ 79 w 176"/>
                <a:gd name="T29" fmla="*/ 58 h 255"/>
                <a:gd name="T30" fmla="*/ 94 w 176"/>
                <a:gd name="T31" fmla="*/ 42 h 255"/>
                <a:gd name="T32" fmla="*/ 113 w 176"/>
                <a:gd name="T33" fmla="*/ 28 h 255"/>
                <a:gd name="T34" fmla="*/ 133 w 176"/>
                <a:gd name="T35" fmla="*/ 16 h 255"/>
                <a:gd name="T36" fmla="*/ 157 w 176"/>
                <a:gd name="T37" fmla="*/ 10 h 255"/>
                <a:gd name="T38" fmla="*/ 158 w 176"/>
                <a:gd name="T39" fmla="*/ 12 h 255"/>
                <a:gd name="T40" fmla="*/ 161 w 176"/>
                <a:gd name="T41" fmla="*/ 17 h 255"/>
                <a:gd name="T42" fmla="*/ 163 w 176"/>
                <a:gd name="T43" fmla="*/ 26 h 255"/>
                <a:gd name="T44" fmla="*/ 167 w 176"/>
                <a:gd name="T45" fmla="*/ 39 h 255"/>
                <a:gd name="T46" fmla="*/ 171 w 176"/>
                <a:gd name="T47" fmla="*/ 54 h 255"/>
                <a:gd name="T48" fmla="*/ 175 w 176"/>
                <a:gd name="T49" fmla="*/ 71 h 255"/>
                <a:gd name="T50" fmla="*/ 176 w 176"/>
                <a:gd name="T51" fmla="*/ 89 h 255"/>
                <a:gd name="T52" fmla="*/ 175 w 176"/>
                <a:gd name="T53" fmla="*/ 108 h 255"/>
                <a:gd name="T54" fmla="*/ 172 w 176"/>
                <a:gd name="T55" fmla="*/ 129 h 255"/>
                <a:gd name="T56" fmla="*/ 166 w 176"/>
                <a:gd name="T57" fmla="*/ 148 h 255"/>
                <a:gd name="T58" fmla="*/ 156 w 176"/>
                <a:gd name="T59" fmla="*/ 169 h 255"/>
                <a:gd name="T60" fmla="*/ 141 w 176"/>
                <a:gd name="T61" fmla="*/ 190 h 255"/>
                <a:gd name="T62" fmla="*/ 122 w 176"/>
                <a:gd name="T63" fmla="*/ 208 h 255"/>
                <a:gd name="T64" fmla="*/ 96 w 176"/>
                <a:gd name="T65" fmla="*/ 226 h 255"/>
                <a:gd name="T66" fmla="*/ 65 w 176"/>
                <a:gd name="T67" fmla="*/ 242 h 255"/>
                <a:gd name="T68" fmla="*/ 26 w 176"/>
                <a:gd name="T69" fmla="*/ 255 h 255"/>
                <a:gd name="T70" fmla="*/ 24 w 176"/>
                <a:gd name="T71" fmla="*/ 254 h 255"/>
                <a:gd name="T72" fmla="*/ 22 w 176"/>
                <a:gd name="T73" fmla="*/ 247 h 255"/>
                <a:gd name="T74" fmla="*/ 18 w 176"/>
                <a:gd name="T75" fmla="*/ 238 h 255"/>
                <a:gd name="T76" fmla="*/ 14 w 176"/>
                <a:gd name="T77" fmla="*/ 225 h 255"/>
                <a:gd name="T78" fmla="*/ 9 w 176"/>
                <a:gd name="T79" fmla="*/ 209 h 255"/>
                <a:gd name="T80" fmla="*/ 5 w 176"/>
                <a:gd name="T81" fmla="*/ 193 h 255"/>
                <a:gd name="T82" fmla="*/ 1 w 176"/>
                <a:gd name="T83" fmla="*/ 173 h 255"/>
                <a:gd name="T84" fmla="*/ 0 w 176"/>
                <a:gd name="T85" fmla="*/ 154 h 255"/>
                <a:gd name="T86" fmla="*/ 0 w 176"/>
                <a:gd name="T87" fmla="*/ 133 h 255"/>
                <a:gd name="T88" fmla="*/ 2 w 176"/>
                <a:gd name="T89" fmla="*/ 112 h 255"/>
                <a:gd name="T90" fmla="*/ 7 w 176"/>
                <a:gd name="T91" fmla="*/ 91 h 255"/>
                <a:gd name="T92" fmla="*/ 16 w 176"/>
                <a:gd name="T93" fmla="*/ 72 h 255"/>
                <a:gd name="T94" fmla="*/ 29 w 176"/>
                <a:gd name="T95" fmla="*/ 52 h 255"/>
                <a:gd name="T96" fmla="*/ 48 w 176"/>
                <a:gd name="T97" fmla="*/ 35 h 255"/>
                <a:gd name="T98" fmla="*/ 71 w 176"/>
                <a:gd name="T99" fmla="*/ 21 h 255"/>
                <a:gd name="T100" fmla="*/ 100 w 176"/>
                <a:gd name="T101" fmla="*/ 10 h 255"/>
                <a:gd name="T102" fmla="*/ 133 w 176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6" h="255">
                  <a:moveTo>
                    <a:pt x="133" y="0"/>
                  </a:moveTo>
                  <a:lnTo>
                    <a:pt x="131" y="2"/>
                  </a:lnTo>
                  <a:lnTo>
                    <a:pt x="124" y="4"/>
                  </a:lnTo>
                  <a:lnTo>
                    <a:pt x="113" y="11"/>
                  </a:lnTo>
                  <a:lnTo>
                    <a:pt x="100" y="20"/>
                  </a:lnTo>
                  <a:lnTo>
                    <a:pt x="85" y="32"/>
                  </a:lnTo>
                  <a:lnTo>
                    <a:pt x="72" y="47"/>
                  </a:lnTo>
                  <a:lnTo>
                    <a:pt x="59" y="65"/>
                  </a:lnTo>
                  <a:lnTo>
                    <a:pt x="49" y="86"/>
                  </a:lnTo>
                  <a:lnTo>
                    <a:pt x="42" y="111"/>
                  </a:lnTo>
                  <a:lnTo>
                    <a:pt x="44" y="108"/>
                  </a:lnTo>
                  <a:lnTo>
                    <a:pt x="49" y="100"/>
                  </a:lnTo>
                  <a:lnTo>
                    <a:pt x="55" y="87"/>
                  </a:lnTo>
                  <a:lnTo>
                    <a:pt x="66" y="73"/>
                  </a:lnTo>
                  <a:lnTo>
                    <a:pt x="79" y="58"/>
                  </a:lnTo>
                  <a:lnTo>
                    <a:pt x="94" y="42"/>
                  </a:lnTo>
                  <a:lnTo>
                    <a:pt x="113" y="28"/>
                  </a:lnTo>
                  <a:lnTo>
                    <a:pt x="133" y="16"/>
                  </a:lnTo>
                  <a:lnTo>
                    <a:pt x="157" y="10"/>
                  </a:lnTo>
                  <a:lnTo>
                    <a:pt x="158" y="12"/>
                  </a:lnTo>
                  <a:lnTo>
                    <a:pt x="161" y="17"/>
                  </a:lnTo>
                  <a:lnTo>
                    <a:pt x="163" y="26"/>
                  </a:lnTo>
                  <a:lnTo>
                    <a:pt x="167" y="39"/>
                  </a:lnTo>
                  <a:lnTo>
                    <a:pt x="171" y="54"/>
                  </a:lnTo>
                  <a:lnTo>
                    <a:pt x="175" y="71"/>
                  </a:lnTo>
                  <a:lnTo>
                    <a:pt x="176" y="89"/>
                  </a:lnTo>
                  <a:lnTo>
                    <a:pt x="175" y="108"/>
                  </a:lnTo>
                  <a:lnTo>
                    <a:pt x="172" y="129"/>
                  </a:lnTo>
                  <a:lnTo>
                    <a:pt x="166" y="148"/>
                  </a:lnTo>
                  <a:lnTo>
                    <a:pt x="156" y="169"/>
                  </a:lnTo>
                  <a:lnTo>
                    <a:pt x="141" y="190"/>
                  </a:lnTo>
                  <a:lnTo>
                    <a:pt x="122" y="208"/>
                  </a:lnTo>
                  <a:lnTo>
                    <a:pt x="96" y="226"/>
                  </a:lnTo>
                  <a:lnTo>
                    <a:pt x="65" y="242"/>
                  </a:lnTo>
                  <a:lnTo>
                    <a:pt x="26" y="255"/>
                  </a:lnTo>
                  <a:lnTo>
                    <a:pt x="24" y="254"/>
                  </a:lnTo>
                  <a:lnTo>
                    <a:pt x="22" y="247"/>
                  </a:lnTo>
                  <a:lnTo>
                    <a:pt x="18" y="238"/>
                  </a:lnTo>
                  <a:lnTo>
                    <a:pt x="14" y="225"/>
                  </a:lnTo>
                  <a:lnTo>
                    <a:pt x="9" y="209"/>
                  </a:lnTo>
                  <a:lnTo>
                    <a:pt x="5" y="193"/>
                  </a:lnTo>
                  <a:lnTo>
                    <a:pt x="1" y="173"/>
                  </a:lnTo>
                  <a:lnTo>
                    <a:pt x="0" y="154"/>
                  </a:lnTo>
                  <a:lnTo>
                    <a:pt x="0" y="133"/>
                  </a:lnTo>
                  <a:lnTo>
                    <a:pt x="2" y="112"/>
                  </a:lnTo>
                  <a:lnTo>
                    <a:pt x="7" y="91"/>
                  </a:lnTo>
                  <a:lnTo>
                    <a:pt x="16" y="72"/>
                  </a:lnTo>
                  <a:lnTo>
                    <a:pt x="29" y="52"/>
                  </a:lnTo>
                  <a:lnTo>
                    <a:pt x="48" y="35"/>
                  </a:lnTo>
                  <a:lnTo>
                    <a:pt x="71" y="21"/>
                  </a:lnTo>
                  <a:lnTo>
                    <a:pt x="100" y="1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9">
              <a:extLst>
                <a:ext uri="{FF2B5EF4-FFF2-40B4-BE49-F238E27FC236}">
                  <a16:creationId xmlns:a16="http://schemas.microsoft.com/office/drawing/2014/main" id="{1706E7B4-1ED1-498C-9C04-19188F77E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65" y="4071144"/>
              <a:ext cx="406400" cy="280988"/>
            </a:xfrm>
            <a:custGeom>
              <a:avLst/>
              <a:gdLst>
                <a:gd name="T0" fmla="*/ 103 w 256"/>
                <a:gd name="T1" fmla="*/ 0 h 177"/>
                <a:gd name="T2" fmla="*/ 123 w 256"/>
                <a:gd name="T3" fmla="*/ 0 h 177"/>
                <a:gd name="T4" fmla="*/ 144 w 256"/>
                <a:gd name="T5" fmla="*/ 3 h 177"/>
                <a:gd name="T6" fmla="*/ 165 w 256"/>
                <a:gd name="T7" fmla="*/ 8 h 177"/>
                <a:gd name="T8" fmla="*/ 184 w 256"/>
                <a:gd name="T9" fmla="*/ 19 h 177"/>
                <a:gd name="T10" fmla="*/ 203 w 256"/>
                <a:gd name="T11" fmla="*/ 32 h 177"/>
                <a:gd name="T12" fmla="*/ 220 w 256"/>
                <a:gd name="T13" fmla="*/ 48 h 177"/>
                <a:gd name="T14" fmla="*/ 235 w 256"/>
                <a:gd name="T15" fmla="*/ 72 h 177"/>
                <a:gd name="T16" fmla="*/ 247 w 256"/>
                <a:gd name="T17" fmla="*/ 100 h 177"/>
                <a:gd name="T18" fmla="*/ 256 w 256"/>
                <a:gd name="T19" fmla="*/ 135 h 177"/>
                <a:gd name="T20" fmla="*/ 255 w 256"/>
                <a:gd name="T21" fmla="*/ 133 h 177"/>
                <a:gd name="T22" fmla="*/ 251 w 256"/>
                <a:gd name="T23" fmla="*/ 125 h 177"/>
                <a:gd name="T24" fmla="*/ 244 w 256"/>
                <a:gd name="T25" fmla="*/ 115 h 177"/>
                <a:gd name="T26" fmla="*/ 235 w 256"/>
                <a:gd name="T27" fmla="*/ 102 h 177"/>
                <a:gd name="T28" fmla="*/ 223 w 256"/>
                <a:gd name="T29" fmla="*/ 87 h 177"/>
                <a:gd name="T30" fmla="*/ 209 w 256"/>
                <a:gd name="T31" fmla="*/ 73 h 177"/>
                <a:gd name="T32" fmla="*/ 191 w 256"/>
                <a:gd name="T33" fmla="*/ 60 h 177"/>
                <a:gd name="T34" fmla="*/ 169 w 256"/>
                <a:gd name="T35" fmla="*/ 51 h 177"/>
                <a:gd name="T36" fmla="*/ 144 w 256"/>
                <a:gd name="T37" fmla="*/ 45 h 177"/>
                <a:gd name="T38" fmla="*/ 147 w 256"/>
                <a:gd name="T39" fmla="*/ 46 h 177"/>
                <a:gd name="T40" fmla="*/ 156 w 256"/>
                <a:gd name="T41" fmla="*/ 50 h 177"/>
                <a:gd name="T42" fmla="*/ 168 w 256"/>
                <a:gd name="T43" fmla="*/ 58 h 177"/>
                <a:gd name="T44" fmla="*/ 183 w 256"/>
                <a:gd name="T45" fmla="*/ 68 h 177"/>
                <a:gd name="T46" fmla="*/ 199 w 256"/>
                <a:gd name="T47" fmla="*/ 81 h 177"/>
                <a:gd name="T48" fmla="*/ 214 w 256"/>
                <a:gd name="T49" fmla="*/ 97 h 177"/>
                <a:gd name="T50" fmla="*/ 229 w 256"/>
                <a:gd name="T51" fmla="*/ 115 h 177"/>
                <a:gd name="T52" fmla="*/ 239 w 256"/>
                <a:gd name="T53" fmla="*/ 135 h 177"/>
                <a:gd name="T54" fmla="*/ 247 w 256"/>
                <a:gd name="T55" fmla="*/ 159 h 177"/>
                <a:gd name="T56" fmla="*/ 244 w 256"/>
                <a:gd name="T57" fmla="*/ 159 h 177"/>
                <a:gd name="T58" fmla="*/ 238 w 256"/>
                <a:gd name="T59" fmla="*/ 161 h 177"/>
                <a:gd name="T60" fmla="*/ 229 w 256"/>
                <a:gd name="T61" fmla="*/ 165 h 177"/>
                <a:gd name="T62" fmla="*/ 217 w 256"/>
                <a:gd name="T63" fmla="*/ 169 h 177"/>
                <a:gd name="T64" fmla="*/ 203 w 256"/>
                <a:gd name="T65" fmla="*/ 173 h 177"/>
                <a:gd name="T66" fmla="*/ 186 w 256"/>
                <a:gd name="T67" fmla="*/ 176 h 177"/>
                <a:gd name="T68" fmla="*/ 168 w 256"/>
                <a:gd name="T69" fmla="*/ 177 h 177"/>
                <a:gd name="T70" fmla="*/ 148 w 256"/>
                <a:gd name="T71" fmla="*/ 177 h 177"/>
                <a:gd name="T72" fmla="*/ 127 w 256"/>
                <a:gd name="T73" fmla="*/ 173 h 177"/>
                <a:gd name="T74" fmla="*/ 106 w 256"/>
                <a:gd name="T75" fmla="*/ 168 h 177"/>
                <a:gd name="T76" fmla="*/ 86 w 256"/>
                <a:gd name="T77" fmla="*/ 158 h 177"/>
                <a:gd name="T78" fmla="*/ 66 w 256"/>
                <a:gd name="T79" fmla="*/ 142 h 177"/>
                <a:gd name="T80" fmla="*/ 47 w 256"/>
                <a:gd name="T81" fmla="*/ 122 h 177"/>
                <a:gd name="T82" fmla="*/ 30 w 256"/>
                <a:gd name="T83" fmla="*/ 98 h 177"/>
                <a:gd name="T84" fmla="*/ 14 w 256"/>
                <a:gd name="T85" fmla="*/ 65 h 177"/>
                <a:gd name="T86" fmla="*/ 0 w 256"/>
                <a:gd name="T87" fmla="*/ 28 h 177"/>
                <a:gd name="T88" fmla="*/ 2 w 256"/>
                <a:gd name="T89" fmla="*/ 26 h 177"/>
                <a:gd name="T90" fmla="*/ 9 w 256"/>
                <a:gd name="T91" fmla="*/ 24 h 177"/>
                <a:gd name="T92" fmla="*/ 18 w 256"/>
                <a:gd name="T93" fmla="*/ 20 h 177"/>
                <a:gd name="T94" fmla="*/ 31 w 256"/>
                <a:gd name="T95" fmla="*/ 15 h 177"/>
                <a:gd name="T96" fmla="*/ 45 w 256"/>
                <a:gd name="T97" fmla="*/ 11 h 177"/>
                <a:gd name="T98" fmla="*/ 64 w 256"/>
                <a:gd name="T99" fmla="*/ 6 h 177"/>
                <a:gd name="T100" fmla="*/ 82 w 256"/>
                <a:gd name="T101" fmla="*/ 3 h 177"/>
                <a:gd name="T102" fmla="*/ 103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103" y="0"/>
                  </a:moveTo>
                  <a:lnTo>
                    <a:pt x="123" y="0"/>
                  </a:lnTo>
                  <a:lnTo>
                    <a:pt x="144" y="3"/>
                  </a:lnTo>
                  <a:lnTo>
                    <a:pt x="165" y="8"/>
                  </a:lnTo>
                  <a:lnTo>
                    <a:pt x="184" y="19"/>
                  </a:lnTo>
                  <a:lnTo>
                    <a:pt x="203" y="32"/>
                  </a:lnTo>
                  <a:lnTo>
                    <a:pt x="220" y="48"/>
                  </a:lnTo>
                  <a:lnTo>
                    <a:pt x="235" y="72"/>
                  </a:lnTo>
                  <a:lnTo>
                    <a:pt x="247" y="100"/>
                  </a:lnTo>
                  <a:lnTo>
                    <a:pt x="256" y="135"/>
                  </a:lnTo>
                  <a:lnTo>
                    <a:pt x="255" y="133"/>
                  </a:lnTo>
                  <a:lnTo>
                    <a:pt x="251" y="125"/>
                  </a:lnTo>
                  <a:lnTo>
                    <a:pt x="244" y="115"/>
                  </a:lnTo>
                  <a:lnTo>
                    <a:pt x="235" y="102"/>
                  </a:lnTo>
                  <a:lnTo>
                    <a:pt x="223" y="87"/>
                  </a:lnTo>
                  <a:lnTo>
                    <a:pt x="209" y="73"/>
                  </a:lnTo>
                  <a:lnTo>
                    <a:pt x="191" y="60"/>
                  </a:lnTo>
                  <a:lnTo>
                    <a:pt x="169" y="51"/>
                  </a:lnTo>
                  <a:lnTo>
                    <a:pt x="144" y="45"/>
                  </a:lnTo>
                  <a:lnTo>
                    <a:pt x="147" y="46"/>
                  </a:lnTo>
                  <a:lnTo>
                    <a:pt x="156" y="50"/>
                  </a:lnTo>
                  <a:lnTo>
                    <a:pt x="168" y="58"/>
                  </a:lnTo>
                  <a:lnTo>
                    <a:pt x="183" y="68"/>
                  </a:lnTo>
                  <a:lnTo>
                    <a:pt x="199" y="81"/>
                  </a:lnTo>
                  <a:lnTo>
                    <a:pt x="214" y="97"/>
                  </a:lnTo>
                  <a:lnTo>
                    <a:pt x="229" y="115"/>
                  </a:lnTo>
                  <a:lnTo>
                    <a:pt x="239" y="135"/>
                  </a:lnTo>
                  <a:lnTo>
                    <a:pt x="247" y="159"/>
                  </a:lnTo>
                  <a:lnTo>
                    <a:pt x="244" y="159"/>
                  </a:lnTo>
                  <a:lnTo>
                    <a:pt x="238" y="161"/>
                  </a:lnTo>
                  <a:lnTo>
                    <a:pt x="229" y="165"/>
                  </a:lnTo>
                  <a:lnTo>
                    <a:pt x="217" y="169"/>
                  </a:lnTo>
                  <a:lnTo>
                    <a:pt x="203" y="173"/>
                  </a:lnTo>
                  <a:lnTo>
                    <a:pt x="186" y="176"/>
                  </a:lnTo>
                  <a:lnTo>
                    <a:pt x="168" y="177"/>
                  </a:lnTo>
                  <a:lnTo>
                    <a:pt x="148" y="177"/>
                  </a:lnTo>
                  <a:lnTo>
                    <a:pt x="127" y="173"/>
                  </a:lnTo>
                  <a:lnTo>
                    <a:pt x="106" y="168"/>
                  </a:lnTo>
                  <a:lnTo>
                    <a:pt x="86" y="158"/>
                  </a:lnTo>
                  <a:lnTo>
                    <a:pt x="66" y="142"/>
                  </a:lnTo>
                  <a:lnTo>
                    <a:pt x="47" y="122"/>
                  </a:lnTo>
                  <a:lnTo>
                    <a:pt x="30" y="98"/>
                  </a:lnTo>
                  <a:lnTo>
                    <a:pt x="14" y="65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9" y="24"/>
                  </a:lnTo>
                  <a:lnTo>
                    <a:pt x="18" y="20"/>
                  </a:lnTo>
                  <a:lnTo>
                    <a:pt x="31" y="15"/>
                  </a:lnTo>
                  <a:lnTo>
                    <a:pt x="45" y="11"/>
                  </a:lnTo>
                  <a:lnTo>
                    <a:pt x="64" y="6"/>
                  </a:lnTo>
                  <a:lnTo>
                    <a:pt x="82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20">
              <a:extLst>
                <a:ext uri="{FF2B5EF4-FFF2-40B4-BE49-F238E27FC236}">
                  <a16:creationId xmlns:a16="http://schemas.microsoft.com/office/drawing/2014/main" id="{1685DAC2-D425-4C92-A0A5-E00554AE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0" y="3694906"/>
              <a:ext cx="404813" cy="279400"/>
            </a:xfrm>
            <a:custGeom>
              <a:avLst/>
              <a:gdLst>
                <a:gd name="T0" fmla="*/ 101 w 255"/>
                <a:gd name="T1" fmla="*/ 0 h 176"/>
                <a:gd name="T2" fmla="*/ 122 w 255"/>
                <a:gd name="T3" fmla="*/ 0 h 176"/>
                <a:gd name="T4" fmla="*/ 143 w 255"/>
                <a:gd name="T5" fmla="*/ 2 h 176"/>
                <a:gd name="T6" fmla="*/ 164 w 255"/>
                <a:gd name="T7" fmla="*/ 8 h 176"/>
                <a:gd name="T8" fmla="*/ 183 w 255"/>
                <a:gd name="T9" fmla="*/ 17 h 176"/>
                <a:gd name="T10" fmla="*/ 203 w 255"/>
                <a:gd name="T11" fmla="*/ 30 h 176"/>
                <a:gd name="T12" fmla="*/ 220 w 255"/>
                <a:gd name="T13" fmla="*/ 48 h 176"/>
                <a:gd name="T14" fmla="*/ 234 w 255"/>
                <a:gd name="T15" fmla="*/ 71 h 176"/>
                <a:gd name="T16" fmla="*/ 246 w 255"/>
                <a:gd name="T17" fmla="*/ 100 h 176"/>
                <a:gd name="T18" fmla="*/ 255 w 255"/>
                <a:gd name="T19" fmla="*/ 135 h 176"/>
                <a:gd name="T20" fmla="*/ 255 w 255"/>
                <a:gd name="T21" fmla="*/ 132 h 176"/>
                <a:gd name="T22" fmla="*/ 251 w 255"/>
                <a:gd name="T23" fmla="*/ 125 h 176"/>
                <a:gd name="T24" fmla="*/ 244 w 255"/>
                <a:gd name="T25" fmla="*/ 113 h 176"/>
                <a:gd name="T26" fmla="*/ 235 w 255"/>
                <a:gd name="T27" fmla="*/ 100 h 176"/>
                <a:gd name="T28" fmla="*/ 223 w 255"/>
                <a:gd name="T29" fmla="*/ 86 h 176"/>
                <a:gd name="T30" fmla="*/ 208 w 255"/>
                <a:gd name="T31" fmla="*/ 73 h 176"/>
                <a:gd name="T32" fmla="*/ 190 w 255"/>
                <a:gd name="T33" fmla="*/ 60 h 176"/>
                <a:gd name="T34" fmla="*/ 169 w 255"/>
                <a:gd name="T35" fmla="*/ 49 h 176"/>
                <a:gd name="T36" fmla="*/ 144 w 255"/>
                <a:gd name="T37" fmla="*/ 43 h 176"/>
                <a:gd name="T38" fmla="*/ 147 w 255"/>
                <a:gd name="T39" fmla="*/ 44 h 176"/>
                <a:gd name="T40" fmla="*/ 155 w 255"/>
                <a:gd name="T41" fmla="*/ 49 h 176"/>
                <a:gd name="T42" fmla="*/ 168 w 255"/>
                <a:gd name="T43" fmla="*/ 56 h 176"/>
                <a:gd name="T44" fmla="*/ 182 w 255"/>
                <a:gd name="T45" fmla="*/ 66 h 176"/>
                <a:gd name="T46" fmla="*/ 197 w 255"/>
                <a:gd name="T47" fmla="*/ 79 h 176"/>
                <a:gd name="T48" fmla="*/ 214 w 255"/>
                <a:gd name="T49" fmla="*/ 95 h 176"/>
                <a:gd name="T50" fmla="*/ 227 w 255"/>
                <a:gd name="T51" fmla="*/ 113 h 176"/>
                <a:gd name="T52" fmla="*/ 239 w 255"/>
                <a:gd name="T53" fmla="*/ 134 h 176"/>
                <a:gd name="T54" fmla="*/ 246 w 255"/>
                <a:gd name="T55" fmla="*/ 157 h 176"/>
                <a:gd name="T56" fmla="*/ 243 w 255"/>
                <a:gd name="T57" fmla="*/ 158 h 176"/>
                <a:gd name="T58" fmla="*/ 238 w 255"/>
                <a:gd name="T59" fmla="*/ 161 h 176"/>
                <a:gd name="T60" fmla="*/ 229 w 255"/>
                <a:gd name="T61" fmla="*/ 165 h 176"/>
                <a:gd name="T62" fmla="*/ 217 w 255"/>
                <a:gd name="T63" fmla="*/ 169 h 176"/>
                <a:gd name="T64" fmla="*/ 201 w 255"/>
                <a:gd name="T65" fmla="*/ 171 h 176"/>
                <a:gd name="T66" fmla="*/ 184 w 255"/>
                <a:gd name="T67" fmla="*/ 175 h 176"/>
                <a:gd name="T68" fmla="*/ 166 w 255"/>
                <a:gd name="T69" fmla="*/ 176 h 176"/>
                <a:gd name="T70" fmla="*/ 147 w 255"/>
                <a:gd name="T71" fmla="*/ 175 h 176"/>
                <a:gd name="T72" fmla="*/ 127 w 255"/>
                <a:gd name="T73" fmla="*/ 173 h 176"/>
                <a:gd name="T74" fmla="*/ 106 w 255"/>
                <a:gd name="T75" fmla="*/ 166 h 176"/>
                <a:gd name="T76" fmla="*/ 86 w 255"/>
                <a:gd name="T77" fmla="*/ 156 h 176"/>
                <a:gd name="T78" fmla="*/ 65 w 255"/>
                <a:gd name="T79" fmla="*/ 141 h 176"/>
                <a:gd name="T80" fmla="*/ 47 w 255"/>
                <a:gd name="T81" fmla="*/ 122 h 176"/>
                <a:gd name="T82" fmla="*/ 28 w 255"/>
                <a:gd name="T83" fmla="*/ 96 h 176"/>
                <a:gd name="T84" fmla="*/ 13 w 255"/>
                <a:gd name="T85" fmla="*/ 65 h 176"/>
                <a:gd name="T86" fmla="*/ 0 w 255"/>
                <a:gd name="T87" fmla="*/ 26 h 176"/>
                <a:gd name="T88" fmla="*/ 1 w 255"/>
                <a:gd name="T89" fmla="*/ 26 h 176"/>
                <a:gd name="T90" fmla="*/ 8 w 255"/>
                <a:gd name="T91" fmla="*/ 22 h 176"/>
                <a:gd name="T92" fmla="*/ 18 w 255"/>
                <a:gd name="T93" fmla="*/ 18 h 176"/>
                <a:gd name="T94" fmla="*/ 30 w 255"/>
                <a:gd name="T95" fmla="*/ 14 h 176"/>
                <a:gd name="T96" fmla="*/ 45 w 255"/>
                <a:gd name="T97" fmla="*/ 9 h 176"/>
                <a:gd name="T98" fmla="*/ 62 w 255"/>
                <a:gd name="T99" fmla="*/ 5 h 176"/>
                <a:gd name="T100" fmla="*/ 82 w 255"/>
                <a:gd name="T101" fmla="*/ 1 h 176"/>
                <a:gd name="T102" fmla="*/ 101 w 255"/>
                <a:gd name="T10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5" h="176">
                  <a:moveTo>
                    <a:pt x="101" y="0"/>
                  </a:moveTo>
                  <a:lnTo>
                    <a:pt x="122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3" y="17"/>
                  </a:lnTo>
                  <a:lnTo>
                    <a:pt x="203" y="30"/>
                  </a:lnTo>
                  <a:lnTo>
                    <a:pt x="220" y="48"/>
                  </a:lnTo>
                  <a:lnTo>
                    <a:pt x="234" y="71"/>
                  </a:lnTo>
                  <a:lnTo>
                    <a:pt x="246" y="100"/>
                  </a:lnTo>
                  <a:lnTo>
                    <a:pt x="255" y="135"/>
                  </a:lnTo>
                  <a:lnTo>
                    <a:pt x="255" y="132"/>
                  </a:lnTo>
                  <a:lnTo>
                    <a:pt x="251" y="125"/>
                  </a:lnTo>
                  <a:lnTo>
                    <a:pt x="244" y="113"/>
                  </a:lnTo>
                  <a:lnTo>
                    <a:pt x="235" y="100"/>
                  </a:lnTo>
                  <a:lnTo>
                    <a:pt x="223" y="86"/>
                  </a:lnTo>
                  <a:lnTo>
                    <a:pt x="208" y="73"/>
                  </a:lnTo>
                  <a:lnTo>
                    <a:pt x="190" y="60"/>
                  </a:lnTo>
                  <a:lnTo>
                    <a:pt x="169" y="49"/>
                  </a:lnTo>
                  <a:lnTo>
                    <a:pt x="144" y="43"/>
                  </a:lnTo>
                  <a:lnTo>
                    <a:pt x="147" y="44"/>
                  </a:lnTo>
                  <a:lnTo>
                    <a:pt x="155" y="49"/>
                  </a:lnTo>
                  <a:lnTo>
                    <a:pt x="168" y="56"/>
                  </a:lnTo>
                  <a:lnTo>
                    <a:pt x="182" y="66"/>
                  </a:lnTo>
                  <a:lnTo>
                    <a:pt x="197" y="79"/>
                  </a:lnTo>
                  <a:lnTo>
                    <a:pt x="214" y="95"/>
                  </a:lnTo>
                  <a:lnTo>
                    <a:pt x="227" y="113"/>
                  </a:lnTo>
                  <a:lnTo>
                    <a:pt x="239" y="134"/>
                  </a:lnTo>
                  <a:lnTo>
                    <a:pt x="246" y="157"/>
                  </a:lnTo>
                  <a:lnTo>
                    <a:pt x="243" y="158"/>
                  </a:lnTo>
                  <a:lnTo>
                    <a:pt x="238" y="161"/>
                  </a:lnTo>
                  <a:lnTo>
                    <a:pt x="229" y="165"/>
                  </a:lnTo>
                  <a:lnTo>
                    <a:pt x="217" y="169"/>
                  </a:lnTo>
                  <a:lnTo>
                    <a:pt x="201" y="171"/>
                  </a:lnTo>
                  <a:lnTo>
                    <a:pt x="184" y="175"/>
                  </a:lnTo>
                  <a:lnTo>
                    <a:pt x="166" y="176"/>
                  </a:lnTo>
                  <a:lnTo>
                    <a:pt x="147" y="175"/>
                  </a:lnTo>
                  <a:lnTo>
                    <a:pt x="127" y="173"/>
                  </a:lnTo>
                  <a:lnTo>
                    <a:pt x="106" y="166"/>
                  </a:lnTo>
                  <a:lnTo>
                    <a:pt x="86" y="156"/>
                  </a:lnTo>
                  <a:lnTo>
                    <a:pt x="65" y="141"/>
                  </a:lnTo>
                  <a:lnTo>
                    <a:pt x="47" y="122"/>
                  </a:lnTo>
                  <a:lnTo>
                    <a:pt x="28" y="96"/>
                  </a:lnTo>
                  <a:lnTo>
                    <a:pt x="13" y="65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8" y="22"/>
                  </a:lnTo>
                  <a:lnTo>
                    <a:pt x="18" y="18"/>
                  </a:lnTo>
                  <a:lnTo>
                    <a:pt x="30" y="14"/>
                  </a:lnTo>
                  <a:lnTo>
                    <a:pt x="45" y="9"/>
                  </a:lnTo>
                  <a:lnTo>
                    <a:pt x="62" y="5"/>
                  </a:lnTo>
                  <a:lnTo>
                    <a:pt x="82" y="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21">
              <a:extLst>
                <a:ext uri="{FF2B5EF4-FFF2-40B4-BE49-F238E27FC236}">
                  <a16:creationId xmlns:a16="http://schemas.microsoft.com/office/drawing/2014/main" id="{2FA18B6F-B248-4212-85C9-E40138E6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53" y="3086894"/>
              <a:ext cx="277813" cy="422275"/>
            </a:xfrm>
            <a:custGeom>
              <a:avLst/>
              <a:gdLst>
                <a:gd name="T0" fmla="*/ 35 w 175"/>
                <a:gd name="T1" fmla="*/ 0 h 266"/>
                <a:gd name="T2" fmla="*/ 36 w 175"/>
                <a:gd name="T3" fmla="*/ 1 h 266"/>
                <a:gd name="T4" fmla="*/ 43 w 175"/>
                <a:gd name="T5" fmla="*/ 4 h 266"/>
                <a:gd name="T6" fmla="*/ 53 w 175"/>
                <a:gd name="T7" fmla="*/ 8 h 266"/>
                <a:gd name="T8" fmla="*/ 65 w 175"/>
                <a:gd name="T9" fmla="*/ 13 h 266"/>
                <a:gd name="T10" fmla="*/ 79 w 175"/>
                <a:gd name="T11" fmla="*/ 21 h 266"/>
                <a:gd name="T12" fmla="*/ 95 w 175"/>
                <a:gd name="T13" fmla="*/ 30 h 266"/>
                <a:gd name="T14" fmla="*/ 110 w 175"/>
                <a:gd name="T15" fmla="*/ 40 h 266"/>
                <a:gd name="T16" fmla="*/ 126 w 175"/>
                <a:gd name="T17" fmla="*/ 53 h 266"/>
                <a:gd name="T18" fmla="*/ 140 w 175"/>
                <a:gd name="T19" fmla="*/ 67 h 266"/>
                <a:gd name="T20" fmla="*/ 153 w 175"/>
                <a:gd name="T21" fmla="*/ 84 h 266"/>
                <a:gd name="T22" fmla="*/ 164 w 175"/>
                <a:gd name="T23" fmla="*/ 102 h 266"/>
                <a:gd name="T24" fmla="*/ 171 w 175"/>
                <a:gd name="T25" fmla="*/ 123 h 266"/>
                <a:gd name="T26" fmla="*/ 175 w 175"/>
                <a:gd name="T27" fmla="*/ 145 h 266"/>
                <a:gd name="T28" fmla="*/ 174 w 175"/>
                <a:gd name="T29" fmla="*/ 170 h 266"/>
                <a:gd name="T30" fmla="*/ 169 w 175"/>
                <a:gd name="T31" fmla="*/ 197 h 266"/>
                <a:gd name="T32" fmla="*/ 157 w 175"/>
                <a:gd name="T33" fmla="*/ 226 h 266"/>
                <a:gd name="T34" fmla="*/ 139 w 175"/>
                <a:gd name="T35" fmla="*/ 257 h 266"/>
                <a:gd name="T36" fmla="*/ 140 w 175"/>
                <a:gd name="T37" fmla="*/ 254 h 266"/>
                <a:gd name="T38" fmla="*/ 143 w 175"/>
                <a:gd name="T39" fmla="*/ 247 h 266"/>
                <a:gd name="T40" fmla="*/ 145 w 175"/>
                <a:gd name="T41" fmla="*/ 235 h 266"/>
                <a:gd name="T42" fmla="*/ 148 w 175"/>
                <a:gd name="T43" fmla="*/ 219 h 266"/>
                <a:gd name="T44" fmla="*/ 149 w 175"/>
                <a:gd name="T45" fmla="*/ 200 h 266"/>
                <a:gd name="T46" fmla="*/ 149 w 175"/>
                <a:gd name="T47" fmla="*/ 180 h 266"/>
                <a:gd name="T48" fmla="*/ 145 w 175"/>
                <a:gd name="T49" fmla="*/ 158 h 266"/>
                <a:gd name="T50" fmla="*/ 138 w 175"/>
                <a:gd name="T51" fmla="*/ 136 h 266"/>
                <a:gd name="T52" fmla="*/ 125 w 175"/>
                <a:gd name="T53" fmla="*/ 114 h 266"/>
                <a:gd name="T54" fmla="*/ 126 w 175"/>
                <a:gd name="T55" fmla="*/ 117 h 266"/>
                <a:gd name="T56" fmla="*/ 128 w 175"/>
                <a:gd name="T57" fmla="*/ 126 h 266"/>
                <a:gd name="T58" fmla="*/ 131 w 175"/>
                <a:gd name="T59" fmla="*/ 140 h 266"/>
                <a:gd name="T60" fmla="*/ 135 w 175"/>
                <a:gd name="T61" fmla="*/ 157 h 266"/>
                <a:gd name="T62" fmla="*/ 138 w 175"/>
                <a:gd name="T63" fmla="*/ 178 h 266"/>
                <a:gd name="T64" fmla="*/ 138 w 175"/>
                <a:gd name="T65" fmla="*/ 200 h 266"/>
                <a:gd name="T66" fmla="*/ 134 w 175"/>
                <a:gd name="T67" fmla="*/ 223 h 266"/>
                <a:gd name="T68" fmla="*/ 127 w 175"/>
                <a:gd name="T69" fmla="*/ 245 h 266"/>
                <a:gd name="T70" fmla="*/ 115 w 175"/>
                <a:gd name="T71" fmla="*/ 266 h 266"/>
                <a:gd name="T72" fmla="*/ 114 w 175"/>
                <a:gd name="T73" fmla="*/ 266 h 266"/>
                <a:gd name="T74" fmla="*/ 109 w 175"/>
                <a:gd name="T75" fmla="*/ 263 h 266"/>
                <a:gd name="T76" fmla="*/ 100 w 175"/>
                <a:gd name="T77" fmla="*/ 260 h 266"/>
                <a:gd name="T78" fmla="*/ 89 w 175"/>
                <a:gd name="T79" fmla="*/ 254 h 266"/>
                <a:gd name="T80" fmla="*/ 78 w 175"/>
                <a:gd name="T81" fmla="*/ 248 h 266"/>
                <a:gd name="T82" fmla="*/ 65 w 175"/>
                <a:gd name="T83" fmla="*/ 240 h 266"/>
                <a:gd name="T84" fmla="*/ 52 w 175"/>
                <a:gd name="T85" fmla="*/ 230 h 266"/>
                <a:gd name="T86" fmla="*/ 39 w 175"/>
                <a:gd name="T87" fmla="*/ 217 h 266"/>
                <a:gd name="T88" fmla="*/ 27 w 175"/>
                <a:gd name="T89" fmla="*/ 202 h 266"/>
                <a:gd name="T90" fmla="*/ 17 w 175"/>
                <a:gd name="T91" fmla="*/ 186 h 266"/>
                <a:gd name="T92" fmla="*/ 8 w 175"/>
                <a:gd name="T93" fmla="*/ 167 h 266"/>
                <a:gd name="T94" fmla="*/ 2 w 175"/>
                <a:gd name="T95" fmla="*/ 145 h 266"/>
                <a:gd name="T96" fmla="*/ 0 w 175"/>
                <a:gd name="T97" fmla="*/ 122 h 266"/>
                <a:gd name="T98" fmla="*/ 1 w 175"/>
                <a:gd name="T99" fmla="*/ 96 h 266"/>
                <a:gd name="T100" fmla="*/ 6 w 175"/>
                <a:gd name="T101" fmla="*/ 66 h 266"/>
                <a:gd name="T102" fmla="*/ 18 w 175"/>
                <a:gd name="T103" fmla="*/ 35 h 266"/>
                <a:gd name="T104" fmla="*/ 35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35" y="0"/>
                  </a:moveTo>
                  <a:lnTo>
                    <a:pt x="36" y="1"/>
                  </a:lnTo>
                  <a:lnTo>
                    <a:pt x="43" y="4"/>
                  </a:lnTo>
                  <a:lnTo>
                    <a:pt x="53" y="8"/>
                  </a:lnTo>
                  <a:lnTo>
                    <a:pt x="65" y="13"/>
                  </a:lnTo>
                  <a:lnTo>
                    <a:pt x="79" y="21"/>
                  </a:lnTo>
                  <a:lnTo>
                    <a:pt x="95" y="30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0" y="67"/>
                  </a:lnTo>
                  <a:lnTo>
                    <a:pt x="153" y="84"/>
                  </a:lnTo>
                  <a:lnTo>
                    <a:pt x="164" y="102"/>
                  </a:lnTo>
                  <a:lnTo>
                    <a:pt x="171" y="123"/>
                  </a:lnTo>
                  <a:lnTo>
                    <a:pt x="175" y="145"/>
                  </a:lnTo>
                  <a:lnTo>
                    <a:pt x="174" y="170"/>
                  </a:lnTo>
                  <a:lnTo>
                    <a:pt x="169" y="197"/>
                  </a:lnTo>
                  <a:lnTo>
                    <a:pt x="157" y="226"/>
                  </a:lnTo>
                  <a:lnTo>
                    <a:pt x="139" y="257"/>
                  </a:lnTo>
                  <a:lnTo>
                    <a:pt x="140" y="254"/>
                  </a:lnTo>
                  <a:lnTo>
                    <a:pt x="143" y="247"/>
                  </a:lnTo>
                  <a:lnTo>
                    <a:pt x="145" y="235"/>
                  </a:lnTo>
                  <a:lnTo>
                    <a:pt x="148" y="219"/>
                  </a:lnTo>
                  <a:lnTo>
                    <a:pt x="149" y="200"/>
                  </a:lnTo>
                  <a:lnTo>
                    <a:pt x="149" y="180"/>
                  </a:lnTo>
                  <a:lnTo>
                    <a:pt x="145" y="158"/>
                  </a:lnTo>
                  <a:lnTo>
                    <a:pt x="138" y="136"/>
                  </a:lnTo>
                  <a:lnTo>
                    <a:pt x="125" y="114"/>
                  </a:lnTo>
                  <a:lnTo>
                    <a:pt x="126" y="117"/>
                  </a:lnTo>
                  <a:lnTo>
                    <a:pt x="128" y="126"/>
                  </a:lnTo>
                  <a:lnTo>
                    <a:pt x="131" y="140"/>
                  </a:lnTo>
                  <a:lnTo>
                    <a:pt x="135" y="157"/>
                  </a:lnTo>
                  <a:lnTo>
                    <a:pt x="138" y="178"/>
                  </a:lnTo>
                  <a:lnTo>
                    <a:pt x="138" y="200"/>
                  </a:lnTo>
                  <a:lnTo>
                    <a:pt x="134" y="223"/>
                  </a:lnTo>
                  <a:lnTo>
                    <a:pt x="127" y="245"/>
                  </a:lnTo>
                  <a:lnTo>
                    <a:pt x="115" y="266"/>
                  </a:lnTo>
                  <a:lnTo>
                    <a:pt x="114" y="266"/>
                  </a:lnTo>
                  <a:lnTo>
                    <a:pt x="109" y="263"/>
                  </a:lnTo>
                  <a:lnTo>
                    <a:pt x="100" y="260"/>
                  </a:lnTo>
                  <a:lnTo>
                    <a:pt x="89" y="254"/>
                  </a:lnTo>
                  <a:lnTo>
                    <a:pt x="78" y="248"/>
                  </a:lnTo>
                  <a:lnTo>
                    <a:pt x="65" y="240"/>
                  </a:lnTo>
                  <a:lnTo>
                    <a:pt x="52" y="230"/>
                  </a:lnTo>
                  <a:lnTo>
                    <a:pt x="39" y="217"/>
                  </a:lnTo>
                  <a:lnTo>
                    <a:pt x="27" y="202"/>
                  </a:lnTo>
                  <a:lnTo>
                    <a:pt x="17" y="186"/>
                  </a:lnTo>
                  <a:lnTo>
                    <a:pt x="8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6" y="66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22">
              <a:extLst>
                <a:ext uri="{FF2B5EF4-FFF2-40B4-BE49-F238E27FC236}">
                  <a16:creationId xmlns:a16="http://schemas.microsoft.com/office/drawing/2014/main" id="{6B3BDF19-07B2-4344-8192-C2C87932D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53" y="3031331"/>
              <a:ext cx="277813" cy="422275"/>
            </a:xfrm>
            <a:custGeom>
              <a:avLst/>
              <a:gdLst>
                <a:gd name="T0" fmla="*/ 35 w 175"/>
                <a:gd name="T1" fmla="*/ 0 h 266"/>
                <a:gd name="T2" fmla="*/ 37 w 175"/>
                <a:gd name="T3" fmla="*/ 1 h 266"/>
                <a:gd name="T4" fmla="*/ 44 w 175"/>
                <a:gd name="T5" fmla="*/ 4 h 266"/>
                <a:gd name="T6" fmla="*/ 53 w 175"/>
                <a:gd name="T7" fmla="*/ 8 h 266"/>
                <a:gd name="T8" fmla="*/ 66 w 175"/>
                <a:gd name="T9" fmla="*/ 13 h 266"/>
                <a:gd name="T10" fmla="*/ 79 w 175"/>
                <a:gd name="T11" fmla="*/ 21 h 266"/>
                <a:gd name="T12" fmla="*/ 95 w 175"/>
                <a:gd name="T13" fmla="*/ 30 h 266"/>
                <a:gd name="T14" fmla="*/ 110 w 175"/>
                <a:gd name="T15" fmla="*/ 40 h 266"/>
                <a:gd name="T16" fmla="*/ 126 w 175"/>
                <a:gd name="T17" fmla="*/ 53 h 266"/>
                <a:gd name="T18" fmla="*/ 140 w 175"/>
                <a:gd name="T19" fmla="*/ 69 h 266"/>
                <a:gd name="T20" fmla="*/ 153 w 175"/>
                <a:gd name="T21" fmla="*/ 84 h 266"/>
                <a:gd name="T22" fmla="*/ 165 w 175"/>
                <a:gd name="T23" fmla="*/ 104 h 266"/>
                <a:gd name="T24" fmla="*/ 171 w 175"/>
                <a:gd name="T25" fmla="*/ 123 h 266"/>
                <a:gd name="T26" fmla="*/ 175 w 175"/>
                <a:gd name="T27" fmla="*/ 147 h 266"/>
                <a:gd name="T28" fmla="*/ 175 w 175"/>
                <a:gd name="T29" fmla="*/ 171 h 266"/>
                <a:gd name="T30" fmla="*/ 169 w 175"/>
                <a:gd name="T31" fmla="*/ 197 h 266"/>
                <a:gd name="T32" fmla="*/ 157 w 175"/>
                <a:gd name="T33" fmla="*/ 226 h 266"/>
                <a:gd name="T34" fmla="*/ 139 w 175"/>
                <a:gd name="T35" fmla="*/ 257 h 266"/>
                <a:gd name="T36" fmla="*/ 140 w 175"/>
                <a:gd name="T37" fmla="*/ 254 h 266"/>
                <a:gd name="T38" fmla="*/ 143 w 175"/>
                <a:gd name="T39" fmla="*/ 247 h 266"/>
                <a:gd name="T40" fmla="*/ 147 w 175"/>
                <a:gd name="T41" fmla="*/ 235 h 266"/>
                <a:gd name="T42" fmla="*/ 149 w 175"/>
                <a:gd name="T43" fmla="*/ 219 h 266"/>
                <a:gd name="T44" fmla="*/ 150 w 175"/>
                <a:gd name="T45" fmla="*/ 200 h 266"/>
                <a:gd name="T46" fmla="*/ 150 w 175"/>
                <a:gd name="T47" fmla="*/ 180 h 266"/>
                <a:gd name="T48" fmla="*/ 147 w 175"/>
                <a:gd name="T49" fmla="*/ 158 h 266"/>
                <a:gd name="T50" fmla="*/ 137 w 175"/>
                <a:gd name="T51" fmla="*/ 136 h 266"/>
                <a:gd name="T52" fmla="*/ 125 w 175"/>
                <a:gd name="T53" fmla="*/ 114 h 266"/>
                <a:gd name="T54" fmla="*/ 126 w 175"/>
                <a:gd name="T55" fmla="*/ 117 h 266"/>
                <a:gd name="T56" fmla="*/ 128 w 175"/>
                <a:gd name="T57" fmla="*/ 126 h 266"/>
                <a:gd name="T58" fmla="*/ 132 w 175"/>
                <a:gd name="T59" fmla="*/ 140 h 266"/>
                <a:gd name="T60" fmla="*/ 136 w 175"/>
                <a:gd name="T61" fmla="*/ 158 h 266"/>
                <a:gd name="T62" fmla="*/ 137 w 175"/>
                <a:gd name="T63" fmla="*/ 178 h 266"/>
                <a:gd name="T64" fmla="*/ 137 w 175"/>
                <a:gd name="T65" fmla="*/ 200 h 266"/>
                <a:gd name="T66" fmla="*/ 135 w 175"/>
                <a:gd name="T67" fmla="*/ 223 h 266"/>
                <a:gd name="T68" fmla="*/ 128 w 175"/>
                <a:gd name="T69" fmla="*/ 245 h 266"/>
                <a:gd name="T70" fmla="*/ 117 w 175"/>
                <a:gd name="T71" fmla="*/ 266 h 266"/>
                <a:gd name="T72" fmla="*/ 114 w 175"/>
                <a:gd name="T73" fmla="*/ 266 h 266"/>
                <a:gd name="T74" fmla="*/ 109 w 175"/>
                <a:gd name="T75" fmla="*/ 263 h 266"/>
                <a:gd name="T76" fmla="*/ 101 w 175"/>
                <a:gd name="T77" fmla="*/ 261 h 266"/>
                <a:gd name="T78" fmla="*/ 91 w 175"/>
                <a:gd name="T79" fmla="*/ 256 h 266"/>
                <a:gd name="T80" fmla="*/ 79 w 175"/>
                <a:gd name="T81" fmla="*/ 248 h 266"/>
                <a:gd name="T82" fmla="*/ 66 w 175"/>
                <a:gd name="T83" fmla="*/ 240 h 266"/>
                <a:gd name="T84" fmla="*/ 53 w 175"/>
                <a:gd name="T85" fmla="*/ 230 h 266"/>
                <a:gd name="T86" fmla="*/ 40 w 175"/>
                <a:gd name="T87" fmla="*/ 217 h 266"/>
                <a:gd name="T88" fmla="*/ 27 w 175"/>
                <a:gd name="T89" fmla="*/ 202 h 266"/>
                <a:gd name="T90" fmla="*/ 17 w 175"/>
                <a:gd name="T91" fmla="*/ 186 h 266"/>
                <a:gd name="T92" fmla="*/ 9 w 175"/>
                <a:gd name="T93" fmla="*/ 167 h 266"/>
                <a:gd name="T94" fmla="*/ 2 w 175"/>
                <a:gd name="T95" fmla="*/ 145 h 266"/>
                <a:gd name="T96" fmla="*/ 0 w 175"/>
                <a:gd name="T97" fmla="*/ 122 h 266"/>
                <a:gd name="T98" fmla="*/ 1 w 175"/>
                <a:gd name="T99" fmla="*/ 96 h 266"/>
                <a:gd name="T100" fmla="*/ 8 w 175"/>
                <a:gd name="T101" fmla="*/ 66 h 266"/>
                <a:gd name="T102" fmla="*/ 18 w 175"/>
                <a:gd name="T103" fmla="*/ 35 h 266"/>
                <a:gd name="T104" fmla="*/ 35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35" y="0"/>
                  </a:moveTo>
                  <a:lnTo>
                    <a:pt x="37" y="1"/>
                  </a:lnTo>
                  <a:lnTo>
                    <a:pt x="44" y="4"/>
                  </a:lnTo>
                  <a:lnTo>
                    <a:pt x="53" y="8"/>
                  </a:lnTo>
                  <a:lnTo>
                    <a:pt x="66" y="13"/>
                  </a:lnTo>
                  <a:lnTo>
                    <a:pt x="79" y="21"/>
                  </a:lnTo>
                  <a:lnTo>
                    <a:pt x="95" y="30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0" y="69"/>
                  </a:lnTo>
                  <a:lnTo>
                    <a:pt x="153" y="84"/>
                  </a:lnTo>
                  <a:lnTo>
                    <a:pt x="165" y="104"/>
                  </a:lnTo>
                  <a:lnTo>
                    <a:pt x="171" y="123"/>
                  </a:lnTo>
                  <a:lnTo>
                    <a:pt x="175" y="147"/>
                  </a:lnTo>
                  <a:lnTo>
                    <a:pt x="175" y="171"/>
                  </a:lnTo>
                  <a:lnTo>
                    <a:pt x="169" y="197"/>
                  </a:lnTo>
                  <a:lnTo>
                    <a:pt x="157" y="226"/>
                  </a:lnTo>
                  <a:lnTo>
                    <a:pt x="139" y="257"/>
                  </a:lnTo>
                  <a:lnTo>
                    <a:pt x="140" y="254"/>
                  </a:lnTo>
                  <a:lnTo>
                    <a:pt x="143" y="247"/>
                  </a:lnTo>
                  <a:lnTo>
                    <a:pt x="147" y="235"/>
                  </a:lnTo>
                  <a:lnTo>
                    <a:pt x="149" y="219"/>
                  </a:lnTo>
                  <a:lnTo>
                    <a:pt x="150" y="200"/>
                  </a:lnTo>
                  <a:lnTo>
                    <a:pt x="150" y="180"/>
                  </a:lnTo>
                  <a:lnTo>
                    <a:pt x="147" y="158"/>
                  </a:lnTo>
                  <a:lnTo>
                    <a:pt x="137" y="136"/>
                  </a:lnTo>
                  <a:lnTo>
                    <a:pt x="125" y="114"/>
                  </a:lnTo>
                  <a:lnTo>
                    <a:pt x="126" y="117"/>
                  </a:lnTo>
                  <a:lnTo>
                    <a:pt x="128" y="126"/>
                  </a:lnTo>
                  <a:lnTo>
                    <a:pt x="132" y="140"/>
                  </a:lnTo>
                  <a:lnTo>
                    <a:pt x="136" y="158"/>
                  </a:lnTo>
                  <a:lnTo>
                    <a:pt x="137" y="178"/>
                  </a:lnTo>
                  <a:lnTo>
                    <a:pt x="137" y="200"/>
                  </a:lnTo>
                  <a:lnTo>
                    <a:pt x="135" y="223"/>
                  </a:lnTo>
                  <a:lnTo>
                    <a:pt x="128" y="245"/>
                  </a:lnTo>
                  <a:lnTo>
                    <a:pt x="117" y="266"/>
                  </a:lnTo>
                  <a:lnTo>
                    <a:pt x="114" y="266"/>
                  </a:lnTo>
                  <a:lnTo>
                    <a:pt x="109" y="263"/>
                  </a:lnTo>
                  <a:lnTo>
                    <a:pt x="101" y="261"/>
                  </a:lnTo>
                  <a:lnTo>
                    <a:pt x="91" y="256"/>
                  </a:lnTo>
                  <a:lnTo>
                    <a:pt x="79" y="248"/>
                  </a:lnTo>
                  <a:lnTo>
                    <a:pt x="66" y="240"/>
                  </a:lnTo>
                  <a:lnTo>
                    <a:pt x="53" y="230"/>
                  </a:lnTo>
                  <a:lnTo>
                    <a:pt x="40" y="217"/>
                  </a:lnTo>
                  <a:lnTo>
                    <a:pt x="27" y="202"/>
                  </a:lnTo>
                  <a:lnTo>
                    <a:pt x="17" y="186"/>
                  </a:lnTo>
                  <a:lnTo>
                    <a:pt x="9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8" y="66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3">
              <a:extLst>
                <a:ext uri="{FF2B5EF4-FFF2-40B4-BE49-F238E27FC236}">
                  <a16:creationId xmlns:a16="http://schemas.microsoft.com/office/drawing/2014/main" id="{38CB2D72-2349-479F-843B-8E0F61E19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240" y="3032919"/>
              <a:ext cx="280988" cy="406400"/>
            </a:xfrm>
            <a:custGeom>
              <a:avLst/>
              <a:gdLst>
                <a:gd name="T0" fmla="*/ 150 w 177"/>
                <a:gd name="T1" fmla="*/ 0 h 256"/>
                <a:gd name="T2" fmla="*/ 151 w 177"/>
                <a:gd name="T3" fmla="*/ 3 h 256"/>
                <a:gd name="T4" fmla="*/ 154 w 177"/>
                <a:gd name="T5" fmla="*/ 8 h 256"/>
                <a:gd name="T6" fmla="*/ 158 w 177"/>
                <a:gd name="T7" fmla="*/ 18 h 256"/>
                <a:gd name="T8" fmla="*/ 163 w 177"/>
                <a:gd name="T9" fmla="*/ 30 h 256"/>
                <a:gd name="T10" fmla="*/ 167 w 177"/>
                <a:gd name="T11" fmla="*/ 46 h 256"/>
                <a:gd name="T12" fmla="*/ 172 w 177"/>
                <a:gd name="T13" fmla="*/ 62 h 256"/>
                <a:gd name="T14" fmla="*/ 175 w 177"/>
                <a:gd name="T15" fmla="*/ 82 h 256"/>
                <a:gd name="T16" fmla="*/ 177 w 177"/>
                <a:gd name="T17" fmla="*/ 101 h 256"/>
                <a:gd name="T18" fmla="*/ 177 w 177"/>
                <a:gd name="T19" fmla="*/ 122 h 256"/>
                <a:gd name="T20" fmla="*/ 175 w 177"/>
                <a:gd name="T21" fmla="*/ 143 h 256"/>
                <a:gd name="T22" fmla="*/ 168 w 177"/>
                <a:gd name="T23" fmla="*/ 164 h 256"/>
                <a:gd name="T24" fmla="*/ 159 w 177"/>
                <a:gd name="T25" fmla="*/ 185 h 256"/>
                <a:gd name="T26" fmla="*/ 146 w 177"/>
                <a:gd name="T27" fmla="*/ 203 h 256"/>
                <a:gd name="T28" fmla="*/ 128 w 177"/>
                <a:gd name="T29" fmla="*/ 220 h 256"/>
                <a:gd name="T30" fmla="*/ 106 w 177"/>
                <a:gd name="T31" fmla="*/ 234 h 256"/>
                <a:gd name="T32" fmla="*/ 77 w 177"/>
                <a:gd name="T33" fmla="*/ 247 h 256"/>
                <a:gd name="T34" fmla="*/ 42 w 177"/>
                <a:gd name="T35" fmla="*/ 256 h 256"/>
                <a:gd name="T36" fmla="*/ 45 w 177"/>
                <a:gd name="T37" fmla="*/ 255 h 256"/>
                <a:gd name="T38" fmla="*/ 52 w 177"/>
                <a:gd name="T39" fmla="*/ 251 h 256"/>
                <a:gd name="T40" fmla="*/ 63 w 177"/>
                <a:gd name="T41" fmla="*/ 244 h 256"/>
                <a:gd name="T42" fmla="*/ 76 w 177"/>
                <a:gd name="T43" fmla="*/ 235 h 256"/>
                <a:gd name="T44" fmla="*/ 90 w 177"/>
                <a:gd name="T45" fmla="*/ 223 h 256"/>
                <a:gd name="T46" fmla="*/ 104 w 177"/>
                <a:gd name="T47" fmla="*/ 208 h 256"/>
                <a:gd name="T48" fmla="*/ 116 w 177"/>
                <a:gd name="T49" fmla="*/ 190 h 256"/>
                <a:gd name="T50" fmla="*/ 127 w 177"/>
                <a:gd name="T51" fmla="*/ 169 h 256"/>
                <a:gd name="T52" fmla="*/ 133 w 177"/>
                <a:gd name="T53" fmla="*/ 144 h 256"/>
                <a:gd name="T54" fmla="*/ 132 w 177"/>
                <a:gd name="T55" fmla="*/ 147 h 256"/>
                <a:gd name="T56" fmla="*/ 128 w 177"/>
                <a:gd name="T57" fmla="*/ 156 h 256"/>
                <a:gd name="T58" fmla="*/ 120 w 177"/>
                <a:gd name="T59" fmla="*/ 168 h 256"/>
                <a:gd name="T60" fmla="*/ 110 w 177"/>
                <a:gd name="T61" fmla="*/ 182 h 256"/>
                <a:gd name="T62" fmla="*/ 97 w 177"/>
                <a:gd name="T63" fmla="*/ 199 h 256"/>
                <a:gd name="T64" fmla="*/ 81 w 177"/>
                <a:gd name="T65" fmla="*/ 214 h 256"/>
                <a:gd name="T66" fmla="*/ 63 w 177"/>
                <a:gd name="T67" fmla="*/ 229 h 256"/>
                <a:gd name="T68" fmla="*/ 42 w 177"/>
                <a:gd name="T69" fmla="*/ 239 h 256"/>
                <a:gd name="T70" fmla="*/ 19 w 177"/>
                <a:gd name="T71" fmla="*/ 246 h 256"/>
                <a:gd name="T72" fmla="*/ 19 w 177"/>
                <a:gd name="T73" fmla="*/ 244 h 256"/>
                <a:gd name="T74" fmla="*/ 16 w 177"/>
                <a:gd name="T75" fmla="*/ 238 h 256"/>
                <a:gd name="T76" fmla="*/ 12 w 177"/>
                <a:gd name="T77" fmla="*/ 229 h 256"/>
                <a:gd name="T78" fmla="*/ 8 w 177"/>
                <a:gd name="T79" fmla="*/ 217 h 256"/>
                <a:gd name="T80" fmla="*/ 4 w 177"/>
                <a:gd name="T81" fmla="*/ 201 h 256"/>
                <a:gd name="T82" fmla="*/ 2 w 177"/>
                <a:gd name="T83" fmla="*/ 186 h 256"/>
                <a:gd name="T84" fmla="*/ 0 w 177"/>
                <a:gd name="T85" fmla="*/ 166 h 256"/>
                <a:gd name="T86" fmla="*/ 0 w 177"/>
                <a:gd name="T87" fmla="*/ 147 h 256"/>
                <a:gd name="T88" fmla="*/ 3 w 177"/>
                <a:gd name="T89" fmla="*/ 127 h 256"/>
                <a:gd name="T90" fmla="*/ 10 w 177"/>
                <a:gd name="T91" fmla="*/ 107 h 256"/>
                <a:gd name="T92" fmla="*/ 20 w 177"/>
                <a:gd name="T93" fmla="*/ 86 h 256"/>
                <a:gd name="T94" fmla="*/ 36 w 177"/>
                <a:gd name="T95" fmla="*/ 66 h 256"/>
                <a:gd name="T96" fmla="*/ 55 w 177"/>
                <a:gd name="T97" fmla="*/ 47 h 256"/>
                <a:gd name="T98" fmla="*/ 80 w 177"/>
                <a:gd name="T99" fmla="*/ 29 h 256"/>
                <a:gd name="T100" fmla="*/ 111 w 177"/>
                <a:gd name="T101" fmla="*/ 13 h 256"/>
                <a:gd name="T102" fmla="*/ 150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50" y="0"/>
                  </a:moveTo>
                  <a:lnTo>
                    <a:pt x="151" y="3"/>
                  </a:lnTo>
                  <a:lnTo>
                    <a:pt x="154" y="8"/>
                  </a:lnTo>
                  <a:lnTo>
                    <a:pt x="158" y="18"/>
                  </a:lnTo>
                  <a:lnTo>
                    <a:pt x="163" y="30"/>
                  </a:lnTo>
                  <a:lnTo>
                    <a:pt x="167" y="46"/>
                  </a:lnTo>
                  <a:lnTo>
                    <a:pt x="172" y="62"/>
                  </a:lnTo>
                  <a:lnTo>
                    <a:pt x="175" y="82"/>
                  </a:lnTo>
                  <a:lnTo>
                    <a:pt x="177" y="101"/>
                  </a:lnTo>
                  <a:lnTo>
                    <a:pt x="177" y="122"/>
                  </a:lnTo>
                  <a:lnTo>
                    <a:pt x="175" y="143"/>
                  </a:lnTo>
                  <a:lnTo>
                    <a:pt x="168" y="164"/>
                  </a:lnTo>
                  <a:lnTo>
                    <a:pt x="159" y="185"/>
                  </a:lnTo>
                  <a:lnTo>
                    <a:pt x="146" y="203"/>
                  </a:lnTo>
                  <a:lnTo>
                    <a:pt x="128" y="220"/>
                  </a:lnTo>
                  <a:lnTo>
                    <a:pt x="106" y="234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5" y="255"/>
                  </a:lnTo>
                  <a:lnTo>
                    <a:pt x="52" y="251"/>
                  </a:lnTo>
                  <a:lnTo>
                    <a:pt x="63" y="244"/>
                  </a:lnTo>
                  <a:lnTo>
                    <a:pt x="76" y="235"/>
                  </a:lnTo>
                  <a:lnTo>
                    <a:pt x="90" y="223"/>
                  </a:lnTo>
                  <a:lnTo>
                    <a:pt x="104" y="208"/>
                  </a:lnTo>
                  <a:lnTo>
                    <a:pt x="116" y="190"/>
                  </a:lnTo>
                  <a:lnTo>
                    <a:pt x="127" y="169"/>
                  </a:lnTo>
                  <a:lnTo>
                    <a:pt x="133" y="144"/>
                  </a:lnTo>
                  <a:lnTo>
                    <a:pt x="132" y="147"/>
                  </a:lnTo>
                  <a:lnTo>
                    <a:pt x="128" y="156"/>
                  </a:lnTo>
                  <a:lnTo>
                    <a:pt x="120" y="168"/>
                  </a:lnTo>
                  <a:lnTo>
                    <a:pt x="110" y="182"/>
                  </a:lnTo>
                  <a:lnTo>
                    <a:pt x="97" y="199"/>
                  </a:lnTo>
                  <a:lnTo>
                    <a:pt x="81" y="214"/>
                  </a:lnTo>
                  <a:lnTo>
                    <a:pt x="63" y="229"/>
                  </a:lnTo>
                  <a:lnTo>
                    <a:pt x="42" y="239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6" y="238"/>
                  </a:lnTo>
                  <a:lnTo>
                    <a:pt x="12" y="229"/>
                  </a:lnTo>
                  <a:lnTo>
                    <a:pt x="8" y="217"/>
                  </a:lnTo>
                  <a:lnTo>
                    <a:pt x="4" y="201"/>
                  </a:lnTo>
                  <a:lnTo>
                    <a:pt x="2" y="186"/>
                  </a:lnTo>
                  <a:lnTo>
                    <a:pt x="0" y="166"/>
                  </a:lnTo>
                  <a:lnTo>
                    <a:pt x="0" y="147"/>
                  </a:lnTo>
                  <a:lnTo>
                    <a:pt x="3" y="127"/>
                  </a:lnTo>
                  <a:lnTo>
                    <a:pt x="10" y="107"/>
                  </a:lnTo>
                  <a:lnTo>
                    <a:pt x="20" y="86"/>
                  </a:lnTo>
                  <a:lnTo>
                    <a:pt x="36" y="66"/>
                  </a:lnTo>
                  <a:lnTo>
                    <a:pt x="55" y="47"/>
                  </a:lnTo>
                  <a:lnTo>
                    <a:pt x="80" y="29"/>
                  </a:lnTo>
                  <a:lnTo>
                    <a:pt x="111" y="1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4">
              <a:extLst>
                <a:ext uri="{FF2B5EF4-FFF2-40B4-BE49-F238E27FC236}">
                  <a16:creationId xmlns:a16="http://schemas.microsoft.com/office/drawing/2014/main" id="{09219352-685E-4083-9673-6DCCF4560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040" y="3596481"/>
              <a:ext cx="423863" cy="277813"/>
            </a:xfrm>
            <a:custGeom>
              <a:avLst/>
              <a:gdLst>
                <a:gd name="T0" fmla="*/ 144 w 267"/>
                <a:gd name="T1" fmla="*/ 0 h 175"/>
                <a:gd name="T2" fmla="*/ 172 w 267"/>
                <a:gd name="T3" fmla="*/ 1 h 175"/>
                <a:gd name="T4" fmla="*/ 200 w 267"/>
                <a:gd name="T5" fmla="*/ 6 h 175"/>
                <a:gd name="T6" fmla="*/ 232 w 267"/>
                <a:gd name="T7" fmla="*/ 18 h 175"/>
                <a:gd name="T8" fmla="*/ 267 w 267"/>
                <a:gd name="T9" fmla="*/ 35 h 175"/>
                <a:gd name="T10" fmla="*/ 265 w 267"/>
                <a:gd name="T11" fmla="*/ 36 h 175"/>
                <a:gd name="T12" fmla="*/ 264 w 267"/>
                <a:gd name="T13" fmla="*/ 42 h 175"/>
                <a:gd name="T14" fmla="*/ 259 w 267"/>
                <a:gd name="T15" fmla="*/ 53 h 175"/>
                <a:gd name="T16" fmla="*/ 254 w 267"/>
                <a:gd name="T17" fmla="*/ 64 h 175"/>
                <a:gd name="T18" fmla="*/ 246 w 267"/>
                <a:gd name="T19" fmla="*/ 79 h 175"/>
                <a:gd name="T20" fmla="*/ 237 w 267"/>
                <a:gd name="T21" fmla="*/ 94 h 175"/>
                <a:gd name="T22" fmla="*/ 226 w 267"/>
                <a:gd name="T23" fmla="*/ 110 h 175"/>
                <a:gd name="T24" fmla="*/ 213 w 267"/>
                <a:gd name="T25" fmla="*/ 125 h 175"/>
                <a:gd name="T26" fmla="*/ 199 w 267"/>
                <a:gd name="T27" fmla="*/ 140 h 175"/>
                <a:gd name="T28" fmla="*/ 182 w 267"/>
                <a:gd name="T29" fmla="*/ 153 h 175"/>
                <a:gd name="T30" fmla="*/ 164 w 267"/>
                <a:gd name="T31" fmla="*/ 163 h 175"/>
                <a:gd name="T32" fmla="*/ 143 w 267"/>
                <a:gd name="T33" fmla="*/ 171 h 175"/>
                <a:gd name="T34" fmla="*/ 121 w 267"/>
                <a:gd name="T35" fmla="*/ 175 h 175"/>
                <a:gd name="T36" fmla="*/ 96 w 267"/>
                <a:gd name="T37" fmla="*/ 174 h 175"/>
                <a:gd name="T38" fmla="*/ 69 w 267"/>
                <a:gd name="T39" fmla="*/ 168 h 175"/>
                <a:gd name="T40" fmla="*/ 41 w 267"/>
                <a:gd name="T41" fmla="*/ 157 h 175"/>
                <a:gd name="T42" fmla="*/ 9 w 267"/>
                <a:gd name="T43" fmla="*/ 138 h 175"/>
                <a:gd name="T44" fmla="*/ 12 w 267"/>
                <a:gd name="T45" fmla="*/ 140 h 175"/>
                <a:gd name="T46" fmla="*/ 20 w 267"/>
                <a:gd name="T47" fmla="*/ 142 h 175"/>
                <a:gd name="T48" fmla="*/ 33 w 267"/>
                <a:gd name="T49" fmla="*/ 145 h 175"/>
                <a:gd name="T50" fmla="*/ 48 w 267"/>
                <a:gd name="T51" fmla="*/ 148 h 175"/>
                <a:gd name="T52" fmla="*/ 67 w 267"/>
                <a:gd name="T53" fmla="*/ 150 h 175"/>
                <a:gd name="T54" fmla="*/ 87 w 267"/>
                <a:gd name="T55" fmla="*/ 149 h 175"/>
                <a:gd name="T56" fmla="*/ 108 w 267"/>
                <a:gd name="T57" fmla="*/ 145 h 175"/>
                <a:gd name="T58" fmla="*/ 131 w 267"/>
                <a:gd name="T59" fmla="*/ 137 h 175"/>
                <a:gd name="T60" fmla="*/ 154 w 267"/>
                <a:gd name="T61" fmla="*/ 124 h 175"/>
                <a:gd name="T62" fmla="*/ 150 w 267"/>
                <a:gd name="T63" fmla="*/ 125 h 175"/>
                <a:gd name="T64" fmla="*/ 141 w 267"/>
                <a:gd name="T65" fmla="*/ 128 h 175"/>
                <a:gd name="T66" fmla="*/ 126 w 267"/>
                <a:gd name="T67" fmla="*/ 131 h 175"/>
                <a:gd name="T68" fmla="*/ 109 w 267"/>
                <a:gd name="T69" fmla="*/ 135 h 175"/>
                <a:gd name="T70" fmla="*/ 89 w 267"/>
                <a:gd name="T71" fmla="*/ 137 h 175"/>
                <a:gd name="T72" fmla="*/ 67 w 267"/>
                <a:gd name="T73" fmla="*/ 137 h 175"/>
                <a:gd name="T74" fmla="*/ 43 w 267"/>
                <a:gd name="T75" fmla="*/ 133 h 175"/>
                <a:gd name="T76" fmla="*/ 21 w 267"/>
                <a:gd name="T77" fmla="*/ 127 h 175"/>
                <a:gd name="T78" fmla="*/ 0 w 267"/>
                <a:gd name="T79" fmla="*/ 115 h 175"/>
                <a:gd name="T80" fmla="*/ 0 w 267"/>
                <a:gd name="T81" fmla="*/ 114 h 175"/>
                <a:gd name="T82" fmla="*/ 3 w 267"/>
                <a:gd name="T83" fmla="*/ 109 h 175"/>
                <a:gd name="T84" fmla="*/ 7 w 267"/>
                <a:gd name="T85" fmla="*/ 100 h 175"/>
                <a:gd name="T86" fmla="*/ 12 w 267"/>
                <a:gd name="T87" fmla="*/ 90 h 175"/>
                <a:gd name="T88" fmla="*/ 18 w 267"/>
                <a:gd name="T89" fmla="*/ 77 h 175"/>
                <a:gd name="T90" fmla="*/ 26 w 267"/>
                <a:gd name="T91" fmla="*/ 64 h 175"/>
                <a:gd name="T92" fmla="*/ 38 w 267"/>
                <a:gd name="T93" fmla="*/ 52 h 175"/>
                <a:gd name="T94" fmla="*/ 50 w 267"/>
                <a:gd name="T95" fmla="*/ 39 h 175"/>
                <a:gd name="T96" fmla="*/ 64 w 267"/>
                <a:gd name="T97" fmla="*/ 27 h 175"/>
                <a:gd name="T98" fmla="*/ 81 w 267"/>
                <a:gd name="T99" fmla="*/ 16 h 175"/>
                <a:gd name="T100" fmla="*/ 100 w 267"/>
                <a:gd name="T101" fmla="*/ 7 h 175"/>
                <a:gd name="T102" fmla="*/ 121 w 267"/>
                <a:gd name="T103" fmla="*/ 2 h 175"/>
                <a:gd name="T104" fmla="*/ 144 w 267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5">
                  <a:moveTo>
                    <a:pt x="144" y="0"/>
                  </a:moveTo>
                  <a:lnTo>
                    <a:pt x="172" y="1"/>
                  </a:lnTo>
                  <a:lnTo>
                    <a:pt x="200" y="6"/>
                  </a:lnTo>
                  <a:lnTo>
                    <a:pt x="232" y="18"/>
                  </a:lnTo>
                  <a:lnTo>
                    <a:pt x="267" y="35"/>
                  </a:lnTo>
                  <a:lnTo>
                    <a:pt x="265" y="36"/>
                  </a:lnTo>
                  <a:lnTo>
                    <a:pt x="264" y="42"/>
                  </a:lnTo>
                  <a:lnTo>
                    <a:pt x="259" y="53"/>
                  </a:lnTo>
                  <a:lnTo>
                    <a:pt x="254" y="64"/>
                  </a:lnTo>
                  <a:lnTo>
                    <a:pt x="246" y="79"/>
                  </a:lnTo>
                  <a:lnTo>
                    <a:pt x="237" y="94"/>
                  </a:lnTo>
                  <a:lnTo>
                    <a:pt x="226" y="110"/>
                  </a:lnTo>
                  <a:lnTo>
                    <a:pt x="213" y="125"/>
                  </a:lnTo>
                  <a:lnTo>
                    <a:pt x="199" y="140"/>
                  </a:lnTo>
                  <a:lnTo>
                    <a:pt x="182" y="153"/>
                  </a:lnTo>
                  <a:lnTo>
                    <a:pt x="164" y="163"/>
                  </a:lnTo>
                  <a:lnTo>
                    <a:pt x="143" y="171"/>
                  </a:lnTo>
                  <a:lnTo>
                    <a:pt x="121" y="175"/>
                  </a:lnTo>
                  <a:lnTo>
                    <a:pt x="96" y="174"/>
                  </a:lnTo>
                  <a:lnTo>
                    <a:pt x="69" y="168"/>
                  </a:lnTo>
                  <a:lnTo>
                    <a:pt x="41" y="157"/>
                  </a:lnTo>
                  <a:lnTo>
                    <a:pt x="9" y="138"/>
                  </a:lnTo>
                  <a:lnTo>
                    <a:pt x="12" y="140"/>
                  </a:lnTo>
                  <a:lnTo>
                    <a:pt x="20" y="142"/>
                  </a:lnTo>
                  <a:lnTo>
                    <a:pt x="33" y="145"/>
                  </a:lnTo>
                  <a:lnTo>
                    <a:pt x="48" y="148"/>
                  </a:lnTo>
                  <a:lnTo>
                    <a:pt x="67" y="150"/>
                  </a:lnTo>
                  <a:lnTo>
                    <a:pt x="87" y="149"/>
                  </a:lnTo>
                  <a:lnTo>
                    <a:pt x="108" y="145"/>
                  </a:lnTo>
                  <a:lnTo>
                    <a:pt x="131" y="137"/>
                  </a:lnTo>
                  <a:lnTo>
                    <a:pt x="154" y="124"/>
                  </a:lnTo>
                  <a:lnTo>
                    <a:pt x="150" y="125"/>
                  </a:lnTo>
                  <a:lnTo>
                    <a:pt x="141" y="128"/>
                  </a:lnTo>
                  <a:lnTo>
                    <a:pt x="126" y="131"/>
                  </a:lnTo>
                  <a:lnTo>
                    <a:pt x="109" y="135"/>
                  </a:lnTo>
                  <a:lnTo>
                    <a:pt x="89" y="137"/>
                  </a:lnTo>
                  <a:lnTo>
                    <a:pt x="67" y="137"/>
                  </a:lnTo>
                  <a:lnTo>
                    <a:pt x="43" y="133"/>
                  </a:lnTo>
                  <a:lnTo>
                    <a:pt x="21" y="127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09"/>
                  </a:lnTo>
                  <a:lnTo>
                    <a:pt x="7" y="100"/>
                  </a:lnTo>
                  <a:lnTo>
                    <a:pt x="12" y="90"/>
                  </a:lnTo>
                  <a:lnTo>
                    <a:pt x="18" y="77"/>
                  </a:lnTo>
                  <a:lnTo>
                    <a:pt x="26" y="64"/>
                  </a:lnTo>
                  <a:lnTo>
                    <a:pt x="38" y="52"/>
                  </a:lnTo>
                  <a:lnTo>
                    <a:pt x="50" y="39"/>
                  </a:lnTo>
                  <a:lnTo>
                    <a:pt x="64" y="27"/>
                  </a:lnTo>
                  <a:lnTo>
                    <a:pt x="81" y="16"/>
                  </a:lnTo>
                  <a:lnTo>
                    <a:pt x="100" y="7"/>
                  </a:lnTo>
                  <a:lnTo>
                    <a:pt x="121" y="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5">
              <a:extLst>
                <a:ext uri="{FF2B5EF4-FFF2-40B4-BE49-F238E27FC236}">
                  <a16:creationId xmlns:a16="http://schemas.microsoft.com/office/drawing/2014/main" id="{8D4AC41F-6BB9-4900-8076-E37E0AA0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015" y="2429669"/>
              <a:ext cx="422275" cy="277813"/>
            </a:xfrm>
            <a:custGeom>
              <a:avLst/>
              <a:gdLst>
                <a:gd name="T0" fmla="*/ 145 w 266"/>
                <a:gd name="T1" fmla="*/ 0 h 175"/>
                <a:gd name="T2" fmla="*/ 170 w 266"/>
                <a:gd name="T3" fmla="*/ 0 h 175"/>
                <a:gd name="T4" fmla="*/ 197 w 266"/>
                <a:gd name="T5" fmla="*/ 6 h 175"/>
                <a:gd name="T6" fmla="*/ 226 w 266"/>
                <a:gd name="T7" fmla="*/ 18 h 175"/>
                <a:gd name="T8" fmla="*/ 257 w 266"/>
                <a:gd name="T9" fmla="*/ 36 h 175"/>
                <a:gd name="T10" fmla="*/ 254 w 266"/>
                <a:gd name="T11" fmla="*/ 35 h 175"/>
                <a:gd name="T12" fmla="*/ 247 w 266"/>
                <a:gd name="T13" fmla="*/ 32 h 175"/>
                <a:gd name="T14" fmla="*/ 235 w 266"/>
                <a:gd name="T15" fmla="*/ 30 h 175"/>
                <a:gd name="T16" fmla="*/ 218 w 266"/>
                <a:gd name="T17" fmla="*/ 26 h 175"/>
                <a:gd name="T18" fmla="*/ 200 w 266"/>
                <a:gd name="T19" fmla="*/ 24 h 175"/>
                <a:gd name="T20" fmla="*/ 179 w 266"/>
                <a:gd name="T21" fmla="*/ 26 h 175"/>
                <a:gd name="T22" fmla="*/ 158 w 266"/>
                <a:gd name="T23" fmla="*/ 30 h 175"/>
                <a:gd name="T24" fmla="*/ 136 w 266"/>
                <a:gd name="T25" fmla="*/ 37 h 175"/>
                <a:gd name="T26" fmla="*/ 114 w 266"/>
                <a:gd name="T27" fmla="*/ 50 h 175"/>
                <a:gd name="T28" fmla="*/ 117 w 266"/>
                <a:gd name="T29" fmla="*/ 49 h 175"/>
                <a:gd name="T30" fmla="*/ 126 w 266"/>
                <a:gd name="T31" fmla="*/ 47 h 175"/>
                <a:gd name="T32" fmla="*/ 140 w 266"/>
                <a:gd name="T33" fmla="*/ 43 h 175"/>
                <a:gd name="T34" fmla="*/ 157 w 266"/>
                <a:gd name="T35" fmla="*/ 40 h 175"/>
                <a:gd name="T36" fmla="*/ 178 w 266"/>
                <a:gd name="T37" fmla="*/ 37 h 175"/>
                <a:gd name="T38" fmla="*/ 200 w 266"/>
                <a:gd name="T39" fmla="*/ 37 h 175"/>
                <a:gd name="T40" fmla="*/ 223 w 266"/>
                <a:gd name="T41" fmla="*/ 40 h 175"/>
                <a:gd name="T42" fmla="*/ 245 w 266"/>
                <a:gd name="T43" fmla="*/ 48 h 175"/>
                <a:gd name="T44" fmla="*/ 266 w 266"/>
                <a:gd name="T45" fmla="*/ 58 h 175"/>
                <a:gd name="T46" fmla="*/ 266 w 266"/>
                <a:gd name="T47" fmla="*/ 61 h 175"/>
                <a:gd name="T48" fmla="*/ 264 w 266"/>
                <a:gd name="T49" fmla="*/ 66 h 175"/>
                <a:gd name="T50" fmla="*/ 260 w 266"/>
                <a:gd name="T51" fmla="*/ 74 h 175"/>
                <a:gd name="T52" fmla="*/ 254 w 266"/>
                <a:gd name="T53" fmla="*/ 84 h 175"/>
                <a:gd name="T54" fmla="*/ 248 w 266"/>
                <a:gd name="T55" fmla="*/ 96 h 175"/>
                <a:gd name="T56" fmla="*/ 240 w 266"/>
                <a:gd name="T57" fmla="*/ 109 h 175"/>
                <a:gd name="T58" fmla="*/ 230 w 266"/>
                <a:gd name="T59" fmla="*/ 123 h 175"/>
                <a:gd name="T60" fmla="*/ 217 w 266"/>
                <a:gd name="T61" fmla="*/ 136 h 175"/>
                <a:gd name="T62" fmla="*/ 202 w 266"/>
                <a:gd name="T63" fmla="*/ 148 h 175"/>
                <a:gd name="T64" fmla="*/ 186 w 266"/>
                <a:gd name="T65" fmla="*/ 158 h 175"/>
                <a:gd name="T66" fmla="*/ 166 w 266"/>
                <a:gd name="T67" fmla="*/ 167 h 175"/>
                <a:gd name="T68" fmla="*/ 145 w 266"/>
                <a:gd name="T69" fmla="*/ 172 h 175"/>
                <a:gd name="T70" fmla="*/ 122 w 266"/>
                <a:gd name="T71" fmla="*/ 175 h 175"/>
                <a:gd name="T72" fmla="*/ 96 w 266"/>
                <a:gd name="T73" fmla="*/ 174 h 175"/>
                <a:gd name="T74" fmla="*/ 66 w 266"/>
                <a:gd name="T75" fmla="*/ 169 h 175"/>
                <a:gd name="T76" fmla="*/ 35 w 266"/>
                <a:gd name="T77" fmla="*/ 157 h 175"/>
                <a:gd name="T78" fmla="*/ 0 w 266"/>
                <a:gd name="T79" fmla="*/ 140 h 175"/>
                <a:gd name="T80" fmla="*/ 1 w 266"/>
                <a:gd name="T81" fmla="*/ 137 h 175"/>
                <a:gd name="T82" fmla="*/ 4 w 266"/>
                <a:gd name="T83" fmla="*/ 132 h 175"/>
                <a:gd name="T84" fmla="*/ 8 w 266"/>
                <a:gd name="T85" fmla="*/ 122 h 175"/>
                <a:gd name="T86" fmla="*/ 13 w 266"/>
                <a:gd name="T87" fmla="*/ 110 h 175"/>
                <a:gd name="T88" fmla="*/ 21 w 266"/>
                <a:gd name="T89" fmla="*/ 96 h 175"/>
                <a:gd name="T90" fmla="*/ 30 w 266"/>
                <a:gd name="T91" fmla="*/ 80 h 175"/>
                <a:gd name="T92" fmla="*/ 40 w 266"/>
                <a:gd name="T93" fmla="*/ 65 h 175"/>
                <a:gd name="T94" fmla="*/ 53 w 266"/>
                <a:gd name="T95" fmla="*/ 49 h 175"/>
                <a:gd name="T96" fmla="*/ 67 w 266"/>
                <a:gd name="T97" fmla="*/ 35 h 175"/>
                <a:gd name="T98" fmla="*/ 84 w 266"/>
                <a:gd name="T99" fmla="*/ 22 h 175"/>
                <a:gd name="T100" fmla="*/ 102 w 266"/>
                <a:gd name="T101" fmla="*/ 11 h 175"/>
                <a:gd name="T102" fmla="*/ 123 w 266"/>
                <a:gd name="T103" fmla="*/ 4 h 175"/>
                <a:gd name="T104" fmla="*/ 145 w 266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175">
                  <a:moveTo>
                    <a:pt x="145" y="0"/>
                  </a:moveTo>
                  <a:lnTo>
                    <a:pt x="170" y="0"/>
                  </a:lnTo>
                  <a:lnTo>
                    <a:pt x="197" y="6"/>
                  </a:lnTo>
                  <a:lnTo>
                    <a:pt x="226" y="18"/>
                  </a:lnTo>
                  <a:lnTo>
                    <a:pt x="257" y="36"/>
                  </a:lnTo>
                  <a:lnTo>
                    <a:pt x="254" y="35"/>
                  </a:lnTo>
                  <a:lnTo>
                    <a:pt x="247" y="32"/>
                  </a:lnTo>
                  <a:lnTo>
                    <a:pt x="235" y="30"/>
                  </a:lnTo>
                  <a:lnTo>
                    <a:pt x="218" y="26"/>
                  </a:lnTo>
                  <a:lnTo>
                    <a:pt x="200" y="24"/>
                  </a:lnTo>
                  <a:lnTo>
                    <a:pt x="179" y="26"/>
                  </a:lnTo>
                  <a:lnTo>
                    <a:pt x="158" y="30"/>
                  </a:lnTo>
                  <a:lnTo>
                    <a:pt x="136" y="37"/>
                  </a:lnTo>
                  <a:lnTo>
                    <a:pt x="114" y="50"/>
                  </a:lnTo>
                  <a:lnTo>
                    <a:pt x="117" y="49"/>
                  </a:lnTo>
                  <a:lnTo>
                    <a:pt x="126" y="47"/>
                  </a:lnTo>
                  <a:lnTo>
                    <a:pt x="140" y="43"/>
                  </a:lnTo>
                  <a:lnTo>
                    <a:pt x="157" y="40"/>
                  </a:lnTo>
                  <a:lnTo>
                    <a:pt x="178" y="37"/>
                  </a:lnTo>
                  <a:lnTo>
                    <a:pt x="200" y="37"/>
                  </a:lnTo>
                  <a:lnTo>
                    <a:pt x="223" y="40"/>
                  </a:lnTo>
                  <a:lnTo>
                    <a:pt x="245" y="48"/>
                  </a:lnTo>
                  <a:lnTo>
                    <a:pt x="266" y="58"/>
                  </a:lnTo>
                  <a:lnTo>
                    <a:pt x="266" y="61"/>
                  </a:lnTo>
                  <a:lnTo>
                    <a:pt x="264" y="66"/>
                  </a:lnTo>
                  <a:lnTo>
                    <a:pt x="260" y="74"/>
                  </a:lnTo>
                  <a:lnTo>
                    <a:pt x="254" y="84"/>
                  </a:lnTo>
                  <a:lnTo>
                    <a:pt x="248" y="96"/>
                  </a:lnTo>
                  <a:lnTo>
                    <a:pt x="240" y="109"/>
                  </a:lnTo>
                  <a:lnTo>
                    <a:pt x="230" y="123"/>
                  </a:lnTo>
                  <a:lnTo>
                    <a:pt x="217" y="136"/>
                  </a:lnTo>
                  <a:lnTo>
                    <a:pt x="202" y="148"/>
                  </a:lnTo>
                  <a:lnTo>
                    <a:pt x="186" y="158"/>
                  </a:lnTo>
                  <a:lnTo>
                    <a:pt x="166" y="167"/>
                  </a:lnTo>
                  <a:lnTo>
                    <a:pt x="145" y="172"/>
                  </a:lnTo>
                  <a:lnTo>
                    <a:pt x="122" y="175"/>
                  </a:lnTo>
                  <a:lnTo>
                    <a:pt x="96" y="174"/>
                  </a:lnTo>
                  <a:lnTo>
                    <a:pt x="66" y="169"/>
                  </a:lnTo>
                  <a:lnTo>
                    <a:pt x="35" y="157"/>
                  </a:lnTo>
                  <a:lnTo>
                    <a:pt x="0" y="140"/>
                  </a:lnTo>
                  <a:lnTo>
                    <a:pt x="1" y="137"/>
                  </a:lnTo>
                  <a:lnTo>
                    <a:pt x="4" y="132"/>
                  </a:lnTo>
                  <a:lnTo>
                    <a:pt x="8" y="122"/>
                  </a:lnTo>
                  <a:lnTo>
                    <a:pt x="13" y="110"/>
                  </a:lnTo>
                  <a:lnTo>
                    <a:pt x="21" y="96"/>
                  </a:lnTo>
                  <a:lnTo>
                    <a:pt x="30" y="80"/>
                  </a:lnTo>
                  <a:lnTo>
                    <a:pt x="40" y="65"/>
                  </a:lnTo>
                  <a:lnTo>
                    <a:pt x="53" y="49"/>
                  </a:lnTo>
                  <a:lnTo>
                    <a:pt x="67" y="35"/>
                  </a:lnTo>
                  <a:lnTo>
                    <a:pt x="84" y="22"/>
                  </a:lnTo>
                  <a:lnTo>
                    <a:pt x="102" y="11"/>
                  </a:lnTo>
                  <a:lnTo>
                    <a:pt x="123" y="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6">
              <a:extLst>
                <a:ext uri="{FF2B5EF4-FFF2-40B4-BE49-F238E27FC236}">
                  <a16:creationId xmlns:a16="http://schemas.microsoft.com/office/drawing/2014/main" id="{1F36CBC4-2442-44AA-9AC8-5CDEF760B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228" y="1870869"/>
              <a:ext cx="404813" cy="280988"/>
            </a:xfrm>
            <a:custGeom>
              <a:avLst/>
              <a:gdLst>
                <a:gd name="T0" fmla="*/ 101 w 255"/>
                <a:gd name="T1" fmla="*/ 0 h 177"/>
                <a:gd name="T2" fmla="*/ 122 w 255"/>
                <a:gd name="T3" fmla="*/ 0 h 177"/>
                <a:gd name="T4" fmla="*/ 143 w 255"/>
                <a:gd name="T5" fmla="*/ 3 h 177"/>
                <a:gd name="T6" fmla="*/ 164 w 255"/>
                <a:gd name="T7" fmla="*/ 8 h 177"/>
                <a:gd name="T8" fmla="*/ 183 w 255"/>
                <a:gd name="T9" fmla="*/ 17 h 177"/>
                <a:gd name="T10" fmla="*/ 201 w 255"/>
                <a:gd name="T11" fmla="*/ 31 h 177"/>
                <a:gd name="T12" fmla="*/ 220 w 255"/>
                <a:gd name="T13" fmla="*/ 48 h 177"/>
                <a:gd name="T14" fmla="*/ 234 w 255"/>
                <a:gd name="T15" fmla="*/ 71 h 177"/>
                <a:gd name="T16" fmla="*/ 246 w 255"/>
                <a:gd name="T17" fmla="*/ 100 h 177"/>
                <a:gd name="T18" fmla="*/ 255 w 255"/>
                <a:gd name="T19" fmla="*/ 135 h 177"/>
                <a:gd name="T20" fmla="*/ 253 w 255"/>
                <a:gd name="T21" fmla="*/ 132 h 177"/>
                <a:gd name="T22" fmla="*/ 249 w 255"/>
                <a:gd name="T23" fmla="*/ 125 h 177"/>
                <a:gd name="T24" fmla="*/ 244 w 255"/>
                <a:gd name="T25" fmla="*/ 114 h 177"/>
                <a:gd name="T26" fmla="*/ 235 w 255"/>
                <a:gd name="T27" fmla="*/ 101 h 177"/>
                <a:gd name="T28" fmla="*/ 222 w 255"/>
                <a:gd name="T29" fmla="*/ 87 h 177"/>
                <a:gd name="T30" fmla="*/ 208 w 255"/>
                <a:gd name="T31" fmla="*/ 73 h 177"/>
                <a:gd name="T32" fmla="*/ 190 w 255"/>
                <a:gd name="T33" fmla="*/ 60 h 177"/>
                <a:gd name="T34" fmla="*/ 168 w 255"/>
                <a:gd name="T35" fmla="*/ 49 h 177"/>
                <a:gd name="T36" fmla="*/ 143 w 255"/>
                <a:gd name="T37" fmla="*/ 44 h 177"/>
                <a:gd name="T38" fmla="*/ 147 w 255"/>
                <a:gd name="T39" fmla="*/ 45 h 177"/>
                <a:gd name="T40" fmla="*/ 155 w 255"/>
                <a:gd name="T41" fmla="*/ 49 h 177"/>
                <a:gd name="T42" fmla="*/ 168 w 255"/>
                <a:gd name="T43" fmla="*/ 57 h 177"/>
                <a:gd name="T44" fmla="*/ 182 w 255"/>
                <a:gd name="T45" fmla="*/ 68 h 177"/>
                <a:gd name="T46" fmla="*/ 197 w 255"/>
                <a:gd name="T47" fmla="*/ 80 h 177"/>
                <a:gd name="T48" fmla="*/ 213 w 255"/>
                <a:gd name="T49" fmla="*/ 96 h 177"/>
                <a:gd name="T50" fmla="*/ 227 w 255"/>
                <a:gd name="T51" fmla="*/ 114 h 177"/>
                <a:gd name="T52" fmla="*/ 239 w 255"/>
                <a:gd name="T53" fmla="*/ 135 h 177"/>
                <a:gd name="T54" fmla="*/ 246 w 255"/>
                <a:gd name="T55" fmla="*/ 157 h 177"/>
                <a:gd name="T56" fmla="*/ 243 w 255"/>
                <a:gd name="T57" fmla="*/ 158 h 177"/>
                <a:gd name="T58" fmla="*/ 238 w 255"/>
                <a:gd name="T59" fmla="*/ 161 h 177"/>
                <a:gd name="T60" fmla="*/ 229 w 255"/>
                <a:gd name="T61" fmla="*/ 165 h 177"/>
                <a:gd name="T62" fmla="*/ 216 w 255"/>
                <a:gd name="T63" fmla="*/ 169 h 177"/>
                <a:gd name="T64" fmla="*/ 201 w 255"/>
                <a:gd name="T65" fmla="*/ 173 h 177"/>
                <a:gd name="T66" fmla="*/ 184 w 255"/>
                <a:gd name="T67" fmla="*/ 175 h 177"/>
                <a:gd name="T68" fmla="*/ 166 w 255"/>
                <a:gd name="T69" fmla="*/ 177 h 177"/>
                <a:gd name="T70" fmla="*/ 147 w 255"/>
                <a:gd name="T71" fmla="*/ 177 h 177"/>
                <a:gd name="T72" fmla="*/ 126 w 255"/>
                <a:gd name="T73" fmla="*/ 173 h 177"/>
                <a:gd name="T74" fmla="*/ 105 w 255"/>
                <a:gd name="T75" fmla="*/ 166 h 177"/>
                <a:gd name="T76" fmla="*/ 86 w 255"/>
                <a:gd name="T77" fmla="*/ 157 h 177"/>
                <a:gd name="T78" fmla="*/ 65 w 255"/>
                <a:gd name="T79" fmla="*/ 141 h 177"/>
                <a:gd name="T80" fmla="*/ 47 w 255"/>
                <a:gd name="T81" fmla="*/ 122 h 177"/>
                <a:gd name="T82" fmla="*/ 28 w 255"/>
                <a:gd name="T83" fmla="*/ 97 h 177"/>
                <a:gd name="T84" fmla="*/ 13 w 255"/>
                <a:gd name="T85" fmla="*/ 65 h 177"/>
                <a:gd name="T86" fmla="*/ 0 w 255"/>
                <a:gd name="T87" fmla="*/ 27 h 177"/>
                <a:gd name="T88" fmla="*/ 1 w 255"/>
                <a:gd name="T89" fmla="*/ 26 h 177"/>
                <a:gd name="T90" fmla="*/ 8 w 255"/>
                <a:gd name="T91" fmla="*/ 23 h 177"/>
                <a:gd name="T92" fmla="*/ 17 w 255"/>
                <a:gd name="T93" fmla="*/ 19 h 177"/>
                <a:gd name="T94" fmla="*/ 30 w 255"/>
                <a:gd name="T95" fmla="*/ 14 h 177"/>
                <a:gd name="T96" fmla="*/ 45 w 255"/>
                <a:gd name="T97" fmla="*/ 10 h 177"/>
                <a:gd name="T98" fmla="*/ 62 w 255"/>
                <a:gd name="T99" fmla="*/ 5 h 177"/>
                <a:gd name="T100" fmla="*/ 82 w 255"/>
                <a:gd name="T101" fmla="*/ 3 h 177"/>
                <a:gd name="T102" fmla="*/ 101 w 255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5" h="177">
                  <a:moveTo>
                    <a:pt x="101" y="0"/>
                  </a:moveTo>
                  <a:lnTo>
                    <a:pt x="122" y="0"/>
                  </a:lnTo>
                  <a:lnTo>
                    <a:pt x="143" y="3"/>
                  </a:lnTo>
                  <a:lnTo>
                    <a:pt x="164" y="8"/>
                  </a:lnTo>
                  <a:lnTo>
                    <a:pt x="183" y="17"/>
                  </a:lnTo>
                  <a:lnTo>
                    <a:pt x="201" y="31"/>
                  </a:lnTo>
                  <a:lnTo>
                    <a:pt x="220" y="48"/>
                  </a:lnTo>
                  <a:lnTo>
                    <a:pt x="234" y="71"/>
                  </a:lnTo>
                  <a:lnTo>
                    <a:pt x="246" y="100"/>
                  </a:lnTo>
                  <a:lnTo>
                    <a:pt x="255" y="135"/>
                  </a:lnTo>
                  <a:lnTo>
                    <a:pt x="253" y="132"/>
                  </a:lnTo>
                  <a:lnTo>
                    <a:pt x="249" y="125"/>
                  </a:lnTo>
                  <a:lnTo>
                    <a:pt x="244" y="114"/>
                  </a:lnTo>
                  <a:lnTo>
                    <a:pt x="235" y="101"/>
                  </a:lnTo>
                  <a:lnTo>
                    <a:pt x="222" y="87"/>
                  </a:lnTo>
                  <a:lnTo>
                    <a:pt x="208" y="73"/>
                  </a:lnTo>
                  <a:lnTo>
                    <a:pt x="190" y="60"/>
                  </a:lnTo>
                  <a:lnTo>
                    <a:pt x="168" y="49"/>
                  </a:lnTo>
                  <a:lnTo>
                    <a:pt x="143" y="44"/>
                  </a:lnTo>
                  <a:lnTo>
                    <a:pt x="147" y="45"/>
                  </a:lnTo>
                  <a:lnTo>
                    <a:pt x="155" y="49"/>
                  </a:lnTo>
                  <a:lnTo>
                    <a:pt x="168" y="57"/>
                  </a:lnTo>
                  <a:lnTo>
                    <a:pt x="182" y="6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27" y="114"/>
                  </a:lnTo>
                  <a:lnTo>
                    <a:pt x="239" y="135"/>
                  </a:lnTo>
                  <a:lnTo>
                    <a:pt x="246" y="157"/>
                  </a:lnTo>
                  <a:lnTo>
                    <a:pt x="243" y="158"/>
                  </a:lnTo>
                  <a:lnTo>
                    <a:pt x="238" y="161"/>
                  </a:lnTo>
                  <a:lnTo>
                    <a:pt x="229" y="165"/>
                  </a:lnTo>
                  <a:lnTo>
                    <a:pt x="216" y="169"/>
                  </a:lnTo>
                  <a:lnTo>
                    <a:pt x="201" y="173"/>
                  </a:lnTo>
                  <a:lnTo>
                    <a:pt x="184" y="175"/>
                  </a:lnTo>
                  <a:lnTo>
                    <a:pt x="166" y="177"/>
                  </a:lnTo>
                  <a:lnTo>
                    <a:pt x="147" y="177"/>
                  </a:lnTo>
                  <a:lnTo>
                    <a:pt x="126" y="173"/>
                  </a:lnTo>
                  <a:lnTo>
                    <a:pt x="105" y="166"/>
                  </a:lnTo>
                  <a:lnTo>
                    <a:pt x="86" y="157"/>
                  </a:lnTo>
                  <a:lnTo>
                    <a:pt x="65" y="141"/>
                  </a:lnTo>
                  <a:lnTo>
                    <a:pt x="47" y="122"/>
                  </a:lnTo>
                  <a:lnTo>
                    <a:pt x="28" y="97"/>
                  </a:lnTo>
                  <a:lnTo>
                    <a:pt x="13" y="65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8" y="23"/>
                  </a:lnTo>
                  <a:lnTo>
                    <a:pt x="17" y="19"/>
                  </a:lnTo>
                  <a:lnTo>
                    <a:pt x="30" y="14"/>
                  </a:lnTo>
                  <a:lnTo>
                    <a:pt x="45" y="10"/>
                  </a:lnTo>
                  <a:lnTo>
                    <a:pt x="62" y="5"/>
                  </a:lnTo>
                  <a:lnTo>
                    <a:pt x="82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7">
              <a:extLst>
                <a:ext uri="{FF2B5EF4-FFF2-40B4-BE49-F238E27FC236}">
                  <a16:creationId xmlns:a16="http://schemas.microsoft.com/office/drawing/2014/main" id="{338F57E9-1DCD-49B6-A967-E7A9F92E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890" y="1396206"/>
              <a:ext cx="277813" cy="423863"/>
            </a:xfrm>
            <a:custGeom>
              <a:avLst/>
              <a:gdLst>
                <a:gd name="T0" fmla="*/ 35 w 175"/>
                <a:gd name="T1" fmla="*/ 0 h 267"/>
                <a:gd name="T2" fmla="*/ 38 w 175"/>
                <a:gd name="T3" fmla="*/ 0 h 267"/>
                <a:gd name="T4" fmla="*/ 44 w 175"/>
                <a:gd name="T5" fmla="*/ 3 h 267"/>
                <a:gd name="T6" fmla="*/ 53 w 175"/>
                <a:gd name="T7" fmla="*/ 7 h 267"/>
                <a:gd name="T8" fmla="*/ 66 w 175"/>
                <a:gd name="T9" fmla="*/ 13 h 267"/>
                <a:gd name="T10" fmla="*/ 79 w 175"/>
                <a:gd name="T11" fmla="*/ 20 h 267"/>
                <a:gd name="T12" fmla="*/ 95 w 175"/>
                <a:gd name="T13" fmla="*/ 29 h 267"/>
                <a:gd name="T14" fmla="*/ 110 w 175"/>
                <a:gd name="T15" fmla="*/ 41 h 267"/>
                <a:gd name="T16" fmla="*/ 126 w 175"/>
                <a:gd name="T17" fmla="*/ 54 h 267"/>
                <a:gd name="T18" fmla="*/ 140 w 175"/>
                <a:gd name="T19" fmla="*/ 68 h 267"/>
                <a:gd name="T20" fmla="*/ 153 w 175"/>
                <a:gd name="T21" fmla="*/ 85 h 267"/>
                <a:gd name="T22" fmla="*/ 165 w 175"/>
                <a:gd name="T23" fmla="*/ 103 h 267"/>
                <a:gd name="T24" fmla="*/ 171 w 175"/>
                <a:gd name="T25" fmla="*/ 124 h 267"/>
                <a:gd name="T26" fmla="*/ 175 w 175"/>
                <a:gd name="T27" fmla="*/ 146 h 267"/>
                <a:gd name="T28" fmla="*/ 175 w 175"/>
                <a:gd name="T29" fmla="*/ 170 h 267"/>
                <a:gd name="T30" fmla="*/ 169 w 175"/>
                <a:gd name="T31" fmla="*/ 196 h 267"/>
                <a:gd name="T32" fmla="*/ 157 w 175"/>
                <a:gd name="T33" fmla="*/ 226 h 267"/>
                <a:gd name="T34" fmla="*/ 139 w 175"/>
                <a:gd name="T35" fmla="*/ 257 h 267"/>
                <a:gd name="T36" fmla="*/ 140 w 175"/>
                <a:gd name="T37" fmla="*/ 255 h 267"/>
                <a:gd name="T38" fmla="*/ 143 w 175"/>
                <a:gd name="T39" fmla="*/ 246 h 267"/>
                <a:gd name="T40" fmla="*/ 147 w 175"/>
                <a:gd name="T41" fmla="*/ 234 h 267"/>
                <a:gd name="T42" fmla="*/ 149 w 175"/>
                <a:gd name="T43" fmla="*/ 219 h 267"/>
                <a:gd name="T44" fmla="*/ 151 w 175"/>
                <a:gd name="T45" fmla="*/ 200 h 267"/>
                <a:gd name="T46" fmla="*/ 151 w 175"/>
                <a:gd name="T47" fmla="*/ 180 h 267"/>
                <a:gd name="T48" fmla="*/ 147 w 175"/>
                <a:gd name="T49" fmla="*/ 157 h 267"/>
                <a:gd name="T50" fmla="*/ 138 w 175"/>
                <a:gd name="T51" fmla="*/ 135 h 267"/>
                <a:gd name="T52" fmla="*/ 125 w 175"/>
                <a:gd name="T53" fmla="*/ 113 h 267"/>
                <a:gd name="T54" fmla="*/ 126 w 175"/>
                <a:gd name="T55" fmla="*/ 117 h 267"/>
                <a:gd name="T56" fmla="*/ 129 w 175"/>
                <a:gd name="T57" fmla="*/ 126 h 267"/>
                <a:gd name="T58" fmla="*/ 132 w 175"/>
                <a:gd name="T59" fmla="*/ 139 h 267"/>
                <a:gd name="T60" fmla="*/ 136 w 175"/>
                <a:gd name="T61" fmla="*/ 157 h 267"/>
                <a:gd name="T62" fmla="*/ 138 w 175"/>
                <a:gd name="T63" fmla="*/ 178 h 267"/>
                <a:gd name="T64" fmla="*/ 138 w 175"/>
                <a:gd name="T65" fmla="*/ 200 h 267"/>
                <a:gd name="T66" fmla="*/ 135 w 175"/>
                <a:gd name="T67" fmla="*/ 222 h 267"/>
                <a:gd name="T68" fmla="*/ 129 w 175"/>
                <a:gd name="T69" fmla="*/ 244 h 267"/>
                <a:gd name="T70" fmla="*/ 117 w 175"/>
                <a:gd name="T71" fmla="*/ 267 h 267"/>
                <a:gd name="T72" fmla="*/ 114 w 175"/>
                <a:gd name="T73" fmla="*/ 265 h 267"/>
                <a:gd name="T74" fmla="*/ 109 w 175"/>
                <a:gd name="T75" fmla="*/ 264 h 267"/>
                <a:gd name="T76" fmla="*/ 101 w 175"/>
                <a:gd name="T77" fmla="*/ 260 h 267"/>
                <a:gd name="T78" fmla="*/ 91 w 175"/>
                <a:gd name="T79" fmla="*/ 255 h 267"/>
                <a:gd name="T80" fmla="*/ 79 w 175"/>
                <a:gd name="T81" fmla="*/ 248 h 267"/>
                <a:gd name="T82" fmla="*/ 66 w 175"/>
                <a:gd name="T83" fmla="*/ 239 h 267"/>
                <a:gd name="T84" fmla="*/ 53 w 175"/>
                <a:gd name="T85" fmla="*/ 229 h 267"/>
                <a:gd name="T86" fmla="*/ 40 w 175"/>
                <a:gd name="T87" fmla="*/ 217 h 267"/>
                <a:gd name="T88" fmla="*/ 27 w 175"/>
                <a:gd name="T89" fmla="*/ 202 h 267"/>
                <a:gd name="T90" fmla="*/ 17 w 175"/>
                <a:gd name="T91" fmla="*/ 186 h 267"/>
                <a:gd name="T92" fmla="*/ 9 w 175"/>
                <a:gd name="T93" fmla="*/ 167 h 267"/>
                <a:gd name="T94" fmla="*/ 2 w 175"/>
                <a:gd name="T95" fmla="*/ 146 h 267"/>
                <a:gd name="T96" fmla="*/ 0 w 175"/>
                <a:gd name="T97" fmla="*/ 121 h 267"/>
                <a:gd name="T98" fmla="*/ 1 w 175"/>
                <a:gd name="T99" fmla="*/ 95 h 267"/>
                <a:gd name="T100" fmla="*/ 8 w 175"/>
                <a:gd name="T101" fmla="*/ 67 h 267"/>
                <a:gd name="T102" fmla="*/ 18 w 175"/>
                <a:gd name="T103" fmla="*/ 34 h 267"/>
                <a:gd name="T104" fmla="*/ 35 w 175"/>
                <a:gd name="T10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7">
                  <a:moveTo>
                    <a:pt x="35" y="0"/>
                  </a:moveTo>
                  <a:lnTo>
                    <a:pt x="38" y="0"/>
                  </a:lnTo>
                  <a:lnTo>
                    <a:pt x="44" y="3"/>
                  </a:lnTo>
                  <a:lnTo>
                    <a:pt x="53" y="7"/>
                  </a:lnTo>
                  <a:lnTo>
                    <a:pt x="66" y="13"/>
                  </a:lnTo>
                  <a:lnTo>
                    <a:pt x="79" y="20"/>
                  </a:lnTo>
                  <a:lnTo>
                    <a:pt x="95" y="29"/>
                  </a:lnTo>
                  <a:lnTo>
                    <a:pt x="110" y="41"/>
                  </a:lnTo>
                  <a:lnTo>
                    <a:pt x="126" y="54"/>
                  </a:lnTo>
                  <a:lnTo>
                    <a:pt x="140" y="68"/>
                  </a:lnTo>
                  <a:lnTo>
                    <a:pt x="153" y="85"/>
                  </a:lnTo>
                  <a:lnTo>
                    <a:pt x="165" y="103"/>
                  </a:lnTo>
                  <a:lnTo>
                    <a:pt x="171" y="124"/>
                  </a:lnTo>
                  <a:lnTo>
                    <a:pt x="175" y="146"/>
                  </a:lnTo>
                  <a:lnTo>
                    <a:pt x="175" y="170"/>
                  </a:lnTo>
                  <a:lnTo>
                    <a:pt x="169" y="196"/>
                  </a:lnTo>
                  <a:lnTo>
                    <a:pt x="157" y="226"/>
                  </a:lnTo>
                  <a:lnTo>
                    <a:pt x="139" y="257"/>
                  </a:lnTo>
                  <a:lnTo>
                    <a:pt x="140" y="255"/>
                  </a:lnTo>
                  <a:lnTo>
                    <a:pt x="143" y="246"/>
                  </a:lnTo>
                  <a:lnTo>
                    <a:pt x="147" y="234"/>
                  </a:lnTo>
                  <a:lnTo>
                    <a:pt x="149" y="219"/>
                  </a:lnTo>
                  <a:lnTo>
                    <a:pt x="151" y="200"/>
                  </a:lnTo>
                  <a:lnTo>
                    <a:pt x="151" y="180"/>
                  </a:lnTo>
                  <a:lnTo>
                    <a:pt x="147" y="157"/>
                  </a:lnTo>
                  <a:lnTo>
                    <a:pt x="138" y="135"/>
                  </a:lnTo>
                  <a:lnTo>
                    <a:pt x="125" y="113"/>
                  </a:lnTo>
                  <a:lnTo>
                    <a:pt x="126" y="117"/>
                  </a:lnTo>
                  <a:lnTo>
                    <a:pt x="129" y="126"/>
                  </a:lnTo>
                  <a:lnTo>
                    <a:pt x="132" y="139"/>
                  </a:lnTo>
                  <a:lnTo>
                    <a:pt x="136" y="157"/>
                  </a:lnTo>
                  <a:lnTo>
                    <a:pt x="138" y="178"/>
                  </a:lnTo>
                  <a:lnTo>
                    <a:pt x="138" y="200"/>
                  </a:lnTo>
                  <a:lnTo>
                    <a:pt x="135" y="222"/>
                  </a:lnTo>
                  <a:lnTo>
                    <a:pt x="129" y="244"/>
                  </a:lnTo>
                  <a:lnTo>
                    <a:pt x="117" y="267"/>
                  </a:lnTo>
                  <a:lnTo>
                    <a:pt x="114" y="265"/>
                  </a:lnTo>
                  <a:lnTo>
                    <a:pt x="109" y="264"/>
                  </a:lnTo>
                  <a:lnTo>
                    <a:pt x="101" y="260"/>
                  </a:lnTo>
                  <a:lnTo>
                    <a:pt x="91" y="255"/>
                  </a:lnTo>
                  <a:lnTo>
                    <a:pt x="79" y="248"/>
                  </a:lnTo>
                  <a:lnTo>
                    <a:pt x="66" y="239"/>
                  </a:lnTo>
                  <a:lnTo>
                    <a:pt x="53" y="229"/>
                  </a:lnTo>
                  <a:lnTo>
                    <a:pt x="40" y="217"/>
                  </a:lnTo>
                  <a:lnTo>
                    <a:pt x="27" y="202"/>
                  </a:lnTo>
                  <a:lnTo>
                    <a:pt x="17" y="186"/>
                  </a:lnTo>
                  <a:lnTo>
                    <a:pt x="9" y="167"/>
                  </a:lnTo>
                  <a:lnTo>
                    <a:pt x="2" y="146"/>
                  </a:lnTo>
                  <a:lnTo>
                    <a:pt x="0" y="121"/>
                  </a:lnTo>
                  <a:lnTo>
                    <a:pt x="1" y="95"/>
                  </a:lnTo>
                  <a:lnTo>
                    <a:pt x="8" y="67"/>
                  </a:lnTo>
                  <a:lnTo>
                    <a:pt x="18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8">
              <a:extLst>
                <a:ext uri="{FF2B5EF4-FFF2-40B4-BE49-F238E27FC236}">
                  <a16:creationId xmlns:a16="http://schemas.microsoft.com/office/drawing/2014/main" id="{68E5A91C-575F-4485-8B6D-AC6962B00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065" y="1499394"/>
              <a:ext cx="280988" cy="406400"/>
            </a:xfrm>
            <a:custGeom>
              <a:avLst/>
              <a:gdLst>
                <a:gd name="T0" fmla="*/ 150 w 177"/>
                <a:gd name="T1" fmla="*/ 0 h 256"/>
                <a:gd name="T2" fmla="*/ 151 w 177"/>
                <a:gd name="T3" fmla="*/ 3 h 256"/>
                <a:gd name="T4" fmla="*/ 154 w 177"/>
                <a:gd name="T5" fmla="*/ 9 h 256"/>
                <a:gd name="T6" fmla="*/ 157 w 177"/>
                <a:gd name="T7" fmla="*/ 18 h 256"/>
                <a:gd name="T8" fmla="*/ 163 w 177"/>
                <a:gd name="T9" fmla="*/ 31 h 256"/>
                <a:gd name="T10" fmla="*/ 167 w 177"/>
                <a:gd name="T11" fmla="*/ 47 h 256"/>
                <a:gd name="T12" fmla="*/ 172 w 177"/>
                <a:gd name="T13" fmla="*/ 64 h 256"/>
                <a:gd name="T14" fmla="*/ 174 w 177"/>
                <a:gd name="T15" fmla="*/ 82 h 256"/>
                <a:gd name="T16" fmla="*/ 177 w 177"/>
                <a:gd name="T17" fmla="*/ 103 h 256"/>
                <a:gd name="T18" fmla="*/ 177 w 177"/>
                <a:gd name="T19" fmla="*/ 124 h 256"/>
                <a:gd name="T20" fmla="*/ 174 w 177"/>
                <a:gd name="T21" fmla="*/ 144 h 256"/>
                <a:gd name="T22" fmla="*/ 169 w 177"/>
                <a:gd name="T23" fmla="*/ 165 h 256"/>
                <a:gd name="T24" fmla="*/ 159 w 177"/>
                <a:gd name="T25" fmla="*/ 185 h 256"/>
                <a:gd name="T26" fmla="*/ 146 w 177"/>
                <a:gd name="T27" fmla="*/ 203 h 256"/>
                <a:gd name="T28" fmla="*/ 129 w 177"/>
                <a:gd name="T29" fmla="*/ 220 h 256"/>
                <a:gd name="T30" fmla="*/ 105 w 177"/>
                <a:gd name="T31" fmla="*/ 235 h 256"/>
                <a:gd name="T32" fmla="*/ 77 w 177"/>
                <a:gd name="T33" fmla="*/ 247 h 256"/>
                <a:gd name="T34" fmla="*/ 42 w 177"/>
                <a:gd name="T35" fmla="*/ 256 h 256"/>
                <a:gd name="T36" fmla="*/ 44 w 177"/>
                <a:gd name="T37" fmla="*/ 255 h 256"/>
                <a:gd name="T38" fmla="*/ 52 w 177"/>
                <a:gd name="T39" fmla="*/ 251 h 256"/>
                <a:gd name="T40" fmla="*/ 63 w 177"/>
                <a:gd name="T41" fmla="*/ 244 h 256"/>
                <a:gd name="T42" fmla="*/ 76 w 177"/>
                <a:gd name="T43" fmla="*/ 235 h 256"/>
                <a:gd name="T44" fmla="*/ 90 w 177"/>
                <a:gd name="T45" fmla="*/ 224 h 256"/>
                <a:gd name="T46" fmla="*/ 104 w 177"/>
                <a:gd name="T47" fmla="*/ 209 h 256"/>
                <a:gd name="T48" fmla="*/ 117 w 177"/>
                <a:gd name="T49" fmla="*/ 191 h 256"/>
                <a:gd name="T50" fmla="*/ 126 w 177"/>
                <a:gd name="T51" fmla="*/ 169 h 256"/>
                <a:gd name="T52" fmla="*/ 133 w 177"/>
                <a:gd name="T53" fmla="*/ 144 h 256"/>
                <a:gd name="T54" fmla="*/ 131 w 177"/>
                <a:gd name="T55" fmla="*/ 148 h 256"/>
                <a:gd name="T56" fmla="*/ 128 w 177"/>
                <a:gd name="T57" fmla="*/ 156 h 256"/>
                <a:gd name="T58" fmla="*/ 120 w 177"/>
                <a:gd name="T59" fmla="*/ 168 h 256"/>
                <a:gd name="T60" fmla="*/ 109 w 177"/>
                <a:gd name="T61" fmla="*/ 183 h 256"/>
                <a:gd name="T62" fmla="*/ 96 w 177"/>
                <a:gd name="T63" fmla="*/ 199 h 256"/>
                <a:gd name="T64" fmla="*/ 81 w 177"/>
                <a:gd name="T65" fmla="*/ 215 h 256"/>
                <a:gd name="T66" fmla="*/ 63 w 177"/>
                <a:gd name="T67" fmla="*/ 229 h 256"/>
                <a:gd name="T68" fmla="*/ 42 w 177"/>
                <a:gd name="T69" fmla="*/ 240 h 256"/>
                <a:gd name="T70" fmla="*/ 20 w 177"/>
                <a:gd name="T71" fmla="*/ 247 h 256"/>
                <a:gd name="T72" fmla="*/ 18 w 177"/>
                <a:gd name="T73" fmla="*/ 244 h 256"/>
                <a:gd name="T74" fmla="*/ 16 w 177"/>
                <a:gd name="T75" fmla="*/ 239 h 256"/>
                <a:gd name="T76" fmla="*/ 12 w 177"/>
                <a:gd name="T77" fmla="*/ 229 h 256"/>
                <a:gd name="T78" fmla="*/ 8 w 177"/>
                <a:gd name="T79" fmla="*/ 217 h 256"/>
                <a:gd name="T80" fmla="*/ 4 w 177"/>
                <a:gd name="T81" fmla="*/ 203 h 256"/>
                <a:gd name="T82" fmla="*/ 1 w 177"/>
                <a:gd name="T83" fmla="*/ 186 h 256"/>
                <a:gd name="T84" fmla="*/ 0 w 177"/>
                <a:gd name="T85" fmla="*/ 168 h 256"/>
                <a:gd name="T86" fmla="*/ 0 w 177"/>
                <a:gd name="T87" fmla="*/ 148 h 256"/>
                <a:gd name="T88" fmla="*/ 4 w 177"/>
                <a:gd name="T89" fmla="*/ 128 h 256"/>
                <a:gd name="T90" fmla="*/ 9 w 177"/>
                <a:gd name="T91" fmla="*/ 107 h 256"/>
                <a:gd name="T92" fmla="*/ 20 w 177"/>
                <a:gd name="T93" fmla="*/ 86 h 256"/>
                <a:gd name="T94" fmla="*/ 35 w 177"/>
                <a:gd name="T95" fmla="*/ 67 h 256"/>
                <a:gd name="T96" fmla="*/ 55 w 177"/>
                <a:gd name="T97" fmla="*/ 47 h 256"/>
                <a:gd name="T98" fmla="*/ 79 w 177"/>
                <a:gd name="T99" fmla="*/ 30 h 256"/>
                <a:gd name="T100" fmla="*/ 112 w 177"/>
                <a:gd name="T101" fmla="*/ 15 h 256"/>
                <a:gd name="T102" fmla="*/ 150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50" y="0"/>
                  </a:moveTo>
                  <a:lnTo>
                    <a:pt x="151" y="3"/>
                  </a:lnTo>
                  <a:lnTo>
                    <a:pt x="154" y="9"/>
                  </a:lnTo>
                  <a:lnTo>
                    <a:pt x="157" y="18"/>
                  </a:lnTo>
                  <a:lnTo>
                    <a:pt x="163" y="31"/>
                  </a:lnTo>
                  <a:lnTo>
                    <a:pt x="167" y="47"/>
                  </a:lnTo>
                  <a:lnTo>
                    <a:pt x="172" y="64"/>
                  </a:lnTo>
                  <a:lnTo>
                    <a:pt x="174" y="82"/>
                  </a:lnTo>
                  <a:lnTo>
                    <a:pt x="177" y="103"/>
                  </a:lnTo>
                  <a:lnTo>
                    <a:pt x="177" y="124"/>
                  </a:lnTo>
                  <a:lnTo>
                    <a:pt x="174" y="144"/>
                  </a:lnTo>
                  <a:lnTo>
                    <a:pt x="169" y="165"/>
                  </a:lnTo>
                  <a:lnTo>
                    <a:pt x="159" y="185"/>
                  </a:lnTo>
                  <a:lnTo>
                    <a:pt x="146" y="203"/>
                  </a:lnTo>
                  <a:lnTo>
                    <a:pt x="129" y="220"/>
                  </a:lnTo>
                  <a:lnTo>
                    <a:pt x="105" y="235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4" y="255"/>
                  </a:lnTo>
                  <a:lnTo>
                    <a:pt x="52" y="251"/>
                  </a:lnTo>
                  <a:lnTo>
                    <a:pt x="63" y="244"/>
                  </a:lnTo>
                  <a:lnTo>
                    <a:pt x="76" y="235"/>
                  </a:lnTo>
                  <a:lnTo>
                    <a:pt x="90" y="224"/>
                  </a:lnTo>
                  <a:lnTo>
                    <a:pt x="104" y="209"/>
                  </a:lnTo>
                  <a:lnTo>
                    <a:pt x="117" y="191"/>
                  </a:lnTo>
                  <a:lnTo>
                    <a:pt x="126" y="169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8" y="156"/>
                  </a:lnTo>
                  <a:lnTo>
                    <a:pt x="120" y="168"/>
                  </a:lnTo>
                  <a:lnTo>
                    <a:pt x="109" y="183"/>
                  </a:lnTo>
                  <a:lnTo>
                    <a:pt x="96" y="199"/>
                  </a:lnTo>
                  <a:lnTo>
                    <a:pt x="81" y="215"/>
                  </a:lnTo>
                  <a:lnTo>
                    <a:pt x="63" y="229"/>
                  </a:lnTo>
                  <a:lnTo>
                    <a:pt x="42" y="240"/>
                  </a:lnTo>
                  <a:lnTo>
                    <a:pt x="20" y="247"/>
                  </a:lnTo>
                  <a:lnTo>
                    <a:pt x="18" y="244"/>
                  </a:lnTo>
                  <a:lnTo>
                    <a:pt x="16" y="239"/>
                  </a:lnTo>
                  <a:lnTo>
                    <a:pt x="12" y="229"/>
                  </a:lnTo>
                  <a:lnTo>
                    <a:pt x="8" y="217"/>
                  </a:lnTo>
                  <a:lnTo>
                    <a:pt x="4" y="203"/>
                  </a:lnTo>
                  <a:lnTo>
                    <a:pt x="1" y="186"/>
                  </a:lnTo>
                  <a:lnTo>
                    <a:pt x="0" y="168"/>
                  </a:lnTo>
                  <a:lnTo>
                    <a:pt x="0" y="148"/>
                  </a:lnTo>
                  <a:lnTo>
                    <a:pt x="4" y="128"/>
                  </a:lnTo>
                  <a:lnTo>
                    <a:pt x="9" y="107"/>
                  </a:lnTo>
                  <a:lnTo>
                    <a:pt x="20" y="86"/>
                  </a:lnTo>
                  <a:lnTo>
                    <a:pt x="35" y="67"/>
                  </a:lnTo>
                  <a:lnTo>
                    <a:pt x="55" y="47"/>
                  </a:lnTo>
                  <a:lnTo>
                    <a:pt x="79" y="30"/>
                  </a:lnTo>
                  <a:lnTo>
                    <a:pt x="112" y="15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: 形状 29">
              <a:extLst>
                <a:ext uri="{FF2B5EF4-FFF2-40B4-BE49-F238E27FC236}">
                  <a16:creationId xmlns:a16="http://schemas.microsoft.com/office/drawing/2014/main" id="{60FB5BB8-1B85-45E4-B5C8-342E39B33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803" y="1775619"/>
              <a:ext cx="280988" cy="404813"/>
            </a:xfrm>
            <a:custGeom>
              <a:avLst/>
              <a:gdLst>
                <a:gd name="T0" fmla="*/ 149 w 177"/>
                <a:gd name="T1" fmla="*/ 0 h 255"/>
                <a:gd name="T2" fmla="*/ 151 w 177"/>
                <a:gd name="T3" fmla="*/ 2 h 255"/>
                <a:gd name="T4" fmla="*/ 153 w 177"/>
                <a:gd name="T5" fmla="*/ 8 h 255"/>
                <a:gd name="T6" fmla="*/ 157 w 177"/>
                <a:gd name="T7" fmla="*/ 17 h 255"/>
                <a:gd name="T8" fmla="*/ 162 w 177"/>
                <a:gd name="T9" fmla="*/ 30 h 255"/>
                <a:gd name="T10" fmla="*/ 166 w 177"/>
                <a:gd name="T11" fmla="*/ 46 h 255"/>
                <a:gd name="T12" fmla="*/ 170 w 177"/>
                <a:gd name="T13" fmla="*/ 63 h 255"/>
                <a:gd name="T14" fmla="*/ 174 w 177"/>
                <a:gd name="T15" fmla="*/ 82 h 255"/>
                <a:gd name="T16" fmla="*/ 177 w 177"/>
                <a:gd name="T17" fmla="*/ 102 h 255"/>
                <a:gd name="T18" fmla="*/ 177 w 177"/>
                <a:gd name="T19" fmla="*/ 122 h 255"/>
                <a:gd name="T20" fmla="*/ 174 w 177"/>
                <a:gd name="T21" fmla="*/ 143 h 255"/>
                <a:gd name="T22" fmla="*/ 168 w 177"/>
                <a:gd name="T23" fmla="*/ 164 h 255"/>
                <a:gd name="T24" fmla="*/ 159 w 177"/>
                <a:gd name="T25" fmla="*/ 183 h 255"/>
                <a:gd name="T26" fmla="*/ 146 w 177"/>
                <a:gd name="T27" fmla="*/ 203 h 255"/>
                <a:gd name="T28" fmla="*/ 127 w 177"/>
                <a:gd name="T29" fmla="*/ 220 h 255"/>
                <a:gd name="T30" fmla="*/ 105 w 177"/>
                <a:gd name="T31" fmla="*/ 234 h 255"/>
                <a:gd name="T32" fmla="*/ 77 w 177"/>
                <a:gd name="T33" fmla="*/ 246 h 255"/>
                <a:gd name="T34" fmla="*/ 42 w 177"/>
                <a:gd name="T35" fmla="*/ 255 h 255"/>
                <a:gd name="T36" fmla="*/ 44 w 177"/>
                <a:gd name="T37" fmla="*/ 253 h 255"/>
                <a:gd name="T38" fmla="*/ 51 w 177"/>
                <a:gd name="T39" fmla="*/ 250 h 255"/>
                <a:gd name="T40" fmla="*/ 62 w 177"/>
                <a:gd name="T41" fmla="*/ 244 h 255"/>
                <a:gd name="T42" fmla="*/ 75 w 177"/>
                <a:gd name="T43" fmla="*/ 235 h 255"/>
                <a:gd name="T44" fmla="*/ 90 w 177"/>
                <a:gd name="T45" fmla="*/ 222 h 255"/>
                <a:gd name="T46" fmla="*/ 104 w 177"/>
                <a:gd name="T47" fmla="*/ 208 h 255"/>
                <a:gd name="T48" fmla="*/ 116 w 177"/>
                <a:gd name="T49" fmla="*/ 190 h 255"/>
                <a:gd name="T50" fmla="*/ 126 w 177"/>
                <a:gd name="T51" fmla="*/ 169 h 255"/>
                <a:gd name="T52" fmla="*/ 133 w 177"/>
                <a:gd name="T53" fmla="*/ 143 h 255"/>
                <a:gd name="T54" fmla="*/ 131 w 177"/>
                <a:gd name="T55" fmla="*/ 147 h 255"/>
                <a:gd name="T56" fmla="*/ 127 w 177"/>
                <a:gd name="T57" fmla="*/ 155 h 255"/>
                <a:gd name="T58" fmla="*/ 120 w 177"/>
                <a:gd name="T59" fmla="*/ 168 h 255"/>
                <a:gd name="T60" fmla="*/ 109 w 177"/>
                <a:gd name="T61" fmla="*/ 182 h 255"/>
                <a:gd name="T62" fmla="*/ 96 w 177"/>
                <a:gd name="T63" fmla="*/ 198 h 255"/>
                <a:gd name="T64" fmla="*/ 81 w 177"/>
                <a:gd name="T65" fmla="*/ 213 h 255"/>
                <a:gd name="T66" fmla="*/ 62 w 177"/>
                <a:gd name="T67" fmla="*/ 227 h 255"/>
                <a:gd name="T68" fmla="*/ 42 w 177"/>
                <a:gd name="T69" fmla="*/ 239 h 255"/>
                <a:gd name="T70" fmla="*/ 18 w 177"/>
                <a:gd name="T71" fmla="*/ 246 h 255"/>
                <a:gd name="T72" fmla="*/ 18 w 177"/>
                <a:gd name="T73" fmla="*/ 243 h 255"/>
                <a:gd name="T74" fmla="*/ 16 w 177"/>
                <a:gd name="T75" fmla="*/ 238 h 255"/>
                <a:gd name="T76" fmla="*/ 12 w 177"/>
                <a:gd name="T77" fmla="*/ 229 h 255"/>
                <a:gd name="T78" fmla="*/ 8 w 177"/>
                <a:gd name="T79" fmla="*/ 216 h 255"/>
                <a:gd name="T80" fmla="*/ 4 w 177"/>
                <a:gd name="T81" fmla="*/ 201 h 255"/>
                <a:gd name="T82" fmla="*/ 1 w 177"/>
                <a:gd name="T83" fmla="*/ 185 h 255"/>
                <a:gd name="T84" fmla="*/ 0 w 177"/>
                <a:gd name="T85" fmla="*/ 166 h 255"/>
                <a:gd name="T86" fmla="*/ 0 w 177"/>
                <a:gd name="T87" fmla="*/ 147 h 255"/>
                <a:gd name="T88" fmla="*/ 3 w 177"/>
                <a:gd name="T89" fmla="*/ 126 h 255"/>
                <a:gd name="T90" fmla="*/ 9 w 177"/>
                <a:gd name="T91" fmla="*/ 105 h 255"/>
                <a:gd name="T92" fmla="*/ 19 w 177"/>
                <a:gd name="T93" fmla="*/ 86 h 255"/>
                <a:gd name="T94" fmla="*/ 34 w 177"/>
                <a:gd name="T95" fmla="*/ 65 h 255"/>
                <a:gd name="T96" fmla="*/ 55 w 177"/>
                <a:gd name="T97" fmla="*/ 47 h 255"/>
                <a:gd name="T98" fmla="*/ 79 w 177"/>
                <a:gd name="T99" fmla="*/ 29 h 255"/>
                <a:gd name="T100" fmla="*/ 110 w 177"/>
                <a:gd name="T101" fmla="*/ 13 h 255"/>
                <a:gd name="T102" fmla="*/ 149 w 177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5">
                  <a:moveTo>
                    <a:pt x="149" y="0"/>
                  </a:moveTo>
                  <a:lnTo>
                    <a:pt x="151" y="2"/>
                  </a:lnTo>
                  <a:lnTo>
                    <a:pt x="153" y="8"/>
                  </a:lnTo>
                  <a:lnTo>
                    <a:pt x="157" y="17"/>
                  </a:lnTo>
                  <a:lnTo>
                    <a:pt x="162" y="30"/>
                  </a:lnTo>
                  <a:lnTo>
                    <a:pt x="166" y="46"/>
                  </a:lnTo>
                  <a:lnTo>
                    <a:pt x="170" y="63"/>
                  </a:lnTo>
                  <a:lnTo>
                    <a:pt x="174" y="82"/>
                  </a:lnTo>
                  <a:lnTo>
                    <a:pt x="177" y="102"/>
                  </a:lnTo>
                  <a:lnTo>
                    <a:pt x="177" y="122"/>
                  </a:lnTo>
                  <a:lnTo>
                    <a:pt x="174" y="143"/>
                  </a:lnTo>
                  <a:lnTo>
                    <a:pt x="168" y="164"/>
                  </a:lnTo>
                  <a:lnTo>
                    <a:pt x="159" y="183"/>
                  </a:lnTo>
                  <a:lnTo>
                    <a:pt x="146" y="203"/>
                  </a:lnTo>
                  <a:lnTo>
                    <a:pt x="127" y="220"/>
                  </a:lnTo>
                  <a:lnTo>
                    <a:pt x="105" y="234"/>
                  </a:lnTo>
                  <a:lnTo>
                    <a:pt x="77" y="246"/>
                  </a:lnTo>
                  <a:lnTo>
                    <a:pt x="42" y="255"/>
                  </a:lnTo>
                  <a:lnTo>
                    <a:pt x="44" y="253"/>
                  </a:lnTo>
                  <a:lnTo>
                    <a:pt x="51" y="250"/>
                  </a:lnTo>
                  <a:lnTo>
                    <a:pt x="62" y="244"/>
                  </a:lnTo>
                  <a:lnTo>
                    <a:pt x="75" y="235"/>
                  </a:lnTo>
                  <a:lnTo>
                    <a:pt x="90" y="222"/>
                  </a:lnTo>
                  <a:lnTo>
                    <a:pt x="104" y="208"/>
                  </a:lnTo>
                  <a:lnTo>
                    <a:pt x="116" y="190"/>
                  </a:lnTo>
                  <a:lnTo>
                    <a:pt x="126" y="169"/>
                  </a:lnTo>
                  <a:lnTo>
                    <a:pt x="133" y="143"/>
                  </a:lnTo>
                  <a:lnTo>
                    <a:pt x="131" y="147"/>
                  </a:lnTo>
                  <a:lnTo>
                    <a:pt x="127" y="155"/>
                  </a:lnTo>
                  <a:lnTo>
                    <a:pt x="120" y="168"/>
                  </a:lnTo>
                  <a:lnTo>
                    <a:pt x="109" y="182"/>
                  </a:lnTo>
                  <a:lnTo>
                    <a:pt x="96" y="198"/>
                  </a:lnTo>
                  <a:lnTo>
                    <a:pt x="81" y="213"/>
                  </a:lnTo>
                  <a:lnTo>
                    <a:pt x="62" y="227"/>
                  </a:lnTo>
                  <a:lnTo>
                    <a:pt x="42" y="239"/>
                  </a:lnTo>
                  <a:lnTo>
                    <a:pt x="18" y="246"/>
                  </a:lnTo>
                  <a:lnTo>
                    <a:pt x="18" y="243"/>
                  </a:lnTo>
                  <a:lnTo>
                    <a:pt x="16" y="238"/>
                  </a:lnTo>
                  <a:lnTo>
                    <a:pt x="12" y="229"/>
                  </a:lnTo>
                  <a:lnTo>
                    <a:pt x="8" y="216"/>
                  </a:lnTo>
                  <a:lnTo>
                    <a:pt x="4" y="201"/>
                  </a:lnTo>
                  <a:lnTo>
                    <a:pt x="1" y="185"/>
                  </a:lnTo>
                  <a:lnTo>
                    <a:pt x="0" y="166"/>
                  </a:lnTo>
                  <a:lnTo>
                    <a:pt x="0" y="147"/>
                  </a:lnTo>
                  <a:lnTo>
                    <a:pt x="3" y="126"/>
                  </a:lnTo>
                  <a:lnTo>
                    <a:pt x="9" y="105"/>
                  </a:lnTo>
                  <a:lnTo>
                    <a:pt x="19" y="86"/>
                  </a:lnTo>
                  <a:lnTo>
                    <a:pt x="34" y="65"/>
                  </a:lnTo>
                  <a:lnTo>
                    <a:pt x="55" y="47"/>
                  </a:lnTo>
                  <a:lnTo>
                    <a:pt x="79" y="29"/>
                  </a:lnTo>
                  <a:lnTo>
                    <a:pt x="110" y="1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30">
              <a:extLst>
                <a:ext uri="{FF2B5EF4-FFF2-40B4-BE49-F238E27FC236}">
                  <a16:creationId xmlns:a16="http://schemas.microsoft.com/office/drawing/2014/main" id="{71F3BE7F-EBD2-4D51-AA53-8AC4FFD4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328" y="1288256"/>
              <a:ext cx="279400" cy="422275"/>
            </a:xfrm>
            <a:custGeom>
              <a:avLst/>
              <a:gdLst>
                <a:gd name="T0" fmla="*/ 35 w 176"/>
                <a:gd name="T1" fmla="*/ 0 h 266"/>
                <a:gd name="T2" fmla="*/ 37 w 176"/>
                <a:gd name="T3" fmla="*/ 1 h 266"/>
                <a:gd name="T4" fmla="*/ 44 w 176"/>
                <a:gd name="T5" fmla="*/ 4 h 266"/>
                <a:gd name="T6" fmla="*/ 53 w 176"/>
                <a:gd name="T7" fmla="*/ 7 h 266"/>
                <a:gd name="T8" fmla="*/ 66 w 176"/>
                <a:gd name="T9" fmla="*/ 13 h 266"/>
                <a:gd name="T10" fmla="*/ 80 w 176"/>
                <a:gd name="T11" fmla="*/ 20 h 266"/>
                <a:gd name="T12" fmla="*/ 95 w 176"/>
                <a:gd name="T13" fmla="*/ 29 h 266"/>
                <a:gd name="T14" fmla="*/ 110 w 176"/>
                <a:gd name="T15" fmla="*/ 40 h 266"/>
                <a:gd name="T16" fmla="*/ 126 w 176"/>
                <a:gd name="T17" fmla="*/ 53 h 266"/>
                <a:gd name="T18" fmla="*/ 141 w 176"/>
                <a:gd name="T19" fmla="*/ 68 h 266"/>
                <a:gd name="T20" fmla="*/ 154 w 176"/>
                <a:gd name="T21" fmla="*/ 84 h 266"/>
                <a:gd name="T22" fmla="*/ 165 w 176"/>
                <a:gd name="T23" fmla="*/ 103 h 266"/>
                <a:gd name="T24" fmla="*/ 173 w 176"/>
                <a:gd name="T25" fmla="*/ 123 h 266"/>
                <a:gd name="T26" fmla="*/ 176 w 176"/>
                <a:gd name="T27" fmla="*/ 146 h 266"/>
                <a:gd name="T28" fmla="*/ 175 w 176"/>
                <a:gd name="T29" fmla="*/ 171 h 266"/>
                <a:gd name="T30" fmla="*/ 170 w 176"/>
                <a:gd name="T31" fmla="*/ 197 h 266"/>
                <a:gd name="T32" fmla="*/ 158 w 176"/>
                <a:gd name="T33" fmla="*/ 225 h 266"/>
                <a:gd name="T34" fmla="*/ 140 w 176"/>
                <a:gd name="T35" fmla="*/ 257 h 266"/>
                <a:gd name="T36" fmla="*/ 140 w 176"/>
                <a:gd name="T37" fmla="*/ 254 h 266"/>
                <a:gd name="T38" fmla="*/ 143 w 176"/>
                <a:gd name="T39" fmla="*/ 246 h 266"/>
                <a:gd name="T40" fmla="*/ 147 w 176"/>
                <a:gd name="T41" fmla="*/ 235 h 266"/>
                <a:gd name="T42" fmla="*/ 149 w 176"/>
                <a:gd name="T43" fmla="*/ 219 h 266"/>
                <a:gd name="T44" fmla="*/ 150 w 176"/>
                <a:gd name="T45" fmla="*/ 201 h 266"/>
                <a:gd name="T46" fmla="*/ 150 w 176"/>
                <a:gd name="T47" fmla="*/ 180 h 266"/>
                <a:gd name="T48" fmla="*/ 147 w 176"/>
                <a:gd name="T49" fmla="*/ 158 h 266"/>
                <a:gd name="T50" fmla="*/ 139 w 176"/>
                <a:gd name="T51" fmla="*/ 136 h 266"/>
                <a:gd name="T52" fmla="*/ 126 w 176"/>
                <a:gd name="T53" fmla="*/ 114 h 266"/>
                <a:gd name="T54" fmla="*/ 127 w 176"/>
                <a:gd name="T55" fmla="*/ 116 h 266"/>
                <a:gd name="T56" fmla="*/ 130 w 176"/>
                <a:gd name="T57" fmla="*/ 126 h 266"/>
                <a:gd name="T58" fmla="*/ 132 w 176"/>
                <a:gd name="T59" fmla="*/ 140 h 266"/>
                <a:gd name="T60" fmla="*/ 136 w 176"/>
                <a:gd name="T61" fmla="*/ 158 h 266"/>
                <a:gd name="T62" fmla="*/ 137 w 176"/>
                <a:gd name="T63" fmla="*/ 177 h 266"/>
                <a:gd name="T64" fmla="*/ 137 w 176"/>
                <a:gd name="T65" fmla="*/ 200 h 266"/>
                <a:gd name="T66" fmla="*/ 135 w 176"/>
                <a:gd name="T67" fmla="*/ 223 h 266"/>
                <a:gd name="T68" fmla="*/ 128 w 176"/>
                <a:gd name="T69" fmla="*/ 245 h 266"/>
                <a:gd name="T70" fmla="*/ 117 w 176"/>
                <a:gd name="T71" fmla="*/ 266 h 266"/>
                <a:gd name="T72" fmla="*/ 115 w 176"/>
                <a:gd name="T73" fmla="*/ 266 h 266"/>
                <a:gd name="T74" fmla="*/ 109 w 176"/>
                <a:gd name="T75" fmla="*/ 263 h 266"/>
                <a:gd name="T76" fmla="*/ 101 w 176"/>
                <a:gd name="T77" fmla="*/ 261 h 266"/>
                <a:gd name="T78" fmla="*/ 91 w 176"/>
                <a:gd name="T79" fmla="*/ 255 h 266"/>
                <a:gd name="T80" fmla="*/ 79 w 176"/>
                <a:gd name="T81" fmla="*/ 248 h 266"/>
                <a:gd name="T82" fmla="*/ 66 w 176"/>
                <a:gd name="T83" fmla="*/ 240 h 266"/>
                <a:gd name="T84" fmla="*/ 53 w 176"/>
                <a:gd name="T85" fmla="*/ 229 h 266"/>
                <a:gd name="T86" fmla="*/ 40 w 176"/>
                <a:gd name="T87" fmla="*/ 216 h 266"/>
                <a:gd name="T88" fmla="*/ 28 w 176"/>
                <a:gd name="T89" fmla="*/ 202 h 266"/>
                <a:gd name="T90" fmla="*/ 17 w 176"/>
                <a:gd name="T91" fmla="*/ 185 h 266"/>
                <a:gd name="T92" fmla="*/ 9 w 176"/>
                <a:gd name="T93" fmla="*/ 167 h 266"/>
                <a:gd name="T94" fmla="*/ 2 w 176"/>
                <a:gd name="T95" fmla="*/ 145 h 266"/>
                <a:gd name="T96" fmla="*/ 0 w 176"/>
                <a:gd name="T97" fmla="*/ 122 h 266"/>
                <a:gd name="T98" fmla="*/ 1 w 176"/>
                <a:gd name="T99" fmla="*/ 96 h 266"/>
                <a:gd name="T100" fmla="*/ 7 w 176"/>
                <a:gd name="T101" fmla="*/ 66 h 266"/>
                <a:gd name="T102" fmla="*/ 18 w 176"/>
                <a:gd name="T103" fmla="*/ 35 h 266"/>
                <a:gd name="T104" fmla="*/ 35 w 176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66">
                  <a:moveTo>
                    <a:pt x="35" y="0"/>
                  </a:moveTo>
                  <a:lnTo>
                    <a:pt x="37" y="1"/>
                  </a:lnTo>
                  <a:lnTo>
                    <a:pt x="44" y="4"/>
                  </a:lnTo>
                  <a:lnTo>
                    <a:pt x="53" y="7"/>
                  </a:lnTo>
                  <a:lnTo>
                    <a:pt x="66" y="13"/>
                  </a:lnTo>
                  <a:lnTo>
                    <a:pt x="80" y="20"/>
                  </a:lnTo>
                  <a:lnTo>
                    <a:pt x="95" y="29"/>
                  </a:lnTo>
                  <a:lnTo>
                    <a:pt x="110" y="40"/>
                  </a:lnTo>
                  <a:lnTo>
                    <a:pt x="126" y="53"/>
                  </a:lnTo>
                  <a:lnTo>
                    <a:pt x="141" y="68"/>
                  </a:lnTo>
                  <a:lnTo>
                    <a:pt x="154" y="84"/>
                  </a:lnTo>
                  <a:lnTo>
                    <a:pt x="165" y="103"/>
                  </a:lnTo>
                  <a:lnTo>
                    <a:pt x="173" y="123"/>
                  </a:lnTo>
                  <a:lnTo>
                    <a:pt x="176" y="146"/>
                  </a:lnTo>
                  <a:lnTo>
                    <a:pt x="175" y="171"/>
                  </a:lnTo>
                  <a:lnTo>
                    <a:pt x="170" y="197"/>
                  </a:lnTo>
                  <a:lnTo>
                    <a:pt x="158" y="225"/>
                  </a:lnTo>
                  <a:lnTo>
                    <a:pt x="140" y="257"/>
                  </a:lnTo>
                  <a:lnTo>
                    <a:pt x="140" y="254"/>
                  </a:lnTo>
                  <a:lnTo>
                    <a:pt x="143" y="246"/>
                  </a:lnTo>
                  <a:lnTo>
                    <a:pt x="147" y="235"/>
                  </a:lnTo>
                  <a:lnTo>
                    <a:pt x="149" y="219"/>
                  </a:lnTo>
                  <a:lnTo>
                    <a:pt x="150" y="201"/>
                  </a:lnTo>
                  <a:lnTo>
                    <a:pt x="150" y="180"/>
                  </a:lnTo>
                  <a:lnTo>
                    <a:pt x="147" y="158"/>
                  </a:lnTo>
                  <a:lnTo>
                    <a:pt x="139" y="136"/>
                  </a:lnTo>
                  <a:lnTo>
                    <a:pt x="126" y="114"/>
                  </a:lnTo>
                  <a:lnTo>
                    <a:pt x="127" y="116"/>
                  </a:lnTo>
                  <a:lnTo>
                    <a:pt x="130" y="126"/>
                  </a:lnTo>
                  <a:lnTo>
                    <a:pt x="132" y="140"/>
                  </a:lnTo>
                  <a:lnTo>
                    <a:pt x="136" y="158"/>
                  </a:lnTo>
                  <a:lnTo>
                    <a:pt x="137" y="177"/>
                  </a:lnTo>
                  <a:lnTo>
                    <a:pt x="137" y="200"/>
                  </a:lnTo>
                  <a:lnTo>
                    <a:pt x="135" y="223"/>
                  </a:lnTo>
                  <a:lnTo>
                    <a:pt x="128" y="245"/>
                  </a:lnTo>
                  <a:lnTo>
                    <a:pt x="117" y="266"/>
                  </a:lnTo>
                  <a:lnTo>
                    <a:pt x="115" y="266"/>
                  </a:lnTo>
                  <a:lnTo>
                    <a:pt x="109" y="263"/>
                  </a:lnTo>
                  <a:lnTo>
                    <a:pt x="101" y="261"/>
                  </a:lnTo>
                  <a:lnTo>
                    <a:pt x="91" y="255"/>
                  </a:lnTo>
                  <a:lnTo>
                    <a:pt x="79" y="248"/>
                  </a:lnTo>
                  <a:lnTo>
                    <a:pt x="66" y="240"/>
                  </a:lnTo>
                  <a:lnTo>
                    <a:pt x="53" y="229"/>
                  </a:lnTo>
                  <a:lnTo>
                    <a:pt x="40" y="216"/>
                  </a:lnTo>
                  <a:lnTo>
                    <a:pt x="28" y="202"/>
                  </a:lnTo>
                  <a:lnTo>
                    <a:pt x="17" y="185"/>
                  </a:lnTo>
                  <a:lnTo>
                    <a:pt x="9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7" y="66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31">
              <a:extLst>
                <a:ext uri="{FF2B5EF4-FFF2-40B4-BE49-F238E27FC236}">
                  <a16:creationId xmlns:a16="http://schemas.microsoft.com/office/drawing/2014/main" id="{EA1FEE44-1AC2-4058-B5B6-E4F4A928E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778" y="2055019"/>
              <a:ext cx="277813" cy="423863"/>
            </a:xfrm>
            <a:custGeom>
              <a:avLst/>
              <a:gdLst>
                <a:gd name="T0" fmla="*/ 35 w 175"/>
                <a:gd name="T1" fmla="*/ 0 h 267"/>
                <a:gd name="T2" fmla="*/ 36 w 175"/>
                <a:gd name="T3" fmla="*/ 1 h 267"/>
                <a:gd name="T4" fmla="*/ 43 w 175"/>
                <a:gd name="T5" fmla="*/ 3 h 267"/>
                <a:gd name="T6" fmla="*/ 53 w 175"/>
                <a:gd name="T7" fmla="*/ 7 h 267"/>
                <a:gd name="T8" fmla="*/ 65 w 175"/>
                <a:gd name="T9" fmla="*/ 13 h 267"/>
                <a:gd name="T10" fmla="*/ 79 w 175"/>
                <a:gd name="T11" fmla="*/ 20 h 267"/>
                <a:gd name="T12" fmla="*/ 95 w 175"/>
                <a:gd name="T13" fmla="*/ 29 h 267"/>
                <a:gd name="T14" fmla="*/ 110 w 175"/>
                <a:gd name="T15" fmla="*/ 41 h 267"/>
                <a:gd name="T16" fmla="*/ 126 w 175"/>
                <a:gd name="T17" fmla="*/ 53 h 267"/>
                <a:gd name="T18" fmla="*/ 140 w 175"/>
                <a:gd name="T19" fmla="*/ 68 h 267"/>
                <a:gd name="T20" fmla="*/ 153 w 175"/>
                <a:gd name="T21" fmla="*/ 84 h 267"/>
                <a:gd name="T22" fmla="*/ 163 w 175"/>
                <a:gd name="T23" fmla="*/ 103 h 267"/>
                <a:gd name="T24" fmla="*/ 171 w 175"/>
                <a:gd name="T25" fmla="*/ 123 h 267"/>
                <a:gd name="T26" fmla="*/ 175 w 175"/>
                <a:gd name="T27" fmla="*/ 146 h 267"/>
                <a:gd name="T28" fmla="*/ 174 w 175"/>
                <a:gd name="T29" fmla="*/ 171 h 267"/>
                <a:gd name="T30" fmla="*/ 169 w 175"/>
                <a:gd name="T31" fmla="*/ 197 h 267"/>
                <a:gd name="T32" fmla="*/ 157 w 175"/>
                <a:gd name="T33" fmla="*/ 225 h 267"/>
                <a:gd name="T34" fmla="*/ 139 w 175"/>
                <a:gd name="T35" fmla="*/ 257 h 267"/>
                <a:gd name="T36" fmla="*/ 140 w 175"/>
                <a:gd name="T37" fmla="*/ 254 h 267"/>
                <a:gd name="T38" fmla="*/ 143 w 175"/>
                <a:gd name="T39" fmla="*/ 246 h 267"/>
                <a:gd name="T40" fmla="*/ 145 w 175"/>
                <a:gd name="T41" fmla="*/ 235 h 267"/>
                <a:gd name="T42" fmla="*/ 148 w 175"/>
                <a:gd name="T43" fmla="*/ 219 h 267"/>
                <a:gd name="T44" fmla="*/ 150 w 175"/>
                <a:gd name="T45" fmla="*/ 201 h 267"/>
                <a:gd name="T46" fmla="*/ 149 w 175"/>
                <a:gd name="T47" fmla="*/ 180 h 267"/>
                <a:gd name="T48" fmla="*/ 145 w 175"/>
                <a:gd name="T49" fmla="*/ 158 h 267"/>
                <a:gd name="T50" fmla="*/ 137 w 175"/>
                <a:gd name="T51" fmla="*/ 136 h 267"/>
                <a:gd name="T52" fmla="*/ 124 w 175"/>
                <a:gd name="T53" fmla="*/ 114 h 267"/>
                <a:gd name="T54" fmla="*/ 126 w 175"/>
                <a:gd name="T55" fmla="*/ 116 h 267"/>
                <a:gd name="T56" fmla="*/ 128 w 175"/>
                <a:gd name="T57" fmla="*/ 125 h 267"/>
                <a:gd name="T58" fmla="*/ 132 w 175"/>
                <a:gd name="T59" fmla="*/ 140 h 267"/>
                <a:gd name="T60" fmla="*/ 135 w 175"/>
                <a:gd name="T61" fmla="*/ 158 h 267"/>
                <a:gd name="T62" fmla="*/ 137 w 175"/>
                <a:gd name="T63" fmla="*/ 177 h 267"/>
                <a:gd name="T64" fmla="*/ 137 w 175"/>
                <a:gd name="T65" fmla="*/ 199 h 267"/>
                <a:gd name="T66" fmla="*/ 134 w 175"/>
                <a:gd name="T67" fmla="*/ 223 h 267"/>
                <a:gd name="T68" fmla="*/ 127 w 175"/>
                <a:gd name="T69" fmla="*/ 245 h 267"/>
                <a:gd name="T70" fmla="*/ 115 w 175"/>
                <a:gd name="T71" fmla="*/ 267 h 267"/>
                <a:gd name="T72" fmla="*/ 114 w 175"/>
                <a:gd name="T73" fmla="*/ 266 h 267"/>
                <a:gd name="T74" fmla="*/ 109 w 175"/>
                <a:gd name="T75" fmla="*/ 263 h 267"/>
                <a:gd name="T76" fmla="*/ 101 w 175"/>
                <a:gd name="T77" fmla="*/ 260 h 267"/>
                <a:gd name="T78" fmla="*/ 91 w 175"/>
                <a:gd name="T79" fmla="*/ 255 h 267"/>
                <a:gd name="T80" fmla="*/ 78 w 175"/>
                <a:gd name="T81" fmla="*/ 249 h 267"/>
                <a:gd name="T82" fmla="*/ 65 w 175"/>
                <a:gd name="T83" fmla="*/ 240 h 267"/>
                <a:gd name="T84" fmla="*/ 52 w 175"/>
                <a:gd name="T85" fmla="*/ 229 h 267"/>
                <a:gd name="T86" fmla="*/ 39 w 175"/>
                <a:gd name="T87" fmla="*/ 216 h 267"/>
                <a:gd name="T88" fmla="*/ 27 w 175"/>
                <a:gd name="T89" fmla="*/ 202 h 267"/>
                <a:gd name="T90" fmla="*/ 17 w 175"/>
                <a:gd name="T91" fmla="*/ 185 h 267"/>
                <a:gd name="T92" fmla="*/ 7 w 175"/>
                <a:gd name="T93" fmla="*/ 167 h 267"/>
                <a:gd name="T94" fmla="*/ 2 w 175"/>
                <a:gd name="T95" fmla="*/ 145 h 267"/>
                <a:gd name="T96" fmla="*/ 0 w 175"/>
                <a:gd name="T97" fmla="*/ 122 h 267"/>
                <a:gd name="T98" fmla="*/ 1 w 175"/>
                <a:gd name="T99" fmla="*/ 96 h 267"/>
                <a:gd name="T100" fmla="*/ 6 w 175"/>
                <a:gd name="T101" fmla="*/ 67 h 267"/>
                <a:gd name="T102" fmla="*/ 18 w 175"/>
                <a:gd name="T103" fmla="*/ 35 h 267"/>
                <a:gd name="T104" fmla="*/ 35 w 175"/>
                <a:gd name="T10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7">
                  <a:moveTo>
                    <a:pt x="35" y="0"/>
                  </a:moveTo>
                  <a:lnTo>
                    <a:pt x="36" y="1"/>
                  </a:lnTo>
                  <a:lnTo>
                    <a:pt x="43" y="3"/>
                  </a:lnTo>
                  <a:lnTo>
                    <a:pt x="53" y="7"/>
                  </a:lnTo>
                  <a:lnTo>
                    <a:pt x="65" y="13"/>
                  </a:lnTo>
                  <a:lnTo>
                    <a:pt x="79" y="20"/>
                  </a:lnTo>
                  <a:lnTo>
                    <a:pt x="95" y="29"/>
                  </a:lnTo>
                  <a:lnTo>
                    <a:pt x="110" y="41"/>
                  </a:lnTo>
                  <a:lnTo>
                    <a:pt x="126" y="53"/>
                  </a:lnTo>
                  <a:lnTo>
                    <a:pt x="140" y="68"/>
                  </a:lnTo>
                  <a:lnTo>
                    <a:pt x="153" y="84"/>
                  </a:lnTo>
                  <a:lnTo>
                    <a:pt x="163" y="103"/>
                  </a:lnTo>
                  <a:lnTo>
                    <a:pt x="171" y="123"/>
                  </a:lnTo>
                  <a:lnTo>
                    <a:pt x="175" y="146"/>
                  </a:lnTo>
                  <a:lnTo>
                    <a:pt x="174" y="171"/>
                  </a:lnTo>
                  <a:lnTo>
                    <a:pt x="169" y="197"/>
                  </a:lnTo>
                  <a:lnTo>
                    <a:pt x="157" y="225"/>
                  </a:lnTo>
                  <a:lnTo>
                    <a:pt x="139" y="257"/>
                  </a:lnTo>
                  <a:lnTo>
                    <a:pt x="140" y="254"/>
                  </a:lnTo>
                  <a:lnTo>
                    <a:pt x="143" y="246"/>
                  </a:lnTo>
                  <a:lnTo>
                    <a:pt x="145" y="235"/>
                  </a:lnTo>
                  <a:lnTo>
                    <a:pt x="148" y="219"/>
                  </a:lnTo>
                  <a:lnTo>
                    <a:pt x="150" y="201"/>
                  </a:lnTo>
                  <a:lnTo>
                    <a:pt x="149" y="180"/>
                  </a:lnTo>
                  <a:lnTo>
                    <a:pt x="145" y="158"/>
                  </a:lnTo>
                  <a:lnTo>
                    <a:pt x="137" y="136"/>
                  </a:lnTo>
                  <a:lnTo>
                    <a:pt x="124" y="114"/>
                  </a:lnTo>
                  <a:lnTo>
                    <a:pt x="126" y="116"/>
                  </a:lnTo>
                  <a:lnTo>
                    <a:pt x="128" y="125"/>
                  </a:lnTo>
                  <a:lnTo>
                    <a:pt x="132" y="140"/>
                  </a:lnTo>
                  <a:lnTo>
                    <a:pt x="135" y="158"/>
                  </a:lnTo>
                  <a:lnTo>
                    <a:pt x="137" y="177"/>
                  </a:lnTo>
                  <a:lnTo>
                    <a:pt x="137" y="199"/>
                  </a:lnTo>
                  <a:lnTo>
                    <a:pt x="134" y="223"/>
                  </a:lnTo>
                  <a:lnTo>
                    <a:pt x="127" y="245"/>
                  </a:lnTo>
                  <a:lnTo>
                    <a:pt x="115" y="267"/>
                  </a:lnTo>
                  <a:lnTo>
                    <a:pt x="114" y="266"/>
                  </a:lnTo>
                  <a:lnTo>
                    <a:pt x="109" y="263"/>
                  </a:lnTo>
                  <a:lnTo>
                    <a:pt x="101" y="260"/>
                  </a:lnTo>
                  <a:lnTo>
                    <a:pt x="91" y="255"/>
                  </a:lnTo>
                  <a:lnTo>
                    <a:pt x="78" y="249"/>
                  </a:lnTo>
                  <a:lnTo>
                    <a:pt x="65" y="240"/>
                  </a:lnTo>
                  <a:lnTo>
                    <a:pt x="52" y="229"/>
                  </a:lnTo>
                  <a:lnTo>
                    <a:pt x="39" y="216"/>
                  </a:lnTo>
                  <a:lnTo>
                    <a:pt x="27" y="202"/>
                  </a:lnTo>
                  <a:lnTo>
                    <a:pt x="17" y="185"/>
                  </a:lnTo>
                  <a:lnTo>
                    <a:pt x="7" y="167"/>
                  </a:lnTo>
                  <a:lnTo>
                    <a:pt x="2" y="145"/>
                  </a:lnTo>
                  <a:lnTo>
                    <a:pt x="0" y="122"/>
                  </a:lnTo>
                  <a:lnTo>
                    <a:pt x="1" y="96"/>
                  </a:lnTo>
                  <a:lnTo>
                    <a:pt x="6" y="67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32">
              <a:extLst>
                <a:ext uri="{FF2B5EF4-FFF2-40B4-BE49-F238E27FC236}">
                  <a16:creationId xmlns:a16="http://schemas.microsoft.com/office/drawing/2014/main" id="{631778D5-EA53-4CA2-9CD6-9A4FD2DA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790" y="1194594"/>
              <a:ext cx="280988" cy="406400"/>
            </a:xfrm>
            <a:custGeom>
              <a:avLst/>
              <a:gdLst>
                <a:gd name="T0" fmla="*/ 150 w 177"/>
                <a:gd name="T1" fmla="*/ 0 h 256"/>
                <a:gd name="T2" fmla="*/ 151 w 177"/>
                <a:gd name="T3" fmla="*/ 3 h 256"/>
                <a:gd name="T4" fmla="*/ 153 w 177"/>
                <a:gd name="T5" fmla="*/ 8 h 256"/>
                <a:gd name="T6" fmla="*/ 157 w 177"/>
                <a:gd name="T7" fmla="*/ 18 h 256"/>
                <a:gd name="T8" fmla="*/ 163 w 177"/>
                <a:gd name="T9" fmla="*/ 30 h 256"/>
                <a:gd name="T10" fmla="*/ 168 w 177"/>
                <a:gd name="T11" fmla="*/ 46 h 256"/>
                <a:gd name="T12" fmla="*/ 172 w 177"/>
                <a:gd name="T13" fmla="*/ 63 h 256"/>
                <a:gd name="T14" fmla="*/ 174 w 177"/>
                <a:gd name="T15" fmla="*/ 82 h 256"/>
                <a:gd name="T16" fmla="*/ 177 w 177"/>
                <a:gd name="T17" fmla="*/ 101 h 256"/>
                <a:gd name="T18" fmla="*/ 177 w 177"/>
                <a:gd name="T19" fmla="*/ 122 h 256"/>
                <a:gd name="T20" fmla="*/ 174 w 177"/>
                <a:gd name="T21" fmla="*/ 143 h 256"/>
                <a:gd name="T22" fmla="*/ 169 w 177"/>
                <a:gd name="T23" fmla="*/ 164 h 256"/>
                <a:gd name="T24" fmla="*/ 160 w 177"/>
                <a:gd name="T25" fmla="*/ 183 h 256"/>
                <a:gd name="T26" fmla="*/ 147 w 177"/>
                <a:gd name="T27" fmla="*/ 203 h 256"/>
                <a:gd name="T28" fmla="*/ 129 w 177"/>
                <a:gd name="T29" fmla="*/ 220 h 256"/>
                <a:gd name="T30" fmla="*/ 105 w 177"/>
                <a:gd name="T31" fmla="*/ 234 h 256"/>
                <a:gd name="T32" fmla="*/ 77 w 177"/>
                <a:gd name="T33" fmla="*/ 247 h 256"/>
                <a:gd name="T34" fmla="*/ 42 w 177"/>
                <a:gd name="T35" fmla="*/ 256 h 256"/>
                <a:gd name="T36" fmla="*/ 44 w 177"/>
                <a:gd name="T37" fmla="*/ 255 h 256"/>
                <a:gd name="T38" fmla="*/ 52 w 177"/>
                <a:gd name="T39" fmla="*/ 251 h 256"/>
                <a:gd name="T40" fmla="*/ 62 w 177"/>
                <a:gd name="T41" fmla="*/ 244 h 256"/>
                <a:gd name="T42" fmla="*/ 75 w 177"/>
                <a:gd name="T43" fmla="*/ 235 h 256"/>
                <a:gd name="T44" fmla="*/ 90 w 177"/>
                <a:gd name="T45" fmla="*/ 223 h 256"/>
                <a:gd name="T46" fmla="*/ 104 w 177"/>
                <a:gd name="T47" fmla="*/ 208 h 256"/>
                <a:gd name="T48" fmla="*/ 117 w 177"/>
                <a:gd name="T49" fmla="*/ 190 h 256"/>
                <a:gd name="T50" fmla="*/ 127 w 177"/>
                <a:gd name="T51" fmla="*/ 169 h 256"/>
                <a:gd name="T52" fmla="*/ 134 w 177"/>
                <a:gd name="T53" fmla="*/ 144 h 256"/>
                <a:gd name="T54" fmla="*/ 131 w 177"/>
                <a:gd name="T55" fmla="*/ 147 h 256"/>
                <a:gd name="T56" fmla="*/ 127 w 177"/>
                <a:gd name="T57" fmla="*/ 155 h 256"/>
                <a:gd name="T58" fmla="*/ 120 w 177"/>
                <a:gd name="T59" fmla="*/ 168 h 256"/>
                <a:gd name="T60" fmla="*/ 109 w 177"/>
                <a:gd name="T61" fmla="*/ 182 h 256"/>
                <a:gd name="T62" fmla="*/ 96 w 177"/>
                <a:gd name="T63" fmla="*/ 199 h 256"/>
                <a:gd name="T64" fmla="*/ 81 w 177"/>
                <a:gd name="T65" fmla="*/ 214 h 256"/>
                <a:gd name="T66" fmla="*/ 62 w 177"/>
                <a:gd name="T67" fmla="*/ 227 h 256"/>
                <a:gd name="T68" fmla="*/ 42 w 177"/>
                <a:gd name="T69" fmla="*/ 239 h 256"/>
                <a:gd name="T70" fmla="*/ 20 w 177"/>
                <a:gd name="T71" fmla="*/ 246 h 256"/>
                <a:gd name="T72" fmla="*/ 18 w 177"/>
                <a:gd name="T73" fmla="*/ 244 h 256"/>
                <a:gd name="T74" fmla="*/ 16 w 177"/>
                <a:gd name="T75" fmla="*/ 238 h 256"/>
                <a:gd name="T76" fmla="*/ 12 w 177"/>
                <a:gd name="T77" fmla="*/ 229 h 256"/>
                <a:gd name="T78" fmla="*/ 8 w 177"/>
                <a:gd name="T79" fmla="*/ 217 h 256"/>
                <a:gd name="T80" fmla="*/ 4 w 177"/>
                <a:gd name="T81" fmla="*/ 201 h 256"/>
                <a:gd name="T82" fmla="*/ 1 w 177"/>
                <a:gd name="T83" fmla="*/ 185 h 256"/>
                <a:gd name="T84" fmla="*/ 0 w 177"/>
                <a:gd name="T85" fmla="*/ 166 h 256"/>
                <a:gd name="T86" fmla="*/ 0 w 177"/>
                <a:gd name="T87" fmla="*/ 147 h 256"/>
                <a:gd name="T88" fmla="*/ 4 w 177"/>
                <a:gd name="T89" fmla="*/ 127 h 256"/>
                <a:gd name="T90" fmla="*/ 10 w 177"/>
                <a:gd name="T91" fmla="*/ 107 h 256"/>
                <a:gd name="T92" fmla="*/ 21 w 177"/>
                <a:gd name="T93" fmla="*/ 86 h 256"/>
                <a:gd name="T94" fmla="*/ 35 w 177"/>
                <a:gd name="T95" fmla="*/ 66 h 256"/>
                <a:gd name="T96" fmla="*/ 55 w 177"/>
                <a:gd name="T97" fmla="*/ 47 h 256"/>
                <a:gd name="T98" fmla="*/ 79 w 177"/>
                <a:gd name="T99" fmla="*/ 29 h 256"/>
                <a:gd name="T100" fmla="*/ 112 w 177"/>
                <a:gd name="T101" fmla="*/ 13 h 256"/>
                <a:gd name="T102" fmla="*/ 150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50" y="0"/>
                  </a:moveTo>
                  <a:lnTo>
                    <a:pt x="151" y="3"/>
                  </a:lnTo>
                  <a:lnTo>
                    <a:pt x="153" y="8"/>
                  </a:lnTo>
                  <a:lnTo>
                    <a:pt x="157" y="18"/>
                  </a:lnTo>
                  <a:lnTo>
                    <a:pt x="163" y="30"/>
                  </a:lnTo>
                  <a:lnTo>
                    <a:pt x="168" y="46"/>
                  </a:lnTo>
                  <a:lnTo>
                    <a:pt x="172" y="63"/>
                  </a:lnTo>
                  <a:lnTo>
                    <a:pt x="174" y="82"/>
                  </a:lnTo>
                  <a:lnTo>
                    <a:pt x="177" y="101"/>
                  </a:lnTo>
                  <a:lnTo>
                    <a:pt x="177" y="122"/>
                  </a:lnTo>
                  <a:lnTo>
                    <a:pt x="174" y="143"/>
                  </a:lnTo>
                  <a:lnTo>
                    <a:pt x="169" y="164"/>
                  </a:lnTo>
                  <a:lnTo>
                    <a:pt x="160" y="183"/>
                  </a:lnTo>
                  <a:lnTo>
                    <a:pt x="147" y="203"/>
                  </a:lnTo>
                  <a:lnTo>
                    <a:pt x="129" y="220"/>
                  </a:lnTo>
                  <a:lnTo>
                    <a:pt x="105" y="234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4" y="255"/>
                  </a:lnTo>
                  <a:lnTo>
                    <a:pt x="52" y="251"/>
                  </a:lnTo>
                  <a:lnTo>
                    <a:pt x="62" y="244"/>
                  </a:lnTo>
                  <a:lnTo>
                    <a:pt x="75" y="235"/>
                  </a:lnTo>
                  <a:lnTo>
                    <a:pt x="90" y="223"/>
                  </a:lnTo>
                  <a:lnTo>
                    <a:pt x="104" y="208"/>
                  </a:lnTo>
                  <a:lnTo>
                    <a:pt x="117" y="190"/>
                  </a:lnTo>
                  <a:lnTo>
                    <a:pt x="127" y="169"/>
                  </a:lnTo>
                  <a:lnTo>
                    <a:pt x="134" y="144"/>
                  </a:lnTo>
                  <a:lnTo>
                    <a:pt x="131" y="147"/>
                  </a:lnTo>
                  <a:lnTo>
                    <a:pt x="127" y="155"/>
                  </a:lnTo>
                  <a:lnTo>
                    <a:pt x="120" y="168"/>
                  </a:lnTo>
                  <a:lnTo>
                    <a:pt x="109" y="182"/>
                  </a:lnTo>
                  <a:lnTo>
                    <a:pt x="96" y="199"/>
                  </a:lnTo>
                  <a:lnTo>
                    <a:pt x="81" y="214"/>
                  </a:lnTo>
                  <a:lnTo>
                    <a:pt x="62" y="227"/>
                  </a:lnTo>
                  <a:lnTo>
                    <a:pt x="42" y="239"/>
                  </a:lnTo>
                  <a:lnTo>
                    <a:pt x="20" y="246"/>
                  </a:lnTo>
                  <a:lnTo>
                    <a:pt x="18" y="244"/>
                  </a:lnTo>
                  <a:lnTo>
                    <a:pt x="16" y="238"/>
                  </a:lnTo>
                  <a:lnTo>
                    <a:pt x="12" y="229"/>
                  </a:lnTo>
                  <a:lnTo>
                    <a:pt x="8" y="217"/>
                  </a:lnTo>
                  <a:lnTo>
                    <a:pt x="4" y="201"/>
                  </a:lnTo>
                  <a:lnTo>
                    <a:pt x="1" y="185"/>
                  </a:lnTo>
                  <a:lnTo>
                    <a:pt x="0" y="166"/>
                  </a:lnTo>
                  <a:lnTo>
                    <a:pt x="0" y="147"/>
                  </a:lnTo>
                  <a:lnTo>
                    <a:pt x="4" y="127"/>
                  </a:lnTo>
                  <a:lnTo>
                    <a:pt x="10" y="107"/>
                  </a:lnTo>
                  <a:lnTo>
                    <a:pt x="21" y="86"/>
                  </a:lnTo>
                  <a:lnTo>
                    <a:pt x="35" y="66"/>
                  </a:lnTo>
                  <a:lnTo>
                    <a:pt x="55" y="47"/>
                  </a:lnTo>
                  <a:lnTo>
                    <a:pt x="79" y="29"/>
                  </a:lnTo>
                  <a:lnTo>
                    <a:pt x="112" y="1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: 形状 33">
              <a:extLst>
                <a:ext uri="{FF2B5EF4-FFF2-40B4-BE49-F238E27FC236}">
                  <a16:creationId xmlns:a16="http://schemas.microsoft.com/office/drawing/2014/main" id="{0061ECA9-0B68-4D71-962A-F5366DD2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365" y="1831181"/>
              <a:ext cx="423863" cy="279400"/>
            </a:xfrm>
            <a:custGeom>
              <a:avLst/>
              <a:gdLst>
                <a:gd name="T0" fmla="*/ 145 w 267"/>
                <a:gd name="T1" fmla="*/ 0 h 176"/>
                <a:gd name="T2" fmla="*/ 171 w 267"/>
                <a:gd name="T3" fmla="*/ 2 h 176"/>
                <a:gd name="T4" fmla="*/ 200 w 267"/>
                <a:gd name="T5" fmla="*/ 7 h 176"/>
                <a:gd name="T6" fmla="*/ 232 w 267"/>
                <a:gd name="T7" fmla="*/ 19 h 176"/>
                <a:gd name="T8" fmla="*/ 267 w 267"/>
                <a:gd name="T9" fmla="*/ 35 h 176"/>
                <a:gd name="T10" fmla="*/ 265 w 267"/>
                <a:gd name="T11" fmla="*/ 37 h 176"/>
                <a:gd name="T12" fmla="*/ 263 w 267"/>
                <a:gd name="T13" fmla="*/ 43 h 176"/>
                <a:gd name="T14" fmla="*/ 259 w 267"/>
                <a:gd name="T15" fmla="*/ 54 h 176"/>
                <a:gd name="T16" fmla="*/ 254 w 267"/>
                <a:gd name="T17" fmla="*/ 65 h 176"/>
                <a:gd name="T18" fmla="*/ 246 w 267"/>
                <a:gd name="T19" fmla="*/ 80 h 176"/>
                <a:gd name="T20" fmla="*/ 237 w 267"/>
                <a:gd name="T21" fmla="*/ 94 h 176"/>
                <a:gd name="T22" fmla="*/ 226 w 267"/>
                <a:gd name="T23" fmla="*/ 111 h 176"/>
                <a:gd name="T24" fmla="*/ 213 w 267"/>
                <a:gd name="T25" fmla="*/ 126 h 176"/>
                <a:gd name="T26" fmla="*/ 199 w 267"/>
                <a:gd name="T27" fmla="*/ 141 h 176"/>
                <a:gd name="T28" fmla="*/ 182 w 267"/>
                <a:gd name="T29" fmla="*/ 154 h 176"/>
                <a:gd name="T30" fmla="*/ 164 w 267"/>
                <a:gd name="T31" fmla="*/ 164 h 176"/>
                <a:gd name="T32" fmla="*/ 143 w 267"/>
                <a:gd name="T33" fmla="*/ 172 h 176"/>
                <a:gd name="T34" fmla="*/ 121 w 267"/>
                <a:gd name="T35" fmla="*/ 176 h 176"/>
                <a:gd name="T36" fmla="*/ 96 w 267"/>
                <a:gd name="T37" fmla="*/ 174 h 176"/>
                <a:gd name="T38" fmla="*/ 69 w 267"/>
                <a:gd name="T39" fmla="*/ 169 h 176"/>
                <a:gd name="T40" fmla="*/ 41 w 267"/>
                <a:gd name="T41" fmla="*/ 157 h 176"/>
                <a:gd name="T42" fmla="*/ 9 w 267"/>
                <a:gd name="T43" fmla="*/ 139 h 176"/>
                <a:gd name="T44" fmla="*/ 12 w 267"/>
                <a:gd name="T45" fmla="*/ 141 h 176"/>
                <a:gd name="T46" fmla="*/ 20 w 267"/>
                <a:gd name="T47" fmla="*/ 143 h 176"/>
                <a:gd name="T48" fmla="*/ 31 w 267"/>
                <a:gd name="T49" fmla="*/ 146 h 176"/>
                <a:gd name="T50" fmla="*/ 48 w 267"/>
                <a:gd name="T51" fmla="*/ 148 h 176"/>
                <a:gd name="T52" fmla="*/ 67 w 267"/>
                <a:gd name="T53" fmla="*/ 150 h 176"/>
                <a:gd name="T54" fmla="*/ 87 w 267"/>
                <a:gd name="T55" fmla="*/ 150 h 176"/>
                <a:gd name="T56" fmla="*/ 108 w 267"/>
                <a:gd name="T57" fmla="*/ 146 h 176"/>
                <a:gd name="T58" fmla="*/ 130 w 267"/>
                <a:gd name="T59" fmla="*/ 138 h 176"/>
                <a:gd name="T60" fmla="*/ 152 w 267"/>
                <a:gd name="T61" fmla="*/ 125 h 176"/>
                <a:gd name="T62" fmla="*/ 150 w 267"/>
                <a:gd name="T63" fmla="*/ 126 h 176"/>
                <a:gd name="T64" fmla="*/ 141 w 267"/>
                <a:gd name="T65" fmla="*/ 129 h 176"/>
                <a:gd name="T66" fmla="*/ 126 w 267"/>
                <a:gd name="T67" fmla="*/ 131 h 176"/>
                <a:gd name="T68" fmla="*/ 109 w 267"/>
                <a:gd name="T69" fmla="*/ 135 h 176"/>
                <a:gd name="T70" fmla="*/ 89 w 267"/>
                <a:gd name="T71" fmla="*/ 138 h 176"/>
                <a:gd name="T72" fmla="*/ 67 w 267"/>
                <a:gd name="T73" fmla="*/ 138 h 176"/>
                <a:gd name="T74" fmla="*/ 43 w 267"/>
                <a:gd name="T75" fmla="*/ 134 h 176"/>
                <a:gd name="T76" fmla="*/ 21 w 267"/>
                <a:gd name="T77" fmla="*/ 128 h 176"/>
                <a:gd name="T78" fmla="*/ 0 w 267"/>
                <a:gd name="T79" fmla="*/ 116 h 176"/>
                <a:gd name="T80" fmla="*/ 0 w 267"/>
                <a:gd name="T81" fmla="*/ 115 h 176"/>
                <a:gd name="T82" fmla="*/ 3 w 267"/>
                <a:gd name="T83" fmla="*/ 109 h 176"/>
                <a:gd name="T84" fmla="*/ 7 w 267"/>
                <a:gd name="T85" fmla="*/ 100 h 176"/>
                <a:gd name="T86" fmla="*/ 12 w 267"/>
                <a:gd name="T87" fmla="*/ 90 h 176"/>
                <a:gd name="T88" fmla="*/ 18 w 267"/>
                <a:gd name="T89" fmla="*/ 78 h 176"/>
                <a:gd name="T90" fmla="*/ 26 w 267"/>
                <a:gd name="T91" fmla="*/ 65 h 176"/>
                <a:gd name="T92" fmla="*/ 37 w 267"/>
                <a:gd name="T93" fmla="*/ 52 h 176"/>
                <a:gd name="T94" fmla="*/ 50 w 267"/>
                <a:gd name="T95" fmla="*/ 39 h 176"/>
                <a:gd name="T96" fmla="*/ 64 w 267"/>
                <a:gd name="T97" fmla="*/ 28 h 176"/>
                <a:gd name="T98" fmla="*/ 81 w 267"/>
                <a:gd name="T99" fmla="*/ 17 h 176"/>
                <a:gd name="T100" fmla="*/ 100 w 267"/>
                <a:gd name="T101" fmla="*/ 8 h 176"/>
                <a:gd name="T102" fmla="*/ 121 w 267"/>
                <a:gd name="T103" fmla="*/ 3 h 176"/>
                <a:gd name="T104" fmla="*/ 145 w 267"/>
                <a:gd name="T10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6">
                  <a:moveTo>
                    <a:pt x="145" y="0"/>
                  </a:moveTo>
                  <a:lnTo>
                    <a:pt x="171" y="2"/>
                  </a:lnTo>
                  <a:lnTo>
                    <a:pt x="200" y="7"/>
                  </a:lnTo>
                  <a:lnTo>
                    <a:pt x="232" y="19"/>
                  </a:lnTo>
                  <a:lnTo>
                    <a:pt x="267" y="35"/>
                  </a:lnTo>
                  <a:lnTo>
                    <a:pt x="265" y="37"/>
                  </a:lnTo>
                  <a:lnTo>
                    <a:pt x="263" y="43"/>
                  </a:lnTo>
                  <a:lnTo>
                    <a:pt x="259" y="54"/>
                  </a:lnTo>
                  <a:lnTo>
                    <a:pt x="254" y="65"/>
                  </a:lnTo>
                  <a:lnTo>
                    <a:pt x="246" y="80"/>
                  </a:lnTo>
                  <a:lnTo>
                    <a:pt x="237" y="94"/>
                  </a:lnTo>
                  <a:lnTo>
                    <a:pt x="226" y="111"/>
                  </a:lnTo>
                  <a:lnTo>
                    <a:pt x="213" y="126"/>
                  </a:lnTo>
                  <a:lnTo>
                    <a:pt x="199" y="141"/>
                  </a:lnTo>
                  <a:lnTo>
                    <a:pt x="182" y="154"/>
                  </a:lnTo>
                  <a:lnTo>
                    <a:pt x="164" y="164"/>
                  </a:lnTo>
                  <a:lnTo>
                    <a:pt x="143" y="172"/>
                  </a:lnTo>
                  <a:lnTo>
                    <a:pt x="121" y="176"/>
                  </a:lnTo>
                  <a:lnTo>
                    <a:pt x="96" y="174"/>
                  </a:lnTo>
                  <a:lnTo>
                    <a:pt x="69" y="169"/>
                  </a:lnTo>
                  <a:lnTo>
                    <a:pt x="41" y="157"/>
                  </a:lnTo>
                  <a:lnTo>
                    <a:pt x="9" y="139"/>
                  </a:lnTo>
                  <a:lnTo>
                    <a:pt x="12" y="141"/>
                  </a:lnTo>
                  <a:lnTo>
                    <a:pt x="20" y="143"/>
                  </a:lnTo>
                  <a:lnTo>
                    <a:pt x="31" y="146"/>
                  </a:lnTo>
                  <a:lnTo>
                    <a:pt x="48" y="148"/>
                  </a:lnTo>
                  <a:lnTo>
                    <a:pt x="67" y="150"/>
                  </a:lnTo>
                  <a:lnTo>
                    <a:pt x="87" y="150"/>
                  </a:lnTo>
                  <a:lnTo>
                    <a:pt x="108" y="146"/>
                  </a:lnTo>
                  <a:lnTo>
                    <a:pt x="130" y="138"/>
                  </a:lnTo>
                  <a:lnTo>
                    <a:pt x="152" y="125"/>
                  </a:lnTo>
                  <a:lnTo>
                    <a:pt x="150" y="126"/>
                  </a:lnTo>
                  <a:lnTo>
                    <a:pt x="141" y="129"/>
                  </a:lnTo>
                  <a:lnTo>
                    <a:pt x="126" y="131"/>
                  </a:lnTo>
                  <a:lnTo>
                    <a:pt x="109" y="135"/>
                  </a:lnTo>
                  <a:lnTo>
                    <a:pt x="89" y="138"/>
                  </a:lnTo>
                  <a:lnTo>
                    <a:pt x="67" y="138"/>
                  </a:lnTo>
                  <a:lnTo>
                    <a:pt x="43" y="134"/>
                  </a:lnTo>
                  <a:lnTo>
                    <a:pt x="21" y="128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3" y="109"/>
                  </a:lnTo>
                  <a:lnTo>
                    <a:pt x="7" y="100"/>
                  </a:lnTo>
                  <a:lnTo>
                    <a:pt x="12" y="90"/>
                  </a:lnTo>
                  <a:lnTo>
                    <a:pt x="18" y="78"/>
                  </a:lnTo>
                  <a:lnTo>
                    <a:pt x="26" y="65"/>
                  </a:lnTo>
                  <a:lnTo>
                    <a:pt x="37" y="52"/>
                  </a:lnTo>
                  <a:lnTo>
                    <a:pt x="50" y="39"/>
                  </a:lnTo>
                  <a:lnTo>
                    <a:pt x="64" y="28"/>
                  </a:lnTo>
                  <a:lnTo>
                    <a:pt x="81" y="17"/>
                  </a:lnTo>
                  <a:lnTo>
                    <a:pt x="100" y="8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34">
              <a:extLst>
                <a:ext uri="{FF2B5EF4-FFF2-40B4-BE49-F238E27FC236}">
                  <a16:creationId xmlns:a16="http://schemas.microsoft.com/office/drawing/2014/main" id="{96FB3FFD-FD24-45A4-83AC-20A4A91D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853" y="2258219"/>
              <a:ext cx="423863" cy="280988"/>
            </a:xfrm>
            <a:custGeom>
              <a:avLst/>
              <a:gdLst>
                <a:gd name="T0" fmla="*/ 145 w 267"/>
                <a:gd name="T1" fmla="*/ 0 h 177"/>
                <a:gd name="T2" fmla="*/ 172 w 267"/>
                <a:gd name="T3" fmla="*/ 3 h 177"/>
                <a:gd name="T4" fmla="*/ 201 w 267"/>
                <a:gd name="T5" fmla="*/ 8 h 177"/>
                <a:gd name="T6" fmla="*/ 232 w 267"/>
                <a:gd name="T7" fmla="*/ 20 h 177"/>
                <a:gd name="T8" fmla="*/ 267 w 267"/>
                <a:gd name="T9" fmla="*/ 36 h 177"/>
                <a:gd name="T10" fmla="*/ 267 w 267"/>
                <a:gd name="T11" fmla="*/ 38 h 177"/>
                <a:gd name="T12" fmla="*/ 264 w 267"/>
                <a:gd name="T13" fmla="*/ 44 h 177"/>
                <a:gd name="T14" fmla="*/ 260 w 267"/>
                <a:gd name="T15" fmla="*/ 53 h 177"/>
                <a:gd name="T16" fmla="*/ 254 w 267"/>
                <a:gd name="T17" fmla="*/ 66 h 177"/>
                <a:gd name="T18" fmla="*/ 247 w 267"/>
                <a:gd name="T19" fmla="*/ 81 h 177"/>
                <a:gd name="T20" fmla="*/ 238 w 267"/>
                <a:gd name="T21" fmla="*/ 95 h 177"/>
                <a:gd name="T22" fmla="*/ 227 w 267"/>
                <a:gd name="T23" fmla="*/ 112 h 177"/>
                <a:gd name="T24" fmla="*/ 214 w 267"/>
                <a:gd name="T25" fmla="*/ 127 h 177"/>
                <a:gd name="T26" fmla="*/ 199 w 267"/>
                <a:gd name="T27" fmla="*/ 142 h 177"/>
                <a:gd name="T28" fmla="*/ 182 w 267"/>
                <a:gd name="T29" fmla="*/ 155 h 177"/>
                <a:gd name="T30" fmla="*/ 164 w 267"/>
                <a:gd name="T31" fmla="*/ 165 h 177"/>
                <a:gd name="T32" fmla="*/ 143 w 267"/>
                <a:gd name="T33" fmla="*/ 173 h 177"/>
                <a:gd name="T34" fmla="*/ 121 w 267"/>
                <a:gd name="T35" fmla="*/ 177 h 177"/>
                <a:gd name="T36" fmla="*/ 97 w 267"/>
                <a:gd name="T37" fmla="*/ 175 h 177"/>
                <a:gd name="T38" fmla="*/ 69 w 267"/>
                <a:gd name="T39" fmla="*/ 170 h 177"/>
                <a:gd name="T40" fmla="*/ 41 w 267"/>
                <a:gd name="T41" fmla="*/ 158 h 177"/>
                <a:gd name="T42" fmla="*/ 10 w 267"/>
                <a:gd name="T43" fmla="*/ 140 h 177"/>
                <a:gd name="T44" fmla="*/ 12 w 267"/>
                <a:gd name="T45" fmla="*/ 142 h 177"/>
                <a:gd name="T46" fmla="*/ 20 w 267"/>
                <a:gd name="T47" fmla="*/ 144 h 177"/>
                <a:gd name="T48" fmla="*/ 33 w 267"/>
                <a:gd name="T49" fmla="*/ 147 h 177"/>
                <a:gd name="T50" fmla="*/ 49 w 267"/>
                <a:gd name="T51" fmla="*/ 149 h 177"/>
                <a:gd name="T52" fmla="*/ 67 w 267"/>
                <a:gd name="T53" fmla="*/ 151 h 177"/>
                <a:gd name="T54" fmla="*/ 88 w 267"/>
                <a:gd name="T55" fmla="*/ 151 h 177"/>
                <a:gd name="T56" fmla="*/ 110 w 267"/>
                <a:gd name="T57" fmla="*/ 147 h 177"/>
                <a:gd name="T58" fmla="*/ 132 w 267"/>
                <a:gd name="T59" fmla="*/ 139 h 177"/>
                <a:gd name="T60" fmla="*/ 154 w 267"/>
                <a:gd name="T61" fmla="*/ 126 h 177"/>
                <a:gd name="T62" fmla="*/ 150 w 267"/>
                <a:gd name="T63" fmla="*/ 127 h 177"/>
                <a:gd name="T64" fmla="*/ 141 w 267"/>
                <a:gd name="T65" fmla="*/ 130 h 177"/>
                <a:gd name="T66" fmla="*/ 127 w 267"/>
                <a:gd name="T67" fmla="*/ 132 h 177"/>
                <a:gd name="T68" fmla="*/ 110 w 267"/>
                <a:gd name="T69" fmla="*/ 136 h 177"/>
                <a:gd name="T70" fmla="*/ 89 w 267"/>
                <a:gd name="T71" fmla="*/ 138 h 177"/>
                <a:gd name="T72" fmla="*/ 67 w 267"/>
                <a:gd name="T73" fmla="*/ 139 h 177"/>
                <a:gd name="T74" fmla="*/ 45 w 267"/>
                <a:gd name="T75" fmla="*/ 135 h 177"/>
                <a:gd name="T76" fmla="*/ 21 w 267"/>
                <a:gd name="T77" fmla="*/ 129 h 177"/>
                <a:gd name="T78" fmla="*/ 0 w 267"/>
                <a:gd name="T79" fmla="*/ 117 h 177"/>
                <a:gd name="T80" fmla="*/ 2 w 267"/>
                <a:gd name="T81" fmla="*/ 116 h 177"/>
                <a:gd name="T82" fmla="*/ 3 w 267"/>
                <a:gd name="T83" fmla="*/ 110 h 177"/>
                <a:gd name="T84" fmla="*/ 7 w 267"/>
                <a:gd name="T85" fmla="*/ 101 h 177"/>
                <a:gd name="T86" fmla="*/ 12 w 267"/>
                <a:gd name="T87" fmla="*/ 91 h 177"/>
                <a:gd name="T88" fmla="*/ 19 w 267"/>
                <a:gd name="T89" fmla="*/ 79 h 177"/>
                <a:gd name="T90" fmla="*/ 28 w 267"/>
                <a:gd name="T91" fmla="*/ 66 h 177"/>
                <a:gd name="T92" fmla="*/ 38 w 267"/>
                <a:gd name="T93" fmla="*/ 53 h 177"/>
                <a:gd name="T94" fmla="*/ 50 w 267"/>
                <a:gd name="T95" fmla="*/ 40 h 177"/>
                <a:gd name="T96" fmla="*/ 64 w 267"/>
                <a:gd name="T97" fmla="*/ 29 h 177"/>
                <a:gd name="T98" fmla="*/ 81 w 267"/>
                <a:gd name="T99" fmla="*/ 18 h 177"/>
                <a:gd name="T100" fmla="*/ 101 w 267"/>
                <a:gd name="T101" fmla="*/ 9 h 177"/>
                <a:gd name="T102" fmla="*/ 121 w 267"/>
                <a:gd name="T103" fmla="*/ 3 h 177"/>
                <a:gd name="T104" fmla="*/ 145 w 267"/>
                <a:gd name="T10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7">
                  <a:moveTo>
                    <a:pt x="145" y="0"/>
                  </a:moveTo>
                  <a:lnTo>
                    <a:pt x="172" y="3"/>
                  </a:lnTo>
                  <a:lnTo>
                    <a:pt x="201" y="8"/>
                  </a:lnTo>
                  <a:lnTo>
                    <a:pt x="232" y="20"/>
                  </a:lnTo>
                  <a:lnTo>
                    <a:pt x="267" y="36"/>
                  </a:lnTo>
                  <a:lnTo>
                    <a:pt x="267" y="38"/>
                  </a:lnTo>
                  <a:lnTo>
                    <a:pt x="264" y="44"/>
                  </a:lnTo>
                  <a:lnTo>
                    <a:pt x="260" y="53"/>
                  </a:lnTo>
                  <a:lnTo>
                    <a:pt x="254" y="66"/>
                  </a:lnTo>
                  <a:lnTo>
                    <a:pt x="247" y="81"/>
                  </a:lnTo>
                  <a:lnTo>
                    <a:pt x="238" y="95"/>
                  </a:lnTo>
                  <a:lnTo>
                    <a:pt x="227" y="112"/>
                  </a:lnTo>
                  <a:lnTo>
                    <a:pt x="214" y="127"/>
                  </a:lnTo>
                  <a:lnTo>
                    <a:pt x="199" y="142"/>
                  </a:lnTo>
                  <a:lnTo>
                    <a:pt x="182" y="155"/>
                  </a:lnTo>
                  <a:lnTo>
                    <a:pt x="164" y="165"/>
                  </a:lnTo>
                  <a:lnTo>
                    <a:pt x="143" y="173"/>
                  </a:lnTo>
                  <a:lnTo>
                    <a:pt x="121" y="177"/>
                  </a:lnTo>
                  <a:lnTo>
                    <a:pt x="97" y="175"/>
                  </a:lnTo>
                  <a:lnTo>
                    <a:pt x="69" y="170"/>
                  </a:lnTo>
                  <a:lnTo>
                    <a:pt x="41" y="158"/>
                  </a:lnTo>
                  <a:lnTo>
                    <a:pt x="10" y="140"/>
                  </a:lnTo>
                  <a:lnTo>
                    <a:pt x="12" y="142"/>
                  </a:lnTo>
                  <a:lnTo>
                    <a:pt x="20" y="144"/>
                  </a:lnTo>
                  <a:lnTo>
                    <a:pt x="33" y="147"/>
                  </a:lnTo>
                  <a:lnTo>
                    <a:pt x="49" y="149"/>
                  </a:lnTo>
                  <a:lnTo>
                    <a:pt x="67" y="151"/>
                  </a:lnTo>
                  <a:lnTo>
                    <a:pt x="88" y="151"/>
                  </a:lnTo>
                  <a:lnTo>
                    <a:pt x="110" y="147"/>
                  </a:lnTo>
                  <a:lnTo>
                    <a:pt x="132" y="139"/>
                  </a:lnTo>
                  <a:lnTo>
                    <a:pt x="154" y="126"/>
                  </a:lnTo>
                  <a:lnTo>
                    <a:pt x="150" y="127"/>
                  </a:lnTo>
                  <a:lnTo>
                    <a:pt x="141" y="130"/>
                  </a:lnTo>
                  <a:lnTo>
                    <a:pt x="127" y="132"/>
                  </a:lnTo>
                  <a:lnTo>
                    <a:pt x="110" y="136"/>
                  </a:lnTo>
                  <a:lnTo>
                    <a:pt x="89" y="138"/>
                  </a:lnTo>
                  <a:lnTo>
                    <a:pt x="67" y="139"/>
                  </a:lnTo>
                  <a:lnTo>
                    <a:pt x="45" y="135"/>
                  </a:lnTo>
                  <a:lnTo>
                    <a:pt x="21" y="129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3" y="110"/>
                  </a:lnTo>
                  <a:lnTo>
                    <a:pt x="7" y="101"/>
                  </a:lnTo>
                  <a:lnTo>
                    <a:pt x="12" y="91"/>
                  </a:lnTo>
                  <a:lnTo>
                    <a:pt x="19" y="79"/>
                  </a:lnTo>
                  <a:lnTo>
                    <a:pt x="28" y="66"/>
                  </a:lnTo>
                  <a:lnTo>
                    <a:pt x="38" y="53"/>
                  </a:lnTo>
                  <a:lnTo>
                    <a:pt x="50" y="40"/>
                  </a:lnTo>
                  <a:lnTo>
                    <a:pt x="64" y="29"/>
                  </a:lnTo>
                  <a:lnTo>
                    <a:pt x="81" y="18"/>
                  </a:lnTo>
                  <a:lnTo>
                    <a:pt x="101" y="9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任意多边形: 形状 35">
              <a:extLst>
                <a:ext uri="{FF2B5EF4-FFF2-40B4-BE49-F238E27FC236}">
                  <a16:creationId xmlns:a16="http://schemas.microsoft.com/office/drawing/2014/main" id="{39F83736-0041-4669-B397-45853341C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140" y="2499519"/>
              <a:ext cx="422275" cy="277813"/>
            </a:xfrm>
            <a:custGeom>
              <a:avLst/>
              <a:gdLst>
                <a:gd name="T0" fmla="*/ 145 w 266"/>
                <a:gd name="T1" fmla="*/ 0 h 175"/>
                <a:gd name="T2" fmla="*/ 171 w 266"/>
                <a:gd name="T3" fmla="*/ 1 h 175"/>
                <a:gd name="T4" fmla="*/ 200 w 266"/>
                <a:gd name="T5" fmla="*/ 8 h 175"/>
                <a:gd name="T6" fmla="*/ 232 w 266"/>
                <a:gd name="T7" fmla="*/ 18 h 175"/>
                <a:gd name="T8" fmla="*/ 266 w 266"/>
                <a:gd name="T9" fmla="*/ 35 h 175"/>
                <a:gd name="T10" fmla="*/ 266 w 266"/>
                <a:gd name="T11" fmla="*/ 38 h 175"/>
                <a:gd name="T12" fmla="*/ 264 w 266"/>
                <a:gd name="T13" fmla="*/ 44 h 175"/>
                <a:gd name="T14" fmla="*/ 260 w 266"/>
                <a:gd name="T15" fmla="*/ 53 h 175"/>
                <a:gd name="T16" fmla="*/ 253 w 266"/>
                <a:gd name="T17" fmla="*/ 66 h 175"/>
                <a:gd name="T18" fmla="*/ 247 w 266"/>
                <a:gd name="T19" fmla="*/ 79 h 175"/>
                <a:gd name="T20" fmla="*/ 238 w 266"/>
                <a:gd name="T21" fmla="*/ 95 h 175"/>
                <a:gd name="T22" fmla="*/ 226 w 266"/>
                <a:gd name="T23" fmla="*/ 110 h 175"/>
                <a:gd name="T24" fmla="*/ 213 w 266"/>
                <a:gd name="T25" fmla="*/ 126 h 175"/>
                <a:gd name="T26" fmla="*/ 199 w 266"/>
                <a:gd name="T27" fmla="*/ 141 h 175"/>
                <a:gd name="T28" fmla="*/ 182 w 266"/>
                <a:gd name="T29" fmla="*/ 153 h 175"/>
                <a:gd name="T30" fmla="*/ 163 w 266"/>
                <a:gd name="T31" fmla="*/ 165 h 175"/>
                <a:gd name="T32" fmla="*/ 143 w 266"/>
                <a:gd name="T33" fmla="*/ 173 h 175"/>
                <a:gd name="T34" fmla="*/ 121 w 266"/>
                <a:gd name="T35" fmla="*/ 175 h 175"/>
                <a:gd name="T36" fmla="*/ 96 w 266"/>
                <a:gd name="T37" fmla="*/ 175 h 175"/>
                <a:gd name="T38" fmla="*/ 70 w 266"/>
                <a:gd name="T39" fmla="*/ 169 h 175"/>
                <a:gd name="T40" fmla="*/ 40 w 266"/>
                <a:gd name="T41" fmla="*/ 157 h 175"/>
                <a:gd name="T42" fmla="*/ 9 w 266"/>
                <a:gd name="T43" fmla="*/ 139 h 175"/>
                <a:gd name="T44" fmla="*/ 13 w 266"/>
                <a:gd name="T45" fmla="*/ 140 h 175"/>
                <a:gd name="T46" fmla="*/ 20 w 266"/>
                <a:gd name="T47" fmla="*/ 143 h 175"/>
                <a:gd name="T48" fmla="*/ 32 w 266"/>
                <a:gd name="T49" fmla="*/ 147 h 175"/>
                <a:gd name="T50" fmla="*/ 48 w 266"/>
                <a:gd name="T51" fmla="*/ 149 h 175"/>
                <a:gd name="T52" fmla="*/ 66 w 266"/>
                <a:gd name="T53" fmla="*/ 151 h 175"/>
                <a:gd name="T54" fmla="*/ 87 w 266"/>
                <a:gd name="T55" fmla="*/ 151 h 175"/>
                <a:gd name="T56" fmla="*/ 109 w 266"/>
                <a:gd name="T57" fmla="*/ 147 h 175"/>
                <a:gd name="T58" fmla="*/ 131 w 266"/>
                <a:gd name="T59" fmla="*/ 138 h 175"/>
                <a:gd name="T60" fmla="*/ 153 w 266"/>
                <a:gd name="T61" fmla="*/ 125 h 175"/>
                <a:gd name="T62" fmla="*/ 149 w 266"/>
                <a:gd name="T63" fmla="*/ 126 h 175"/>
                <a:gd name="T64" fmla="*/ 140 w 266"/>
                <a:gd name="T65" fmla="*/ 128 h 175"/>
                <a:gd name="T66" fmla="*/ 127 w 266"/>
                <a:gd name="T67" fmla="*/ 132 h 175"/>
                <a:gd name="T68" fmla="*/ 109 w 266"/>
                <a:gd name="T69" fmla="*/ 136 h 175"/>
                <a:gd name="T70" fmla="*/ 88 w 266"/>
                <a:gd name="T71" fmla="*/ 138 h 175"/>
                <a:gd name="T72" fmla="*/ 66 w 266"/>
                <a:gd name="T73" fmla="*/ 138 h 175"/>
                <a:gd name="T74" fmla="*/ 44 w 266"/>
                <a:gd name="T75" fmla="*/ 135 h 175"/>
                <a:gd name="T76" fmla="*/ 22 w 266"/>
                <a:gd name="T77" fmla="*/ 128 h 175"/>
                <a:gd name="T78" fmla="*/ 0 w 266"/>
                <a:gd name="T79" fmla="*/ 117 h 175"/>
                <a:gd name="T80" fmla="*/ 1 w 266"/>
                <a:gd name="T81" fmla="*/ 114 h 175"/>
                <a:gd name="T82" fmla="*/ 2 w 266"/>
                <a:gd name="T83" fmla="*/ 109 h 175"/>
                <a:gd name="T84" fmla="*/ 6 w 266"/>
                <a:gd name="T85" fmla="*/ 101 h 175"/>
                <a:gd name="T86" fmla="*/ 11 w 266"/>
                <a:gd name="T87" fmla="*/ 91 h 175"/>
                <a:gd name="T88" fmla="*/ 18 w 266"/>
                <a:gd name="T89" fmla="*/ 79 h 175"/>
                <a:gd name="T90" fmla="*/ 27 w 266"/>
                <a:gd name="T91" fmla="*/ 66 h 175"/>
                <a:gd name="T92" fmla="*/ 37 w 266"/>
                <a:gd name="T93" fmla="*/ 53 h 175"/>
                <a:gd name="T94" fmla="*/ 49 w 266"/>
                <a:gd name="T95" fmla="*/ 40 h 175"/>
                <a:gd name="T96" fmla="*/ 65 w 266"/>
                <a:gd name="T97" fmla="*/ 27 h 175"/>
                <a:gd name="T98" fmla="*/ 80 w 266"/>
                <a:gd name="T99" fmla="*/ 17 h 175"/>
                <a:gd name="T100" fmla="*/ 100 w 266"/>
                <a:gd name="T101" fmla="*/ 9 h 175"/>
                <a:gd name="T102" fmla="*/ 121 w 266"/>
                <a:gd name="T103" fmla="*/ 3 h 175"/>
                <a:gd name="T104" fmla="*/ 145 w 266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175">
                  <a:moveTo>
                    <a:pt x="145" y="0"/>
                  </a:moveTo>
                  <a:lnTo>
                    <a:pt x="171" y="1"/>
                  </a:lnTo>
                  <a:lnTo>
                    <a:pt x="200" y="8"/>
                  </a:lnTo>
                  <a:lnTo>
                    <a:pt x="232" y="18"/>
                  </a:lnTo>
                  <a:lnTo>
                    <a:pt x="266" y="35"/>
                  </a:lnTo>
                  <a:lnTo>
                    <a:pt x="266" y="38"/>
                  </a:lnTo>
                  <a:lnTo>
                    <a:pt x="264" y="44"/>
                  </a:lnTo>
                  <a:lnTo>
                    <a:pt x="260" y="53"/>
                  </a:lnTo>
                  <a:lnTo>
                    <a:pt x="253" y="66"/>
                  </a:lnTo>
                  <a:lnTo>
                    <a:pt x="247" y="79"/>
                  </a:lnTo>
                  <a:lnTo>
                    <a:pt x="238" y="95"/>
                  </a:lnTo>
                  <a:lnTo>
                    <a:pt x="226" y="110"/>
                  </a:lnTo>
                  <a:lnTo>
                    <a:pt x="213" y="126"/>
                  </a:lnTo>
                  <a:lnTo>
                    <a:pt x="199" y="141"/>
                  </a:lnTo>
                  <a:lnTo>
                    <a:pt x="182" y="153"/>
                  </a:lnTo>
                  <a:lnTo>
                    <a:pt x="163" y="165"/>
                  </a:lnTo>
                  <a:lnTo>
                    <a:pt x="143" y="173"/>
                  </a:lnTo>
                  <a:lnTo>
                    <a:pt x="121" y="175"/>
                  </a:lnTo>
                  <a:lnTo>
                    <a:pt x="96" y="175"/>
                  </a:lnTo>
                  <a:lnTo>
                    <a:pt x="70" y="169"/>
                  </a:lnTo>
                  <a:lnTo>
                    <a:pt x="40" y="157"/>
                  </a:lnTo>
                  <a:lnTo>
                    <a:pt x="9" y="139"/>
                  </a:lnTo>
                  <a:lnTo>
                    <a:pt x="13" y="140"/>
                  </a:lnTo>
                  <a:lnTo>
                    <a:pt x="20" y="143"/>
                  </a:lnTo>
                  <a:lnTo>
                    <a:pt x="32" y="147"/>
                  </a:lnTo>
                  <a:lnTo>
                    <a:pt x="48" y="149"/>
                  </a:lnTo>
                  <a:lnTo>
                    <a:pt x="66" y="151"/>
                  </a:lnTo>
                  <a:lnTo>
                    <a:pt x="87" y="151"/>
                  </a:lnTo>
                  <a:lnTo>
                    <a:pt x="109" y="147"/>
                  </a:lnTo>
                  <a:lnTo>
                    <a:pt x="131" y="138"/>
                  </a:lnTo>
                  <a:lnTo>
                    <a:pt x="153" y="125"/>
                  </a:lnTo>
                  <a:lnTo>
                    <a:pt x="149" y="126"/>
                  </a:lnTo>
                  <a:lnTo>
                    <a:pt x="140" y="128"/>
                  </a:lnTo>
                  <a:lnTo>
                    <a:pt x="127" y="132"/>
                  </a:lnTo>
                  <a:lnTo>
                    <a:pt x="109" y="136"/>
                  </a:lnTo>
                  <a:lnTo>
                    <a:pt x="88" y="138"/>
                  </a:lnTo>
                  <a:lnTo>
                    <a:pt x="66" y="138"/>
                  </a:lnTo>
                  <a:lnTo>
                    <a:pt x="44" y="135"/>
                  </a:lnTo>
                  <a:lnTo>
                    <a:pt x="22" y="128"/>
                  </a:lnTo>
                  <a:lnTo>
                    <a:pt x="0" y="117"/>
                  </a:lnTo>
                  <a:lnTo>
                    <a:pt x="1" y="114"/>
                  </a:lnTo>
                  <a:lnTo>
                    <a:pt x="2" y="109"/>
                  </a:lnTo>
                  <a:lnTo>
                    <a:pt x="6" y="101"/>
                  </a:lnTo>
                  <a:lnTo>
                    <a:pt x="11" y="91"/>
                  </a:lnTo>
                  <a:lnTo>
                    <a:pt x="18" y="79"/>
                  </a:lnTo>
                  <a:lnTo>
                    <a:pt x="27" y="66"/>
                  </a:lnTo>
                  <a:lnTo>
                    <a:pt x="37" y="53"/>
                  </a:lnTo>
                  <a:lnTo>
                    <a:pt x="49" y="40"/>
                  </a:lnTo>
                  <a:lnTo>
                    <a:pt x="65" y="27"/>
                  </a:lnTo>
                  <a:lnTo>
                    <a:pt x="80" y="17"/>
                  </a:lnTo>
                  <a:lnTo>
                    <a:pt x="100" y="9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: 形状 36">
              <a:extLst>
                <a:ext uri="{FF2B5EF4-FFF2-40B4-BE49-F238E27FC236}">
                  <a16:creationId xmlns:a16="http://schemas.microsoft.com/office/drawing/2014/main" id="{8B31CF26-9A34-4241-9ADF-F2AD53C4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803" y="1786731"/>
              <a:ext cx="280988" cy="422275"/>
            </a:xfrm>
            <a:custGeom>
              <a:avLst/>
              <a:gdLst>
                <a:gd name="T0" fmla="*/ 35 w 177"/>
                <a:gd name="T1" fmla="*/ 0 h 266"/>
                <a:gd name="T2" fmla="*/ 38 w 177"/>
                <a:gd name="T3" fmla="*/ 1 h 266"/>
                <a:gd name="T4" fmla="*/ 45 w 177"/>
                <a:gd name="T5" fmla="*/ 4 h 266"/>
                <a:gd name="T6" fmla="*/ 54 w 177"/>
                <a:gd name="T7" fmla="*/ 8 h 266"/>
                <a:gd name="T8" fmla="*/ 67 w 177"/>
                <a:gd name="T9" fmla="*/ 13 h 266"/>
                <a:gd name="T10" fmla="*/ 81 w 177"/>
                <a:gd name="T11" fmla="*/ 21 h 266"/>
                <a:gd name="T12" fmla="*/ 95 w 177"/>
                <a:gd name="T13" fmla="*/ 30 h 266"/>
                <a:gd name="T14" fmla="*/ 111 w 177"/>
                <a:gd name="T15" fmla="*/ 40 h 266"/>
                <a:gd name="T16" fmla="*/ 126 w 177"/>
                <a:gd name="T17" fmla="*/ 53 h 266"/>
                <a:gd name="T18" fmla="*/ 142 w 177"/>
                <a:gd name="T19" fmla="*/ 67 h 266"/>
                <a:gd name="T20" fmla="*/ 155 w 177"/>
                <a:gd name="T21" fmla="*/ 84 h 266"/>
                <a:gd name="T22" fmla="*/ 165 w 177"/>
                <a:gd name="T23" fmla="*/ 102 h 266"/>
                <a:gd name="T24" fmla="*/ 173 w 177"/>
                <a:gd name="T25" fmla="*/ 123 h 266"/>
                <a:gd name="T26" fmla="*/ 177 w 177"/>
                <a:gd name="T27" fmla="*/ 146 h 266"/>
                <a:gd name="T28" fmla="*/ 176 w 177"/>
                <a:gd name="T29" fmla="*/ 171 h 266"/>
                <a:gd name="T30" fmla="*/ 171 w 177"/>
                <a:gd name="T31" fmla="*/ 197 h 266"/>
                <a:gd name="T32" fmla="*/ 159 w 177"/>
                <a:gd name="T33" fmla="*/ 226 h 266"/>
                <a:gd name="T34" fmla="*/ 141 w 177"/>
                <a:gd name="T35" fmla="*/ 257 h 266"/>
                <a:gd name="T36" fmla="*/ 141 w 177"/>
                <a:gd name="T37" fmla="*/ 254 h 266"/>
                <a:gd name="T38" fmla="*/ 143 w 177"/>
                <a:gd name="T39" fmla="*/ 246 h 266"/>
                <a:gd name="T40" fmla="*/ 147 w 177"/>
                <a:gd name="T41" fmla="*/ 235 h 266"/>
                <a:gd name="T42" fmla="*/ 150 w 177"/>
                <a:gd name="T43" fmla="*/ 219 h 266"/>
                <a:gd name="T44" fmla="*/ 151 w 177"/>
                <a:gd name="T45" fmla="*/ 200 h 266"/>
                <a:gd name="T46" fmla="*/ 151 w 177"/>
                <a:gd name="T47" fmla="*/ 180 h 266"/>
                <a:gd name="T48" fmla="*/ 147 w 177"/>
                <a:gd name="T49" fmla="*/ 158 h 266"/>
                <a:gd name="T50" fmla="*/ 139 w 177"/>
                <a:gd name="T51" fmla="*/ 136 h 266"/>
                <a:gd name="T52" fmla="*/ 126 w 177"/>
                <a:gd name="T53" fmla="*/ 114 h 266"/>
                <a:gd name="T54" fmla="*/ 128 w 177"/>
                <a:gd name="T55" fmla="*/ 117 h 266"/>
                <a:gd name="T56" fmla="*/ 130 w 177"/>
                <a:gd name="T57" fmla="*/ 126 h 266"/>
                <a:gd name="T58" fmla="*/ 133 w 177"/>
                <a:gd name="T59" fmla="*/ 140 h 266"/>
                <a:gd name="T60" fmla="*/ 137 w 177"/>
                <a:gd name="T61" fmla="*/ 158 h 266"/>
                <a:gd name="T62" fmla="*/ 138 w 177"/>
                <a:gd name="T63" fmla="*/ 178 h 266"/>
                <a:gd name="T64" fmla="*/ 138 w 177"/>
                <a:gd name="T65" fmla="*/ 200 h 266"/>
                <a:gd name="T66" fmla="*/ 136 w 177"/>
                <a:gd name="T67" fmla="*/ 223 h 266"/>
                <a:gd name="T68" fmla="*/ 129 w 177"/>
                <a:gd name="T69" fmla="*/ 245 h 266"/>
                <a:gd name="T70" fmla="*/ 117 w 177"/>
                <a:gd name="T71" fmla="*/ 266 h 266"/>
                <a:gd name="T72" fmla="*/ 116 w 177"/>
                <a:gd name="T73" fmla="*/ 266 h 266"/>
                <a:gd name="T74" fmla="*/ 110 w 177"/>
                <a:gd name="T75" fmla="*/ 263 h 266"/>
                <a:gd name="T76" fmla="*/ 102 w 177"/>
                <a:gd name="T77" fmla="*/ 261 h 266"/>
                <a:gd name="T78" fmla="*/ 91 w 177"/>
                <a:gd name="T79" fmla="*/ 256 h 266"/>
                <a:gd name="T80" fmla="*/ 80 w 177"/>
                <a:gd name="T81" fmla="*/ 248 h 266"/>
                <a:gd name="T82" fmla="*/ 67 w 177"/>
                <a:gd name="T83" fmla="*/ 240 h 266"/>
                <a:gd name="T84" fmla="*/ 54 w 177"/>
                <a:gd name="T85" fmla="*/ 230 h 266"/>
                <a:gd name="T86" fmla="*/ 41 w 177"/>
                <a:gd name="T87" fmla="*/ 217 h 266"/>
                <a:gd name="T88" fmla="*/ 29 w 177"/>
                <a:gd name="T89" fmla="*/ 202 h 266"/>
                <a:gd name="T90" fmla="*/ 17 w 177"/>
                <a:gd name="T91" fmla="*/ 185 h 266"/>
                <a:gd name="T92" fmla="*/ 9 w 177"/>
                <a:gd name="T93" fmla="*/ 167 h 266"/>
                <a:gd name="T94" fmla="*/ 3 w 177"/>
                <a:gd name="T95" fmla="*/ 145 h 266"/>
                <a:gd name="T96" fmla="*/ 0 w 177"/>
                <a:gd name="T97" fmla="*/ 122 h 266"/>
                <a:gd name="T98" fmla="*/ 2 w 177"/>
                <a:gd name="T99" fmla="*/ 96 h 266"/>
                <a:gd name="T100" fmla="*/ 8 w 177"/>
                <a:gd name="T101" fmla="*/ 66 h 266"/>
                <a:gd name="T102" fmla="*/ 19 w 177"/>
                <a:gd name="T103" fmla="*/ 35 h 266"/>
                <a:gd name="T104" fmla="*/ 35 w 177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266">
                  <a:moveTo>
                    <a:pt x="35" y="0"/>
                  </a:moveTo>
                  <a:lnTo>
                    <a:pt x="38" y="1"/>
                  </a:lnTo>
                  <a:lnTo>
                    <a:pt x="45" y="4"/>
                  </a:lnTo>
                  <a:lnTo>
                    <a:pt x="54" y="8"/>
                  </a:lnTo>
                  <a:lnTo>
                    <a:pt x="67" y="13"/>
                  </a:lnTo>
                  <a:lnTo>
                    <a:pt x="81" y="21"/>
                  </a:lnTo>
                  <a:lnTo>
                    <a:pt x="95" y="30"/>
                  </a:lnTo>
                  <a:lnTo>
                    <a:pt x="111" y="40"/>
                  </a:lnTo>
                  <a:lnTo>
                    <a:pt x="126" y="53"/>
                  </a:lnTo>
                  <a:lnTo>
                    <a:pt x="142" y="67"/>
                  </a:lnTo>
                  <a:lnTo>
                    <a:pt x="155" y="84"/>
                  </a:lnTo>
                  <a:lnTo>
                    <a:pt x="165" y="102"/>
                  </a:lnTo>
                  <a:lnTo>
                    <a:pt x="173" y="123"/>
                  </a:lnTo>
                  <a:lnTo>
                    <a:pt x="177" y="146"/>
                  </a:lnTo>
                  <a:lnTo>
                    <a:pt x="176" y="171"/>
                  </a:lnTo>
                  <a:lnTo>
                    <a:pt x="171" y="197"/>
                  </a:lnTo>
                  <a:lnTo>
                    <a:pt x="159" y="226"/>
                  </a:lnTo>
                  <a:lnTo>
                    <a:pt x="141" y="257"/>
                  </a:lnTo>
                  <a:lnTo>
                    <a:pt x="141" y="254"/>
                  </a:lnTo>
                  <a:lnTo>
                    <a:pt x="143" y="246"/>
                  </a:lnTo>
                  <a:lnTo>
                    <a:pt x="147" y="235"/>
                  </a:lnTo>
                  <a:lnTo>
                    <a:pt x="150" y="219"/>
                  </a:lnTo>
                  <a:lnTo>
                    <a:pt x="151" y="200"/>
                  </a:lnTo>
                  <a:lnTo>
                    <a:pt x="151" y="180"/>
                  </a:lnTo>
                  <a:lnTo>
                    <a:pt x="147" y="158"/>
                  </a:lnTo>
                  <a:lnTo>
                    <a:pt x="139" y="136"/>
                  </a:lnTo>
                  <a:lnTo>
                    <a:pt x="126" y="114"/>
                  </a:lnTo>
                  <a:lnTo>
                    <a:pt x="128" y="117"/>
                  </a:lnTo>
                  <a:lnTo>
                    <a:pt x="130" y="126"/>
                  </a:lnTo>
                  <a:lnTo>
                    <a:pt x="133" y="140"/>
                  </a:lnTo>
                  <a:lnTo>
                    <a:pt x="137" y="158"/>
                  </a:lnTo>
                  <a:lnTo>
                    <a:pt x="138" y="178"/>
                  </a:lnTo>
                  <a:lnTo>
                    <a:pt x="138" y="200"/>
                  </a:lnTo>
                  <a:lnTo>
                    <a:pt x="136" y="223"/>
                  </a:lnTo>
                  <a:lnTo>
                    <a:pt x="129" y="245"/>
                  </a:lnTo>
                  <a:lnTo>
                    <a:pt x="117" y="266"/>
                  </a:lnTo>
                  <a:lnTo>
                    <a:pt x="116" y="266"/>
                  </a:lnTo>
                  <a:lnTo>
                    <a:pt x="110" y="263"/>
                  </a:lnTo>
                  <a:lnTo>
                    <a:pt x="102" y="261"/>
                  </a:lnTo>
                  <a:lnTo>
                    <a:pt x="91" y="256"/>
                  </a:lnTo>
                  <a:lnTo>
                    <a:pt x="80" y="248"/>
                  </a:lnTo>
                  <a:lnTo>
                    <a:pt x="67" y="240"/>
                  </a:lnTo>
                  <a:lnTo>
                    <a:pt x="54" y="230"/>
                  </a:lnTo>
                  <a:lnTo>
                    <a:pt x="41" y="217"/>
                  </a:lnTo>
                  <a:lnTo>
                    <a:pt x="29" y="202"/>
                  </a:lnTo>
                  <a:lnTo>
                    <a:pt x="17" y="185"/>
                  </a:lnTo>
                  <a:lnTo>
                    <a:pt x="9" y="167"/>
                  </a:lnTo>
                  <a:lnTo>
                    <a:pt x="3" y="145"/>
                  </a:lnTo>
                  <a:lnTo>
                    <a:pt x="0" y="122"/>
                  </a:lnTo>
                  <a:lnTo>
                    <a:pt x="2" y="96"/>
                  </a:lnTo>
                  <a:lnTo>
                    <a:pt x="8" y="66"/>
                  </a:lnTo>
                  <a:lnTo>
                    <a:pt x="19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任意多边形: 形状 37">
              <a:extLst>
                <a:ext uri="{FF2B5EF4-FFF2-40B4-BE49-F238E27FC236}">
                  <a16:creationId xmlns:a16="http://schemas.microsoft.com/office/drawing/2014/main" id="{1CD3D924-16C9-4548-9DC3-E0CB86F5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40" y="1767681"/>
              <a:ext cx="280988" cy="406400"/>
            </a:xfrm>
            <a:custGeom>
              <a:avLst/>
              <a:gdLst>
                <a:gd name="T0" fmla="*/ 149 w 177"/>
                <a:gd name="T1" fmla="*/ 0 h 256"/>
                <a:gd name="T2" fmla="*/ 151 w 177"/>
                <a:gd name="T3" fmla="*/ 3 h 256"/>
                <a:gd name="T4" fmla="*/ 153 w 177"/>
                <a:gd name="T5" fmla="*/ 9 h 256"/>
                <a:gd name="T6" fmla="*/ 157 w 177"/>
                <a:gd name="T7" fmla="*/ 18 h 256"/>
                <a:gd name="T8" fmla="*/ 162 w 177"/>
                <a:gd name="T9" fmla="*/ 31 h 256"/>
                <a:gd name="T10" fmla="*/ 166 w 177"/>
                <a:gd name="T11" fmla="*/ 47 h 256"/>
                <a:gd name="T12" fmla="*/ 172 w 177"/>
                <a:gd name="T13" fmla="*/ 64 h 256"/>
                <a:gd name="T14" fmla="*/ 174 w 177"/>
                <a:gd name="T15" fmla="*/ 82 h 256"/>
                <a:gd name="T16" fmla="*/ 177 w 177"/>
                <a:gd name="T17" fmla="*/ 103 h 256"/>
                <a:gd name="T18" fmla="*/ 177 w 177"/>
                <a:gd name="T19" fmla="*/ 123 h 256"/>
                <a:gd name="T20" fmla="*/ 174 w 177"/>
                <a:gd name="T21" fmla="*/ 144 h 256"/>
                <a:gd name="T22" fmla="*/ 168 w 177"/>
                <a:gd name="T23" fmla="*/ 165 h 256"/>
                <a:gd name="T24" fmla="*/ 159 w 177"/>
                <a:gd name="T25" fmla="*/ 184 h 256"/>
                <a:gd name="T26" fmla="*/ 146 w 177"/>
                <a:gd name="T27" fmla="*/ 203 h 256"/>
                <a:gd name="T28" fmla="*/ 129 w 177"/>
                <a:gd name="T29" fmla="*/ 219 h 256"/>
                <a:gd name="T30" fmla="*/ 105 w 177"/>
                <a:gd name="T31" fmla="*/ 235 h 256"/>
                <a:gd name="T32" fmla="*/ 77 w 177"/>
                <a:gd name="T33" fmla="*/ 247 h 256"/>
                <a:gd name="T34" fmla="*/ 42 w 177"/>
                <a:gd name="T35" fmla="*/ 256 h 256"/>
                <a:gd name="T36" fmla="*/ 44 w 177"/>
                <a:gd name="T37" fmla="*/ 255 h 256"/>
                <a:gd name="T38" fmla="*/ 52 w 177"/>
                <a:gd name="T39" fmla="*/ 251 h 256"/>
                <a:gd name="T40" fmla="*/ 62 w 177"/>
                <a:gd name="T41" fmla="*/ 244 h 256"/>
                <a:gd name="T42" fmla="*/ 75 w 177"/>
                <a:gd name="T43" fmla="*/ 235 h 256"/>
                <a:gd name="T44" fmla="*/ 90 w 177"/>
                <a:gd name="T45" fmla="*/ 223 h 256"/>
                <a:gd name="T46" fmla="*/ 104 w 177"/>
                <a:gd name="T47" fmla="*/ 209 h 256"/>
                <a:gd name="T48" fmla="*/ 117 w 177"/>
                <a:gd name="T49" fmla="*/ 191 h 256"/>
                <a:gd name="T50" fmla="*/ 126 w 177"/>
                <a:gd name="T51" fmla="*/ 169 h 256"/>
                <a:gd name="T52" fmla="*/ 133 w 177"/>
                <a:gd name="T53" fmla="*/ 144 h 256"/>
                <a:gd name="T54" fmla="*/ 131 w 177"/>
                <a:gd name="T55" fmla="*/ 148 h 256"/>
                <a:gd name="T56" fmla="*/ 127 w 177"/>
                <a:gd name="T57" fmla="*/ 156 h 256"/>
                <a:gd name="T58" fmla="*/ 120 w 177"/>
                <a:gd name="T59" fmla="*/ 168 h 256"/>
                <a:gd name="T60" fmla="*/ 109 w 177"/>
                <a:gd name="T61" fmla="*/ 183 h 256"/>
                <a:gd name="T62" fmla="*/ 96 w 177"/>
                <a:gd name="T63" fmla="*/ 199 h 256"/>
                <a:gd name="T64" fmla="*/ 81 w 177"/>
                <a:gd name="T65" fmla="*/ 214 h 256"/>
                <a:gd name="T66" fmla="*/ 62 w 177"/>
                <a:gd name="T67" fmla="*/ 229 h 256"/>
                <a:gd name="T68" fmla="*/ 42 w 177"/>
                <a:gd name="T69" fmla="*/ 240 h 256"/>
                <a:gd name="T70" fmla="*/ 18 w 177"/>
                <a:gd name="T71" fmla="*/ 247 h 256"/>
                <a:gd name="T72" fmla="*/ 18 w 177"/>
                <a:gd name="T73" fmla="*/ 244 h 256"/>
                <a:gd name="T74" fmla="*/ 16 w 177"/>
                <a:gd name="T75" fmla="*/ 239 h 256"/>
                <a:gd name="T76" fmla="*/ 12 w 177"/>
                <a:gd name="T77" fmla="*/ 230 h 256"/>
                <a:gd name="T78" fmla="*/ 8 w 177"/>
                <a:gd name="T79" fmla="*/ 217 h 256"/>
                <a:gd name="T80" fmla="*/ 4 w 177"/>
                <a:gd name="T81" fmla="*/ 203 h 256"/>
                <a:gd name="T82" fmla="*/ 1 w 177"/>
                <a:gd name="T83" fmla="*/ 186 h 256"/>
                <a:gd name="T84" fmla="*/ 0 w 177"/>
                <a:gd name="T85" fmla="*/ 168 h 256"/>
                <a:gd name="T86" fmla="*/ 0 w 177"/>
                <a:gd name="T87" fmla="*/ 148 h 256"/>
                <a:gd name="T88" fmla="*/ 4 w 177"/>
                <a:gd name="T89" fmla="*/ 127 h 256"/>
                <a:gd name="T90" fmla="*/ 9 w 177"/>
                <a:gd name="T91" fmla="*/ 107 h 256"/>
                <a:gd name="T92" fmla="*/ 19 w 177"/>
                <a:gd name="T93" fmla="*/ 86 h 256"/>
                <a:gd name="T94" fmla="*/ 35 w 177"/>
                <a:gd name="T95" fmla="*/ 66 h 256"/>
                <a:gd name="T96" fmla="*/ 55 w 177"/>
                <a:gd name="T97" fmla="*/ 47 h 256"/>
                <a:gd name="T98" fmla="*/ 79 w 177"/>
                <a:gd name="T99" fmla="*/ 30 h 256"/>
                <a:gd name="T100" fmla="*/ 112 w 177"/>
                <a:gd name="T101" fmla="*/ 14 h 256"/>
                <a:gd name="T102" fmla="*/ 149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49" y="0"/>
                  </a:moveTo>
                  <a:lnTo>
                    <a:pt x="151" y="3"/>
                  </a:lnTo>
                  <a:lnTo>
                    <a:pt x="153" y="9"/>
                  </a:lnTo>
                  <a:lnTo>
                    <a:pt x="157" y="18"/>
                  </a:lnTo>
                  <a:lnTo>
                    <a:pt x="162" y="31"/>
                  </a:lnTo>
                  <a:lnTo>
                    <a:pt x="166" y="47"/>
                  </a:lnTo>
                  <a:lnTo>
                    <a:pt x="172" y="64"/>
                  </a:lnTo>
                  <a:lnTo>
                    <a:pt x="174" y="82"/>
                  </a:lnTo>
                  <a:lnTo>
                    <a:pt x="177" y="103"/>
                  </a:lnTo>
                  <a:lnTo>
                    <a:pt x="177" y="123"/>
                  </a:lnTo>
                  <a:lnTo>
                    <a:pt x="174" y="144"/>
                  </a:lnTo>
                  <a:lnTo>
                    <a:pt x="168" y="165"/>
                  </a:lnTo>
                  <a:lnTo>
                    <a:pt x="159" y="184"/>
                  </a:lnTo>
                  <a:lnTo>
                    <a:pt x="146" y="203"/>
                  </a:lnTo>
                  <a:lnTo>
                    <a:pt x="129" y="219"/>
                  </a:lnTo>
                  <a:lnTo>
                    <a:pt x="105" y="235"/>
                  </a:lnTo>
                  <a:lnTo>
                    <a:pt x="77" y="247"/>
                  </a:lnTo>
                  <a:lnTo>
                    <a:pt x="42" y="256"/>
                  </a:lnTo>
                  <a:lnTo>
                    <a:pt x="44" y="255"/>
                  </a:lnTo>
                  <a:lnTo>
                    <a:pt x="52" y="251"/>
                  </a:lnTo>
                  <a:lnTo>
                    <a:pt x="62" y="244"/>
                  </a:lnTo>
                  <a:lnTo>
                    <a:pt x="75" y="235"/>
                  </a:lnTo>
                  <a:lnTo>
                    <a:pt x="90" y="223"/>
                  </a:lnTo>
                  <a:lnTo>
                    <a:pt x="104" y="209"/>
                  </a:lnTo>
                  <a:lnTo>
                    <a:pt x="117" y="191"/>
                  </a:lnTo>
                  <a:lnTo>
                    <a:pt x="126" y="169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7" y="156"/>
                  </a:lnTo>
                  <a:lnTo>
                    <a:pt x="120" y="168"/>
                  </a:lnTo>
                  <a:lnTo>
                    <a:pt x="109" y="183"/>
                  </a:lnTo>
                  <a:lnTo>
                    <a:pt x="96" y="199"/>
                  </a:lnTo>
                  <a:lnTo>
                    <a:pt x="81" y="214"/>
                  </a:lnTo>
                  <a:lnTo>
                    <a:pt x="62" y="229"/>
                  </a:lnTo>
                  <a:lnTo>
                    <a:pt x="42" y="240"/>
                  </a:lnTo>
                  <a:lnTo>
                    <a:pt x="18" y="247"/>
                  </a:lnTo>
                  <a:lnTo>
                    <a:pt x="18" y="244"/>
                  </a:lnTo>
                  <a:lnTo>
                    <a:pt x="16" y="239"/>
                  </a:lnTo>
                  <a:lnTo>
                    <a:pt x="12" y="230"/>
                  </a:lnTo>
                  <a:lnTo>
                    <a:pt x="8" y="217"/>
                  </a:lnTo>
                  <a:lnTo>
                    <a:pt x="4" y="203"/>
                  </a:lnTo>
                  <a:lnTo>
                    <a:pt x="1" y="186"/>
                  </a:lnTo>
                  <a:lnTo>
                    <a:pt x="0" y="168"/>
                  </a:lnTo>
                  <a:lnTo>
                    <a:pt x="0" y="148"/>
                  </a:lnTo>
                  <a:lnTo>
                    <a:pt x="4" y="127"/>
                  </a:lnTo>
                  <a:lnTo>
                    <a:pt x="9" y="107"/>
                  </a:lnTo>
                  <a:lnTo>
                    <a:pt x="19" y="86"/>
                  </a:lnTo>
                  <a:lnTo>
                    <a:pt x="35" y="66"/>
                  </a:lnTo>
                  <a:lnTo>
                    <a:pt x="55" y="47"/>
                  </a:lnTo>
                  <a:lnTo>
                    <a:pt x="79" y="30"/>
                  </a:lnTo>
                  <a:lnTo>
                    <a:pt x="112" y="1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: 形状 38">
              <a:extLst>
                <a:ext uri="{FF2B5EF4-FFF2-40B4-BE49-F238E27FC236}">
                  <a16:creationId xmlns:a16="http://schemas.microsoft.com/office/drawing/2014/main" id="{D193A3C5-476C-4AF5-B23B-AE721C030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228" y="2183606"/>
              <a:ext cx="423863" cy="280988"/>
            </a:xfrm>
            <a:custGeom>
              <a:avLst/>
              <a:gdLst>
                <a:gd name="T0" fmla="*/ 145 w 267"/>
                <a:gd name="T1" fmla="*/ 0 h 177"/>
                <a:gd name="T2" fmla="*/ 171 w 267"/>
                <a:gd name="T3" fmla="*/ 3 h 177"/>
                <a:gd name="T4" fmla="*/ 200 w 267"/>
                <a:gd name="T5" fmla="*/ 8 h 177"/>
                <a:gd name="T6" fmla="*/ 232 w 267"/>
                <a:gd name="T7" fmla="*/ 20 h 177"/>
                <a:gd name="T8" fmla="*/ 267 w 267"/>
                <a:gd name="T9" fmla="*/ 37 h 177"/>
                <a:gd name="T10" fmla="*/ 265 w 267"/>
                <a:gd name="T11" fmla="*/ 38 h 177"/>
                <a:gd name="T12" fmla="*/ 263 w 267"/>
                <a:gd name="T13" fmla="*/ 44 h 177"/>
                <a:gd name="T14" fmla="*/ 259 w 267"/>
                <a:gd name="T15" fmla="*/ 54 h 177"/>
                <a:gd name="T16" fmla="*/ 254 w 267"/>
                <a:gd name="T17" fmla="*/ 67 h 177"/>
                <a:gd name="T18" fmla="*/ 246 w 267"/>
                <a:gd name="T19" fmla="*/ 81 h 177"/>
                <a:gd name="T20" fmla="*/ 237 w 267"/>
                <a:gd name="T21" fmla="*/ 95 h 177"/>
                <a:gd name="T22" fmla="*/ 226 w 267"/>
                <a:gd name="T23" fmla="*/ 112 h 177"/>
                <a:gd name="T24" fmla="*/ 213 w 267"/>
                <a:gd name="T25" fmla="*/ 128 h 177"/>
                <a:gd name="T26" fmla="*/ 198 w 267"/>
                <a:gd name="T27" fmla="*/ 142 h 177"/>
                <a:gd name="T28" fmla="*/ 182 w 267"/>
                <a:gd name="T29" fmla="*/ 155 h 177"/>
                <a:gd name="T30" fmla="*/ 163 w 267"/>
                <a:gd name="T31" fmla="*/ 165 h 177"/>
                <a:gd name="T32" fmla="*/ 143 w 267"/>
                <a:gd name="T33" fmla="*/ 173 h 177"/>
                <a:gd name="T34" fmla="*/ 120 w 267"/>
                <a:gd name="T35" fmla="*/ 177 h 177"/>
                <a:gd name="T36" fmla="*/ 95 w 267"/>
                <a:gd name="T37" fmla="*/ 176 h 177"/>
                <a:gd name="T38" fmla="*/ 69 w 267"/>
                <a:gd name="T39" fmla="*/ 170 h 177"/>
                <a:gd name="T40" fmla="*/ 41 w 267"/>
                <a:gd name="T41" fmla="*/ 159 h 177"/>
                <a:gd name="T42" fmla="*/ 9 w 267"/>
                <a:gd name="T43" fmla="*/ 141 h 177"/>
                <a:gd name="T44" fmla="*/ 12 w 267"/>
                <a:gd name="T45" fmla="*/ 141 h 177"/>
                <a:gd name="T46" fmla="*/ 20 w 267"/>
                <a:gd name="T47" fmla="*/ 143 h 177"/>
                <a:gd name="T48" fmla="*/ 32 w 267"/>
                <a:gd name="T49" fmla="*/ 147 h 177"/>
                <a:gd name="T50" fmla="*/ 47 w 267"/>
                <a:gd name="T51" fmla="*/ 150 h 177"/>
                <a:gd name="T52" fmla="*/ 65 w 267"/>
                <a:gd name="T53" fmla="*/ 151 h 177"/>
                <a:gd name="T54" fmla="*/ 86 w 267"/>
                <a:gd name="T55" fmla="*/ 151 h 177"/>
                <a:gd name="T56" fmla="*/ 108 w 267"/>
                <a:gd name="T57" fmla="*/ 147 h 177"/>
                <a:gd name="T58" fmla="*/ 130 w 267"/>
                <a:gd name="T59" fmla="*/ 139 h 177"/>
                <a:gd name="T60" fmla="*/ 152 w 267"/>
                <a:gd name="T61" fmla="*/ 126 h 177"/>
                <a:gd name="T62" fmla="*/ 150 w 267"/>
                <a:gd name="T63" fmla="*/ 128 h 177"/>
                <a:gd name="T64" fmla="*/ 141 w 267"/>
                <a:gd name="T65" fmla="*/ 130 h 177"/>
                <a:gd name="T66" fmla="*/ 126 w 267"/>
                <a:gd name="T67" fmla="*/ 133 h 177"/>
                <a:gd name="T68" fmla="*/ 108 w 267"/>
                <a:gd name="T69" fmla="*/ 137 h 177"/>
                <a:gd name="T70" fmla="*/ 89 w 267"/>
                <a:gd name="T71" fmla="*/ 138 h 177"/>
                <a:gd name="T72" fmla="*/ 67 w 267"/>
                <a:gd name="T73" fmla="*/ 139 h 177"/>
                <a:gd name="T74" fmla="*/ 43 w 267"/>
                <a:gd name="T75" fmla="*/ 135 h 177"/>
                <a:gd name="T76" fmla="*/ 21 w 267"/>
                <a:gd name="T77" fmla="*/ 129 h 177"/>
                <a:gd name="T78" fmla="*/ 0 w 267"/>
                <a:gd name="T79" fmla="*/ 117 h 177"/>
                <a:gd name="T80" fmla="*/ 0 w 267"/>
                <a:gd name="T81" fmla="*/ 116 h 177"/>
                <a:gd name="T82" fmla="*/ 3 w 267"/>
                <a:gd name="T83" fmla="*/ 111 h 177"/>
                <a:gd name="T84" fmla="*/ 6 w 267"/>
                <a:gd name="T85" fmla="*/ 102 h 177"/>
                <a:gd name="T86" fmla="*/ 11 w 267"/>
                <a:gd name="T87" fmla="*/ 91 h 177"/>
                <a:gd name="T88" fmla="*/ 19 w 267"/>
                <a:gd name="T89" fmla="*/ 80 h 177"/>
                <a:gd name="T90" fmla="*/ 26 w 267"/>
                <a:gd name="T91" fmla="*/ 67 h 177"/>
                <a:gd name="T92" fmla="*/ 37 w 267"/>
                <a:gd name="T93" fmla="*/ 54 h 177"/>
                <a:gd name="T94" fmla="*/ 50 w 267"/>
                <a:gd name="T95" fmla="*/ 41 h 177"/>
                <a:gd name="T96" fmla="*/ 64 w 267"/>
                <a:gd name="T97" fmla="*/ 29 h 177"/>
                <a:gd name="T98" fmla="*/ 81 w 267"/>
                <a:gd name="T99" fmla="*/ 18 h 177"/>
                <a:gd name="T100" fmla="*/ 99 w 267"/>
                <a:gd name="T101" fmla="*/ 9 h 177"/>
                <a:gd name="T102" fmla="*/ 121 w 267"/>
                <a:gd name="T103" fmla="*/ 3 h 177"/>
                <a:gd name="T104" fmla="*/ 145 w 267"/>
                <a:gd name="T10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7">
                  <a:moveTo>
                    <a:pt x="145" y="0"/>
                  </a:moveTo>
                  <a:lnTo>
                    <a:pt x="171" y="3"/>
                  </a:lnTo>
                  <a:lnTo>
                    <a:pt x="200" y="8"/>
                  </a:lnTo>
                  <a:lnTo>
                    <a:pt x="232" y="20"/>
                  </a:lnTo>
                  <a:lnTo>
                    <a:pt x="267" y="37"/>
                  </a:lnTo>
                  <a:lnTo>
                    <a:pt x="265" y="38"/>
                  </a:lnTo>
                  <a:lnTo>
                    <a:pt x="263" y="44"/>
                  </a:lnTo>
                  <a:lnTo>
                    <a:pt x="259" y="54"/>
                  </a:lnTo>
                  <a:lnTo>
                    <a:pt x="254" y="67"/>
                  </a:lnTo>
                  <a:lnTo>
                    <a:pt x="246" y="81"/>
                  </a:lnTo>
                  <a:lnTo>
                    <a:pt x="237" y="95"/>
                  </a:lnTo>
                  <a:lnTo>
                    <a:pt x="226" y="112"/>
                  </a:lnTo>
                  <a:lnTo>
                    <a:pt x="213" y="128"/>
                  </a:lnTo>
                  <a:lnTo>
                    <a:pt x="198" y="142"/>
                  </a:lnTo>
                  <a:lnTo>
                    <a:pt x="182" y="155"/>
                  </a:lnTo>
                  <a:lnTo>
                    <a:pt x="163" y="165"/>
                  </a:lnTo>
                  <a:lnTo>
                    <a:pt x="143" y="173"/>
                  </a:lnTo>
                  <a:lnTo>
                    <a:pt x="120" y="177"/>
                  </a:lnTo>
                  <a:lnTo>
                    <a:pt x="95" y="176"/>
                  </a:lnTo>
                  <a:lnTo>
                    <a:pt x="69" y="170"/>
                  </a:lnTo>
                  <a:lnTo>
                    <a:pt x="41" y="159"/>
                  </a:lnTo>
                  <a:lnTo>
                    <a:pt x="9" y="141"/>
                  </a:lnTo>
                  <a:lnTo>
                    <a:pt x="12" y="141"/>
                  </a:lnTo>
                  <a:lnTo>
                    <a:pt x="20" y="143"/>
                  </a:lnTo>
                  <a:lnTo>
                    <a:pt x="32" y="147"/>
                  </a:lnTo>
                  <a:lnTo>
                    <a:pt x="47" y="150"/>
                  </a:lnTo>
                  <a:lnTo>
                    <a:pt x="65" y="151"/>
                  </a:lnTo>
                  <a:lnTo>
                    <a:pt x="86" y="151"/>
                  </a:lnTo>
                  <a:lnTo>
                    <a:pt x="108" y="147"/>
                  </a:lnTo>
                  <a:lnTo>
                    <a:pt x="130" y="139"/>
                  </a:lnTo>
                  <a:lnTo>
                    <a:pt x="152" y="126"/>
                  </a:lnTo>
                  <a:lnTo>
                    <a:pt x="150" y="128"/>
                  </a:lnTo>
                  <a:lnTo>
                    <a:pt x="141" y="130"/>
                  </a:lnTo>
                  <a:lnTo>
                    <a:pt x="126" y="133"/>
                  </a:lnTo>
                  <a:lnTo>
                    <a:pt x="108" y="137"/>
                  </a:lnTo>
                  <a:lnTo>
                    <a:pt x="89" y="138"/>
                  </a:lnTo>
                  <a:lnTo>
                    <a:pt x="67" y="139"/>
                  </a:lnTo>
                  <a:lnTo>
                    <a:pt x="43" y="135"/>
                  </a:lnTo>
                  <a:lnTo>
                    <a:pt x="21" y="12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3" y="111"/>
                  </a:lnTo>
                  <a:lnTo>
                    <a:pt x="6" y="102"/>
                  </a:lnTo>
                  <a:lnTo>
                    <a:pt x="11" y="91"/>
                  </a:lnTo>
                  <a:lnTo>
                    <a:pt x="19" y="80"/>
                  </a:lnTo>
                  <a:lnTo>
                    <a:pt x="26" y="67"/>
                  </a:lnTo>
                  <a:lnTo>
                    <a:pt x="37" y="54"/>
                  </a:lnTo>
                  <a:lnTo>
                    <a:pt x="50" y="41"/>
                  </a:lnTo>
                  <a:lnTo>
                    <a:pt x="64" y="29"/>
                  </a:lnTo>
                  <a:lnTo>
                    <a:pt x="81" y="18"/>
                  </a:lnTo>
                  <a:lnTo>
                    <a:pt x="99" y="9"/>
                  </a:lnTo>
                  <a:lnTo>
                    <a:pt x="121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: 形状 39">
              <a:extLst>
                <a:ext uri="{FF2B5EF4-FFF2-40B4-BE49-F238E27FC236}">
                  <a16:creationId xmlns:a16="http://schemas.microsoft.com/office/drawing/2014/main" id="{907C31E4-A694-4D01-AB74-DC9E9DE4E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203" y="2720181"/>
              <a:ext cx="422275" cy="277813"/>
            </a:xfrm>
            <a:custGeom>
              <a:avLst/>
              <a:gdLst>
                <a:gd name="T0" fmla="*/ 145 w 266"/>
                <a:gd name="T1" fmla="*/ 0 h 175"/>
                <a:gd name="T2" fmla="*/ 171 w 266"/>
                <a:gd name="T3" fmla="*/ 1 h 175"/>
                <a:gd name="T4" fmla="*/ 200 w 266"/>
                <a:gd name="T5" fmla="*/ 6 h 175"/>
                <a:gd name="T6" fmla="*/ 232 w 266"/>
                <a:gd name="T7" fmla="*/ 18 h 175"/>
                <a:gd name="T8" fmla="*/ 266 w 266"/>
                <a:gd name="T9" fmla="*/ 35 h 175"/>
                <a:gd name="T10" fmla="*/ 266 w 266"/>
                <a:gd name="T11" fmla="*/ 36 h 175"/>
                <a:gd name="T12" fmla="*/ 263 w 266"/>
                <a:gd name="T13" fmla="*/ 43 h 175"/>
                <a:gd name="T14" fmla="*/ 259 w 266"/>
                <a:gd name="T15" fmla="*/ 52 h 175"/>
                <a:gd name="T16" fmla="*/ 253 w 266"/>
                <a:gd name="T17" fmla="*/ 65 h 175"/>
                <a:gd name="T18" fmla="*/ 246 w 266"/>
                <a:gd name="T19" fmla="*/ 79 h 175"/>
                <a:gd name="T20" fmla="*/ 237 w 266"/>
                <a:gd name="T21" fmla="*/ 93 h 175"/>
                <a:gd name="T22" fmla="*/ 226 w 266"/>
                <a:gd name="T23" fmla="*/ 110 h 175"/>
                <a:gd name="T24" fmla="*/ 213 w 266"/>
                <a:gd name="T25" fmla="*/ 126 h 175"/>
                <a:gd name="T26" fmla="*/ 198 w 266"/>
                <a:gd name="T27" fmla="*/ 140 h 175"/>
                <a:gd name="T28" fmla="*/ 181 w 266"/>
                <a:gd name="T29" fmla="*/ 153 h 175"/>
                <a:gd name="T30" fmla="*/ 163 w 266"/>
                <a:gd name="T31" fmla="*/ 163 h 175"/>
                <a:gd name="T32" fmla="*/ 143 w 266"/>
                <a:gd name="T33" fmla="*/ 171 h 175"/>
                <a:gd name="T34" fmla="*/ 120 w 266"/>
                <a:gd name="T35" fmla="*/ 175 h 175"/>
                <a:gd name="T36" fmla="*/ 96 w 266"/>
                <a:gd name="T37" fmla="*/ 174 h 175"/>
                <a:gd name="T38" fmla="*/ 70 w 266"/>
                <a:gd name="T39" fmla="*/ 169 h 175"/>
                <a:gd name="T40" fmla="*/ 40 w 266"/>
                <a:gd name="T41" fmla="*/ 157 h 175"/>
                <a:gd name="T42" fmla="*/ 9 w 266"/>
                <a:gd name="T43" fmla="*/ 139 h 175"/>
                <a:gd name="T44" fmla="*/ 13 w 266"/>
                <a:gd name="T45" fmla="*/ 140 h 175"/>
                <a:gd name="T46" fmla="*/ 20 w 266"/>
                <a:gd name="T47" fmla="*/ 143 h 175"/>
                <a:gd name="T48" fmla="*/ 32 w 266"/>
                <a:gd name="T49" fmla="*/ 145 h 175"/>
                <a:gd name="T50" fmla="*/ 48 w 266"/>
                <a:gd name="T51" fmla="*/ 148 h 175"/>
                <a:gd name="T52" fmla="*/ 66 w 266"/>
                <a:gd name="T53" fmla="*/ 149 h 175"/>
                <a:gd name="T54" fmla="*/ 87 w 266"/>
                <a:gd name="T55" fmla="*/ 149 h 175"/>
                <a:gd name="T56" fmla="*/ 109 w 266"/>
                <a:gd name="T57" fmla="*/ 145 h 175"/>
                <a:gd name="T58" fmla="*/ 131 w 266"/>
                <a:gd name="T59" fmla="*/ 137 h 175"/>
                <a:gd name="T60" fmla="*/ 153 w 266"/>
                <a:gd name="T61" fmla="*/ 124 h 175"/>
                <a:gd name="T62" fmla="*/ 149 w 266"/>
                <a:gd name="T63" fmla="*/ 126 h 175"/>
                <a:gd name="T64" fmla="*/ 140 w 266"/>
                <a:gd name="T65" fmla="*/ 128 h 175"/>
                <a:gd name="T66" fmla="*/ 127 w 266"/>
                <a:gd name="T67" fmla="*/ 131 h 175"/>
                <a:gd name="T68" fmla="*/ 109 w 266"/>
                <a:gd name="T69" fmla="*/ 135 h 175"/>
                <a:gd name="T70" fmla="*/ 88 w 266"/>
                <a:gd name="T71" fmla="*/ 137 h 175"/>
                <a:gd name="T72" fmla="*/ 66 w 266"/>
                <a:gd name="T73" fmla="*/ 137 h 175"/>
                <a:gd name="T74" fmla="*/ 44 w 266"/>
                <a:gd name="T75" fmla="*/ 134 h 175"/>
                <a:gd name="T76" fmla="*/ 22 w 266"/>
                <a:gd name="T77" fmla="*/ 127 h 175"/>
                <a:gd name="T78" fmla="*/ 0 w 266"/>
                <a:gd name="T79" fmla="*/ 115 h 175"/>
                <a:gd name="T80" fmla="*/ 1 w 266"/>
                <a:gd name="T81" fmla="*/ 114 h 175"/>
                <a:gd name="T82" fmla="*/ 2 w 266"/>
                <a:gd name="T83" fmla="*/ 109 h 175"/>
                <a:gd name="T84" fmla="*/ 6 w 266"/>
                <a:gd name="T85" fmla="*/ 100 h 175"/>
                <a:gd name="T86" fmla="*/ 11 w 266"/>
                <a:gd name="T87" fmla="*/ 89 h 175"/>
                <a:gd name="T88" fmla="*/ 18 w 266"/>
                <a:gd name="T89" fmla="*/ 78 h 175"/>
                <a:gd name="T90" fmla="*/ 27 w 266"/>
                <a:gd name="T91" fmla="*/ 65 h 175"/>
                <a:gd name="T92" fmla="*/ 37 w 266"/>
                <a:gd name="T93" fmla="*/ 52 h 175"/>
                <a:gd name="T94" fmla="*/ 49 w 266"/>
                <a:gd name="T95" fmla="*/ 39 h 175"/>
                <a:gd name="T96" fmla="*/ 65 w 266"/>
                <a:gd name="T97" fmla="*/ 27 h 175"/>
                <a:gd name="T98" fmla="*/ 80 w 266"/>
                <a:gd name="T99" fmla="*/ 17 h 175"/>
                <a:gd name="T100" fmla="*/ 100 w 266"/>
                <a:gd name="T101" fmla="*/ 8 h 175"/>
                <a:gd name="T102" fmla="*/ 120 w 266"/>
                <a:gd name="T103" fmla="*/ 1 h 175"/>
                <a:gd name="T104" fmla="*/ 145 w 266"/>
                <a:gd name="T10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6" h="175">
                  <a:moveTo>
                    <a:pt x="145" y="0"/>
                  </a:moveTo>
                  <a:lnTo>
                    <a:pt x="171" y="1"/>
                  </a:lnTo>
                  <a:lnTo>
                    <a:pt x="200" y="6"/>
                  </a:lnTo>
                  <a:lnTo>
                    <a:pt x="232" y="18"/>
                  </a:lnTo>
                  <a:lnTo>
                    <a:pt x="266" y="35"/>
                  </a:lnTo>
                  <a:lnTo>
                    <a:pt x="266" y="36"/>
                  </a:lnTo>
                  <a:lnTo>
                    <a:pt x="263" y="43"/>
                  </a:lnTo>
                  <a:lnTo>
                    <a:pt x="259" y="52"/>
                  </a:lnTo>
                  <a:lnTo>
                    <a:pt x="253" y="65"/>
                  </a:lnTo>
                  <a:lnTo>
                    <a:pt x="246" y="79"/>
                  </a:lnTo>
                  <a:lnTo>
                    <a:pt x="237" y="93"/>
                  </a:lnTo>
                  <a:lnTo>
                    <a:pt x="226" y="110"/>
                  </a:lnTo>
                  <a:lnTo>
                    <a:pt x="213" y="126"/>
                  </a:lnTo>
                  <a:lnTo>
                    <a:pt x="198" y="140"/>
                  </a:lnTo>
                  <a:lnTo>
                    <a:pt x="181" y="153"/>
                  </a:lnTo>
                  <a:lnTo>
                    <a:pt x="163" y="163"/>
                  </a:lnTo>
                  <a:lnTo>
                    <a:pt x="143" y="171"/>
                  </a:lnTo>
                  <a:lnTo>
                    <a:pt x="120" y="175"/>
                  </a:lnTo>
                  <a:lnTo>
                    <a:pt x="96" y="174"/>
                  </a:lnTo>
                  <a:lnTo>
                    <a:pt x="70" y="169"/>
                  </a:lnTo>
                  <a:lnTo>
                    <a:pt x="40" y="157"/>
                  </a:lnTo>
                  <a:lnTo>
                    <a:pt x="9" y="139"/>
                  </a:lnTo>
                  <a:lnTo>
                    <a:pt x="13" y="140"/>
                  </a:lnTo>
                  <a:lnTo>
                    <a:pt x="20" y="143"/>
                  </a:lnTo>
                  <a:lnTo>
                    <a:pt x="32" y="145"/>
                  </a:lnTo>
                  <a:lnTo>
                    <a:pt x="48" y="148"/>
                  </a:lnTo>
                  <a:lnTo>
                    <a:pt x="66" y="149"/>
                  </a:lnTo>
                  <a:lnTo>
                    <a:pt x="87" y="149"/>
                  </a:lnTo>
                  <a:lnTo>
                    <a:pt x="109" y="145"/>
                  </a:lnTo>
                  <a:lnTo>
                    <a:pt x="131" y="137"/>
                  </a:lnTo>
                  <a:lnTo>
                    <a:pt x="153" y="124"/>
                  </a:lnTo>
                  <a:lnTo>
                    <a:pt x="149" y="126"/>
                  </a:lnTo>
                  <a:lnTo>
                    <a:pt x="140" y="128"/>
                  </a:lnTo>
                  <a:lnTo>
                    <a:pt x="127" y="131"/>
                  </a:lnTo>
                  <a:lnTo>
                    <a:pt x="109" y="135"/>
                  </a:lnTo>
                  <a:lnTo>
                    <a:pt x="88" y="137"/>
                  </a:lnTo>
                  <a:lnTo>
                    <a:pt x="66" y="137"/>
                  </a:lnTo>
                  <a:lnTo>
                    <a:pt x="44" y="134"/>
                  </a:lnTo>
                  <a:lnTo>
                    <a:pt x="22" y="127"/>
                  </a:lnTo>
                  <a:lnTo>
                    <a:pt x="0" y="115"/>
                  </a:lnTo>
                  <a:lnTo>
                    <a:pt x="1" y="114"/>
                  </a:lnTo>
                  <a:lnTo>
                    <a:pt x="2" y="109"/>
                  </a:lnTo>
                  <a:lnTo>
                    <a:pt x="6" y="100"/>
                  </a:lnTo>
                  <a:lnTo>
                    <a:pt x="11" y="89"/>
                  </a:lnTo>
                  <a:lnTo>
                    <a:pt x="18" y="78"/>
                  </a:lnTo>
                  <a:lnTo>
                    <a:pt x="27" y="65"/>
                  </a:lnTo>
                  <a:lnTo>
                    <a:pt x="37" y="52"/>
                  </a:lnTo>
                  <a:lnTo>
                    <a:pt x="49" y="39"/>
                  </a:lnTo>
                  <a:lnTo>
                    <a:pt x="65" y="27"/>
                  </a:lnTo>
                  <a:lnTo>
                    <a:pt x="80" y="17"/>
                  </a:lnTo>
                  <a:lnTo>
                    <a:pt x="100" y="8"/>
                  </a:lnTo>
                  <a:lnTo>
                    <a:pt x="120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663F4048-348C-41EE-96D5-742D74EE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765" y="3088481"/>
              <a:ext cx="280988" cy="404813"/>
            </a:xfrm>
            <a:custGeom>
              <a:avLst/>
              <a:gdLst>
                <a:gd name="T0" fmla="*/ 151 w 177"/>
                <a:gd name="T1" fmla="*/ 0 h 255"/>
                <a:gd name="T2" fmla="*/ 153 w 177"/>
                <a:gd name="T3" fmla="*/ 2 h 255"/>
                <a:gd name="T4" fmla="*/ 155 w 177"/>
                <a:gd name="T5" fmla="*/ 8 h 255"/>
                <a:gd name="T6" fmla="*/ 159 w 177"/>
                <a:gd name="T7" fmla="*/ 18 h 255"/>
                <a:gd name="T8" fmla="*/ 163 w 177"/>
                <a:gd name="T9" fmla="*/ 30 h 255"/>
                <a:gd name="T10" fmla="*/ 168 w 177"/>
                <a:gd name="T11" fmla="*/ 46 h 255"/>
                <a:gd name="T12" fmla="*/ 172 w 177"/>
                <a:gd name="T13" fmla="*/ 63 h 255"/>
                <a:gd name="T14" fmla="*/ 176 w 177"/>
                <a:gd name="T15" fmla="*/ 82 h 255"/>
                <a:gd name="T16" fmla="*/ 177 w 177"/>
                <a:gd name="T17" fmla="*/ 101 h 255"/>
                <a:gd name="T18" fmla="*/ 177 w 177"/>
                <a:gd name="T19" fmla="*/ 122 h 255"/>
                <a:gd name="T20" fmla="*/ 175 w 177"/>
                <a:gd name="T21" fmla="*/ 143 h 255"/>
                <a:gd name="T22" fmla="*/ 169 w 177"/>
                <a:gd name="T23" fmla="*/ 164 h 255"/>
                <a:gd name="T24" fmla="*/ 160 w 177"/>
                <a:gd name="T25" fmla="*/ 183 h 255"/>
                <a:gd name="T26" fmla="*/ 147 w 177"/>
                <a:gd name="T27" fmla="*/ 203 h 255"/>
                <a:gd name="T28" fmla="*/ 129 w 177"/>
                <a:gd name="T29" fmla="*/ 220 h 255"/>
                <a:gd name="T30" fmla="*/ 107 w 177"/>
                <a:gd name="T31" fmla="*/ 234 h 255"/>
                <a:gd name="T32" fmla="*/ 77 w 177"/>
                <a:gd name="T33" fmla="*/ 246 h 255"/>
                <a:gd name="T34" fmla="*/ 43 w 177"/>
                <a:gd name="T35" fmla="*/ 255 h 255"/>
                <a:gd name="T36" fmla="*/ 46 w 177"/>
                <a:gd name="T37" fmla="*/ 255 h 255"/>
                <a:gd name="T38" fmla="*/ 52 w 177"/>
                <a:gd name="T39" fmla="*/ 251 h 255"/>
                <a:gd name="T40" fmla="*/ 64 w 177"/>
                <a:gd name="T41" fmla="*/ 244 h 255"/>
                <a:gd name="T42" fmla="*/ 77 w 177"/>
                <a:gd name="T43" fmla="*/ 235 h 255"/>
                <a:gd name="T44" fmla="*/ 91 w 177"/>
                <a:gd name="T45" fmla="*/ 224 h 255"/>
                <a:gd name="T46" fmla="*/ 104 w 177"/>
                <a:gd name="T47" fmla="*/ 208 h 255"/>
                <a:gd name="T48" fmla="*/ 117 w 177"/>
                <a:gd name="T49" fmla="*/ 190 h 255"/>
                <a:gd name="T50" fmla="*/ 128 w 177"/>
                <a:gd name="T51" fmla="*/ 169 h 255"/>
                <a:gd name="T52" fmla="*/ 134 w 177"/>
                <a:gd name="T53" fmla="*/ 144 h 255"/>
                <a:gd name="T54" fmla="*/ 133 w 177"/>
                <a:gd name="T55" fmla="*/ 147 h 255"/>
                <a:gd name="T56" fmla="*/ 128 w 177"/>
                <a:gd name="T57" fmla="*/ 155 h 255"/>
                <a:gd name="T58" fmla="*/ 121 w 177"/>
                <a:gd name="T59" fmla="*/ 168 h 255"/>
                <a:gd name="T60" fmla="*/ 111 w 177"/>
                <a:gd name="T61" fmla="*/ 182 h 255"/>
                <a:gd name="T62" fmla="*/ 98 w 177"/>
                <a:gd name="T63" fmla="*/ 198 h 255"/>
                <a:gd name="T64" fmla="*/ 82 w 177"/>
                <a:gd name="T65" fmla="*/ 214 h 255"/>
                <a:gd name="T66" fmla="*/ 64 w 177"/>
                <a:gd name="T67" fmla="*/ 227 h 255"/>
                <a:gd name="T68" fmla="*/ 43 w 177"/>
                <a:gd name="T69" fmla="*/ 239 h 255"/>
                <a:gd name="T70" fmla="*/ 20 w 177"/>
                <a:gd name="T71" fmla="*/ 246 h 255"/>
                <a:gd name="T72" fmla="*/ 19 w 177"/>
                <a:gd name="T73" fmla="*/ 243 h 255"/>
                <a:gd name="T74" fmla="*/ 16 w 177"/>
                <a:gd name="T75" fmla="*/ 238 h 255"/>
                <a:gd name="T76" fmla="*/ 13 w 177"/>
                <a:gd name="T77" fmla="*/ 229 h 255"/>
                <a:gd name="T78" fmla="*/ 10 w 177"/>
                <a:gd name="T79" fmla="*/ 217 h 255"/>
                <a:gd name="T80" fmla="*/ 6 w 177"/>
                <a:gd name="T81" fmla="*/ 201 h 255"/>
                <a:gd name="T82" fmla="*/ 2 w 177"/>
                <a:gd name="T83" fmla="*/ 185 h 255"/>
                <a:gd name="T84" fmla="*/ 0 w 177"/>
                <a:gd name="T85" fmla="*/ 166 h 255"/>
                <a:gd name="T86" fmla="*/ 2 w 177"/>
                <a:gd name="T87" fmla="*/ 147 h 255"/>
                <a:gd name="T88" fmla="*/ 4 w 177"/>
                <a:gd name="T89" fmla="*/ 127 h 255"/>
                <a:gd name="T90" fmla="*/ 11 w 177"/>
                <a:gd name="T91" fmla="*/ 107 h 255"/>
                <a:gd name="T92" fmla="*/ 21 w 177"/>
                <a:gd name="T93" fmla="*/ 86 h 255"/>
                <a:gd name="T94" fmla="*/ 36 w 177"/>
                <a:gd name="T95" fmla="*/ 65 h 255"/>
                <a:gd name="T96" fmla="*/ 55 w 177"/>
                <a:gd name="T97" fmla="*/ 47 h 255"/>
                <a:gd name="T98" fmla="*/ 81 w 177"/>
                <a:gd name="T99" fmla="*/ 29 h 255"/>
                <a:gd name="T100" fmla="*/ 112 w 177"/>
                <a:gd name="T101" fmla="*/ 13 h 255"/>
                <a:gd name="T102" fmla="*/ 151 w 177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5">
                  <a:moveTo>
                    <a:pt x="151" y="0"/>
                  </a:moveTo>
                  <a:lnTo>
                    <a:pt x="153" y="2"/>
                  </a:lnTo>
                  <a:lnTo>
                    <a:pt x="155" y="8"/>
                  </a:lnTo>
                  <a:lnTo>
                    <a:pt x="159" y="18"/>
                  </a:lnTo>
                  <a:lnTo>
                    <a:pt x="163" y="30"/>
                  </a:lnTo>
                  <a:lnTo>
                    <a:pt x="168" y="46"/>
                  </a:lnTo>
                  <a:lnTo>
                    <a:pt x="172" y="63"/>
                  </a:lnTo>
                  <a:lnTo>
                    <a:pt x="176" y="82"/>
                  </a:lnTo>
                  <a:lnTo>
                    <a:pt x="177" y="101"/>
                  </a:lnTo>
                  <a:lnTo>
                    <a:pt x="177" y="122"/>
                  </a:lnTo>
                  <a:lnTo>
                    <a:pt x="175" y="143"/>
                  </a:lnTo>
                  <a:lnTo>
                    <a:pt x="169" y="164"/>
                  </a:lnTo>
                  <a:lnTo>
                    <a:pt x="160" y="183"/>
                  </a:lnTo>
                  <a:lnTo>
                    <a:pt x="147" y="203"/>
                  </a:lnTo>
                  <a:lnTo>
                    <a:pt x="129" y="220"/>
                  </a:lnTo>
                  <a:lnTo>
                    <a:pt x="107" y="234"/>
                  </a:lnTo>
                  <a:lnTo>
                    <a:pt x="77" y="246"/>
                  </a:lnTo>
                  <a:lnTo>
                    <a:pt x="43" y="255"/>
                  </a:lnTo>
                  <a:lnTo>
                    <a:pt x="46" y="255"/>
                  </a:lnTo>
                  <a:lnTo>
                    <a:pt x="52" y="251"/>
                  </a:lnTo>
                  <a:lnTo>
                    <a:pt x="64" y="244"/>
                  </a:lnTo>
                  <a:lnTo>
                    <a:pt x="77" y="235"/>
                  </a:lnTo>
                  <a:lnTo>
                    <a:pt x="91" y="224"/>
                  </a:lnTo>
                  <a:lnTo>
                    <a:pt x="104" y="208"/>
                  </a:lnTo>
                  <a:lnTo>
                    <a:pt x="117" y="190"/>
                  </a:lnTo>
                  <a:lnTo>
                    <a:pt x="128" y="169"/>
                  </a:lnTo>
                  <a:lnTo>
                    <a:pt x="134" y="144"/>
                  </a:lnTo>
                  <a:lnTo>
                    <a:pt x="133" y="147"/>
                  </a:lnTo>
                  <a:lnTo>
                    <a:pt x="128" y="155"/>
                  </a:lnTo>
                  <a:lnTo>
                    <a:pt x="121" y="168"/>
                  </a:lnTo>
                  <a:lnTo>
                    <a:pt x="111" y="182"/>
                  </a:lnTo>
                  <a:lnTo>
                    <a:pt x="98" y="198"/>
                  </a:lnTo>
                  <a:lnTo>
                    <a:pt x="82" y="214"/>
                  </a:lnTo>
                  <a:lnTo>
                    <a:pt x="64" y="227"/>
                  </a:lnTo>
                  <a:lnTo>
                    <a:pt x="43" y="239"/>
                  </a:lnTo>
                  <a:lnTo>
                    <a:pt x="20" y="246"/>
                  </a:lnTo>
                  <a:lnTo>
                    <a:pt x="19" y="243"/>
                  </a:lnTo>
                  <a:lnTo>
                    <a:pt x="16" y="238"/>
                  </a:lnTo>
                  <a:lnTo>
                    <a:pt x="13" y="229"/>
                  </a:lnTo>
                  <a:lnTo>
                    <a:pt x="10" y="217"/>
                  </a:lnTo>
                  <a:lnTo>
                    <a:pt x="6" y="201"/>
                  </a:lnTo>
                  <a:lnTo>
                    <a:pt x="2" y="185"/>
                  </a:lnTo>
                  <a:lnTo>
                    <a:pt x="0" y="166"/>
                  </a:lnTo>
                  <a:lnTo>
                    <a:pt x="2" y="147"/>
                  </a:lnTo>
                  <a:lnTo>
                    <a:pt x="4" y="127"/>
                  </a:lnTo>
                  <a:lnTo>
                    <a:pt x="11" y="107"/>
                  </a:lnTo>
                  <a:lnTo>
                    <a:pt x="21" y="86"/>
                  </a:lnTo>
                  <a:lnTo>
                    <a:pt x="36" y="65"/>
                  </a:lnTo>
                  <a:lnTo>
                    <a:pt x="55" y="47"/>
                  </a:lnTo>
                  <a:lnTo>
                    <a:pt x="81" y="29"/>
                  </a:lnTo>
                  <a:lnTo>
                    <a:pt x="112" y="13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: 形状 41">
              <a:extLst>
                <a:ext uri="{FF2B5EF4-FFF2-40B4-BE49-F238E27FC236}">
                  <a16:creationId xmlns:a16="http://schemas.microsoft.com/office/drawing/2014/main" id="{8FE93BA6-DDC9-4DCA-8D6C-E4A271027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340" y="3369469"/>
              <a:ext cx="423863" cy="279400"/>
            </a:xfrm>
            <a:custGeom>
              <a:avLst/>
              <a:gdLst>
                <a:gd name="T0" fmla="*/ 145 w 267"/>
                <a:gd name="T1" fmla="*/ 0 h 176"/>
                <a:gd name="T2" fmla="*/ 171 w 267"/>
                <a:gd name="T3" fmla="*/ 2 h 176"/>
                <a:gd name="T4" fmla="*/ 201 w 267"/>
                <a:gd name="T5" fmla="*/ 8 h 176"/>
                <a:gd name="T6" fmla="*/ 232 w 267"/>
                <a:gd name="T7" fmla="*/ 19 h 176"/>
                <a:gd name="T8" fmla="*/ 267 w 267"/>
                <a:gd name="T9" fmla="*/ 35 h 176"/>
                <a:gd name="T10" fmla="*/ 266 w 267"/>
                <a:gd name="T11" fmla="*/ 37 h 176"/>
                <a:gd name="T12" fmla="*/ 263 w 267"/>
                <a:gd name="T13" fmla="*/ 44 h 176"/>
                <a:gd name="T14" fmla="*/ 259 w 267"/>
                <a:gd name="T15" fmla="*/ 53 h 176"/>
                <a:gd name="T16" fmla="*/ 254 w 267"/>
                <a:gd name="T17" fmla="*/ 66 h 176"/>
                <a:gd name="T18" fmla="*/ 246 w 267"/>
                <a:gd name="T19" fmla="*/ 80 h 176"/>
                <a:gd name="T20" fmla="*/ 237 w 267"/>
                <a:gd name="T21" fmla="*/ 95 h 176"/>
                <a:gd name="T22" fmla="*/ 227 w 267"/>
                <a:gd name="T23" fmla="*/ 111 h 176"/>
                <a:gd name="T24" fmla="*/ 214 w 267"/>
                <a:gd name="T25" fmla="*/ 127 h 176"/>
                <a:gd name="T26" fmla="*/ 199 w 267"/>
                <a:gd name="T27" fmla="*/ 141 h 176"/>
                <a:gd name="T28" fmla="*/ 182 w 267"/>
                <a:gd name="T29" fmla="*/ 154 h 176"/>
                <a:gd name="T30" fmla="*/ 164 w 267"/>
                <a:gd name="T31" fmla="*/ 165 h 176"/>
                <a:gd name="T32" fmla="*/ 143 w 267"/>
                <a:gd name="T33" fmla="*/ 172 h 176"/>
                <a:gd name="T34" fmla="*/ 121 w 267"/>
                <a:gd name="T35" fmla="*/ 176 h 176"/>
                <a:gd name="T36" fmla="*/ 97 w 267"/>
                <a:gd name="T37" fmla="*/ 175 h 176"/>
                <a:gd name="T38" fmla="*/ 69 w 267"/>
                <a:gd name="T39" fmla="*/ 170 h 176"/>
                <a:gd name="T40" fmla="*/ 41 w 267"/>
                <a:gd name="T41" fmla="*/ 158 h 176"/>
                <a:gd name="T42" fmla="*/ 10 w 267"/>
                <a:gd name="T43" fmla="*/ 140 h 176"/>
                <a:gd name="T44" fmla="*/ 12 w 267"/>
                <a:gd name="T45" fmla="*/ 140 h 176"/>
                <a:gd name="T46" fmla="*/ 20 w 267"/>
                <a:gd name="T47" fmla="*/ 143 h 176"/>
                <a:gd name="T48" fmla="*/ 32 w 267"/>
                <a:gd name="T49" fmla="*/ 146 h 176"/>
                <a:gd name="T50" fmla="*/ 47 w 267"/>
                <a:gd name="T51" fmla="*/ 149 h 176"/>
                <a:gd name="T52" fmla="*/ 67 w 267"/>
                <a:gd name="T53" fmla="*/ 150 h 176"/>
                <a:gd name="T54" fmla="*/ 86 w 267"/>
                <a:gd name="T55" fmla="*/ 150 h 176"/>
                <a:gd name="T56" fmla="*/ 108 w 267"/>
                <a:gd name="T57" fmla="*/ 146 h 176"/>
                <a:gd name="T58" fmla="*/ 130 w 267"/>
                <a:gd name="T59" fmla="*/ 139 h 176"/>
                <a:gd name="T60" fmla="*/ 152 w 267"/>
                <a:gd name="T61" fmla="*/ 126 h 176"/>
                <a:gd name="T62" fmla="*/ 150 w 267"/>
                <a:gd name="T63" fmla="*/ 127 h 176"/>
                <a:gd name="T64" fmla="*/ 141 w 267"/>
                <a:gd name="T65" fmla="*/ 130 h 176"/>
                <a:gd name="T66" fmla="*/ 126 w 267"/>
                <a:gd name="T67" fmla="*/ 132 h 176"/>
                <a:gd name="T68" fmla="*/ 110 w 267"/>
                <a:gd name="T69" fmla="*/ 136 h 176"/>
                <a:gd name="T70" fmla="*/ 89 w 267"/>
                <a:gd name="T71" fmla="*/ 137 h 176"/>
                <a:gd name="T72" fmla="*/ 67 w 267"/>
                <a:gd name="T73" fmla="*/ 137 h 176"/>
                <a:gd name="T74" fmla="*/ 43 w 267"/>
                <a:gd name="T75" fmla="*/ 135 h 176"/>
                <a:gd name="T76" fmla="*/ 21 w 267"/>
                <a:gd name="T77" fmla="*/ 128 h 176"/>
                <a:gd name="T78" fmla="*/ 0 w 267"/>
                <a:gd name="T79" fmla="*/ 117 h 176"/>
                <a:gd name="T80" fmla="*/ 0 w 267"/>
                <a:gd name="T81" fmla="*/ 115 h 176"/>
                <a:gd name="T82" fmla="*/ 3 w 267"/>
                <a:gd name="T83" fmla="*/ 110 h 176"/>
                <a:gd name="T84" fmla="*/ 7 w 267"/>
                <a:gd name="T85" fmla="*/ 101 h 176"/>
                <a:gd name="T86" fmla="*/ 12 w 267"/>
                <a:gd name="T87" fmla="*/ 91 h 176"/>
                <a:gd name="T88" fmla="*/ 19 w 267"/>
                <a:gd name="T89" fmla="*/ 79 h 176"/>
                <a:gd name="T90" fmla="*/ 26 w 267"/>
                <a:gd name="T91" fmla="*/ 66 h 176"/>
                <a:gd name="T92" fmla="*/ 37 w 267"/>
                <a:gd name="T93" fmla="*/ 53 h 176"/>
                <a:gd name="T94" fmla="*/ 50 w 267"/>
                <a:gd name="T95" fmla="*/ 40 h 176"/>
                <a:gd name="T96" fmla="*/ 64 w 267"/>
                <a:gd name="T97" fmla="*/ 28 h 176"/>
                <a:gd name="T98" fmla="*/ 81 w 267"/>
                <a:gd name="T99" fmla="*/ 18 h 176"/>
                <a:gd name="T100" fmla="*/ 99 w 267"/>
                <a:gd name="T101" fmla="*/ 9 h 176"/>
                <a:gd name="T102" fmla="*/ 121 w 267"/>
                <a:gd name="T103" fmla="*/ 2 h 176"/>
                <a:gd name="T104" fmla="*/ 145 w 267"/>
                <a:gd name="T10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176">
                  <a:moveTo>
                    <a:pt x="145" y="0"/>
                  </a:moveTo>
                  <a:lnTo>
                    <a:pt x="171" y="2"/>
                  </a:lnTo>
                  <a:lnTo>
                    <a:pt x="201" y="8"/>
                  </a:lnTo>
                  <a:lnTo>
                    <a:pt x="232" y="19"/>
                  </a:lnTo>
                  <a:lnTo>
                    <a:pt x="267" y="35"/>
                  </a:lnTo>
                  <a:lnTo>
                    <a:pt x="266" y="37"/>
                  </a:lnTo>
                  <a:lnTo>
                    <a:pt x="263" y="44"/>
                  </a:lnTo>
                  <a:lnTo>
                    <a:pt x="259" y="53"/>
                  </a:lnTo>
                  <a:lnTo>
                    <a:pt x="254" y="66"/>
                  </a:lnTo>
                  <a:lnTo>
                    <a:pt x="246" y="80"/>
                  </a:lnTo>
                  <a:lnTo>
                    <a:pt x="237" y="95"/>
                  </a:lnTo>
                  <a:lnTo>
                    <a:pt x="227" y="111"/>
                  </a:lnTo>
                  <a:lnTo>
                    <a:pt x="214" y="127"/>
                  </a:lnTo>
                  <a:lnTo>
                    <a:pt x="199" y="141"/>
                  </a:lnTo>
                  <a:lnTo>
                    <a:pt x="182" y="154"/>
                  </a:lnTo>
                  <a:lnTo>
                    <a:pt x="164" y="165"/>
                  </a:lnTo>
                  <a:lnTo>
                    <a:pt x="143" y="172"/>
                  </a:lnTo>
                  <a:lnTo>
                    <a:pt x="121" y="176"/>
                  </a:lnTo>
                  <a:lnTo>
                    <a:pt x="97" y="175"/>
                  </a:lnTo>
                  <a:lnTo>
                    <a:pt x="69" y="170"/>
                  </a:lnTo>
                  <a:lnTo>
                    <a:pt x="41" y="158"/>
                  </a:lnTo>
                  <a:lnTo>
                    <a:pt x="10" y="140"/>
                  </a:lnTo>
                  <a:lnTo>
                    <a:pt x="12" y="140"/>
                  </a:lnTo>
                  <a:lnTo>
                    <a:pt x="20" y="143"/>
                  </a:lnTo>
                  <a:lnTo>
                    <a:pt x="32" y="146"/>
                  </a:lnTo>
                  <a:lnTo>
                    <a:pt x="47" y="149"/>
                  </a:lnTo>
                  <a:lnTo>
                    <a:pt x="67" y="150"/>
                  </a:lnTo>
                  <a:lnTo>
                    <a:pt x="86" y="150"/>
                  </a:lnTo>
                  <a:lnTo>
                    <a:pt x="108" y="146"/>
                  </a:lnTo>
                  <a:lnTo>
                    <a:pt x="130" y="139"/>
                  </a:lnTo>
                  <a:lnTo>
                    <a:pt x="152" y="126"/>
                  </a:lnTo>
                  <a:lnTo>
                    <a:pt x="150" y="127"/>
                  </a:lnTo>
                  <a:lnTo>
                    <a:pt x="141" y="130"/>
                  </a:lnTo>
                  <a:lnTo>
                    <a:pt x="126" y="132"/>
                  </a:lnTo>
                  <a:lnTo>
                    <a:pt x="110" y="136"/>
                  </a:lnTo>
                  <a:lnTo>
                    <a:pt x="89" y="137"/>
                  </a:lnTo>
                  <a:lnTo>
                    <a:pt x="67" y="137"/>
                  </a:lnTo>
                  <a:lnTo>
                    <a:pt x="43" y="135"/>
                  </a:lnTo>
                  <a:lnTo>
                    <a:pt x="21" y="128"/>
                  </a:lnTo>
                  <a:lnTo>
                    <a:pt x="0" y="117"/>
                  </a:lnTo>
                  <a:lnTo>
                    <a:pt x="0" y="115"/>
                  </a:lnTo>
                  <a:lnTo>
                    <a:pt x="3" y="110"/>
                  </a:lnTo>
                  <a:lnTo>
                    <a:pt x="7" y="101"/>
                  </a:lnTo>
                  <a:lnTo>
                    <a:pt x="12" y="91"/>
                  </a:lnTo>
                  <a:lnTo>
                    <a:pt x="19" y="79"/>
                  </a:lnTo>
                  <a:lnTo>
                    <a:pt x="26" y="66"/>
                  </a:lnTo>
                  <a:lnTo>
                    <a:pt x="37" y="53"/>
                  </a:lnTo>
                  <a:lnTo>
                    <a:pt x="50" y="40"/>
                  </a:lnTo>
                  <a:lnTo>
                    <a:pt x="64" y="28"/>
                  </a:lnTo>
                  <a:lnTo>
                    <a:pt x="81" y="18"/>
                  </a:lnTo>
                  <a:lnTo>
                    <a:pt x="99" y="9"/>
                  </a:lnTo>
                  <a:lnTo>
                    <a:pt x="121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: 形状 42">
              <a:extLst>
                <a:ext uri="{FF2B5EF4-FFF2-40B4-BE49-F238E27FC236}">
                  <a16:creationId xmlns:a16="http://schemas.microsoft.com/office/drawing/2014/main" id="{679A4336-9EE3-473C-BF68-ADC481B9B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315" y="3877469"/>
              <a:ext cx="406400" cy="280988"/>
            </a:xfrm>
            <a:custGeom>
              <a:avLst/>
              <a:gdLst>
                <a:gd name="T0" fmla="*/ 89 w 256"/>
                <a:gd name="T1" fmla="*/ 0 h 177"/>
                <a:gd name="T2" fmla="*/ 109 w 256"/>
                <a:gd name="T3" fmla="*/ 2 h 177"/>
                <a:gd name="T4" fmla="*/ 128 w 256"/>
                <a:gd name="T5" fmla="*/ 4 h 177"/>
                <a:gd name="T6" fmla="*/ 149 w 256"/>
                <a:gd name="T7" fmla="*/ 11 h 177"/>
                <a:gd name="T8" fmla="*/ 170 w 256"/>
                <a:gd name="T9" fmla="*/ 21 h 177"/>
                <a:gd name="T10" fmla="*/ 190 w 256"/>
                <a:gd name="T11" fmla="*/ 35 h 177"/>
                <a:gd name="T12" fmla="*/ 209 w 256"/>
                <a:gd name="T13" fmla="*/ 55 h 177"/>
                <a:gd name="T14" fmla="*/ 227 w 256"/>
                <a:gd name="T15" fmla="*/ 81 h 177"/>
                <a:gd name="T16" fmla="*/ 243 w 256"/>
                <a:gd name="T17" fmla="*/ 112 h 177"/>
                <a:gd name="T18" fmla="*/ 256 w 256"/>
                <a:gd name="T19" fmla="*/ 151 h 177"/>
                <a:gd name="T20" fmla="*/ 253 w 256"/>
                <a:gd name="T21" fmla="*/ 151 h 177"/>
                <a:gd name="T22" fmla="*/ 248 w 256"/>
                <a:gd name="T23" fmla="*/ 155 h 177"/>
                <a:gd name="T24" fmla="*/ 238 w 256"/>
                <a:gd name="T25" fmla="*/ 159 h 177"/>
                <a:gd name="T26" fmla="*/ 226 w 256"/>
                <a:gd name="T27" fmla="*/ 163 h 177"/>
                <a:gd name="T28" fmla="*/ 210 w 256"/>
                <a:gd name="T29" fmla="*/ 168 h 177"/>
                <a:gd name="T30" fmla="*/ 193 w 256"/>
                <a:gd name="T31" fmla="*/ 172 h 177"/>
                <a:gd name="T32" fmla="*/ 174 w 256"/>
                <a:gd name="T33" fmla="*/ 176 h 177"/>
                <a:gd name="T34" fmla="*/ 154 w 256"/>
                <a:gd name="T35" fmla="*/ 177 h 177"/>
                <a:gd name="T36" fmla="*/ 134 w 256"/>
                <a:gd name="T37" fmla="*/ 177 h 177"/>
                <a:gd name="T38" fmla="*/ 113 w 256"/>
                <a:gd name="T39" fmla="*/ 174 h 177"/>
                <a:gd name="T40" fmla="*/ 92 w 256"/>
                <a:gd name="T41" fmla="*/ 169 h 177"/>
                <a:gd name="T42" fmla="*/ 71 w 256"/>
                <a:gd name="T43" fmla="*/ 160 h 177"/>
                <a:gd name="T44" fmla="*/ 53 w 256"/>
                <a:gd name="T45" fmla="*/ 147 h 177"/>
                <a:gd name="T46" fmla="*/ 36 w 256"/>
                <a:gd name="T47" fmla="*/ 129 h 177"/>
                <a:gd name="T48" fmla="*/ 22 w 256"/>
                <a:gd name="T49" fmla="*/ 106 h 177"/>
                <a:gd name="T50" fmla="*/ 9 w 256"/>
                <a:gd name="T51" fmla="*/ 77 h 177"/>
                <a:gd name="T52" fmla="*/ 0 w 256"/>
                <a:gd name="T53" fmla="*/ 42 h 177"/>
                <a:gd name="T54" fmla="*/ 1 w 256"/>
                <a:gd name="T55" fmla="*/ 45 h 177"/>
                <a:gd name="T56" fmla="*/ 5 w 256"/>
                <a:gd name="T57" fmla="*/ 52 h 177"/>
                <a:gd name="T58" fmla="*/ 11 w 256"/>
                <a:gd name="T59" fmla="*/ 63 h 177"/>
                <a:gd name="T60" fmla="*/ 21 w 256"/>
                <a:gd name="T61" fmla="*/ 77 h 177"/>
                <a:gd name="T62" fmla="*/ 32 w 256"/>
                <a:gd name="T63" fmla="*/ 90 h 177"/>
                <a:gd name="T64" fmla="*/ 48 w 256"/>
                <a:gd name="T65" fmla="*/ 104 h 177"/>
                <a:gd name="T66" fmla="*/ 66 w 256"/>
                <a:gd name="T67" fmla="*/ 117 h 177"/>
                <a:gd name="T68" fmla="*/ 87 w 256"/>
                <a:gd name="T69" fmla="*/ 128 h 177"/>
                <a:gd name="T70" fmla="*/ 112 w 256"/>
                <a:gd name="T71" fmla="*/ 134 h 177"/>
                <a:gd name="T72" fmla="*/ 109 w 256"/>
                <a:gd name="T73" fmla="*/ 133 h 177"/>
                <a:gd name="T74" fmla="*/ 100 w 256"/>
                <a:gd name="T75" fmla="*/ 128 h 177"/>
                <a:gd name="T76" fmla="*/ 88 w 256"/>
                <a:gd name="T77" fmla="*/ 120 h 177"/>
                <a:gd name="T78" fmla="*/ 74 w 256"/>
                <a:gd name="T79" fmla="*/ 111 h 177"/>
                <a:gd name="T80" fmla="*/ 57 w 256"/>
                <a:gd name="T81" fmla="*/ 98 h 177"/>
                <a:gd name="T82" fmla="*/ 41 w 256"/>
                <a:gd name="T83" fmla="*/ 82 h 177"/>
                <a:gd name="T84" fmla="*/ 27 w 256"/>
                <a:gd name="T85" fmla="*/ 64 h 177"/>
                <a:gd name="T86" fmla="*/ 17 w 256"/>
                <a:gd name="T87" fmla="*/ 43 h 177"/>
                <a:gd name="T88" fmla="*/ 10 w 256"/>
                <a:gd name="T89" fmla="*/ 20 h 177"/>
                <a:gd name="T90" fmla="*/ 11 w 256"/>
                <a:gd name="T91" fmla="*/ 19 h 177"/>
                <a:gd name="T92" fmla="*/ 18 w 256"/>
                <a:gd name="T93" fmla="*/ 16 h 177"/>
                <a:gd name="T94" fmla="*/ 27 w 256"/>
                <a:gd name="T95" fmla="*/ 12 h 177"/>
                <a:gd name="T96" fmla="*/ 39 w 256"/>
                <a:gd name="T97" fmla="*/ 8 h 177"/>
                <a:gd name="T98" fmla="*/ 54 w 256"/>
                <a:gd name="T99" fmla="*/ 6 h 177"/>
                <a:gd name="T100" fmla="*/ 70 w 256"/>
                <a:gd name="T101" fmla="*/ 2 h 177"/>
                <a:gd name="T102" fmla="*/ 89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89" y="0"/>
                  </a:moveTo>
                  <a:lnTo>
                    <a:pt x="109" y="2"/>
                  </a:lnTo>
                  <a:lnTo>
                    <a:pt x="128" y="4"/>
                  </a:lnTo>
                  <a:lnTo>
                    <a:pt x="149" y="11"/>
                  </a:lnTo>
                  <a:lnTo>
                    <a:pt x="170" y="21"/>
                  </a:lnTo>
                  <a:lnTo>
                    <a:pt x="190" y="35"/>
                  </a:lnTo>
                  <a:lnTo>
                    <a:pt x="209" y="55"/>
                  </a:lnTo>
                  <a:lnTo>
                    <a:pt x="227" y="81"/>
                  </a:lnTo>
                  <a:lnTo>
                    <a:pt x="243" y="112"/>
                  </a:lnTo>
                  <a:lnTo>
                    <a:pt x="256" y="151"/>
                  </a:lnTo>
                  <a:lnTo>
                    <a:pt x="253" y="151"/>
                  </a:lnTo>
                  <a:lnTo>
                    <a:pt x="248" y="155"/>
                  </a:lnTo>
                  <a:lnTo>
                    <a:pt x="238" y="159"/>
                  </a:lnTo>
                  <a:lnTo>
                    <a:pt x="226" y="163"/>
                  </a:lnTo>
                  <a:lnTo>
                    <a:pt x="210" y="168"/>
                  </a:lnTo>
                  <a:lnTo>
                    <a:pt x="193" y="172"/>
                  </a:lnTo>
                  <a:lnTo>
                    <a:pt x="174" y="176"/>
                  </a:lnTo>
                  <a:lnTo>
                    <a:pt x="154" y="177"/>
                  </a:lnTo>
                  <a:lnTo>
                    <a:pt x="134" y="177"/>
                  </a:lnTo>
                  <a:lnTo>
                    <a:pt x="113" y="174"/>
                  </a:lnTo>
                  <a:lnTo>
                    <a:pt x="92" y="169"/>
                  </a:lnTo>
                  <a:lnTo>
                    <a:pt x="71" y="160"/>
                  </a:lnTo>
                  <a:lnTo>
                    <a:pt x="53" y="147"/>
                  </a:lnTo>
                  <a:lnTo>
                    <a:pt x="36" y="129"/>
                  </a:lnTo>
                  <a:lnTo>
                    <a:pt x="22" y="106"/>
                  </a:lnTo>
                  <a:lnTo>
                    <a:pt x="9" y="77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5" y="52"/>
                  </a:lnTo>
                  <a:lnTo>
                    <a:pt x="11" y="63"/>
                  </a:lnTo>
                  <a:lnTo>
                    <a:pt x="21" y="77"/>
                  </a:lnTo>
                  <a:lnTo>
                    <a:pt x="32" y="90"/>
                  </a:lnTo>
                  <a:lnTo>
                    <a:pt x="48" y="104"/>
                  </a:lnTo>
                  <a:lnTo>
                    <a:pt x="66" y="117"/>
                  </a:lnTo>
                  <a:lnTo>
                    <a:pt x="87" y="128"/>
                  </a:lnTo>
                  <a:lnTo>
                    <a:pt x="112" y="134"/>
                  </a:lnTo>
                  <a:lnTo>
                    <a:pt x="109" y="133"/>
                  </a:lnTo>
                  <a:lnTo>
                    <a:pt x="100" y="128"/>
                  </a:lnTo>
                  <a:lnTo>
                    <a:pt x="88" y="120"/>
                  </a:lnTo>
                  <a:lnTo>
                    <a:pt x="74" y="111"/>
                  </a:lnTo>
                  <a:lnTo>
                    <a:pt x="57" y="98"/>
                  </a:lnTo>
                  <a:lnTo>
                    <a:pt x="41" y="82"/>
                  </a:lnTo>
                  <a:lnTo>
                    <a:pt x="27" y="64"/>
                  </a:lnTo>
                  <a:lnTo>
                    <a:pt x="17" y="43"/>
                  </a:lnTo>
                  <a:lnTo>
                    <a:pt x="10" y="20"/>
                  </a:lnTo>
                  <a:lnTo>
                    <a:pt x="11" y="19"/>
                  </a:lnTo>
                  <a:lnTo>
                    <a:pt x="18" y="16"/>
                  </a:lnTo>
                  <a:lnTo>
                    <a:pt x="27" y="12"/>
                  </a:lnTo>
                  <a:lnTo>
                    <a:pt x="39" y="8"/>
                  </a:lnTo>
                  <a:lnTo>
                    <a:pt x="54" y="6"/>
                  </a:lnTo>
                  <a:lnTo>
                    <a:pt x="7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43">
              <a:extLst>
                <a:ext uri="{FF2B5EF4-FFF2-40B4-BE49-F238E27FC236}">
                  <a16:creationId xmlns:a16="http://schemas.microsoft.com/office/drawing/2014/main" id="{A40997E1-D798-45FD-87B2-57CB77BA2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428" y="4277519"/>
              <a:ext cx="404813" cy="282575"/>
            </a:xfrm>
            <a:custGeom>
              <a:avLst/>
              <a:gdLst>
                <a:gd name="T0" fmla="*/ 88 w 255"/>
                <a:gd name="T1" fmla="*/ 0 h 178"/>
                <a:gd name="T2" fmla="*/ 108 w 255"/>
                <a:gd name="T3" fmla="*/ 2 h 178"/>
                <a:gd name="T4" fmla="*/ 129 w 255"/>
                <a:gd name="T5" fmla="*/ 4 h 178"/>
                <a:gd name="T6" fmla="*/ 149 w 255"/>
                <a:gd name="T7" fmla="*/ 11 h 178"/>
                <a:gd name="T8" fmla="*/ 169 w 255"/>
                <a:gd name="T9" fmla="*/ 21 h 178"/>
                <a:gd name="T10" fmla="*/ 190 w 255"/>
                <a:gd name="T11" fmla="*/ 35 h 178"/>
                <a:gd name="T12" fmla="*/ 208 w 255"/>
                <a:gd name="T13" fmla="*/ 56 h 178"/>
                <a:gd name="T14" fmla="*/ 226 w 255"/>
                <a:gd name="T15" fmla="*/ 81 h 178"/>
                <a:gd name="T16" fmla="*/ 242 w 255"/>
                <a:gd name="T17" fmla="*/ 112 h 178"/>
                <a:gd name="T18" fmla="*/ 255 w 255"/>
                <a:gd name="T19" fmla="*/ 151 h 178"/>
                <a:gd name="T20" fmla="*/ 253 w 255"/>
                <a:gd name="T21" fmla="*/ 152 h 178"/>
                <a:gd name="T22" fmla="*/ 247 w 255"/>
                <a:gd name="T23" fmla="*/ 155 h 178"/>
                <a:gd name="T24" fmla="*/ 238 w 255"/>
                <a:gd name="T25" fmla="*/ 159 h 178"/>
                <a:gd name="T26" fmla="*/ 225 w 255"/>
                <a:gd name="T27" fmla="*/ 163 h 178"/>
                <a:gd name="T28" fmla="*/ 209 w 255"/>
                <a:gd name="T29" fmla="*/ 168 h 178"/>
                <a:gd name="T30" fmla="*/ 192 w 255"/>
                <a:gd name="T31" fmla="*/ 172 h 178"/>
                <a:gd name="T32" fmla="*/ 173 w 255"/>
                <a:gd name="T33" fmla="*/ 176 h 178"/>
                <a:gd name="T34" fmla="*/ 153 w 255"/>
                <a:gd name="T35" fmla="*/ 178 h 178"/>
                <a:gd name="T36" fmla="*/ 133 w 255"/>
                <a:gd name="T37" fmla="*/ 178 h 178"/>
                <a:gd name="T38" fmla="*/ 112 w 255"/>
                <a:gd name="T39" fmla="*/ 176 h 178"/>
                <a:gd name="T40" fmla="*/ 91 w 255"/>
                <a:gd name="T41" fmla="*/ 169 h 178"/>
                <a:gd name="T42" fmla="*/ 71 w 255"/>
                <a:gd name="T43" fmla="*/ 160 h 178"/>
                <a:gd name="T44" fmla="*/ 52 w 255"/>
                <a:gd name="T45" fmla="*/ 147 h 178"/>
                <a:gd name="T46" fmla="*/ 35 w 255"/>
                <a:gd name="T47" fmla="*/ 129 h 178"/>
                <a:gd name="T48" fmla="*/ 21 w 255"/>
                <a:gd name="T49" fmla="*/ 107 h 178"/>
                <a:gd name="T50" fmla="*/ 9 w 255"/>
                <a:gd name="T51" fmla="*/ 78 h 178"/>
                <a:gd name="T52" fmla="*/ 0 w 255"/>
                <a:gd name="T53" fmla="*/ 43 h 178"/>
                <a:gd name="T54" fmla="*/ 1 w 255"/>
                <a:gd name="T55" fmla="*/ 46 h 178"/>
                <a:gd name="T56" fmla="*/ 5 w 255"/>
                <a:gd name="T57" fmla="*/ 52 h 178"/>
                <a:gd name="T58" fmla="*/ 10 w 255"/>
                <a:gd name="T59" fmla="*/ 64 h 178"/>
                <a:gd name="T60" fmla="*/ 19 w 255"/>
                <a:gd name="T61" fmla="*/ 77 h 178"/>
                <a:gd name="T62" fmla="*/ 32 w 255"/>
                <a:gd name="T63" fmla="*/ 91 h 178"/>
                <a:gd name="T64" fmla="*/ 47 w 255"/>
                <a:gd name="T65" fmla="*/ 105 h 178"/>
                <a:gd name="T66" fmla="*/ 65 w 255"/>
                <a:gd name="T67" fmla="*/ 117 h 178"/>
                <a:gd name="T68" fmla="*/ 87 w 255"/>
                <a:gd name="T69" fmla="*/ 127 h 178"/>
                <a:gd name="T70" fmla="*/ 112 w 255"/>
                <a:gd name="T71" fmla="*/ 134 h 178"/>
                <a:gd name="T72" fmla="*/ 108 w 255"/>
                <a:gd name="T73" fmla="*/ 133 h 178"/>
                <a:gd name="T74" fmla="*/ 100 w 255"/>
                <a:gd name="T75" fmla="*/ 127 h 178"/>
                <a:gd name="T76" fmla="*/ 87 w 255"/>
                <a:gd name="T77" fmla="*/ 121 h 178"/>
                <a:gd name="T78" fmla="*/ 73 w 255"/>
                <a:gd name="T79" fmla="*/ 111 h 178"/>
                <a:gd name="T80" fmla="*/ 57 w 255"/>
                <a:gd name="T81" fmla="*/ 98 h 178"/>
                <a:gd name="T82" fmla="*/ 42 w 255"/>
                <a:gd name="T83" fmla="*/ 82 h 178"/>
                <a:gd name="T84" fmla="*/ 27 w 255"/>
                <a:gd name="T85" fmla="*/ 64 h 178"/>
                <a:gd name="T86" fmla="*/ 16 w 255"/>
                <a:gd name="T87" fmla="*/ 43 h 178"/>
                <a:gd name="T88" fmla="*/ 9 w 255"/>
                <a:gd name="T89" fmla="*/ 20 h 178"/>
                <a:gd name="T90" fmla="*/ 12 w 255"/>
                <a:gd name="T91" fmla="*/ 20 h 178"/>
                <a:gd name="T92" fmla="*/ 17 w 255"/>
                <a:gd name="T93" fmla="*/ 17 h 178"/>
                <a:gd name="T94" fmla="*/ 26 w 255"/>
                <a:gd name="T95" fmla="*/ 13 h 178"/>
                <a:gd name="T96" fmla="*/ 39 w 255"/>
                <a:gd name="T97" fmla="*/ 9 h 178"/>
                <a:gd name="T98" fmla="*/ 53 w 255"/>
                <a:gd name="T99" fmla="*/ 5 h 178"/>
                <a:gd name="T100" fmla="*/ 70 w 255"/>
                <a:gd name="T101" fmla="*/ 3 h 178"/>
                <a:gd name="T102" fmla="*/ 88 w 255"/>
                <a:gd name="T10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5" h="178">
                  <a:moveTo>
                    <a:pt x="88" y="0"/>
                  </a:moveTo>
                  <a:lnTo>
                    <a:pt x="108" y="2"/>
                  </a:lnTo>
                  <a:lnTo>
                    <a:pt x="129" y="4"/>
                  </a:lnTo>
                  <a:lnTo>
                    <a:pt x="149" y="11"/>
                  </a:lnTo>
                  <a:lnTo>
                    <a:pt x="169" y="21"/>
                  </a:lnTo>
                  <a:lnTo>
                    <a:pt x="190" y="35"/>
                  </a:lnTo>
                  <a:lnTo>
                    <a:pt x="208" y="56"/>
                  </a:lnTo>
                  <a:lnTo>
                    <a:pt x="226" y="81"/>
                  </a:lnTo>
                  <a:lnTo>
                    <a:pt x="242" y="112"/>
                  </a:lnTo>
                  <a:lnTo>
                    <a:pt x="255" y="151"/>
                  </a:lnTo>
                  <a:lnTo>
                    <a:pt x="253" y="152"/>
                  </a:lnTo>
                  <a:lnTo>
                    <a:pt x="247" y="155"/>
                  </a:lnTo>
                  <a:lnTo>
                    <a:pt x="238" y="159"/>
                  </a:lnTo>
                  <a:lnTo>
                    <a:pt x="225" y="163"/>
                  </a:lnTo>
                  <a:lnTo>
                    <a:pt x="209" y="168"/>
                  </a:lnTo>
                  <a:lnTo>
                    <a:pt x="192" y="172"/>
                  </a:lnTo>
                  <a:lnTo>
                    <a:pt x="173" y="176"/>
                  </a:lnTo>
                  <a:lnTo>
                    <a:pt x="153" y="178"/>
                  </a:lnTo>
                  <a:lnTo>
                    <a:pt x="133" y="178"/>
                  </a:lnTo>
                  <a:lnTo>
                    <a:pt x="112" y="176"/>
                  </a:lnTo>
                  <a:lnTo>
                    <a:pt x="91" y="169"/>
                  </a:lnTo>
                  <a:lnTo>
                    <a:pt x="71" y="160"/>
                  </a:lnTo>
                  <a:lnTo>
                    <a:pt x="52" y="147"/>
                  </a:lnTo>
                  <a:lnTo>
                    <a:pt x="35" y="129"/>
                  </a:lnTo>
                  <a:lnTo>
                    <a:pt x="21" y="107"/>
                  </a:lnTo>
                  <a:lnTo>
                    <a:pt x="9" y="78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5" y="52"/>
                  </a:lnTo>
                  <a:lnTo>
                    <a:pt x="10" y="64"/>
                  </a:lnTo>
                  <a:lnTo>
                    <a:pt x="19" y="77"/>
                  </a:lnTo>
                  <a:lnTo>
                    <a:pt x="32" y="91"/>
                  </a:lnTo>
                  <a:lnTo>
                    <a:pt x="47" y="105"/>
                  </a:lnTo>
                  <a:lnTo>
                    <a:pt x="65" y="117"/>
                  </a:lnTo>
                  <a:lnTo>
                    <a:pt x="87" y="127"/>
                  </a:lnTo>
                  <a:lnTo>
                    <a:pt x="112" y="134"/>
                  </a:lnTo>
                  <a:lnTo>
                    <a:pt x="108" y="133"/>
                  </a:lnTo>
                  <a:lnTo>
                    <a:pt x="100" y="127"/>
                  </a:lnTo>
                  <a:lnTo>
                    <a:pt x="87" y="121"/>
                  </a:lnTo>
                  <a:lnTo>
                    <a:pt x="73" y="111"/>
                  </a:lnTo>
                  <a:lnTo>
                    <a:pt x="57" y="98"/>
                  </a:lnTo>
                  <a:lnTo>
                    <a:pt x="42" y="82"/>
                  </a:lnTo>
                  <a:lnTo>
                    <a:pt x="27" y="64"/>
                  </a:lnTo>
                  <a:lnTo>
                    <a:pt x="16" y="43"/>
                  </a:lnTo>
                  <a:lnTo>
                    <a:pt x="9" y="20"/>
                  </a:lnTo>
                  <a:lnTo>
                    <a:pt x="12" y="20"/>
                  </a:lnTo>
                  <a:lnTo>
                    <a:pt x="17" y="17"/>
                  </a:lnTo>
                  <a:lnTo>
                    <a:pt x="26" y="13"/>
                  </a:lnTo>
                  <a:lnTo>
                    <a:pt x="39" y="9"/>
                  </a:lnTo>
                  <a:lnTo>
                    <a:pt x="53" y="5"/>
                  </a:lnTo>
                  <a:lnTo>
                    <a:pt x="70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: 形状 44">
              <a:extLst>
                <a:ext uri="{FF2B5EF4-FFF2-40B4-BE49-F238E27FC236}">
                  <a16:creationId xmlns:a16="http://schemas.microsoft.com/office/drawing/2014/main" id="{E99BF1AC-4E2D-4BF3-90E0-594C3FD4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265" y="3734594"/>
              <a:ext cx="406400" cy="279400"/>
            </a:xfrm>
            <a:custGeom>
              <a:avLst/>
              <a:gdLst>
                <a:gd name="T0" fmla="*/ 89 w 256"/>
                <a:gd name="T1" fmla="*/ 0 h 176"/>
                <a:gd name="T2" fmla="*/ 109 w 256"/>
                <a:gd name="T3" fmla="*/ 0 h 176"/>
                <a:gd name="T4" fmla="*/ 128 w 256"/>
                <a:gd name="T5" fmla="*/ 3 h 176"/>
                <a:gd name="T6" fmla="*/ 149 w 256"/>
                <a:gd name="T7" fmla="*/ 10 h 176"/>
                <a:gd name="T8" fmla="*/ 170 w 256"/>
                <a:gd name="T9" fmla="*/ 20 h 176"/>
                <a:gd name="T10" fmla="*/ 190 w 256"/>
                <a:gd name="T11" fmla="*/ 35 h 176"/>
                <a:gd name="T12" fmla="*/ 209 w 256"/>
                <a:gd name="T13" fmla="*/ 54 h 176"/>
                <a:gd name="T14" fmla="*/ 226 w 256"/>
                <a:gd name="T15" fmla="*/ 80 h 176"/>
                <a:gd name="T16" fmla="*/ 243 w 256"/>
                <a:gd name="T17" fmla="*/ 111 h 176"/>
                <a:gd name="T18" fmla="*/ 256 w 256"/>
                <a:gd name="T19" fmla="*/ 149 h 176"/>
                <a:gd name="T20" fmla="*/ 253 w 256"/>
                <a:gd name="T21" fmla="*/ 150 h 176"/>
                <a:gd name="T22" fmla="*/ 248 w 256"/>
                <a:gd name="T23" fmla="*/ 153 h 176"/>
                <a:gd name="T24" fmla="*/ 238 w 256"/>
                <a:gd name="T25" fmla="*/ 157 h 176"/>
                <a:gd name="T26" fmla="*/ 225 w 256"/>
                <a:gd name="T27" fmla="*/ 162 h 176"/>
                <a:gd name="T28" fmla="*/ 210 w 256"/>
                <a:gd name="T29" fmla="*/ 167 h 176"/>
                <a:gd name="T30" fmla="*/ 193 w 256"/>
                <a:gd name="T31" fmla="*/ 171 h 176"/>
                <a:gd name="T32" fmla="*/ 174 w 256"/>
                <a:gd name="T33" fmla="*/ 175 h 176"/>
                <a:gd name="T34" fmla="*/ 154 w 256"/>
                <a:gd name="T35" fmla="*/ 176 h 176"/>
                <a:gd name="T36" fmla="*/ 134 w 256"/>
                <a:gd name="T37" fmla="*/ 176 h 176"/>
                <a:gd name="T38" fmla="*/ 113 w 256"/>
                <a:gd name="T39" fmla="*/ 174 h 176"/>
                <a:gd name="T40" fmla="*/ 92 w 256"/>
                <a:gd name="T41" fmla="*/ 168 h 176"/>
                <a:gd name="T42" fmla="*/ 71 w 256"/>
                <a:gd name="T43" fmla="*/ 159 h 176"/>
                <a:gd name="T44" fmla="*/ 53 w 256"/>
                <a:gd name="T45" fmla="*/ 146 h 176"/>
                <a:gd name="T46" fmla="*/ 36 w 256"/>
                <a:gd name="T47" fmla="*/ 128 h 176"/>
                <a:gd name="T48" fmla="*/ 22 w 256"/>
                <a:gd name="T49" fmla="*/ 105 h 176"/>
                <a:gd name="T50" fmla="*/ 9 w 256"/>
                <a:gd name="T51" fmla="*/ 76 h 176"/>
                <a:gd name="T52" fmla="*/ 0 w 256"/>
                <a:gd name="T53" fmla="*/ 41 h 176"/>
                <a:gd name="T54" fmla="*/ 1 w 256"/>
                <a:gd name="T55" fmla="*/ 44 h 176"/>
                <a:gd name="T56" fmla="*/ 5 w 256"/>
                <a:gd name="T57" fmla="*/ 51 h 176"/>
                <a:gd name="T58" fmla="*/ 11 w 256"/>
                <a:gd name="T59" fmla="*/ 62 h 176"/>
                <a:gd name="T60" fmla="*/ 21 w 256"/>
                <a:gd name="T61" fmla="*/ 75 h 176"/>
                <a:gd name="T62" fmla="*/ 32 w 256"/>
                <a:gd name="T63" fmla="*/ 89 h 176"/>
                <a:gd name="T64" fmla="*/ 48 w 256"/>
                <a:gd name="T65" fmla="*/ 103 h 176"/>
                <a:gd name="T66" fmla="*/ 66 w 256"/>
                <a:gd name="T67" fmla="*/ 116 h 176"/>
                <a:gd name="T68" fmla="*/ 87 w 256"/>
                <a:gd name="T69" fmla="*/ 127 h 176"/>
                <a:gd name="T70" fmla="*/ 112 w 256"/>
                <a:gd name="T71" fmla="*/ 133 h 176"/>
                <a:gd name="T72" fmla="*/ 109 w 256"/>
                <a:gd name="T73" fmla="*/ 131 h 176"/>
                <a:gd name="T74" fmla="*/ 100 w 256"/>
                <a:gd name="T75" fmla="*/ 127 h 176"/>
                <a:gd name="T76" fmla="*/ 88 w 256"/>
                <a:gd name="T77" fmla="*/ 119 h 176"/>
                <a:gd name="T78" fmla="*/ 74 w 256"/>
                <a:gd name="T79" fmla="*/ 109 h 176"/>
                <a:gd name="T80" fmla="*/ 57 w 256"/>
                <a:gd name="T81" fmla="*/ 96 h 176"/>
                <a:gd name="T82" fmla="*/ 41 w 256"/>
                <a:gd name="T83" fmla="*/ 80 h 176"/>
                <a:gd name="T84" fmla="*/ 27 w 256"/>
                <a:gd name="T85" fmla="*/ 62 h 176"/>
                <a:gd name="T86" fmla="*/ 17 w 256"/>
                <a:gd name="T87" fmla="*/ 42 h 176"/>
                <a:gd name="T88" fmla="*/ 10 w 256"/>
                <a:gd name="T89" fmla="*/ 19 h 176"/>
                <a:gd name="T90" fmla="*/ 11 w 256"/>
                <a:gd name="T91" fmla="*/ 18 h 176"/>
                <a:gd name="T92" fmla="*/ 18 w 256"/>
                <a:gd name="T93" fmla="*/ 15 h 176"/>
                <a:gd name="T94" fmla="*/ 27 w 256"/>
                <a:gd name="T95" fmla="*/ 11 h 176"/>
                <a:gd name="T96" fmla="*/ 39 w 256"/>
                <a:gd name="T97" fmla="*/ 7 h 176"/>
                <a:gd name="T98" fmla="*/ 54 w 256"/>
                <a:gd name="T99" fmla="*/ 3 h 176"/>
                <a:gd name="T100" fmla="*/ 70 w 256"/>
                <a:gd name="T101" fmla="*/ 1 h 176"/>
                <a:gd name="T102" fmla="*/ 89 w 256"/>
                <a:gd name="T10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6">
                  <a:moveTo>
                    <a:pt x="89" y="0"/>
                  </a:moveTo>
                  <a:lnTo>
                    <a:pt x="109" y="0"/>
                  </a:lnTo>
                  <a:lnTo>
                    <a:pt x="128" y="3"/>
                  </a:lnTo>
                  <a:lnTo>
                    <a:pt x="149" y="10"/>
                  </a:lnTo>
                  <a:lnTo>
                    <a:pt x="170" y="20"/>
                  </a:lnTo>
                  <a:lnTo>
                    <a:pt x="190" y="35"/>
                  </a:lnTo>
                  <a:lnTo>
                    <a:pt x="209" y="54"/>
                  </a:lnTo>
                  <a:lnTo>
                    <a:pt x="226" y="80"/>
                  </a:lnTo>
                  <a:lnTo>
                    <a:pt x="243" y="111"/>
                  </a:lnTo>
                  <a:lnTo>
                    <a:pt x="256" y="149"/>
                  </a:lnTo>
                  <a:lnTo>
                    <a:pt x="253" y="150"/>
                  </a:lnTo>
                  <a:lnTo>
                    <a:pt x="248" y="153"/>
                  </a:lnTo>
                  <a:lnTo>
                    <a:pt x="238" y="157"/>
                  </a:lnTo>
                  <a:lnTo>
                    <a:pt x="225" y="162"/>
                  </a:lnTo>
                  <a:lnTo>
                    <a:pt x="210" y="167"/>
                  </a:lnTo>
                  <a:lnTo>
                    <a:pt x="193" y="171"/>
                  </a:lnTo>
                  <a:lnTo>
                    <a:pt x="174" y="175"/>
                  </a:lnTo>
                  <a:lnTo>
                    <a:pt x="154" y="176"/>
                  </a:lnTo>
                  <a:lnTo>
                    <a:pt x="134" y="176"/>
                  </a:lnTo>
                  <a:lnTo>
                    <a:pt x="113" y="174"/>
                  </a:lnTo>
                  <a:lnTo>
                    <a:pt x="92" y="168"/>
                  </a:lnTo>
                  <a:lnTo>
                    <a:pt x="71" y="159"/>
                  </a:lnTo>
                  <a:lnTo>
                    <a:pt x="53" y="146"/>
                  </a:lnTo>
                  <a:lnTo>
                    <a:pt x="36" y="128"/>
                  </a:lnTo>
                  <a:lnTo>
                    <a:pt x="22" y="105"/>
                  </a:lnTo>
                  <a:lnTo>
                    <a:pt x="9" y="76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51"/>
                  </a:lnTo>
                  <a:lnTo>
                    <a:pt x="11" y="62"/>
                  </a:lnTo>
                  <a:lnTo>
                    <a:pt x="21" y="75"/>
                  </a:lnTo>
                  <a:lnTo>
                    <a:pt x="32" y="89"/>
                  </a:lnTo>
                  <a:lnTo>
                    <a:pt x="48" y="103"/>
                  </a:lnTo>
                  <a:lnTo>
                    <a:pt x="66" y="116"/>
                  </a:lnTo>
                  <a:lnTo>
                    <a:pt x="87" y="127"/>
                  </a:lnTo>
                  <a:lnTo>
                    <a:pt x="112" y="133"/>
                  </a:lnTo>
                  <a:lnTo>
                    <a:pt x="109" y="131"/>
                  </a:lnTo>
                  <a:lnTo>
                    <a:pt x="100" y="127"/>
                  </a:lnTo>
                  <a:lnTo>
                    <a:pt x="88" y="119"/>
                  </a:lnTo>
                  <a:lnTo>
                    <a:pt x="74" y="109"/>
                  </a:lnTo>
                  <a:lnTo>
                    <a:pt x="57" y="96"/>
                  </a:lnTo>
                  <a:lnTo>
                    <a:pt x="41" y="80"/>
                  </a:lnTo>
                  <a:lnTo>
                    <a:pt x="27" y="62"/>
                  </a:lnTo>
                  <a:lnTo>
                    <a:pt x="17" y="42"/>
                  </a:lnTo>
                  <a:lnTo>
                    <a:pt x="10" y="19"/>
                  </a:lnTo>
                  <a:lnTo>
                    <a:pt x="11" y="18"/>
                  </a:lnTo>
                  <a:lnTo>
                    <a:pt x="18" y="15"/>
                  </a:lnTo>
                  <a:lnTo>
                    <a:pt x="27" y="11"/>
                  </a:lnTo>
                  <a:lnTo>
                    <a:pt x="39" y="7"/>
                  </a:lnTo>
                  <a:lnTo>
                    <a:pt x="54" y="3"/>
                  </a:lnTo>
                  <a:lnTo>
                    <a:pt x="70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45">
              <a:extLst>
                <a:ext uri="{FF2B5EF4-FFF2-40B4-BE49-F238E27FC236}">
                  <a16:creationId xmlns:a16="http://schemas.microsoft.com/office/drawing/2014/main" id="{91C55485-C10A-4B3F-B02C-FC56A78D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128" y="3780631"/>
              <a:ext cx="406400" cy="280988"/>
            </a:xfrm>
            <a:custGeom>
              <a:avLst/>
              <a:gdLst>
                <a:gd name="T0" fmla="*/ 101 w 256"/>
                <a:gd name="T1" fmla="*/ 0 h 177"/>
                <a:gd name="T2" fmla="*/ 122 w 256"/>
                <a:gd name="T3" fmla="*/ 0 h 177"/>
                <a:gd name="T4" fmla="*/ 143 w 256"/>
                <a:gd name="T5" fmla="*/ 3 h 177"/>
                <a:gd name="T6" fmla="*/ 163 w 256"/>
                <a:gd name="T7" fmla="*/ 8 h 177"/>
                <a:gd name="T8" fmla="*/ 184 w 256"/>
                <a:gd name="T9" fmla="*/ 17 h 177"/>
                <a:gd name="T10" fmla="*/ 202 w 256"/>
                <a:gd name="T11" fmla="*/ 30 h 177"/>
                <a:gd name="T12" fmla="*/ 219 w 256"/>
                <a:gd name="T13" fmla="*/ 48 h 177"/>
                <a:gd name="T14" fmla="*/ 234 w 256"/>
                <a:gd name="T15" fmla="*/ 72 h 177"/>
                <a:gd name="T16" fmla="*/ 247 w 256"/>
                <a:gd name="T17" fmla="*/ 100 h 177"/>
                <a:gd name="T18" fmla="*/ 256 w 256"/>
                <a:gd name="T19" fmla="*/ 135 h 177"/>
                <a:gd name="T20" fmla="*/ 254 w 256"/>
                <a:gd name="T21" fmla="*/ 133 h 177"/>
                <a:gd name="T22" fmla="*/ 251 w 256"/>
                <a:gd name="T23" fmla="*/ 125 h 177"/>
                <a:gd name="T24" fmla="*/ 244 w 256"/>
                <a:gd name="T25" fmla="*/ 115 h 177"/>
                <a:gd name="T26" fmla="*/ 235 w 256"/>
                <a:gd name="T27" fmla="*/ 102 h 177"/>
                <a:gd name="T28" fmla="*/ 223 w 256"/>
                <a:gd name="T29" fmla="*/ 87 h 177"/>
                <a:gd name="T30" fmla="*/ 208 w 256"/>
                <a:gd name="T31" fmla="*/ 73 h 177"/>
                <a:gd name="T32" fmla="*/ 189 w 256"/>
                <a:gd name="T33" fmla="*/ 60 h 177"/>
                <a:gd name="T34" fmla="*/ 169 w 256"/>
                <a:gd name="T35" fmla="*/ 50 h 177"/>
                <a:gd name="T36" fmla="*/ 144 w 256"/>
                <a:gd name="T37" fmla="*/ 43 h 177"/>
                <a:gd name="T38" fmla="*/ 147 w 256"/>
                <a:gd name="T39" fmla="*/ 46 h 177"/>
                <a:gd name="T40" fmla="*/ 156 w 256"/>
                <a:gd name="T41" fmla="*/ 50 h 177"/>
                <a:gd name="T42" fmla="*/ 167 w 256"/>
                <a:gd name="T43" fmla="*/ 58 h 177"/>
                <a:gd name="T44" fmla="*/ 182 w 256"/>
                <a:gd name="T45" fmla="*/ 68 h 177"/>
                <a:gd name="T46" fmla="*/ 199 w 256"/>
                <a:gd name="T47" fmla="*/ 81 h 177"/>
                <a:gd name="T48" fmla="*/ 214 w 256"/>
                <a:gd name="T49" fmla="*/ 96 h 177"/>
                <a:gd name="T50" fmla="*/ 228 w 256"/>
                <a:gd name="T51" fmla="*/ 115 h 177"/>
                <a:gd name="T52" fmla="*/ 239 w 256"/>
                <a:gd name="T53" fmla="*/ 135 h 177"/>
                <a:gd name="T54" fmla="*/ 245 w 256"/>
                <a:gd name="T55" fmla="*/ 157 h 177"/>
                <a:gd name="T56" fmla="*/ 244 w 256"/>
                <a:gd name="T57" fmla="*/ 159 h 177"/>
                <a:gd name="T58" fmla="*/ 238 w 256"/>
                <a:gd name="T59" fmla="*/ 161 h 177"/>
                <a:gd name="T60" fmla="*/ 228 w 256"/>
                <a:gd name="T61" fmla="*/ 165 h 177"/>
                <a:gd name="T62" fmla="*/ 217 w 256"/>
                <a:gd name="T63" fmla="*/ 169 h 177"/>
                <a:gd name="T64" fmla="*/ 201 w 256"/>
                <a:gd name="T65" fmla="*/ 173 h 177"/>
                <a:gd name="T66" fmla="*/ 186 w 256"/>
                <a:gd name="T67" fmla="*/ 176 h 177"/>
                <a:gd name="T68" fmla="*/ 166 w 256"/>
                <a:gd name="T69" fmla="*/ 177 h 177"/>
                <a:gd name="T70" fmla="*/ 147 w 256"/>
                <a:gd name="T71" fmla="*/ 177 h 177"/>
                <a:gd name="T72" fmla="*/ 127 w 256"/>
                <a:gd name="T73" fmla="*/ 173 h 177"/>
                <a:gd name="T74" fmla="*/ 106 w 256"/>
                <a:gd name="T75" fmla="*/ 167 h 177"/>
                <a:gd name="T76" fmla="*/ 86 w 256"/>
                <a:gd name="T77" fmla="*/ 156 h 177"/>
                <a:gd name="T78" fmla="*/ 66 w 256"/>
                <a:gd name="T79" fmla="*/ 142 h 177"/>
                <a:gd name="T80" fmla="*/ 47 w 256"/>
                <a:gd name="T81" fmla="*/ 122 h 177"/>
                <a:gd name="T82" fmla="*/ 28 w 256"/>
                <a:gd name="T83" fmla="*/ 96 h 177"/>
                <a:gd name="T84" fmla="*/ 13 w 256"/>
                <a:gd name="T85" fmla="*/ 65 h 177"/>
                <a:gd name="T86" fmla="*/ 0 w 256"/>
                <a:gd name="T87" fmla="*/ 28 h 177"/>
                <a:gd name="T88" fmla="*/ 2 w 256"/>
                <a:gd name="T89" fmla="*/ 26 h 177"/>
                <a:gd name="T90" fmla="*/ 8 w 256"/>
                <a:gd name="T91" fmla="*/ 24 h 177"/>
                <a:gd name="T92" fmla="*/ 18 w 256"/>
                <a:gd name="T93" fmla="*/ 20 h 177"/>
                <a:gd name="T94" fmla="*/ 30 w 256"/>
                <a:gd name="T95" fmla="*/ 15 h 177"/>
                <a:gd name="T96" fmla="*/ 45 w 256"/>
                <a:gd name="T97" fmla="*/ 9 h 177"/>
                <a:gd name="T98" fmla="*/ 62 w 256"/>
                <a:gd name="T99" fmla="*/ 6 h 177"/>
                <a:gd name="T100" fmla="*/ 82 w 256"/>
                <a:gd name="T101" fmla="*/ 3 h 177"/>
                <a:gd name="T102" fmla="*/ 101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101" y="0"/>
                  </a:moveTo>
                  <a:lnTo>
                    <a:pt x="122" y="0"/>
                  </a:lnTo>
                  <a:lnTo>
                    <a:pt x="143" y="3"/>
                  </a:lnTo>
                  <a:lnTo>
                    <a:pt x="163" y="8"/>
                  </a:lnTo>
                  <a:lnTo>
                    <a:pt x="184" y="17"/>
                  </a:lnTo>
                  <a:lnTo>
                    <a:pt x="202" y="30"/>
                  </a:lnTo>
                  <a:lnTo>
                    <a:pt x="219" y="48"/>
                  </a:lnTo>
                  <a:lnTo>
                    <a:pt x="234" y="72"/>
                  </a:lnTo>
                  <a:lnTo>
                    <a:pt x="247" y="100"/>
                  </a:lnTo>
                  <a:lnTo>
                    <a:pt x="256" y="135"/>
                  </a:lnTo>
                  <a:lnTo>
                    <a:pt x="254" y="133"/>
                  </a:lnTo>
                  <a:lnTo>
                    <a:pt x="251" y="125"/>
                  </a:lnTo>
                  <a:lnTo>
                    <a:pt x="244" y="115"/>
                  </a:lnTo>
                  <a:lnTo>
                    <a:pt x="235" y="102"/>
                  </a:lnTo>
                  <a:lnTo>
                    <a:pt x="223" y="87"/>
                  </a:lnTo>
                  <a:lnTo>
                    <a:pt x="208" y="73"/>
                  </a:lnTo>
                  <a:lnTo>
                    <a:pt x="189" y="60"/>
                  </a:lnTo>
                  <a:lnTo>
                    <a:pt x="169" y="50"/>
                  </a:lnTo>
                  <a:lnTo>
                    <a:pt x="144" y="43"/>
                  </a:lnTo>
                  <a:lnTo>
                    <a:pt x="147" y="46"/>
                  </a:lnTo>
                  <a:lnTo>
                    <a:pt x="156" y="50"/>
                  </a:lnTo>
                  <a:lnTo>
                    <a:pt x="167" y="58"/>
                  </a:lnTo>
                  <a:lnTo>
                    <a:pt x="182" y="68"/>
                  </a:lnTo>
                  <a:lnTo>
                    <a:pt x="199" y="81"/>
                  </a:lnTo>
                  <a:lnTo>
                    <a:pt x="214" y="96"/>
                  </a:lnTo>
                  <a:lnTo>
                    <a:pt x="228" y="115"/>
                  </a:lnTo>
                  <a:lnTo>
                    <a:pt x="239" y="135"/>
                  </a:lnTo>
                  <a:lnTo>
                    <a:pt x="245" y="157"/>
                  </a:lnTo>
                  <a:lnTo>
                    <a:pt x="244" y="159"/>
                  </a:lnTo>
                  <a:lnTo>
                    <a:pt x="238" y="161"/>
                  </a:lnTo>
                  <a:lnTo>
                    <a:pt x="228" y="165"/>
                  </a:lnTo>
                  <a:lnTo>
                    <a:pt x="217" y="169"/>
                  </a:lnTo>
                  <a:lnTo>
                    <a:pt x="201" y="173"/>
                  </a:lnTo>
                  <a:lnTo>
                    <a:pt x="186" y="176"/>
                  </a:lnTo>
                  <a:lnTo>
                    <a:pt x="166" y="177"/>
                  </a:lnTo>
                  <a:lnTo>
                    <a:pt x="147" y="177"/>
                  </a:lnTo>
                  <a:lnTo>
                    <a:pt x="127" y="173"/>
                  </a:lnTo>
                  <a:lnTo>
                    <a:pt x="106" y="167"/>
                  </a:lnTo>
                  <a:lnTo>
                    <a:pt x="86" y="156"/>
                  </a:lnTo>
                  <a:lnTo>
                    <a:pt x="66" y="142"/>
                  </a:lnTo>
                  <a:lnTo>
                    <a:pt x="47" y="122"/>
                  </a:lnTo>
                  <a:lnTo>
                    <a:pt x="28" y="96"/>
                  </a:lnTo>
                  <a:lnTo>
                    <a:pt x="13" y="65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8" y="24"/>
                  </a:lnTo>
                  <a:lnTo>
                    <a:pt x="18" y="20"/>
                  </a:lnTo>
                  <a:lnTo>
                    <a:pt x="30" y="15"/>
                  </a:lnTo>
                  <a:lnTo>
                    <a:pt x="45" y="9"/>
                  </a:lnTo>
                  <a:lnTo>
                    <a:pt x="62" y="6"/>
                  </a:lnTo>
                  <a:lnTo>
                    <a:pt x="82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6">
              <a:extLst>
                <a:ext uri="{FF2B5EF4-FFF2-40B4-BE49-F238E27FC236}">
                  <a16:creationId xmlns:a16="http://schemas.microsoft.com/office/drawing/2014/main" id="{F6406E41-66F7-46F9-9292-4D641AC30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353" y="4302919"/>
              <a:ext cx="277813" cy="422275"/>
            </a:xfrm>
            <a:custGeom>
              <a:avLst/>
              <a:gdLst>
                <a:gd name="T0" fmla="*/ 58 w 175"/>
                <a:gd name="T1" fmla="*/ 0 h 266"/>
                <a:gd name="T2" fmla="*/ 61 w 175"/>
                <a:gd name="T3" fmla="*/ 1 h 266"/>
                <a:gd name="T4" fmla="*/ 66 w 175"/>
                <a:gd name="T5" fmla="*/ 2 h 266"/>
                <a:gd name="T6" fmla="*/ 74 w 175"/>
                <a:gd name="T7" fmla="*/ 6 h 266"/>
                <a:gd name="T8" fmla="*/ 84 w 175"/>
                <a:gd name="T9" fmla="*/ 12 h 266"/>
                <a:gd name="T10" fmla="*/ 96 w 175"/>
                <a:gd name="T11" fmla="*/ 18 h 266"/>
                <a:gd name="T12" fmla="*/ 109 w 175"/>
                <a:gd name="T13" fmla="*/ 27 h 266"/>
                <a:gd name="T14" fmla="*/ 122 w 175"/>
                <a:gd name="T15" fmla="*/ 37 h 266"/>
                <a:gd name="T16" fmla="*/ 135 w 175"/>
                <a:gd name="T17" fmla="*/ 49 h 266"/>
                <a:gd name="T18" fmla="*/ 148 w 175"/>
                <a:gd name="T19" fmla="*/ 65 h 266"/>
                <a:gd name="T20" fmla="*/ 158 w 175"/>
                <a:gd name="T21" fmla="*/ 80 h 266"/>
                <a:gd name="T22" fmla="*/ 166 w 175"/>
                <a:gd name="T23" fmla="*/ 100 h 266"/>
                <a:gd name="T24" fmla="*/ 172 w 175"/>
                <a:gd name="T25" fmla="*/ 121 h 266"/>
                <a:gd name="T26" fmla="*/ 175 w 175"/>
                <a:gd name="T27" fmla="*/ 145 h 266"/>
                <a:gd name="T28" fmla="*/ 174 w 175"/>
                <a:gd name="T29" fmla="*/ 171 h 266"/>
                <a:gd name="T30" fmla="*/ 167 w 175"/>
                <a:gd name="T31" fmla="*/ 200 h 266"/>
                <a:gd name="T32" fmla="*/ 157 w 175"/>
                <a:gd name="T33" fmla="*/ 232 h 266"/>
                <a:gd name="T34" fmla="*/ 140 w 175"/>
                <a:gd name="T35" fmla="*/ 266 h 266"/>
                <a:gd name="T36" fmla="*/ 137 w 175"/>
                <a:gd name="T37" fmla="*/ 266 h 266"/>
                <a:gd name="T38" fmla="*/ 131 w 175"/>
                <a:gd name="T39" fmla="*/ 263 h 266"/>
                <a:gd name="T40" fmla="*/ 122 w 175"/>
                <a:gd name="T41" fmla="*/ 259 h 266"/>
                <a:gd name="T42" fmla="*/ 109 w 175"/>
                <a:gd name="T43" fmla="*/ 253 h 266"/>
                <a:gd name="T44" fmla="*/ 96 w 175"/>
                <a:gd name="T45" fmla="*/ 247 h 266"/>
                <a:gd name="T46" fmla="*/ 80 w 175"/>
                <a:gd name="T47" fmla="*/ 237 h 266"/>
                <a:gd name="T48" fmla="*/ 65 w 175"/>
                <a:gd name="T49" fmla="*/ 226 h 266"/>
                <a:gd name="T50" fmla="*/ 49 w 175"/>
                <a:gd name="T51" fmla="*/ 213 h 266"/>
                <a:gd name="T52" fmla="*/ 35 w 175"/>
                <a:gd name="T53" fmla="*/ 198 h 266"/>
                <a:gd name="T54" fmla="*/ 22 w 175"/>
                <a:gd name="T55" fmla="*/ 182 h 266"/>
                <a:gd name="T56" fmla="*/ 10 w 175"/>
                <a:gd name="T57" fmla="*/ 163 h 266"/>
                <a:gd name="T58" fmla="*/ 3 w 175"/>
                <a:gd name="T59" fmla="*/ 143 h 266"/>
                <a:gd name="T60" fmla="*/ 0 w 175"/>
                <a:gd name="T61" fmla="*/ 121 h 266"/>
                <a:gd name="T62" fmla="*/ 0 w 175"/>
                <a:gd name="T63" fmla="*/ 96 h 266"/>
                <a:gd name="T64" fmla="*/ 6 w 175"/>
                <a:gd name="T65" fmla="*/ 70 h 266"/>
                <a:gd name="T66" fmla="*/ 18 w 175"/>
                <a:gd name="T67" fmla="*/ 40 h 266"/>
                <a:gd name="T68" fmla="*/ 36 w 175"/>
                <a:gd name="T69" fmla="*/ 9 h 266"/>
                <a:gd name="T70" fmla="*/ 35 w 175"/>
                <a:gd name="T71" fmla="*/ 13 h 266"/>
                <a:gd name="T72" fmla="*/ 32 w 175"/>
                <a:gd name="T73" fmla="*/ 21 h 266"/>
                <a:gd name="T74" fmla="*/ 28 w 175"/>
                <a:gd name="T75" fmla="*/ 32 h 266"/>
                <a:gd name="T76" fmla="*/ 26 w 175"/>
                <a:gd name="T77" fmla="*/ 48 h 266"/>
                <a:gd name="T78" fmla="*/ 24 w 175"/>
                <a:gd name="T79" fmla="*/ 66 h 266"/>
                <a:gd name="T80" fmla="*/ 24 w 175"/>
                <a:gd name="T81" fmla="*/ 87 h 266"/>
                <a:gd name="T82" fmla="*/ 28 w 175"/>
                <a:gd name="T83" fmla="*/ 109 h 266"/>
                <a:gd name="T84" fmla="*/ 37 w 175"/>
                <a:gd name="T85" fmla="*/ 131 h 266"/>
                <a:gd name="T86" fmla="*/ 50 w 175"/>
                <a:gd name="T87" fmla="*/ 153 h 266"/>
                <a:gd name="T88" fmla="*/ 49 w 175"/>
                <a:gd name="T89" fmla="*/ 149 h 266"/>
                <a:gd name="T90" fmla="*/ 46 w 175"/>
                <a:gd name="T91" fmla="*/ 140 h 266"/>
                <a:gd name="T92" fmla="*/ 42 w 175"/>
                <a:gd name="T93" fmla="*/ 127 h 266"/>
                <a:gd name="T94" fmla="*/ 39 w 175"/>
                <a:gd name="T95" fmla="*/ 109 h 266"/>
                <a:gd name="T96" fmla="*/ 37 w 175"/>
                <a:gd name="T97" fmla="*/ 88 h 266"/>
                <a:gd name="T98" fmla="*/ 37 w 175"/>
                <a:gd name="T99" fmla="*/ 66 h 266"/>
                <a:gd name="T100" fmla="*/ 40 w 175"/>
                <a:gd name="T101" fmla="*/ 44 h 266"/>
                <a:gd name="T102" fmla="*/ 46 w 175"/>
                <a:gd name="T103" fmla="*/ 21 h 266"/>
                <a:gd name="T104" fmla="*/ 58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58" y="0"/>
                  </a:moveTo>
                  <a:lnTo>
                    <a:pt x="61" y="1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4" y="12"/>
                  </a:lnTo>
                  <a:lnTo>
                    <a:pt x="96" y="18"/>
                  </a:lnTo>
                  <a:lnTo>
                    <a:pt x="109" y="27"/>
                  </a:lnTo>
                  <a:lnTo>
                    <a:pt x="122" y="37"/>
                  </a:lnTo>
                  <a:lnTo>
                    <a:pt x="135" y="49"/>
                  </a:lnTo>
                  <a:lnTo>
                    <a:pt x="148" y="65"/>
                  </a:lnTo>
                  <a:lnTo>
                    <a:pt x="158" y="80"/>
                  </a:lnTo>
                  <a:lnTo>
                    <a:pt x="166" y="100"/>
                  </a:lnTo>
                  <a:lnTo>
                    <a:pt x="172" y="121"/>
                  </a:lnTo>
                  <a:lnTo>
                    <a:pt x="175" y="145"/>
                  </a:lnTo>
                  <a:lnTo>
                    <a:pt x="174" y="171"/>
                  </a:lnTo>
                  <a:lnTo>
                    <a:pt x="167" y="200"/>
                  </a:lnTo>
                  <a:lnTo>
                    <a:pt x="157" y="232"/>
                  </a:lnTo>
                  <a:lnTo>
                    <a:pt x="140" y="266"/>
                  </a:lnTo>
                  <a:lnTo>
                    <a:pt x="137" y="266"/>
                  </a:lnTo>
                  <a:lnTo>
                    <a:pt x="131" y="263"/>
                  </a:lnTo>
                  <a:lnTo>
                    <a:pt x="122" y="259"/>
                  </a:lnTo>
                  <a:lnTo>
                    <a:pt x="109" y="253"/>
                  </a:lnTo>
                  <a:lnTo>
                    <a:pt x="96" y="247"/>
                  </a:lnTo>
                  <a:lnTo>
                    <a:pt x="80" y="237"/>
                  </a:lnTo>
                  <a:lnTo>
                    <a:pt x="65" y="226"/>
                  </a:lnTo>
                  <a:lnTo>
                    <a:pt x="49" y="213"/>
                  </a:lnTo>
                  <a:lnTo>
                    <a:pt x="35" y="198"/>
                  </a:lnTo>
                  <a:lnTo>
                    <a:pt x="22" y="182"/>
                  </a:lnTo>
                  <a:lnTo>
                    <a:pt x="10" y="163"/>
                  </a:lnTo>
                  <a:lnTo>
                    <a:pt x="3" y="143"/>
                  </a:lnTo>
                  <a:lnTo>
                    <a:pt x="0" y="121"/>
                  </a:lnTo>
                  <a:lnTo>
                    <a:pt x="0" y="96"/>
                  </a:lnTo>
                  <a:lnTo>
                    <a:pt x="6" y="70"/>
                  </a:lnTo>
                  <a:lnTo>
                    <a:pt x="18" y="40"/>
                  </a:lnTo>
                  <a:lnTo>
                    <a:pt x="36" y="9"/>
                  </a:lnTo>
                  <a:lnTo>
                    <a:pt x="35" y="13"/>
                  </a:lnTo>
                  <a:lnTo>
                    <a:pt x="32" y="21"/>
                  </a:lnTo>
                  <a:lnTo>
                    <a:pt x="28" y="32"/>
                  </a:lnTo>
                  <a:lnTo>
                    <a:pt x="26" y="48"/>
                  </a:lnTo>
                  <a:lnTo>
                    <a:pt x="24" y="66"/>
                  </a:lnTo>
                  <a:lnTo>
                    <a:pt x="24" y="87"/>
                  </a:lnTo>
                  <a:lnTo>
                    <a:pt x="28" y="109"/>
                  </a:lnTo>
                  <a:lnTo>
                    <a:pt x="37" y="131"/>
                  </a:lnTo>
                  <a:lnTo>
                    <a:pt x="50" y="153"/>
                  </a:lnTo>
                  <a:lnTo>
                    <a:pt x="49" y="149"/>
                  </a:lnTo>
                  <a:lnTo>
                    <a:pt x="46" y="140"/>
                  </a:lnTo>
                  <a:lnTo>
                    <a:pt x="42" y="127"/>
                  </a:lnTo>
                  <a:lnTo>
                    <a:pt x="39" y="109"/>
                  </a:lnTo>
                  <a:lnTo>
                    <a:pt x="37" y="88"/>
                  </a:lnTo>
                  <a:lnTo>
                    <a:pt x="37" y="66"/>
                  </a:lnTo>
                  <a:lnTo>
                    <a:pt x="40" y="44"/>
                  </a:lnTo>
                  <a:lnTo>
                    <a:pt x="46" y="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: 形状 47">
              <a:extLst>
                <a:ext uri="{FF2B5EF4-FFF2-40B4-BE49-F238E27FC236}">
                  <a16:creationId xmlns:a16="http://schemas.microsoft.com/office/drawing/2014/main" id="{3B6C5187-2B9A-4615-9C04-B1B7BB4B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90" y="4553744"/>
              <a:ext cx="406400" cy="280988"/>
            </a:xfrm>
            <a:custGeom>
              <a:avLst/>
              <a:gdLst>
                <a:gd name="T0" fmla="*/ 89 w 256"/>
                <a:gd name="T1" fmla="*/ 0 h 177"/>
                <a:gd name="T2" fmla="*/ 108 w 256"/>
                <a:gd name="T3" fmla="*/ 0 h 177"/>
                <a:gd name="T4" fmla="*/ 129 w 256"/>
                <a:gd name="T5" fmla="*/ 3 h 177"/>
                <a:gd name="T6" fmla="*/ 150 w 256"/>
                <a:gd name="T7" fmla="*/ 9 h 177"/>
                <a:gd name="T8" fmla="*/ 170 w 256"/>
                <a:gd name="T9" fmla="*/ 20 h 177"/>
                <a:gd name="T10" fmla="*/ 190 w 256"/>
                <a:gd name="T11" fmla="*/ 35 h 177"/>
                <a:gd name="T12" fmla="*/ 209 w 256"/>
                <a:gd name="T13" fmla="*/ 55 h 177"/>
                <a:gd name="T14" fmla="*/ 226 w 256"/>
                <a:gd name="T15" fmla="*/ 79 h 177"/>
                <a:gd name="T16" fmla="*/ 242 w 256"/>
                <a:gd name="T17" fmla="*/ 112 h 177"/>
                <a:gd name="T18" fmla="*/ 256 w 256"/>
                <a:gd name="T19" fmla="*/ 150 h 177"/>
                <a:gd name="T20" fmla="*/ 254 w 256"/>
                <a:gd name="T21" fmla="*/ 151 h 177"/>
                <a:gd name="T22" fmla="*/ 247 w 256"/>
                <a:gd name="T23" fmla="*/ 153 h 177"/>
                <a:gd name="T24" fmla="*/ 238 w 256"/>
                <a:gd name="T25" fmla="*/ 157 h 177"/>
                <a:gd name="T26" fmla="*/ 225 w 256"/>
                <a:gd name="T27" fmla="*/ 163 h 177"/>
                <a:gd name="T28" fmla="*/ 211 w 256"/>
                <a:gd name="T29" fmla="*/ 166 h 177"/>
                <a:gd name="T30" fmla="*/ 193 w 256"/>
                <a:gd name="T31" fmla="*/ 172 h 177"/>
                <a:gd name="T32" fmla="*/ 174 w 256"/>
                <a:gd name="T33" fmla="*/ 174 h 177"/>
                <a:gd name="T34" fmla="*/ 154 w 256"/>
                <a:gd name="T35" fmla="*/ 177 h 177"/>
                <a:gd name="T36" fmla="*/ 134 w 256"/>
                <a:gd name="T37" fmla="*/ 177 h 177"/>
                <a:gd name="T38" fmla="*/ 112 w 256"/>
                <a:gd name="T39" fmla="*/ 174 h 177"/>
                <a:gd name="T40" fmla="*/ 92 w 256"/>
                <a:gd name="T41" fmla="*/ 168 h 177"/>
                <a:gd name="T42" fmla="*/ 72 w 256"/>
                <a:gd name="T43" fmla="*/ 159 h 177"/>
                <a:gd name="T44" fmla="*/ 54 w 256"/>
                <a:gd name="T45" fmla="*/ 146 h 177"/>
                <a:gd name="T46" fmla="*/ 37 w 256"/>
                <a:gd name="T47" fmla="*/ 127 h 177"/>
                <a:gd name="T48" fmla="*/ 22 w 256"/>
                <a:gd name="T49" fmla="*/ 105 h 177"/>
                <a:gd name="T50" fmla="*/ 9 w 256"/>
                <a:gd name="T51" fmla="*/ 77 h 177"/>
                <a:gd name="T52" fmla="*/ 0 w 256"/>
                <a:gd name="T53" fmla="*/ 42 h 177"/>
                <a:gd name="T54" fmla="*/ 2 w 256"/>
                <a:gd name="T55" fmla="*/ 44 h 177"/>
                <a:gd name="T56" fmla="*/ 5 w 256"/>
                <a:gd name="T57" fmla="*/ 52 h 177"/>
                <a:gd name="T58" fmla="*/ 12 w 256"/>
                <a:gd name="T59" fmla="*/ 63 h 177"/>
                <a:gd name="T60" fmla="*/ 21 w 256"/>
                <a:gd name="T61" fmla="*/ 76 h 177"/>
                <a:gd name="T62" fmla="*/ 33 w 256"/>
                <a:gd name="T63" fmla="*/ 90 h 177"/>
                <a:gd name="T64" fmla="*/ 48 w 256"/>
                <a:gd name="T65" fmla="*/ 104 h 177"/>
                <a:gd name="T66" fmla="*/ 65 w 256"/>
                <a:gd name="T67" fmla="*/ 117 h 177"/>
                <a:gd name="T68" fmla="*/ 87 w 256"/>
                <a:gd name="T69" fmla="*/ 126 h 177"/>
                <a:gd name="T70" fmla="*/ 112 w 256"/>
                <a:gd name="T71" fmla="*/ 133 h 177"/>
                <a:gd name="T72" fmla="*/ 109 w 256"/>
                <a:gd name="T73" fmla="*/ 131 h 177"/>
                <a:gd name="T74" fmla="*/ 100 w 256"/>
                <a:gd name="T75" fmla="*/ 127 h 177"/>
                <a:gd name="T76" fmla="*/ 89 w 256"/>
                <a:gd name="T77" fmla="*/ 120 h 177"/>
                <a:gd name="T78" fmla="*/ 73 w 256"/>
                <a:gd name="T79" fmla="*/ 109 h 177"/>
                <a:gd name="T80" fmla="*/ 57 w 256"/>
                <a:gd name="T81" fmla="*/ 96 h 177"/>
                <a:gd name="T82" fmla="*/ 42 w 256"/>
                <a:gd name="T83" fmla="*/ 81 h 177"/>
                <a:gd name="T84" fmla="*/ 28 w 256"/>
                <a:gd name="T85" fmla="*/ 63 h 177"/>
                <a:gd name="T86" fmla="*/ 17 w 256"/>
                <a:gd name="T87" fmla="*/ 42 h 177"/>
                <a:gd name="T88" fmla="*/ 11 w 256"/>
                <a:gd name="T89" fmla="*/ 18 h 177"/>
                <a:gd name="T90" fmla="*/ 12 w 256"/>
                <a:gd name="T91" fmla="*/ 18 h 177"/>
                <a:gd name="T92" fmla="*/ 18 w 256"/>
                <a:gd name="T93" fmla="*/ 16 h 177"/>
                <a:gd name="T94" fmla="*/ 28 w 256"/>
                <a:gd name="T95" fmla="*/ 12 h 177"/>
                <a:gd name="T96" fmla="*/ 39 w 256"/>
                <a:gd name="T97" fmla="*/ 8 h 177"/>
                <a:gd name="T98" fmla="*/ 54 w 256"/>
                <a:gd name="T99" fmla="*/ 4 h 177"/>
                <a:gd name="T100" fmla="*/ 70 w 256"/>
                <a:gd name="T101" fmla="*/ 2 h 177"/>
                <a:gd name="T102" fmla="*/ 89 w 256"/>
                <a:gd name="T10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" h="177">
                  <a:moveTo>
                    <a:pt x="89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50" y="9"/>
                  </a:lnTo>
                  <a:lnTo>
                    <a:pt x="170" y="20"/>
                  </a:lnTo>
                  <a:lnTo>
                    <a:pt x="190" y="35"/>
                  </a:lnTo>
                  <a:lnTo>
                    <a:pt x="209" y="55"/>
                  </a:lnTo>
                  <a:lnTo>
                    <a:pt x="226" y="79"/>
                  </a:lnTo>
                  <a:lnTo>
                    <a:pt x="242" y="112"/>
                  </a:lnTo>
                  <a:lnTo>
                    <a:pt x="256" y="150"/>
                  </a:lnTo>
                  <a:lnTo>
                    <a:pt x="254" y="151"/>
                  </a:lnTo>
                  <a:lnTo>
                    <a:pt x="247" y="153"/>
                  </a:lnTo>
                  <a:lnTo>
                    <a:pt x="238" y="157"/>
                  </a:lnTo>
                  <a:lnTo>
                    <a:pt x="225" y="163"/>
                  </a:lnTo>
                  <a:lnTo>
                    <a:pt x="211" y="166"/>
                  </a:lnTo>
                  <a:lnTo>
                    <a:pt x="193" y="172"/>
                  </a:lnTo>
                  <a:lnTo>
                    <a:pt x="174" y="174"/>
                  </a:lnTo>
                  <a:lnTo>
                    <a:pt x="154" y="177"/>
                  </a:lnTo>
                  <a:lnTo>
                    <a:pt x="134" y="177"/>
                  </a:lnTo>
                  <a:lnTo>
                    <a:pt x="112" y="174"/>
                  </a:lnTo>
                  <a:lnTo>
                    <a:pt x="92" y="168"/>
                  </a:lnTo>
                  <a:lnTo>
                    <a:pt x="72" y="159"/>
                  </a:lnTo>
                  <a:lnTo>
                    <a:pt x="54" y="146"/>
                  </a:lnTo>
                  <a:lnTo>
                    <a:pt x="37" y="127"/>
                  </a:lnTo>
                  <a:lnTo>
                    <a:pt x="22" y="105"/>
                  </a:lnTo>
                  <a:lnTo>
                    <a:pt x="9" y="77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5" y="52"/>
                  </a:lnTo>
                  <a:lnTo>
                    <a:pt x="12" y="63"/>
                  </a:lnTo>
                  <a:lnTo>
                    <a:pt x="21" y="76"/>
                  </a:lnTo>
                  <a:lnTo>
                    <a:pt x="33" y="90"/>
                  </a:lnTo>
                  <a:lnTo>
                    <a:pt x="48" y="104"/>
                  </a:lnTo>
                  <a:lnTo>
                    <a:pt x="65" y="117"/>
                  </a:lnTo>
                  <a:lnTo>
                    <a:pt x="87" y="126"/>
                  </a:lnTo>
                  <a:lnTo>
                    <a:pt x="112" y="133"/>
                  </a:lnTo>
                  <a:lnTo>
                    <a:pt x="109" y="131"/>
                  </a:lnTo>
                  <a:lnTo>
                    <a:pt x="100" y="127"/>
                  </a:lnTo>
                  <a:lnTo>
                    <a:pt x="89" y="120"/>
                  </a:lnTo>
                  <a:lnTo>
                    <a:pt x="73" y="109"/>
                  </a:lnTo>
                  <a:lnTo>
                    <a:pt x="57" y="96"/>
                  </a:lnTo>
                  <a:lnTo>
                    <a:pt x="42" y="81"/>
                  </a:lnTo>
                  <a:lnTo>
                    <a:pt x="28" y="63"/>
                  </a:lnTo>
                  <a:lnTo>
                    <a:pt x="17" y="42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8" y="16"/>
                  </a:lnTo>
                  <a:lnTo>
                    <a:pt x="28" y="12"/>
                  </a:lnTo>
                  <a:lnTo>
                    <a:pt x="39" y="8"/>
                  </a:lnTo>
                  <a:lnTo>
                    <a:pt x="54" y="4"/>
                  </a:lnTo>
                  <a:lnTo>
                    <a:pt x="7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48">
              <a:extLst>
                <a:ext uri="{FF2B5EF4-FFF2-40B4-BE49-F238E27FC236}">
                  <a16:creationId xmlns:a16="http://schemas.microsoft.com/office/drawing/2014/main" id="{FB73B681-2229-4B8E-AB57-B6A0CC89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540" y="4442619"/>
              <a:ext cx="280988" cy="422275"/>
            </a:xfrm>
            <a:custGeom>
              <a:avLst/>
              <a:gdLst>
                <a:gd name="T0" fmla="*/ 60 w 177"/>
                <a:gd name="T1" fmla="*/ 0 h 266"/>
                <a:gd name="T2" fmla="*/ 61 w 177"/>
                <a:gd name="T3" fmla="*/ 1 h 266"/>
                <a:gd name="T4" fmla="*/ 66 w 177"/>
                <a:gd name="T5" fmla="*/ 3 h 266"/>
                <a:gd name="T6" fmla="*/ 75 w 177"/>
                <a:gd name="T7" fmla="*/ 7 h 266"/>
                <a:gd name="T8" fmla="*/ 86 w 177"/>
                <a:gd name="T9" fmla="*/ 12 h 266"/>
                <a:gd name="T10" fmla="*/ 97 w 177"/>
                <a:gd name="T11" fmla="*/ 18 h 266"/>
                <a:gd name="T12" fmla="*/ 110 w 177"/>
                <a:gd name="T13" fmla="*/ 27 h 266"/>
                <a:gd name="T14" fmla="*/ 123 w 177"/>
                <a:gd name="T15" fmla="*/ 38 h 266"/>
                <a:gd name="T16" fmla="*/ 136 w 177"/>
                <a:gd name="T17" fmla="*/ 49 h 266"/>
                <a:gd name="T18" fmla="*/ 148 w 177"/>
                <a:gd name="T19" fmla="*/ 64 h 266"/>
                <a:gd name="T20" fmla="*/ 160 w 177"/>
                <a:gd name="T21" fmla="*/ 81 h 266"/>
                <a:gd name="T22" fmla="*/ 168 w 177"/>
                <a:gd name="T23" fmla="*/ 100 h 266"/>
                <a:gd name="T24" fmla="*/ 174 w 177"/>
                <a:gd name="T25" fmla="*/ 121 h 266"/>
                <a:gd name="T26" fmla="*/ 177 w 177"/>
                <a:gd name="T27" fmla="*/ 144 h 266"/>
                <a:gd name="T28" fmla="*/ 175 w 177"/>
                <a:gd name="T29" fmla="*/ 171 h 266"/>
                <a:gd name="T30" fmla="*/ 169 w 177"/>
                <a:gd name="T31" fmla="*/ 200 h 266"/>
                <a:gd name="T32" fmla="*/ 157 w 177"/>
                <a:gd name="T33" fmla="*/ 231 h 266"/>
                <a:gd name="T34" fmla="*/ 142 w 177"/>
                <a:gd name="T35" fmla="*/ 266 h 266"/>
                <a:gd name="T36" fmla="*/ 139 w 177"/>
                <a:gd name="T37" fmla="*/ 265 h 266"/>
                <a:gd name="T38" fmla="*/ 133 w 177"/>
                <a:gd name="T39" fmla="*/ 264 h 266"/>
                <a:gd name="T40" fmla="*/ 123 w 177"/>
                <a:gd name="T41" fmla="*/ 260 h 266"/>
                <a:gd name="T42" fmla="*/ 110 w 177"/>
                <a:gd name="T43" fmla="*/ 253 h 266"/>
                <a:gd name="T44" fmla="*/ 96 w 177"/>
                <a:gd name="T45" fmla="*/ 247 h 266"/>
                <a:gd name="T46" fmla="*/ 82 w 177"/>
                <a:gd name="T47" fmla="*/ 236 h 266"/>
                <a:gd name="T48" fmla="*/ 65 w 177"/>
                <a:gd name="T49" fmla="*/ 226 h 266"/>
                <a:gd name="T50" fmla="*/ 51 w 177"/>
                <a:gd name="T51" fmla="*/ 213 h 266"/>
                <a:gd name="T52" fmla="*/ 35 w 177"/>
                <a:gd name="T53" fmla="*/ 199 h 266"/>
                <a:gd name="T54" fmla="*/ 22 w 177"/>
                <a:gd name="T55" fmla="*/ 182 h 266"/>
                <a:gd name="T56" fmla="*/ 12 w 177"/>
                <a:gd name="T57" fmla="*/ 164 h 266"/>
                <a:gd name="T58" fmla="*/ 4 w 177"/>
                <a:gd name="T59" fmla="*/ 143 h 266"/>
                <a:gd name="T60" fmla="*/ 0 w 177"/>
                <a:gd name="T61" fmla="*/ 121 h 266"/>
                <a:gd name="T62" fmla="*/ 1 w 177"/>
                <a:gd name="T63" fmla="*/ 96 h 266"/>
                <a:gd name="T64" fmla="*/ 7 w 177"/>
                <a:gd name="T65" fmla="*/ 69 h 266"/>
                <a:gd name="T66" fmla="*/ 18 w 177"/>
                <a:gd name="T67" fmla="*/ 40 h 266"/>
                <a:gd name="T68" fmla="*/ 36 w 177"/>
                <a:gd name="T69" fmla="*/ 9 h 266"/>
                <a:gd name="T70" fmla="*/ 36 w 177"/>
                <a:gd name="T71" fmla="*/ 12 h 266"/>
                <a:gd name="T72" fmla="*/ 34 w 177"/>
                <a:gd name="T73" fmla="*/ 20 h 266"/>
                <a:gd name="T74" fmla="*/ 30 w 177"/>
                <a:gd name="T75" fmla="*/ 33 h 266"/>
                <a:gd name="T76" fmla="*/ 27 w 177"/>
                <a:gd name="T77" fmla="*/ 48 h 266"/>
                <a:gd name="T78" fmla="*/ 26 w 177"/>
                <a:gd name="T79" fmla="*/ 66 h 266"/>
                <a:gd name="T80" fmla="*/ 26 w 177"/>
                <a:gd name="T81" fmla="*/ 87 h 266"/>
                <a:gd name="T82" fmla="*/ 30 w 177"/>
                <a:gd name="T83" fmla="*/ 108 h 266"/>
                <a:gd name="T84" fmla="*/ 38 w 177"/>
                <a:gd name="T85" fmla="*/ 131 h 266"/>
                <a:gd name="T86" fmla="*/ 51 w 177"/>
                <a:gd name="T87" fmla="*/ 153 h 266"/>
                <a:gd name="T88" fmla="*/ 49 w 177"/>
                <a:gd name="T89" fmla="*/ 149 h 266"/>
                <a:gd name="T90" fmla="*/ 47 w 177"/>
                <a:gd name="T91" fmla="*/ 140 h 266"/>
                <a:gd name="T92" fmla="*/ 44 w 177"/>
                <a:gd name="T93" fmla="*/ 126 h 266"/>
                <a:gd name="T94" fmla="*/ 40 w 177"/>
                <a:gd name="T95" fmla="*/ 109 h 266"/>
                <a:gd name="T96" fmla="*/ 39 w 177"/>
                <a:gd name="T97" fmla="*/ 88 h 266"/>
                <a:gd name="T98" fmla="*/ 39 w 177"/>
                <a:gd name="T99" fmla="*/ 66 h 266"/>
                <a:gd name="T100" fmla="*/ 42 w 177"/>
                <a:gd name="T101" fmla="*/ 44 h 266"/>
                <a:gd name="T102" fmla="*/ 48 w 177"/>
                <a:gd name="T103" fmla="*/ 21 h 266"/>
                <a:gd name="T104" fmla="*/ 60 w 177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7" h="266">
                  <a:moveTo>
                    <a:pt x="60" y="0"/>
                  </a:moveTo>
                  <a:lnTo>
                    <a:pt x="61" y="1"/>
                  </a:lnTo>
                  <a:lnTo>
                    <a:pt x="66" y="3"/>
                  </a:lnTo>
                  <a:lnTo>
                    <a:pt x="75" y="7"/>
                  </a:lnTo>
                  <a:lnTo>
                    <a:pt x="86" y="12"/>
                  </a:lnTo>
                  <a:lnTo>
                    <a:pt x="97" y="18"/>
                  </a:lnTo>
                  <a:lnTo>
                    <a:pt x="110" y="27"/>
                  </a:lnTo>
                  <a:lnTo>
                    <a:pt x="123" y="38"/>
                  </a:lnTo>
                  <a:lnTo>
                    <a:pt x="136" y="49"/>
                  </a:lnTo>
                  <a:lnTo>
                    <a:pt x="148" y="64"/>
                  </a:lnTo>
                  <a:lnTo>
                    <a:pt x="160" y="81"/>
                  </a:lnTo>
                  <a:lnTo>
                    <a:pt x="168" y="100"/>
                  </a:lnTo>
                  <a:lnTo>
                    <a:pt x="174" y="121"/>
                  </a:lnTo>
                  <a:lnTo>
                    <a:pt x="177" y="144"/>
                  </a:lnTo>
                  <a:lnTo>
                    <a:pt x="175" y="171"/>
                  </a:lnTo>
                  <a:lnTo>
                    <a:pt x="169" y="200"/>
                  </a:lnTo>
                  <a:lnTo>
                    <a:pt x="157" y="231"/>
                  </a:lnTo>
                  <a:lnTo>
                    <a:pt x="142" y="266"/>
                  </a:lnTo>
                  <a:lnTo>
                    <a:pt x="139" y="265"/>
                  </a:lnTo>
                  <a:lnTo>
                    <a:pt x="133" y="264"/>
                  </a:lnTo>
                  <a:lnTo>
                    <a:pt x="123" y="260"/>
                  </a:lnTo>
                  <a:lnTo>
                    <a:pt x="110" y="253"/>
                  </a:lnTo>
                  <a:lnTo>
                    <a:pt x="96" y="247"/>
                  </a:lnTo>
                  <a:lnTo>
                    <a:pt x="82" y="236"/>
                  </a:lnTo>
                  <a:lnTo>
                    <a:pt x="65" y="226"/>
                  </a:lnTo>
                  <a:lnTo>
                    <a:pt x="51" y="213"/>
                  </a:lnTo>
                  <a:lnTo>
                    <a:pt x="35" y="199"/>
                  </a:lnTo>
                  <a:lnTo>
                    <a:pt x="22" y="182"/>
                  </a:lnTo>
                  <a:lnTo>
                    <a:pt x="12" y="164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7" y="69"/>
                  </a:lnTo>
                  <a:lnTo>
                    <a:pt x="18" y="40"/>
                  </a:lnTo>
                  <a:lnTo>
                    <a:pt x="36" y="9"/>
                  </a:lnTo>
                  <a:lnTo>
                    <a:pt x="36" y="12"/>
                  </a:lnTo>
                  <a:lnTo>
                    <a:pt x="34" y="20"/>
                  </a:lnTo>
                  <a:lnTo>
                    <a:pt x="30" y="33"/>
                  </a:lnTo>
                  <a:lnTo>
                    <a:pt x="27" y="48"/>
                  </a:lnTo>
                  <a:lnTo>
                    <a:pt x="26" y="66"/>
                  </a:lnTo>
                  <a:lnTo>
                    <a:pt x="26" y="87"/>
                  </a:lnTo>
                  <a:lnTo>
                    <a:pt x="30" y="108"/>
                  </a:lnTo>
                  <a:lnTo>
                    <a:pt x="38" y="131"/>
                  </a:lnTo>
                  <a:lnTo>
                    <a:pt x="51" y="153"/>
                  </a:lnTo>
                  <a:lnTo>
                    <a:pt x="49" y="149"/>
                  </a:lnTo>
                  <a:lnTo>
                    <a:pt x="47" y="140"/>
                  </a:lnTo>
                  <a:lnTo>
                    <a:pt x="44" y="126"/>
                  </a:lnTo>
                  <a:lnTo>
                    <a:pt x="40" y="109"/>
                  </a:lnTo>
                  <a:lnTo>
                    <a:pt x="39" y="88"/>
                  </a:lnTo>
                  <a:lnTo>
                    <a:pt x="39" y="66"/>
                  </a:lnTo>
                  <a:lnTo>
                    <a:pt x="42" y="44"/>
                  </a:lnTo>
                  <a:lnTo>
                    <a:pt x="48" y="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: 形状 49">
              <a:extLst>
                <a:ext uri="{FF2B5EF4-FFF2-40B4-BE49-F238E27FC236}">
                  <a16:creationId xmlns:a16="http://schemas.microsoft.com/office/drawing/2014/main" id="{057197D5-C69D-48C9-9524-08E70ED4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990" y="2942431"/>
              <a:ext cx="280988" cy="406400"/>
            </a:xfrm>
            <a:custGeom>
              <a:avLst/>
              <a:gdLst>
                <a:gd name="T0" fmla="*/ 135 w 177"/>
                <a:gd name="T1" fmla="*/ 0 h 256"/>
                <a:gd name="T2" fmla="*/ 133 w 177"/>
                <a:gd name="T3" fmla="*/ 1 h 256"/>
                <a:gd name="T4" fmla="*/ 125 w 177"/>
                <a:gd name="T5" fmla="*/ 5 h 256"/>
                <a:gd name="T6" fmla="*/ 115 w 177"/>
                <a:gd name="T7" fmla="*/ 12 h 256"/>
                <a:gd name="T8" fmla="*/ 102 w 177"/>
                <a:gd name="T9" fmla="*/ 21 h 256"/>
                <a:gd name="T10" fmla="*/ 87 w 177"/>
                <a:gd name="T11" fmla="*/ 33 h 256"/>
                <a:gd name="T12" fmla="*/ 73 w 177"/>
                <a:gd name="T13" fmla="*/ 47 h 256"/>
                <a:gd name="T14" fmla="*/ 60 w 177"/>
                <a:gd name="T15" fmla="*/ 65 h 256"/>
                <a:gd name="T16" fmla="*/ 51 w 177"/>
                <a:gd name="T17" fmla="*/ 87 h 256"/>
                <a:gd name="T18" fmla="*/ 44 w 177"/>
                <a:gd name="T19" fmla="*/ 112 h 256"/>
                <a:gd name="T20" fmla="*/ 46 w 177"/>
                <a:gd name="T21" fmla="*/ 108 h 256"/>
                <a:gd name="T22" fmla="*/ 50 w 177"/>
                <a:gd name="T23" fmla="*/ 100 h 256"/>
                <a:gd name="T24" fmla="*/ 57 w 177"/>
                <a:gd name="T25" fmla="*/ 88 h 256"/>
                <a:gd name="T26" fmla="*/ 68 w 177"/>
                <a:gd name="T27" fmla="*/ 73 h 256"/>
                <a:gd name="T28" fmla="*/ 81 w 177"/>
                <a:gd name="T29" fmla="*/ 57 h 256"/>
                <a:gd name="T30" fmla="*/ 96 w 177"/>
                <a:gd name="T31" fmla="*/ 42 h 256"/>
                <a:gd name="T32" fmla="*/ 115 w 177"/>
                <a:gd name="T33" fmla="*/ 27 h 256"/>
                <a:gd name="T34" fmla="*/ 135 w 177"/>
                <a:gd name="T35" fmla="*/ 17 h 256"/>
                <a:gd name="T36" fmla="*/ 158 w 177"/>
                <a:gd name="T37" fmla="*/ 9 h 256"/>
                <a:gd name="T38" fmla="*/ 159 w 177"/>
                <a:gd name="T39" fmla="*/ 12 h 256"/>
                <a:gd name="T40" fmla="*/ 161 w 177"/>
                <a:gd name="T41" fmla="*/ 17 h 256"/>
                <a:gd name="T42" fmla="*/ 165 w 177"/>
                <a:gd name="T43" fmla="*/ 27 h 256"/>
                <a:gd name="T44" fmla="*/ 169 w 177"/>
                <a:gd name="T45" fmla="*/ 39 h 256"/>
                <a:gd name="T46" fmla="*/ 173 w 177"/>
                <a:gd name="T47" fmla="*/ 53 h 256"/>
                <a:gd name="T48" fmla="*/ 176 w 177"/>
                <a:gd name="T49" fmla="*/ 70 h 256"/>
                <a:gd name="T50" fmla="*/ 177 w 177"/>
                <a:gd name="T51" fmla="*/ 88 h 256"/>
                <a:gd name="T52" fmla="*/ 177 w 177"/>
                <a:gd name="T53" fmla="*/ 108 h 256"/>
                <a:gd name="T54" fmla="*/ 173 w 177"/>
                <a:gd name="T55" fmla="*/ 129 h 256"/>
                <a:gd name="T56" fmla="*/ 167 w 177"/>
                <a:gd name="T57" fmla="*/ 149 h 256"/>
                <a:gd name="T58" fmla="*/ 158 w 177"/>
                <a:gd name="T59" fmla="*/ 170 h 256"/>
                <a:gd name="T60" fmla="*/ 142 w 177"/>
                <a:gd name="T61" fmla="*/ 190 h 256"/>
                <a:gd name="T62" fmla="*/ 122 w 177"/>
                <a:gd name="T63" fmla="*/ 209 h 256"/>
                <a:gd name="T64" fmla="*/ 98 w 177"/>
                <a:gd name="T65" fmla="*/ 226 h 256"/>
                <a:gd name="T66" fmla="*/ 65 w 177"/>
                <a:gd name="T67" fmla="*/ 242 h 256"/>
                <a:gd name="T68" fmla="*/ 28 w 177"/>
                <a:gd name="T69" fmla="*/ 256 h 256"/>
                <a:gd name="T70" fmla="*/ 26 w 177"/>
                <a:gd name="T71" fmla="*/ 253 h 256"/>
                <a:gd name="T72" fmla="*/ 24 w 177"/>
                <a:gd name="T73" fmla="*/ 247 h 256"/>
                <a:gd name="T74" fmla="*/ 20 w 177"/>
                <a:gd name="T75" fmla="*/ 238 h 256"/>
                <a:gd name="T76" fmla="*/ 15 w 177"/>
                <a:gd name="T77" fmla="*/ 225 h 256"/>
                <a:gd name="T78" fmla="*/ 11 w 177"/>
                <a:gd name="T79" fmla="*/ 209 h 256"/>
                <a:gd name="T80" fmla="*/ 5 w 177"/>
                <a:gd name="T81" fmla="*/ 192 h 256"/>
                <a:gd name="T82" fmla="*/ 3 w 177"/>
                <a:gd name="T83" fmla="*/ 174 h 256"/>
                <a:gd name="T84" fmla="*/ 0 w 177"/>
                <a:gd name="T85" fmla="*/ 153 h 256"/>
                <a:gd name="T86" fmla="*/ 0 w 177"/>
                <a:gd name="T87" fmla="*/ 132 h 256"/>
                <a:gd name="T88" fmla="*/ 3 w 177"/>
                <a:gd name="T89" fmla="*/ 112 h 256"/>
                <a:gd name="T90" fmla="*/ 8 w 177"/>
                <a:gd name="T91" fmla="*/ 91 h 256"/>
                <a:gd name="T92" fmla="*/ 17 w 177"/>
                <a:gd name="T93" fmla="*/ 71 h 256"/>
                <a:gd name="T94" fmla="*/ 31 w 177"/>
                <a:gd name="T95" fmla="*/ 53 h 256"/>
                <a:gd name="T96" fmla="*/ 48 w 177"/>
                <a:gd name="T97" fmla="*/ 36 h 256"/>
                <a:gd name="T98" fmla="*/ 72 w 177"/>
                <a:gd name="T99" fmla="*/ 21 h 256"/>
                <a:gd name="T100" fmla="*/ 100 w 177"/>
                <a:gd name="T101" fmla="*/ 9 h 256"/>
                <a:gd name="T102" fmla="*/ 135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35" y="0"/>
                  </a:moveTo>
                  <a:lnTo>
                    <a:pt x="133" y="1"/>
                  </a:lnTo>
                  <a:lnTo>
                    <a:pt x="125" y="5"/>
                  </a:lnTo>
                  <a:lnTo>
                    <a:pt x="115" y="12"/>
                  </a:lnTo>
                  <a:lnTo>
                    <a:pt x="102" y="21"/>
                  </a:lnTo>
                  <a:lnTo>
                    <a:pt x="87" y="33"/>
                  </a:lnTo>
                  <a:lnTo>
                    <a:pt x="73" y="47"/>
                  </a:lnTo>
                  <a:lnTo>
                    <a:pt x="60" y="65"/>
                  </a:lnTo>
                  <a:lnTo>
                    <a:pt x="51" y="87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50" y="100"/>
                  </a:lnTo>
                  <a:lnTo>
                    <a:pt x="57" y="88"/>
                  </a:lnTo>
                  <a:lnTo>
                    <a:pt x="68" y="73"/>
                  </a:lnTo>
                  <a:lnTo>
                    <a:pt x="81" y="57"/>
                  </a:lnTo>
                  <a:lnTo>
                    <a:pt x="96" y="42"/>
                  </a:lnTo>
                  <a:lnTo>
                    <a:pt x="115" y="27"/>
                  </a:lnTo>
                  <a:lnTo>
                    <a:pt x="135" y="17"/>
                  </a:lnTo>
                  <a:lnTo>
                    <a:pt x="158" y="9"/>
                  </a:lnTo>
                  <a:lnTo>
                    <a:pt x="159" y="12"/>
                  </a:lnTo>
                  <a:lnTo>
                    <a:pt x="161" y="17"/>
                  </a:lnTo>
                  <a:lnTo>
                    <a:pt x="165" y="27"/>
                  </a:lnTo>
                  <a:lnTo>
                    <a:pt x="169" y="39"/>
                  </a:lnTo>
                  <a:lnTo>
                    <a:pt x="173" y="53"/>
                  </a:lnTo>
                  <a:lnTo>
                    <a:pt x="176" y="70"/>
                  </a:lnTo>
                  <a:lnTo>
                    <a:pt x="177" y="88"/>
                  </a:lnTo>
                  <a:lnTo>
                    <a:pt x="177" y="108"/>
                  </a:lnTo>
                  <a:lnTo>
                    <a:pt x="173" y="129"/>
                  </a:lnTo>
                  <a:lnTo>
                    <a:pt x="167" y="149"/>
                  </a:lnTo>
                  <a:lnTo>
                    <a:pt x="158" y="170"/>
                  </a:lnTo>
                  <a:lnTo>
                    <a:pt x="142" y="190"/>
                  </a:lnTo>
                  <a:lnTo>
                    <a:pt x="122" y="209"/>
                  </a:lnTo>
                  <a:lnTo>
                    <a:pt x="98" y="226"/>
                  </a:lnTo>
                  <a:lnTo>
                    <a:pt x="65" y="242"/>
                  </a:lnTo>
                  <a:lnTo>
                    <a:pt x="28" y="256"/>
                  </a:lnTo>
                  <a:lnTo>
                    <a:pt x="26" y="253"/>
                  </a:lnTo>
                  <a:lnTo>
                    <a:pt x="24" y="247"/>
                  </a:lnTo>
                  <a:lnTo>
                    <a:pt x="20" y="238"/>
                  </a:lnTo>
                  <a:lnTo>
                    <a:pt x="15" y="225"/>
                  </a:lnTo>
                  <a:lnTo>
                    <a:pt x="11" y="209"/>
                  </a:lnTo>
                  <a:lnTo>
                    <a:pt x="5" y="192"/>
                  </a:lnTo>
                  <a:lnTo>
                    <a:pt x="3" y="174"/>
                  </a:lnTo>
                  <a:lnTo>
                    <a:pt x="0" y="153"/>
                  </a:lnTo>
                  <a:lnTo>
                    <a:pt x="0" y="132"/>
                  </a:lnTo>
                  <a:lnTo>
                    <a:pt x="3" y="112"/>
                  </a:lnTo>
                  <a:lnTo>
                    <a:pt x="8" y="91"/>
                  </a:lnTo>
                  <a:lnTo>
                    <a:pt x="17" y="71"/>
                  </a:lnTo>
                  <a:lnTo>
                    <a:pt x="31" y="53"/>
                  </a:lnTo>
                  <a:lnTo>
                    <a:pt x="48" y="36"/>
                  </a:lnTo>
                  <a:lnTo>
                    <a:pt x="72" y="21"/>
                  </a:lnTo>
                  <a:lnTo>
                    <a:pt x="100" y="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50">
              <a:extLst>
                <a:ext uri="{FF2B5EF4-FFF2-40B4-BE49-F238E27FC236}">
                  <a16:creationId xmlns:a16="http://schemas.microsoft.com/office/drawing/2014/main" id="{96055790-A4F7-4DDD-BCF3-0695D97CC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565" y="2512219"/>
              <a:ext cx="277813" cy="422275"/>
            </a:xfrm>
            <a:custGeom>
              <a:avLst/>
              <a:gdLst>
                <a:gd name="T0" fmla="*/ 60 w 175"/>
                <a:gd name="T1" fmla="*/ 0 h 266"/>
                <a:gd name="T2" fmla="*/ 61 w 175"/>
                <a:gd name="T3" fmla="*/ 1 h 266"/>
                <a:gd name="T4" fmla="*/ 66 w 175"/>
                <a:gd name="T5" fmla="*/ 2 h 266"/>
                <a:gd name="T6" fmla="*/ 75 w 175"/>
                <a:gd name="T7" fmla="*/ 6 h 266"/>
                <a:gd name="T8" fmla="*/ 84 w 175"/>
                <a:gd name="T9" fmla="*/ 11 h 266"/>
                <a:gd name="T10" fmla="*/ 97 w 175"/>
                <a:gd name="T11" fmla="*/ 18 h 266"/>
                <a:gd name="T12" fmla="*/ 110 w 175"/>
                <a:gd name="T13" fmla="*/ 27 h 266"/>
                <a:gd name="T14" fmla="*/ 123 w 175"/>
                <a:gd name="T15" fmla="*/ 37 h 266"/>
                <a:gd name="T16" fmla="*/ 136 w 175"/>
                <a:gd name="T17" fmla="*/ 49 h 266"/>
                <a:gd name="T18" fmla="*/ 148 w 175"/>
                <a:gd name="T19" fmla="*/ 65 h 266"/>
                <a:gd name="T20" fmla="*/ 158 w 175"/>
                <a:gd name="T21" fmla="*/ 80 h 266"/>
                <a:gd name="T22" fmla="*/ 167 w 175"/>
                <a:gd name="T23" fmla="*/ 100 h 266"/>
                <a:gd name="T24" fmla="*/ 173 w 175"/>
                <a:gd name="T25" fmla="*/ 120 h 266"/>
                <a:gd name="T26" fmla="*/ 175 w 175"/>
                <a:gd name="T27" fmla="*/ 145 h 266"/>
                <a:gd name="T28" fmla="*/ 174 w 175"/>
                <a:gd name="T29" fmla="*/ 171 h 266"/>
                <a:gd name="T30" fmla="*/ 169 w 175"/>
                <a:gd name="T31" fmla="*/ 200 h 266"/>
                <a:gd name="T32" fmla="*/ 157 w 175"/>
                <a:gd name="T33" fmla="*/ 232 h 266"/>
                <a:gd name="T34" fmla="*/ 140 w 175"/>
                <a:gd name="T35" fmla="*/ 266 h 266"/>
                <a:gd name="T36" fmla="*/ 139 w 175"/>
                <a:gd name="T37" fmla="*/ 266 h 266"/>
                <a:gd name="T38" fmla="*/ 132 w 175"/>
                <a:gd name="T39" fmla="*/ 263 h 266"/>
                <a:gd name="T40" fmla="*/ 122 w 175"/>
                <a:gd name="T41" fmla="*/ 259 h 266"/>
                <a:gd name="T42" fmla="*/ 110 w 175"/>
                <a:gd name="T43" fmla="*/ 253 h 266"/>
                <a:gd name="T44" fmla="*/ 96 w 175"/>
                <a:gd name="T45" fmla="*/ 246 h 266"/>
                <a:gd name="T46" fmla="*/ 80 w 175"/>
                <a:gd name="T47" fmla="*/ 237 h 266"/>
                <a:gd name="T48" fmla="*/ 65 w 175"/>
                <a:gd name="T49" fmla="*/ 226 h 266"/>
                <a:gd name="T50" fmla="*/ 49 w 175"/>
                <a:gd name="T51" fmla="*/ 213 h 266"/>
                <a:gd name="T52" fmla="*/ 35 w 175"/>
                <a:gd name="T53" fmla="*/ 198 h 266"/>
                <a:gd name="T54" fmla="*/ 22 w 175"/>
                <a:gd name="T55" fmla="*/ 181 h 266"/>
                <a:gd name="T56" fmla="*/ 11 w 175"/>
                <a:gd name="T57" fmla="*/ 163 h 266"/>
                <a:gd name="T58" fmla="*/ 4 w 175"/>
                <a:gd name="T59" fmla="*/ 143 h 266"/>
                <a:gd name="T60" fmla="*/ 0 w 175"/>
                <a:gd name="T61" fmla="*/ 120 h 266"/>
                <a:gd name="T62" fmla="*/ 1 w 175"/>
                <a:gd name="T63" fmla="*/ 96 h 266"/>
                <a:gd name="T64" fmla="*/ 6 w 175"/>
                <a:gd name="T65" fmla="*/ 70 h 266"/>
                <a:gd name="T66" fmla="*/ 18 w 175"/>
                <a:gd name="T67" fmla="*/ 40 h 266"/>
                <a:gd name="T68" fmla="*/ 36 w 175"/>
                <a:gd name="T69" fmla="*/ 9 h 266"/>
                <a:gd name="T70" fmla="*/ 35 w 175"/>
                <a:gd name="T71" fmla="*/ 11 h 266"/>
                <a:gd name="T72" fmla="*/ 32 w 175"/>
                <a:gd name="T73" fmla="*/ 21 h 266"/>
                <a:gd name="T74" fmla="*/ 30 w 175"/>
                <a:gd name="T75" fmla="*/ 32 h 266"/>
                <a:gd name="T76" fmla="*/ 27 w 175"/>
                <a:gd name="T77" fmla="*/ 48 h 266"/>
                <a:gd name="T78" fmla="*/ 24 w 175"/>
                <a:gd name="T79" fmla="*/ 66 h 266"/>
                <a:gd name="T80" fmla="*/ 26 w 175"/>
                <a:gd name="T81" fmla="*/ 87 h 266"/>
                <a:gd name="T82" fmla="*/ 30 w 175"/>
                <a:gd name="T83" fmla="*/ 109 h 266"/>
                <a:gd name="T84" fmla="*/ 37 w 175"/>
                <a:gd name="T85" fmla="*/ 131 h 266"/>
                <a:gd name="T86" fmla="*/ 50 w 175"/>
                <a:gd name="T87" fmla="*/ 153 h 266"/>
                <a:gd name="T88" fmla="*/ 49 w 175"/>
                <a:gd name="T89" fmla="*/ 149 h 266"/>
                <a:gd name="T90" fmla="*/ 47 w 175"/>
                <a:gd name="T91" fmla="*/ 140 h 266"/>
                <a:gd name="T92" fmla="*/ 43 w 175"/>
                <a:gd name="T93" fmla="*/ 127 h 266"/>
                <a:gd name="T94" fmla="*/ 40 w 175"/>
                <a:gd name="T95" fmla="*/ 109 h 266"/>
                <a:gd name="T96" fmla="*/ 37 w 175"/>
                <a:gd name="T97" fmla="*/ 88 h 266"/>
                <a:gd name="T98" fmla="*/ 37 w 175"/>
                <a:gd name="T99" fmla="*/ 66 h 266"/>
                <a:gd name="T100" fmla="*/ 41 w 175"/>
                <a:gd name="T101" fmla="*/ 44 h 266"/>
                <a:gd name="T102" fmla="*/ 48 w 175"/>
                <a:gd name="T103" fmla="*/ 22 h 266"/>
                <a:gd name="T104" fmla="*/ 60 w 175"/>
                <a:gd name="T10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66">
                  <a:moveTo>
                    <a:pt x="60" y="0"/>
                  </a:moveTo>
                  <a:lnTo>
                    <a:pt x="61" y="1"/>
                  </a:lnTo>
                  <a:lnTo>
                    <a:pt x="66" y="2"/>
                  </a:lnTo>
                  <a:lnTo>
                    <a:pt x="75" y="6"/>
                  </a:lnTo>
                  <a:lnTo>
                    <a:pt x="84" y="11"/>
                  </a:lnTo>
                  <a:lnTo>
                    <a:pt x="97" y="18"/>
                  </a:lnTo>
                  <a:lnTo>
                    <a:pt x="110" y="27"/>
                  </a:lnTo>
                  <a:lnTo>
                    <a:pt x="123" y="37"/>
                  </a:lnTo>
                  <a:lnTo>
                    <a:pt x="136" y="49"/>
                  </a:lnTo>
                  <a:lnTo>
                    <a:pt x="148" y="65"/>
                  </a:lnTo>
                  <a:lnTo>
                    <a:pt x="158" y="80"/>
                  </a:lnTo>
                  <a:lnTo>
                    <a:pt x="167" y="100"/>
                  </a:lnTo>
                  <a:lnTo>
                    <a:pt x="173" y="120"/>
                  </a:lnTo>
                  <a:lnTo>
                    <a:pt x="175" y="145"/>
                  </a:lnTo>
                  <a:lnTo>
                    <a:pt x="174" y="171"/>
                  </a:lnTo>
                  <a:lnTo>
                    <a:pt x="169" y="200"/>
                  </a:lnTo>
                  <a:lnTo>
                    <a:pt x="157" y="232"/>
                  </a:lnTo>
                  <a:lnTo>
                    <a:pt x="140" y="266"/>
                  </a:lnTo>
                  <a:lnTo>
                    <a:pt x="139" y="266"/>
                  </a:lnTo>
                  <a:lnTo>
                    <a:pt x="132" y="263"/>
                  </a:lnTo>
                  <a:lnTo>
                    <a:pt x="122" y="259"/>
                  </a:lnTo>
                  <a:lnTo>
                    <a:pt x="110" y="253"/>
                  </a:lnTo>
                  <a:lnTo>
                    <a:pt x="96" y="246"/>
                  </a:lnTo>
                  <a:lnTo>
                    <a:pt x="80" y="237"/>
                  </a:lnTo>
                  <a:lnTo>
                    <a:pt x="65" y="226"/>
                  </a:lnTo>
                  <a:lnTo>
                    <a:pt x="49" y="213"/>
                  </a:lnTo>
                  <a:lnTo>
                    <a:pt x="35" y="198"/>
                  </a:lnTo>
                  <a:lnTo>
                    <a:pt x="22" y="181"/>
                  </a:lnTo>
                  <a:lnTo>
                    <a:pt x="11" y="163"/>
                  </a:lnTo>
                  <a:lnTo>
                    <a:pt x="4" y="143"/>
                  </a:lnTo>
                  <a:lnTo>
                    <a:pt x="0" y="120"/>
                  </a:lnTo>
                  <a:lnTo>
                    <a:pt x="1" y="96"/>
                  </a:lnTo>
                  <a:lnTo>
                    <a:pt x="6" y="70"/>
                  </a:lnTo>
                  <a:lnTo>
                    <a:pt x="18" y="40"/>
                  </a:lnTo>
                  <a:lnTo>
                    <a:pt x="36" y="9"/>
                  </a:lnTo>
                  <a:lnTo>
                    <a:pt x="35" y="11"/>
                  </a:lnTo>
                  <a:lnTo>
                    <a:pt x="32" y="21"/>
                  </a:lnTo>
                  <a:lnTo>
                    <a:pt x="30" y="32"/>
                  </a:lnTo>
                  <a:lnTo>
                    <a:pt x="27" y="48"/>
                  </a:lnTo>
                  <a:lnTo>
                    <a:pt x="24" y="66"/>
                  </a:lnTo>
                  <a:lnTo>
                    <a:pt x="26" y="87"/>
                  </a:lnTo>
                  <a:lnTo>
                    <a:pt x="30" y="109"/>
                  </a:lnTo>
                  <a:lnTo>
                    <a:pt x="37" y="131"/>
                  </a:lnTo>
                  <a:lnTo>
                    <a:pt x="50" y="153"/>
                  </a:lnTo>
                  <a:lnTo>
                    <a:pt x="49" y="149"/>
                  </a:lnTo>
                  <a:lnTo>
                    <a:pt x="47" y="140"/>
                  </a:lnTo>
                  <a:lnTo>
                    <a:pt x="43" y="127"/>
                  </a:lnTo>
                  <a:lnTo>
                    <a:pt x="40" y="109"/>
                  </a:lnTo>
                  <a:lnTo>
                    <a:pt x="37" y="88"/>
                  </a:lnTo>
                  <a:lnTo>
                    <a:pt x="37" y="66"/>
                  </a:lnTo>
                  <a:lnTo>
                    <a:pt x="41" y="44"/>
                  </a:lnTo>
                  <a:lnTo>
                    <a:pt x="48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: 形状 51">
              <a:extLst>
                <a:ext uri="{FF2B5EF4-FFF2-40B4-BE49-F238E27FC236}">
                  <a16:creationId xmlns:a16="http://schemas.microsoft.com/office/drawing/2014/main" id="{BE014BED-BCE4-4049-90F4-28D38380E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715" y="2934494"/>
              <a:ext cx="280988" cy="406400"/>
            </a:xfrm>
            <a:custGeom>
              <a:avLst/>
              <a:gdLst>
                <a:gd name="T0" fmla="*/ 135 w 177"/>
                <a:gd name="T1" fmla="*/ 0 h 256"/>
                <a:gd name="T2" fmla="*/ 133 w 177"/>
                <a:gd name="T3" fmla="*/ 1 h 256"/>
                <a:gd name="T4" fmla="*/ 125 w 177"/>
                <a:gd name="T5" fmla="*/ 5 h 256"/>
                <a:gd name="T6" fmla="*/ 114 w 177"/>
                <a:gd name="T7" fmla="*/ 12 h 256"/>
                <a:gd name="T8" fmla="*/ 101 w 177"/>
                <a:gd name="T9" fmla="*/ 21 h 256"/>
                <a:gd name="T10" fmla="*/ 87 w 177"/>
                <a:gd name="T11" fmla="*/ 32 h 256"/>
                <a:gd name="T12" fmla="*/ 73 w 177"/>
                <a:gd name="T13" fmla="*/ 48 h 256"/>
                <a:gd name="T14" fmla="*/ 61 w 177"/>
                <a:gd name="T15" fmla="*/ 66 h 256"/>
                <a:gd name="T16" fmla="*/ 51 w 177"/>
                <a:gd name="T17" fmla="*/ 87 h 256"/>
                <a:gd name="T18" fmla="*/ 44 w 177"/>
                <a:gd name="T19" fmla="*/ 112 h 256"/>
                <a:gd name="T20" fmla="*/ 45 w 177"/>
                <a:gd name="T21" fmla="*/ 109 h 256"/>
                <a:gd name="T22" fmla="*/ 49 w 177"/>
                <a:gd name="T23" fmla="*/ 100 h 256"/>
                <a:gd name="T24" fmla="*/ 57 w 177"/>
                <a:gd name="T25" fmla="*/ 88 h 256"/>
                <a:gd name="T26" fmla="*/ 68 w 177"/>
                <a:gd name="T27" fmla="*/ 74 h 256"/>
                <a:gd name="T28" fmla="*/ 81 w 177"/>
                <a:gd name="T29" fmla="*/ 57 h 256"/>
                <a:gd name="T30" fmla="*/ 96 w 177"/>
                <a:gd name="T31" fmla="*/ 41 h 256"/>
                <a:gd name="T32" fmla="*/ 114 w 177"/>
                <a:gd name="T33" fmla="*/ 27 h 256"/>
                <a:gd name="T34" fmla="*/ 135 w 177"/>
                <a:gd name="T35" fmla="*/ 17 h 256"/>
                <a:gd name="T36" fmla="*/ 159 w 177"/>
                <a:gd name="T37" fmla="*/ 10 h 256"/>
                <a:gd name="T38" fmla="*/ 159 w 177"/>
                <a:gd name="T39" fmla="*/ 12 h 256"/>
                <a:gd name="T40" fmla="*/ 161 w 177"/>
                <a:gd name="T41" fmla="*/ 18 h 256"/>
                <a:gd name="T42" fmla="*/ 165 w 177"/>
                <a:gd name="T43" fmla="*/ 27 h 256"/>
                <a:gd name="T44" fmla="*/ 169 w 177"/>
                <a:gd name="T45" fmla="*/ 39 h 256"/>
                <a:gd name="T46" fmla="*/ 173 w 177"/>
                <a:gd name="T47" fmla="*/ 54 h 256"/>
                <a:gd name="T48" fmla="*/ 175 w 177"/>
                <a:gd name="T49" fmla="*/ 70 h 256"/>
                <a:gd name="T50" fmla="*/ 177 w 177"/>
                <a:gd name="T51" fmla="*/ 89 h 256"/>
                <a:gd name="T52" fmla="*/ 177 w 177"/>
                <a:gd name="T53" fmla="*/ 109 h 256"/>
                <a:gd name="T54" fmla="*/ 174 w 177"/>
                <a:gd name="T55" fmla="*/ 128 h 256"/>
                <a:gd name="T56" fmla="*/ 168 w 177"/>
                <a:gd name="T57" fmla="*/ 149 h 256"/>
                <a:gd name="T58" fmla="*/ 157 w 177"/>
                <a:gd name="T59" fmla="*/ 170 h 256"/>
                <a:gd name="T60" fmla="*/ 143 w 177"/>
                <a:gd name="T61" fmla="*/ 189 h 256"/>
                <a:gd name="T62" fmla="*/ 122 w 177"/>
                <a:gd name="T63" fmla="*/ 209 h 256"/>
                <a:gd name="T64" fmla="*/ 97 w 177"/>
                <a:gd name="T65" fmla="*/ 226 h 256"/>
                <a:gd name="T66" fmla="*/ 66 w 177"/>
                <a:gd name="T67" fmla="*/ 243 h 256"/>
                <a:gd name="T68" fmla="*/ 27 w 177"/>
                <a:gd name="T69" fmla="*/ 256 h 256"/>
                <a:gd name="T70" fmla="*/ 26 w 177"/>
                <a:gd name="T71" fmla="*/ 253 h 256"/>
                <a:gd name="T72" fmla="*/ 23 w 177"/>
                <a:gd name="T73" fmla="*/ 248 h 256"/>
                <a:gd name="T74" fmla="*/ 19 w 177"/>
                <a:gd name="T75" fmla="*/ 237 h 256"/>
                <a:gd name="T76" fmla="*/ 14 w 177"/>
                <a:gd name="T77" fmla="*/ 224 h 256"/>
                <a:gd name="T78" fmla="*/ 10 w 177"/>
                <a:gd name="T79" fmla="*/ 210 h 256"/>
                <a:gd name="T80" fmla="*/ 5 w 177"/>
                <a:gd name="T81" fmla="*/ 192 h 256"/>
                <a:gd name="T82" fmla="*/ 3 w 177"/>
                <a:gd name="T83" fmla="*/ 174 h 256"/>
                <a:gd name="T84" fmla="*/ 0 w 177"/>
                <a:gd name="T85" fmla="*/ 154 h 256"/>
                <a:gd name="T86" fmla="*/ 0 w 177"/>
                <a:gd name="T87" fmla="*/ 134 h 256"/>
                <a:gd name="T88" fmla="*/ 3 w 177"/>
                <a:gd name="T89" fmla="*/ 113 h 256"/>
                <a:gd name="T90" fmla="*/ 9 w 177"/>
                <a:gd name="T91" fmla="*/ 92 h 256"/>
                <a:gd name="T92" fmla="*/ 18 w 177"/>
                <a:gd name="T93" fmla="*/ 71 h 256"/>
                <a:gd name="T94" fmla="*/ 31 w 177"/>
                <a:gd name="T95" fmla="*/ 53 h 256"/>
                <a:gd name="T96" fmla="*/ 49 w 177"/>
                <a:gd name="T97" fmla="*/ 36 h 256"/>
                <a:gd name="T98" fmla="*/ 71 w 177"/>
                <a:gd name="T99" fmla="*/ 22 h 256"/>
                <a:gd name="T100" fmla="*/ 100 w 177"/>
                <a:gd name="T101" fmla="*/ 9 h 256"/>
                <a:gd name="T102" fmla="*/ 135 w 177"/>
                <a:gd name="T10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256">
                  <a:moveTo>
                    <a:pt x="135" y="0"/>
                  </a:moveTo>
                  <a:lnTo>
                    <a:pt x="133" y="1"/>
                  </a:lnTo>
                  <a:lnTo>
                    <a:pt x="125" y="5"/>
                  </a:lnTo>
                  <a:lnTo>
                    <a:pt x="114" y="12"/>
                  </a:lnTo>
                  <a:lnTo>
                    <a:pt x="101" y="21"/>
                  </a:lnTo>
                  <a:lnTo>
                    <a:pt x="87" y="32"/>
                  </a:lnTo>
                  <a:lnTo>
                    <a:pt x="73" y="48"/>
                  </a:lnTo>
                  <a:lnTo>
                    <a:pt x="61" y="66"/>
                  </a:lnTo>
                  <a:lnTo>
                    <a:pt x="51" y="87"/>
                  </a:lnTo>
                  <a:lnTo>
                    <a:pt x="44" y="112"/>
                  </a:lnTo>
                  <a:lnTo>
                    <a:pt x="45" y="109"/>
                  </a:lnTo>
                  <a:lnTo>
                    <a:pt x="49" y="100"/>
                  </a:lnTo>
                  <a:lnTo>
                    <a:pt x="57" y="88"/>
                  </a:lnTo>
                  <a:lnTo>
                    <a:pt x="68" y="74"/>
                  </a:lnTo>
                  <a:lnTo>
                    <a:pt x="81" y="57"/>
                  </a:lnTo>
                  <a:lnTo>
                    <a:pt x="96" y="41"/>
                  </a:lnTo>
                  <a:lnTo>
                    <a:pt x="114" y="27"/>
                  </a:lnTo>
                  <a:lnTo>
                    <a:pt x="135" y="17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8"/>
                  </a:lnTo>
                  <a:lnTo>
                    <a:pt x="165" y="27"/>
                  </a:lnTo>
                  <a:lnTo>
                    <a:pt x="169" y="39"/>
                  </a:lnTo>
                  <a:lnTo>
                    <a:pt x="173" y="54"/>
                  </a:lnTo>
                  <a:lnTo>
                    <a:pt x="175" y="70"/>
                  </a:lnTo>
                  <a:lnTo>
                    <a:pt x="177" y="89"/>
                  </a:lnTo>
                  <a:lnTo>
                    <a:pt x="177" y="109"/>
                  </a:lnTo>
                  <a:lnTo>
                    <a:pt x="174" y="128"/>
                  </a:lnTo>
                  <a:lnTo>
                    <a:pt x="168" y="149"/>
                  </a:lnTo>
                  <a:lnTo>
                    <a:pt x="157" y="170"/>
                  </a:lnTo>
                  <a:lnTo>
                    <a:pt x="143" y="189"/>
                  </a:lnTo>
                  <a:lnTo>
                    <a:pt x="122" y="209"/>
                  </a:lnTo>
                  <a:lnTo>
                    <a:pt x="97" y="226"/>
                  </a:lnTo>
                  <a:lnTo>
                    <a:pt x="66" y="243"/>
                  </a:lnTo>
                  <a:lnTo>
                    <a:pt x="27" y="256"/>
                  </a:lnTo>
                  <a:lnTo>
                    <a:pt x="26" y="253"/>
                  </a:lnTo>
                  <a:lnTo>
                    <a:pt x="23" y="248"/>
                  </a:lnTo>
                  <a:lnTo>
                    <a:pt x="19" y="237"/>
                  </a:lnTo>
                  <a:lnTo>
                    <a:pt x="14" y="224"/>
                  </a:lnTo>
                  <a:lnTo>
                    <a:pt x="10" y="210"/>
                  </a:lnTo>
                  <a:lnTo>
                    <a:pt x="5" y="192"/>
                  </a:lnTo>
                  <a:lnTo>
                    <a:pt x="3" y="174"/>
                  </a:lnTo>
                  <a:lnTo>
                    <a:pt x="0" y="154"/>
                  </a:lnTo>
                  <a:lnTo>
                    <a:pt x="0" y="134"/>
                  </a:lnTo>
                  <a:lnTo>
                    <a:pt x="3" y="113"/>
                  </a:lnTo>
                  <a:lnTo>
                    <a:pt x="9" y="92"/>
                  </a:lnTo>
                  <a:lnTo>
                    <a:pt x="18" y="71"/>
                  </a:lnTo>
                  <a:lnTo>
                    <a:pt x="31" y="53"/>
                  </a:lnTo>
                  <a:lnTo>
                    <a:pt x="49" y="36"/>
                  </a:lnTo>
                  <a:lnTo>
                    <a:pt x="71" y="22"/>
                  </a:lnTo>
                  <a:lnTo>
                    <a:pt x="100" y="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: 形状 52">
              <a:extLst>
                <a:ext uri="{FF2B5EF4-FFF2-40B4-BE49-F238E27FC236}">
                  <a16:creationId xmlns:a16="http://schemas.microsoft.com/office/drawing/2014/main" id="{31E15ECF-D2DC-4125-91E2-14EFAC00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65" y="1702594"/>
              <a:ext cx="4622800" cy="3960813"/>
            </a:xfrm>
            <a:custGeom>
              <a:avLst/>
              <a:gdLst>
                <a:gd name="T0" fmla="*/ 1771 w 2912"/>
                <a:gd name="T1" fmla="*/ 212 h 2495"/>
                <a:gd name="T2" fmla="*/ 1821 w 2912"/>
                <a:gd name="T3" fmla="*/ 523 h 2495"/>
                <a:gd name="T4" fmla="*/ 2166 w 2912"/>
                <a:gd name="T5" fmla="*/ 719 h 2495"/>
                <a:gd name="T6" fmla="*/ 2127 w 2912"/>
                <a:gd name="T7" fmla="*/ 721 h 2495"/>
                <a:gd name="T8" fmla="*/ 1993 w 2912"/>
                <a:gd name="T9" fmla="*/ 734 h 2495"/>
                <a:gd name="T10" fmla="*/ 1970 w 2912"/>
                <a:gd name="T11" fmla="*/ 668 h 2495"/>
                <a:gd name="T12" fmla="*/ 1784 w 2912"/>
                <a:gd name="T13" fmla="*/ 579 h 2495"/>
                <a:gd name="T14" fmla="*/ 1693 w 2912"/>
                <a:gd name="T15" fmla="*/ 823 h 2495"/>
                <a:gd name="T16" fmla="*/ 1672 w 2912"/>
                <a:gd name="T17" fmla="*/ 1263 h 2495"/>
                <a:gd name="T18" fmla="*/ 2279 w 2912"/>
                <a:gd name="T19" fmla="*/ 1043 h 2495"/>
                <a:gd name="T20" fmla="*/ 2512 w 2912"/>
                <a:gd name="T21" fmla="*/ 751 h 2495"/>
                <a:gd name="T22" fmla="*/ 2531 w 2912"/>
                <a:gd name="T23" fmla="*/ 416 h 2495"/>
                <a:gd name="T24" fmla="*/ 2540 w 2912"/>
                <a:gd name="T25" fmla="*/ 680 h 2495"/>
                <a:gd name="T26" fmla="*/ 2714 w 2912"/>
                <a:gd name="T27" fmla="*/ 610 h 2495"/>
                <a:gd name="T28" fmla="*/ 2812 w 2912"/>
                <a:gd name="T29" fmla="*/ 553 h 2495"/>
                <a:gd name="T30" fmla="*/ 2414 w 2912"/>
                <a:gd name="T31" fmla="*/ 1060 h 2495"/>
                <a:gd name="T32" fmla="*/ 2656 w 2912"/>
                <a:gd name="T33" fmla="*/ 1202 h 2495"/>
                <a:gd name="T34" fmla="*/ 2899 w 2912"/>
                <a:gd name="T35" fmla="*/ 1204 h 2495"/>
                <a:gd name="T36" fmla="*/ 2652 w 2912"/>
                <a:gd name="T37" fmla="*/ 1277 h 2495"/>
                <a:gd name="T38" fmla="*/ 2305 w 2912"/>
                <a:gd name="T39" fmla="*/ 1129 h 2495"/>
                <a:gd name="T40" fmla="*/ 1921 w 2912"/>
                <a:gd name="T41" fmla="*/ 1342 h 2495"/>
                <a:gd name="T42" fmla="*/ 1916 w 2912"/>
                <a:gd name="T43" fmla="*/ 1456 h 2495"/>
                <a:gd name="T44" fmla="*/ 2436 w 2912"/>
                <a:gd name="T45" fmla="*/ 1563 h 2495"/>
                <a:gd name="T46" fmla="*/ 2652 w 2912"/>
                <a:gd name="T47" fmla="*/ 1526 h 2495"/>
                <a:gd name="T48" fmla="*/ 2372 w 2912"/>
                <a:gd name="T49" fmla="*/ 1620 h 2495"/>
                <a:gd name="T50" fmla="*/ 2395 w 2912"/>
                <a:gd name="T51" fmla="*/ 1808 h 2495"/>
                <a:gd name="T52" fmla="*/ 2223 w 2912"/>
                <a:gd name="T53" fmla="*/ 1608 h 2495"/>
                <a:gd name="T54" fmla="*/ 1763 w 2912"/>
                <a:gd name="T55" fmla="*/ 1592 h 2495"/>
                <a:gd name="T56" fmla="*/ 1711 w 2912"/>
                <a:gd name="T57" fmla="*/ 2043 h 2495"/>
                <a:gd name="T58" fmla="*/ 1944 w 2912"/>
                <a:gd name="T59" fmla="*/ 2432 h 2495"/>
                <a:gd name="T60" fmla="*/ 1675 w 2912"/>
                <a:gd name="T61" fmla="*/ 2448 h 2495"/>
                <a:gd name="T62" fmla="*/ 1097 w 2912"/>
                <a:gd name="T63" fmla="*/ 2487 h 2495"/>
                <a:gd name="T64" fmla="*/ 1415 w 2912"/>
                <a:gd name="T65" fmla="*/ 2369 h 2495"/>
                <a:gd name="T66" fmla="*/ 1296 w 2912"/>
                <a:gd name="T67" fmla="*/ 1765 h 2495"/>
                <a:gd name="T68" fmla="*/ 867 w 2912"/>
                <a:gd name="T69" fmla="*/ 1553 h 2495"/>
                <a:gd name="T70" fmla="*/ 596 w 2912"/>
                <a:gd name="T71" fmla="*/ 1669 h 2495"/>
                <a:gd name="T72" fmla="*/ 372 w 2912"/>
                <a:gd name="T73" fmla="*/ 1769 h 2495"/>
                <a:gd name="T74" fmla="*/ 574 w 2912"/>
                <a:gd name="T75" fmla="*/ 1595 h 2495"/>
                <a:gd name="T76" fmla="*/ 281 w 2912"/>
                <a:gd name="T77" fmla="*/ 1443 h 2495"/>
                <a:gd name="T78" fmla="*/ 2 w 2912"/>
                <a:gd name="T79" fmla="*/ 1182 h 2495"/>
                <a:gd name="T80" fmla="*/ 232 w 2912"/>
                <a:gd name="T81" fmla="*/ 1374 h 2495"/>
                <a:gd name="T82" fmla="*/ 367 w 2912"/>
                <a:gd name="T83" fmla="*/ 1342 h 2495"/>
                <a:gd name="T84" fmla="*/ 420 w 2912"/>
                <a:gd name="T85" fmla="*/ 1194 h 2495"/>
                <a:gd name="T86" fmla="*/ 488 w 2912"/>
                <a:gd name="T87" fmla="*/ 1417 h 2495"/>
                <a:gd name="T88" fmla="*/ 984 w 2912"/>
                <a:gd name="T89" fmla="*/ 1443 h 2495"/>
                <a:gd name="T90" fmla="*/ 1199 w 2912"/>
                <a:gd name="T91" fmla="*/ 1196 h 2495"/>
                <a:gd name="T92" fmla="*/ 926 w 2912"/>
                <a:gd name="T93" fmla="*/ 678 h 2495"/>
                <a:gd name="T94" fmla="*/ 648 w 2912"/>
                <a:gd name="T95" fmla="*/ 566 h 2495"/>
                <a:gd name="T96" fmla="*/ 849 w 2912"/>
                <a:gd name="T97" fmla="*/ 630 h 2495"/>
                <a:gd name="T98" fmla="*/ 837 w 2912"/>
                <a:gd name="T99" fmla="*/ 342 h 2495"/>
                <a:gd name="T100" fmla="*/ 912 w 2912"/>
                <a:gd name="T101" fmla="*/ 194 h 2495"/>
                <a:gd name="T102" fmla="*/ 940 w 2912"/>
                <a:gd name="T103" fmla="*/ 460 h 2495"/>
                <a:gd name="T104" fmla="*/ 1181 w 2912"/>
                <a:gd name="T105" fmla="*/ 331 h 2495"/>
                <a:gd name="T106" fmla="*/ 947 w 2912"/>
                <a:gd name="T107" fmla="*/ 528 h 2495"/>
                <a:gd name="T108" fmla="*/ 1166 w 2912"/>
                <a:gd name="T109" fmla="*/ 904 h 2495"/>
                <a:gd name="T110" fmla="*/ 1496 w 2912"/>
                <a:gd name="T111" fmla="*/ 1139 h 2495"/>
                <a:gd name="T112" fmla="*/ 1564 w 2912"/>
                <a:gd name="T113" fmla="*/ 746 h 2495"/>
                <a:gd name="T114" fmla="*/ 1334 w 2912"/>
                <a:gd name="T115" fmla="*/ 449 h 2495"/>
                <a:gd name="T116" fmla="*/ 1517 w 2912"/>
                <a:gd name="T117" fmla="*/ 654 h 2495"/>
                <a:gd name="T118" fmla="*/ 1701 w 2912"/>
                <a:gd name="T119" fmla="*/ 386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12" h="2495">
                  <a:moveTo>
                    <a:pt x="1750" y="0"/>
                  </a:moveTo>
                  <a:lnTo>
                    <a:pt x="1750" y="2"/>
                  </a:lnTo>
                  <a:lnTo>
                    <a:pt x="1752" y="7"/>
                  </a:lnTo>
                  <a:lnTo>
                    <a:pt x="1755" y="16"/>
                  </a:lnTo>
                  <a:lnTo>
                    <a:pt x="1759" y="31"/>
                  </a:lnTo>
                  <a:lnTo>
                    <a:pt x="1763" y="49"/>
                  </a:lnTo>
                  <a:lnTo>
                    <a:pt x="1765" y="72"/>
                  </a:lnTo>
                  <a:lnTo>
                    <a:pt x="1768" y="100"/>
                  </a:lnTo>
                  <a:lnTo>
                    <a:pt x="1771" y="132"/>
                  </a:lnTo>
                  <a:lnTo>
                    <a:pt x="1772" y="170"/>
                  </a:lnTo>
                  <a:lnTo>
                    <a:pt x="1771" y="212"/>
                  </a:lnTo>
                  <a:lnTo>
                    <a:pt x="1768" y="262"/>
                  </a:lnTo>
                  <a:lnTo>
                    <a:pt x="1763" y="315"/>
                  </a:lnTo>
                  <a:lnTo>
                    <a:pt x="1756" y="376"/>
                  </a:lnTo>
                  <a:lnTo>
                    <a:pt x="1746" y="442"/>
                  </a:lnTo>
                  <a:lnTo>
                    <a:pt x="1732" y="515"/>
                  </a:lnTo>
                  <a:lnTo>
                    <a:pt x="1734" y="515"/>
                  </a:lnTo>
                  <a:lnTo>
                    <a:pt x="1743" y="515"/>
                  </a:lnTo>
                  <a:lnTo>
                    <a:pt x="1756" y="516"/>
                  </a:lnTo>
                  <a:lnTo>
                    <a:pt x="1775" y="518"/>
                  </a:lnTo>
                  <a:lnTo>
                    <a:pt x="1797" y="519"/>
                  </a:lnTo>
                  <a:lnTo>
                    <a:pt x="1821" y="523"/>
                  </a:lnTo>
                  <a:lnTo>
                    <a:pt x="1850" y="528"/>
                  </a:lnTo>
                  <a:lnTo>
                    <a:pt x="1880" y="534"/>
                  </a:lnTo>
                  <a:lnTo>
                    <a:pt x="1912" y="543"/>
                  </a:lnTo>
                  <a:lnTo>
                    <a:pt x="1946" y="555"/>
                  </a:lnTo>
                  <a:lnTo>
                    <a:pt x="1980" y="568"/>
                  </a:lnTo>
                  <a:lnTo>
                    <a:pt x="2014" y="585"/>
                  </a:lnTo>
                  <a:lnTo>
                    <a:pt x="2048" y="604"/>
                  </a:lnTo>
                  <a:lnTo>
                    <a:pt x="2080" y="628"/>
                  </a:lnTo>
                  <a:lnTo>
                    <a:pt x="2111" y="654"/>
                  </a:lnTo>
                  <a:lnTo>
                    <a:pt x="2140" y="685"/>
                  </a:lnTo>
                  <a:lnTo>
                    <a:pt x="2166" y="719"/>
                  </a:lnTo>
                  <a:lnTo>
                    <a:pt x="2189" y="758"/>
                  </a:lnTo>
                  <a:lnTo>
                    <a:pt x="2207" y="802"/>
                  </a:lnTo>
                  <a:lnTo>
                    <a:pt x="2223" y="850"/>
                  </a:lnTo>
                  <a:lnTo>
                    <a:pt x="2222" y="847"/>
                  </a:lnTo>
                  <a:lnTo>
                    <a:pt x="2216" y="838"/>
                  </a:lnTo>
                  <a:lnTo>
                    <a:pt x="2209" y="825"/>
                  </a:lnTo>
                  <a:lnTo>
                    <a:pt x="2197" y="807"/>
                  </a:lnTo>
                  <a:lnTo>
                    <a:pt x="2183" y="788"/>
                  </a:lnTo>
                  <a:lnTo>
                    <a:pt x="2167" y="765"/>
                  </a:lnTo>
                  <a:lnTo>
                    <a:pt x="2148" y="743"/>
                  </a:lnTo>
                  <a:lnTo>
                    <a:pt x="2127" y="721"/>
                  </a:lnTo>
                  <a:lnTo>
                    <a:pt x="2103" y="699"/>
                  </a:lnTo>
                  <a:lnTo>
                    <a:pt x="2077" y="681"/>
                  </a:lnTo>
                  <a:lnTo>
                    <a:pt x="2051" y="666"/>
                  </a:lnTo>
                  <a:lnTo>
                    <a:pt x="2022" y="654"/>
                  </a:lnTo>
                  <a:lnTo>
                    <a:pt x="1992" y="647"/>
                  </a:lnTo>
                  <a:lnTo>
                    <a:pt x="1993" y="650"/>
                  </a:lnTo>
                  <a:lnTo>
                    <a:pt x="1996" y="659"/>
                  </a:lnTo>
                  <a:lnTo>
                    <a:pt x="1997" y="672"/>
                  </a:lnTo>
                  <a:lnTo>
                    <a:pt x="1998" y="690"/>
                  </a:lnTo>
                  <a:lnTo>
                    <a:pt x="1997" y="711"/>
                  </a:lnTo>
                  <a:lnTo>
                    <a:pt x="1993" y="734"/>
                  </a:lnTo>
                  <a:lnTo>
                    <a:pt x="1984" y="759"/>
                  </a:lnTo>
                  <a:lnTo>
                    <a:pt x="1968" y="785"/>
                  </a:lnTo>
                  <a:lnTo>
                    <a:pt x="1946" y="812"/>
                  </a:lnTo>
                  <a:lnTo>
                    <a:pt x="1949" y="810"/>
                  </a:lnTo>
                  <a:lnTo>
                    <a:pt x="1953" y="802"/>
                  </a:lnTo>
                  <a:lnTo>
                    <a:pt x="1960" y="790"/>
                  </a:lnTo>
                  <a:lnTo>
                    <a:pt x="1967" y="773"/>
                  </a:lnTo>
                  <a:lnTo>
                    <a:pt x="1972" y="751"/>
                  </a:lnTo>
                  <a:lnTo>
                    <a:pt x="1976" y="727"/>
                  </a:lnTo>
                  <a:lnTo>
                    <a:pt x="1976" y="699"/>
                  </a:lnTo>
                  <a:lnTo>
                    <a:pt x="1970" y="668"/>
                  </a:lnTo>
                  <a:lnTo>
                    <a:pt x="1958" y="633"/>
                  </a:lnTo>
                  <a:lnTo>
                    <a:pt x="1955" y="632"/>
                  </a:lnTo>
                  <a:lnTo>
                    <a:pt x="1947" y="628"/>
                  </a:lnTo>
                  <a:lnTo>
                    <a:pt x="1934" y="623"/>
                  </a:lnTo>
                  <a:lnTo>
                    <a:pt x="1919" y="615"/>
                  </a:lnTo>
                  <a:lnTo>
                    <a:pt x="1899" y="607"/>
                  </a:lnTo>
                  <a:lnTo>
                    <a:pt x="1877" y="599"/>
                  </a:lnTo>
                  <a:lnTo>
                    <a:pt x="1855" y="592"/>
                  </a:lnTo>
                  <a:lnTo>
                    <a:pt x="1830" y="585"/>
                  </a:lnTo>
                  <a:lnTo>
                    <a:pt x="1807" y="581"/>
                  </a:lnTo>
                  <a:lnTo>
                    <a:pt x="1784" y="579"/>
                  </a:lnTo>
                  <a:lnTo>
                    <a:pt x="1763" y="580"/>
                  </a:lnTo>
                  <a:lnTo>
                    <a:pt x="1742" y="584"/>
                  </a:lnTo>
                  <a:lnTo>
                    <a:pt x="1725" y="593"/>
                  </a:lnTo>
                  <a:lnTo>
                    <a:pt x="1725" y="597"/>
                  </a:lnTo>
                  <a:lnTo>
                    <a:pt x="1724" y="610"/>
                  </a:lnTo>
                  <a:lnTo>
                    <a:pt x="1721" y="629"/>
                  </a:lnTo>
                  <a:lnTo>
                    <a:pt x="1717" y="655"/>
                  </a:lnTo>
                  <a:lnTo>
                    <a:pt x="1712" y="689"/>
                  </a:lnTo>
                  <a:lnTo>
                    <a:pt x="1707" y="728"/>
                  </a:lnTo>
                  <a:lnTo>
                    <a:pt x="1701" y="773"/>
                  </a:lnTo>
                  <a:lnTo>
                    <a:pt x="1693" y="823"/>
                  </a:lnTo>
                  <a:lnTo>
                    <a:pt x="1684" y="877"/>
                  </a:lnTo>
                  <a:lnTo>
                    <a:pt x="1673" y="936"/>
                  </a:lnTo>
                  <a:lnTo>
                    <a:pt x="1662" y="998"/>
                  </a:lnTo>
                  <a:lnTo>
                    <a:pt x="1650" y="1063"/>
                  </a:lnTo>
                  <a:lnTo>
                    <a:pt x="1636" y="1130"/>
                  </a:lnTo>
                  <a:lnTo>
                    <a:pt x="1621" y="1199"/>
                  </a:lnTo>
                  <a:lnTo>
                    <a:pt x="1606" y="1269"/>
                  </a:lnTo>
                  <a:lnTo>
                    <a:pt x="1611" y="1269"/>
                  </a:lnTo>
                  <a:lnTo>
                    <a:pt x="1623" y="1268"/>
                  </a:lnTo>
                  <a:lnTo>
                    <a:pt x="1643" y="1267"/>
                  </a:lnTo>
                  <a:lnTo>
                    <a:pt x="1672" y="1263"/>
                  </a:lnTo>
                  <a:lnTo>
                    <a:pt x="1706" y="1257"/>
                  </a:lnTo>
                  <a:lnTo>
                    <a:pt x="1746" y="1250"/>
                  </a:lnTo>
                  <a:lnTo>
                    <a:pt x="1791" y="1241"/>
                  </a:lnTo>
                  <a:lnTo>
                    <a:pt x="1842" y="1228"/>
                  </a:lnTo>
                  <a:lnTo>
                    <a:pt x="1897" y="1213"/>
                  </a:lnTo>
                  <a:lnTo>
                    <a:pt x="1955" y="1195"/>
                  </a:lnTo>
                  <a:lnTo>
                    <a:pt x="2016" y="1173"/>
                  </a:lnTo>
                  <a:lnTo>
                    <a:pt x="2080" y="1147"/>
                  </a:lnTo>
                  <a:lnTo>
                    <a:pt x="2146" y="1117"/>
                  </a:lnTo>
                  <a:lnTo>
                    <a:pt x="2213" y="1082"/>
                  </a:lnTo>
                  <a:lnTo>
                    <a:pt x="2279" y="1043"/>
                  </a:lnTo>
                  <a:lnTo>
                    <a:pt x="2346" y="999"/>
                  </a:lnTo>
                  <a:lnTo>
                    <a:pt x="2413" y="950"/>
                  </a:lnTo>
                  <a:lnTo>
                    <a:pt x="2478" y="895"/>
                  </a:lnTo>
                  <a:lnTo>
                    <a:pt x="2541" y="833"/>
                  </a:lnTo>
                  <a:lnTo>
                    <a:pt x="2543" y="830"/>
                  </a:lnTo>
                  <a:lnTo>
                    <a:pt x="2540" y="824"/>
                  </a:lnTo>
                  <a:lnTo>
                    <a:pt x="2538" y="815"/>
                  </a:lnTo>
                  <a:lnTo>
                    <a:pt x="2531" y="803"/>
                  </a:lnTo>
                  <a:lnTo>
                    <a:pt x="2526" y="789"/>
                  </a:lnTo>
                  <a:lnTo>
                    <a:pt x="2518" y="772"/>
                  </a:lnTo>
                  <a:lnTo>
                    <a:pt x="2512" y="751"/>
                  </a:lnTo>
                  <a:lnTo>
                    <a:pt x="2505" y="728"/>
                  </a:lnTo>
                  <a:lnTo>
                    <a:pt x="2500" y="701"/>
                  </a:lnTo>
                  <a:lnTo>
                    <a:pt x="2496" y="671"/>
                  </a:lnTo>
                  <a:lnTo>
                    <a:pt x="2493" y="636"/>
                  </a:lnTo>
                  <a:lnTo>
                    <a:pt x="2495" y="598"/>
                  </a:lnTo>
                  <a:lnTo>
                    <a:pt x="2499" y="555"/>
                  </a:lnTo>
                  <a:lnTo>
                    <a:pt x="2505" y="510"/>
                  </a:lnTo>
                  <a:lnTo>
                    <a:pt x="2517" y="459"/>
                  </a:lnTo>
                  <a:lnTo>
                    <a:pt x="2532" y="405"/>
                  </a:lnTo>
                  <a:lnTo>
                    <a:pt x="2532" y="407"/>
                  </a:lnTo>
                  <a:lnTo>
                    <a:pt x="2531" y="416"/>
                  </a:lnTo>
                  <a:lnTo>
                    <a:pt x="2531" y="429"/>
                  </a:lnTo>
                  <a:lnTo>
                    <a:pt x="2531" y="446"/>
                  </a:lnTo>
                  <a:lnTo>
                    <a:pt x="2530" y="467"/>
                  </a:lnTo>
                  <a:lnTo>
                    <a:pt x="2530" y="490"/>
                  </a:lnTo>
                  <a:lnTo>
                    <a:pt x="2530" y="515"/>
                  </a:lnTo>
                  <a:lnTo>
                    <a:pt x="2530" y="542"/>
                  </a:lnTo>
                  <a:lnTo>
                    <a:pt x="2531" y="571"/>
                  </a:lnTo>
                  <a:lnTo>
                    <a:pt x="2532" y="599"/>
                  </a:lnTo>
                  <a:lnTo>
                    <a:pt x="2534" y="627"/>
                  </a:lnTo>
                  <a:lnTo>
                    <a:pt x="2536" y="654"/>
                  </a:lnTo>
                  <a:lnTo>
                    <a:pt x="2540" y="680"/>
                  </a:lnTo>
                  <a:lnTo>
                    <a:pt x="2544" y="703"/>
                  </a:lnTo>
                  <a:lnTo>
                    <a:pt x="2551" y="724"/>
                  </a:lnTo>
                  <a:lnTo>
                    <a:pt x="2557" y="742"/>
                  </a:lnTo>
                  <a:lnTo>
                    <a:pt x="2565" y="755"/>
                  </a:lnTo>
                  <a:lnTo>
                    <a:pt x="2573" y="763"/>
                  </a:lnTo>
                  <a:lnTo>
                    <a:pt x="2583" y="767"/>
                  </a:lnTo>
                  <a:lnTo>
                    <a:pt x="2596" y="764"/>
                  </a:lnTo>
                  <a:lnTo>
                    <a:pt x="2609" y="755"/>
                  </a:lnTo>
                  <a:lnTo>
                    <a:pt x="2625" y="740"/>
                  </a:lnTo>
                  <a:lnTo>
                    <a:pt x="2671" y="677"/>
                  </a:lnTo>
                  <a:lnTo>
                    <a:pt x="2714" y="610"/>
                  </a:lnTo>
                  <a:lnTo>
                    <a:pt x="2756" y="538"/>
                  </a:lnTo>
                  <a:lnTo>
                    <a:pt x="2794" y="462"/>
                  </a:lnTo>
                  <a:lnTo>
                    <a:pt x="2827" y="380"/>
                  </a:lnTo>
                  <a:lnTo>
                    <a:pt x="2829" y="384"/>
                  </a:lnTo>
                  <a:lnTo>
                    <a:pt x="2829" y="393"/>
                  </a:lnTo>
                  <a:lnTo>
                    <a:pt x="2830" y="407"/>
                  </a:lnTo>
                  <a:lnTo>
                    <a:pt x="2829" y="428"/>
                  </a:lnTo>
                  <a:lnTo>
                    <a:pt x="2827" y="453"/>
                  </a:lnTo>
                  <a:lnTo>
                    <a:pt x="2825" y="482"/>
                  </a:lnTo>
                  <a:lnTo>
                    <a:pt x="2820" y="515"/>
                  </a:lnTo>
                  <a:lnTo>
                    <a:pt x="2812" y="553"/>
                  </a:lnTo>
                  <a:lnTo>
                    <a:pt x="2801" y="592"/>
                  </a:lnTo>
                  <a:lnTo>
                    <a:pt x="2787" y="634"/>
                  </a:lnTo>
                  <a:lnTo>
                    <a:pt x="2768" y="678"/>
                  </a:lnTo>
                  <a:lnTo>
                    <a:pt x="2745" y="725"/>
                  </a:lnTo>
                  <a:lnTo>
                    <a:pt x="2717" y="773"/>
                  </a:lnTo>
                  <a:lnTo>
                    <a:pt x="2683" y="821"/>
                  </a:lnTo>
                  <a:lnTo>
                    <a:pt x="2643" y="869"/>
                  </a:lnTo>
                  <a:lnTo>
                    <a:pt x="2597" y="919"/>
                  </a:lnTo>
                  <a:lnTo>
                    <a:pt x="2544" y="967"/>
                  </a:lnTo>
                  <a:lnTo>
                    <a:pt x="2483" y="1015"/>
                  </a:lnTo>
                  <a:lnTo>
                    <a:pt x="2414" y="1060"/>
                  </a:lnTo>
                  <a:lnTo>
                    <a:pt x="2418" y="1063"/>
                  </a:lnTo>
                  <a:lnTo>
                    <a:pt x="2426" y="1068"/>
                  </a:lnTo>
                  <a:lnTo>
                    <a:pt x="2437" y="1078"/>
                  </a:lnTo>
                  <a:lnTo>
                    <a:pt x="2456" y="1090"/>
                  </a:lnTo>
                  <a:lnTo>
                    <a:pt x="2476" y="1104"/>
                  </a:lnTo>
                  <a:lnTo>
                    <a:pt x="2500" y="1121"/>
                  </a:lnTo>
                  <a:lnTo>
                    <a:pt x="2527" y="1138"/>
                  </a:lnTo>
                  <a:lnTo>
                    <a:pt x="2557" y="1155"/>
                  </a:lnTo>
                  <a:lnTo>
                    <a:pt x="2588" y="1172"/>
                  </a:lnTo>
                  <a:lnTo>
                    <a:pt x="2622" y="1187"/>
                  </a:lnTo>
                  <a:lnTo>
                    <a:pt x="2656" y="1202"/>
                  </a:lnTo>
                  <a:lnTo>
                    <a:pt x="2691" y="1215"/>
                  </a:lnTo>
                  <a:lnTo>
                    <a:pt x="2725" y="1225"/>
                  </a:lnTo>
                  <a:lnTo>
                    <a:pt x="2760" y="1230"/>
                  </a:lnTo>
                  <a:lnTo>
                    <a:pt x="2794" y="1233"/>
                  </a:lnTo>
                  <a:lnTo>
                    <a:pt x="2826" y="1232"/>
                  </a:lnTo>
                  <a:lnTo>
                    <a:pt x="2857" y="1224"/>
                  </a:lnTo>
                  <a:lnTo>
                    <a:pt x="2886" y="1211"/>
                  </a:lnTo>
                  <a:lnTo>
                    <a:pt x="2912" y="1191"/>
                  </a:lnTo>
                  <a:lnTo>
                    <a:pt x="2911" y="1194"/>
                  </a:lnTo>
                  <a:lnTo>
                    <a:pt x="2907" y="1198"/>
                  </a:lnTo>
                  <a:lnTo>
                    <a:pt x="2899" y="1204"/>
                  </a:lnTo>
                  <a:lnTo>
                    <a:pt x="2890" y="1213"/>
                  </a:lnTo>
                  <a:lnTo>
                    <a:pt x="2877" y="1224"/>
                  </a:lnTo>
                  <a:lnTo>
                    <a:pt x="2862" y="1234"/>
                  </a:lnTo>
                  <a:lnTo>
                    <a:pt x="2844" y="1245"/>
                  </a:lnTo>
                  <a:lnTo>
                    <a:pt x="2825" y="1255"/>
                  </a:lnTo>
                  <a:lnTo>
                    <a:pt x="2801" y="1264"/>
                  </a:lnTo>
                  <a:lnTo>
                    <a:pt x="2777" y="1272"/>
                  </a:lnTo>
                  <a:lnTo>
                    <a:pt x="2748" y="1277"/>
                  </a:lnTo>
                  <a:lnTo>
                    <a:pt x="2718" y="1281"/>
                  </a:lnTo>
                  <a:lnTo>
                    <a:pt x="2687" y="1281"/>
                  </a:lnTo>
                  <a:lnTo>
                    <a:pt x="2652" y="1277"/>
                  </a:lnTo>
                  <a:lnTo>
                    <a:pt x="2615" y="1269"/>
                  </a:lnTo>
                  <a:lnTo>
                    <a:pt x="2575" y="1256"/>
                  </a:lnTo>
                  <a:lnTo>
                    <a:pt x="2535" y="1238"/>
                  </a:lnTo>
                  <a:lnTo>
                    <a:pt x="2491" y="1215"/>
                  </a:lnTo>
                  <a:lnTo>
                    <a:pt x="2445" y="1185"/>
                  </a:lnTo>
                  <a:lnTo>
                    <a:pt x="2398" y="1147"/>
                  </a:lnTo>
                  <a:lnTo>
                    <a:pt x="2349" y="1102"/>
                  </a:lnTo>
                  <a:lnTo>
                    <a:pt x="2345" y="1104"/>
                  </a:lnTo>
                  <a:lnTo>
                    <a:pt x="2337" y="1109"/>
                  </a:lnTo>
                  <a:lnTo>
                    <a:pt x="2323" y="1117"/>
                  </a:lnTo>
                  <a:lnTo>
                    <a:pt x="2305" y="1129"/>
                  </a:lnTo>
                  <a:lnTo>
                    <a:pt x="2283" y="1143"/>
                  </a:lnTo>
                  <a:lnTo>
                    <a:pt x="2257" y="1159"/>
                  </a:lnTo>
                  <a:lnTo>
                    <a:pt x="2227" y="1176"/>
                  </a:lnTo>
                  <a:lnTo>
                    <a:pt x="2194" y="1195"/>
                  </a:lnTo>
                  <a:lnTo>
                    <a:pt x="2159" y="1216"/>
                  </a:lnTo>
                  <a:lnTo>
                    <a:pt x="2122" y="1237"/>
                  </a:lnTo>
                  <a:lnTo>
                    <a:pt x="2083" y="1257"/>
                  </a:lnTo>
                  <a:lnTo>
                    <a:pt x="2044" y="1280"/>
                  </a:lnTo>
                  <a:lnTo>
                    <a:pt x="2002" y="1300"/>
                  </a:lnTo>
                  <a:lnTo>
                    <a:pt x="1962" y="1321"/>
                  </a:lnTo>
                  <a:lnTo>
                    <a:pt x="1921" y="1342"/>
                  </a:lnTo>
                  <a:lnTo>
                    <a:pt x="1881" y="1360"/>
                  </a:lnTo>
                  <a:lnTo>
                    <a:pt x="1842" y="1378"/>
                  </a:lnTo>
                  <a:lnTo>
                    <a:pt x="1804" y="1392"/>
                  </a:lnTo>
                  <a:lnTo>
                    <a:pt x="1769" y="1405"/>
                  </a:lnTo>
                  <a:lnTo>
                    <a:pt x="1773" y="1407"/>
                  </a:lnTo>
                  <a:lnTo>
                    <a:pt x="1782" y="1411"/>
                  </a:lnTo>
                  <a:lnTo>
                    <a:pt x="1799" y="1417"/>
                  </a:lnTo>
                  <a:lnTo>
                    <a:pt x="1821" y="1425"/>
                  </a:lnTo>
                  <a:lnTo>
                    <a:pt x="1849" y="1434"/>
                  </a:lnTo>
                  <a:lnTo>
                    <a:pt x="1880" y="1444"/>
                  </a:lnTo>
                  <a:lnTo>
                    <a:pt x="1916" y="1456"/>
                  </a:lnTo>
                  <a:lnTo>
                    <a:pt x="1955" y="1468"/>
                  </a:lnTo>
                  <a:lnTo>
                    <a:pt x="1998" y="1481"/>
                  </a:lnTo>
                  <a:lnTo>
                    <a:pt x="2042" y="1494"/>
                  </a:lnTo>
                  <a:lnTo>
                    <a:pt x="2090" y="1505"/>
                  </a:lnTo>
                  <a:lnTo>
                    <a:pt x="2139" y="1518"/>
                  </a:lnTo>
                  <a:lnTo>
                    <a:pt x="2188" y="1529"/>
                  </a:lnTo>
                  <a:lnTo>
                    <a:pt x="2239" y="1539"/>
                  </a:lnTo>
                  <a:lnTo>
                    <a:pt x="2289" y="1548"/>
                  </a:lnTo>
                  <a:lnTo>
                    <a:pt x="2339" y="1555"/>
                  </a:lnTo>
                  <a:lnTo>
                    <a:pt x="2388" y="1560"/>
                  </a:lnTo>
                  <a:lnTo>
                    <a:pt x="2436" y="1563"/>
                  </a:lnTo>
                  <a:lnTo>
                    <a:pt x="2482" y="1564"/>
                  </a:lnTo>
                  <a:lnTo>
                    <a:pt x="2525" y="1561"/>
                  </a:lnTo>
                  <a:lnTo>
                    <a:pt x="2564" y="1556"/>
                  </a:lnTo>
                  <a:lnTo>
                    <a:pt x="2601" y="1547"/>
                  </a:lnTo>
                  <a:lnTo>
                    <a:pt x="2634" y="1534"/>
                  </a:lnTo>
                  <a:lnTo>
                    <a:pt x="2661" y="1518"/>
                  </a:lnTo>
                  <a:lnTo>
                    <a:pt x="2684" y="1498"/>
                  </a:lnTo>
                  <a:lnTo>
                    <a:pt x="2682" y="1499"/>
                  </a:lnTo>
                  <a:lnTo>
                    <a:pt x="2677" y="1505"/>
                  </a:lnTo>
                  <a:lnTo>
                    <a:pt x="2666" y="1515"/>
                  </a:lnTo>
                  <a:lnTo>
                    <a:pt x="2652" y="1526"/>
                  </a:lnTo>
                  <a:lnTo>
                    <a:pt x="2635" y="1540"/>
                  </a:lnTo>
                  <a:lnTo>
                    <a:pt x="2613" y="1555"/>
                  </a:lnTo>
                  <a:lnTo>
                    <a:pt x="2588" y="1569"/>
                  </a:lnTo>
                  <a:lnTo>
                    <a:pt x="2560" y="1582"/>
                  </a:lnTo>
                  <a:lnTo>
                    <a:pt x="2527" y="1594"/>
                  </a:lnTo>
                  <a:lnTo>
                    <a:pt x="2492" y="1603"/>
                  </a:lnTo>
                  <a:lnTo>
                    <a:pt x="2453" y="1609"/>
                  </a:lnTo>
                  <a:lnTo>
                    <a:pt x="2411" y="1612"/>
                  </a:lnTo>
                  <a:lnTo>
                    <a:pt x="2366" y="1609"/>
                  </a:lnTo>
                  <a:lnTo>
                    <a:pt x="2369" y="1612"/>
                  </a:lnTo>
                  <a:lnTo>
                    <a:pt x="2372" y="1620"/>
                  </a:lnTo>
                  <a:lnTo>
                    <a:pt x="2379" y="1633"/>
                  </a:lnTo>
                  <a:lnTo>
                    <a:pt x="2387" y="1650"/>
                  </a:lnTo>
                  <a:lnTo>
                    <a:pt x="2393" y="1670"/>
                  </a:lnTo>
                  <a:lnTo>
                    <a:pt x="2400" y="1696"/>
                  </a:lnTo>
                  <a:lnTo>
                    <a:pt x="2405" y="1726"/>
                  </a:lnTo>
                  <a:lnTo>
                    <a:pt x="2408" y="1760"/>
                  </a:lnTo>
                  <a:lnTo>
                    <a:pt x="2406" y="1798"/>
                  </a:lnTo>
                  <a:lnTo>
                    <a:pt x="2400" y="1838"/>
                  </a:lnTo>
                  <a:lnTo>
                    <a:pt x="2400" y="1835"/>
                  </a:lnTo>
                  <a:lnTo>
                    <a:pt x="2397" y="1825"/>
                  </a:lnTo>
                  <a:lnTo>
                    <a:pt x="2395" y="1808"/>
                  </a:lnTo>
                  <a:lnTo>
                    <a:pt x="2391" y="1788"/>
                  </a:lnTo>
                  <a:lnTo>
                    <a:pt x="2384" y="1765"/>
                  </a:lnTo>
                  <a:lnTo>
                    <a:pt x="2378" y="1740"/>
                  </a:lnTo>
                  <a:lnTo>
                    <a:pt x="2367" y="1714"/>
                  </a:lnTo>
                  <a:lnTo>
                    <a:pt x="2357" y="1688"/>
                  </a:lnTo>
                  <a:lnTo>
                    <a:pt x="2344" y="1665"/>
                  </a:lnTo>
                  <a:lnTo>
                    <a:pt x="2328" y="1644"/>
                  </a:lnTo>
                  <a:lnTo>
                    <a:pt x="2310" y="1627"/>
                  </a:lnTo>
                  <a:lnTo>
                    <a:pt x="2291" y="1616"/>
                  </a:lnTo>
                  <a:lnTo>
                    <a:pt x="2268" y="1611"/>
                  </a:lnTo>
                  <a:lnTo>
                    <a:pt x="2223" y="1608"/>
                  </a:lnTo>
                  <a:lnTo>
                    <a:pt x="2172" y="1604"/>
                  </a:lnTo>
                  <a:lnTo>
                    <a:pt x="2118" y="1600"/>
                  </a:lnTo>
                  <a:lnTo>
                    <a:pt x="2059" y="1594"/>
                  </a:lnTo>
                  <a:lnTo>
                    <a:pt x="1999" y="1586"/>
                  </a:lnTo>
                  <a:lnTo>
                    <a:pt x="1940" y="1576"/>
                  </a:lnTo>
                  <a:lnTo>
                    <a:pt x="1881" y="1563"/>
                  </a:lnTo>
                  <a:lnTo>
                    <a:pt x="1851" y="1557"/>
                  </a:lnTo>
                  <a:lnTo>
                    <a:pt x="1824" y="1559"/>
                  </a:lnTo>
                  <a:lnTo>
                    <a:pt x="1801" y="1565"/>
                  </a:lnTo>
                  <a:lnTo>
                    <a:pt x="1780" y="1576"/>
                  </a:lnTo>
                  <a:lnTo>
                    <a:pt x="1763" y="1592"/>
                  </a:lnTo>
                  <a:lnTo>
                    <a:pt x="1749" y="1613"/>
                  </a:lnTo>
                  <a:lnTo>
                    <a:pt x="1737" y="1639"/>
                  </a:lnTo>
                  <a:lnTo>
                    <a:pt x="1726" y="1669"/>
                  </a:lnTo>
                  <a:lnTo>
                    <a:pt x="1719" y="1704"/>
                  </a:lnTo>
                  <a:lnTo>
                    <a:pt x="1713" y="1742"/>
                  </a:lnTo>
                  <a:lnTo>
                    <a:pt x="1710" y="1785"/>
                  </a:lnTo>
                  <a:lnTo>
                    <a:pt x="1708" y="1830"/>
                  </a:lnTo>
                  <a:lnTo>
                    <a:pt x="1707" y="1879"/>
                  </a:lnTo>
                  <a:lnTo>
                    <a:pt x="1707" y="1931"/>
                  </a:lnTo>
                  <a:lnTo>
                    <a:pt x="1708" y="1986"/>
                  </a:lnTo>
                  <a:lnTo>
                    <a:pt x="1711" y="2043"/>
                  </a:lnTo>
                  <a:lnTo>
                    <a:pt x="1713" y="2104"/>
                  </a:lnTo>
                  <a:lnTo>
                    <a:pt x="1716" y="2166"/>
                  </a:lnTo>
                  <a:lnTo>
                    <a:pt x="1719" y="2231"/>
                  </a:lnTo>
                  <a:lnTo>
                    <a:pt x="1721" y="2297"/>
                  </a:lnTo>
                  <a:lnTo>
                    <a:pt x="1724" y="2365"/>
                  </a:lnTo>
                  <a:lnTo>
                    <a:pt x="1764" y="2371"/>
                  </a:lnTo>
                  <a:lnTo>
                    <a:pt x="1803" y="2382"/>
                  </a:lnTo>
                  <a:lnTo>
                    <a:pt x="1841" y="2392"/>
                  </a:lnTo>
                  <a:lnTo>
                    <a:pt x="1877" y="2405"/>
                  </a:lnTo>
                  <a:lnTo>
                    <a:pt x="1912" y="2418"/>
                  </a:lnTo>
                  <a:lnTo>
                    <a:pt x="1944" y="2432"/>
                  </a:lnTo>
                  <a:lnTo>
                    <a:pt x="1972" y="2445"/>
                  </a:lnTo>
                  <a:lnTo>
                    <a:pt x="1997" y="2458"/>
                  </a:lnTo>
                  <a:lnTo>
                    <a:pt x="2019" y="2470"/>
                  </a:lnTo>
                  <a:lnTo>
                    <a:pt x="2036" y="2480"/>
                  </a:lnTo>
                  <a:lnTo>
                    <a:pt x="2049" y="2487"/>
                  </a:lnTo>
                  <a:lnTo>
                    <a:pt x="2057" y="2492"/>
                  </a:lnTo>
                  <a:lnTo>
                    <a:pt x="2059" y="2495"/>
                  </a:lnTo>
                  <a:lnTo>
                    <a:pt x="1955" y="2478"/>
                  </a:lnTo>
                  <a:lnTo>
                    <a:pt x="1855" y="2465"/>
                  </a:lnTo>
                  <a:lnTo>
                    <a:pt x="1763" y="2454"/>
                  </a:lnTo>
                  <a:lnTo>
                    <a:pt x="1675" y="2448"/>
                  </a:lnTo>
                  <a:lnTo>
                    <a:pt x="1593" y="2445"/>
                  </a:lnTo>
                  <a:lnTo>
                    <a:pt x="1516" y="2444"/>
                  </a:lnTo>
                  <a:lnTo>
                    <a:pt x="1446" y="2445"/>
                  </a:lnTo>
                  <a:lnTo>
                    <a:pt x="1381" y="2448"/>
                  </a:lnTo>
                  <a:lnTo>
                    <a:pt x="1322" y="2452"/>
                  </a:lnTo>
                  <a:lnTo>
                    <a:pt x="1270" y="2457"/>
                  </a:lnTo>
                  <a:lnTo>
                    <a:pt x="1224" y="2462"/>
                  </a:lnTo>
                  <a:lnTo>
                    <a:pt x="1183" y="2469"/>
                  </a:lnTo>
                  <a:lnTo>
                    <a:pt x="1148" y="2475"/>
                  </a:lnTo>
                  <a:lnTo>
                    <a:pt x="1120" y="2482"/>
                  </a:lnTo>
                  <a:lnTo>
                    <a:pt x="1097" y="2487"/>
                  </a:lnTo>
                  <a:lnTo>
                    <a:pt x="1082" y="2491"/>
                  </a:lnTo>
                  <a:lnTo>
                    <a:pt x="1073" y="2493"/>
                  </a:lnTo>
                  <a:lnTo>
                    <a:pt x="1069" y="2495"/>
                  </a:lnTo>
                  <a:lnTo>
                    <a:pt x="1127" y="2463"/>
                  </a:lnTo>
                  <a:lnTo>
                    <a:pt x="1182" y="2439"/>
                  </a:lnTo>
                  <a:lnTo>
                    <a:pt x="1233" y="2419"/>
                  </a:lnTo>
                  <a:lnTo>
                    <a:pt x="1279" y="2402"/>
                  </a:lnTo>
                  <a:lnTo>
                    <a:pt x="1321" y="2391"/>
                  </a:lnTo>
                  <a:lnTo>
                    <a:pt x="1357" y="2382"/>
                  </a:lnTo>
                  <a:lnTo>
                    <a:pt x="1390" y="2374"/>
                  </a:lnTo>
                  <a:lnTo>
                    <a:pt x="1415" y="2369"/>
                  </a:lnTo>
                  <a:lnTo>
                    <a:pt x="1434" y="2365"/>
                  </a:lnTo>
                  <a:lnTo>
                    <a:pt x="1433" y="2280"/>
                  </a:lnTo>
                  <a:lnTo>
                    <a:pt x="1429" y="2204"/>
                  </a:lnTo>
                  <a:lnTo>
                    <a:pt x="1422" y="2134"/>
                  </a:lnTo>
                  <a:lnTo>
                    <a:pt x="1413" y="2069"/>
                  </a:lnTo>
                  <a:lnTo>
                    <a:pt x="1402" y="2009"/>
                  </a:lnTo>
                  <a:lnTo>
                    <a:pt x="1387" y="1953"/>
                  </a:lnTo>
                  <a:lnTo>
                    <a:pt x="1370" y="1903"/>
                  </a:lnTo>
                  <a:lnTo>
                    <a:pt x="1350" y="1855"/>
                  </a:lnTo>
                  <a:lnTo>
                    <a:pt x="1325" y="1809"/>
                  </a:lnTo>
                  <a:lnTo>
                    <a:pt x="1296" y="1765"/>
                  </a:lnTo>
                  <a:lnTo>
                    <a:pt x="1264" y="1724"/>
                  </a:lnTo>
                  <a:lnTo>
                    <a:pt x="1227" y="1682"/>
                  </a:lnTo>
                  <a:lnTo>
                    <a:pt x="1187" y="1640"/>
                  </a:lnTo>
                  <a:lnTo>
                    <a:pt x="1161" y="1621"/>
                  </a:lnTo>
                  <a:lnTo>
                    <a:pt x="1130" y="1604"/>
                  </a:lnTo>
                  <a:lnTo>
                    <a:pt x="1095" y="1590"/>
                  </a:lnTo>
                  <a:lnTo>
                    <a:pt x="1056" y="1579"/>
                  </a:lnTo>
                  <a:lnTo>
                    <a:pt x="1013" y="1570"/>
                  </a:lnTo>
                  <a:lnTo>
                    <a:pt x="967" y="1564"/>
                  </a:lnTo>
                  <a:lnTo>
                    <a:pt x="918" y="1559"/>
                  </a:lnTo>
                  <a:lnTo>
                    <a:pt x="867" y="1553"/>
                  </a:lnTo>
                  <a:lnTo>
                    <a:pt x="814" y="1550"/>
                  </a:lnTo>
                  <a:lnTo>
                    <a:pt x="760" y="1546"/>
                  </a:lnTo>
                  <a:lnTo>
                    <a:pt x="704" y="1542"/>
                  </a:lnTo>
                  <a:lnTo>
                    <a:pt x="702" y="1544"/>
                  </a:lnTo>
                  <a:lnTo>
                    <a:pt x="697" y="1552"/>
                  </a:lnTo>
                  <a:lnTo>
                    <a:pt x="691" y="1565"/>
                  </a:lnTo>
                  <a:lnTo>
                    <a:pt x="679" y="1581"/>
                  </a:lnTo>
                  <a:lnTo>
                    <a:pt x="665" y="1600"/>
                  </a:lnTo>
                  <a:lnTo>
                    <a:pt x="646" y="1622"/>
                  </a:lnTo>
                  <a:lnTo>
                    <a:pt x="623" y="1646"/>
                  </a:lnTo>
                  <a:lnTo>
                    <a:pt x="596" y="1669"/>
                  </a:lnTo>
                  <a:lnTo>
                    <a:pt x="563" y="1694"/>
                  </a:lnTo>
                  <a:lnTo>
                    <a:pt x="526" y="1718"/>
                  </a:lnTo>
                  <a:lnTo>
                    <a:pt x="483" y="1742"/>
                  </a:lnTo>
                  <a:lnTo>
                    <a:pt x="435" y="1764"/>
                  </a:lnTo>
                  <a:lnTo>
                    <a:pt x="380" y="1783"/>
                  </a:lnTo>
                  <a:lnTo>
                    <a:pt x="319" y="1799"/>
                  </a:lnTo>
                  <a:lnTo>
                    <a:pt x="322" y="1798"/>
                  </a:lnTo>
                  <a:lnTo>
                    <a:pt x="329" y="1794"/>
                  </a:lnTo>
                  <a:lnTo>
                    <a:pt x="340" y="1787"/>
                  </a:lnTo>
                  <a:lnTo>
                    <a:pt x="355" y="1779"/>
                  </a:lnTo>
                  <a:lnTo>
                    <a:pt x="372" y="1769"/>
                  </a:lnTo>
                  <a:lnTo>
                    <a:pt x="392" y="1757"/>
                  </a:lnTo>
                  <a:lnTo>
                    <a:pt x="414" y="1744"/>
                  </a:lnTo>
                  <a:lnTo>
                    <a:pt x="436" y="1730"/>
                  </a:lnTo>
                  <a:lnTo>
                    <a:pt x="458" y="1714"/>
                  </a:lnTo>
                  <a:lnTo>
                    <a:pt x="480" y="1698"/>
                  </a:lnTo>
                  <a:lnTo>
                    <a:pt x="502" y="1681"/>
                  </a:lnTo>
                  <a:lnTo>
                    <a:pt x="522" y="1664"/>
                  </a:lnTo>
                  <a:lnTo>
                    <a:pt x="540" y="1647"/>
                  </a:lnTo>
                  <a:lnTo>
                    <a:pt x="554" y="1629"/>
                  </a:lnTo>
                  <a:lnTo>
                    <a:pt x="566" y="1612"/>
                  </a:lnTo>
                  <a:lnTo>
                    <a:pt x="574" y="1595"/>
                  </a:lnTo>
                  <a:lnTo>
                    <a:pt x="576" y="1579"/>
                  </a:lnTo>
                  <a:lnTo>
                    <a:pt x="574" y="1565"/>
                  </a:lnTo>
                  <a:lnTo>
                    <a:pt x="566" y="1551"/>
                  </a:lnTo>
                  <a:lnTo>
                    <a:pt x="550" y="1538"/>
                  </a:lnTo>
                  <a:lnTo>
                    <a:pt x="528" y="1528"/>
                  </a:lnTo>
                  <a:lnTo>
                    <a:pt x="487" y="1511"/>
                  </a:lnTo>
                  <a:lnTo>
                    <a:pt x="445" y="1496"/>
                  </a:lnTo>
                  <a:lnTo>
                    <a:pt x="403" y="1483"/>
                  </a:lnTo>
                  <a:lnTo>
                    <a:pt x="362" y="1470"/>
                  </a:lnTo>
                  <a:lnTo>
                    <a:pt x="322" y="1456"/>
                  </a:lnTo>
                  <a:lnTo>
                    <a:pt x="281" y="1443"/>
                  </a:lnTo>
                  <a:lnTo>
                    <a:pt x="244" y="1429"/>
                  </a:lnTo>
                  <a:lnTo>
                    <a:pt x="207" y="1412"/>
                  </a:lnTo>
                  <a:lnTo>
                    <a:pt x="172" y="1395"/>
                  </a:lnTo>
                  <a:lnTo>
                    <a:pt x="140" y="1374"/>
                  </a:lnTo>
                  <a:lnTo>
                    <a:pt x="108" y="1351"/>
                  </a:lnTo>
                  <a:lnTo>
                    <a:pt x="81" y="1325"/>
                  </a:lnTo>
                  <a:lnTo>
                    <a:pt x="55" y="1295"/>
                  </a:lnTo>
                  <a:lnTo>
                    <a:pt x="33" y="1261"/>
                  </a:lnTo>
                  <a:lnTo>
                    <a:pt x="15" y="1224"/>
                  </a:lnTo>
                  <a:lnTo>
                    <a:pt x="0" y="1180"/>
                  </a:lnTo>
                  <a:lnTo>
                    <a:pt x="2" y="1182"/>
                  </a:lnTo>
                  <a:lnTo>
                    <a:pt x="8" y="1191"/>
                  </a:lnTo>
                  <a:lnTo>
                    <a:pt x="16" y="1204"/>
                  </a:lnTo>
                  <a:lnTo>
                    <a:pt x="29" y="1220"/>
                  </a:lnTo>
                  <a:lnTo>
                    <a:pt x="45" y="1239"/>
                  </a:lnTo>
                  <a:lnTo>
                    <a:pt x="63" y="1260"/>
                  </a:lnTo>
                  <a:lnTo>
                    <a:pt x="85" y="1281"/>
                  </a:lnTo>
                  <a:lnTo>
                    <a:pt x="108" y="1303"/>
                  </a:lnTo>
                  <a:lnTo>
                    <a:pt x="136" y="1324"/>
                  </a:lnTo>
                  <a:lnTo>
                    <a:pt x="166" y="1343"/>
                  </a:lnTo>
                  <a:lnTo>
                    <a:pt x="198" y="1360"/>
                  </a:lnTo>
                  <a:lnTo>
                    <a:pt x="232" y="1374"/>
                  </a:lnTo>
                  <a:lnTo>
                    <a:pt x="268" y="1383"/>
                  </a:lnTo>
                  <a:lnTo>
                    <a:pt x="307" y="1387"/>
                  </a:lnTo>
                  <a:lnTo>
                    <a:pt x="309" y="1387"/>
                  </a:lnTo>
                  <a:lnTo>
                    <a:pt x="312" y="1387"/>
                  </a:lnTo>
                  <a:lnTo>
                    <a:pt x="316" y="1387"/>
                  </a:lnTo>
                  <a:lnTo>
                    <a:pt x="323" y="1386"/>
                  </a:lnTo>
                  <a:lnTo>
                    <a:pt x="331" y="1382"/>
                  </a:lnTo>
                  <a:lnTo>
                    <a:pt x="340" y="1377"/>
                  </a:lnTo>
                  <a:lnTo>
                    <a:pt x="349" y="1369"/>
                  </a:lnTo>
                  <a:lnTo>
                    <a:pt x="358" y="1357"/>
                  </a:lnTo>
                  <a:lnTo>
                    <a:pt x="367" y="1342"/>
                  </a:lnTo>
                  <a:lnTo>
                    <a:pt x="376" y="1322"/>
                  </a:lnTo>
                  <a:lnTo>
                    <a:pt x="384" y="1298"/>
                  </a:lnTo>
                  <a:lnTo>
                    <a:pt x="392" y="1268"/>
                  </a:lnTo>
                  <a:lnTo>
                    <a:pt x="398" y="1232"/>
                  </a:lnTo>
                  <a:lnTo>
                    <a:pt x="403" y="1189"/>
                  </a:lnTo>
                  <a:lnTo>
                    <a:pt x="406" y="1138"/>
                  </a:lnTo>
                  <a:lnTo>
                    <a:pt x="407" y="1141"/>
                  </a:lnTo>
                  <a:lnTo>
                    <a:pt x="410" y="1147"/>
                  </a:lnTo>
                  <a:lnTo>
                    <a:pt x="414" y="1159"/>
                  </a:lnTo>
                  <a:lnTo>
                    <a:pt x="418" y="1174"/>
                  </a:lnTo>
                  <a:lnTo>
                    <a:pt x="420" y="1194"/>
                  </a:lnTo>
                  <a:lnTo>
                    <a:pt x="423" y="1219"/>
                  </a:lnTo>
                  <a:lnTo>
                    <a:pt x="424" y="1247"/>
                  </a:lnTo>
                  <a:lnTo>
                    <a:pt x="422" y="1281"/>
                  </a:lnTo>
                  <a:lnTo>
                    <a:pt x="418" y="1318"/>
                  </a:lnTo>
                  <a:lnTo>
                    <a:pt x="409" y="1361"/>
                  </a:lnTo>
                  <a:lnTo>
                    <a:pt x="396" y="1407"/>
                  </a:lnTo>
                  <a:lnTo>
                    <a:pt x="399" y="1408"/>
                  </a:lnTo>
                  <a:lnTo>
                    <a:pt x="412" y="1409"/>
                  </a:lnTo>
                  <a:lnTo>
                    <a:pt x="431" y="1411"/>
                  </a:lnTo>
                  <a:lnTo>
                    <a:pt x="457" y="1413"/>
                  </a:lnTo>
                  <a:lnTo>
                    <a:pt x="488" y="1417"/>
                  </a:lnTo>
                  <a:lnTo>
                    <a:pt x="524" y="1420"/>
                  </a:lnTo>
                  <a:lnTo>
                    <a:pt x="563" y="1424"/>
                  </a:lnTo>
                  <a:lnTo>
                    <a:pt x="607" y="1428"/>
                  </a:lnTo>
                  <a:lnTo>
                    <a:pt x="653" y="1430"/>
                  </a:lnTo>
                  <a:lnTo>
                    <a:pt x="701" y="1434"/>
                  </a:lnTo>
                  <a:lnTo>
                    <a:pt x="750" y="1437"/>
                  </a:lnTo>
                  <a:lnTo>
                    <a:pt x="800" y="1439"/>
                  </a:lnTo>
                  <a:lnTo>
                    <a:pt x="848" y="1442"/>
                  </a:lnTo>
                  <a:lnTo>
                    <a:pt x="896" y="1443"/>
                  </a:lnTo>
                  <a:lnTo>
                    <a:pt x="941" y="1443"/>
                  </a:lnTo>
                  <a:lnTo>
                    <a:pt x="984" y="1443"/>
                  </a:lnTo>
                  <a:lnTo>
                    <a:pt x="1025" y="1442"/>
                  </a:lnTo>
                  <a:lnTo>
                    <a:pt x="1060" y="1439"/>
                  </a:lnTo>
                  <a:lnTo>
                    <a:pt x="1090" y="1435"/>
                  </a:lnTo>
                  <a:lnTo>
                    <a:pt x="1116" y="1429"/>
                  </a:lnTo>
                  <a:lnTo>
                    <a:pt x="1134" y="1422"/>
                  </a:lnTo>
                  <a:lnTo>
                    <a:pt x="1144" y="1413"/>
                  </a:lnTo>
                  <a:lnTo>
                    <a:pt x="1172" y="1370"/>
                  </a:lnTo>
                  <a:lnTo>
                    <a:pt x="1190" y="1328"/>
                  </a:lnTo>
                  <a:lnTo>
                    <a:pt x="1200" y="1285"/>
                  </a:lnTo>
                  <a:lnTo>
                    <a:pt x="1203" y="1241"/>
                  </a:lnTo>
                  <a:lnTo>
                    <a:pt x="1199" y="1196"/>
                  </a:lnTo>
                  <a:lnTo>
                    <a:pt x="1188" y="1152"/>
                  </a:lnTo>
                  <a:lnTo>
                    <a:pt x="1173" y="1108"/>
                  </a:lnTo>
                  <a:lnTo>
                    <a:pt x="1153" y="1063"/>
                  </a:lnTo>
                  <a:lnTo>
                    <a:pt x="1130" y="1017"/>
                  </a:lnTo>
                  <a:lnTo>
                    <a:pt x="1104" y="971"/>
                  </a:lnTo>
                  <a:lnTo>
                    <a:pt x="1075" y="924"/>
                  </a:lnTo>
                  <a:lnTo>
                    <a:pt x="1044" y="876"/>
                  </a:lnTo>
                  <a:lnTo>
                    <a:pt x="1014" y="828"/>
                  </a:lnTo>
                  <a:lnTo>
                    <a:pt x="983" y="780"/>
                  </a:lnTo>
                  <a:lnTo>
                    <a:pt x="954" y="729"/>
                  </a:lnTo>
                  <a:lnTo>
                    <a:pt x="926" y="678"/>
                  </a:lnTo>
                  <a:lnTo>
                    <a:pt x="923" y="678"/>
                  </a:lnTo>
                  <a:lnTo>
                    <a:pt x="915" y="678"/>
                  </a:lnTo>
                  <a:lnTo>
                    <a:pt x="904" y="677"/>
                  </a:lnTo>
                  <a:lnTo>
                    <a:pt x="887" y="675"/>
                  </a:lnTo>
                  <a:lnTo>
                    <a:pt x="865" y="669"/>
                  </a:lnTo>
                  <a:lnTo>
                    <a:pt x="839" y="662"/>
                  </a:lnTo>
                  <a:lnTo>
                    <a:pt x="809" y="651"/>
                  </a:lnTo>
                  <a:lnTo>
                    <a:pt x="775" y="637"/>
                  </a:lnTo>
                  <a:lnTo>
                    <a:pt x="736" y="619"/>
                  </a:lnTo>
                  <a:lnTo>
                    <a:pt x="693" y="595"/>
                  </a:lnTo>
                  <a:lnTo>
                    <a:pt x="648" y="566"/>
                  </a:lnTo>
                  <a:lnTo>
                    <a:pt x="650" y="567"/>
                  </a:lnTo>
                  <a:lnTo>
                    <a:pt x="658" y="571"/>
                  </a:lnTo>
                  <a:lnTo>
                    <a:pt x="672" y="575"/>
                  </a:lnTo>
                  <a:lnTo>
                    <a:pt x="689" y="581"/>
                  </a:lnTo>
                  <a:lnTo>
                    <a:pt x="709" y="588"/>
                  </a:lnTo>
                  <a:lnTo>
                    <a:pt x="732" y="595"/>
                  </a:lnTo>
                  <a:lnTo>
                    <a:pt x="756" y="603"/>
                  </a:lnTo>
                  <a:lnTo>
                    <a:pt x="780" y="611"/>
                  </a:lnTo>
                  <a:lnTo>
                    <a:pt x="805" y="619"/>
                  </a:lnTo>
                  <a:lnTo>
                    <a:pt x="828" y="625"/>
                  </a:lnTo>
                  <a:lnTo>
                    <a:pt x="849" y="630"/>
                  </a:lnTo>
                  <a:lnTo>
                    <a:pt x="869" y="634"/>
                  </a:lnTo>
                  <a:lnTo>
                    <a:pt x="884" y="637"/>
                  </a:lnTo>
                  <a:lnTo>
                    <a:pt x="896" y="638"/>
                  </a:lnTo>
                  <a:lnTo>
                    <a:pt x="901" y="636"/>
                  </a:lnTo>
                  <a:lnTo>
                    <a:pt x="902" y="632"/>
                  </a:lnTo>
                  <a:lnTo>
                    <a:pt x="883" y="585"/>
                  </a:lnTo>
                  <a:lnTo>
                    <a:pt x="866" y="538"/>
                  </a:lnTo>
                  <a:lnTo>
                    <a:pt x="853" y="490"/>
                  </a:lnTo>
                  <a:lnTo>
                    <a:pt x="843" y="442"/>
                  </a:lnTo>
                  <a:lnTo>
                    <a:pt x="837" y="393"/>
                  </a:lnTo>
                  <a:lnTo>
                    <a:pt x="837" y="342"/>
                  </a:lnTo>
                  <a:lnTo>
                    <a:pt x="843" y="292"/>
                  </a:lnTo>
                  <a:lnTo>
                    <a:pt x="853" y="240"/>
                  </a:lnTo>
                  <a:lnTo>
                    <a:pt x="871" y="188"/>
                  </a:lnTo>
                  <a:lnTo>
                    <a:pt x="896" y="133"/>
                  </a:lnTo>
                  <a:lnTo>
                    <a:pt x="928" y="79"/>
                  </a:lnTo>
                  <a:lnTo>
                    <a:pt x="928" y="83"/>
                  </a:lnTo>
                  <a:lnTo>
                    <a:pt x="926" y="94"/>
                  </a:lnTo>
                  <a:lnTo>
                    <a:pt x="923" y="112"/>
                  </a:lnTo>
                  <a:lnTo>
                    <a:pt x="919" y="136"/>
                  </a:lnTo>
                  <a:lnTo>
                    <a:pt x="915" y="163"/>
                  </a:lnTo>
                  <a:lnTo>
                    <a:pt x="912" y="194"/>
                  </a:lnTo>
                  <a:lnTo>
                    <a:pt x="909" y="228"/>
                  </a:lnTo>
                  <a:lnTo>
                    <a:pt x="906" y="263"/>
                  </a:lnTo>
                  <a:lnTo>
                    <a:pt x="904" y="298"/>
                  </a:lnTo>
                  <a:lnTo>
                    <a:pt x="904" y="332"/>
                  </a:lnTo>
                  <a:lnTo>
                    <a:pt x="905" y="366"/>
                  </a:lnTo>
                  <a:lnTo>
                    <a:pt x="909" y="395"/>
                  </a:lnTo>
                  <a:lnTo>
                    <a:pt x="915" y="421"/>
                  </a:lnTo>
                  <a:lnTo>
                    <a:pt x="923" y="444"/>
                  </a:lnTo>
                  <a:lnTo>
                    <a:pt x="935" y="459"/>
                  </a:lnTo>
                  <a:lnTo>
                    <a:pt x="936" y="459"/>
                  </a:lnTo>
                  <a:lnTo>
                    <a:pt x="940" y="460"/>
                  </a:lnTo>
                  <a:lnTo>
                    <a:pt x="947" y="460"/>
                  </a:lnTo>
                  <a:lnTo>
                    <a:pt x="957" y="460"/>
                  </a:lnTo>
                  <a:lnTo>
                    <a:pt x="969" y="459"/>
                  </a:lnTo>
                  <a:lnTo>
                    <a:pt x="984" y="457"/>
                  </a:lnTo>
                  <a:lnTo>
                    <a:pt x="1003" y="450"/>
                  </a:lnTo>
                  <a:lnTo>
                    <a:pt x="1025" y="441"/>
                  </a:lnTo>
                  <a:lnTo>
                    <a:pt x="1049" y="429"/>
                  </a:lnTo>
                  <a:lnTo>
                    <a:pt x="1077" y="412"/>
                  </a:lnTo>
                  <a:lnTo>
                    <a:pt x="1108" y="390"/>
                  </a:lnTo>
                  <a:lnTo>
                    <a:pt x="1143" y="363"/>
                  </a:lnTo>
                  <a:lnTo>
                    <a:pt x="1181" y="331"/>
                  </a:lnTo>
                  <a:lnTo>
                    <a:pt x="1179" y="334"/>
                  </a:lnTo>
                  <a:lnTo>
                    <a:pt x="1175" y="342"/>
                  </a:lnTo>
                  <a:lnTo>
                    <a:pt x="1168" y="357"/>
                  </a:lnTo>
                  <a:lnTo>
                    <a:pt x="1156" y="375"/>
                  </a:lnTo>
                  <a:lnTo>
                    <a:pt x="1140" y="395"/>
                  </a:lnTo>
                  <a:lnTo>
                    <a:pt x="1121" y="418"/>
                  </a:lnTo>
                  <a:lnTo>
                    <a:pt x="1096" y="441"/>
                  </a:lnTo>
                  <a:lnTo>
                    <a:pt x="1066" y="466"/>
                  </a:lnTo>
                  <a:lnTo>
                    <a:pt x="1032" y="488"/>
                  </a:lnTo>
                  <a:lnTo>
                    <a:pt x="992" y="510"/>
                  </a:lnTo>
                  <a:lnTo>
                    <a:pt x="947" y="528"/>
                  </a:lnTo>
                  <a:lnTo>
                    <a:pt x="948" y="532"/>
                  </a:lnTo>
                  <a:lnTo>
                    <a:pt x="953" y="542"/>
                  </a:lnTo>
                  <a:lnTo>
                    <a:pt x="961" y="560"/>
                  </a:lnTo>
                  <a:lnTo>
                    <a:pt x="971" y="584"/>
                  </a:lnTo>
                  <a:lnTo>
                    <a:pt x="987" y="614"/>
                  </a:lnTo>
                  <a:lnTo>
                    <a:pt x="1005" y="649"/>
                  </a:lnTo>
                  <a:lnTo>
                    <a:pt x="1029" y="690"/>
                  </a:lnTo>
                  <a:lnTo>
                    <a:pt x="1056" y="737"/>
                  </a:lnTo>
                  <a:lnTo>
                    <a:pt x="1087" y="788"/>
                  </a:lnTo>
                  <a:lnTo>
                    <a:pt x="1125" y="843"/>
                  </a:lnTo>
                  <a:lnTo>
                    <a:pt x="1166" y="904"/>
                  </a:lnTo>
                  <a:lnTo>
                    <a:pt x="1213" y="968"/>
                  </a:lnTo>
                  <a:lnTo>
                    <a:pt x="1265" y="1035"/>
                  </a:lnTo>
                  <a:lnTo>
                    <a:pt x="1322" y="1107"/>
                  </a:lnTo>
                  <a:lnTo>
                    <a:pt x="1386" y="1181"/>
                  </a:lnTo>
                  <a:lnTo>
                    <a:pt x="1456" y="1257"/>
                  </a:lnTo>
                  <a:lnTo>
                    <a:pt x="1457" y="1254"/>
                  </a:lnTo>
                  <a:lnTo>
                    <a:pt x="1461" y="1243"/>
                  </a:lnTo>
                  <a:lnTo>
                    <a:pt x="1467" y="1226"/>
                  </a:lnTo>
                  <a:lnTo>
                    <a:pt x="1476" y="1203"/>
                  </a:lnTo>
                  <a:lnTo>
                    <a:pt x="1485" y="1174"/>
                  </a:lnTo>
                  <a:lnTo>
                    <a:pt x="1496" y="1139"/>
                  </a:lnTo>
                  <a:lnTo>
                    <a:pt x="1509" y="1100"/>
                  </a:lnTo>
                  <a:lnTo>
                    <a:pt x="1524" y="1056"/>
                  </a:lnTo>
                  <a:lnTo>
                    <a:pt x="1539" y="1008"/>
                  </a:lnTo>
                  <a:lnTo>
                    <a:pt x="1555" y="956"/>
                  </a:lnTo>
                  <a:lnTo>
                    <a:pt x="1572" y="900"/>
                  </a:lnTo>
                  <a:lnTo>
                    <a:pt x="1589" y="842"/>
                  </a:lnTo>
                  <a:lnTo>
                    <a:pt x="1606" y="781"/>
                  </a:lnTo>
                  <a:lnTo>
                    <a:pt x="1603" y="776"/>
                  </a:lnTo>
                  <a:lnTo>
                    <a:pt x="1595" y="768"/>
                  </a:lnTo>
                  <a:lnTo>
                    <a:pt x="1582" y="759"/>
                  </a:lnTo>
                  <a:lnTo>
                    <a:pt x="1564" y="746"/>
                  </a:lnTo>
                  <a:lnTo>
                    <a:pt x="1542" y="730"/>
                  </a:lnTo>
                  <a:lnTo>
                    <a:pt x="1519" y="711"/>
                  </a:lnTo>
                  <a:lnTo>
                    <a:pt x="1491" y="688"/>
                  </a:lnTo>
                  <a:lnTo>
                    <a:pt x="1464" y="660"/>
                  </a:lnTo>
                  <a:lnTo>
                    <a:pt x="1434" y="628"/>
                  </a:lnTo>
                  <a:lnTo>
                    <a:pt x="1405" y="590"/>
                  </a:lnTo>
                  <a:lnTo>
                    <a:pt x="1378" y="547"/>
                  </a:lnTo>
                  <a:lnTo>
                    <a:pt x="1352" y="498"/>
                  </a:lnTo>
                  <a:lnTo>
                    <a:pt x="1329" y="444"/>
                  </a:lnTo>
                  <a:lnTo>
                    <a:pt x="1329" y="444"/>
                  </a:lnTo>
                  <a:lnTo>
                    <a:pt x="1334" y="449"/>
                  </a:lnTo>
                  <a:lnTo>
                    <a:pt x="1342" y="459"/>
                  </a:lnTo>
                  <a:lnTo>
                    <a:pt x="1352" y="472"/>
                  </a:lnTo>
                  <a:lnTo>
                    <a:pt x="1365" y="488"/>
                  </a:lnTo>
                  <a:lnTo>
                    <a:pt x="1381" y="506"/>
                  </a:lnTo>
                  <a:lnTo>
                    <a:pt x="1398" y="527"/>
                  </a:lnTo>
                  <a:lnTo>
                    <a:pt x="1416" y="547"/>
                  </a:lnTo>
                  <a:lnTo>
                    <a:pt x="1435" y="569"/>
                  </a:lnTo>
                  <a:lnTo>
                    <a:pt x="1455" y="592"/>
                  </a:lnTo>
                  <a:lnTo>
                    <a:pt x="1476" y="614"/>
                  </a:lnTo>
                  <a:lnTo>
                    <a:pt x="1496" y="634"/>
                  </a:lnTo>
                  <a:lnTo>
                    <a:pt x="1517" y="654"/>
                  </a:lnTo>
                  <a:lnTo>
                    <a:pt x="1537" y="671"/>
                  </a:lnTo>
                  <a:lnTo>
                    <a:pt x="1556" y="685"/>
                  </a:lnTo>
                  <a:lnTo>
                    <a:pt x="1574" y="695"/>
                  </a:lnTo>
                  <a:lnTo>
                    <a:pt x="1590" y="703"/>
                  </a:lnTo>
                  <a:lnTo>
                    <a:pt x="1604" y="706"/>
                  </a:lnTo>
                  <a:lnTo>
                    <a:pt x="1616" y="703"/>
                  </a:lnTo>
                  <a:lnTo>
                    <a:pt x="1626" y="694"/>
                  </a:lnTo>
                  <a:lnTo>
                    <a:pt x="1632" y="680"/>
                  </a:lnTo>
                  <a:lnTo>
                    <a:pt x="1656" y="584"/>
                  </a:lnTo>
                  <a:lnTo>
                    <a:pt x="1680" y="486"/>
                  </a:lnTo>
                  <a:lnTo>
                    <a:pt x="1701" y="386"/>
                  </a:lnTo>
                  <a:lnTo>
                    <a:pt x="1717" y="286"/>
                  </a:lnTo>
                  <a:lnTo>
                    <a:pt x="1733" y="188"/>
                  </a:lnTo>
                  <a:lnTo>
                    <a:pt x="1743" y="92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4" name="Picture 2" descr="https://upload.wikimedia.org/wikipedia/commons/2/23/Dijkstras_progress_animation.gif">
            <a:extLst>
              <a:ext uri="{FF2B5EF4-FFF2-40B4-BE49-F238E27FC236}">
                <a16:creationId xmlns:a16="http://schemas.microsoft.com/office/drawing/2014/main" id="{756DA620-0227-4C5E-87FE-8D5EE6E9F2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36" y="105958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496E8183-D90F-466E-8AC5-7C1C584395C7}"/>
              </a:ext>
            </a:extLst>
          </p:cNvPr>
          <p:cNvSpPr txBox="1"/>
          <p:nvPr/>
        </p:nvSpPr>
        <p:spPr>
          <a:xfrm>
            <a:off x="971600" y="242773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單源最短路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arenBoth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實作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3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F20BBE-5D8D-44BB-AA57-4FDED676D5D7}"/>
              </a:ext>
            </a:extLst>
          </p:cNvPr>
          <p:cNvSpPr/>
          <p:nvPr/>
        </p:nvSpPr>
        <p:spPr>
          <a:xfrm>
            <a:off x="827584" y="2283718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TW" altLang="en-US" dirty="0">
                <a:solidFill>
                  <a:srgbClr val="333333"/>
                </a:solidFill>
                <a:latin typeface="Ubuntu"/>
              </a:rPr>
              <a:t>想法是這樣：</a:t>
            </a:r>
            <a:endParaRPr lang="en-US" altLang="zh-TW" dirty="0">
              <a:solidFill>
                <a:srgbClr val="333333"/>
              </a:solidFill>
              <a:latin typeface="Ubuntu"/>
            </a:endParaRPr>
          </a:p>
          <a:p>
            <a:r>
              <a:rPr lang="en-US" altLang="zh-TW" dirty="0"/>
              <a:t>(1) </a:t>
            </a:r>
            <a:r>
              <a:rPr lang="zh-TW" altLang="en-US" dirty="0"/>
              <a:t>把離樹根最近的點加入最短路徑樹裡</a:t>
            </a:r>
          </a:p>
          <a:p>
            <a:r>
              <a:rPr lang="en-US" altLang="zh-TW" dirty="0"/>
              <a:t>(2) </a:t>
            </a:r>
            <a:r>
              <a:rPr lang="zh-TW" altLang="en-US" dirty="0"/>
              <a:t>並把所有與該點相連的邊鬆弛</a:t>
            </a:r>
          </a:p>
          <a:p>
            <a:r>
              <a:rPr lang="en-US" altLang="zh-TW" dirty="0"/>
              <a:t>(3) </a:t>
            </a:r>
            <a:r>
              <a:rPr lang="zh-TW" altLang="en-US" dirty="0"/>
              <a:t>已經加入的點不會在被鬆弛</a:t>
            </a: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59470"/>
            <a:ext cx="3681903" cy="24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51920" y="175643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75643"/>
                <a:ext cx="72008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FB36625-6C67-4290-A547-EE617197CE78}"/>
                  </a:ext>
                </a:extLst>
              </p:cNvPr>
              <p:cNvSpPr txBox="1"/>
              <p:nvPr/>
            </p:nvSpPr>
            <p:spPr>
              <a:xfrm>
                <a:off x="6300192" y="1059582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FB36625-6C67-4290-A547-EE617197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059582"/>
                <a:ext cx="72008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20272" y="3376032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376032"/>
                <a:ext cx="720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43908" y="3885876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3885876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E5F07AF-9E1F-46BF-8F1A-25F2F86CDB5A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548DFE-4D76-41EB-B3E8-91817C93D361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26F6485-D37F-4F3D-B235-715252489998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BDEA84-ECDC-4BA7-ADAA-63A022BCFE0A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F155DB-78FD-4D70-8FF8-6589CF9D65F2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A6F9DB2-E77E-41DB-BD41-4F1A607509E5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351637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8D9565E1-AFF8-4A57-8DBD-91D1DC59EC82}"/>
              </a:ext>
            </a:extLst>
          </p:cNvPr>
          <p:cNvSpPr/>
          <p:nvPr/>
        </p:nvSpPr>
        <p:spPr>
          <a:xfrm rot="5400000">
            <a:off x="-181016" y="805266"/>
            <a:ext cx="3831065" cy="3469033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55561" y="2211710"/>
            <a:ext cx="1272223" cy="783087"/>
            <a:chOff x="857546" y="927617"/>
            <a:chExt cx="1272223" cy="783087"/>
          </a:xfrm>
          <a:noFill/>
        </p:grpSpPr>
        <p:sp>
          <p:nvSpPr>
            <p:cNvPr id="5" name="Rectangle 2"/>
            <p:cNvSpPr/>
            <p:nvPr/>
          </p:nvSpPr>
          <p:spPr>
            <a:xfrm>
              <a:off x="857546" y="927617"/>
              <a:ext cx="1236218" cy="783087"/>
            </a:xfrm>
            <a:prstGeom prst="rect">
              <a:avLst/>
            </a:prstGeom>
            <a:grpFill/>
          </p:spPr>
          <p:txBody>
            <a:bodyPr wrap="square">
              <a:normAutofit fontScale="70000" lnSpcReduction="20000"/>
            </a:bodyPr>
            <a:lstStyle/>
            <a:p>
              <a:pPr algn="r"/>
              <a:r>
                <a:rPr lang="zh-TW" altLang="en-US" sz="5400" b="1" spc="300" dirty="0">
                  <a:solidFill>
                    <a:schemeClr val="bg1"/>
                  </a:solidFill>
                  <a:cs typeface="+mn-ea"/>
                  <a:sym typeface="+mn-lt"/>
                </a:rPr>
                <a:t>目錄</a:t>
              </a:r>
              <a:endParaRPr lang="zh-CN" altLang="en-US" sz="54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857546" y="1410621"/>
              <a:ext cx="1272223" cy="300083"/>
            </a:xfrm>
            <a:prstGeom prst="rect">
              <a:avLst/>
            </a:prstGeom>
            <a:grp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2000" b="1" spc="300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4039521" y="1170991"/>
            <a:ext cx="3322969" cy="530915"/>
            <a:chOff x="1598315" y="1418185"/>
            <a:chExt cx="4430626" cy="707886"/>
          </a:xfrm>
        </p:grpSpPr>
        <p:sp>
          <p:nvSpPr>
            <p:cNvPr id="24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b="1">
                  <a:solidFill>
                    <a:srgbClr val="38425D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6" name="TextBox 8"/>
            <p:cNvSpPr txBox="1"/>
            <p:nvPr/>
          </p:nvSpPr>
          <p:spPr>
            <a:xfrm>
              <a:off x="2066367" y="1529264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TW" altLang="en-US" sz="1600" b="1" dirty="0">
                  <a:solidFill>
                    <a:srgbClr val="38425D"/>
                  </a:solidFill>
                  <a:cs typeface="+mn-ea"/>
                  <a:sym typeface="+mn-lt"/>
                </a:rPr>
                <a:t>簡介</a:t>
              </a:r>
              <a:endParaRPr lang="zh-CN" altLang="en-US" sz="1600" b="1" dirty="0">
                <a:solidFill>
                  <a:srgbClr val="38425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4039521" y="2008868"/>
            <a:ext cx="3322969" cy="530915"/>
            <a:chOff x="1598315" y="2786337"/>
            <a:chExt cx="4430626" cy="707886"/>
          </a:xfrm>
        </p:grpSpPr>
        <p:sp>
          <p:nvSpPr>
            <p:cNvPr id="20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b="1">
                  <a:solidFill>
                    <a:srgbClr val="68B7C3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2066367" y="289741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rgbClr val="68B7C3"/>
                  </a:solidFill>
                  <a:cs typeface="+mn-ea"/>
                  <a:sym typeface="+mn-lt"/>
                </a:rPr>
                <a:t>BFS</a:t>
              </a:r>
              <a:endParaRPr lang="zh-CN" altLang="en-US" sz="1600" b="1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4039521" y="2846744"/>
            <a:ext cx="3322969" cy="530915"/>
            <a:chOff x="1598315" y="4154489"/>
            <a:chExt cx="4430626" cy="707886"/>
          </a:xfrm>
        </p:grpSpPr>
        <p:sp>
          <p:nvSpPr>
            <p:cNvPr id="16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b="1" dirty="0">
                  <a:solidFill>
                    <a:srgbClr val="38425D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066367" y="426556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38425D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Floyd-</a:t>
              </a:r>
              <a:r>
                <a:rPr lang="en-US" altLang="zh-CN" dirty="0" err="1">
                  <a:sym typeface="+mn-lt"/>
                </a:rPr>
                <a:t>Warshall</a:t>
              </a:r>
              <a:r>
                <a:rPr lang="en-US" altLang="zh-CN" dirty="0">
                  <a:sym typeface="+mn-lt"/>
                </a:rPr>
                <a:t> Algorithm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4039521" y="3684622"/>
            <a:ext cx="3322969" cy="530915"/>
            <a:chOff x="1598315" y="5522641"/>
            <a:chExt cx="4430626" cy="707886"/>
          </a:xfrm>
        </p:grpSpPr>
        <p:sp>
          <p:nvSpPr>
            <p:cNvPr id="12" name="TextBox 21"/>
            <p:cNvSpPr txBox="1"/>
            <p:nvPr/>
          </p:nvSpPr>
          <p:spPr>
            <a:xfrm>
              <a:off x="1598315" y="5522641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b="1">
                  <a:solidFill>
                    <a:srgbClr val="68B7C3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2066367" y="5633720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TW" sz="1600" b="1" dirty="0">
                  <a:solidFill>
                    <a:srgbClr val="68B7C3"/>
                  </a:solidFill>
                  <a:cs typeface="+mn-ea"/>
                  <a:sym typeface="+mn-lt"/>
                </a:rPr>
                <a:t>Dijkstra’s Algorithm</a:t>
              </a:r>
              <a:endParaRPr lang="zh-CN" altLang="en-US" sz="1600" b="1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A147F3FF-EA31-4B0A-9A14-219C362A2B3B}"/>
              </a:ext>
            </a:extLst>
          </p:cNvPr>
          <p:cNvSpPr/>
          <p:nvPr/>
        </p:nvSpPr>
        <p:spPr>
          <a:xfrm rot="5400000">
            <a:off x="-143154" y="2728459"/>
            <a:ext cx="3029727" cy="2743421"/>
          </a:xfrm>
          <a:prstGeom prst="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36FBCC6B-AAF5-4C1C-808D-B48470231754}"/>
              </a:ext>
            </a:extLst>
          </p:cNvPr>
          <p:cNvSpPr/>
          <p:nvPr/>
        </p:nvSpPr>
        <p:spPr>
          <a:xfrm rot="16200000" flipH="1">
            <a:off x="7364047" y="3418993"/>
            <a:ext cx="1868226" cy="1691680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77569140-E6F4-4A31-83C6-D184A3C0F892}"/>
              </a:ext>
            </a:extLst>
          </p:cNvPr>
          <p:cNvGrpSpPr/>
          <p:nvPr/>
        </p:nvGrpSpPr>
        <p:grpSpPr>
          <a:xfrm>
            <a:off x="4039521" y="4342907"/>
            <a:ext cx="3322969" cy="530915"/>
            <a:chOff x="1598315" y="4154489"/>
            <a:chExt cx="4430626" cy="707886"/>
          </a:xfrm>
        </p:grpSpPr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B0E5635-1135-4E50-8B44-C8CCA59EEDC7}"/>
                </a:ext>
              </a:extLst>
            </p:cNvPr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b="1" dirty="0">
                  <a:solidFill>
                    <a:srgbClr val="38425D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BE1EFCA-6F90-4D68-825F-F75CD4B1F0D3}"/>
                </a:ext>
              </a:extLst>
            </p:cNvPr>
            <p:cNvSpPr txBox="1"/>
            <p:nvPr/>
          </p:nvSpPr>
          <p:spPr>
            <a:xfrm>
              <a:off x="2066367" y="426556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38425D"/>
                  </a:solidFill>
                  <a:cs typeface="+mn-ea"/>
                </a:defRPr>
              </a:lvl1pPr>
            </a:lstStyle>
            <a:p>
              <a:r>
                <a:rPr lang="zh-TW" altLang="en-US" dirty="0">
                  <a:sym typeface="+mn-lt"/>
                </a:rPr>
                <a:t>題目練習</a:t>
              </a:r>
              <a:endParaRPr lang="zh-CN" altLang="en-US" dirty="0"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1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51920" y="127931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27931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FB36625-6C67-4290-A547-EE617197CE78}"/>
                  </a:ext>
                </a:extLst>
              </p:cNvPr>
              <p:cNvSpPr txBox="1"/>
              <p:nvPr/>
            </p:nvSpPr>
            <p:spPr>
              <a:xfrm>
                <a:off x="6300192" y="1059582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FB36625-6C67-4290-A547-EE617197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059582"/>
                <a:ext cx="72008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6978750" y="3376032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50" y="3376032"/>
                <a:ext cx="720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42002" y="3861797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002" y="3861797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9372C15-33E2-47FF-BCF1-D33B9D8F3D91}"/>
              </a:ext>
            </a:extLst>
          </p:cNvPr>
          <p:cNvCxnSpPr/>
          <p:nvPr/>
        </p:nvCxnSpPr>
        <p:spPr>
          <a:xfrm flipV="1">
            <a:off x="2483768" y="1221171"/>
            <a:ext cx="1440160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8C5C432D-9F85-4B2B-BC96-18ED4F6A2FBA}"/>
              </a:ext>
            </a:extLst>
          </p:cNvPr>
          <p:cNvSpPr/>
          <p:nvPr/>
        </p:nvSpPr>
        <p:spPr>
          <a:xfrm>
            <a:off x="7407407" y="339502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EA82CFF-2043-423F-80EC-D5390F1091A0}"/>
              </a:ext>
            </a:extLst>
          </p:cNvPr>
          <p:cNvSpPr/>
          <p:nvPr/>
        </p:nvSpPr>
        <p:spPr>
          <a:xfrm>
            <a:off x="7400399" y="955688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736842F-E1E5-4B8D-8CE5-508D34824E04}"/>
              </a:ext>
            </a:extLst>
          </p:cNvPr>
          <p:cNvCxnSpPr>
            <a:cxnSpLocks/>
          </p:cNvCxnSpPr>
          <p:nvPr/>
        </p:nvCxnSpPr>
        <p:spPr>
          <a:xfrm>
            <a:off x="7400399" y="1696814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9D21EB-FE56-4862-A619-0F4CC3C53DE4}"/>
              </a:ext>
            </a:extLst>
          </p:cNvPr>
          <p:cNvSpPr txBox="1"/>
          <p:nvPr/>
        </p:nvSpPr>
        <p:spPr>
          <a:xfrm>
            <a:off x="7932987" y="35401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AF9B18-9743-4FB7-8934-3D9755237DD5}"/>
              </a:ext>
            </a:extLst>
          </p:cNvPr>
          <p:cNvSpPr txBox="1"/>
          <p:nvPr/>
        </p:nvSpPr>
        <p:spPr>
          <a:xfrm>
            <a:off x="7864217" y="978953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E21394-3D04-4F3A-BC01-4A5AD476B4C3}"/>
              </a:ext>
            </a:extLst>
          </p:cNvPr>
          <p:cNvSpPr txBox="1"/>
          <p:nvPr/>
        </p:nvSpPr>
        <p:spPr>
          <a:xfrm>
            <a:off x="8029827" y="145383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7852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51920" y="93974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93974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FB36625-6C67-4290-A547-EE617197CE78}"/>
                  </a:ext>
                </a:extLst>
              </p:cNvPr>
              <p:cNvSpPr txBox="1"/>
              <p:nvPr/>
            </p:nvSpPr>
            <p:spPr>
              <a:xfrm>
                <a:off x="6345154" y="1057017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7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FB36625-6C67-4290-A547-EE617197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54" y="1057017"/>
                <a:ext cx="720080" cy="710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33191" y="3376032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91" y="3376032"/>
                <a:ext cx="720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68CAB7-BDAB-4064-A52A-0541026CE93B}"/>
              </a:ext>
            </a:extLst>
          </p:cNvPr>
          <p:cNvSpPr/>
          <p:nvPr/>
        </p:nvSpPr>
        <p:spPr>
          <a:xfrm>
            <a:off x="3735885" y="707411"/>
            <a:ext cx="90580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779A5A5-3602-4B32-ABA5-A30F700578FC}"/>
              </a:ext>
            </a:extLst>
          </p:cNvPr>
          <p:cNvCxnSpPr>
            <a:cxnSpLocks/>
          </p:cNvCxnSpPr>
          <p:nvPr/>
        </p:nvCxnSpPr>
        <p:spPr>
          <a:xfrm flipV="1">
            <a:off x="4134074" y="1346698"/>
            <a:ext cx="54715" cy="2161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5C09E5-78A1-499B-A07C-82CA5FC58E08}"/>
              </a:ext>
            </a:extLst>
          </p:cNvPr>
          <p:cNvCxnSpPr>
            <a:cxnSpLocks/>
          </p:cNvCxnSpPr>
          <p:nvPr/>
        </p:nvCxnSpPr>
        <p:spPr>
          <a:xfrm flipH="1" flipV="1">
            <a:off x="4400003" y="1203598"/>
            <a:ext cx="1990114" cy="720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63F3174C-6F2B-45AE-862A-31FDF0726865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41AC7DE-2CAA-4F7B-B7B0-B269A62393F8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2FB1064-49EC-41DD-9DBE-C52FE4A8F2E6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6AE79D-09B1-4369-AC10-987CC80DA17E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917A68-CF15-43D3-B105-6EF6472C4D74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9AC6B9-A34F-4688-AB49-41163A9929F1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355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FB36625-6C67-4290-A547-EE617197CE78}"/>
              </a:ext>
            </a:extLst>
          </p:cNvPr>
          <p:cNvSpPr txBox="1"/>
          <p:nvPr/>
        </p:nvSpPr>
        <p:spPr>
          <a:xfrm>
            <a:off x="6469874" y="1002027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33191" y="3376032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∞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91" y="3376032"/>
                <a:ext cx="72008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7</m:t>
                      </m:r>
                    </m:oMath>
                  </m:oMathPara>
                </a14:m>
                <a:endParaRPr lang="en-US" altLang="zh-TW" sz="4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68CAB7-BDAB-4064-A52A-0541026CE93B}"/>
              </a:ext>
            </a:extLst>
          </p:cNvPr>
          <p:cNvSpPr/>
          <p:nvPr/>
        </p:nvSpPr>
        <p:spPr>
          <a:xfrm>
            <a:off x="3735885" y="707411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779A5A5-3602-4B32-ABA5-A30F700578FC}"/>
              </a:ext>
            </a:extLst>
          </p:cNvPr>
          <p:cNvCxnSpPr>
            <a:cxnSpLocks/>
          </p:cNvCxnSpPr>
          <p:nvPr/>
        </p:nvCxnSpPr>
        <p:spPr>
          <a:xfrm flipV="1">
            <a:off x="2021424" y="3861797"/>
            <a:ext cx="1807325" cy="5101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5C09E5-78A1-499B-A07C-82CA5FC58E08}"/>
              </a:ext>
            </a:extLst>
          </p:cNvPr>
          <p:cNvCxnSpPr>
            <a:cxnSpLocks/>
          </p:cNvCxnSpPr>
          <p:nvPr/>
        </p:nvCxnSpPr>
        <p:spPr>
          <a:xfrm flipH="1">
            <a:off x="4283968" y="2164766"/>
            <a:ext cx="2179971" cy="14409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5C2B30AB-8BEF-4330-B514-CCFF8D3B5960}"/>
              </a:ext>
            </a:extLst>
          </p:cNvPr>
          <p:cNvSpPr/>
          <p:nvPr/>
        </p:nvSpPr>
        <p:spPr>
          <a:xfrm>
            <a:off x="3643021" y="3376032"/>
            <a:ext cx="90580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67D1FC7-4B6D-43B1-96B9-10CAF581B3FD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D26B995-3420-4044-B1DF-CA7E2268150D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08EF302-FB2F-47A3-8F2C-9E5CC300D7FF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1BDB3C0-9185-4761-BA1C-A5CCCAE4651B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C000D9-7C67-47A5-B2D9-0A5F3A8294C9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74A728-7079-4C37-8CF1-3A5A464ED2FB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40656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FB36625-6C67-4290-A547-EE617197CE78}"/>
              </a:ext>
            </a:extLst>
          </p:cNvPr>
          <p:cNvSpPr txBox="1"/>
          <p:nvPr/>
        </p:nvSpPr>
        <p:spPr>
          <a:xfrm>
            <a:off x="6469874" y="1002027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7</m:t>
                      </m:r>
                    </m:oMath>
                  </m:oMathPara>
                </a14:m>
                <a:endParaRPr lang="en-US" altLang="zh-TW" sz="4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13" y="3507854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68CAB7-BDAB-4064-A52A-0541026CE93B}"/>
              </a:ext>
            </a:extLst>
          </p:cNvPr>
          <p:cNvSpPr/>
          <p:nvPr/>
        </p:nvSpPr>
        <p:spPr>
          <a:xfrm>
            <a:off x="3735885" y="707411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5C09E5-78A1-499B-A07C-82CA5FC58E08}"/>
              </a:ext>
            </a:extLst>
          </p:cNvPr>
          <p:cNvCxnSpPr>
            <a:cxnSpLocks/>
          </p:cNvCxnSpPr>
          <p:nvPr/>
        </p:nvCxnSpPr>
        <p:spPr>
          <a:xfrm>
            <a:off x="6651982" y="2193248"/>
            <a:ext cx="381209" cy="18876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5C2B30AB-8BEF-4330-B514-CCFF8D3B5960}"/>
              </a:ext>
            </a:extLst>
          </p:cNvPr>
          <p:cNvSpPr/>
          <p:nvPr/>
        </p:nvSpPr>
        <p:spPr>
          <a:xfrm>
            <a:off x="3643021" y="3376032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7F17A0C-4C74-4A2C-A656-81C976D5074E}"/>
              </a:ext>
            </a:extLst>
          </p:cNvPr>
          <p:cNvSpPr/>
          <p:nvPr/>
        </p:nvSpPr>
        <p:spPr>
          <a:xfrm>
            <a:off x="6199078" y="1576914"/>
            <a:ext cx="90580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ED4C84B-5FB7-4F76-AD95-F00852255727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6DDCEBC-33B4-4D18-B074-16D3387DE7EA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360730D-0181-4F1D-8440-8EED3C3F49D7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97E291-9A91-4ED6-A931-170CBA1BE50D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54E379-5721-45A3-934D-6A8C4711BEF2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05CDE6-3FD8-48A3-A9EB-3227A4023AAC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2364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FB36625-6C67-4290-A547-EE617197CE78}"/>
              </a:ext>
            </a:extLst>
          </p:cNvPr>
          <p:cNvSpPr txBox="1"/>
          <p:nvPr/>
        </p:nvSpPr>
        <p:spPr>
          <a:xfrm>
            <a:off x="6469874" y="1002027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560194" y="337731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7</m:t>
                      </m:r>
                    </m:oMath>
                  </m:oMathPara>
                </a14:m>
                <a:endParaRPr lang="en-US" altLang="zh-TW" sz="4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94" y="3377314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68CAB7-BDAB-4064-A52A-0541026CE93B}"/>
              </a:ext>
            </a:extLst>
          </p:cNvPr>
          <p:cNvSpPr/>
          <p:nvPr/>
        </p:nvSpPr>
        <p:spPr>
          <a:xfrm>
            <a:off x="3735885" y="707411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C2B30AB-8BEF-4330-B514-CCFF8D3B5960}"/>
              </a:ext>
            </a:extLst>
          </p:cNvPr>
          <p:cNvSpPr/>
          <p:nvPr/>
        </p:nvSpPr>
        <p:spPr>
          <a:xfrm>
            <a:off x="3643021" y="3376032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7F17A0C-4C74-4A2C-A656-81C976D5074E}"/>
              </a:ext>
            </a:extLst>
          </p:cNvPr>
          <p:cNvSpPr/>
          <p:nvPr/>
        </p:nvSpPr>
        <p:spPr>
          <a:xfrm>
            <a:off x="6199078" y="1576914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37840FD-0F42-48A3-8012-B917156DD97D}"/>
              </a:ext>
            </a:extLst>
          </p:cNvPr>
          <p:cNvSpPr/>
          <p:nvPr/>
        </p:nvSpPr>
        <p:spPr>
          <a:xfrm>
            <a:off x="1374466" y="3999226"/>
            <a:ext cx="90580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1FD186A-BD15-4A90-82D4-5D954D7518FE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CF321E5-C369-46C0-B0AB-6BEFDA2A0569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904925F-2ADA-4F04-8B39-0A0DF520A6D3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3BB7319-A447-42C4-9A9F-E66BD1BD24EE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7356867-A97F-47CA-900F-B45AD05DB153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970F18-A1BE-4642-88E9-3B4D2147DE7D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35679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FB36625-6C67-4290-A547-EE617197CE78}"/>
              </a:ext>
            </a:extLst>
          </p:cNvPr>
          <p:cNvSpPr txBox="1"/>
          <p:nvPr/>
        </p:nvSpPr>
        <p:spPr>
          <a:xfrm>
            <a:off x="6469874" y="1002027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560194" y="337731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7</m:t>
                      </m:r>
                    </m:oMath>
                  </m:oMathPara>
                </a14:m>
                <a:endParaRPr lang="en-US" altLang="zh-TW" sz="4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94" y="3377314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68CAB7-BDAB-4064-A52A-0541026CE93B}"/>
              </a:ext>
            </a:extLst>
          </p:cNvPr>
          <p:cNvSpPr/>
          <p:nvPr/>
        </p:nvSpPr>
        <p:spPr>
          <a:xfrm>
            <a:off x="3735885" y="707411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C2B30AB-8BEF-4330-B514-CCFF8D3B5960}"/>
              </a:ext>
            </a:extLst>
          </p:cNvPr>
          <p:cNvSpPr/>
          <p:nvPr/>
        </p:nvSpPr>
        <p:spPr>
          <a:xfrm>
            <a:off x="3643021" y="3376032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7F17A0C-4C74-4A2C-A656-81C976D5074E}"/>
              </a:ext>
            </a:extLst>
          </p:cNvPr>
          <p:cNvSpPr/>
          <p:nvPr/>
        </p:nvSpPr>
        <p:spPr>
          <a:xfrm>
            <a:off x="6199078" y="1576914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37840FD-0F42-48A3-8012-B917156DD97D}"/>
              </a:ext>
            </a:extLst>
          </p:cNvPr>
          <p:cNvSpPr/>
          <p:nvPr/>
        </p:nvSpPr>
        <p:spPr>
          <a:xfrm>
            <a:off x="1374466" y="399922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ACF45D-7DAF-498F-8D29-3407574C57F4}"/>
              </a:ext>
            </a:extLst>
          </p:cNvPr>
          <p:cNvSpPr/>
          <p:nvPr/>
        </p:nvSpPr>
        <p:spPr>
          <a:xfrm>
            <a:off x="6640374" y="3867894"/>
            <a:ext cx="90580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A112609-2B29-487D-B502-A53F81ACC3AD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3B6C797-B631-4C8C-8EA0-7481A9AAF319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B0191D8-7B8D-4C30-A312-EA5DEFB0715A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6A79C9-6D22-40FD-88E2-FE13A3349119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A64213-F389-4BA2-9072-9434241FFDB8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B5513B-42D9-496F-9C55-7087E38CC0F2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19872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 descr="https://i.imgur.com/AE9QyWv.png">
            <a:extLst>
              <a:ext uri="{FF2B5EF4-FFF2-40B4-BE49-F238E27FC236}">
                <a16:creationId xmlns:a16="http://schemas.microsoft.com/office/drawing/2014/main" id="{9315D58F-F633-464B-9115-3D914A41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9738"/>
            <a:ext cx="6552728" cy="44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/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9029F3-66F2-481B-B228-DD2B7DCC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49" y="68968"/>
                <a:ext cx="720080" cy="710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FB36625-6C67-4290-A547-EE617197CE78}"/>
              </a:ext>
            </a:extLst>
          </p:cNvPr>
          <p:cNvSpPr txBox="1"/>
          <p:nvPr/>
        </p:nvSpPr>
        <p:spPr>
          <a:xfrm>
            <a:off x="6469874" y="1002027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/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48083E9-A303-4BD6-BC14-99E8E690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91" y="3376032"/>
                <a:ext cx="720080" cy="710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/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zh-TW" altLang="en-US" sz="4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A8CC31-7D1D-4D14-9861-FDFC027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5" y="4080863"/>
                <a:ext cx="720080" cy="71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/>
              <p:nvPr/>
            </p:nvSpPr>
            <p:spPr>
              <a:xfrm>
                <a:off x="1560194" y="3377314"/>
                <a:ext cx="720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7</m:t>
                      </m:r>
                    </m:oMath>
                  </m:oMathPara>
                </a14:m>
                <a:endParaRPr lang="en-US" altLang="zh-TW" sz="4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F9F6CB3-FDD0-4AE6-9BD6-E50BC357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94" y="3377314"/>
                <a:ext cx="72008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C708E-C800-4B3C-B8AD-E33E3D27EDBF}"/>
              </a:ext>
            </a:extLst>
          </p:cNvPr>
          <p:cNvSpPr txBox="1"/>
          <p:nvPr/>
        </p:nvSpPr>
        <p:spPr>
          <a:xfrm>
            <a:off x="2021424" y="1413525"/>
            <a:ext cx="72008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F794A3-25AD-4A5A-8713-B9488A4443FB}"/>
              </a:ext>
            </a:extLst>
          </p:cNvPr>
          <p:cNvSpPr/>
          <p:nvPr/>
        </p:nvSpPr>
        <p:spPr>
          <a:xfrm>
            <a:off x="1835696" y="199568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668CAB7-BDAB-4064-A52A-0541026CE93B}"/>
              </a:ext>
            </a:extLst>
          </p:cNvPr>
          <p:cNvSpPr/>
          <p:nvPr/>
        </p:nvSpPr>
        <p:spPr>
          <a:xfrm>
            <a:off x="3735885" y="707411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C2B30AB-8BEF-4330-B514-CCFF8D3B5960}"/>
              </a:ext>
            </a:extLst>
          </p:cNvPr>
          <p:cNvSpPr/>
          <p:nvPr/>
        </p:nvSpPr>
        <p:spPr>
          <a:xfrm>
            <a:off x="3643021" y="3376032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7F17A0C-4C74-4A2C-A656-81C976D5074E}"/>
              </a:ext>
            </a:extLst>
          </p:cNvPr>
          <p:cNvSpPr/>
          <p:nvPr/>
        </p:nvSpPr>
        <p:spPr>
          <a:xfrm>
            <a:off x="6199078" y="1576914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37840FD-0F42-48A3-8012-B917156DD97D}"/>
              </a:ext>
            </a:extLst>
          </p:cNvPr>
          <p:cNvSpPr/>
          <p:nvPr/>
        </p:nvSpPr>
        <p:spPr>
          <a:xfrm>
            <a:off x="1374466" y="3999226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ACF45D-7DAF-498F-8D29-3407574C57F4}"/>
              </a:ext>
            </a:extLst>
          </p:cNvPr>
          <p:cNvSpPr/>
          <p:nvPr/>
        </p:nvSpPr>
        <p:spPr>
          <a:xfrm>
            <a:off x="6651982" y="3867894"/>
            <a:ext cx="90580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B3BC98B-799D-4427-A91F-658FE2B7CDAD}"/>
              </a:ext>
            </a:extLst>
          </p:cNvPr>
          <p:cNvSpPr/>
          <p:nvPr/>
        </p:nvSpPr>
        <p:spPr>
          <a:xfrm>
            <a:off x="7407407" y="347929"/>
            <a:ext cx="438863" cy="429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EC3F7F0-A3F1-468D-806B-74786838B6F3}"/>
              </a:ext>
            </a:extLst>
          </p:cNvPr>
          <p:cNvSpPr/>
          <p:nvPr/>
        </p:nvSpPr>
        <p:spPr>
          <a:xfrm>
            <a:off x="7400399" y="964115"/>
            <a:ext cx="442578" cy="429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8479DA-9E47-414C-B7C3-A8374D391846}"/>
              </a:ext>
            </a:extLst>
          </p:cNvPr>
          <p:cNvCxnSpPr>
            <a:cxnSpLocks/>
          </p:cNvCxnSpPr>
          <p:nvPr/>
        </p:nvCxnSpPr>
        <p:spPr>
          <a:xfrm>
            <a:off x="7400399" y="1705241"/>
            <a:ext cx="5325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CB464C-3F9C-4DB1-8FB9-BC6C5962CFAF}"/>
              </a:ext>
            </a:extLst>
          </p:cNvPr>
          <p:cNvSpPr txBox="1"/>
          <p:nvPr/>
        </p:nvSpPr>
        <p:spPr>
          <a:xfrm>
            <a:off x="7932987" y="3624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已確定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E2FDFAC-AFBA-4D82-BC54-80E40574EDE6}"/>
              </a:ext>
            </a:extLst>
          </p:cNvPr>
          <p:cNvSpPr txBox="1"/>
          <p:nvPr/>
        </p:nvSpPr>
        <p:spPr>
          <a:xfrm>
            <a:off x="7864217" y="987380"/>
            <a:ext cx="121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當前的點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77DD2E-4D0B-4866-9BD1-DB33F37B7217}"/>
              </a:ext>
            </a:extLst>
          </p:cNvPr>
          <p:cNvSpPr txBox="1"/>
          <p:nvPr/>
        </p:nvSpPr>
        <p:spPr>
          <a:xfrm>
            <a:off x="8029827" y="14622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鬆弛</a:t>
            </a:r>
          </a:p>
        </p:txBody>
      </p:sp>
    </p:spTree>
    <p:extLst>
      <p:ext uri="{BB962C8B-B14F-4D97-AF65-F5344CB8AC3E}">
        <p14:creationId xmlns:p14="http://schemas.microsoft.com/office/powerpoint/2010/main" val="14947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28BCAB-F0C1-469E-A653-AC2D9AC8D6E9}"/>
              </a:ext>
            </a:extLst>
          </p:cNvPr>
          <p:cNvSpPr txBox="1"/>
          <p:nvPr/>
        </p:nvSpPr>
        <p:spPr>
          <a:xfrm>
            <a:off x="6376772" y="2499742"/>
            <a:ext cx="28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][j].first :  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到這個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</a:p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][j].second : 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可以到的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CD32D7-CDA3-4151-84FC-837053FCA7B4}"/>
              </a:ext>
            </a:extLst>
          </p:cNvPr>
          <p:cNvSpPr txBox="1"/>
          <p:nvPr/>
        </p:nvSpPr>
        <p:spPr>
          <a:xfrm>
            <a:off x="1907704" y="515456"/>
            <a:ext cx="317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534C7C-200C-4C2C-8450-8E7E03E8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4" y="1419622"/>
            <a:ext cx="6192688" cy="29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568314-191B-444D-9B74-247C30EA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3558"/>
            <a:ext cx="3523851" cy="39913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0553C7-B9C4-42C3-AC82-7B9ACF0C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18" y="1275606"/>
            <a:ext cx="5395066" cy="329183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3236F6B-E9BB-4CC4-AE51-369D1A43F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32" y="1066590"/>
            <a:ext cx="527758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直接连接符 4"/>
          <p:cNvSpPr>
            <a:spLocks/>
          </p:cNvSpPr>
          <p:nvPr/>
        </p:nvSpPr>
        <p:spPr bwMode="auto">
          <a:xfrm>
            <a:off x="1276350" y="20201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直接连接符 5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直接连接符 6"/>
          <p:cNvSpPr>
            <a:spLocks/>
          </p:cNvSpPr>
          <p:nvPr/>
        </p:nvSpPr>
        <p:spPr bwMode="auto">
          <a:xfrm>
            <a:off x="1347788" y="202134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A60E60-B5F9-447C-87D5-A9B752DE937B}"/>
              </a:ext>
            </a:extLst>
          </p:cNvPr>
          <p:cNvSpPr txBox="1"/>
          <p:nvPr/>
        </p:nvSpPr>
        <p:spPr>
          <a:xfrm>
            <a:off x="1027262" y="2139702"/>
            <a:ext cx="750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使用</a:t>
            </a:r>
            <a:r>
              <a:rPr lang="en-US" altLang="zh-TW" sz="2000" dirty="0" err="1"/>
              <a:t>priority_queue</a:t>
            </a:r>
            <a:r>
              <a:rPr lang="zh-TW" altLang="en-US" sz="2000" dirty="0"/>
              <a:t>的複雜度</a:t>
            </a:r>
            <a:r>
              <a:rPr lang="pt-BR" altLang="zh-TW" sz="2000" dirty="0"/>
              <a:t>O((V + E)log E)</a:t>
            </a:r>
          </a:p>
          <a:p>
            <a:endParaRPr lang="pt-BR" altLang="zh-TW" sz="2000" dirty="0"/>
          </a:p>
          <a:p>
            <a:r>
              <a:rPr lang="zh-TW" altLang="en-US" sz="2000" dirty="0"/>
              <a:t>沒有辦法處理負邊的問題</a:t>
            </a:r>
            <a:r>
              <a:rPr lang="en-US" altLang="zh-TW" sz="2000" dirty="0"/>
              <a:t>(</a:t>
            </a:r>
            <a:r>
              <a:rPr lang="zh-TW" altLang="en-US" sz="2000" dirty="0"/>
              <a:t>要解決請參考</a:t>
            </a:r>
            <a:r>
              <a:rPr lang="en-US" altLang="zh-TW" sz="2000" dirty="0"/>
              <a:t>Bellman-ford algorithm)</a:t>
            </a:r>
            <a:endParaRPr lang="zh-TW" alt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51852B-1347-4EB4-B4AE-DD98D5A781F5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 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761247" y="2102824"/>
            <a:ext cx="44138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r>
              <a:rPr lang="en-GB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簡介</a:t>
            </a:r>
            <a:endParaRPr lang="en-GB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4044131" y="2715766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endParaRPr lang="zh-CN" altLang="en-US" sz="800" dirty="0">
              <a:solidFill>
                <a:srgbClr val="778495"/>
              </a:solidFill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B758936-EADF-4A26-8380-5F3015E6D4E0}"/>
              </a:ext>
            </a:extLst>
          </p:cNvPr>
          <p:cNvSpPr/>
          <p:nvPr/>
        </p:nvSpPr>
        <p:spPr>
          <a:xfrm rot="5400000">
            <a:off x="-309962" y="-2734914"/>
            <a:ext cx="6560073" cy="5940152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CC3E64F-E2D8-4C60-A8B0-04EF343561D0}"/>
              </a:ext>
            </a:extLst>
          </p:cNvPr>
          <p:cNvSpPr/>
          <p:nvPr/>
        </p:nvSpPr>
        <p:spPr>
          <a:xfrm rot="5400000">
            <a:off x="-143154" y="977336"/>
            <a:ext cx="3029727" cy="274342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A20614C-3C21-45BA-8F28-22D47D47D82F}"/>
              </a:ext>
            </a:extLst>
          </p:cNvPr>
          <p:cNvSpPr/>
          <p:nvPr/>
        </p:nvSpPr>
        <p:spPr>
          <a:xfrm rot="16200000" flipH="1">
            <a:off x="6076035" y="2130981"/>
            <a:ext cx="3220114" cy="2915816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88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5" grpId="0" animBg="1"/>
          <p:bldP spid="6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88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5" grpId="0" animBg="1"/>
          <p:bldP spid="6" grpId="0" animBg="1"/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761247" y="2102824"/>
            <a:ext cx="44138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05</a:t>
            </a:r>
            <a:r>
              <a:rPr lang="en-GB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題目練習</a:t>
            </a:r>
            <a:endParaRPr lang="en-GB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4044131" y="2715766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endParaRPr lang="zh-CN" altLang="en-US" sz="800" dirty="0">
              <a:solidFill>
                <a:srgbClr val="778495"/>
              </a:solidFill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B758936-EADF-4A26-8380-5F3015E6D4E0}"/>
              </a:ext>
            </a:extLst>
          </p:cNvPr>
          <p:cNvSpPr/>
          <p:nvPr/>
        </p:nvSpPr>
        <p:spPr>
          <a:xfrm rot="5400000">
            <a:off x="-309962" y="-2734914"/>
            <a:ext cx="6560073" cy="5940152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CC3E64F-E2D8-4C60-A8B0-04EF343561D0}"/>
              </a:ext>
            </a:extLst>
          </p:cNvPr>
          <p:cNvSpPr/>
          <p:nvPr/>
        </p:nvSpPr>
        <p:spPr>
          <a:xfrm rot="5400000">
            <a:off x="-143154" y="977336"/>
            <a:ext cx="3029727" cy="2743421"/>
          </a:xfrm>
          <a:prstGeom prst="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A20614C-3C21-45BA-8F28-22D47D47D82F}"/>
              </a:ext>
            </a:extLst>
          </p:cNvPr>
          <p:cNvSpPr/>
          <p:nvPr/>
        </p:nvSpPr>
        <p:spPr>
          <a:xfrm rot="16200000" flipH="1">
            <a:off x="6076035" y="2130981"/>
            <a:ext cx="3220114" cy="2915816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60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5" grpId="0" animBg="1"/>
          <p:bldP spid="6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5" grpId="0" animBg="1"/>
          <p:bldP spid="6" grpId="0" animBg="1"/>
          <p:bldP spid="10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DCB91E-E5EB-45DE-A916-CAAE98E01CFC}"/>
              </a:ext>
            </a:extLst>
          </p:cNvPr>
          <p:cNvSpPr/>
          <p:nvPr/>
        </p:nvSpPr>
        <p:spPr>
          <a:xfrm>
            <a:off x="3378894" y="483518"/>
            <a:ext cx="2572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u="sng" dirty="0">
                <a:solidFill>
                  <a:srgbClr val="014C8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Knight Moves</a:t>
            </a:r>
            <a:endParaRPr lang="en-US" altLang="zh-TW" sz="2800" dirty="0">
              <a:solidFill>
                <a:srgbClr val="373A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F586BD-5535-4D53-8092-724CE5A65113}"/>
              </a:ext>
            </a:extLst>
          </p:cNvPr>
          <p:cNvSpPr txBox="1"/>
          <p:nvPr/>
        </p:nvSpPr>
        <p:spPr>
          <a:xfrm>
            <a:off x="1321834" y="1987158"/>
            <a:ext cx="6500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題意：在西洋棋中，騎士的走法類似於象棋的「馬」，如果給你兩個座標，問從若騎士從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座標，要跳到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座標，請問最短路徑是多少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5E82E8-07FD-4460-BEB1-0647A3C7A68F}"/>
              </a:ext>
            </a:extLst>
          </p:cNvPr>
          <p:cNvSpPr txBox="1"/>
          <p:nvPr/>
        </p:nvSpPr>
        <p:spPr>
          <a:xfrm>
            <a:off x="1257630" y="357300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題解：因每一步的路徑長都是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，因此我們利用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來找出答案就好</a:t>
            </a:r>
          </a:p>
        </p:txBody>
      </p:sp>
      <p:pic>
        <p:nvPicPr>
          <p:cNvPr id="1026" name="Picture 2" descr="An illustration of the moves of the knight piece. The knight moves in... |  Download Scientific Diagram">
            <a:extLst>
              <a:ext uri="{FF2B5EF4-FFF2-40B4-BE49-F238E27FC236}">
                <a16:creationId xmlns:a16="http://schemas.microsoft.com/office/drawing/2014/main" id="{B66D4CD0-8A2C-448D-AB68-4C6E8717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08" y="91098"/>
            <a:ext cx="1831280" cy="18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8061-2B39-46FE-BAF1-F7BC7DA415D9}"/>
              </a:ext>
            </a:extLst>
          </p:cNvPr>
          <p:cNvSpPr txBox="1">
            <a:spLocks/>
          </p:cNvSpPr>
          <p:nvPr/>
        </p:nvSpPr>
        <p:spPr>
          <a:xfrm>
            <a:off x="724546" y="103635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8">
            <a:extLst>
              <a:ext uri="{FF2B5EF4-FFF2-40B4-BE49-F238E27FC236}">
                <a16:creationId xmlns:a16="http://schemas.microsoft.com/office/drawing/2014/main" id="{847C678C-8670-438B-BBEB-173E9B8FD866}"/>
              </a:ext>
            </a:extLst>
          </p:cNvPr>
          <p:cNvGrpSpPr/>
          <p:nvPr/>
        </p:nvGrpSpPr>
        <p:grpSpPr>
          <a:xfrm>
            <a:off x="6250582" y="269073"/>
            <a:ext cx="902288" cy="911167"/>
            <a:chOff x="5363703" y="3332772"/>
            <a:chExt cx="1203050" cy="1214889"/>
          </a:xfrm>
        </p:grpSpPr>
        <p:sp>
          <p:nvSpPr>
            <p:cNvPr id="4" name="直接连接符 13">
              <a:extLst>
                <a:ext uri="{FF2B5EF4-FFF2-40B4-BE49-F238E27FC236}">
                  <a16:creationId xmlns:a16="http://schemas.microsoft.com/office/drawing/2014/main" id="{BEFAB58E-FDB2-4B66-9485-509F41DCD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: 形状 14">
              <a:extLst>
                <a:ext uri="{FF2B5EF4-FFF2-40B4-BE49-F238E27FC236}">
                  <a16:creationId xmlns:a16="http://schemas.microsoft.com/office/drawing/2014/main" id="{0F69215A-4AA6-4DD7-9966-5058520F3E2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6" name="任意多边形: 形状 17">
            <a:extLst>
              <a:ext uri="{FF2B5EF4-FFF2-40B4-BE49-F238E27FC236}">
                <a16:creationId xmlns:a16="http://schemas.microsoft.com/office/drawing/2014/main" id="{1515807A-3565-4728-9E24-B9E901B195AB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403347" y="274116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17ADF2-9683-4340-B3BC-DEBF437703A3}"/>
              </a:ext>
            </a:extLst>
          </p:cNvPr>
          <p:cNvSpPr/>
          <p:nvPr/>
        </p:nvSpPr>
        <p:spPr>
          <a:xfrm>
            <a:off x="3491880" y="411510"/>
            <a:ext cx="2572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u="sng" dirty="0">
                <a:solidFill>
                  <a:srgbClr val="014C8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Knight Moves</a:t>
            </a:r>
            <a:endParaRPr lang="en-US" altLang="zh-TW" sz="2800" dirty="0">
              <a:solidFill>
                <a:srgbClr val="373A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391DC60-CCA2-4297-916A-AD8495B0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30110"/>
            <a:ext cx="4628727" cy="40046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95B286-105B-40D8-B6D6-654FC39D1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108" y="2730847"/>
            <a:ext cx="4301716" cy="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F586BD-5535-4D53-8092-724CE5A65113}"/>
              </a:ext>
            </a:extLst>
          </p:cNvPr>
          <p:cNvSpPr txBox="1"/>
          <p:nvPr/>
        </p:nvSpPr>
        <p:spPr>
          <a:xfrm>
            <a:off x="1321834" y="1987158"/>
            <a:ext cx="650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題意：給定起點與終點和一些相連的點與權重，問從起點到終點的最短路徑。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5E82E8-07FD-4460-BEB1-0647A3C7A68F}"/>
              </a:ext>
            </a:extLst>
          </p:cNvPr>
          <p:cNvSpPr txBox="1"/>
          <p:nvPr/>
        </p:nvSpPr>
        <p:spPr>
          <a:xfrm>
            <a:off x="1257630" y="3573008"/>
            <a:ext cx="662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題解：很明顯就是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，直接建雙向圖做一次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就好。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030960-B041-4DFE-82EC-D819F7761310}"/>
              </a:ext>
            </a:extLst>
          </p:cNvPr>
          <p:cNvSpPr/>
          <p:nvPr/>
        </p:nvSpPr>
        <p:spPr>
          <a:xfrm>
            <a:off x="3328517" y="493782"/>
            <a:ext cx="26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Sending email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4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68CE9-44E2-48B4-A4AC-F509A1843302}"/>
              </a:ext>
            </a:extLst>
          </p:cNvPr>
          <p:cNvSpPr/>
          <p:nvPr/>
        </p:nvSpPr>
        <p:spPr>
          <a:xfrm>
            <a:off x="3328517" y="493782"/>
            <a:ext cx="26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Sending email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495415-299D-4D8A-9823-C5798FBD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0" y="1275606"/>
            <a:ext cx="3976392" cy="36208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4E6C3E0-186A-433D-8169-363521FE9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677" y="1380216"/>
            <a:ext cx="4752125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F586BD-5535-4D53-8092-724CE5A65113}"/>
              </a:ext>
            </a:extLst>
          </p:cNvPr>
          <p:cNvSpPr txBox="1"/>
          <p:nvPr/>
        </p:nvSpPr>
        <p:spPr>
          <a:xfrm>
            <a:off x="1321834" y="1987158"/>
            <a:ext cx="6500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題意：在一塊起司中，給有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個球形的洞，在洞裡的移動不耗時間，再給定出發點與終點，問你從出發點到終點，的最短路徑是多少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5E82E8-07FD-4460-BEB1-0647A3C7A68F}"/>
              </a:ext>
            </a:extLst>
          </p:cNvPr>
          <p:cNvSpPr txBox="1"/>
          <p:nvPr/>
        </p:nvSpPr>
        <p:spPr>
          <a:xfrm>
            <a:off x="1257630" y="3573008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題解：將起點與終點的半徑設為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0(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變成半徑為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的球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，再將所有球的考慮過半徑的距離算出來，做一次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就可找出起點到終點的最短路徑。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030960-B041-4DFE-82EC-D819F7761310}"/>
              </a:ext>
            </a:extLst>
          </p:cNvPr>
          <p:cNvSpPr/>
          <p:nvPr/>
        </p:nvSpPr>
        <p:spPr>
          <a:xfrm>
            <a:off x="3509048" y="4699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Say Cheese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8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橢圓 29">
            <a:extLst>
              <a:ext uri="{FF2B5EF4-FFF2-40B4-BE49-F238E27FC236}">
                <a16:creationId xmlns:a16="http://schemas.microsoft.com/office/drawing/2014/main" id="{5C81D466-5FCB-4409-98DF-F11E99AAEC2C}"/>
              </a:ext>
            </a:extLst>
          </p:cNvPr>
          <p:cNvSpPr/>
          <p:nvPr/>
        </p:nvSpPr>
        <p:spPr>
          <a:xfrm>
            <a:off x="5465390" y="2184638"/>
            <a:ext cx="1879682" cy="18714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030960-B041-4DFE-82EC-D819F7761310}"/>
              </a:ext>
            </a:extLst>
          </p:cNvPr>
          <p:cNvSpPr/>
          <p:nvPr/>
        </p:nvSpPr>
        <p:spPr>
          <a:xfrm>
            <a:off x="3509048" y="4699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Say Cheese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29460E0-41D9-4208-9F4D-7682E5706FC3}"/>
              </a:ext>
            </a:extLst>
          </p:cNvPr>
          <p:cNvSpPr/>
          <p:nvPr/>
        </p:nvSpPr>
        <p:spPr>
          <a:xfrm>
            <a:off x="1223556" y="2342469"/>
            <a:ext cx="1470091" cy="147580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4A8833B-F92A-4446-A9B0-CD8397BFFE1F}"/>
              </a:ext>
            </a:extLst>
          </p:cNvPr>
          <p:cNvSpPr/>
          <p:nvPr/>
        </p:nvSpPr>
        <p:spPr>
          <a:xfrm flipV="1">
            <a:off x="1958602" y="30746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0A04492-D96E-456C-BCCC-28BE4A082CD1}"/>
              </a:ext>
            </a:extLst>
          </p:cNvPr>
          <p:cNvSpPr/>
          <p:nvPr/>
        </p:nvSpPr>
        <p:spPr>
          <a:xfrm flipV="1">
            <a:off x="6362859" y="31203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F11A37-63F5-4F54-A2FA-8DEE9AE9B691}"/>
              </a:ext>
            </a:extLst>
          </p:cNvPr>
          <p:cNvSpPr txBox="1"/>
          <p:nvPr/>
        </p:nvSpPr>
        <p:spPr>
          <a:xfrm>
            <a:off x="845122" y="1930656"/>
            <a:ext cx="127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A(0), r = 2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5784121-6F9F-4BA5-AFB1-23680D8AA17A}"/>
              </a:ext>
            </a:extLst>
          </p:cNvPr>
          <p:cNvSpPr txBox="1"/>
          <p:nvPr/>
        </p:nvSpPr>
        <p:spPr>
          <a:xfrm>
            <a:off x="5771189" y="1718211"/>
            <a:ext cx="127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B(10), r = 3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AD11CD-B2D9-445E-B344-3C8D9F20F93C}"/>
              </a:ext>
            </a:extLst>
          </p:cNvPr>
          <p:cNvSpPr txBox="1"/>
          <p:nvPr/>
        </p:nvSpPr>
        <p:spPr>
          <a:xfrm>
            <a:off x="3118762" y="238033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的路徑長：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– 2 – 3 = 5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4057AD4-998E-4F5C-824B-35ABB317C748}"/>
              </a:ext>
            </a:extLst>
          </p:cNvPr>
          <p:cNvCxnSpPr>
            <a:stCxn id="17" idx="0"/>
            <a:endCxn id="34" idx="7"/>
          </p:cNvCxnSpPr>
          <p:nvPr/>
        </p:nvCxnSpPr>
        <p:spPr>
          <a:xfrm>
            <a:off x="1981462" y="3120385"/>
            <a:ext cx="4420421" cy="39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929460E0-41D9-4208-9F4D-7682E5706FC3}"/>
              </a:ext>
            </a:extLst>
          </p:cNvPr>
          <p:cNvSpPr/>
          <p:nvPr/>
        </p:nvSpPr>
        <p:spPr>
          <a:xfrm>
            <a:off x="679320" y="2835283"/>
            <a:ext cx="1470091" cy="147580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030960-B041-4DFE-82EC-D819F7761310}"/>
              </a:ext>
            </a:extLst>
          </p:cNvPr>
          <p:cNvSpPr/>
          <p:nvPr/>
        </p:nvSpPr>
        <p:spPr>
          <a:xfrm>
            <a:off x="3509048" y="4699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Say Cheese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4A8833B-F92A-4446-A9B0-CD8397BFFE1F}"/>
              </a:ext>
            </a:extLst>
          </p:cNvPr>
          <p:cNvSpPr/>
          <p:nvPr/>
        </p:nvSpPr>
        <p:spPr>
          <a:xfrm flipV="1">
            <a:off x="1357535" y="35693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C81D466-5FCB-4409-98DF-F11E99AAEC2C}"/>
              </a:ext>
            </a:extLst>
          </p:cNvPr>
          <p:cNvSpPr/>
          <p:nvPr/>
        </p:nvSpPr>
        <p:spPr>
          <a:xfrm>
            <a:off x="2172271" y="2571750"/>
            <a:ext cx="1879682" cy="18714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0A04492-D96E-456C-BCCC-28BE4A082CD1}"/>
              </a:ext>
            </a:extLst>
          </p:cNvPr>
          <p:cNvSpPr/>
          <p:nvPr/>
        </p:nvSpPr>
        <p:spPr>
          <a:xfrm flipV="1">
            <a:off x="3112112" y="35532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4057AD4-998E-4F5C-824B-35ABB317C748}"/>
              </a:ext>
            </a:extLst>
          </p:cNvPr>
          <p:cNvCxnSpPr>
            <a:cxnSpLocks/>
            <a:stCxn id="17" idx="6"/>
            <a:endCxn id="34" idx="7"/>
          </p:cNvCxnSpPr>
          <p:nvPr/>
        </p:nvCxnSpPr>
        <p:spPr>
          <a:xfrm>
            <a:off x="1403254" y="3592239"/>
            <a:ext cx="174788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F11A37-63F5-4F54-A2FA-8DEE9AE9B691}"/>
              </a:ext>
            </a:extLst>
          </p:cNvPr>
          <p:cNvSpPr txBox="1"/>
          <p:nvPr/>
        </p:nvSpPr>
        <p:spPr>
          <a:xfrm>
            <a:off x="776976" y="2511976"/>
            <a:ext cx="127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A(0), r = 2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5784121-6F9F-4BA5-AFB1-23680D8AA17A}"/>
              </a:ext>
            </a:extLst>
          </p:cNvPr>
          <p:cNvSpPr txBox="1"/>
          <p:nvPr/>
        </p:nvSpPr>
        <p:spPr>
          <a:xfrm>
            <a:off x="2520442" y="2151042"/>
            <a:ext cx="127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B(5), r = 3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AD11CD-B2D9-445E-B344-3C8D9F20F93C}"/>
              </a:ext>
            </a:extLst>
          </p:cNvPr>
          <p:cNvSpPr txBox="1"/>
          <p:nvPr/>
        </p:nvSpPr>
        <p:spPr>
          <a:xfrm>
            <a:off x="1234270" y="156300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的路徑長：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– 2 – 3 = 0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4680570-22AC-436E-8455-AA72DE699807}"/>
              </a:ext>
            </a:extLst>
          </p:cNvPr>
          <p:cNvSpPr/>
          <p:nvPr/>
        </p:nvSpPr>
        <p:spPr>
          <a:xfrm>
            <a:off x="5975931" y="2684766"/>
            <a:ext cx="1879682" cy="18714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9A876A8-3C0A-409D-964E-DD73F40E4B19}"/>
              </a:ext>
            </a:extLst>
          </p:cNvPr>
          <p:cNvSpPr/>
          <p:nvPr/>
        </p:nvSpPr>
        <p:spPr>
          <a:xfrm>
            <a:off x="5084046" y="2825801"/>
            <a:ext cx="1470091" cy="147580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ACF6D32-C7B4-4ECB-B829-42D316D31D4D}"/>
              </a:ext>
            </a:extLst>
          </p:cNvPr>
          <p:cNvSpPr/>
          <p:nvPr/>
        </p:nvSpPr>
        <p:spPr>
          <a:xfrm flipV="1">
            <a:off x="5796231" y="35922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4BCC9DA-6BFB-4278-AD79-A655DEBD9BEB}"/>
              </a:ext>
            </a:extLst>
          </p:cNvPr>
          <p:cNvSpPr/>
          <p:nvPr/>
        </p:nvSpPr>
        <p:spPr>
          <a:xfrm flipV="1">
            <a:off x="6892913" y="36505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396E98A-96E8-4F6A-AEB8-3188ADE1EE5E}"/>
              </a:ext>
            </a:extLst>
          </p:cNvPr>
          <p:cNvCxnSpPr>
            <a:cxnSpLocks/>
          </p:cNvCxnSpPr>
          <p:nvPr/>
        </p:nvCxnSpPr>
        <p:spPr>
          <a:xfrm>
            <a:off x="5735790" y="3602249"/>
            <a:ext cx="1202842" cy="71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0D006B89-D8A2-4B3A-8A5B-98B1347DE208}"/>
              </a:ext>
            </a:extLst>
          </p:cNvPr>
          <p:cNvSpPr/>
          <p:nvPr/>
        </p:nvSpPr>
        <p:spPr>
          <a:xfrm>
            <a:off x="5957873" y="2850585"/>
            <a:ext cx="326065" cy="1426237"/>
          </a:xfrm>
          <a:custGeom>
            <a:avLst/>
            <a:gdLst>
              <a:gd name="connsiteX0" fmla="*/ 326065 w 326065"/>
              <a:gd name="connsiteY0" fmla="*/ 0 h 1426237"/>
              <a:gd name="connsiteX1" fmla="*/ 304800 w 326065"/>
              <a:gd name="connsiteY1" fmla="*/ 42530 h 1426237"/>
              <a:gd name="connsiteX2" fmla="*/ 262270 w 326065"/>
              <a:gd name="connsiteY2" fmla="*/ 127590 h 1426237"/>
              <a:gd name="connsiteX3" fmla="*/ 233916 w 326065"/>
              <a:gd name="connsiteY3" fmla="*/ 148856 h 1426237"/>
              <a:gd name="connsiteX4" fmla="*/ 198474 w 326065"/>
              <a:gd name="connsiteY4" fmla="*/ 191386 h 1426237"/>
              <a:gd name="connsiteX5" fmla="*/ 170121 w 326065"/>
              <a:gd name="connsiteY5" fmla="*/ 219739 h 1426237"/>
              <a:gd name="connsiteX6" fmla="*/ 155944 w 326065"/>
              <a:gd name="connsiteY6" fmla="*/ 255181 h 1426237"/>
              <a:gd name="connsiteX7" fmla="*/ 113414 w 326065"/>
              <a:gd name="connsiteY7" fmla="*/ 304800 h 1426237"/>
              <a:gd name="connsiteX8" fmla="*/ 92149 w 326065"/>
              <a:gd name="connsiteY8" fmla="*/ 361507 h 1426237"/>
              <a:gd name="connsiteX9" fmla="*/ 85060 w 326065"/>
              <a:gd name="connsiteY9" fmla="*/ 404037 h 1426237"/>
              <a:gd name="connsiteX10" fmla="*/ 70884 w 326065"/>
              <a:gd name="connsiteY10" fmla="*/ 425302 h 1426237"/>
              <a:gd name="connsiteX11" fmla="*/ 28353 w 326065"/>
              <a:gd name="connsiteY11" fmla="*/ 531628 h 1426237"/>
              <a:gd name="connsiteX12" fmla="*/ 7088 w 326065"/>
              <a:gd name="connsiteY12" fmla="*/ 574158 h 1426237"/>
              <a:gd name="connsiteX13" fmla="*/ 0 w 326065"/>
              <a:gd name="connsiteY13" fmla="*/ 616688 h 1426237"/>
              <a:gd name="connsiteX14" fmla="*/ 14177 w 326065"/>
              <a:gd name="connsiteY14" fmla="*/ 751367 h 1426237"/>
              <a:gd name="connsiteX15" fmla="*/ 56707 w 326065"/>
              <a:gd name="connsiteY15" fmla="*/ 878958 h 1426237"/>
              <a:gd name="connsiteX16" fmla="*/ 92149 w 326065"/>
              <a:gd name="connsiteY16" fmla="*/ 999460 h 1426237"/>
              <a:gd name="connsiteX17" fmla="*/ 113414 w 326065"/>
              <a:gd name="connsiteY17" fmla="*/ 1049079 h 1426237"/>
              <a:gd name="connsiteX18" fmla="*/ 155944 w 326065"/>
              <a:gd name="connsiteY18" fmla="*/ 1176670 h 1426237"/>
              <a:gd name="connsiteX19" fmla="*/ 177209 w 326065"/>
              <a:gd name="connsiteY19" fmla="*/ 1190846 h 1426237"/>
              <a:gd name="connsiteX20" fmla="*/ 198474 w 326065"/>
              <a:gd name="connsiteY20" fmla="*/ 1219200 h 1426237"/>
              <a:gd name="connsiteX21" fmla="*/ 205563 w 326065"/>
              <a:gd name="connsiteY21" fmla="*/ 1254642 h 1426237"/>
              <a:gd name="connsiteX22" fmla="*/ 219739 w 326065"/>
              <a:gd name="connsiteY22" fmla="*/ 1282995 h 1426237"/>
              <a:gd name="connsiteX23" fmla="*/ 226828 w 326065"/>
              <a:gd name="connsiteY23" fmla="*/ 1318437 h 1426237"/>
              <a:gd name="connsiteX24" fmla="*/ 241004 w 326065"/>
              <a:gd name="connsiteY24" fmla="*/ 1339702 h 1426237"/>
              <a:gd name="connsiteX25" fmla="*/ 262270 w 326065"/>
              <a:gd name="connsiteY25" fmla="*/ 1382232 h 1426237"/>
              <a:gd name="connsiteX26" fmla="*/ 269358 w 326065"/>
              <a:gd name="connsiteY26" fmla="*/ 1403497 h 1426237"/>
              <a:gd name="connsiteX27" fmla="*/ 248093 w 326065"/>
              <a:gd name="connsiteY27" fmla="*/ 1424763 h 142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6065" h="1426237">
                <a:moveTo>
                  <a:pt x="326065" y="0"/>
                </a:moveTo>
                <a:cubicBezTo>
                  <a:pt x="318977" y="14177"/>
                  <a:pt x="311237" y="28046"/>
                  <a:pt x="304800" y="42530"/>
                </a:cubicBezTo>
                <a:cubicBezTo>
                  <a:pt x="284036" y="89248"/>
                  <a:pt x="320815" y="49529"/>
                  <a:pt x="262270" y="127590"/>
                </a:cubicBezTo>
                <a:cubicBezTo>
                  <a:pt x="255181" y="137041"/>
                  <a:pt x="242270" y="140502"/>
                  <a:pt x="233916" y="148856"/>
                </a:cubicBezTo>
                <a:cubicBezTo>
                  <a:pt x="220867" y="161905"/>
                  <a:pt x="210288" y="177209"/>
                  <a:pt x="198474" y="191386"/>
                </a:cubicBezTo>
                <a:cubicBezTo>
                  <a:pt x="175373" y="260693"/>
                  <a:pt x="212125" y="169335"/>
                  <a:pt x="170121" y="219739"/>
                </a:cubicBezTo>
                <a:cubicBezTo>
                  <a:pt x="161975" y="229514"/>
                  <a:pt x="163002" y="244594"/>
                  <a:pt x="155944" y="255181"/>
                </a:cubicBezTo>
                <a:cubicBezTo>
                  <a:pt x="143861" y="273306"/>
                  <a:pt x="127591" y="288260"/>
                  <a:pt x="113414" y="304800"/>
                </a:cubicBezTo>
                <a:cubicBezTo>
                  <a:pt x="106326" y="323702"/>
                  <a:pt x="97695" y="342096"/>
                  <a:pt x="92149" y="361507"/>
                </a:cubicBezTo>
                <a:cubicBezTo>
                  <a:pt x="88201" y="375326"/>
                  <a:pt x="89605" y="390402"/>
                  <a:pt x="85060" y="404037"/>
                </a:cubicBezTo>
                <a:cubicBezTo>
                  <a:pt x="82366" y="412119"/>
                  <a:pt x="74694" y="417682"/>
                  <a:pt x="70884" y="425302"/>
                </a:cubicBezTo>
                <a:cubicBezTo>
                  <a:pt x="46289" y="474491"/>
                  <a:pt x="50749" y="479371"/>
                  <a:pt x="28353" y="531628"/>
                </a:cubicBezTo>
                <a:cubicBezTo>
                  <a:pt x="22109" y="546196"/>
                  <a:pt x="14176" y="559981"/>
                  <a:pt x="7088" y="574158"/>
                </a:cubicBezTo>
                <a:cubicBezTo>
                  <a:pt x="4725" y="588335"/>
                  <a:pt x="0" y="602316"/>
                  <a:pt x="0" y="616688"/>
                </a:cubicBezTo>
                <a:cubicBezTo>
                  <a:pt x="0" y="633849"/>
                  <a:pt x="5844" y="720118"/>
                  <a:pt x="14177" y="751367"/>
                </a:cubicBezTo>
                <a:cubicBezTo>
                  <a:pt x="14198" y="751445"/>
                  <a:pt x="56686" y="878879"/>
                  <a:pt x="56707" y="878958"/>
                </a:cubicBezTo>
                <a:cubicBezTo>
                  <a:pt x="66563" y="915097"/>
                  <a:pt x="77962" y="962575"/>
                  <a:pt x="92149" y="999460"/>
                </a:cubicBezTo>
                <a:cubicBezTo>
                  <a:pt x="98609" y="1016255"/>
                  <a:pt x="106326" y="1032539"/>
                  <a:pt x="113414" y="1049079"/>
                </a:cubicBezTo>
                <a:cubicBezTo>
                  <a:pt x="119322" y="1084526"/>
                  <a:pt x="128289" y="1158234"/>
                  <a:pt x="155944" y="1176670"/>
                </a:cubicBezTo>
                <a:lnTo>
                  <a:pt x="177209" y="1190846"/>
                </a:lnTo>
                <a:cubicBezTo>
                  <a:pt x="184297" y="1200297"/>
                  <a:pt x="193676" y="1208404"/>
                  <a:pt x="198474" y="1219200"/>
                </a:cubicBezTo>
                <a:cubicBezTo>
                  <a:pt x="203367" y="1230210"/>
                  <a:pt x="201753" y="1243212"/>
                  <a:pt x="205563" y="1254642"/>
                </a:cubicBezTo>
                <a:cubicBezTo>
                  <a:pt x="208904" y="1264666"/>
                  <a:pt x="215014" y="1273544"/>
                  <a:pt x="219739" y="1282995"/>
                </a:cubicBezTo>
                <a:cubicBezTo>
                  <a:pt x="222102" y="1294809"/>
                  <a:pt x="222598" y="1307156"/>
                  <a:pt x="226828" y="1318437"/>
                </a:cubicBezTo>
                <a:cubicBezTo>
                  <a:pt x="229819" y="1326414"/>
                  <a:pt x="237194" y="1332082"/>
                  <a:pt x="241004" y="1339702"/>
                </a:cubicBezTo>
                <a:cubicBezTo>
                  <a:pt x="270347" y="1398388"/>
                  <a:pt x="221647" y="1321299"/>
                  <a:pt x="262270" y="1382232"/>
                </a:cubicBezTo>
                <a:cubicBezTo>
                  <a:pt x="264633" y="1389320"/>
                  <a:pt x="266017" y="1396814"/>
                  <a:pt x="269358" y="1403497"/>
                </a:cubicBezTo>
                <a:cubicBezTo>
                  <a:pt x="284906" y="1434593"/>
                  <a:pt x="299241" y="1424763"/>
                  <a:pt x="248093" y="14247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8BC5014-F932-4860-B83F-B101E3563E02}"/>
              </a:ext>
            </a:extLst>
          </p:cNvPr>
          <p:cNvSpPr txBox="1"/>
          <p:nvPr/>
        </p:nvSpPr>
        <p:spPr>
          <a:xfrm>
            <a:off x="5510824" y="165575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的路徑長：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D5F8A2-E7EB-4B3E-99D6-FF7762384338}"/>
              </a:ext>
            </a:extLst>
          </p:cNvPr>
          <p:cNvSpPr/>
          <p:nvPr/>
        </p:nvSpPr>
        <p:spPr>
          <a:xfrm>
            <a:off x="5116115" y="241332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A(0), r = 2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0F30B2-C847-4EFB-BA1F-8541ADC78964}"/>
              </a:ext>
            </a:extLst>
          </p:cNvPr>
          <p:cNvSpPr txBox="1"/>
          <p:nvPr/>
        </p:nvSpPr>
        <p:spPr>
          <a:xfrm>
            <a:off x="6662952" y="2346212"/>
            <a:ext cx="127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B(4), r = 3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5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4ED1B1C9-0DBC-481A-94D2-82E67A6E752B}"/>
              </a:ext>
            </a:extLst>
          </p:cNvPr>
          <p:cNvGrpSpPr/>
          <p:nvPr/>
        </p:nvGrpSpPr>
        <p:grpSpPr>
          <a:xfrm>
            <a:off x="6137596" y="341081"/>
            <a:ext cx="902288" cy="911167"/>
            <a:chOff x="5363703" y="3332772"/>
            <a:chExt cx="1203050" cy="1214889"/>
          </a:xfrm>
        </p:grpSpPr>
        <p:sp>
          <p:nvSpPr>
            <p:cNvPr id="7" name="直接连接符 13">
              <a:extLst>
                <a:ext uri="{FF2B5EF4-FFF2-40B4-BE49-F238E27FC236}">
                  <a16:creationId xmlns:a16="http://schemas.microsoft.com/office/drawing/2014/main" id="{9DBF63FB-0259-438E-8838-4997FD195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14">
              <a:extLst>
                <a:ext uri="{FF2B5EF4-FFF2-40B4-BE49-F238E27FC236}">
                  <a16:creationId xmlns:a16="http://schemas.microsoft.com/office/drawing/2014/main" id="{95C3DB07-A7A6-4BBA-B046-0563EC682E8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任意多边形: 形状 17">
            <a:extLst>
              <a:ext uri="{FF2B5EF4-FFF2-40B4-BE49-F238E27FC236}">
                <a16:creationId xmlns:a16="http://schemas.microsoft.com/office/drawing/2014/main" id="{248A5058-7166-4AF6-84C6-7A9FB8A89120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290361" y="346124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030960-B041-4DFE-82EC-D819F7761310}"/>
              </a:ext>
            </a:extLst>
          </p:cNvPr>
          <p:cNvSpPr/>
          <p:nvPr/>
        </p:nvSpPr>
        <p:spPr>
          <a:xfrm>
            <a:off x="3509048" y="4699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Say Cheese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A6F0CE-7C9C-4359-88B5-4765F4B73AA3}"/>
                  </a:ext>
                </a:extLst>
              </p:cNvPr>
              <p:cNvSpPr txBox="1"/>
              <p:nvPr/>
            </p:nvSpPr>
            <p:spPr>
              <a:xfrm>
                <a:off x="611121" y="2355726"/>
                <a:ext cx="7488832" cy="1201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TW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+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dis(A, B) =   	                    </a:t>
                </a:r>
              </a:p>
              <a:p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A6F0CE-7C9C-4359-88B5-4765F4B7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1" y="2355726"/>
                <a:ext cx="7488832" cy="1201867"/>
              </a:xfrm>
              <a:prstGeom prst="rect">
                <a:avLst/>
              </a:prstGeom>
              <a:blipFill>
                <a:blip r:embed="rId3"/>
                <a:stretch>
                  <a:fillRect l="-1221" t="-4040" b="-10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>
            <a:extLst>
              <a:ext uri="{FF2B5EF4-FFF2-40B4-BE49-F238E27FC236}">
                <a16:creationId xmlns:a16="http://schemas.microsoft.com/office/drawing/2014/main" id="{64C10400-F87A-4731-ABD3-E4D372544E6B}"/>
              </a:ext>
            </a:extLst>
          </p:cNvPr>
          <p:cNvSpPr/>
          <p:nvPr/>
        </p:nvSpPr>
        <p:spPr>
          <a:xfrm>
            <a:off x="2915816" y="2228178"/>
            <a:ext cx="360040" cy="1455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7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8061-2B39-46FE-BAF1-F7BC7DA415D9}"/>
              </a:ext>
            </a:extLst>
          </p:cNvPr>
          <p:cNvSpPr txBox="1">
            <a:spLocks/>
          </p:cNvSpPr>
          <p:nvPr/>
        </p:nvSpPr>
        <p:spPr>
          <a:xfrm>
            <a:off x="724546" y="103635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題目練習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8">
            <a:extLst>
              <a:ext uri="{FF2B5EF4-FFF2-40B4-BE49-F238E27FC236}">
                <a16:creationId xmlns:a16="http://schemas.microsoft.com/office/drawing/2014/main" id="{847C678C-8670-438B-BBEB-173E9B8FD866}"/>
              </a:ext>
            </a:extLst>
          </p:cNvPr>
          <p:cNvGrpSpPr/>
          <p:nvPr/>
        </p:nvGrpSpPr>
        <p:grpSpPr>
          <a:xfrm>
            <a:off x="6250582" y="269073"/>
            <a:ext cx="902288" cy="911167"/>
            <a:chOff x="5363703" y="3332772"/>
            <a:chExt cx="1203050" cy="1214889"/>
          </a:xfrm>
        </p:grpSpPr>
        <p:sp>
          <p:nvSpPr>
            <p:cNvPr id="4" name="直接连接符 13">
              <a:extLst>
                <a:ext uri="{FF2B5EF4-FFF2-40B4-BE49-F238E27FC236}">
                  <a16:creationId xmlns:a16="http://schemas.microsoft.com/office/drawing/2014/main" id="{BEFAB58E-FDB2-4B66-9485-509F41DCD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703" y="33327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: 形状 14">
              <a:extLst>
                <a:ext uri="{FF2B5EF4-FFF2-40B4-BE49-F238E27FC236}">
                  <a16:creationId xmlns:a16="http://schemas.microsoft.com/office/drawing/2014/main" id="{0F69215A-4AA6-4DD7-9966-5058520F3E27}"/>
                </a:ext>
              </a:extLst>
            </p:cNvPr>
            <p:cNvSpPr>
              <a:spLocks/>
            </p:cNvSpPr>
            <p:nvPr/>
          </p:nvSpPr>
          <p:spPr bwMode="auto">
            <a:xfrm rot="18988399" flipH="1">
              <a:off x="5363703" y="3346215"/>
              <a:ext cx="1203050" cy="1201446"/>
            </a:xfrm>
            <a:custGeom>
              <a:avLst/>
              <a:gdLst>
                <a:gd name="T0" fmla="*/ 3188 w 3399"/>
                <a:gd name="T1" fmla="*/ 209 h 3399"/>
                <a:gd name="T2" fmla="*/ 2961 w 3399"/>
                <a:gd name="T3" fmla="*/ 104 h 3399"/>
                <a:gd name="T4" fmla="*/ 1582 w 3399"/>
                <a:gd name="T5" fmla="*/ 562 h 3399"/>
                <a:gd name="T6" fmla="*/ 855 w 3399"/>
                <a:gd name="T7" fmla="*/ 624 h 3399"/>
                <a:gd name="T8" fmla="*/ 684 w 3399"/>
                <a:gd name="T9" fmla="*/ 795 h 3399"/>
                <a:gd name="T10" fmla="*/ 1099 w 3399"/>
                <a:gd name="T11" fmla="*/ 1209 h 3399"/>
                <a:gd name="T12" fmla="*/ 978 w 3399"/>
                <a:gd name="T13" fmla="*/ 2218 h 3399"/>
                <a:gd name="T14" fmla="*/ 336 w 3399"/>
                <a:gd name="T15" fmla="*/ 2339 h 3399"/>
                <a:gd name="T16" fmla="*/ 111 w 3399"/>
                <a:gd name="T17" fmla="*/ 2565 h 3399"/>
                <a:gd name="T18" fmla="*/ 550 w 3399"/>
                <a:gd name="T19" fmla="*/ 2769 h 3399"/>
                <a:gd name="T20" fmla="*/ 643 w 3399"/>
                <a:gd name="T21" fmla="*/ 2883 h 3399"/>
                <a:gd name="T22" fmla="*/ 835 w 3399"/>
                <a:gd name="T23" fmla="*/ 3289 h 3399"/>
                <a:gd name="T24" fmla="*/ 1061 w 3399"/>
                <a:gd name="T25" fmla="*/ 3063 h 3399"/>
                <a:gd name="T26" fmla="*/ 1182 w 3399"/>
                <a:gd name="T27" fmla="*/ 2421 h 3399"/>
                <a:gd name="T28" fmla="*/ 2190 w 3399"/>
                <a:gd name="T29" fmla="*/ 2299 h 3399"/>
                <a:gd name="T30" fmla="*/ 2605 w 3399"/>
                <a:gd name="T31" fmla="*/ 2713 h 3399"/>
                <a:gd name="T32" fmla="*/ 2775 w 3399"/>
                <a:gd name="T33" fmla="*/ 2543 h 3399"/>
                <a:gd name="T34" fmla="*/ 2837 w 3399"/>
                <a:gd name="T35" fmla="*/ 1816 h 3399"/>
                <a:gd name="T36" fmla="*/ 3294 w 3399"/>
                <a:gd name="T37" fmla="*/ 436 h 3399"/>
                <a:gd name="T38" fmla="*/ 3188 w 3399"/>
                <a:gd name="T39" fmla="*/ 210 h 3399"/>
                <a:gd name="T40" fmla="*/ 3188 w 3399"/>
                <a:gd name="T41" fmla="*/ 210 h 3399"/>
                <a:gd name="T42" fmla="*/ 3188 w 3399"/>
                <a:gd name="T43" fmla="*/ 210 h 3399"/>
                <a:gd name="T44" fmla="*/ 3188 w 3399"/>
                <a:gd name="T45" fmla="*/ 209 h 3399"/>
                <a:gd name="T46" fmla="*/ 3188 w 3399"/>
                <a:gd name="T47" fmla="*/ 209 h 3399"/>
                <a:gd name="T48" fmla="*/ 2864 w 3399"/>
                <a:gd name="T49" fmla="*/ 824 h 3399"/>
                <a:gd name="T50" fmla="*/ 2578 w 3399"/>
                <a:gd name="T51" fmla="*/ 821 h 3399"/>
                <a:gd name="T52" fmla="*/ 2574 w 3399"/>
                <a:gd name="T53" fmla="*/ 534 h 3399"/>
                <a:gd name="T54" fmla="*/ 2861 w 3399"/>
                <a:gd name="T55" fmla="*/ 537 h 3399"/>
                <a:gd name="T56" fmla="*/ 2864 w 3399"/>
                <a:gd name="T57" fmla="*/ 824 h 3399"/>
                <a:gd name="T58" fmla="*/ 2864 w 3399"/>
                <a:gd name="T59" fmla="*/ 824 h 3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9" h="3399">
                  <a:moveTo>
                    <a:pt x="3188" y="209"/>
                  </a:moveTo>
                  <a:cubicBezTo>
                    <a:pt x="3132" y="154"/>
                    <a:pt x="3037" y="117"/>
                    <a:pt x="2961" y="104"/>
                  </a:cubicBezTo>
                  <a:cubicBezTo>
                    <a:pt x="2375" y="0"/>
                    <a:pt x="1855" y="327"/>
                    <a:pt x="1582" y="562"/>
                  </a:cubicBezTo>
                  <a:cubicBezTo>
                    <a:pt x="1431" y="552"/>
                    <a:pt x="855" y="624"/>
                    <a:pt x="855" y="624"/>
                  </a:cubicBezTo>
                  <a:cubicBezTo>
                    <a:pt x="551" y="663"/>
                    <a:pt x="684" y="795"/>
                    <a:pt x="684" y="795"/>
                  </a:cubicBezTo>
                  <a:cubicBezTo>
                    <a:pt x="1099" y="1209"/>
                    <a:pt x="1099" y="1209"/>
                    <a:pt x="1099" y="1209"/>
                  </a:cubicBezTo>
                  <a:cubicBezTo>
                    <a:pt x="884" y="1916"/>
                    <a:pt x="1014" y="2047"/>
                    <a:pt x="978" y="2218"/>
                  </a:cubicBezTo>
                  <a:cubicBezTo>
                    <a:pt x="942" y="2389"/>
                    <a:pt x="655" y="2319"/>
                    <a:pt x="336" y="2339"/>
                  </a:cubicBezTo>
                  <a:cubicBezTo>
                    <a:pt x="18" y="2359"/>
                    <a:pt x="0" y="2473"/>
                    <a:pt x="111" y="2565"/>
                  </a:cubicBezTo>
                  <a:cubicBezTo>
                    <a:pt x="194" y="2634"/>
                    <a:pt x="436" y="2727"/>
                    <a:pt x="550" y="2769"/>
                  </a:cubicBezTo>
                  <a:cubicBezTo>
                    <a:pt x="577" y="2783"/>
                    <a:pt x="616" y="2814"/>
                    <a:pt x="643" y="2883"/>
                  </a:cubicBezTo>
                  <a:cubicBezTo>
                    <a:pt x="688" y="3005"/>
                    <a:pt x="772" y="3213"/>
                    <a:pt x="835" y="3289"/>
                  </a:cubicBezTo>
                  <a:cubicBezTo>
                    <a:pt x="927" y="3399"/>
                    <a:pt x="1041" y="3382"/>
                    <a:pt x="1061" y="3063"/>
                  </a:cubicBezTo>
                  <a:cubicBezTo>
                    <a:pt x="1081" y="2744"/>
                    <a:pt x="1011" y="2458"/>
                    <a:pt x="1182" y="2421"/>
                  </a:cubicBezTo>
                  <a:cubicBezTo>
                    <a:pt x="1353" y="2385"/>
                    <a:pt x="1483" y="2515"/>
                    <a:pt x="2190" y="2299"/>
                  </a:cubicBezTo>
                  <a:cubicBezTo>
                    <a:pt x="2605" y="2713"/>
                    <a:pt x="2605" y="2713"/>
                    <a:pt x="2605" y="2713"/>
                  </a:cubicBezTo>
                  <a:cubicBezTo>
                    <a:pt x="2605" y="2713"/>
                    <a:pt x="2737" y="2847"/>
                    <a:pt x="2775" y="2543"/>
                  </a:cubicBezTo>
                  <a:cubicBezTo>
                    <a:pt x="2775" y="2543"/>
                    <a:pt x="2847" y="1967"/>
                    <a:pt x="2837" y="1816"/>
                  </a:cubicBezTo>
                  <a:cubicBezTo>
                    <a:pt x="3072" y="1542"/>
                    <a:pt x="3399" y="1022"/>
                    <a:pt x="3294" y="436"/>
                  </a:cubicBezTo>
                  <a:cubicBezTo>
                    <a:pt x="3280" y="360"/>
                    <a:pt x="3244" y="266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10"/>
                    <a:pt x="3188" y="210"/>
                    <a:pt x="3188" y="210"/>
                  </a:cubicBezTo>
                  <a:cubicBezTo>
                    <a:pt x="3188" y="209"/>
                    <a:pt x="3188" y="209"/>
                    <a:pt x="3188" y="209"/>
                  </a:cubicBezTo>
                  <a:cubicBezTo>
                    <a:pt x="3188" y="209"/>
                    <a:pt x="3188" y="209"/>
                    <a:pt x="3188" y="209"/>
                  </a:cubicBezTo>
                  <a:close/>
                  <a:moveTo>
                    <a:pt x="2864" y="824"/>
                  </a:moveTo>
                  <a:cubicBezTo>
                    <a:pt x="2786" y="902"/>
                    <a:pt x="2657" y="900"/>
                    <a:pt x="2578" y="821"/>
                  </a:cubicBezTo>
                  <a:cubicBezTo>
                    <a:pt x="2497" y="740"/>
                    <a:pt x="2496" y="612"/>
                    <a:pt x="2574" y="534"/>
                  </a:cubicBezTo>
                  <a:cubicBezTo>
                    <a:pt x="2652" y="456"/>
                    <a:pt x="2780" y="457"/>
                    <a:pt x="2861" y="537"/>
                  </a:cubicBezTo>
                  <a:cubicBezTo>
                    <a:pt x="2940" y="617"/>
                    <a:pt x="2942" y="746"/>
                    <a:pt x="2864" y="824"/>
                  </a:cubicBezTo>
                  <a:cubicBezTo>
                    <a:pt x="2864" y="824"/>
                    <a:pt x="2864" y="824"/>
                    <a:pt x="2864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6" name="任意多边形: 形状 17">
            <a:extLst>
              <a:ext uri="{FF2B5EF4-FFF2-40B4-BE49-F238E27FC236}">
                <a16:creationId xmlns:a16="http://schemas.microsoft.com/office/drawing/2014/main" id="{1515807A-3565-4728-9E24-B9E901B195AB}"/>
              </a:ext>
            </a:extLst>
          </p:cNvPr>
          <p:cNvSpPr>
            <a:spLocks/>
          </p:cNvSpPr>
          <p:nvPr/>
        </p:nvSpPr>
        <p:spPr bwMode="auto">
          <a:xfrm rot="18988399" flipH="1">
            <a:off x="2403347" y="274116"/>
            <a:ext cx="902288" cy="901085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4FB2BE-9654-49CF-86E1-5F17B12D026E}"/>
              </a:ext>
            </a:extLst>
          </p:cNvPr>
          <p:cNvSpPr/>
          <p:nvPr/>
        </p:nvSpPr>
        <p:spPr>
          <a:xfrm>
            <a:off x="3509048" y="469925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373A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Say Cheese</a:t>
            </a:r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93607B-B8ED-487C-8EFE-7D70815F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5" y="1131590"/>
            <a:ext cx="4326550" cy="36717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6B8C52-404C-49D4-B90D-FB56BC9D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97" y="2567487"/>
            <a:ext cx="4176464" cy="13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73163" y="3721726"/>
            <a:ext cx="2065889" cy="413816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000" dirty="0">
              <a:solidFill>
                <a:schemeClr val="dk1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簡介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ED771D-6001-4D6E-A56C-80C1E42F14D3}"/>
              </a:ext>
            </a:extLst>
          </p:cNvPr>
          <p:cNvSpPr/>
          <p:nvPr/>
        </p:nvSpPr>
        <p:spPr>
          <a:xfrm>
            <a:off x="3761521" y="5551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最短路徑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DEADB-83F8-41E5-BE79-3DDD6707240D}"/>
              </a:ext>
            </a:extLst>
          </p:cNvPr>
          <p:cNvSpPr/>
          <p:nvPr/>
        </p:nvSpPr>
        <p:spPr>
          <a:xfrm>
            <a:off x="1497624" y="1858262"/>
            <a:ext cx="614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簡單來說，就是要在圖上找一條路徑，使得我們從起點到終點所需的花費是最小的，這就是最短路徑。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D8AF92-7A92-4283-876C-54034BEC20C3}"/>
              </a:ext>
            </a:extLst>
          </p:cNvPr>
          <p:cNvSpPr/>
          <p:nvPr/>
        </p:nvSpPr>
        <p:spPr>
          <a:xfrm>
            <a:off x="899590" y="3075395"/>
            <a:ext cx="7344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一般來說，我們可以分成兩類，「單源最短路徑」與「多源最短路徑」，並且許多的演算法可以處理這些問題。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6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03849" y="2153056"/>
            <a:ext cx="2808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>
                <a:solidFill>
                  <a:srgbClr val="778495"/>
                </a:solidFill>
                <a:cs typeface="+mn-ea"/>
                <a:sym typeface="+mn-lt"/>
              </a:rPr>
              <a:t>The End</a:t>
            </a:r>
            <a:endParaRPr lang="zh-CN" altLang="en-US" sz="4800" spc="300" dirty="0">
              <a:solidFill>
                <a:srgbClr val="778495"/>
              </a:solidFill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EAE4D95-30F2-4C43-A74C-E492BAB199C5}"/>
              </a:ext>
            </a:extLst>
          </p:cNvPr>
          <p:cNvSpPr/>
          <p:nvPr/>
        </p:nvSpPr>
        <p:spPr>
          <a:xfrm rot="5400000">
            <a:off x="-309962" y="-2734914"/>
            <a:ext cx="6560073" cy="5940152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F22734B-4D64-4BC2-A5AC-AA61B146C578}"/>
              </a:ext>
            </a:extLst>
          </p:cNvPr>
          <p:cNvSpPr/>
          <p:nvPr/>
        </p:nvSpPr>
        <p:spPr>
          <a:xfrm rot="5400000">
            <a:off x="-143154" y="977336"/>
            <a:ext cx="3029727" cy="274342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BB4FC360-32EA-4567-B961-C9CFB3855969}"/>
              </a:ext>
            </a:extLst>
          </p:cNvPr>
          <p:cNvSpPr/>
          <p:nvPr/>
        </p:nvSpPr>
        <p:spPr>
          <a:xfrm rot="16200000" flipH="1">
            <a:off x="6076035" y="2130981"/>
            <a:ext cx="3220114" cy="2915816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5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5" grpId="0" animBg="1"/>
          <p:bldP spid="8" grpId="0" animBg="1"/>
          <p:bldP spid="9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73163" y="3721726"/>
            <a:ext cx="2065889" cy="413816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000" dirty="0">
              <a:solidFill>
                <a:schemeClr val="dk1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簡介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7715B2-0928-4C36-99C6-3817DFCF69D8}"/>
              </a:ext>
            </a:extLst>
          </p:cNvPr>
          <p:cNvSpPr txBox="1"/>
          <p:nvPr/>
        </p:nvSpPr>
        <p:spPr>
          <a:xfrm>
            <a:off x="1442551" y="627688"/>
            <a:ext cx="557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從點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到點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的最短路徑是多少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s://i.imgur.com/AE9QyWv.png">
            <a:extLst>
              <a:ext uri="{FF2B5EF4-FFF2-40B4-BE49-F238E27FC236}">
                <a16:creationId xmlns:a16="http://schemas.microsoft.com/office/drawing/2014/main" id="{EF27A338-AA96-4E3D-8A8D-AC733B53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71" y="1316284"/>
            <a:ext cx="5208730" cy="35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4AD5CF7-D5E4-47CE-911B-00EE3E5491F6}"/>
              </a:ext>
            </a:extLst>
          </p:cNvPr>
          <p:cNvSpPr txBox="1"/>
          <p:nvPr/>
        </p:nvSpPr>
        <p:spPr>
          <a:xfrm>
            <a:off x="7236296" y="192367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：６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352320-2047-4150-99C8-9F204471A571}"/>
              </a:ext>
            </a:extLst>
          </p:cNvPr>
          <p:cNvSpPr txBox="1"/>
          <p:nvPr/>
        </p:nvSpPr>
        <p:spPr>
          <a:xfrm>
            <a:off x="7191532" y="321982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那到其他點呢？</a:t>
            </a:r>
          </a:p>
        </p:txBody>
      </p:sp>
    </p:spTree>
    <p:extLst>
      <p:ext uri="{BB962C8B-B14F-4D97-AF65-F5344CB8AC3E}">
        <p14:creationId xmlns:p14="http://schemas.microsoft.com/office/powerpoint/2010/main" val="25875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8"/>
          <p:cNvSpPr txBox="1"/>
          <p:nvPr/>
        </p:nvSpPr>
        <p:spPr>
          <a:xfrm>
            <a:off x="4570094" y="2102824"/>
            <a:ext cx="44138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 BFS</a:t>
            </a:r>
            <a:endParaRPr lang="en-GB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721BA50-9B8A-4388-AEB4-A1F3FA66459D}"/>
              </a:ext>
            </a:extLst>
          </p:cNvPr>
          <p:cNvSpPr/>
          <p:nvPr/>
        </p:nvSpPr>
        <p:spPr>
          <a:xfrm rot="5400000">
            <a:off x="-309962" y="-2734914"/>
            <a:ext cx="6560073" cy="5940152"/>
          </a:xfrm>
          <a:prstGeom prst="triangle">
            <a:avLst/>
          </a:prstGeom>
          <a:solidFill>
            <a:srgbClr val="3842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AE4B33A-3037-4544-9D42-CBCAB8174C86}"/>
              </a:ext>
            </a:extLst>
          </p:cNvPr>
          <p:cNvSpPr/>
          <p:nvPr/>
        </p:nvSpPr>
        <p:spPr>
          <a:xfrm rot="5400000">
            <a:off x="-143154" y="977336"/>
            <a:ext cx="3029727" cy="274342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42FE743-BA22-4CA1-8C47-3BABC9C5160B}"/>
              </a:ext>
            </a:extLst>
          </p:cNvPr>
          <p:cNvSpPr/>
          <p:nvPr/>
        </p:nvSpPr>
        <p:spPr>
          <a:xfrm rot="16200000" flipH="1">
            <a:off x="6076035" y="2130981"/>
            <a:ext cx="3220114" cy="2915816"/>
          </a:xfrm>
          <a:prstGeom prst="triangle">
            <a:avLst/>
          </a:prstGeom>
          <a:solidFill>
            <a:srgbClr val="68B7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5" grpId="0" animBg="1"/>
          <p:bldP spid="6" grpId="0" animBg="1"/>
          <p:bldP spid="7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BFS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90E0A02-56C9-4A12-B8A0-ECC4837C65F1}"/>
              </a:ext>
            </a:extLst>
          </p:cNvPr>
          <p:cNvSpPr txBox="1"/>
          <p:nvPr/>
        </p:nvSpPr>
        <p:spPr>
          <a:xfrm>
            <a:off x="2834608" y="864568"/>
            <a:ext cx="348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廣度優先搜尋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(BFS)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B8762A-D17F-470E-95EE-8CE8864B63DD}"/>
              </a:ext>
            </a:extLst>
          </p:cNvPr>
          <p:cNvSpPr txBox="1"/>
          <p:nvPr/>
        </p:nvSpPr>
        <p:spPr>
          <a:xfrm>
            <a:off x="818384" y="2124497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可以能來做「最短路問題」，但</a:t>
            </a:r>
            <a:r>
              <a:rPr lang="zh-TW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僅限於權重都一樣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的最短路。因為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每次都是走「一整層」，所以一走到我們要的答案時，就可以停止的，此路徑一定是最短路徑。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File:Breadth-First-Search-Algorithm.gif - 維基百科，自由嘅百科全書">
            <a:extLst>
              <a:ext uri="{FF2B5EF4-FFF2-40B4-BE49-F238E27FC236}">
                <a16:creationId xmlns:a16="http://schemas.microsoft.com/office/drawing/2014/main" id="{AD7CE7A2-A0E5-4FAD-AF78-C59B0ACDA6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23678"/>
            <a:ext cx="2597274" cy="25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09C6AA-8162-4F76-9D4C-582BFB91BE15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BFS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E50A0A-734A-4BEE-B61C-4D40C8C3B01B}"/>
              </a:ext>
            </a:extLst>
          </p:cNvPr>
          <p:cNvSpPr txBox="1"/>
          <p:nvPr/>
        </p:nvSpPr>
        <p:spPr>
          <a:xfrm>
            <a:off x="2834608" y="864568"/>
            <a:ext cx="348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廣度優先搜尋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(BFS)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B58520-98BA-4E37-B968-A7063FDF959A}"/>
              </a:ext>
            </a:extLst>
          </p:cNvPr>
          <p:cNvSpPr txBox="1"/>
          <p:nvPr/>
        </p:nvSpPr>
        <p:spPr>
          <a:xfrm>
            <a:off x="3419872" y="199568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適用場景：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無權圖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單源最短路徑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7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72">
            <a:extLst>
              <a:ext uri="{FF2B5EF4-FFF2-40B4-BE49-F238E27FC236}">
                <a16:creationId xmlns:a16="http://schemas.microsoft.com/office/drawing/2014/main" id="{E90E0A02-56C9-4A12-B8A0-ECC4837C65F1}"/>
              </a:ext>
            </a:extLst>
          </p:cNvPr>
          <p:cNvSpPr txBox="1"/>
          <p:nvPr/>
        </p:nvSpPr>
        <p:spPr>
          <a:xfrm>
            <a:off x="2834608" y="864568"/>
            <a:ext cx="348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實作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(queue)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BE0CF-2B7F-496D-ACE6-92DC619D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56" y="1851670"/>
            <a:ext cx="3209088" cy="26248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2C1F41-3AA6-4531-80D3-D7B290DBE9AB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BFS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54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425D"/>
      </a:accent1>
      <a:accent2>
        <a:srgbClr val="68B7C3"/>
      </a:accent2>
      <a:accent3>
        <a:srgbClr val="38425D"/>
      </a:accent3>
      <a:accent4>
        <a:srgbClr val="68B7C3"/>
      </a:accent4>
      <a:accent5>
        <a:srgbClr val="38425D"/>
      </a:accent5>
      <a:accent6>
        <a:srgbClr val="68B7C3"/>
      </a:accent6>
      <a:hlink>
        <a:srgbClr val="38425D"/>
      </a:hlink>
      <a:folHlink>
        <a:srgbClr val="68B7C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8425D"/>
    </a:accent1>
    <a:accent2>
      <a:srgbClr val="68B7C3"/>
    </a:accent2>
    <a:accent3>
      <a:srgbClr val="38425D"/>
    </a:accent3>
    <a:accent4>
      <a:srgbClr val="68B7C3"/>
    </a:accent4>
    <a:accent5>
      <a:srgbClr val="38425D"/>
    </a:accent5>
    <a:accent6>
      <a:srgbClr val="68B7C3"/>
    </a:accent6>
    <a:hlink>
      <a:srgbClr val="38425D"/>
    </a:hlink>
    <a:folHlink>
      <a:srgbClr val="68B7C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1063</Words>
  <Application>Microsoft Office PowerPoint</Application>
  <PresentationFormat>如螢幕大小 (16:9)</PresentationFormat>
  <Paragraphs>195</Paragraphs>
  <Slides>40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微软雅黑</vt:lpstr>
      <vt:lpstr>Microsoft YaHei UI</vt:lpstr>
      <vt:lpstr>宋体</vt:lpstr>
      <vt:lpstr>Ubuntu</vt:lpstr>
      <vt:lpstr>Arial</vt:lpstr>
      <vt:lpstr>Calibri</vt:lpstr>
      <vt:lpstr>Cambria Math</vt:lpstr>
      <vt:lpstr>Fira Code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瀚丰 許</cp:lastModifiedBy>
  <cp:revision>295</cp:revision>
  <dcterms:created xsi:type="dcterms:W3CDTF">2015-12-11T17:46:17Z</dcterms:created>
  <dcterms:modified xsi:type="dcterms:W3CDTF">2021-05-03T10:34:38Z</dcterms:modified>
</cp:coreProperties>
</file>