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715" r:id="rId4"/>
    <p:sldId id="392" r:id="rId5"/>
    <p:sldId id="259" r:id="rId6"/>
    <p:sldId id="665" r:id="rId7"/>
    <p:sldId id="700" r:id="rId8"/>
    <p:sldId id="704" r:id="rId9"/>
    <p:sldId id="699" r:id="rId10"/>
    <p:sldId id="705" r:id="rId11"/>
    <p:sldId id="706" r:id="rId12"/>
    <p:sldId id="707" r:id="rId13"/>
    <p:sldId id="708" r:id="rId14"/>
    <p:sldId id="701" r:id="rId15"/>
    <p:sldId id="702" r:id="rId16"/>
    <p:sldId id="703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4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69" autoAdjust="0"/>
    <p:restoredTop sz="83977" autoAdjust="0"/>
  </p:normalViewPr>
  <p:slideViewPr>
    <p:cSldViewPr snapToGrid="0" showGuides="1">
      <p:cViewPr>
        <p:scale>
          <a:sx n="58" d="100"/>
          <a:sy n="58" d="100"/>
        </p:scale>
        <p:origin x="504" y="-504"/>
      </p:cViewPr>
      <p:guideLst/>
    </p:cSldViewPr>
  </p:slideViewPr>
  <p:outlineViewPr>
    <p:cViewPr>
      <p:scale>
        <a:sx n="33" d="100"/>
        <a:sy n="33" d="100"/>
      </p:scale>
      <p:origin x="0" y="-400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26C49-0A8F-48FB-AB59-36D9C9656FC8}" type="datetimeFigureOut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B24F3-20DF-40C1-9310-1A919A9E9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8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37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93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79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AF840-B7F0-408A-BADF-4FFC9C4EB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5B68F7-B0CB-41DA-9E16-D67D11E58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48FD69-694C-48D6-92CB-2EEC6787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29AF-D7AF-4838-927E-AAFE7C2AB694}" type="datetime1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4C99D7-DEF4-4C95-B52E-0E0A2B3A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10689 Yet another Number Sequence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08E986-B036-401A-B948-B63CED25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8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8721E-AE16-4F16-A566-FADB8E88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55EDFB-81D6-4805-9C2F-FA05DA66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B4E94-9824-4A95-9F69-B6483A1A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D163-9695-458B-8CFE-0D35D7DC85F3}" type="datetime1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A3C0D3-CEFB-4611-864F-11EC3C93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10689 Yet another Number Sequence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FC85D0-8F87-485C-84C0-78C437E2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3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83B018-6720-4344-99CA-22FA8ED39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309DA0-FBB4-4913-9B33-1CE86CC6F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38EF4D-2FD1-4C77-AF32-E6704A6B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BD10-513F-4A71-9C23-83BDF336D2CB}" type="datetime1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3994EF-CEA3-481E-AF94-D382041E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10689 Yet another Number Sequence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F94917-E447-4FAD-BEF0-559C2332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13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E58945-F1FF-4218-B1F9-F6B3A6A6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D1DDF6-C31D-4FEE-990C-317D8CA1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796BA0-F449-40A2-99D8-D0292F11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BDD71-31EE-4224-9B0D-0F346B936DC7}" type="datetime1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4440B5-3553-44D5-A28F-D86FC7B7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10689 Yet another Number Sequence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4C8A78-0791-4D24-B233-D72C4C9C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69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B8E2F-848D-4BA1-BD4A-5A42F350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968671-27CD-4BD6-A6B7-9F5E0067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EA219E-1B90-4744-9242-71163340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1EB0-2BCF-4F47-A939-EE3D7058183A}" type="datetime1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968D2F-DAD9-4BEC-9567-BE5DE0C0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10689 Yet another Number Sequence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576261-2F3B-4F3E-825A-10B2DC5B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77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DD2D9-B9C2-4E23-A540-4015373F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3C0139-EA98-461D-BDAE-0BAB4DA29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EB1EB0-7E30-4A3F-8710-8EBDFA21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32D8DB-C796-415A-8FC4-0945B677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95B69-9C0C-43F3-B2AE-DFACEADB3B9B}" type="datetime1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F295D7-8AAF-4162-8CCF-AE7D5B30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10689 Yet another Number Sequence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0A05D1-9DDC-4D9F-8C32-22B5472E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0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E9A48-0CB1-4BFB-B9DB-A0F9D79F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9CA385-B56D-486C-9AFA-BDDAE6B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0FE3FF-5661-4C46-8EC1-E4D006AE4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AF7682-3E05-4DF3-8937-20FF90D06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5991CF-819A-485E-B435-4A7E8C7AA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1B209A2-C0FB-4D69-8871-48330F4F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C32D-68E3-4260-9639-346A7864579F}" type="datetime1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F85267-2EC0-4238-846C-51E7B7CA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10689 Yet another Number Sequence</a:t>
            </a:r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C2A0F0F-6A8F-4495-B8B9-27838405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28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332EF-7E06-4BC9-ADE5-13969A37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02AAFC-600F-4158-8B25-AF1E4B13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4A00-30C4-408B-ABB9-A8323C652B78}" type="datetime1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42F7CD-82E4-43FB-A8CB-61867937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10689 Yet another Number Sequence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9019BC-D743-4606-8E63-E613F28A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79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4679C90-AF68-45AF-8A18-276F3174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87CB-9CB4-4CC0-B24B-EC9458EC504C}" type="datetime1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5797D7-3324-48A5-858D-CB2852E1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10689 Yet another Number Sequence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CE88CF-A27D-448B-AFA8-307B067F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49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BE7D2-668B-4310-86B2-445F9D09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1B96DF-12FC-4205-BBA3-957177AE6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2E47DC-052B-460C-AAE3-E9AEAE94F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263361-5F00-4D0B-A50F-C84F027D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847F-41AE-4580-B9EA-C127FACFD3AC}" type="datetime1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C8A488-0D24-4CE6-AE54-835CC69B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10689 Yet another Number Sequence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06322D-3600-4F2D-974E-8738D396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63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62A42-108E-472C-9F6B-C598F8AB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0549E62-5F4A-4E88-81EC-14741418A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E446C8-566D-4DF7-AA14-834E58499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CB60A3-478D-4A11-8830-D6B7902E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7F40-8E39-4CE5-9DC2-882669322460}" type="datetime1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6F8042-1386-49C4-B350-0200DF61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10689 Yet another Number Sequence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3764CA-9BA2-4323-8CCD-8C36A9FC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00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B59492D-9AA3-4D7A-A28E-1D2AB2F9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E45DB0-D93B-4DC8-9915-47135DDB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E5AFE0-781D-4C67-831A-C1BF71A0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60909-E403-4EF4-8949-8DAD22D07FFF}" type="datetime1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BAD97A-5133-4E14-93B2-E77B3B5C4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UVa 10689 Yet another Number Sequence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1A361E-47A9-4BCC-B409-11F11842E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36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97A523-0895-4707-B0BA-DC3D3F960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1184" y="1198563"/>
            <a:ext cx="10009632" cy="2387600"/>
          </a:xfrm>
        </p:spPr>
        <p:txBody>
          <a:bodyPr>
            <a:normAutofit/>
          </a:bodyPr>
          <a:lstStyle/>
          <a:p>
            <a:r>
              <a:rPr lang="en-US" altLang="zh-TW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10689 Yet another Number Sequence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95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B72AFDF-CFD8-48C8-833A-CD467C4AA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87CB-9CB4-4CC0-B24B-EC9458EC504C}" type="datetime1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1FA8063-35CE-47C9-BDD7-4BC8D4D1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10689 Yet another Number Sequence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15D8C4-68B2-4437-ADB5-8FEBF288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10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E39F12C-35E8-472D-B834-0FCA5F0BC040}"/>
              </a:ext>
            </a:extLst>
          </p:cNvPr>
          <p:cNvGrpSpPr/>
          <p:nvPr/>
        </p:nvGrpSpPr>
        <p:grpSpPr>
          <a:xfrm>
            <a:off x="2450591" y="867327"/>
            <a:ext cx="5946649" cy="1064972"/>
            <a:chOff x="1112520" y="348386"/>
            <a:chExt cx="5946649" cy="10649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DFEDA398-A0C9-4DE8-B27C-0A96D5AC6406}"/>
                    </a:ext>
                  </a:extLst>
                </p:cNvPr>
                <p:cNvSpPr/>
                <p:nvPr/>
              </p:nvSpPr>
              <p:spPr>
                <a:xfrm>
                  <a:off x="4150837" y="348386"/>
                  <a:ext cx="2908332" cy="106497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zh-TW" alt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zh-TW" alt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TW" alt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TW" altLang="en-US" sz="32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zh-TW" altLang="en-US" sz="32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TW" altLang="en-US" sz="3200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zh-TW" altLang="en-US" sz="32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zh-TW" alt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TW" altLang="en-US" sz="3200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TW" altLang="en-US" sz="3200" dirty="0"/>
                </a:p>
              </p:txBody>
            </p:sp>
          </mc:Choice>
          <mc:Fallback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DFEDA398-A0C9-4DE8-B27C-0A96D5AC64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837" y="348386"/>
                  <a:ext cx="2908332" cy="106497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621B7EF-7612-4958-AC19-99A66CD429B7}"/>
                </a:ext>
              </a:extLst>
            </p:cNvPr>
            <p:cNvSpPr txBox="1"/>
            <p:nvPr/>
          </p:nvSpPr>
          <p:spPr>
            <a:xfrm>
              <a:off x="1112520" y="734788"/>
              <a:ext cx="35692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如何有效率的計算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E89EA40-93DF-4B49-8B77-B0F9259F8D23}"/>
              </a:ext>
            </a:extLst>
          </p:cNvPr>
          <p:cNvGrpSpPr/>
          <p:nvPr/>
        </p:nvGrpSpPr>
        <p:grpSpPr>
          <a:xfrm>
            <a:off x="2587211" y="2429065"/>
            <a:ext cx="5291329" cy="1668362"/>
            <a:chOff x="2478023" y="1914144"/>
            <a:chExt cx="5291329" cy="1668362"/>
          </a:xfrm>
        </p:grpSpPr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FD666761-2987-4B23-9E81-ED5AD0AEC5BA}"/>
                </a:ext>
              </a:extLst>
            </p:cNvPr>
            <p:cNvCxnSpPr>
              <a:cxnSpLocks/>
            </p:cNvCxnSpPr>
            <p:nvPr/>
          </p:nvCxnSpPr>
          <p:spPr>
            <a:xfrm>
              <a:off x="4803648" y="1914144"/>
              <a:ext cx="0" cy="71272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A5DCDFF-01C4-4862-9EC2-5FCA60963A20}"/>
                </a:ext>
              </a:extLst>
            </p:cNvPr>
            <p:cNvSpPr txBox="1"/>
            <p:nvPr/>
          </p:nvSpPr>
          <p:spPr>
            <a:xfrm>
              <a:off x="2478023" y="3059286"/>
              <a:ext cx="52913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考慮廣義的矩陣冪次方計算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565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233B85-BF94-4B5C-8103-3D096550E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87CB-9CB4-4CC0-B24B-EC9458EC504C}" type="datetime1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96EE8DE-B2EB-4C42-8414-100685CF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10689 Yet another Number Sequence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0B1726-057D-4EE3-9C14-4E36C845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BCAD2DE-1BAE-432A-954D-A050DD9A0872}"/>
              </a:ext>
            </a:extLst>
          </p:cNvPr>
          <p:cNvSpPr txBox="1"/>
          <p:nvPr/>
        </p:nvSpPr>
        <p:spPr>
          <a:xfrm>
            <a:off x="603503" y="410500"/>
            <a:ext cx="5492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矩陣冪次方計算</a:t>
            </a:r>
            <a:r>
              <a:rPr lang="en-US" altLang="zh-TW" sz="2800" dirty="0">
                <a:ea typeface="標楷體" panose="03000509000000000000" pitchFamily="65" charset="-120"/>
              </a:rPr>
              <a:t>(recursive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r>
              <a:rPr lang="en-US" altLang="zh-TW" sz="2800" dirty="0">
                <a:ea typeface="標楷體" panose="03000509000000000000" pitchFamily="65" charset="-120"/>
              </a:rPr>
              <a:t>)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7134495-06EB-43FF-9F0D-172F303B689B}"/>
                  </a:ext>
                </a:extLst>
              </p:cNvPr>
              <p:cNvSpPr/>
              <p:nvPr/>
            </p:nvSpPr>
            <p:spPr>
              <a:xfrm>
                <a:off x="603503" y="2352257"/>
                <a:ext cx="7327006" cy="2316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zh-TW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TW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eqArr>
                            <m:eqArrPr>
                              <m:ctrlPr>
                                <a:rPr lang="zh-TW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           </m:t>
                              </m:r>
                              <m:r>
                                <a:rPr lang="en-US" altLang="zh-TW" sz="28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if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zh-TW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zh-TW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zh-TW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if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&gt;1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is</m:t>
                              </m:r>
                              <m:r>
                                <a:rPr lang="en-US" altLang="zh-TW" sz="28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odd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zh-TW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   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zh-TW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zh-TW" altLang="zh-TW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      </m:t>
                              </m:r>
                              <m:r>
                                <a:rPr lang="en-US" altLang="zh-TW" sz="28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if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&gt;1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is</m:t>
                              </m:r>
                              <m:r>
                                <a:rPr lang="en-US" altLang="zh-TW" sz="28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even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7134495-06EB-43FF-9F0D-172F303B68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03" y="2352257"/>
                <a:ext cx="7327006" cy="23163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1DA4BE4-4AF1-4DE2-8BFA-76902D8E55B1}"/>
                  </a:ext>
                </a:extLst>
              </p:cNvPr>
              <p:cNvSpPr txBox="1"/>
              <p:nvPr/>
            </p:nvSpPr>
            <p:spPr>
              <a:xfrm>
                <a:off x="743712" y="1414504"/>
                <a:ext cx="36088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</a:t>
                </a:r>
                <a:r>
                  <a:rPr lang="en-US" altLang="zh-TW" sz="2800" dirty="0"/>
                  <a:t>2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TW" sz="2800" dirty="0"/>
                  <a:t>2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矩陣</a:t>
                </a:r>
                <a:r>
                  <a:rPr lang="en-US" altLang="zh-TW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 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計算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1DA4BE4-4AF1-4DE2-8BFA-76902D8E5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12" y="1414504"/>
                <a:ext cx="3608832" cy="523220"/>
              </a:xfrm>
              <a:prstGeom prst="rect">
                <a:avLst/>
              </a:prstGeom>
              <a:blipFill>
                <a:blip r:embed="rId3"/>
                <a:stretch>
                  <a:fillRect t="-12791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113D9423-2F3E-41D9-A7FC-394BF91C1597}"/>
              </a:ext>
            </a:extLst>
          </p:cNvPr>
          <p:cNvSpPr txBox="1"/>
          <p:nvPr/>
        </p:nvSpPr>
        <p:spPr>
          <a:xfrm>
            <a:off x="603503" y="5230368"/>
            <a:ext cx="4212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矩陣相乘次數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O(log n)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3889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4E70FA5-9F06-4E71-8D30-855341CDF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87CB-9CB4-4CC0-B24B-EC9458EC504C}" type="datetime1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2F15F55-40DD-4C03-A6DA-248A2815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10689 Yet another Number Sequence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E0ECD8-8F6E-4D9A-BDD6-B3B7E4BE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8942C55-408C-407D-BCFE-6DEB7EEA4670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143000"/>
            <a:ext cx="77724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TW" sz="2400" b="1" dirty="0">
                <a:ea typeface="新細明體" panose="02020500000000000000" pitchFamily="18" charset="-120"/>
              </a:rPr>
              <a:t>Algorithm </a:t>
            </a:r>
            <a:r>
              <a:rPr lang="en-US" altLang="zh-TW" sz="2400" dirty="0">
                <a:solidFill>
                  <a:schemeClr val="tx2"/>
                </a:solidFill>
                <a:ea typeface="新細明體" panose="02020500000000000000" pitchFamily="18" charset="-120"/>
              </a:rPr>
              <a:t>Power</a:t>
            </a:r>
            <a:r>
              <a:rPr lang="en-US" altLang="zh-TW" sz="2400" dirty="0">
                <a:ea typeface="新細明體" panose="02020500000000000000" pitchFamily="18" charset="-120"/>
              </a:rPr>
              <a:t>(</a:t>
            </a:r>
            <a:r>
              <a:rPr lang="en-US" altLang="zh-TW" sz="2400" i="1" dirty="0">
                <a:ea typeface="新細明體" panose="02020500000000000000" pitchFamily="18" charset="-120"/>
              </a:rPr>
              <a:t>x, n</a:t>
            </a:r>
            <a:r>
              <a:rPr lang="en-US" altLang="zh-TW" sz="2400" dirty="0">
                <a:ea typeface="新細明體" panose="02020500000000000000" pitchFamily="18" charset="-120"/>
              </a:rPr>
              <a:t>):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b="1" i="1" dirty="0">
                <a:ea typeface="新細明體" panose="02020500000000000000" pitchFamily="18" charset="-120"/>
              </a:rPr>
              <a:t>      Input: </a:t>
            </a:r>
            <a:r>
              <a:rPr lang="en-US" altLang="zh-TW" sz="2400" dirty="0">
                <a:ea typeface="新細明體" panose="02020500000000000000" pitchFamily="18" charset="-120"/>
              </a:rPr>
              <a:t>A 2x2 matrix </a:t>
            </a:r>
            <a:r>
              <a:rPr lang="en-US" altLang="zh-TW" sz="2400" i="1" dirty="0">
                <a:ea typeface="新細明體" panose="02020500000000000000" pitchFamily="18" charset="-120"/>
              </a:rPr>
              <a:t>x </a:t>
            </a:r>
            <a:r>
              <a:rPr lang="en-US" altLang="zh-TW" sz="2400" dirty="0">
                <a:ea typeface="新細明體" panose="02020500000000000000" pitchFamily="18" charset="-120"/>
              </a:rPr>
              <a:t>and integer </a:t>
            </a:r>
            <a:r>
              <a:rPr lang="en-US" altLang="zh-TW" sz="2400" i="1" dirty="0">
                <a:ea typeface="新細明體" panose="02020500000000000000" pitchFamily="18" charset="-120"/>
              </a:rPr>
              <a:t>n 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b="1" i="1" dirty="0">
                <a:ea typeface="新細明體" panose="02020500000000000000" pitchFamily="18" charset="-120"/>
              </a:rPr>
              <a:t>      Output: </a:t>
            </a:r>
            <a:r>
              <a:rPr lang="en-US" altLang="zh-TW" sz="2400" dirty="0">
                <a:ea typeface="新細明體" panose="02020500000000000000" pitchFamily="18" charset="-120"/>
              </a:rPr>
              <a:t>The matrix 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x</a:t>
            </a:r>
            <a:r>
              <a:rPr lang="en-US" altLang="zh-TW" sz="2400" i="1" baseline="30000" dirty="0" err="1">
                <a:ea typeface="新細明體" panose="02020500000000000000" pitchFamily="18" charset="-120"/>
              </a:rPr>
              <a:t>n</a:t>
            </a:r>
            <a:endParaRPr lang="en-US" altLang="zh-TW" sz="2400" i="1" baseline="30000" dirty="0"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b="1" dirty="0">
                <a:ea typeface="新細明體" panose="02020500000000000000" pitchFamily="18" charset="-120"/>
              </a:rPr>
              <a:t>     if     </a:t>
            </a:r>
            <a:r>
              <a:rPr lang="en-US" altLang="zh-TW" sz="2400" i="1" dirty="0">
                <a:ea typeface="新細明體" panose="02020500000000000000" pitchFamily="18" charset="-120"/>
              </a:rPr>
              <a:t>n </a:t>
            </a:r>
            <a:r>
              <a:rPr lang="en-US" altLang="zh-TW" sz="2400" dirty="0">
                <a:ea typeface="新細明體" panose="02020500000000000000" pitchFamily="18" charset="-120"/>
              </a:rPr>
              <a:t>= 1	</a:t>
            </a:r>
            <a:r>
              <a:rPr lang="en-US" altLang="zh-TW" sz="2400" b="1" dirty="0">
                <a:ea typeface="新細明體" panose="02020500000000000000" pitchFamily="18" charset="-120"/>
              </a:rPr>
              <a:t>then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b="1" dirty="0">
                <a:ea typeface="新細明體" panose="02020500000000000000" pitchFamily="18" charset="-120"/>
              </a:rPr>
              <a:t>		return x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b="1" dirty="0">
                <a:ea typeface="新細明體" panose="02020500000000000000" pitchFamily="18" charset="-120"/>
              </a:rPr>
              <a:t>     if  </a:t>
            </a:r>
            <a:r>
              <a:rPr lang="en-US" altLang="zh-TW" sz="2400" i="1" dirty="0">
                <a:ea typeface="新細明體" panose="02020500000000000000" pitchFamily="18" charset="-120"/>
              </a:rPr>
              <a:t>n&gt;1 </a:t>
            </a:r>
            <a:r>
              <a:rPr lang="en-US" altLang="zh-TW" sz="2400" dirty="0">
                <a:ea typeface="新細明體" panose="02020500000000000000" pitchFamily="18" charset="-120"/>
              </a:rPr>
              <a:t>is odd </a:t>
            </a:r>
            <a:r>
              <a:rPr lang="en-US" altLang="zh-TW" sz="2400" b="1" dirty="0">
                <a:ea typeface="新細明體" panose="02020500000000000000" pitchFamily="18" charset="-120"/>
              </a:rPr>
              <a:t>then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i="1" dirty="0">
                <a:ea typeface="新細明體" panose="02020500000000000000" pitchFamily="18" charset="-120"/>
              </a:rPr>
              <a:t>		y  = </a:t>
            </a:r>
            <a:r>
              <a:rPr lang="en-US" altLang="zh-TW" sz="2400" dirty="0">
                <a:solidFill>
                  <a:schemeClr val="tx2"/>
                </a:solidFill>
                <a:ea typeface="新細明體" panose="02020500000000000000" pitchFamily="18" charset="-120"/>
              </a:rPr>
              <a:t>Power</a:t>
            </a:r>
            <a:r>
              <a:rPr lang="en-US" altLang="zh-TW" sz="2400" dirty="0">
                <a:ea typeface="新細明體" panose="02020500000000000000" pitchFamily="18" charset="-120"/>
              </a:rPr>
              <a:t>(</a:t>
            </a:r>
            <a:r>
              <a:rPr lang="en-US" altLang="zh-TW" sz="2400" i="1" dirty="0">
                <a:ea typeface="新細明體" panose="02020500000000000000" pitchFamily="18" charset="-120"/>
              </a:rPr>
              <a:t>x, </a:t>
            </a:r>
            <a:r>
              <a:rPr lang="en-US" altLang="zh-TW" sz="2400" dirty="0">
                <a:ea typeface="新細明體" panose="02020500000000000000" pitchFamily="18" charset="-120"/>
              </a:rPr>
              <a:t>(</a:t>
            </a:r>
            <a:r>
              <a:rPr lang="en-US" altLang="zh-TW" sz="2400" i="1" dirty="0">
                <a:ea typeface="新細明體" panose="02020500000000000000" pitchFamily="18" charset="-120"/>
              </a:rPr>
              <a:t>n - </a:t>
            </a:r>
            <a:r>
              <a:rPr lang="en-US" altLang="zh-TW" sz="2400" dirty="0">
                <a:ea typeface="新細明體" panose="02020500000000000000" pitchFamily="18" charset="-120"/>
              </a:rPr>
              <a:t>1)</a:t>
            </a:r>
            <a:r>
              <a:rPr lang="en-US" altLang="zh-TW" sz="2400" i="1" dirty="0">
                <a:ea typeface="新細明體" panose="02020500000000000000" pitchFamily="18" charset="-120"/>
              </a:rPr>
              <a:t>/ </a:t>
            </a:r>
            <a:r>
              <a:rPr lang="en-US" altLang="zh-TW" sz="2400" dirty="0">
                <a:ea typeface="新細明體" panose="02020500000000000000" pitchFamily="18" charset="-120"/>
              </a:rPr>
              <a:t>2)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b="1" dirty="0">
                <a:ea typeface="新細明體" panose="02020500000000000000" pitchFamily="18" charset="-120"/>
              </a:rPr>
              <a:t>		return </a:t>
            </a:r>
            <a:r>
              <a:rPr lang="en-US" altLang="zh-TW" sz="2400" i="1" dirty="0">
                <a:ea typeface="新細明體" panose="02020500000000000000" pitchFamily="18" charset="-120"/>
              </a:rPr>
              <a:t>x </a:t>
            </a:r>
            <a:r>
              <a:rPr lang="en-US" altLang="zh-TW" sz="2400" dirty="0">
                <a:ea typeface="新細明體" panose="02020500000000000000" pitchFamily="18" charset="-120"/>
              </a:rPr>
              <a:t>· </a:t>
            </a:r>
            <a:r>
              <a:rPr lang="en-US" altLang="zh-TW" sz="2400" i="1" dirty="0">
                <a:ea typeface="新細明體" panose="02020500000000000000" pitchFamily="18" charset="-120"/>
              </a:rPr>
              <a:t>y </a:t>
            </a:r>
            <a:r>
              <a:rPr lang="en-US" altLang="zh-TW" sz="2400" dirty="0">
                <a:ea typeface="新細明體" panose="02020500000000000000" pitchFamily="18" charset="-120"/>
              </a:rPr>
              <a:t>·</a:t>
            </a:r>
            <a:r>
              <a:rPr lang="en-US" altLang="zh-TW" sz="2400" i="1" dirty="0">
                <a:ea typeface="新細明體" panose="02020500000000000000" pitchFamily="18" charset="-120"/>
              </a:rPr>
              <a:t>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b="1" dirty="0">
                <a:ea typeface="新細明體" panose="02020500000000000000" pitchFamily="18" charset="-120"/>
              </a:rPr>
              <a:t>     else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i="1" dirty="0">
                <a:ea typeface="新細明體" panose="02020500000000000000" pitchFamily="18" charset="-120"/>
              </a:rPr>
              <a:t>		y = </a:t>
            </a:r>
            <a:r>
              <a:rPr lang="en-US" altLang="zh-TW" sz="2400" dirty="0">
                <a:solidFill>
                  <a:schemeClr val="tx2"/>
                </a:solidFill>
                <a:ea typeface="新細明體" panose="02020500000000000000" pitchFamily="18" charset="-120"/>
              </a:rPr>
              <a:t>Power</a:t>
            </a:r>
            <a:r>
              <a:rPr lang="en-US" altLang="zh-TW" sz="2400" dirty="0">
                <a:ea typeface="新細明體" panose="02020500000000000000" pitchFamily="18" charset="-120"/>
              </a:rPr>
              <a:t>(</a:t>
            </a:r>
            <a:r>
              <a:rPr lang="en-US" altLang="zh-TW" sz="2400" i="1" dirty="0">
                <a:ea typeface="新細明體" panose="02020500000000000000" pitchFamily="18" charset="-120"/>
              </a:rPr>
              <a:t>x, n/ </a:t>
            </a:r>
            <a:r>
              <a:rPr lang="en-US" altLang="zh-TW" sz="2400" dirty="0">
                <a:ea typeface="新細明體" panose="02020500000000000000" pitchFamily="18" charset="-120"/>
              </a:rPr>
              <a:t>2)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b="1" dirty="0">
                <a:ea typeface="新細明體" panose="02020500000000000000" pitchFamily="18" charset="-120"/>
              </a:rPr>
              <a:t>		return </a:t>
            </a:r>
            <a:r>
              <a:rPr lang="en-US" altLang="zh-TW" sz="2400" i="1" dirty="0">
                <a:ea typeface="新細明體" panose="02020500000000000000" pitchFamily="18" charset="-120"/>
              </a:rPr>
              <a:t>y </a:t>
            </a:r>
            <a:r>
              <a:rPr lang="en-US" altLang="zh-TW" sz="2400" dirty="0">
                <a:ea typeface="新細明體" panose="02020500000000000000" pitchFamily="18" charset="-120"/>
              </a:rPr>
              <a:t>·</a:t>
            </a:r>
            <a:r>
              <a:rPr lang="en-US" altLang="zh-TW" sz="2400" i="1" dirty="0">
                <a:ea typeface="新細明體" panose="02020500000000000000" pitchFamily="18" charset="-120"/>
              </a:rPr>
              <a:t> 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E63B03F-4685-4090-9D44-53D591419CF2}"/>
              </a:ext>
            </a:extLst>
          </p:cNvPr>
          <p:cNvSpPr txBox="1">
            <a:spLocks noChangeArrowheads="1"/>
          </p:cNvSpPr>
          <p:nvPr/>
        </p:nvSpPr>
        <p:spPr>
          <a:xfrm>
            <a:off x="621792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+mn-lt"/>
                <a:ea typeface="新細明體" panose="02020500000000000000" pitchFamily="18" charset="-120"/>
              </a:rPr>
              <a:t>Recursive Squaring Method</a:t>
            </a:r>
          </a:p>
        </p:txBody>
      </p:sp>
    </p:spTree>
    <p:extLst>
      <p:ext uri="{BB962C8B-B14F-4D97-AF65-F5344CB8AC3E}">
        <p14:creationId xmlns:p14="http://schemas.microsoft.com/office/powerpoint/2010/main" val="893339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081C587-A2E6-4069-B959-1931E163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87CB-9CB4-4CC0-B24B-EC9458EC504C}" type="datetime1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455E5BC-D5D4-4731-97BD-225FD695C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10689 Yet another Number Sequence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64D832-7F57-4A58-BF3C-F6602A35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61B79A0-7F84-4CFD-A134-D7F06B9FFE26}"/>
              </a:ext>
            </a:extLst>
          </p:cNvPr>
          <p:cNvSpPr txBox="1"/>
          <p:nvPr/>
        </p:nvSpPr>
        <p:spPr>
          <a:xfrm>
            <a:off x="5185072" y="102551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tx2"/>
                </a:solidFill>
              </a:rPr>
              <a:t>Power</a:t>
            </a:r>
            <a:r>
              <a:rPr lang="en-US" altLang="zh-TW" sz="2400" dirty="0"/>
              <a:t>(</a:t>
            </a:r>
            <a:r>
              <a:rPr lang="en-US" altLang="zh-TW" sz="2400" i="1" dirty="0"/>
              <a:t>x, n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81CEB0D-BD07-453C-9E42-EFFB59FAF602}"/>
                  </a:ext>
                </a:extLst>
              </p:cNvPr>
              <p:cNvSpPr txBox="1"/>
              <p:nvPr/>
            </p:nvSpPr>
            <p:spPr>
              <a:xfrm>
                <a:off x="3384872" y="1745590"/>
                <a:ext cx="27363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chemeClr val="tx2"/>
                    </a:solidFill>
                  </a:rPr>
                  <a:t>Power</a:t>
                </a:r>
                <a:r>
                  <a:rPr lang="en-US" altLang="zh-TW" sz="2400" dirty="0"/>
                  <a:t>(</a:t>
                </a:r>
                <a:r>
                  <a:rPr lang="en-US" altLang="zh-TW" sz="2400" i="1" dirty="0"/>
                  <a:t>x, n/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)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(=</a:t>
                </a:r>
                <a:r>
                  <a:rPr lang="en-US" altLang="zh-TW" sz="2400" i="1" dirty="0">
                    <a:solidFill>
                      <a:srgbClr val="0070C0"/>
                    </a:solidFill>
                  </a:rPr>
                  <a:t>y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)</a:t>
                </a:r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81CEB0D-BD07-453C-9E42-EFFB59FAF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872" y="1745590"/>
                <a:ext cx="2736304" cy="461665"/>
              </a:xfrm>
              <a:prstGeom prst="rect">
                <a:avLst/>
              </a:prstGeom>
              <a:blipFill>
                <a:blip r:embed="rId2"/>
                <a:stretch>
                  <a:fillRect l="-3341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316BD4C-E4DE-4BFA-B0A3-73728940CCAB}"/>
                  </a:ext>
                </a:extLst>
              </p:cNvPr>
              <p:cNvSpPr txBox="1"/>
              <p:nvPr/>
            </p:nvSpPr>
            <p:spPr>
              <a:xfrm>
                <a:off x="6337200" y="1745590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i="1" dirty="0">
                    <a:solidFill>
                      <a:srgbClr val="0070C0"/>
                    </a:solidFill>
                  </a:rPr>
                  <a:t>y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zh-TW" altLang="en-US" sz="2400" i="1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316BD4C-E4DE-4BFA-B0A3-73728940C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200" y="1745590"/>
                <a:ext cx="864096" cy="461665"/>
              </a:xfrm>
              <a:prstGeom prst="rect">
                <a:avLst/>
              </a:prstGeom>
              <a:blipFill>
                <a:blip r:embed="rId3"/>
                <a:stretch>
                  <a:fillRect l="-1134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D3F7212-0EC7-44AA-A39E-46A38DAE255B}"/>
                  </a:ext>
                </a:extLst>
              </p:cNvPr>
              <p:cNvSpPr txBox="1"/>
              <p:nvPr/>
            </p:nvSpPr>
            <p:spPr>
              <a:xfrm>
                <a:off x="2851100" y="2619879"/>
                <a:ext cx="25922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chemeClr val="tx2"/>
                    </a:solidFill>
                  </a:rPr>
                  <a:t>Power</a:t>
                </a:r>
                <a:r>
                  <a:rPr lang="en-US" altLang="zh-TW" sz="2400" dirty="0"/>
                  <a:t>(</a:t>
                </a:r>
                <a:r>
                  <a:rPr lang="en-US" altLang="zh-TW" sz="2400" i="1" dirty="0"/>
                  <a:t>x, n/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)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(=</a:t>
                </a:r>
                <a:r>
                  <a:rPr lang="en-US" altLang="zh-TW" sz="2400" i="1" dirty="0">
                    <a:solidFill>
                      <a:srgbClr val="0070C0"/>
                    </a:solidFill>
                  </a:rPr>
                  <a:t>y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)</a:t>
                </a:r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D3F7212-0EC7-44AA-A39E-46A38DAE2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100" y="2619879"/>
                <a:ext cx="2592288" cy="461665"/>
              </a:xfrm>
              <a:prstGeom prst="rect">
                <a:avLst/>
              </a:prstGeom>
              <a:blipFill>
                <a:blip r:embed="rId4"/>
                <a:stretch>
                  <a:fillRect l="-3765" t="-10526" r="-1882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9FD650E-0519-4331-A725-00E8EC8F4F12}"/>
                  </a:ext>
                </a:extLst>
              </p:cNvPr>
              <p:cNvSpPr txBox="1"/>
              <p:nvPr/>
            </p:nvSpPr>
            <p:spPr>
              <a:xfrm>
                <a:off x="5782041" y="2652585"/>
                <a:ext cx="1211560" cy="461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i="1" dirty="0">
                    <a:solidFill>
                      <a:srgbClr val="0070C0"/>
                    </a:solidFill>
                  </a:rPr>
                  <a:t>y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9FD650E-0519-4331-A725-00E8EC8F4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041" y="2652585"/>
                <a:ext cx="1211560" cy="461666"/>
              </a:xfrm>
              <a:prstGeom prst="rect">
                <a:avLst/>
              </a:prstGeom>
              <a:blipFill>
                <a:blip r:embed="rId5"/>
                <a:stretch>
                  <a:fillRect l="-753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942510EB-D8F8-4392-89F6-333FA492F35C}"/>
                  </a:ext>
                </a:extLst>
              </p:cNvPr>
              <p:cNvSpPr txBox="1"/>
              <p:nvPr/>
            </p:nvSpPr>
            <p:spPr>
              <a:xfrm>
                <a:off x="2349321" y="3653782"/>
                <a:ext cx="25922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chemeClr val="tx2"/>
                    </a:solidFill>
                  </a:rPr>
                  <a:t>Power</a:t>
                </a:r>
                <a:r>
                  <a:rPr lang="en-US" altLang="zh-TW" sz="2400" dirty="0"/>
                  <a:t>(</a:t>
                </a:r>
                <a:r>
                  <a:rPr lang="en-US" altLang="zh-TW" sz="2400" i="1" dirty="0"/>
                  <a:t>x, n/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sz="2400" dirty="0"/>
                  <a:t>)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(=</a:t>
                </a:r>
                <a:r>
                  <a:rPr lang="en-US" altLang="zh-TW" sz="2400" i="1" dirty="0">
                    <a:solidFill>
                      <a:srgbClr val="0070C0"/>
                    </a:solidFill>
                  </a:rPr>
                  <a:t>y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)</a:t>
                </a:r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942510EB-D8F8-4392-89F6-333FA492F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321" y="3653782"/>
                <a:ext cx="2592288" cy="461665"/>
              </a:xfrm>
              <a:prstGeom prst="rect">
                <a:avLst/>
              </a:prstGeom>
              <a:blipFill>
                <a:blip r:embed="rId6"/>
                <a:stretch>
                  <a:fillRect l="-3521" t="-10526" r="-1878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232070F5-370F-4F06-8B14-3655116FB96B}"/>
                  </a:ext>
                </a:extLst>
              </p:cNvPr>
              <p:cNvSpPr txBox="1"/>
              <p:nvPr/>
            </p:nvSpPr>
            <p:spPr>
              <a:xfrm>
                <a:off x="5443388" y="3623998"/>
                <a:ext cx="864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i="1" dirty="0">
                    <a:solidFill>
                      <a:srgbClr val="0070C0"/>
                    </a:solidFill>
                  </a:rPr>
                  <a:t>y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zh-TW" altLang="en-US" sz="2400" i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232070F5-370F-4F06-8B14-3655116FB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388" y="3623998"/>
                <a:ext cx="864096" cy="461665"/>
              </a:xfrm>
              <a:prstGeom prst="rect">
                <a:avLst/>
              </a:prstGeom>
              <a:blipFill>
                <a:blip r:embed="rId7"/>
                <a:stretch>
                  <a:fillRect l="-11268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F7D0F45-3841-4254-818E-BC2A753D48E4}"/>
                  </a:ext>
                </a:extLst>
              </p:cNvPr>
              <p:cNvSpPr txBox="1"/>
              <p:nvPr/>
            </p:nvSpPr>
            <p:spPr>
              <a:xfrm>
                <a:off x="1800696" y="5584429"/>
                <a:ext cx="2592288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chemeClr val="tx2"/>
                    </a:solidFill>
                  </a:rPr>
                  <a:t>Power</a:t>
                </a:r>
                <a:r>
                  <a:rPr lang="en-US" altLang="zh-TW" sz="2400" dirty="0"/>
                  <a:t>(</a:t>
                </a:r>
                <a:r>
                  <a:rPr lang="en-US" altLang="zh-TW" sz="2400" i="1" dirty="0"/>
                  <a:t>x, n/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TW" sz="2400" dirty="0"/>
                  <a:t>)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(=</a:t>
                </a:r>
                <a:r>
                  <a:rPr lang="en-US" altLang="zh-TW" sz="2400" i="1" dirty="0">
                    <a:solidFill>
                      <a:srgbClr val="0070C0"/>
                    </a:solidFill>
                  </a:rPr>
                  <a:t>y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)</a:t>
                </a:r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F7D0F45-3841-4254-818E-BC2A753D4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696" y="5584429"/>
                <a:ext cx="2592288" cy="468205"/>
              </a:xfrm>
              <a:prstGeom prst="rect">
                <a:avLst/>
              </a:prstGeom>
              <a:blipFill>
                <a:blip r:embed="rId8"/>
                <a:stretch>
                  <a:fillRect l="-3521" t="-9091" r="-2347" b="-28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0C1574D-3B20-4AC6-8EA6-4258EA37F531}"/>
                  </a:ext>
                </a:extLst>
              </p:cNvPr>
              <p:cNvSpPr txBox="1"/>
              <p:nvPr/>
            </p:nvSpPr>
            <p:spPr>
              <a:xfrm>
                <a:off x="4788620" y="5562492"/>
                <a:ext cx="1211560" cy="461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0070C0"/>
                    </a:solidFill>
                  </a:rPr>
                  <a:t>y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0C1574D-3B20-4AC6-8EA6-4258EA37F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620" y="5562492"/>
                <a:ext cx="1211560" cy="461666"/>
              </a:xfrm>
              <a:prstGeom prst="rect">
                <a:avLst/>
              </a:prstGeom>
              <a:blipFill>
                <a:blip r:embed="rId9"/>
                <a:stretch>
                  <a:fillRect l="-8081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A6D96A6C-4ED5-4594-B71A-3CF54D8FDF9E}"/>
              </a:ext>
            </a:extLst>
          </p:cNvPr>
          <p:cNvCxnSpPr>
            <a:stCxn id="5" idx="2"/>
          </p:cNvCxnSpPr>
          <p:nvPr/>
        </p:nvCxnSpPr>
        <p:spPr bwMode="auto">
          <a:xfrm flipH="1">
            <a:off x="5473104" y="1487175"/>
            <a:ext cx="504056" cy="25841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38C7ACB1-B927-4230-815A-8FF776859E84}"/>
              </a:ext>
            </a:extLst>
          </p:cNvPr>
          <p:cNvCxnSpPr>
            <a:stCxn id="5" idx="2"/>
            <a:endCxn id="7" idx="0"/>
          </p:cNvCxnSpPr>
          <p:nvPr/>
        </p:nvCxnSpPr>
        <p:spPr bwMode="auto">
          <a:xfrm>
            <a:off x="5977160" y="1487175"/>
            <a:ext cx="792088" cy="25841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AC82F80E-8139-49B5-8543-19891C149508}"/>
              </a:ext>
            </a:extLst>
          </p:cNvPr>
          <p:cNvCxnSpPr>
            <a:stCxn id="6" idx="2"/>
            <a:endCxn id="8" idx="0"/>
          </p:cNvCxnSpPr>
          <p:nvPr/>
        </p:nvCxnSpPr>
        <p:spPr bwMode="auto">
          <a:xfrm flipH="1">
            <a:off x="4147244" y="2207255"/>
            <a:ext cx="605780" cy="4126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E867FB9-9132-4A3F-8147-2979DB851150}"/>
              </a:ext>
            </a:extLst>
          </p:cNvPr>
          <p:cNvCxnSpPr>
            <a:stCxn id="6" idx="2"/>
            <a:endCxn id="9" idx="0"/>
          </p:cNvCxnSpPr>
          <p:nvPr/>
        </p:nvCxnSpPr>
        <p:spPr bwMode="auto">
          <a:xfrm>
            <a:off x="4753024" y="2207255"/>
            <a:ext cx="1634797" cy="44533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8C18DB65-E034-4B90-9E51-28EC84AB4CE0}"/>
              </a:ext>
            </a:extLst>
          </p:cNvPr>
          <p:cNvCxnSpPr>
            <a:stCxn id="8" idx="2"/>
            <a:endCxn id="10" idx="0"/>
          </p:cNvCxnSpPr>
          <p:nvPr/>
        </p:nvCxnSpPr>
        <p:spPr bwMode="auto">
          <a:xfrm flipH="1">
            <a:off x="3645465" y="3081544"/>
            <a:ext cx="501779" cy="57223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0783C33C-C493-48B3-AD50-01C6B31FC31A}"/>
              </a:ext>
            </a:extLst>
          </p:cNvPr>
          <p:cNvCxnSpPr>
            <a:stCxn id="8" idx="2"/>
            <a:endCxn id="11" idx="0"/>
          </p:cNvCxnSpPr>
          <p:nvPr/>
        </p:nvCxnSpPr>
        <p:spPr bwMode="auto">
          <a:xfrm>
            <a:off x="4147244" y="3081544"/>
            <a:ext cx="1728192" cy="5424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2733D90E-BB0C-4899-80B0-FFFE69838C20}"/>
              </a:ext>
            </a:extLst>
          </p:cNvPr>
          <p:cNvCxnSpPr>
            <a:stCxn id="10" idx="2"/>
          </p:cNvCxnSpPr>
          <p:nvPr/>
        </p:nvCxnSpPr>
        <p:spPr bwMode="auto">
          <a:xfrm flipH="1">
            <a:off x="3089459" y="4115447"/>
            <a:ext cx="556006" cy="51175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AB121630-FA2A-4550-BB40-C1814F5CE3B9}"/>
              </a:ext>
            </a:extLst>
          </p:cNvPr>
          <p:cNvCxnSpPr>
            <a:stCxn id="10" idx="2"/>
          </p:cNvCxnSpPr>
          <p:nvPr/>
        </p:nvCxnSpPr>
        <p:spPr bwMode="auto">
          <a:xfrm>
            <a:off x="3645465" y="4115447"/>
            <a:ext cx="1561633" cy="4914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2131192-91C0-4726-BCFA-9901774CD343}"/>
              </a:ext>
            </a:extLst>
          </p:cNvPr>
          <p:cNvCxnSpPr/>
          <p:nvPr/>
        </p:nvCxnSpPr>
        <p:spPr bwMode="auto">
          <a:xfrm flipV="1">
            <a:off x="2862383" y="5072671"/>
            <a:ext cx="584213" cy="51305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52B0A77D-1830-41AF-A688-086BD79E6211}"/>
              </a:ext>
            </a:extLst>
          </p:cNvPr>
          <p:cNvCxnSpPr>
            <a:endCxn id="13" idx="0"/>
          </p:cNvCxnSpPr>
          <p:nvPr/>
        </p:nvCxnSpPr>
        <p:spPr bwMode="auto">
          <a:xfrm>
            <a:off x="3446596" y="5088870"/>
            <a:ext cx="1947804" cy="47362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832096FD-D705-450F-9579-B636E5004949}"/>
                  </a:ext>
                </a:extLst>
              </p:cNvPr>
              <p:cNvSpPr txBox="1"/>
              <p:nvPr/>
            </p:nvSpPr>
            <p:spPr>
              <a:xfrm>
                <a:off x="3089459" y="4577113"/>
                <a:ext cx="15869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832096FD-D705-450F-9579-B636E5004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459" y="4577113"/>
                <a:ext cx="1586958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24">
            <a:extLst>
              <a:ext uri="{FF2B5EF4-FFF2-40B4-BE49-F238E27FC236}">
                <a16:creationId xmlns:a16="http://schemas.microsoft.com/office/drawing/2014/main" id="{9331FA31-7D50-4CBD-93F8-6DD01018535A}"/>
              </a:ext>
            </a:extLst>
          </p:cNvPr>
          <p:cNvSpPr txBox="1"/>
          <p:nvPr/>
        </p:nvSpPr>
        <p:spPr>
          <a:xfrm>
            <a:off x="8641113" y="477986"/>
            <a:ext cx="1827265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If </a:t>
            </a:r>
            <a:r>
              <a:rPr lang="en-US" altLang="zh-TW" sz="2800" i="1" dirty="0"/>
              <a:t>n </a:t>
            </a:r>
            <a:r>
              <a:rPr lang="en-US" altLang="zh-TW" sz="2800" dirty="0"/>
              <a:t>is even</a:t>
            </a:r>
            <a:endParaRPr lang="zh-TW" altLang="en-US" sz="28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0F2E905-AA5A-465D-B6BB-477BCC9AB4CF}"/>
              </a:ext>
            </a:extLst>
          </p:cNvPr>
          <p:cNvSpPr txBox="1"/>
          <p:nvPr/>
        </p:nvSpPr>
        <p:spPr>
          <a:xfrm>
            <a:off x="7309324" y="110357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depth</a:t>
            </a:r>
            <a:endParaRPr lang="zh-TW" altLang="en-US" sz="24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0B47A49-9BD7-4952-81EA-7EC4BD1F89FF}"/>
              </a:ext>
            </a:extLst>
          </p:cNvPr>
          <p:cNvSpPr txBox="1"/>
          <p:nvPr/>
        </p:nvSpPr>
        <p:spPr>
          <a:xfrm>
            <a:off x="7452940" y="1746844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1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5E0551C-8835-4F46-9913-308691BA6BB1}"/>
              </a:ext>
            </a:extLst>
          </p:cNvPr>
          <p:cNvSpPr txBox="1"/>
          <p:nvPr/>
        </p:nvSpPr>
        <p:spPr>
          <a:xfrm>
            <a:off x="7489344" y="2652551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2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F9B6B8F-3BB0-411B-BEB8-600B0CF83EF7}"/>
              </a:ext>
            </a:extLst>
          </p:cNvPr>
          <p:cNvSpPr txBox="1"/>
          <p:nvPr/>
        </p:nvSpPr>
        <p:spPr>
          <a:xfrm>
            <a:off x="7493269" y="3623997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3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9671A24-670F-43AA-8073-C9B699F16F21}"/>
              </a:ext>
            </a:extLst>
          </p:cNvPr>
          <p:cNvSpPr txBox="1"/>
          <p:nvPr/>
        </p:nvSpPr>
        <p:spPr>
          <a:xfrm>
            <a:off x="7423804" y="5572741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>
                <a:solidFill>
                  <a:srgbClr val="0070C0"/>
                </a:solidFill>
              </a:rPr>
              <a:t>k</a:t>
            </a:r>
            <a:endParaRPr lang="zh-TW" altLang="en-US" sz="2400" i="1" dirty="0">
              <a:solidFill>
                <a:srgbClr val="0070C0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7ECE80B-D813-4FED-B9FD-45FC61CA787B}"/>
              </a:ext>
            </a:extLst>
          </p:cNvPr>
          <p:cNvSpPr txBox="1"/>
          <p:nvPr/>
        </p:nvSpPr>
        <p:spPr>
          <a:xfrm>
            <a:off x="2216702" y="240679"/>
            <a:ext cx="4552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Analysis of Power(</a:t>
            </a:r>
            <a:r>
              <a:rPr lang="en-US" altLang="zh-TW" sz="3600" i="1" dirty="0" err="1"/>
              <a:t>x</a:t>
            </a:r>
            <a:r>
              <a:rPr lang="en-US" altLang="zh-TW" sz="3600" dirty="0" err="1"/>
              <a:t>,</a:t>
            </a:r>
            <a:r>
              <a:rPr lang="en-US" altLang="zh-TW" sz="3600" i="1" dirty="0" err="1"/>
              <a:t>n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DFC30A77-473F-4F2C-B5D0-7319DA869ADA}"/>
              </a:ext>
            </a:extLst>
          </p:cNvPr>
          <p:cNvCxnSpPr>
            <a:stCxn id="7" idx="3"/>
            <a:endCxn id="27" idx="1"/>
          </p:cNvCxnSpPr>
          <p:nvPr/>
        </p:nvCxnSpPr>
        <p:spPr bwMode="auto">
          <a:xfrm>
            <a:off x="7201296" y="1976423"/>
            <a:ext cx="251644" cy="12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7BC13F88-D9BE-4FFC-B6D8-370448BDCFAD}"/>
              </a:ext>
            </a:extLst>
          </p:cNvPr>
          <p:cNvCxnSpPr>
            <a:stCxn id="9" idx="3"/>
            <a:endCxn id="28" idx="1"/>
          </p:cNvCxnSpPr>
          <p:nvPr/>
        </p:nvCxnSpPr>
        <p:spPr bwMode="auto">
          <a:xfrm flipV="1">
            <a:off x="6993601" y="2883384"/>
            <a:ext cx="495743" cy="3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C9143ECE-8512-4556-99E7-6237339E910F}"/>
              </a:ext>
            </a:extLst>
          </p:cNvPr>
          <p:cNvCxnSpPr>
            <a:stCxn id="11" idx="3"/>
            <a:endCxn id="29" idx="1"/>
          </p:cNvCxnSpPr>
          <p:nvPr/>
        </p:nvCxnSpPr>
        <p:spPr bwMode="auto">
          <a:xfrm flipV="1">
            <a:off x="6307484" y="3854830"/>
            <a:ext cx="1185785" cy="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0E101634-4C74-49E3-BB82-76C73A7FE2C1}"/>
              </a:ext>
            </a:extLst>
          </p:cNvPr>
          <p:cNvCxnSpPr>
            <a:stCxn id="13" idx="3"/>
            <a:endCxn id="30" idx="1"/>
          </p:cNvCxnSpPr>
          <p:nvPr/>
        </p:nvCxnSpPr>
        <p:spPr bwMode="auto">
          <a:xfrm>
            <a:off x="6000180" y="5793325"/>
            <a:ext cx="1423624" cy="1024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F027CD23-F01A-4E97-8B23-7EF3EC2D4073}"/>
                  </a:ext>
                </a:extLst>
              </p:cNvPr>
              <p:cNvSpPr txBox="1"/>
              <p:nvPr/>
            </p:nvSpPr>
            <p:spPr>
              <a:xfrm>
                <a:off x="8635364" y="3495447"/>
                <a:ext cx="3053042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Assume that </a:t>
                </a:r>
                <a:r>
                  <a:rPr lang="en-US" altLang="zh-TW" sz="2800" i="1" dirty="0"/>
                  <a:t>n</a:t>
                </a:r>
                <a:r>
                  <a:rPr lang="en-US" altLang="zh-TW" sz="28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F027CD23-F01A-4E97-8B23-7EF3EC2D4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364" y="3495447"/>
                <a:ext cx="3053042" cy="530915"/>
              </a:xfrm>
              <a:prstGeom prst="rect">
                <a:avLst/>
              </a:prstGeom>
              <a:blipFill>
                <a:blip r:embed="rId11"/>
                <a:stretch>
                  <a:fillRect l="-4200" t="-9195" b="-321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3B9EEA9-EC51-4205-AABE-A7498B374259}"/>
                  </a:ext>
                </a:extLst>
              </p:cNvPr>
              <p:cNvSpPr txBox="1"/>
              <p:nvPr/>
            </p:nvSpPr>
            <p:spPr>
              <a:xfrm>
                <a:off x="8653115" y="4035570"/>
                <a:ext cx="23936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53B9EEA9-EC51-4205-AABE-A7498B374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115" y="4035570"/>
                <a:ext cx="239360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71F63BB6-5E37-45EF-BD91-8B5A7291398C}"/>
                  </a:ext>
                </a:extLst>
              </p:cNvPr>
              <p:cNvSpPr txBox="1"/>
              <p:nvPr/>
            </p:nvSpPr>
            <p:spPr>
              <a:xfrm>
                <a:off x="8695464" y="4577113"/>
                <a:ext cx="2711763" cy="138499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0070C0"/>
                    </a:solidFill>
                  </a:rPr>
                  <a:t>Time Complexity</a:t>
                </a:r>
              </a:p>
              <a:p>
                <a:r>
                  <a:rPr lang="en-US" altLang="zh-TW" sz="2800" dirty="0">
                    <a:solidFill>
                      <a:srgbClr val="0070C0"/>
                    </a:solidFill>
                  </a:rPr>
                  <a:t>= O(</a:t>
                </a:r>
                <a:r>
                  <a:rPr lang="en-US" altLang="zh-TW" sz="2800" i="1" dirty="0">
                    <a:solidFill>
                      <a:srgbClr val="0070C0"/>
                    </a:solidFill>
                  </a:rPr>
                  <a:t>k</a:t>
                </a:r>
                <a:r>
                  <a:rPr lang="en-US" altLang="zh-TW" sz="2800" dirty="0">
                    <a:solidFill>
                      <a:srgbClr val="0070C0"/>
                    </a:solidFill>
                  </a:rPr>
                  <a:t>)</a:t>
                </a:r>
              </a:p>
              <a:p>
                <a:r>
                  <a:rPr lang="en-US" altLang="zh-TW" sz="2800" dirty="0">
                    <a:solidFill>
                      <a:srgbClr val="0070C0"/>
                    </a:solidFill>
                  </a:rPr>
                  <a:t>=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80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TW" sz="2800" dirty="0">
                    <a:solidFill>
                      <a:srgbClr val="0070C0"/>
                    </a:solidFill>
                  </a:rPr>
                  <a:t>)</a:t>
                </a:r>
                <a:endParaRPr lang="zh-TW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71F63BB6-5E37-45EF-BD91-8B5A72913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464" y="4577113"/>
                <a:ext cx="2711763" cy="1384995"/>
              </a:xfrm>
              <a:prstGeom prst="rect">
                <a:avLst/>
              </a:prstGeom>
              <a:blipFill>
                <a:blip r:embed="rId13"/>
                <a:stretch>
                  <a:fillRect l="-3769" t="-3004" b="-103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A48BA213-7D53-450E-A205-3AC76139186C}"/>
                  </a:ext>
                </a:extLst>
              </p:cNvPr>
              <p:cNvSpPr txBox="1"/>
              <p:nvPr/>
            </p:nvSpPr>
            <p:spPr>
              <a:xfrm>
                <a:off x="6834912" y="4551533"/>
                <a:ext cx="15869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A48BA213-7D53-450E-A205-3AC761391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912" y="4551533"/>
                <a:ext cx="1586958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47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24" grpId="0"/>
      <p:bldP spid="26" grpId="0"/>
      <p:bldP spid="27" grpId="0"/>
      <p:bldP spid="28" grpId="0"/>
      <p:bldP spid="29" grpId="0"/>
      <p:bldP spid="30" grpId="0"/>
      <p:bldP spid="36" grpId="0"/>
      <p:bldP spid="37" grpId="0"/>
      <p:bldP spid="38" grpId="0" animBg="1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B72AFDF-CFD8-48C8-833A-CD467C4AA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87CB-9CB4-4CC0-B24B-EC9458EC504C}" type="datetime1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1FA8063-35CE-47C9-BDD7-4BC8D4D1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10689 Yet another Number Sequence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15D8C4-68B2-4437-ADB5-8FEBF288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14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455349C-B111-4A3C-998F-22F75C429457}"/>
                  </a:ext>
                </a:extLst>
              </p:cNvPr>
              <p:cNvSpPr txBox="1"/>
              <p:nvPr/>
            </p:nvSpPr>
            <p:spPr>
              <a:xfrm>
                <a:off x="143256" y="0"/>
                <a:ext cx="12365736" cy="7028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#include &lt;bits/</a:t>
                </a:r>
                <a:r>
                  <a:rPr lang="en-US" altLang="zh-TW" sz="2400" dirty="0" err="1"/>
                  <a:t>stdc</a:t>
                </a:r>
                <a:r>
                  <a:rPr lang="en-US" altLang="zh-TW" sz="2400" dirty="0"/>
                  <a:t>++.h&gt;</a:t>
                </a:r>
              </a:p>
              <a:p>
                <a:r>
                  <a:rPr lang="en-US" altLang="zh-TW" sz="2400" dirty="0"/>
                  <a:t>using namespace std;</a:t>
                </a:r>
              </a:p>
              <a:p>
                <a:r>
                  <a:rPr lang="en-US" altLang="zh-TW" sz="2400" dirty="0"/>
                  <a:t>struct matrix</a:t>
                </a:r>
              </a:p>
              <a:p>
                <a:r>
                  <a:rPr lang="en-US" altLang="zh-TW" sz="2400" dirty="0"/>
                  <a:t>{</a:t>
                </a:r>
              </a:p>
              <a:p>
                <a:r>
                  <a:rPr lang="en-US" altLang="zh-TW" sz="2400" dirty="0"/>
                  <a:t>    long </a:t>
                </a:r>
                <a:r>
                  <a:rPr lang="en-US" altLang="zh-TW" sz="2400" dirty="0" err="1"/>
                  <a:t>long</a:t>
                </a:r>
                <a:r>
                  <a:rPr lang="en-US" altLang="zh-TW" sz="2400" dirty="0"/>
                  <a:t> cell[2][2];</a:t>
                </a:r>
              </a:p>
              <a:p>
                <a:r>
                  <a:rPr lang="en-US" altLang="zh-TW" sz="2400" dirty="0"/>
                  <a:t>    matrix(long </a:t>
                </a:r>
                <a:r>
                  <a:rPr lang="en-US" altLang="zh-TW" sz="2400" dirty="0" err="1"/>
                  <a:t>long</a:t>
                </a:r>
                <a:r>
                  <a:rPr lang="en-US" altLang="zh-TW" sz="2400" dirty="0"/>
                  <a:t> a = 0, long </a:t>
                </a:r>
                <a:r>
                  <a:rPr lang="en-US" altLang="zh-TW" sz="2400" dirty="0" err="1"/>
                  <a:t>long</a:t>
                </a:r>
                <a:r>
                  <a:rPr lang="en-US" altLang="zh-TW" sz="2400" dirty="0"/>
                  <a:t> b = 0, long </a:t>
                </a:r>
                <a:r>
                  <a:rPr lang="en-US" altLang="zh-TW" sz="2400" dirty="0" err="1"/>
                  <a:t>long</a:t>
                </a:r>
                <a:r>
                  <a:rPr lang="en-US" altLang="zh-TW" sz="2400" dirty="0"/>
                  <a:t> c = 0, long </a:t>
                </a:r>
                <a:r>
                  <a:rPr lang="en-US" altLang="zh-TW" sz="2400" dirty="0" err="1"/>
                  <a:t>long</a:t>
                </a:r>
                <a:r>
                  <a:rPr lang="en-US" altLang="zh-TW" sz="2400" dirty="0"/>
                  <a:t> d = 0)</a:t>
                </a:r>
              </a:p>
              <a:p>
                <a:r>
                  <a:rPr lang="en-US" altLang="zh-TW" sz="2400" dirty="0"/>
                  <a:t>    </a:t>
                </a:r>
                <a:r>
                  <a:rPr lang="zh-TW" altLang="en-US" sz="2400" dirty="0"/>
                  <a:t>  </a:t>
                </a:r>
                <a:r>
                  <a:rPr lang="en-US" altLang="zh-TW" sz="2400" dirty="0"/>
                  <a:t>{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 cell[0][0] = a, cell[0][1] = b, cell[1][0] = c, cell[1][1] = d;</a:t>
                </a:r>
                <a:r>
                  <a:rPr lang="zh-TW" altLang="en-US" sz="2400" dirty="0"/>
                  <a:t>  </a:t>
                </a:r>
                <a:r>
                  <a:rPr lang="en-US" altLang="zh-TW" sz="2400" dirty="0"/>
                  <a:t>} </a:t>
                </a:r>
              </a:p>
              <a:p>
                <a:r>
                  <a:rPr lang="zh-TW" altLang="en-US" sz="2400" dirty="0"/>
                  <a:t> </a:t>
                </a:r>
                <a:r>
                  <a:rPr lang="en-US" altLang="zh-TW" sz="2400" dirty="0"/>
                  <a:t>} one(1, 1, 1, 0);  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// </a:t>
                </a:r>
                <a:r>
                  <a:rPr lang="zh-TW" altLang="en-US" sz="2400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設定矩陣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TW" altLang="zh-TW" sz="2400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sz="2400" i="1" kern="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400" i="1" kern="1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i="1" kern="1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i="1" kern="1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i="1" kern="1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sz="2400" dirty="0"/>
              </a:p>
              <a:p>
                <a:r>
                  <a:rPr lang="en-US" altLang="zh-TW" sz="2400" dirty="0"/>
                  <a:t>int mod;</a:t>
                </a:r>
              </a:p>
              <a:p>
                <a:endParaRPr lang="en-US" altLang="zh-TW" sz="2400" dirty="0"/>
              </a:p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matrix multiply(const matrix &amp;a, const matrix &amp;b)</a:t>
                </a:r>
                <a:r>
                  <a:rPr lang="zh-TW" altLang="en-US" sz="2400" dirty="0">
                    <a:solidFill>
                      <a:srgbClr val="FF0000"/>
                    </a:solidFill>
                  </a:rPr>
                  <a:t> 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// 2</a:t>
                </a:r>
                <a:r>
                  <a:rPr lang="zh-TW" altLang="en-US" sz="2400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2x2</a:t>
                </a:r>
                <a:r>
                  <a:rPr lang="zh-TW" altLang="en-US" sz="2400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矩陣</a:t>
                </a:r>
                <a:r>
                  <a:rPr lang="en-US" altLang="zh-TW" sz="2400" dirty="0" err="1">
                    <a:solidFill>
                      <a:srgbClr val="0070C0"/>
                    </a:solidFill>
                  </a:rPr>
                  <a:t>a,b</a:t>
                </a:r>
                <a:r>
                  <a:rPr lang="zh-TW" altLang="en-US" sz="2400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相乘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,</a:t>
                </a:r>
                <a:r>
                  <a:rPr lang="zh-TW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zh-TW" altLang="en-US" sz="2400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計算</a:t>
                </a:r>
                <a:r>
                  <a:rPr lang="en-US" altLang="zh-TW" sz="2400" dirty="0" err="1">
                    <a:solidFill>
                      <a:srgbClr val="0070C0"/>
                    </a:solidFill>
                  </a:rPr>
                  <a:t>axb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 </a:t>
                </a:r>
              </a:p>
              <a:p>
                <a:r>
                  <a:rPr lang="en-US" altLang="zh-TW" sz="2400" dirty="0"/>
                  <a:t>{</a:t>
                </a:r>
              </a:p>
              <a:p>
                <a:r>
                  <a:rPr lang="en-US" altLang="zh-TW" sz="2400" dirty="0"/>
                  <a:t>    matrix r;</a:t>
                </a:r>
              </a:p>
              <a:p>
                <a:r>
                  <a:rPr lang="en-US" altLang="zh-TW" sz="2400" dirty="0"/>
                  <a:t>    for (int </a:t>
                </a:r>
                <a:r>
                  <a:rPr lang="en-US" altLang="zh-TW" sz="2400" dirty="0" err="1"/>
                  <a:t>i</a:t>
                </a:r>
                <a:r>
                  <a:rPr lang="en-US" altLang="zh-TW" sz="2400" dirty="0"/>
                  <a:t> = 0; </a:t>
                </a:r>
                <a:r>
                  <a:rPr lang="en-US" altLang="zh-TW" sz="2400" dirty="0" err="1"/>
                  <a:t>i</a:t>
                </a:r>
                <a:r>
                  <a:rPr lang="en-US" altLang="zh-TW" sz="2400" dirty="0"/>
                  <a:t> &lt; 2; </a:t>
                </a:r>
                <a:r>
                  <a:rPr lang="en-US" altLang="zh-TW" sz="2400" dirty="0" err="1"/>
                  <a:t>i</a:t>
                </a:r>
                <a:r>
                  <a:rPr lang="en-US" altLang="zh-TW" sz="2400" dirty="0"/>
                  <a:t>++)</a:t>
                </a:r>
                <a:r>
                  <a:rPr lang="zh-TW" altLang="en-US" sz="2400" dirty="0"/>
                  <a:t>   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// </a:t>
                </a:r>
                <a:r>
                  <a:rPr lang="zh-TW" altLang="en-US" sz="2400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計算過程中加法運算一有結果立刻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% mod (=</a:t>
                </a:r>
                <a:r>
                  <a:rPr lang="en-US" altLang="zh-TW" sz="2400" kern="1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TW" sz="2400" b="0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TW" altLang="en-US" sz="2400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避免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overflow</a:t>
                </a:r>
              </a:p>
              <a:p>
                <a:r>
                  <a:rPr lang="en-US" altLang="zh-TW" sz="2400" dirty="0"/>
                  <a:t>        for (int j = 0; j &lt; 2; </a:t>
                </a:r>
                <a:r>
                  <a:rPr lang="en-US" altLang="zh-TW" sz="2400" dirty="0" err="1"/>
                  <a:t>j++</a:t>
                </a:r>
                <a:r>
                  <a:rPr lang="en-US" altLang="zh-TW" sz="2400" dirty="0"/>
                  <a:t>)</a:t>
                </a:r>
              </a:p>
              <a:p>
                <a:r>
                  <a:rPr lang="en-US" altLang="zh-TW" sz="2400" dirty="0"/>
                  <a:t>            </a:t>
                </a:r>
                <a:r>
                  <a:rPr lang="en-US" altLang="zh-TW" sz="2400" dirty="0" err="1"/>
                  <a:t>r.cell</a:t>
                </a:r>
                <a:r>
                  <a:rPr lang="en-US" altLang="zh-TW" sz="2400" dirty="0"/>
                  <a:t>[</a:t>
                </a:r>
                <a:r>
                  <a:rPr lang="en-US" altLang="zh-TW" sz="2400" dirty="0" err="1"/>
                  <a:t>i</a:t>
                </a:r>
                <a:r>
                  <a:rPr lang="en-US" altLang="zh-TW" sz="2400" dirty="0"/>
                  <a:t>][j] = (</a:t>
                </a:r>
                <a:r>
                  <a:rPr lang="en-US" altLang="zh-TW" sz="2400" dirty="0" err="1"/>
                  <a:t>a.cell</a:t>
                </a:r>
                <a:r>
                  <a:rPr lang="en-US" altLang="zh-TW" sz="2400" dirty="0"/>
                  <a:t>[</a:t>
                </a:r>
                <a:r>
                  <a:rPr lang="en-US" altLang="zh-TW" sz="2400" dirty="0" err="1"/>
                  <a:t>i</a:t>
                </a:r>
                <a:r>
                  <a:rPr lang="en-US" altLang="zh-TW" sz="2400" dirty="0"/>
                  <a:t>][0] * </a:t>
                </a:r>
                <a:r>
                  <a:rPr lang="en-US" altLang="zh-TW" sz="2400" dirty="0" err="1"/>
                  <a:t>b.cell</a:t>
                </a:r>
                <a:r>
                  <a:rPr lang="en-US" altLang="zh-TW" sz="2400" dirty="0"/>
                  <a:t>[0][j] + </a:t>
                </a:r>
                <a:r>
                  <a:rPr lang="en-US" altLang="zh-TW" sz="2400" dirty="0" err="1"/>
                  <a:t>a.cell</a:t>
                </a:r>
                <a:r>
                  <a:rPr lang="en-US" altLang="zh-TW" sz="2400" dirty="0"/>
                  <a:t>[</a:t>
                </a:r>
                <a:r>
                  <a:rPr lang="en-US" altLang="zh-TW" sz="2400" dirty="0" err="1"/>
                  <a:t>i</a:t>
                </a:r>
                <a:r>
                  <a:rPr lang="en-US" altLang="zh-TW" sz="2400" dirty="0"/>
                  <a:t>][1] * </a:t>
                </a:r>
                <a:r>
                  <a:rPr lang="en-US" altLang="zh-TW" sz="2400" dirty="0" err="1"/>
                  <a:t>b.cell</a:t>
                </a:r>
                <a:r>
                  <a:rPr lang="en-US" altLang="zh-TW" sz="2400" dirty="0"/>
                  <a:t>[1][j])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% mod</a:t>
                </a:r>
                <a:r>
                  <a:rPr lang="en-US" altLang="zh-TW" sz="2400" dirty="0"/>
                  <a:t>; 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// </a:t>
                </a:r>
                <a:r>
                  <a:rPr lang="zh-TW" altLang="en-US" sz="2400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善用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%</a:t>
                </a:r>
                <a:r>
                  <a:rPr lang="zh-TW" altLang="en-US" sz="2400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計算</a:t>
                </a:r>
                <a:endParaRPr lang="en-US" altLang="zh-TW" sz="2400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en-US" altLang="zh-TW" sz="2400" dirty="0"/>
                  <a:t>    return r;</a:t>
                </a:r>
              </a:p>
              <a:p>
                <a:r>
                  <a:rPr lang="en-US" altLang="zh-TW" sz="2400" dirty="0"/>
                  <a:t>}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455349C-B111-4A3C-998F-22F75C429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56" y="0"/>
                <a:ext cx="12365736" cy="7028271"/>
              </a:xfrm>
              <a:prstGeom prst="rect">
                <a:avLst/>
              </a:prstGeom>
              <a:blipFill>
                <a:blip r:embed="rId2"/>
                <a:stretch>
                  <a:fillRect l="-789" t="-694" b="-10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2A246C21-CA73-454D-9FA9-9317AF51B080}"/>
              </a:ext>
            </a:extLst>
          </p:cNvPr>
          <p:cNvSpPr txBox="1"/>
          <p:nvPr/>
        </p:nvSpPr>
        <p:spPr>
          <a:xfrm>
            <a:off x="10021415" y="270089"/>
            <a:ext cx="2060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10689 Code (1/3)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81622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233B85-BF94-4B5C-8103-3D096550E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87CB-9CB4-4CC0-B24B-EC9458EC504C}" type="datetime1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96EE8DE-B2EB-4C42-8414-100685CF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10689 Yet another Number Sequence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0B1726-057D-4EE3-9C14-4E36C845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15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17119EB-8922-44F3-9DF7-C8F52C23737F}"/>
                  </a:ext>
                </a:extLst>
              </p:cNvPr>
              <p:cNvSpPr txBox="1"/>
              <p:nvPr/>
            </p:nvSpPr>
            <p:spPr>
              <a:xfrm>
                <a:off x="344424" y="1347307"/>
                <a:ext cx="11503152" cy="370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matrix </a:t>
                </a:r>
                <a:r>
                  <a:rPr lang="en-US" altLang="zh-TW" sz="2400" dirty="0" err="1">
                    <a:solidFill>
                      <a:srgbClr val="FF0000"/>
                    </a:solidFill>
                  </a:rPr>
                  <a:t>matrixPow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(long </a:t>
                </a:r>
                <a:r>
                  <a:rPr lang="en-US" altLang="zh-TW" sz="2400" dirty="0" err="1">
                    <a:solidFill>
                      <a:srgbClr val="FF0000"/>
                    </a:solidFill>
                  </a:rPr>
                  <a:t>long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 k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)   // recursive squaring method</a:t>
                </a:r>
                <a:r>
                  <a:rPr lang="zh-TW" altLang="en-US" sz="2400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計算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zh-TW" altLang="en-US" sz="24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zh-TW" altLang="en-US" sz="24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zh-TW" altLang="en-US" sz="24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zh-TW" altLang="en-US" sz="24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TW" sz="2400" dirty="0">
                  <a:solidFill>
                    <a:srgbClr val="FF0000"/>
                  </a:solidFill>
                </a:endParaRPr>
              </a:p>
              <a:p>
                <a:r>
                  <a:rPr lang="en-US" altLang="zh-TW" sz="2400" dirty="0"/>
                  <a:t>{</a:t>
                </a:r>
              </a:p>
              <a:p>
                <a:r>
                  <a:rPr lang="en-US" altLang="zh-TW" sz="2400" dirty="0"/>
                  <a:t>    if (k == 1) return one;</a:t>
                </a:r>
              </a:p>
              <a:p>
                <a:r>
                  <a:rPr lang="en-US" altLang="zh-TW" sz="2400" dirty="0"/>
                  <a:t>    matrix r = </a:t>
                </a:r>
                <a:r>
                  <a:rPr lang="en-US" altLang="zh-TW" sz="2400" dirty="0" err="1"/>
                  <a:t>matrixPow</a:t>
                </a:r>
                <a:r>
                  <a:rPr lang="en-US" altLang="zh-TW" sz="2400" dirty="0"/>
                  <a:t>(k &gt;&gt; 1);  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//</a:t>
                </a:r>
                <a:r>
                  <a:rPr lang="zh-TW" altLang="en-US" sz="2400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先算一半次方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r</a:t>
                </a:r>
              </a:p>
              <a:p>
                <a:r>
                  <a:rPr lang="en-US" altLang="zh-TW" sz="2400" dirty="0"/>
                  <a:t>    r = multiply(r, r);     </a:t>
                </a:r>
                <a:r>
                  <a:rPr lang="zh-TW" altLang="en-US" sz="2400" dirty="0"/>
                  <a:t>                    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// r=</a:t>
                </a:r>
                <a:r>
                  <a:rPr lang="en-US" altLang="zh-TW" sz="2400" dirty="0" err="1">
                    <a:solidFill>
                      <a:srgbClr val="0070C0"/>
                    </a:solidFill>
                  </a:rPr>
                  <a:t>rxr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 (r</a:t>
                </a:r>
                <a:r>
                  <a:rPr lang="zh-TW" altLang="en-US" sz="2400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平方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)</a:t>
                </a:r>
              </a:p>
              <a:p>
                <a:r>
                  <a:rPr lang="en-US" altLang="zh-TW" sz="2400" dirty="0"/>
                  <a:t>    if (k &amp; 1) r = multiply(r, one);</a:t>
                </a:r>
                <a:r>
                  <a:rPr lang="zh-TW" altLang="en-US" sz="2400" dirty="0"/>
                  <a:t>   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// </a:t>
                </a:r>
                <a:r>
                  <a:rPr lang="zh-TW" altLang="en-US" sz="2400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再檢查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k</a:t>
                </a:r>
                <a:r>
                  <a:rPr lang="zh-TW" altLang="en-US" sz="2400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是否為奇數</a:t>
                </a:r>
                <a:r>
                  <a:rPr lang="en-US" altLang="zh-TW" sz="2400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, </a:t>
                </a:r>
                <a:r>
                  <a:rPr lang="zh-TW" altLang="en-US" sz="2400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若是</a:t>
                </a:r>
                <a:r>
                  <a:rPr lang="en-US" altLang="zh-TW" sz="2400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, </a:t>
                </a:r>
                <a:r>
                  <a:rPr lang="zh-TW" altLang="en-US" sz="2400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再補乘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one</a:t>
                </a:r>
                <a:r>
                  <a:rPr lang="zh-TW" altLang="en-US" sz="2400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矩陣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TW" alt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TW" alt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TW" altLang="en-US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TW" altLang="en-US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zh-TW" altLang="en-US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TW" altLang="en-US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400" dirty="0">
                    <a:solidFill>
                      <a:srgbClr val="0070C0"/>
                    </a:solidFill>
                  </a:rPr>
                  <a:t> </a:t>
                </a:r>
              </a:p>
              <a:p>
                <a:r>
                  <a:rPr lang="en-US" altLang="zh-TW" sz="2400" dirty="0"/>
                  <a:t>    return r;</a:t>
                </a:r>
              </a:p>
              <a:p>
                <a:r>
                  <a:rPr lang="en-US" altLang="zh-TW" sz="2400" dirty="0"/>
                  <a:t>}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17119EB-8922-44F3-9DF7-C8F52C237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24" y="1347307"/>
                <a:ext cx="11503152" cy="3703514"/>
              </a:xfrm>
              <a:prstGeom prst="rect">
                <a:avLst/>
              </a:prstGeom>
              <a:blipFill>
                <a:blip r:embed="rId2"/>
                <a:stretch>
                  <a:fillRect l="-848"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3DADE746-57E5-4A20-A0DB-C12156D35AE1}"/>
              </a:ext>
            </a:extLst>
          </p:cNvPr>
          <p:cNvSpPr txBox="1"/>
          <p:nvPr/>
        </p:nvSpPr>
        <p:spPr>
          <a:xfrm>
            <a:off x="10021415" y="270089"/>
            <a:ext cx="2060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10689 Code (2/3)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8896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4E70FA5-9F06-4E71-8D30-855341CDF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87CB-9CB4-4CC0-B24B-EC9458EC504C}" type="datetime1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2F15F55-40DD-4C03-A6DA-248A2815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10689 Yet another Number Sequence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E0ECD8-8F6E-4D9A-BDD6-B3B7E4BE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16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A988565-2E2B-4215-AC34-4827CB424615}"/>
                  </a:ext>
                </a:extLst>
              </p:cNvPr>
              <p:cNvSpPr txBox="1"/>
              <p:nvPr/>
            </p:nvSpPr>
            <p:spPr>
              <a:xfrm>
                <a:off x="164387" y="-89571"/>
                <a:ext cx="10887456" cy="7343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int main(int </a:t>
                </a:r>
                <a:r>
                  <a:rPr lang="en-US" altLang="zh-TW" sz="2400" dirty="0" err="1">
                    <a:solidFill>
                      <a:srgbClr val="FF0000"/>
                    </a:solidFill>
                  </a:rPr>
                  <a:t>argc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, char *</a:t>
                </a:r>
                <a:r>
                  <a:rPr lang="en-US" altLang="zh-TW" sz="2400" dirty="0" err="1">
                    <a:solidFill>
                      <a:srgbClr val="FF0000"/>
                    </a:solidFill>
                  </a:rPr>
                  <a:t>argv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[])</a:t>
                </a:r>
              </a:p>
              <a:p>
                <a:r>
                  <a:rPr lang="en-US" altLang="zh-TW" sz="2400" dirty="0"/>
                  <a:t>{</a:t>
                </a:r>
              </a:p>
              <a:p>
                <a:r>
                  <a:rPr lang="en-US" altLang="zh-TW" sz="2400" dirty="0"/>
                  <a:t>    int cases, a, b, n, m;</a:t>
                </a:r>
              </a:p>
              <a:p>
                <a:r>
                  <a:rPr lang="en-US" altLang="zh-TW" sz="2400" dirty="0"/>
                  <a:t>    </a:t>
                </a:r>
                <a:r>
                  <a:rPr lang="en-US" altLang="zh-TW" sz="2400" dirty="0" err="1"/>
                  <a:t>freopen</a:t>
                </a:r>
                <a:r>
                  <a:rPr lang="en-US" altLang="zh-TW" sz="2400" dirty="0"/>
                  <a:t>("10689.in","r",stdin);  </a:t>
                </a:r>
                <a:r>
                  <a:rPr lang="en-US" altLang="zh-TW" sz="2400" dirty="0" err="1"/>
                  <a:t>freopen</a:t>
                </a:r>
                <a:r>
                  <a:rPr lang="en-US" altLang="zh-TW" sz="2400" dirty="0"/>
                  <a:t>("10689.out","w",stdout); 	    </a:t>
                </a:r>
              </a:p>
              <a:p>
                <a:r>
                  <a:rPr lang="en-US" altLang="zh-TW" sz="2400" dirty="0"/>
                  <a:t>    </a:t>
                </a:r>
                <a:r>
                  <a:rPr lang="en-US" altLang="zh-TW" sz="2400" dirty="0" err="1"/>
                  <a:t>cin</a:t>
                </a:r>
                <a:r>
                  <a:rPr lang="en-US" altLang="zh-TW" sz="2400" dirty="0"/>
                  <a:t> &gt;&gt; cases;</a:t>
                </a:r>
              </a:p>
              <a:p>
                <a:r>
                  <a:rPr lang="en-US" altLang="zh-TW" sz="2400" dirty="0"/>
                  <a:t>    while (cases--)</a:t>
                </a:r>
              </a:p>
              <a:p>
                <a:r>
                  <a:rPr lang="en-US" altLang="zh-TW" sz="2400" dirty="0"/>
                  <a:t>    {</a:t>
                </a:r>
              </a:p>
              <a:p>
                <a:r>
                  <a:rPr lang="en-US" altLang="zh-TW" sz="2400" dirty="0"/>
                  <a:t>        </a:t>
                </a:r>
                <a:r>
                  <a:rPr lang="en-US" altLang="zh-TW" sz="2400" dirty="0" err="1"/>
                  <a:t>cin</a:t>
                </a:r>
                <a:r>
                  <a:rPr lang="en-US" altLang="zh-TW" sz="2400" dirty="0"/>
                  <a:t> &gt;&gt; a &gt;&gt; b &gt;&gt; n &gt;&gt; m;</a:t>
                </a:r>
              </a:p>
              <a:p>
                <a:r>
                  <a:rPr lang="en-US" altLang="zh-TW" sz="2400" dirty="0"/>
                  <a:t>        mod = pow(10, m);        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//  mod =</a:t>
                </a:r>
                <a:r>
                  <a:rPr lang="en-US" altLang="zh-TW" sz="2400" kern="100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sz="24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TW" sz="2400" dirty="0"/>
              </a:p>
              <a:p>
                <a:r>
                  <a:rPr lang="en-US" altLang="zh-TW" sz="2400" dirty="0"/>
                  <a:t>        if (n == 0) </a:t>
                </a:r>
                <a:r>
                  <a:rPr lang="en-US" altLang="zh-TW" sz="2400" dirty="0" err="1"/>
                  <a:t>cout</a:t>
                </a:r>
                <a:r>
                  <a:rPr lang="en-US" altLang="zh-TW" sz="2400" dirty="0"/>
                  <a:t> &lt;&lt; a % mod &lt;&lt; '\n’;             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// f(0), output: </a:t>
                </a:r>
                <a:r>
                  <a:rPr lang="en-US" altLang="zh-TW" sz="2400" dirty="0" err="1">
                    <a:solidFill>
                      <a:srgbClr val="0070C0"/>
                    </a:solidFill>
                  </a:rPr>
                  <a:t>a%mod</a:t>
                </a:r>
                <a:endParaRPr lang="en-US" altLang="zh-TW" sz="2400" dirty="0">
                  <a:solidFill>
                    <a:srgbClr val="0070C0"/>
                  </a:solidFill>
                </a:endParaRPr>
              </a:p>
              <a:p>
                <a:r>
                  <a:rPr lang="en-US" altLang="zh-TW" sz="2400" dirty="0"/>
                  <a:t>          else if (n == 1) </a:t>
                </a:r>
                <a:r>
                  <a:rPr lang="en-US" altLang="zh-TW" sz="2400" dirty="0" err="1"/>
                  <a:t>cout</a:t>
                </a:r>
                <a:r>
                  <a:rPr lang="en-US" altLang="zh-TW" sz="2400" dirty="0"/>
                  <a:t> &lt;&lt; b % mod &lt;&lt; '\n’;  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// f(1), output: </a:t>
                </a:r>
                <a:r>
                  <a:rPr lang="en-US" altLang="zh-TW" sz="2400" dirty="0" err="1">
                    <a:solidFill>
                      <a:srgbClr val="0070C0"/>
                    </a:solidFill>
                  </a:rPr>
                  <a:t>b%mod</a:t>
                </a:r>
                <a:endParaRPr lang="en-US" altLang="zh-TW" sz="2400" dirty="0">
                  <a:solidFill>
                    <a:srgbClr val="0070C0"/>
                  </a:solidFill>
                </a:endParaRPr>
              </a:p>
              <a:p>
                <a:r>
                  <a:rPr lang="en-US" altLang="zh-TW" sz="2400" dirty="0"/>
                  <a:t>                  else {</a:t>
                </a:r>
              </a:p>
              <a:p>
                <a:r>
                  <a:rPr lang="en-US" altLang="zh-TW" sz="2400" dirty="0"/>
                  <a:t>                            matrix r = </a:t>
                </a:r>
                <a:r>
                  <a:rPr lang="en-US" altLang="zh-TW" sz="2400" dirty="0" err="1"/>
                  <a:t>matrixPow</a:t>
                </a:r>
                <a:r>
                  <a:rPr lang="en-US" altLang="zh-TW" sz="2400" dirty="0"/>
                  <a:t>(n - 1);</a:t>
                </a:r>
                <a:r>
                  <a:rPr lang="zh-TW" altLang="en-US" sz="2400" dirty="0"/>
                  <a:t> 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//  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zh-TW" altLang="en-US" sz="24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zh-TW" altLang="en-US" sz="24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zh-TW" altLang="en-US" sz="24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zh-TW" altLang="en-US" sz="24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zh-TW" alt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TW" alt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TW" sz="2400" dirty="0"/>
              </a:p>
              <a:p>
                <a:r>
                  <a:rPr lang="en-US" altLang="zh-TW" sz="2400" dirty="0"/>
                  <a:t>                            </a:t>
                </a:r>
                <a:r>
                  <a:rPr lang="en-US" altLang="zh-TW" sz="2400" dirty="0" err="1"/>
                  <a:t>cout</a:t>
                </a:r>
                <a:r>
                  <a:rPr lang="en-US" altLang="zh-TW" sz="2400" dirty="0"/>
                  <a:t> &lt;&lt; (</a:t>
                </a:r>
                <a:r>
                  <a:rPr lang="en-US" altLang="zh-TW" sz="2400" dirty="0" err="1"/>
                  <a:t>r.cell</a:t>
                </a:r>
                <a:r>
                  <a:rPr lang="en-US" altLang="zh-TW" sz="2400" dirty="0"/>
                  <a:t>[0][0] * b + </a:t>
                </a:r>
                <a:r>
                  <a:rPr lang="en-US" altLang="zh-TW" sz="2400" dirty="0" err="1"/>
                  <a:t>r.cell</a:t>
                </a:r>
                <a:r>
                  <a:rPr lang="en-US" altLang="zh-TW" sz="2400" dirty="0"/>
                  <a:t>[0][1] * a) % mod &lt;&lt; '\n';</a:t>
                </a:r>
              </a:p>
              <a:p>
                <a:r>
                  <a:rPr lang="en-US" altLang="zh-TW" sz="2400" dirty="0"/>
                  <a:t>                           }</a:t>
                </a:r>
              </a:p>
              <a:p>
                <a:r>
                  <a:rPr lang="en-US" altLang="zh-TW" sz="2400" dirty="0"/>
                  <a:t>    }</a:t>
                </a:r>
              </a:p>
              <a:p>
                <a:r>
                  <a:rPr lang="en-US" altLang="zh-TW" sz="2400" dirty="0"/>
                  <a:t>    return 0;</a:t>
                </a:r>
              </a:p>
              <a:p>
                <a:r>
                  <a:rPr lang="en-US" altLang="zh-TW" sz="2400" dirty="0"/>
                  <a:t>}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A988565-2E2B-4215-AC34-4827CB424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87" y="-89571"/>
                <a:ext cx="10887456" cy="7343613"/>
              </a:xfrm>
              <a:prstGeom prst="rect">
                <a:avLst/>
              </a:prstGeom>
              <a:blipFill>
                <a:blip r:embed="rId2"/>
                <a:stretch>
                  <a:fillRect l="-896" t="-6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3B6FEFDF-A0C8-430D-B7B5-DC3CC8B0597D}"/>
              </a:ext>
            </a:extLst>
          </p:cNvPr>
          <p:cNvSpPr txBox="1"/>
          <p:nvPr/>
        </p:nvSpPr>
        <p:spPr>
          <a:xfrm>
            <a:off x="10021415" y="270089"/>
            <a:ext cx="20608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10689 Code (3/3)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64668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D5FE0B-0CB6-4766-96AB-7AEA921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24" y="49941"/>
            <a:ext cx="8342376" cy="1325563"/>
          </a:xfrm>
        </p:spPr>
        <p:txBody>
          <a:bodyPr>
            <a:normAutofit/>
          </a:bodyPr>
          <a:lstStyle/>
          <a:p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10689 Yet another Number Sequence (Time Limit: 3 seconds)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13F1E0A-5759-4498-863D-DCA2BD66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A7DB-B9CA-43B1-B13F-EA772BF8EBAA}" type="datetime1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09C30D-ECFD-4D28-8678-567DD8F0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10689 Yet another Number Sequence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7292E7-8402-4DE6-8B0F-E3912205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68224" y="1375504"/>
            <a:ext cx="115458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數字序列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讓我們根據以下的函數來定義一種數列：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>
                <a:ea typeface="標楷體" panose="03000509000000000000" pitchFamily="65" charset="-120"/>
              </a:rPr>
              <a:t>                                  f(0)=a</a:t>
            </a:r>
          </a:p>
          <a:p>
            <a:r>
              <a:rPr lang="en-US" altLang="zh-TW" sz="2800" dirty="0">
                <a:ea typeface="標楷體" panose="03000509000000000000" pitchFamily="65" charset="-120"/>
              </a:rPr>
              <a:t>                                  f(1)=b</a:t>
            </a:r>
          </a:p>
          <a:p>
            <a:r>
              <a:rPr lang="en-US" altLang="zh-TW" sz="2800" dirty="0">
                <a:ea typeface="標楷體" panose="03000509000000000000" pitchFamily="65" charset="-120"/>
              </a:rPr>
              <a:t>                                  f(n)=f(n-1)+f(n-2), n&gt;1</a:t>
            </a: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當 </a:t>
            </a:r>
            <a:r>
              <a:rPr lang="en-US" altLang="zh-TW" sz="2800" dirty="0">
                <a:ea typeface="標楷體" panose="03000509000000000000" pitchFamily="65" charset="-120"/>
              </a:rPr>
              <a:t>a=0 , b=1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時，這數列就是費伯那西數列</a:t>
            </a:r>
            <a:r>
              <a:rPr lang="zh-TW" altLang="en-US" sz="2800" dirty="0">
                <a:ea typeface="標楷體" panose="03000509000000000000" pitchFamily="65" charset="-120"/>
              </a:rPr>
              <a:t>（</a:t>
            </a:r>
            <a:r>
              <a:rPr lang="en-US" altLang="zh-TW" sz="2800" dirty="0">
                <a:ea typeface="標楷體" panose="03000509000000000000" pitchFamily="65" charset="-120"/>
              </a:rPr>
              <a:t>Fibonacci Sequence</a:t>
            </a:r>
            <a:r>
              <a:rPr lang="zh-TW" altLang="en-US" sz="2800" dirty="0">
                <a:ea typeface="標楷體" panose="03000509000000000000" pitchFamily="65" charset="-120"/>
              </a:rPr>
              <a:t>）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。若改變 </a:t>
            </a:r>
            <a:r>
              <a:rPr lang="en-US" altLang="zh-TW" sz="2800" dirty="0">
                <a:ea typeface="標楷體" panose="03000509000000000000" pitchFamily="65" charset="-120"/>
              </a:rPr>
              <a:t>a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和 </a:t>
            </a:r>
            <a:r>
              <a:rPr lang="en-US" altLang="zh-TW" sz="2800" dirty="0">
                <a:ea typeface="標楷體" panose="03000509000000000000" pitchFamily="65" charset="-120"/>
              </a:rPr>
              <a:t>b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的值，你會得到許多不同的數列。在這個問題中，給你 </a:t>
            </a:r>
            <a:r>
              <a:rPr lang="en-US" altLang="zh-TW" sz="2800" dirty="0" err="1">
                <a:ea typeface="標楷體" panose="03000509000000000000" pitchFamily="65" charset="-120"/>
              </a:rPr>
              <a:t>a,b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的值，請你找出 </a:t>
            </a:r>
            <a:r>
              <a:rPr lang="en-US" altLang="zh-TW" sz="2800" dirty="0">
                <a:ea typeface="標楷體" panose="03000509000000000000" pitchFamily="65" charset="-120"/>
              </a:rPr>
              <a:t>f(n)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的最右邊</a:t>
            </a:r>
            <a:r>
              <a:rPr lang="en-US" altLang="zh-TW" sz="2800" dirty="0">
                <a:ea typeface="標楷體" panose="03000509000000000000" pitchFamily="65" charset="-120"/>
              </a:rPr>
              <a:t>m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位數字。例如：</a:t>
            </a:r>
            <a:r>
              <a:rPr lang="en-US" altLang="zh-TW" sz="2800" dirty="0">
                <a:ea typeface="標楷體" panose="03000509000000000000" pitchFamily="65" charset="-120"/>
              </a:rPr>
              <a:t>a=0, b=1, f(12)=144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，所以若 </a:t>
            </a:r>
            <a:r>
              <a:rPr lang="en-US" altLang="zh-TW" sz="2800" dirty="0">
                <a:ea typeface="標楷體" panose="03000509000000000000" pitchFamily="65" charset="-120"/>
              </a:rPr>
              <a:t>m=3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，則答案是</a:t>
            </a:r>
            <a:r>
              <a:rPr lang="en-US" altLang="zh-TW" sz="2800" dirty="0">
                <a:ea typeface="標楷體" panose="03000509000000000000" pitchFamily="65" charset="-120"/>
              </a:rPr>
              <a:t>144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。若 </a:t>
            </a:r>
            <a:r>
              <a:rPr lang="en-US" altLang="zh-TW" sz="2800" dirty="0">
                <a:ea typeface="標楷體" panose="03000509000000000000" pitchFamily="65" charset="-120"/>
              </a:rPr>
              <a:t>m=2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，則答案是</a:t>
            </a:r>
            <a:r>
              <a:rPr lang="en-US" altLang="zh-TW" sz="2800" dirty="0">
                <a:ea typeface="標楷體" panose="03000509000000000000" pitchFamily="65" charset="-120"/>
              </a:rPr>
              <a:t>44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。若 </a:t>
            </a:r>
            <a:r>
              <a:rPr lang="en-US" altLang="zh-TW" sz="2800" dirty="0">
                <a:ea typeface="標楷體" panose="03000509000000000000" pitchFamily="65" charset="-120"/>
              </a:rPr>
              <a:t>m=1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，則答案是</a:t>
            </a:r>
            <a:r>
              <a:rPr lang="en-US" altLang="zh-TW" sz="2800" dirty="0">
                <a:ea typeface="標楷體" panose="03000509000000000000" pitchFamily="65" charset="-120"/>
              </a:rPr>
              <a:t>4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200" dirty="0">
                <a:ea typeface="標楷體" panose="03000509000000000000" pitchFamily="65" charset="-120"/>
              </a:rPr>
              <a:t>(0</a:t>
            </a:r>
            <a:r>
              <a:rPr lang="en-US" altLang="zh-TW" sz="3200" dirty="0">
                <a:ea typeface="新細明體" panose="02020500000000000000" pitchFamily="18" charset="-120"/>
              </a:rPr>
              <a:t>≦a, b≦100, </a:t>
            </a:r>
            <a:r>
              <a:rPr lang="en-US" altLang="zh-TW" sz="3200" dirty="0">
                <a:ea typeface="標楷體" panose="03000509000000000000" pitchFamily="65" charset="-120"/>
              </a:rPr>
              <a:t>0</a:t>
            </a:r>
            <a:r>
              <a:rPr lang="en-US" altLang="zh-TW" sz="3200" dirty="0"/>
              <a:t>≦n≦1000000000, </a:t>
            </a:r>
            <a:r>
              <a:rPr lang="en-US" altLang="zh-TW" sz="3200" dirty="0">
                <a:ea typeface="標楷體" panose="03000509000000000000" pitchFamily="65" charset="-120"/>
              </a:rPr>
              <a:t>1</a:t>
            </a:r>
            <a:r>
              <a:rPr lang="en-US" altLang="zh-TW" sz="3200" dirty="0"/>
              <a:t>≦m≦4)</a:t>
            </a:r>
            <a:endParaRPr lang="en-US" altLang="zh-TW" sz="3200" dirty="0">
              <a:ea typeface="標楷體" panose="03000509000000000000" pitchFamily="65" charset="-120"/>
            </a:endParaRPr>
          </a:p>
          <a:p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671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8BB8A52-958E-4A8E-9640-BD26E9705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87CB-9CB4-4CC0-B24B-EC9458EC504C}" type="datetime1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9DCF459-3F68-4E95-87A4-CEC9880CA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10689 Yet another Number Sequence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0B568E-A9AB-446A-950D-FF2C14C4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C4AEF58-85DD-401D-935D-AEC69FA1B57F}"/>
              </a:ext>
            </a:extLst>
          </p:cNvPr>
          <p:cNvSpPr txBox="1"/>
          <p:nvPr/>
        </p:nvSpPr>
        <p:spPr>
          <a:xfrm>
            <a:off x="227013" y="-22688"/>
            <a:ext cx="2773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Example:</a:t>
            </a:r>
            <a:endParaRPr lang="zh-TW" altLang="en-US" sz="3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30FD71-73AD-4105-8A96-9811AC537DF4}"/>
              </a:ext>
            </a:extLst>
          </p:cNvPr>
          <p:cNvSpPr txBox="1"/>
          <p:nvPr/>
        </p:nvSpPr>
        <p:spPr>
          <a:xfrm>
            <a:off x="2532888" y="89022"/>
            <a:ext cx="411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ea typeface="標楷體" panose="03000509000000000000" pitchFamily="65" charset="-120"/>
              </a:rPr>
              <a:t>f(0)=a</a:t>
            </a:r>
          </a:p>
          <a:p>
            <a:r>
              <a:rPr lang="en-US" altLang="zh-TW" sz="3200" dirty="0">
                <a:ea typeface="標楷體" panose="03000509000000000000" pitchFamily="65" charset="-120"/>
              </a:rPr>
              <a:t>f(1)=b</a:t>
            </a:r>
          </a:p>
          <a:p>
            <a:r>
              <a:rPr lang="en-US" altLang="zh-TW" sz="3200" dirty="0">
                <a:ea typeface="標楷體" panose="03000509000000000000" pitchFamily="65" charset="-120"/>
              </a:rPr>
              <a:t>f(n)=f(n-1)+f(n-2), n&gt;1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C2BD672-6B73-486C-ADC1-A4A110AFE83F}"/>
              </a:ext>
            </a:extLst>
          </p:cNvPr>
          <p:cNvSpPr txBox="1"/>
          <p:nvPr/>
        </p:nvSpPr>
        <p:spPr>
          <a:xfrm>
            <a:off x="308356" y="1606583"/>
            <a:ext cx="1914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a=0   b=1</a:t>
            </a:r>
            <a:endParaRPr lang="zh-TW" altLang="en-US" sz="3200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8242C75-1FCF-4734-B89C-7D2B33EE9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096831"/>
              </p:ext>
            </p:extLst>
          </p:nvPr>
        </p:nvGraphicFramePr>
        <p:xfrm>
          <a:off x="1946782" y="2216996"/>
          <a:ext cx="9457440" cy="907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8120">
                  <a:extLst>
                    <a:ext uri="{9D8B030D-6E8A-4147-A177-3AD203B41FA5}">
                      <a16:colId xmlns:a16="http://schemas.microsoft.com/office/drawing/2014/main" val="123424901"/>
                    </a:ext>
                  </a:extLst>
                </a:gridCol>
                <a:gridCol w="788120">
                  <a:extLst>
                    <a:ext uri="{9D8B030D-6E8A-4147-A177-3AD203B41FA5}">
                      <a16:colId xmlns:a16="http://schemas.microsoft.com/office/drawing/2014/main" val="671755635"/>
                    </a:ext>
                  </a:extLst>
                </a:gridCol>
                <a:gridCol w="788120">
                  <a:extLst>
                    <a:ext uri="{9D8B030D-6E8A-4147-A177-3AD203B41FA5}">
                      <a16:colId xmlns:a16="http://schemas.microsoft.com/office/drawing/2014/main" val="3032264101"/>
                    </a:ext>
                  </a:extLst>
                </a:gridCol>
                <a:gridCol w="788120">
                  <a:extLst>
                    <a:ext uri="{9D8B030D-6E8A-4147-A177-3AD203B41FA5}">
                      <a16:colId xmlns:a16="http://schemas.microsoft.com/office/drawing/2014/main" val="880816437"/>
                    </a:ext>
                  </a:extLst>
                </a:gridCol>
                <a:gridCol w="788120">
                  <a:extLst>
                    <a:ext uri="{9D8B030D-6E8A-4147-A177-3AD203B41FA5}">
                      <a16:colId xmlns:a16="http://schemas.microsoft.com/office/drawing/2014/main" val="327483763"/>
                    </a:ext>
                  </a:extLst>
                </a:gridCol>
                <a:gridCol w="788120">
                  <a:extLst>
                    <a:ext uri="{9D8B030D-6E8A-4147-A177-3AD203B41FA5}">
                      <a16:colId xmlns:a16="http://schemas.microsoft.com/office/drawing/2014/main" val="2372597633"/>
                    </a:ext>
                  </a:extLst>
                </a:gridCol>
                <a:gridCol w="788120">
                  <a:extLst>
                    <a:ext uri="{9D8B030D-6E8A-4147-A177-3AD203B41FA5}">
                      <a16:colId xmlns:a16="http://schemas.microsoft.com/office/drawing/2014/main" val="2137631879"/>
                    </a:ext>
                  </a:extLst>
                </a:gridCol>
                <a:gridCol w="788120">
                  <a:extLst>
                    <a:ext uri="{9D8B030D-6E8A-4147-A177-3AD203B41FA5}">
                      <a16:colId xmlns:a16="http://schemas.microsoft.com/office/drawing/2014/main" val="558192723"/>
                    </a:ext>
                  </a:extLst>
                </a:gridCol>
                <a:gridCol w="788120">
                  <a:extLst>
                    <a:ext uri="{9D8B030D-6E8A-4147-A177-3AD203B41FA5}">
                      <a16:colId xmlns:a16="http://schemas.microsoft.com/office/drawing/2014/main" val="389989801"/>
                    </a:ext>
                  </a:extLst>
                </a:gridCol>
                <a:gridCol w="788120">
                  <a:extLst>
                    <a:ext uri="{9D8B030D-6E8A-4147-A177-3AD203B41FA5}">
                      <a16:colId xmlns:a16="http://schemas.microsoft.com/office/drawing/2014/main" val="124524393"/>
                    </a:ext>
                  </a:extLst>
                </a:gridCol>
                <a:gridCol w="788120">
                  <a:extLst>
                    <a:ext uri="{9D8B030D-6E8A-4147-A177-3AD203B41FA5}">
                      <a16:colId xmlns:a16="http://schemas.microsoft.com/office/drawing/2014/main" val="1234517132"/>
                    </a:ext>
                  </a:extLst>
                </a:gridCol>
                <a:gridCol w="788120">
                  <a:extLst>
                    <a:ext uri="{9D8B030D-6E8A-4147-A177-3AD203B41FA5}">
                      <a16:colId xmlns:a16="http://schemas.microsoft.com/office/drawing/2014/main" val="3900583739"/>
                    </a:ext>
                  </a:extLst>
                </a:gridCol>
              </a:tblGrid>
              <a:tr h="45386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294484"/>
                  </a:ext>
                </a:extLst>
              </a:tr>
              <a:tr h="45386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254116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D355F7BC-A114-4183-BC2B-9E47E6FA0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764105"/>
              </p:ext>
            </p:extLst>
          </p:nvPr>
        </p:nvGraphicFramePr>
        <p:xfrm>
          <a:off x="1946781" y="3335358"/>
          <a:ext cx="9457440" cy="8353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8120">
                  <a:extLst>
                    <a:ext uri="{9D8B030D-6E8A-4147-A177-3AD203B41FA5}">
                      <a16:colId xmlns:a16="http://schemas.microsoft.com/office/drawing/2014/main" val="123424901"/>
                    </a:ext>
                  </a:extLst>
                </a:gridCol>
                <a:gridCol w="788120">
                  <a:extLst>
                    <a:ext uri="{9D8B030D-6E8A-4147-A177-3AD203B41FA5}">
                      <a16:colId xmlns:a16="http://schemas.microsoft.com/office/drawing/2014/main" val="671755635"/>
                    </a:ext>
                  </a:extLst>
                </a:gridCol>
                <a:gridCol w="788120">
                  <a:extLst>
                    <a:ext uri="{9D8B030D-6E8A-4147-A177-3AD203B41FA5}">
                      <a16:colId xmlns:a16="http://schemas.microsoft.com/office/drawing/2014/main" val="3032264101"/>
                    </a:ext>
                  </a:extLst>
                </a:gridCol>
                <a:gridCol w="788120">
                  <a:extLst>
                    <a:ext uri="{9D8B030D-6E8A-4147-A177-3AD203B41FA5}">
                      <a16:colId xmlns:a16="http://schemas.microsoft.com/office/drawing/2014/main" val="880816437"/>
                    </a:ext>
                  </a:extLst>
                </a:gridCol>
                <a:gridCol w="788120">
                  <a:extLst>
                    <a:ext uri="{9D8B030D-6E8A-4147-A177-3AD203B41FA5}">
                      <a16:colId xmlns:a16="http://schemas.microsoft.com/office/drawing/2014/main" val="327483763"/>
                    </a:ext>
                  </a:extLst>
                </a:gridCol>
                <a:gridCol w="788120">
                  <a:extLst>
                    <a:ext uri="{9D8B030D-6E8A-4147-A177-3AD203B41FA5}">
                      <a16:colId xmlns:a16="http://schemas.microsoft.com/office/drawing/2014/main" val="2372597633"/>
                    </a:ext>
                  </a:extLst>
                </a:gridCol>
                <a:gridCol w="788120">
                  <a:extLst>
                    <a:ext uri="{9D8B030D-6E8A-4147-A177-3AD203B41FA5}">
                      <a16:colId xmlns:a16="http://schemas.microsoft.com/office/drawing/2014/main" val="2137631879"/>
                    </a:ext>
                  </a:extLst>
                </a:gridCol>
                <a:gridCol w="788120">
                  <a:extLst>
                    <a:ext uri="{9D8B030D-6E8A-4147-A177-3AD203B41FA5}">
                      <a16:colId xmlns:a16="http://schemas.microsoft.com/office/drawing/2014/main" val="558192723"/>
                    </a:ext>
                  </a:extLst>
                </a:gridCol>
                <a:gridCol w="788120">
                  <a:extLst>
                    <a:ext uri="{9D8B030D-6E8A-4147-A177-3AD203B41FA5}">
                      <a16:colId xmlns:a16="http://schemas.microsoft.com/office/drawing/2014/main" val="389989801"/>
                    </a:ext>
                  </a:extLst>
                </a:gridCol>
                <a:gridCol w="788120">
                  <a:extLst>
                    <a:ext uri="{9D8B030D-6E8A-4147-A177-3AD203B41FA5}">
                      <a16:colId xmlns:a16="http://schemas.microsoft.com/office/drawing/2014/main" val="124524393"/>
                    </a:ext>
                  </a:extLst>
                </a:gridCol>
                <a:gridCol w="788120">
                  <a:extLst>
                    <a:ext uri="{9D8B030D-6E8A-4147-A177-3AD203B41FA5}">
                      <a16:colId xmlns:a16="http://schemas.microsoft.com/office/drawing/2014/main" val="1234517132"/>
                    </a:ext>
                  </a:extLst>
                </a:gridCol>
                <a:gridCol w="788120">
                  <a:extLst>
                    <a:ext uri="{9D8B030D-6E8A-4147-A177-3AD203B41FA5}">
                      <a16:colId xmlns:a16="http://schemas.microsoft.com/office/drawing/2014/main" val="3900583739"/>
                    </a:ext>
                  </a:extLst>
                </a:gridCol>
              </a:tblGrid>
              <a:tr h="27207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294484"/>
                  </a:ext>
                </a:extLst>
              </a:tr>
              <a:tr h="4696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4181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6765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10946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17711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28657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254116"/>
                  </a:ext>
                </a:extLst>
              </a:tr>
            </a:tbl>
          </a:graphicData>
        </a:graphic>
      </p:graphicFrame>
      <p:grpSp>
        <p:nvGrpSpPr>
          <p:cNvPr id="14" name="群組 13">
            <a:extLst>
              <a:ext uri="{FF2B5EF4-FFF2-40B4-BE49-F238E27FC236}">
                <a16:creationId xmlns:a16="http://schemas.microsoft.com/office/drawing/2014/main" id="{BD051AF7-30F6-47F6-8493-34603713D0FA}"/>
              </a:ext>
            </a:extLst>
          </p:cNvPr>
          <p:cNvGrpSpPr/>
          <p:nvPr/>
        </p:nvGrpSpPr>
        <p:grpSpPr>
          <a:xfrm>
            <a:off x="409956" y="4268732"/>
            <a:ext cx="10772394" cy="584776"/>
            <a:chOff x="295656" y="4762702"/>
            <a:chExt cx="10772394" cy="584776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0D3B138-7AB1-4AF1-931A-25D56596F44B}"/>
                </a:ext>
              </a:extLst>
            </p:cNvPr>
            <p:cNvSpPr txBox="1"/>
            <p:nvPr/>
          </p:nvSpPr>
          <p:spPr>
            <a:xfrm>
              <a:off x="295656" y="4824258"/>
              <a:ext cx="21137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Test Case #1</a:t>
              </a:r>
              <a:endParaRPr lang="zh-TW" altLang="en-US" sz="28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D1B48195-2564-4152-B630-6DD6BF839124}"/>
                </a:ext>
              </a:extLst>
            </p:cNvPr>
            <p:cNvSpPr txBox="1"/>
            <p:nvPr/>
          </p:nvSpPr>
          <p:spPr>
            <a:xfrm>
              <a:off x="2532888" y="4762703"/>
              <a:ext cx="36774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a=0   b=1  n=11  m=3</a:t>
              </a:r>
              <a:endParaRPr lang="zh-TW" altLang="en-US" sz="32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E7EA3A8B-B0EF-42DC-91DC-3D01D79F5003}"/>
                </a:ext>
              </a:extLst>
            </p:cNvPr>
            <p:cNvSpPr txBox="1"/>
            <p:nvPr/>
          </p:nvSpPr>
          <p:spPr>
            <a:xfrm>
              <a:off x="6333744" y="4762703"/>
              <a:ext cx="16228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f(11)=89</a:t>
              </a:r>
              <a:endParaRPr lang="zh-TW" altLang="en-US" sz="3200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47FC60F-1BCA-4C03-BC5C-2990B3F4A7BD}"/>
                </a:ext>
              </a:extLst>
            </p:cNvPr>
            <p:cNvSpPr txBox="1"/>
            <p:nvPr/>
          </p:nvSpPr>
          <p:spPr>
            <a:xfrm>
              <a:off x="8610600" y="4762702"/>
              <a:ext cx="2457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Output:  </a:t>
              </a:r>
              <a:r>
                <a:rPr lang="en-US" altLang="zh-TW" sz="3200" dirty="0">
                  <a:solidFill>
                    <a:srgbClr val="FF0000"/>
                  </a:solidFill>
                </a:rPr>
                <a:t>89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EED63AE7-397A-4C70-B14C-0E87AAAFA3C8}"/>
              </a:ext>
            </a:extLst>
          </p:cNvPr>
          <p:cNvGrpSpPr/>
          <p:nvPr/>
        </p:nvGrpSpPr>
        <p:grpSpPr>
          <a:xfrm>
            <a:off x="409956" y="4818011"/>
            <a:ext cx="11108566" cy="620272"/>
            <a:chOff x="295656" y="4727206"/>
            <a:chExt cx="11108566" cy="620272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7331FCFA-31A9-4668-9515-F9160C6EABCF}"/>
                </a:ext>
              </a:extLst>
            </p:cNvPr>
            <p:cNvSpPr txBox="1"/>
            <p:nvPr/>
          </p:nvSpPr>
          <p:spPr>
            <a:xfrm>
              <a:off x="295656" y="4824258"/>
              <a:ext cx="21137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Test Case #3</a:t>
              </a:r>
              <a:endParaRPr lang="zh-TW" altLang="en-US" sz="2800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7C53249-ACBC-4B46-9C96-376088977D0B}"/>
                </a:ext>
              </a:extLst>
            </p:cNvPr>
            <p:cNvSpPr txBox="1"/>
            <p:nvPr/>
          </p:nvSpPr>
          <p:spPr>
            <a:xfrm>
              <a:off x="2532888" y="4762703"/>
              <a:ext cx="36774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a=0   b=1  n=22  m=4</a:t>
              </a:r>
              <a:endParaRPr lang="zh-TW" altLang="en-US" sz="3200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C821166-0FFE-4E18-AA26-968928FBA28D}"/>
                </a:ext>
              </a:extLst>
            </p:cNvPr>
            <p:cNvSpPr txBox="1"/>
            <p:nvPr/>
          </p:nvSpPr>
          <p:spPr>
            <a:xfrm>
              <a:off x="6333744" y="4762703"/>
              <a:ext cx="22768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f(22)=17711</a:t>
              </a:r>
              <a:endParaRPr lang="zh-TW" altLang="en-US" sz="32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5589046-1991-46E7-AAF1-1286B653C86D}"/>
                </a:ext>
              </a:extLst>
            </p:cNvPr>
            <p:cNvSpPr txBox="1"/>
            <p:nvPr/>
          </p:nvSpPr>
          <p:spPr>
            <a:xfrm>
              <a:off x="8661022" y="4727206"/>
              <a:ext cx="2743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Output:  </a:t>
              </a:r>
              <a:r>
                <a:rPr lang="en-US" altLang="zh-TW" sz="3200" dirty="0">
                  <a:solidFill>
                    <a:srgbClr val="FF0000"/>
                  </a:solidFill>
                </a:rPr>
                <a:t>7711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B9C2D9C-7923-4E2A-9FF7-F9BC70E5ACAC}"/>
              </a:ext>
            </a:extLst>
          </p:cNvPr>
          <p:cNvGrpSpPr/>
          <p:nvPr/>
        </p:nvGrpSpPr>
        <p:grpSpPr>
          <a:xfrm>
            <a:off x="409956" y="5336434"/>
            <a:ext cx="11108566" cy="620272"/>
            <a:chOff x="295656" y="4727206"/>
            <a:chExt cx="11108566" cy="620272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32E437CD-A985-4E83-811A-0A6880C5E4DF}"/>
                </a:ext>
              </a:extLst>
            </p:cNvPr>
            <p:cNvSpPr txBox="1"/>
            <p:nvPr/>
          </p:nvSpPr>
          <p:spPr>
            <a:xfrm>
              <a:off x="295656" y="4824258"/>
              <a:ext cx="21137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Test Case #4</a:t>
              </a:r>
              <a:endParaRPr lang="zh-TW" altLang="en-US" sz="2800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6F53DD7E-58BC-4120-A613-A3A135B3A011}"/>
                </a:ext>
              </a:extLst>
            </p:cNvPr>
            <p:cNvSpPr txBox="1"/>
            <p:nvPr/>
          </p:nvSpPr>
          <p:spPr>
            <a:xfrm>
              <a:off x="2532888" y="4762703"/>
              <a:ext cx="36774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a=0   b=1  n=21  m=4</a:t>
              </a:r>
              <a:endParaRPr lang="zh-TW" altLang="en-US" sz="3200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64824A31-D96F-4ED0-BE3B-341634BD6791}"/>
                </a:ext>
              </a:extLst>
            </p:cNvPr>
            <p:cNvSpPr txBox="1"/>
            <p:nvPr/>
          </p:nvSpPr>
          <p:spPr>
            <a:xfrm>
              <a:off x="6333744" y="4762703"/>
              <a:ext cx="22768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f(21)=10946</a:t>
              </a:r>
              <a:endParaRPr lang="zh-TW" altLang="en-US" sz="3200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7E6A0437-1D62-4D4C-82AF-855AB634B31D}"/>
                </a:ext>
              </a:extLst>
            </p:cNvPr>
            <p:cNvSpPr txBox="1"/>
            <p:nvPr/>
          </p:nvSpPr>
          <p:spPr>
            <a:xfrm>
              <a:off x="8661022" y="4727206"/>
              <a:ext cx="2743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Output:  </a:t>
              </a:r>
              <a:r>
                <a:rPr lang="en-US" altLang="zh-TW" sz="3200" dirty="0">
                  <a:solidFill>
                    <a:srgbClr val="FF0000"/>
                  </a:solidFill>
                </a:rPr>
                <a:t>946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8B0EDF7-498E-4669-8E21-C41B4CA680D3}"/>
              </a:ext>
            </a:extLst>
          </p:cNvPr>
          <p:cNvSpPr txBox="1"/>
          <p:nvPr/>
        </p:nvSpPr>
        <p:spPr>
          <a:xfrm>
            <a:off x="8347910" y="5890353"/>
            <a:ext cx="3844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sz="2800" dirty="0">
                <a:ea typeface="標楷體" panose="03000509000000000000" pitchFamily="65" charset="-120"/>
              </a:rPr>
              <a:t>f(n)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最右邊</a:t>
            </a:r>
            <a:r>
              <a:rPr lang="en-US" altLang="zh-TW" sz="2800" dirty="0">
                <a:ea typeface="標楷體" panose="03000509000000000000" pitchFamily="65" charset="-120"/>
              </a:rPr>
              <a:t>m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位數字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171FB0C-A959-4DDC-9B2C-D7AC25B6C440}"/>
              </a:ext>
            </a:extLst>
          </p:cNvPr>
          <p:cNvSpPr txBox="1"/>
          <p:nvPr/>
        </p:nvSpPr>
        <p:spPr>
          <a:xfrm>
            <a:off x="4692396" y="1645452"/>
            <a:ext cx="3511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ea typeface="標楷體" panose="03000509000000000000" pitchFamily="65" charset="-120"/>
              </a:rPr>
              <a:t>Fibonacci Sequence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4886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77FFBA7-D749-4052-BB69-A9937737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8441" y="6316978"/>
            <a:ext cx="2743200" cy="365125"/>
          </a:xfrm>
        </p:spPr>
        <p:txBody>
          <a:bodyPr/>
          <a:lstStyle/>
          <a:p>
            <a:fld id="{3414EE7D-F254-4518-A12A-8087B6C9BC6B}" type="datetime1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BA11CBE-5A6A-485D-ABC2-18E53DAC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20258" y="6298641"/>
            <a:ext cx="4114800" cy="365125"/>
          </a:xfrm>
        </p:spPr>
        <p:txBody>
          <a:bodyPr/>
          <a:lstStyle/>
          <a:p>
            <a:r>
              <a:rPr lang="en-US" altLang="zh-TW"/>
              <a:t>UVa 10689 Yet another Number Sequence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59EDAD-D26E-46B8-81F8-05996573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268AB68-BCCF-49C2-9F04-FA2129BFA256}"/>
              </a:ext>
            </a:extLst>
          </p:cNvPr>
          <p:cNvSpPr txBox="1"/>
          <p:nvPr/>
        </p:nvSpPr>
        <p:spPr>
          <a:xfrm>
            <a:off x="1341380" y="134834"/>
            <a:ext cx="283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B4B5D3-E4EF-424D-BC9C-D5BB466B1622}"/>
              </a:ext>
            </a:extLst>
          </p:cNvPr>
          <p:cNvSpPr txBox="1"/>
          <p:nvPr/>
        </p:nvSpPr>
        <p:spPr>
          <a:xfrm>
            <a:off x="7056585" y="695615"/>
            <a:ext cx="310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8A7C7EB-A36A-4FF7-A65C-9A4773B76827}"/>
              </a:ext>
            </a:extLst>
          </p:cNvPr>
          <p:cNvSpPr txBox="1"/>
          <p:nvPr/>
        </p:nvSpPr>
        <p:spPr>
          <a:xfrm>
            <a:off x="1452072" y="762436"/>
            <a:ext cx="1797313" cy="255454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4</a:t>
            </a:r>
          </a:p>
          <a:p>
            <a:r>
              <a:rPr lang="en-US" altLang="zh-TW" sz="3200" dirty="0"/>
              <a:t>0 1 11 3</a:t>
            </a:r>
          </a:p>
          <a:p>
            <a:r>
              <a:rPr lang="en-US" altLang="zh-TW" sz="3200" dirty="0"/>
              <a:t>0 1 42 4</a:t>
            </a:r>
          </a:p>
          <a:p>
            <a:r>
              <a:rPr lang="en-US" altLang="zh-TW" sz="3200" dirty="0"/>
              <a:t>0 1 22 4</a:t>
            </a:r>
          </a:p>
          <a:p>
            <a:r>
              <a:rPr lang="en-US" altLang="zh-TW" sz="3200" dirty="0"/>
              <a:t>0 1 21 4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DDC1C89-0766-4CB1-84D4-01B205EF1E29}"/>
              </a:ext>
            </a:extLst>
          </p:cNvPr>
          <p:cNvSpPr txBox="1"/>
          <p:nvPr/>
        </p:nvSpPr>
        <p:spPr>
          <a:xfrm>
            <a:off x="7191618" y="1254878"/>
            <a:ext cx="2743199" cy="206210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89</a:t>
            </a:r>
          </a:p>
          <a:p>
            <a:r>
              <a:rPr lang="en-US" altLang="zh-TW" sz="3200" dirty="0"/>
              <a:t>4296</a:t>
            </a:r>
          </a:p>
          <a:p>
            <a:r>
              <a:rPr lang="en-US" altLang="zh-TW" sz="3200" dirty="0"/>
              <a:t>7711</a:t>
            </a:r>
          </a:p>
          <a:p>
            <a:r>
              <a:rPr lang="en-US" altLang="zh-TW" sz="3200" dirty="0"/>
              <a:t>946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74E0397-448E-4283-89AB-78B5446EB9EA}"/>
              </a:ext>
            </a:extLst>
          </p:cNvPr>
          <p:cNvCxnSpPr>
            <a:cxnSpLocks/>
          </p:cNvCxnSpPr>
          <p:nvPr/>
        </p:nvCxnSpPr>
        <p:spPr>
          <a:xfrm flipH="1">
            <a:off x="2941648" y="1568854"/>
            <a:ext cx="5341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4AD4AA2-276E-4A0D-B505-AA3A2CE49976}"/>
              </a:ext>
            </a:extLst>
          </p:cNvPr>
          <p:cNvSpPr txBox="1"/>
          <p:nvPr/>
        </p:nvSpPr>
        <p:spPr>
          <a:xfrm>
            <a:off x="5107857" y="1152414"/>
            <a:ext cx="17196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 #1</a:t>
            </a:r>
            <a:endParaRPr lang="zh-TW" altLang="en-US" sz="24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2977B85-4A8D-4D4C-BFA8-AB65CB63ED5A}"/>
              </a:ext>
            </a:extLst>
          </p:cNvPr>
          <p:cNvSpPr txBox="1"/>
          <p:nvPr/>
        </p:nvSpPr>
        <p:spPr>
          <a:xfrm>
            <a:off x="3249385" y="855865"/>
            <a:ext cx="1648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ea typeface="標楷體" panose="03000509000000000000" pitchFamily="65" charset="-120"/>
              </a:rPr>
              <a:t>Test Case</a:t>
            </a:r>
            <a:r>
              <a:rPr lang="zh-TW" altLang="en-US" sz="2000" dirty="0">
                <a:ea typeface="標楷體" panose="03000509000000000000" pitchFamily="65" charset="-120"/>
              </a:rPr>
              <a:t>數目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A74E0397-448E-4283-89AB-78B5446EB9EA}"/>
              </a:ext>
            </a:extLst>
          </p:cNvPr>
          <p:cNvCxnSpPr>
            <a:cxnSpLocks/>
          </p:cNvCxnSpPr>
          <p:nvPr/>
        </p:nvCxnSpPr>
        <p:spPr>
          <a:xfrm flipH="1">
            <a:off x="1960868" y="1040134"/>
            <a:ext cx="12064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BF759C8-8D56-4A5B-ACA1-F69514C77F99}"/>
              </a:ext>
            </a:extLst>
          </p:cNvPr>
          <p:cNvCxnSpPr>
            <a:cxnSpLocks/>
          </p:cNvCxnSpPr>
          <p:nvPr/>
        </p:nvCxnSpPr>
        <p:spPr>
          <a:xfrm flipV="1">
            <a:off x="2981641" y="2053157"/>
            <a:ext cx="4165716" cy="11292"/>
          </a:xfrm>
          <a:prstGeom prst="straightConnector1">
            <a:avLst/>
          </a:prstGeom>
          <a:ln w="28575">
            <a:solidFill>
              <a:srgbClr val="F748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25542934-22BF-4FD7-9C35-19233C9B7E0A}"/>
              </a:ext>
            </a:extLst>
          </p:cNvPr>
          <p:cNvSpPr txBox="1"/>
          <p:nvPr/>
        </p:nvSpPr>
        <p:spPr>
          <a:xfrm>
            <a:off x="5148326" y="1695310"/>
            <a:ext cx="17196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 #2</a:t>
            </a:r>
            <a:endParaRPr lang="zh-TW" altLang="en-US" sz="24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976F83D-3C55-4DCF-B6F4-53907E85C740}"/>
              </a:ext>
            </a:extLst>
          </p:cNvPr>
          <p:cNvSpPr txBox="1"/>
          <p:nvPr/>
        </p:nvSpPr>
        <p:spPr>
          <a:xfrm>
            <a:off x="3445096" y="1323547"/>
            <a:ext cx="135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</a:rPr>
              <a:t>a</a:t>
            </a:r>
            <a:r>
              <a:rPr lang="en-US" altLang="zh-TW" sz="2400" b="0" dirty="0">
                <a:ea typeface="標楷體" panose="03000509000000000000" pitchFamily="65" charset="-120"/>
              </a:rPr>
              <a:t>, b, n, m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595B5E8E-CD92-4F54-9E07-7B00F23A3CE1}"/>
              </a:ext>
            </a:extLst>
          </p:cNvPr>
          <p:cNvCxnSpPr>
            <a:cxnSpLocks/>
          </p:cNvCxnSpPr>
          <p:nvPr/>
        </p:nvCxnSpPr>
        <p:spPr>
          <a:xfrm flipV="1">
            <a:off x="2981641" y="2509176"/>
            <a:ext cx="4165716" cy="11292"/>
          </a:xfrm>
          <a:prstGeom prst="straightConnector1">
            <a:avLst/>
          </a:prstGeom>
          <a:ln w="28575">
            <a:solidFill>
              <a:srgbClr val="F748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CCC65F72-B484-47E1-9235-C144C700FCEE}"/>
              </a:ext>
            </a:extLst>
          </p:cNvPr>
          <p:cNvCxnSpPr>
            <a:cxnSpLocks/>
          </p:cNvCxnSpPr>
          <p:nvPr/>
        </p:nvCxnSpPr>
        <p:spPr>
          <a:xfrm flipV="1">
            <a:off x="2981641" y="3009350"/>
            <a:ext cx="4165716" cy="11292"/>
          </a:xfrm>
          <a:prstGeom prst="straightConnector1">
            <a:avLst/>
          </a:prstGeom>
          <a:ln w="28575">
            <a:solidFill>
              <a:srgbClr val="F748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F12C7439-A2A7-4442-9CD6-605A9B2FAB56}"/>
              </a:ext>
            </a:extLst>
          </p:cNvPr>
          <p:cNvSpPr txBox="1"/>
          <p:nvPr/>
        </p:nvSpPr>
        <p:spPr>
          <a:xfrm>
            <a:off x="5153126" y="2131193"/>
            <a:ext cx="17196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 #3</a:t>
            </a:r>
            <a:endParaRPr lang="zh-TW" altLang="en-US" sz="2400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87098950-B8A4-468D-804C-7C02A24A4398}"/>
              </a:ext>
            </a:extLst>
          </p:cNvPr>
          <p:cNvSpPr txBox="1"/>
          <p:nvPr/>
        </p:nvSpPr>
        <p:spPr>
          <a:xfrm>
            <a:off x="5159518" y="2650326"/>
            <a:ext cx="17196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 #4</a:t>
            </a:r>
            <a:endParaRPr lang="zh-TW" altLang="en-US" sz="2400" dirty="0"/>
          </a:p>
        </p:txBody>
      </p: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BD48541C-C9F6-4993-B19F-9F1434152FD0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4795420" y="1533163"/>
            <a:ext cx="2396198" cy="21217"/>
          </a:xfrm>
          <a:prstGeom prst="straightConnector1">
            <a:avLst/>
          </a:prstGeom>
          <a:ln w="28575">
            <a:solidFill>
              <a:srgbClr val="F748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96D2FC5-A13C-440D-9ABF-9BC4F865ACE1}"/>
              </a:ext>
            </a:extLst>
          </p:cNvPr>
          <p:cNvGrpSpPr/>
          <p:nvPr/>
        </p:nvGrpSpPr>
        <p:grpSpPr>
          <a:xfrm>
            <a:off x="278706" y="3711736"/>
            <a:ext cx="6022889" cy="543337"/>
            <a:chOff x="1168729" y="3523665"/>
            <a:chExt cx="6022889" cy="5433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4F0B5770-10A6-4A22-B002-8A41D328EFBD}"/>
                    </a:ext>
                  </a:extLst>
                </p:cNvPr>
                <p:cNvSpPr txBox="1"/>
                <p:nvPr/>
              </p:nvSpPr>
              <p:spPr>
                <a:xfrm>
                  <a:off x="1168729" y="3523665"/>
                  <a:ext cx="236399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800" dirty="0">
                      <a:ea typeface="標楷體" panose="03000509000000000000" pitchFamily="65" charset="-120"/>
                    </a:rPr>
                    <a:t>0</a:t>
                  </a:r>
                  <a14:m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zh-TW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</m:oMath>
                  </a14:m>
                  <a:r>
                    <a:rPr lang="en-US" altLang="zh-TW" sz="2800" dirty="0">
                      <a:ea typeface="標楷體" panose="03000509000000000000" pitchFamily="65" charset="-120"/>
                    </a:rPr>
                    <a:t>100</a:t>
                  </a:r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4F0B5770-10A6-4A22-B002-8A41D328EF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8729" y="3523665"/>
                  <a:ext cx="2363997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5412" t="-11628" b="-3255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AD4D5412-AED5-4F79-906D-9A4BCFF733EB}"/>
                    </a:ext>
                  </a:extLst>
                </p:cNvPr>
                <p:cNvSpPr txBox="1"/>
                <p:nvPr/>
              </p:nvSpPr>
              <p:spPr>
                <a:xfrm>
                  <a:off x="3475798" y="3543782"/>
                  <a:ext cx="232184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800" dirty="0">
                      <a:ea typeface="標楷體" panose="03000509000000000000" pitchFamily="65" charset="-120"/>
                    </a:rPr>
                    <a:t>0</a:t>
                  </a:r>
                  <a14:m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</m:oMath>
                  </a14:m>
                  <a:r>
                    <a:rPr lang="en-US" altLang="zh-TW" sz="2800" dirty="0">
                      <a:ea typeface="標楷體" panose="03000509000000000000" pitchFamily="65" charset="-120"/>
                    </a:rPr>
                    <a:t>n</a:t>
                  </a:r>
                  <a:r>
                    <a:rPr lang="en-US" altLang="zh-TW" sz="28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</m:oMath>
                  </a14:m>
                  <a:r>
                    <a:rPr lang="en-US" altLang="zh-TW" sz="2800" b="1" dirty="0">
                      <a:solidFill>
                        <a:srgbClr val="FF0000"/>
                      </a:solidFill>
                      <a:ea typeface="標楷體" panose="03000509000000000000" pitchFamily="65" charset="-120"/>
                    </a:rPr>
                    <a:t>10</a:t>
                  </a:r>
                  <a:r>
                    <a:rPr lang="en-US" altLang="zh-TW" sz="2800" b="1" baseline="30000" dirty="0">
                      <a:solidFill>
                        <a:srgbClr val="FF0000"/>
                      </a:solidFill>
                      <a:ea typeface="標楷體" panose="03000509000000000000" pitchFamily="65" charset="-120"/>
                    </a:rPr>
                    <a:t>9</a:t>
                  </a:r>
                  <a:endParaRPr lang="zh-TW" altLang="en-US" sz="28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AD4D5412-AED5-4F79-906D-9A4BCFF733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5798" y="3543782"/>
                  <a:ext cx="2321843" cy="523220"/>
                </a:xfrm>
                <a:prstGeom prst="rect">
                  <a:avLst/>
                </a:prstGeom>
                <a:blipFill>
                  <a:blip r:embed="rId4"/>
                  <a:stretch>
                    <a:fillRect l="-5249" t="-10465" b="-3255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字方塊 79">
                  <a:extLst>
                    <a:ext uri="{FF2B5EF4-FFF2-40B4-BE49-F238E27FC236}">
                      <a16:creationId xmlns:a16="http://schemas.microsoft.com/office/drawing/2014/main" id="{4D76EEE4-4DC4-4D9C-ADD4-520EB8E7A306}"/>
                    </a:ext>
                  </a:extLst>
                </p:cNvPr>
                <p:cNvSpPr txBox="1"/>
                <p:nvPr/>
              </p:nvSpPr>
              <p:spPr>
                <a:xfrm>
                  <a:off x="5321669" y="3543782"/>
                  <a:ext cx="186994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</m:oMath>
                  </a14:m>
                  <a:r>
                    <a:rPr lang="en-US" altLang="zh-TW" sz="2800" dirty="0">
                      <a:ea typeface="標楷體" panose="03000509000000000000" pitchFamily="65" charset="-120"/>
                    </a:rPr>
                    <a:t>m</a:t>
                  </a:r>
                  <a:r>
                    <a:rPr lang="en-US" altLang="zh-TW" sz="28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</m:oMath>
                  </a14:m>
                  <a:r>
                    <a:rPr lang="en-US" altLang="zh-TW" sz="2800" dirty="0">
                      <a:ea typeface="標楷體" panose="03000509000000000000" pitchFamily="65" charset="-120"/>
                    </a:rPr>
                    <a:t>4</a:t>
                  </a:r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80" name="文字方塊 79">
                  <a:extLst>
                    <a:ext uri="{FF2B5EF4-FFF2-40B4-BE49-F238E27FC236}">
                      <a16:creationId xmlns:a16="http://schemas.microsoft.com/office/drawing/2014/main" id="{4D76EEE4-4DC4-4D9C-ADD4-520EB8E7A3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1669" y="3543782"/>
                  <a:ext cx="1869949" cy="523220"/>
                </a:xfrm>
                <a:prstGeom prst="rect">
                  <a:avLst/>
                </a:prstGeom>
                <a:blipFill>
                  <a:blip r:embed="rId5"/>
                  <a:stretch>
                    <a:fillRect t="-10465" b="-3255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FE9CC52-62FD-4532-A043-C11F4F320EB8}"/>
              </a:ext>
            </a:extLst>
          </p:cNvPr>
          <p:cNvSpPr txBox="1"/>
          <p:nvPr/>
        </p:nvSpPr>
        <p:spPr>
          <a:xfrm>
            <a:off x="7040378" y="3380442"/>
            <a:ext cx="35420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ea typeface="標楷體" panose="03000509000000000000" pitchFamily="65" charset="-120"/>
              </a:rPr>
              <a:t>f(0)=a</a:t>
            </a:r>
          </a:p>
          <a:p>
            <a:r>
              <a:rPr lang="en-US" altLang="zh-TW" sz="2800" dirty="0">
                <a:ea typeface="標楷體" panose="03000509000000000000" pitchFamily="65" charset="-120"/>
              </a:rPr>
              <a:t> f(1)=b</a:t>
            </a:r>
          </a:p>
          <a:p>
            <a:r>
              <a:rPr lang="en-US" altLang="zh-TW" sz="2800" dirty="0">
                <a:ea typeface="標楷體" panose="03000509000000000000" pitchFamily="65" charset="-120"/>
              </a:rPr>
              <a:t> f(n)=f(n-1)+f(n-2), n&gt;1</a:t>
            </a: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D3A641AE-DD05-44E8-B644-1018D2918CBF}"/>
              </a:ext>
            </a:extLst>
          </p:cNvPr>
          <p:cNvSpPr txBox="1"/>
          <p:nvPr/>
        </p:nvSpPr>
        <p:spPr>
          <a:xfrm>
            <a:off x="7115418" y="4826714"/>
            <a:ext cx="3844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sz="2800" dirty="0">
                <a:ea typeface="標楷體" panose="03000509000000000000" pitchFamily="65" charset="-120"/>
              </a:rPr>
              <a:t>f(n)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最右邊</a:t>
            </a:r>
            <a:r>
              <a:rPr lang="en-US" altLang="zh-TW" sz="2800" dirty="0">
                <a:ea typeface="標楷體" panose="03000509000000000000" pitchFamily="65" charset="-120"/>
              </a:rPr>
              <a:t>m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位數字</a:t>
            </a:r>
          </a:p>
        </p:txBody>
      </p:sp>
    </p:spTree>
    <p:extLst>
      <p:ext uri="{BB962C8B-B14F-4D97-AF65-F5344CB8AC3E}">
        <p14:creationId xmlns:p14="http://schemas.microsoft.com/office/powerpoint/2010/main" val="225679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ABF2CF4-C569-46E8-A35E-4407B4750E0A}"/>
              </a:ext>
            </a:extLst>
          </p:cNvPr>
          <p:cNvSpPr txBox="1"/>
          <p:nvPr/>
        </p:nvSpPr>
        <p:spPr>
          <a:xfrm>
            <a:off x="1092200" y="1121880"/>
            <a:ext cx="2841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Solution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A8FEEC-E8E3-4E1C-A63B-C496C15F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1DED-AD81-4588-A519-AB5A8B894C17}" type="datetime1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90F9387-D628-46F3-86DF-C4A61C7F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10689 Yet another Number Sequence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EA82B38-28DD-4A7F-AA58-D72CA8A2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5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EEA2E2D-C6ED-4B69-B5E3-CF10C0552138}"/>
                  </a:ext>
                </a:extLst>
              </p:cNvPr>
              <p:cNvSpPr txBox="1"/>
              <p:nvPr/>
            </p:nvSpPr>
            <p:spPr>
              <a:xfrm>
                <a:off x="1092200" y="2750388"/>
                <a:ext cx="67351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TW" altLang="en-US" sz="2800" dirty="0">
                    <a:ea typeface="標楷體" panose="03000509000000000000" pitchFamily="65" charset="-120"/>
                  </a:rPr>
                  <a:t>計算時間要有效率 </a:t>
                </a:r>
                <a:r>
                  <a:rPr lang="en-US" altLang="zh-TW" sz="2800" dirty="0">
                    <a:ea typeface="標楷體" panose="03000509000000000000" pitchFamily="65" charset="-120"/>
                  </a:rPr>
                  <a:t>(</a:t>
                </a:r>
                <a:r>
                  <a:rPr lang="zh-TW" altLang="en-US" sz="2800" dirty="0">
                    <a:ea typeface="標楷體" panose="03000509000000000000" pitchFamily="65" charset="-120"/>
                  </a:rPr>
                  <a:t>因次方會高達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10</m:t>
                        </m:r>
                      </m:e>
                      <m:sup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TW" sz="2800" dirty="0">
                    <a:ea typeface="標楷體" panose="03000509000000000000" pitchFamily="65" charset="-120"/>
                  </a:rPr>
                  <a:t>)</a:t>
                </a:r>
                <a:r>
                  <a:rPr lang="en-US" altLang="zh-TW" sz="2800" dirty="0">
                    <a:solidFill>
                      <a:srgbClr val="FF0000"/>
                    </a:solidFill>
                    <a:ea typeface="標楷體" panose="03000509000000000000" pitchFamily="65" charset="-120"/>
                  </a:rPr>
                  <a:t>  </a:t>
                </a:r>
                <a:endParaRPr lang="zh-TW" altLang="en-US" sz="2800" dirty="0">
                  <a:solidFill>
                    <a:srgbClr val="FF0000"/>
                  </a:solidFill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EEA2E2D-C6ED-4B69-B5E3-CF10C0552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00" y="2750388"/>
                <a:ext cx="6735127" cy="523220"/>
              </a:xfrm>
              <a:prstGeom prst="rect">
                <a:avLst/>
              </a:prstGeom>
              <a:blipFill>
                <a:blip r:embed="rId3"/>
                <a:stretch>
                  <a:fillRect l="-1629" t="-12791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6EEA2E2D-C6ED-4B69-B5E3-CF10C0552138}"/>
              </a:ext>
            </a:extLst>
          </p:cNvPr>
          <p:cNvSpPr txBox="1"/>
          <p:nvPr/>
        </p:nvSpPr>
        <p:spPr>
          <a:xfrm>
            <a:off x="1121064" y="2022538"/>
            <a:ext cx="7291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ea typeface="標楷體" panose="03000509000000000000" pitchFamily="65" charset="-120"/>
              </a:rPr>
              <a:t>將數列問題轉化為</a:t>
            </a:r>
            <a:r>
              <a:rPr lang="zh-TW" altLang="en-US" sz="2800" dirty="0">
                <a:solidFill>
                  <a:srgbClr val="0070C0"/>
                </a:solidFill>
                <a:ea typeface="標楷體" panose="03000509000000000000" pitchFamily="65" charset="-120"/>
              </a:rPr>
              <a:t>矩陣高次方</a:t>
            </a:r>
            <a:r>
              <a:rPr lang="zh-TW" altLang="en-US" sz="2800" dirty="0">
                <a:ea typeface="標楷體" panose="03000509000000000000" pitchFamily="65" charset="-120"/>
              </a:rPr>
              <a:t>求值的問題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  </a:t>
            </a:r>
            <a:endParaRPr lang="zh-TW" altLang="en-US" sz="28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752E32A-23B0-4698-BA9E-931E384BC1A8}"/>
              </a:ext>
            </a:extLst>
          </p:cNvPr>
          <p:cNvSpPr txBox="1"/>
          <p:nvPr/>
        </p:nvSpPr>
        <p:spPr>
          <a:xfrm>
            <a:off x="1631950" y="3308958"/>
            <a:ext cx="545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採用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recursive squaring method</a:t>
            </a:r>
            <a:r>
              <a:rPr lang="zh-TW" altLang="en-US" sz="2800" dirty="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endParaRPr lang="en-US" altLang="zh-TW" sz="2800" dirty="0"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E109879-7320-4073-92E0-EFEE84630235}"/>
              </a:ext>
            </a:extLst>
          </p:cNvPr>
          <p:cNvSpPr txBox="1"/>
          <p:nvPr/>
        </p:nvSpPr>
        <p:spPr>
          <a:xfrm>
            <a:off x="1092200" y="3942356"/>
            <a:ext cx="545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要避免</a:t>
            </a:r>
            <a:r>
              <a:rPr lang="en-US" altLang="zh-TW" sz="2800" dirty="0">
                <a:ea typeface="標楷體" panose="03000509000000000000" pitchFamily="65" charset="-120"/>
              </a:rPr>
              <a:t>integer overflow</a:t>
            </a:r>
            <a:r>
              <a:rPr lang="zh-TW" altLang="en-US" sz="2800" dirty="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endParaRPr lang="en-US" altLang="zh-TW" sz="2800" dirty="0"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BB851F3-357F-48A6-AAB5-EBA8A63AF5FC}"/>
              </a:ext>
            </a:extLst>
          </p:cNvPr>
          <p:cNvSpPr txBox="1"/>
          <p:nvPr/>
        </p:nvSpPr>
        <p:spPr>
          <a:xfrm>
            <a:off x="1631950" y="4444360"/>
            <a:ext cx="3074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善用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mod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zh-TW" altLang="en-US" sz="2800" dirty="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endParaRPr lang="en-US" altLang="zh-TW" sz="28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A22BF4A-F7A2-4EC4-AED8-DC1A3C3AA62D}"/>
              </a:ext>
            </a:extLst>
          </p:cNvPr>
          <p:cNvSpPr txBox="1"/>
          <p:nvPr/>
        </p:nvSpPr>
        <p:spPr>
          <a:xfrm>
            <a:off x="2144807" y="4946364"/>
            <a:ext cx="4629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因為要輸出尾端</a:t>
            </a:r>
            <a:r>
              <a:rPr lang="en-US" altLang="zh-TW" sz="2800" dirty="0">
                <a:ea typeface="標楷體" panose="03000509000000000000" pitchFamily="65" charset="-120"/>
              </a:rPr>
              <a:t>m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位數字</a:t>
            </a:r>
            <a:r>
              <a:rPr lang="zh-TW" altLang="en-US" sz="2800" dirty="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endParaRPr lang="en-US" altLang="zh-TW" sz="28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889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0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9DDC47C-CDCC-4BC7-8264-301E7D2DA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CE53-F615-42B0-A755-5781103CE5E4}" type="datetime1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8A71BB8-BC49-4D97-B204-A3E82C90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10689 Yet another Number Sequence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25D596-3271-4D57-94F1-70E3E402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A25A94D-DDDB-47CC-B176-95743C3ADF27}"/>
              </a:ext>
            </a:extLst>
          </p:cNvPr>
          <p:cNvSpPr txBox="1"/>
          <p:nvPr/>
        </p:nvSpPr>
        <p:spPr>
          <a:xfrm>
            <a:off x="4519309" y="2566203"/>
            <a:ext cx="2773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推演過程</a:t>
            </a:r>
          </a:p>
        </p:txBody>
      </p:sp>
    </p:spTree>
    <p:extLst>
      <p:ext uri="{BB962C8B-B14F-4D97-AF65-F5344CB8AC3E}">
        <p14:creationId xmlns:p14="http://schemas.microsoft.com/office/powerpoint/2010/main" val="356161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081C587-A2E6-4069-B959-1931E163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87CB-9CB4-4CC0-B24B-EC9458EC504C}" type="datetime1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455E5BC-D5D4-4731-97BD-225FD695C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10689 Yet another Number Sequence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64D832-7F57-4A58-BF3C-F6602A35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150609A-1FF7-4B4C-B6FE-FC023DA9EE3F}"/>
              </a:ext>
            </a:extLst>
          </p:cNvPr>
          <p:cNvSpPr txBox="1"/>
          <p:nvPr/>
        </p:nvSpPr>
        <p:spPr>
          <a:xfrm>
            <a:off x="2621320" y="0"/>
            <a:ext cx="653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ea typeface="標楷體" panose="03000509000000000000" pitchFamily="65" charset="-120"/>
              </a:rPr>
              <a:t>f(0)=a, f(1)=b, f(n)=f(n-1)+f(n-2), n&gt;1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CFF234C-89F9-4E78-907D-B89CB69A6557}"/>
                  </a:ext>
                </a:extLst>
              </p:cNvPr>
              <p:cNvSpPr/>
              <p:nvPr/>
            </p:nvSpPr>
            <p:spPr>
              <a:xfrm>
                <a:off x="0" y="658118"/>
                <a:ext cx="5242640" cy="10511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TW" altLang="zh-TW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sz="2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8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TW" altLang="zh-TW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sz="2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TW" altLang="zh-TW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sz="2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zh-TW" sz="28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CFF234C-89F9-4E78-907D-B89CB69A65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58118"/>
                <a:ext cx="5242640" cy="10511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715291A-1728-403E-B0D1-8B3025B4FA1D}"/>
                  </a:ext>
                </a:extLst>
              </p:cNvPr>
              <p:cNvSpPr/>
              <p:nvPr/>
            </p:nvSpPr>
            <p:spPr>
              <a:xfrm>
                <a:off x="4825064" y="658117"/>
                <a:ext cx="4501553" cy="1051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sz="28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TW" altLang="zh-TW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sz="2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sz="28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zh-TW" altLang="zh-TW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sz="2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TW" altLang="zh-TW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sz="2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8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zh-TW" altLang="zh-TW" sz="28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715291A-1728-403E-B0D1-8B3025B4FA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64" y="658117"/>
                <a:ext cx="4501553" cy="1051185"/>
              </a:xfrm>
              <a:prstGeom prst="rect">
                <a:avLst/>
              </a:prstGeom>
              <a:blipFill>
                <a:blip r:embed="rId3"/>
                <a:stretch>
                  <a:fillRect l="-2846" r="-17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2F4C45B-865C-4E4F-A87B-C3739E6E5B52}"/>
                  </a:ext>
                </a:extLst>
              </p:cNvPr>
              <p:cNvSpPr/>
              <p:nvPr/>
            </p:nvSpPr>
            <p:spPr>
              <a:xfrm>
                <a:off x="1703912" y="1776564"/>
                <a:ext cx="5059462" cy="1051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sz="28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TW" altLang="zh-TW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sz="2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TW" altLang="zh-TW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sz="2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sz="28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d>
                      <m:dPr>
                        <m:begChr m:val="["/>
                        <m:endChr m:val="]"/>
                        <m:ctrlPr>
                          <a:rPr lang="zh-TW" altLang="zh-TW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sz="2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TW" altLang="zh-TW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sz="2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(1)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(0)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zh-TW" sz="28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2F4C45B-865C-4E4F-A87B-C3739E6E5B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912" y="1776564"/>
                <a:ext cx="5059462" cy="1051185"/>
              </a:xfrm>
              <a:prstGeom prst="rect">
                <a:avLst/>
              </a:prstGeom>
              <a:blipFill>
                <a:blip r:embed="rId4"/>
                <a:stretch>
                  <a:fillRect l="-25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1B58EBB-0B8D-4140-BDF9-CE6BDC4B50AD}"/>
                  </a:ext>
                </a:extLst>
              </p:cNvPr>
              <p:cNvSpPr/>
              <p:nvPr/>
            </p:nvSpPr>
            <p:spPr>
              <a:xfrm>
                <a:off x="8139560" y="1768598"/>
                <a:ext cx="2785891" cy="1051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TW" altLang="en-US" sz="28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zh-TW" altLang="en-US" sz="280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zh-TW" altLang="zh-TW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sz="2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(1)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(0)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8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TW" altLang="zh-TW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sz="2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zh-TW" sz="28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1B58EBB-0B8D-4140-BDF9-CE6BDC4B50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560" y="1768598"/>
                <a:ext cx="2785891" cy="1051185"/>
              </a:xfrm>
              <a:prstGeom prst="rect">
                <a:avLst/>
              </a:prstGeom>
              <a:blipFill>
                <a:blip r:embed="rId5"/>
                <a:stretch>
                  <a:fillRect l="-43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1803436-C753-472B-A1ED-D2B295FF21A1}"/>
                  </a:ext>
                </a:extLst>
              </p:cNvPr>
              <p:cNvSpPr/>
              <p:nvPr/>
            </p:nvSpPr>
            <p:spPr>
              <a:xfrm>
                <a:off x="123788" y="3841127"/>
                <a:ext cx="7194405" cy="1051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TW" altLang="zh-TW" sz="280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sz="28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8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zh-TW" sz="28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sz="28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8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zh-TW" sz="28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sz="28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8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8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zh-TW" sz="2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zh-TW" sz="28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TW" sz="28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TW" sz="28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8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TW" sz="28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TW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zh-TW" altLang="zh-TW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sz="2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(1)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(0)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8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80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zh-TW" sz="28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zh-TW" sz="2800" i="1" kern="1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TW" sz="28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TW" sz="28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8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TW" sz="2800" i="1" kern="1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TW" sz="28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sz="28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zh-TW" altLang="zh-TW" sz="28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sz="28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8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zh-TW" sz="28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1803436-C753-472B-A1ED-D2B295FF21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88" y="3841127"/>
                <a:ext cx="7194405" cy="10511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F5890AB-DEE7-4BBA-AA9C-29C863A1F62C}"/>
                  </a:ext>
                </a:extLst>
              </p:cNvPr>
              <p:cNvSpPr/>
              <p:nvPr/>
            </p:nvSpPr>
            <p:spPr>
              <a:xfrm>
                <a:off x="53673" y="4921886"/>
                <a:ext cx="3988079" cy="9434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zh-TW" altLang="zh-TW" sz="2800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假設</m:t>
                    </m:r>
                    <m:sSup>
                      <m:sSupPr>
                        <m:ctrlPr>
                          <a:rPr lang="zh-TW" altLang="zh-TW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zh-TW" sz="2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zh-TW" sz="2800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TW" sz="2800" i="1" kern="10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TW" sz="2800" i="1" kern="10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TW" sz="2800" i="1" kern="10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TW" sz="2800" i="1" kern="10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TW" sz="28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sz="2800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28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TW" altLang="zh-TW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sz="2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zh-TW" sz="28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F5890AB-DEE7-4BBA-AA9C-29C863A1F6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3" y="4921886"/>
                <a:ext cx="3988079" cy="943400"/>
              </a:xfrm>
              <a:prstGeom prst="rect">
                <a:avLst/>
              </a:prstGeom>
              <a:blipFill>
                <a:blip r:embed="rId7"/>
                <a:stretch>
                  <a:fillRect b="-6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051C412-7CF3-4994-A1D3-7859A738AEF7}"/>
                  </a:ext>
                </a:extLst>
              </p:cNvPr>
              <p:cNvSpPr/>
              <p:nvPr/>
            </p:nvSpPr>
            <p:spPr>
              <a:xfrm>
                <a:off x="4517598" y="4921886"/>
                <a:ext cx="3810530" cy="1051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TW" altLang="zh-TW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sz="2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8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TW" altLang="zh-TW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sz="2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TW" altLang="zh-TW" sz="28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TW" sz="28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8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zh-TW" sz="28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051C412-7CF3-4994-A1D3-7859A738AE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598" y="4921886"/>
                <a:ext cx="3810530" cy="10511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909D1D8-5301-47A6-9D16-10F3C68EB129}"/>
                  </a:ext>
                </a:extLst>
              </p:cNvPr>
              <p:cNvSpPr/>
              <p:nvPr/>
            </p:nvSpPr>
            <p:spPr>
              <a:xfrm rot="10800000" flipV="1">
                <a:off x="8505677" y="5163884"/>
                <a:ext cx="289678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TW" altLang="en-US" sz="2800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𝐴𝑏</m:t>
                      </m:r>
                      <m:r>
                        <a:rPr lang="zh-TW" altLang="en-US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𝐵𝑎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909D1D8-5301-47A6-9D16-10F3C68EB1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8505677" y="5163884"/>
                <a:ext cx="289678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49FB0BB-B5CF-4CD0-8FBD-9A367033E32F}"/>
                  </a:ext>
                </a:extLst>
              </p:cNvPr>
              <p:cNvSpPr/>
              <p:nvPr/>
            </p:nvSpPr>
            <p:spPr>
              <a:xfrm>
                <a:off x="8139560" y="5687105"/>
                <a:ext cx="41152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TW" altLang="zh-TW" sz="2800" kern="100" dirty="0">
                    <a:solidFill>
                      <a:srgbClr val="FF0000"/>
                    </a:solidFill>
                    <a:latin typeface="Calibri" panose="020F0502020204030204" pitchFamily="34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輸出</a:t>
                </a:r>
                <a:r>
                  <a:rPr lang="zh-TW" altLang="zh-TW" sz="2800" kern="100" dirty="0">
                    <a:solidFill>
                      <a:srgbClr val="FF000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TW" altLang="zh-TW" sz="28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𝐴𝑏</m:t>
                        </m:r>
                        <m:r>
                          <a:rPr lang="en-US" altLang="zh-TW" sz="28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TW" sz="28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𝐵𝑎</m:t>
                        </m:r>
                      </m:e>
                    </m:d>
                    <m:r>
                      <a:rPr lang="en-US" altLang="zh-TW" sz="2800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800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altLang="zh-TW" sz="2800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280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sz="28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zh-TW" altLang="zh-TW" sz="2800" kern="100" dirty="0">
                  <a:solidFill>
                    <a:srgbClr val="FF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949FB0BB-B5CF-4CD0-8FBD-9A367033E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560" y="5687105"/>
                <a:ext cx="4115294" cy="523220"/>
              </a:xfrm>
              <a:prstGeom prst="rect">
                <a:avLst/>
              </a:prstGeom>
              <a:blipFill>
                <a:blip r:embed="rId10"/>
                <a:stretch>
                  <a:fillRect l="-2963" t="-13953" b="-302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78251BFC-3F54-4642-B9B9-B773675AF887}"/>
              </a:ext>
            </a:extLst>
          </p:cNvPr>
          <p:cNvSpPr/>
          <p:nvPr/>
        </p:nvSpPr>
        <p:spPr>
          <a:xfrm>
            <a:off x="4041752" y="5237389"/>
            <a:ext cx="475846" cy="4717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左大括弧 15">
            <a:extLst>
              <a:ext uri="{FF2B5EF4-FFF2-40B4-BE49-F238E27FC236}">
                <a16:creationId xmlns:a16="http://schemas.microsoft.com/office/drawing/2014/main" id="{0C6DC7EC-7365-4B6F-8286-BA414D6325A1}"/>
              </a:ext>
            </a:extLst>
          </p:cNvPr>
          <p:cNvSpPr/>
          <p:nvPr/>
        </p:nvSpPr>
        <p:spPr>
          <a:xfrm rot="16200000">
            <a:off x="3542534" y="1082913"/>
            <a:ext cx="490369" cy="355923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4773668-AA98-422E-971E-BC42EC26CC45}"/>
                  </a:ext>
                </a:extLst>
              </p:cNvPr>
              <p:cNvSpPr/>
              <p:nvPr/>
            </p:nvSpPr>
            <p:spPr>
              <a:xfrm>
                <a:off x="3009455" y="3049856"/>
                <a:ext cx="2540439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z="280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zh-TW" altLang="en-US" sz="2800" i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zh-TW" altLang="en-US" sz="2800" i="0">
                          <a:latin typeface="Cambria Math" panose="02040503050406030204" pitchFamily="18" charset="0"/>
                        </a:rPr>
                        <m:t>個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TW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TW" altLang="en-US" sz="2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4773668-AA98-422E-971E-BC42EC26CC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455" y="3049856"/>
                <a:ext cx="2540439" cy="8592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3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081C587-A2E6-4069-B959-1931E163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87CB-9CB4-4CC0-B24B-EC9458EC504C}" type="datetime1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455E5BC-D5D4-4731-97BD-225FD695C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10689 Yet another Number Sequence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64D832-7F57-4A58-BF3C-F6602A35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4C16C8F-4E3F-4B78-BE58-B344A7E6CC39}"/>
              </a:ext>
            </a:extLst>
          </p:cNvPr>
          <p:cNvSpPr txBox="1"/>
          <p:nvPr/>
        </p:nvSpPr>
        <p:spPr>
          <a:xfrm>
            <a:off x="2331720" y="1727302"/>
            <a:ext cx="2318384" cy="601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重點變成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0DCCB9B-1986-44DD-A787-320124916F71}"/>
                  </a:ext>
                </a:extLst>
              </p:cNvPr>
              <p:cNvSpPr/>
              <p:nvPr/>
            </p:nvSpPr>
            <p:spPr>
              <a:xfrm>
                <a:off x="6394165" y="2469794"/>
                <a:ext cx="2061526" cy="1064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TW" alt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TW" altLang="en-US" sz="3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zh-TW" altLang="en-US" sz="3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zh-TW" altLang="en-US" sz="32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zh-TW" altLang="en-US" sz="32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zh-TW" altLang="en-US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sz="32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0DCCB9B-1986-44DD-A787-320124916F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165" y="2469794"/>
                <a:ext cx="2061526" cy="10649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62CB1EB1-037F-4646-8B1F-50934B29BF34}"/>
              </a:ext>
            </a:extLst>
          </p:cNvPr>
          <p:cNvSpPr txBox="1"/>
          <p:nvPr/>
        </p:nvSpPr>
        <p:spPr>
          <a:xfrm>
            <a:off x="3745992" y="2709892"/>
            <a:ext cx="2648173" cy="601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有效率的計算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22BBE18E-1B03-41F0-B346-A66DE544C839}"/>
                  </a:ext>
                </a:extLst>
              </p:cNvPr>
              <p:cNvSpPr txBox="1"/>
              <p:nvPr/>
            </p:nvSpPr>
            <p:spPr>
              <a:xfrm>
                <a:off x="3758184" y="3677819"/>
                <a:ext cx="77053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而且也不能整數</a:t>
                </a:r>
                <a:r>
                  <a:rPr lang="en-US" altLang="zh-TW" sz="3200" dirty="0"/>
                  <a:t>overflow</a:t>
                </a:r>
                <a:r>
                  <a:rPr lang="zh-TW" altLang="en-US" sz="3200" dirty="0"/>
                  <a:t>   </a:t>
                </a:r>
                <a:r>
                  <a:rPr lang="en-US" altLang="zh-TW" sz="3200" dirty="0"/>
                  <a:t>(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因為</a:t>
                </a:r>
                <a:r>
                  <a:rPr lang="en-US" altLang="zh-TW" sz="3200" dirty="0">
                    <a:ea typeface="標楷體" panose="03000509000000000000" pitchFamily="65" charset="-120"/>
                  </a:rPr>
                  <a:t>0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altLang="zh-TW" sz="32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altLang="zh-TW" sz="3200" b="1" dirty="0">
                    <a:solidFill>
                      <a:srgbClr val="FF0000"/>
                    </a:solidFill>
                    <a:ea typeface="標楷體" panose="03000509000000000000" pitchFamily="65" charset="-120"/>
                  </a:rPr>
                  <a:t>10</a:t>
                </a:r>
                <a:r>
                  <a:rPr lang="en-US" altLang="zh-TW" sz="3200" b="1" baseline="30000" dirty="0">
                    <a:solidFill>
                      <a:srgbClr val="FF0000"/>
                    </a:solidFill>
                    <a:ea typeface="標楷體" panose="03000509000000000000" pitchFamily="65" charset="-120"/>
                  </a:rPr>
                  <a:t>9</a:t>
                </a:r>
                <a:r>
                  <a:rPr lang="en-US" altLang="zh-TW" sz="3200" dirty="0"/>
                  <a:t>)</a:t>
                </a:r>
                <a:endParaRPr lang="zh-TW" altLang="en-US" sz="3200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22BBE18E-1B03-41F0-B346-A66DE544C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184" y="3677819"/>
                <a:ext cx="7705344" cy="584775"/>
              </a:xfrm>
              <a:prstGeom prst="rect">
                <a:avLst/>
              </a:prstGeom>
              <a:blipFill>
                <a:blip r:embed="rId3"/>
                <a:stretch>
                  <a:fillRect l="-2057" t="-15625" r="-1424" b="-34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45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4E70FA5-9F06-4E71-8D30-855341CDF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87CB-9CB4-4CC0-B24B-EC9458EC504C}" type="datetime1">
              <a:rPr lang="zh-TW" altLang="en-US" smtClean="0"/>
              <a:t>2021/5/19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2F15F55-40DD-4C03-A6DA-248A2815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10689 Yet another Number Sequence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E0ECD8-8F6E-4D9A-BDD6-B3B7E4BE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38CD294-AACA-48BF-B561-33825D28EFCE}"/>
              </a:ext>
            </a:extLst>
          </p:cNvPr>
          <p:cNvSpPr txBox="1"/>
          <p:nvPr/>
        </p:nvSpPr>
        <p:spPr>
          <a:xfrm>
            <a:off x="585216" y="487680"/>
            <a:ext cx="5157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如何不發生</a:t>
            </a:r>
            <a:r>
              <a:rPr lang="en-US" altLang="zh-TW" sz="3200" dirty="0"/>
              <a:t>integer overflow</a:t>
            </a:r>
            <a:endParaRPr lang="zh-TW" altLang="en-US" sz="3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F6E394A-978E-452F-BDFA-2ECAFA890D02}"/>
              </a:ext>
            </a:extLst>
          </p:cNvPr>
          <p:cNvSpPr txBox="1"/>
          <p:nvPr/>
        </p:nvSpPr>
        <p:spPr>
          <a:xfrm>
            <a:off x="585216" y="1316736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觀察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DAC69AC-8427-44B2-95F1-50CC0AD3017F}"/>
              </a:ext>
            </a:extLst>
          </p:cNvPr>
          <p:cNvSpPr txBox="1"/>
          <p:nvPr/>
        </p:nvSpPr>
        <p:spPr>
          <a:xfrm>
            <a:off x="1655064" y="1839956"/>
            <a:ext cx="8513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由於計算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矩陣相乘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過程中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都是做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乘法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加法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運算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到最後才做 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mod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找餘數動作。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8E899D1-0F08-49A1-8D71-B196E82963F4}"/>
              </a:ext>
            </a:extLst>
          </p:cNvPr>
          <p:cNvSpPr txBox="1"/>
          <p:nvPr/>
        </p:nvSpPr>
        <p:spPr>
          <a:xfrm>
            <a:off x="1655064" y="2951946"/>
            <a:ext cx="8327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等同在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矩陣相乘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過程中只要一做加法結果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立即做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mod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運算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把數字壓低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躲避</a:t>
            </a:r>
            <a:r>
              <a:rPr lang="en-US" altLang="zh-TW" sz="2800" dirty="0">
                <a:ea typeface="標楷體" panose="03000509000000000000" pitchFamily="65" charset="-120"/>
              </a:rPr>
              <a:t>integer overflow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風險。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FE2DB86-6832-47B1-9D26-8F88548E259C}"/>
              </a:ext>
            </a:extLst>
          </p:cNvPr>
          <p:cNvCxnSpPr>
            <a:cxnSpLocks/>
          </p:cNvCxnSpPr>
          <p:nvPr/>
        </p:nvCxnSpPr>
        <p:spPr>
          <a:xfrm>
            <a:off x="5535168" y="4059936"/>
            <a:ext cx="0" cy="7127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F7EB4B5-EB38-40DB-8B0C-0967812C0EFA}"/>
                  </a:ext>
                </a:extLst>
              </p:cNvPr>
              <p:cNvSpPr txBox="1"/>
              <p:nvPr/>
            </p:nvSpPr>
            <p:spPr>
              <a:xfrm>
                <a:off x="3172967" y="4772660"/>
                <a:ext cx="5291329" cy="943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根據此點來執行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zh-TW" altLang="en-US" sz="2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zh-TW" altLang="en-US" sz="2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zh-TW" altLang="en-US" sz="2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zh-TW" altLang="en-US" sz="28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TW" altLang="en-US" sz="28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計算</a:t>
                </a:r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F7EB4B5-EB38-40DB-8B0C-0967812C0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67" y="4772660"/>
                <a:ext cx="5291329" cy="943400"/>
              </a:xfrm>
              <a:prstGeom prst="rect">
                <a:avLst/>
              </a:prstGeom>
              <a:blipFill>
                <a:blip r:embed="rId2"/>
                <a:stretch>
                  <a:fillRect l="-23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17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7021</TotalTime>
  <Words>1583</Words>
  <Application>Microsoft Office PowerPoint</Application>
  <PresentationFormat>寬螢幕</PresentationFormat>
  <Paragraphs>264</Paragraphs>
  <Slides>16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UVa 10689 Yet another Number Sequence</vt:lpstr>
      <vt:lpstr>UVa 10689 Yet another Number Sequence (Time Limit: 3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410 Station Balance</dc:title>
  <dc:creator>chcheng</dc:creator>
  <cp:lastModifiedBy>chcheng</cp:lastModifiedBy>
  <cp:revision>1845</cp:revision>
  <dcterms:created xsi:type="dcterms:W3CDTF">2020-02-14T09:12:44Z</dcterms:created>
  <dcterms:modified xsi:type="dcterms:W3CDTF">2021-05-19T03:46:16Z</dcterms:modified>
</cp:coreProperties>
</file>