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373" r:id="rId3"/>
    <p:sldId id="553" r:id="rId4"/>
    <p:sldId id="494" r:id="rId5"/>
    <p:sldId id="495" r:id="rId6"/>
    <p:sldId id="496" r:id="rId7"/>
    <p:sldId id="556" r:id="rId8"/>
    <p:sldId id="567" r:id="rId9"/>
    <p:sldId id="568" r:id="rId10"/>
    <p:sldId id="569" r:id="rId11"/>
    <p:sldId id="555" r:id="rId12"/>
    <p:sldId id="561" r:id="rId13"/>
    <p:sldId id="562" r:id="rId14"/>
    <p:sldId id="563" r:id="rId15"/>
    <p:sldId id="564" r:id="rId16"/>
    <p:sldId id="566" r:id="rId17"/>
    <p:sldId id="570" r:id="rId18"/>
    <p:sldId id="571" r:id="rId19"/>
    <p:sldId id="572" r:id="rId2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  <a:srgbClr val="FF0000"/>
    <a:srgbClr val="00FFFF"/>
    <a:srgbClr val="0033CC"/>
    <a:srgbClr val="0000CC"/>
    <a:srgbClr val="F8F8F8"/>
    <a:srgbClr val="000066"/>
    <a:srgbClr val="00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Remember the Word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sz="4400" dirty="0" smtClean="0"/>
              <a:t>LA3942, Uva1401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State 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907789"/>
                  </p:ext>
                </p:extLst>
              </p:nvPr>
            </p:nvGraphicFramePr>
            <p:xfrm>
              <a:off x="1609344" y="3212976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smtClean="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907789"/>
                  </p:ext>
                </p:extLst>
              </p:nvPr>
            </p:nvGraphicFramePr>
            <p:xfrm>
              <a:off x="1609344" y="3212976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870" t="-10667" b="-24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8106" y="1412776"/>
                <a:ext cx="6231962" cy="10772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𝐝𝐩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𝐢</m:t>
                          </m:r>
                        </m:e>
                      </m:d>
                      <m:r>
                        <a:rPr lang="en-US" altLang="zh-TW" sz="3200" b="1" i="0" smtClean="0">
                          <a:latin typeface="Cambria Math"/>
                        </a:rPr>
                        <m:t>: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𝐂𝐨𝐦𝐛𝐢𝐧𝐚𝐭𝐢𝐨𝐧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𝐧𝐮𝐦𝐛𝐞𝐫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𝐨𝐟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TW" sz="3200" b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200" b="1" i="0" smtClean="0">
                        <a:solidFill>
                          <a:srgbClr val="FF0000"/>
                        </a:solidFill>
                        <a:latin typeface="Cambria Math"/>
                      </a:rPr>
                      <m:t>𝐬𝐮𝐟𝐟𝐢𝐱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𝐨𝐟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𝐒𝐭𝐫𝐢𝐧𝐠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𝐒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TW" sz="3200" b="1" smtClean="0"/>
                  <a:t>S[i..N-1]</a:t>
                </a:r>
                <a:endParaRPr lang="zh-TW" altLang="en-US" sz="3200" b="1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06" y="1412776"/>
                <a:ext cx="6231962" cy="1077218"/>
              </a:xfrm>
              <a:prstGeom prst="rect">
                <a:avLst/>
              </a:prstGeom>
              <a:blipFill rotWithShape="1">
                <a:blip r:embed="rId3"/>
                <a:stretch>
                  <a:fillRect b="-168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836440" y="2599911"/>
            <a:ext cx="18485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Word Set:</a:t>
            </a:r>
          </a:p>
          <a:p>
            <a:r>
              <a:rPr lang="en-US" altLang="zh-TW" b="1" dirty="0" smtClean="0"/>
              <a:t>{a, b, cd, </a:t>
            </a:r>
            <a:r>
              <a:rPr lang="en-US" altLang="zh-TW" b="1" dirty="0" err="1" smtClean="0"/>
              <a:t>ab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2339752" y="4653136"/>
            <a:ext cx="27363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橢圓 13"/>
          <p:cNvSpPr/>
          <p:nvPr/>
        </p:nvSpPr>
        <p:spPr bwMode="auto">
          <a:xfrm>
            <a:off x="2339752" y="4104822"/>
            <a:ext cx="684076" cy="6480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744" y="4941167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/>
              <a:t>{a}+{b}+{c   d}</a:t>
            </a:r>
            <a:endParaRPr lang="zh-TW" altLang="en-US" sz="3600" b="1"/>
          </a:p>
        </p:txBody>
      </p:sp>
      <p:sp>
        <p:nvSpPr>
          <p:cNvPr id="10" name="文字方塊 9"/>
          <p:cNvSpPr txBox="1"/>
          <p:nvPr/>
        </p:nvSpPr>
        <p:spPr>
          <a:xfrm>
            <a:off x="2267744" y="5590392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/>
              <a:t>{a   b}+{c   d}</a:t>
            </a:r>
            <a:endParaRPr lang="zh-TW" altLang="en-US" sz="3600" b="1"/>
          </a:p>
        </p:txBody>
      </p:sp>
    </p:spTree>
    <p:extLst>
      <p:ext uri="{BB962C8B-B14F-4D97-AF65-F5344CB8AC3E}">
        <p14:creationId xmlns:p14="http://schemas.microsoft.com/office/powerpoint/2010/main" val="27715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Calculation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75099" y="5085184"/>
                <a:ext cx="7654660" cy="1200329"/>
              </a:xfrm>
              <a:prstGeom prst="rect">
                <a:avLst/>
              </a:prstGeom>
              <a:solidFill>
                <a:srgbClr val="FF99FF"/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TW" sz="3600" b="1" i="1" smtClean="0">
                          <a:latin typeface="Cambria Math"/>
                        </a:rPr>
                        <m:t>=</m:t>
                      </m:r>
                      <m:r>
                        <a:rPr lang="en-US" altLang="zh-TW" sz="3600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TW" sz="3600" b="1" i="1" smtClean="0">
                          <a:latin typeface="Cambria Math"/>
                        </a:rPr>
                        <m:t>+</m:t>
                      </m:r>
                      <m:r>
                        <a:rPr lang="en-US" altLang="zh-TW" sz="3600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36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3600" b="1" i="1" smtClean="0">
                              <a:latin typeface="Cambria Math"/>
                            </a:rPr>
                            <m:t>𝒍𝒆𝒏𝒈𝒕𝒉</m:t>
                          </m:r>
                          <m:d>
                            <m:dPr>
                              <m:ctrlPr>
                                <a:rPr lang="en-US" altLang="zh-TW" sz="3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600" b="1" i="1" smtClean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r>
                        <a:rPr lang="en-US" altLang="zh-TW" sz="3600" b="1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TW" sz="3600" b="1" i="0" dirty="0" smtClean="0">
                  <a:latin typeface="Cambria Math"/>
                </a:endParaRPr>
              </a:p>
              <a:p>
                <a:r>
                  <a:rPr lang="en-US" altLang="zh-TW" sz="3600" b="1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3600" b="1" i="0" smtClean="0">
                        <a:latin typeface="Cambria Math"/>
                      </a:rPr>
                      <m:t>𝐰𝐡𝐞𝐫𝐞</m:t>
                    </m:r>
                    <m:r>
                      <a:rPr lang="en-US" altLang="zh-TW" sz="3600" b="1" i="0" smtClean="0">
                        <a:latin typeface="Cambria Math"/>
                      </a:rPr>
                      <m:t> 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𝐤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𝐢𝐬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𝐭𝐡𝐞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𝐩𝐫𝐞𝐟𝐢𝐱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𝐨𝐟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𝐒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𝐢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..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𝐍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TW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altLang="zh-TW" sz="36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99" y="5085184"/>
                <a:ext cx="765466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2305" b="-1708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124246"/>
                  </p:ext>
                </p:extLst>
              </p:nvPr>
            </p:nvGraphicFramePr>
            <p:xfrm>
              <a:off x="690182" y="1988840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smtClean="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124246"/>
                  </p:ext>
                </p:extLst>
              </p:nvPr>
            </p:nvGraphicFramePr>
            <p:xfrm>
              <a:off x="690182" y="1988840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0870" t="-10667" r="-870" b="-24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直線單箭頭接點 4"/>
          <p:cNvCxnSpPr/>
          <p:nvPr/>
        </p:nvCxnSpPr>
        <p:spPr bwMode="auto">
          <a:xfrm flipH="1">
            <a:off x="1403648" y="1700808"/>
            <a:ext cx="34563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6732240" y="404664"/>
            <a:ext cx="18485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Word Set:</a:t>
            </a:r>
          </a:p>
          <a:p>
            <a:r>
              <a:rPr lang="en-US" altLang="zh-TW" b="1" dirty="0" smtClean="0"/>
              <a:t>{a, b, cd, </a:t>
            </a:r>
            <a:r>
              <a:rPr lang="en-US" altLang="zh-TW" b="1" dirty="0" err="1" smtClean="0"/>
              <a:t>ab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1403648" y="3356992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1745007" y="1124744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N-1 </a:t>
            </a:r>
            <a:r>
              <a:rPr lang="zh-TW" altLang="en-US" sz="2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zh-TW" altLang="en-US" sz="28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21796" y="3861048"/>
            <a:ext cx="171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Prefix {a}</a:t>
            </a:r>
            <a:endParaRPr lang="zh-TW" altLang="en-US" sz="2800" b="1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738676" y="3841884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p[0]=dp[0]+dp[1]</a:t>
            </a:r>
            <a:endParaRPr lang="zh-TW" altLang="en-US" sz="28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6804248" y="820162"/>
            <a:ext cx="432048" cy="415499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18980" y="4273932"/>
            <a:ext cx="221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Prefix {a   b}</a:t>
            </a:r>
            <a:endParaRPr lang="zh-TW" altLang="en-US" sz="2800" b="1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1403648" y="3509392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3116706" y="4275058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p[0]=dp[0]+dp[2]</a:t>
            </a:r>
            <a:endParaRPr lang="zh-TW" altLang="en-US" sz="28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7956376" y="781253"/>
            <a:ext cx="432048" cy="415499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19640" y="3828081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{a}+{b c d}</a:t>
            </a:r>
            <a:endParaRPr lang="zh-TW" altLang="en-US" sz="2800" b="1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524529" y="4293096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{a  b}+{c d}</a:t>
            </a:r>
            <a:endParaRPr lang="zh-TW" altLang="en-US" sz="2800" b="1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739060" y="29015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Calibri"/>
                <a:cs typeface="Calibri"/>
              </a:rPr>
              <a:t>①</a:t>
            </a:r>
            <a:endParaRPr lang="zh-TW" altLang="en-US" b="1"/>
          </a:p>
        </p:txBody>
      </p:sp>
      <p:sp>
        <p:nvSpPr>
          <p:cNvPr id="31" name="文字方塊 30"/>
          <p:cNvSpPr txBox="1"/>
          <p:nvPr/>
        </p:nvSpPr>
        <p:spPr>
          <a:xfrm>
            <a:off x="2411760" y="3047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②</a:t>
            </a:r>
            <a:endParaRPr lang="zh-TW" altLang="en-US" b="1"/>
          </a:p>
        </p:txBody>
      </p:sp>
      <p:sp>
        <p:nvSpPr>
          <p:cNvPr id="32" name="文字方塊 31"/>
          <p:cNvSpPr txBox="1"/>
          <p:nvPr/>
        </p:nvSpPr>
        <p:spPr>
          <a:xfrm>
            <a:off x="586932" y="38918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Calibri"/>
                <a:cs typeface="Calibri"/>
              </a:rPr>
              <a:t>①</a:t>
            </a:r>
            <a:endParaRPr lang="zh-TW" altLang="en-US" b="1"/>
          </a:p>
        </p:txBody>
      </p:sp>
      <p:sp>
        <p:nvSpPr>
          <p:cNvPr id="33" name="文字方塊 32"/>
          <p:cNvSpPr txBox="1"/>
          <p:nvPr/>
        </p:nvSpPr>
        <p:spPr>
          <a:xfrm>
            <a:off x="586932" y="42739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②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40501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98072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988840"/>
            <a:ext cx="7315200" cy="4191000"/>
          </a:xfrm>
        </p:spPr>
        <p:txBody>
          <a:bodyPr/>
          <a:lstStyle/>
          <a:p>
            <a:r>
              <a:rPr lang="en-US" altLang="zh-TW" dirty="0" smtClean="0"/>
              <a:t>Check whether each word in the word set is the prefix of S?</a:t>
            </a:r>
          </a:p>
          <a:p>
            <a:r>
              <a:rPr lang="en-US" altLang="zh-TW" dirty="0" smtClean="0"/>
              <a:t>There maybe 4000 words in the word set.</a:t>
            </a:r>
          </a:p>
          <a:p>
            <a:r>
              <a:rPr lang="en-US" altLang="zh-TW" dirty="0" smtClean="0"/>
              <a:t>Beyond the time limit.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5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each prefix of S and check whether this prefix is in the word set.</a:t>
            </a:r>
          </a:p>
          <a:p>
            <a:r>
              <a:rPr lang="en-US" altLang="zh-TW" dirty="0" smtClean="0"/>
              <a:t>How to </a:t>
            </a:r>
            <a:r>
              <a:rPr lang="en-US" altLang="zh-TW" smtClean="0"/>
              <a:t>construct an </a:t>
            </a:r>
            <a:r>
              <a:rPr lang="en-US" altLang="zh-TW" dirty="0" smtClean="0"/>
              <a:t>efficient data structure to fast check?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2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Trie</a:t>
            </a:r>
            <a:r>
              <a:rPr lang="en-US" altLang="zh-TW" dirty="0" smtClean="0"/>
              <a:t> (Prefix Tree)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916832"/>
            <a:ext cx="7315200" cy="720080"/>
          </a:xfrm>
        </p:spPr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ord set {a, b, cd, </a:t>
            </a:r>
            <a:r>
              <a:rPr lang="en-US" altLang="zh-TW" dirty="0" err="1" smtClean="0"/>
              <a:t>ab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4495058" y="3132486"/>
            <a:ext cx="288032" cy="28803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>
            <a:stCxn id="4" idx="3"/>
          </p:cNvCxnSpPr>
          <p:nvPr/>
        </p:nvCxnSpPr>
        <p:spPr bwMode="auto">
          <a:xfrm flipH="1">
            <a:off x="4063010" y="3378337"/>
            <a:ext cx="474229" cy="360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橢圓 9"/>
          <p:cNvSpPr/>
          <p:nvPr/>
        </p:nvSpPr>
        <p:spPr bwMode="auto">
          <a:xfrm>
            <a:off x="3807535" y="3672144"/>
            <a:ext cx="288032" cy="28803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00703" y="318968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4495058" y="3954683"/>
            <a:ext cx="288032" cy="28803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>
            <a:stCxn id="4" idx="4"/>
            <a:endCxn id="12" idx="0"/>
          </p:cNvCxnSpPr>
          <p:nvPr/>
        </p:nvCxnSpPr>
        <p:spPr bwMode="auto">
          <a:xfrm>
            <a:off x="4639074" y="3420518"/>
            <a:ext cx="0" cy="534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4402355" y="34930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4" idx="5"/>
            <a:endCxn id="24" idx="1"/>
          </p:cNvCxnSpPr>
          <p:nvPr/>
        </p:nvCxnSpPr>
        <p:spPr bwMode="auto">
          <a:xfrm>
            <a:off x="4740909" y="3378337"/>
            <a:ext cx="398042" cy="330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橢圓 22"/>
          <p:cNvSpPr/>
          <p:nvPr/>
        </p:nvSpPr>
        <p:spPr bwMode="auto">
          <a:xfrm>
            <a:off x="5603625" y="4314537"/>
            <a:ext cx="288032" cy="28803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096770" y="3666651"/>
            <a:ext cx="288032" cy="28803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19864" y="318245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24" idx="5"/>
            <a:endCxn id="23" idx="1"/>
          </p:cNvCxnSpPr>
          <p:nvPr/>
        </p:nvCxnSpPr>
        <p:spPr bwMode="auto">
          <a:xfrm>
            <a:off x="5342621" y="3912502"/>
            <a:ext cx="303185" cy="444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5409087" y="37810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10" idx="4"/>
            <a:endCxn id="36" idx="7"/>
          </p:cNvCxnSpPr>
          <p:nvPr/>
        </p:nvCxnSpPr>
        <p:spPr bwMode="auto">
          <a:xfrm flipH="1">
            <a:off x="3765354" y="3960176"/>
            <a:ext cx="186197" cy="540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橢圓 35"/>
          <p:cNvSpPr/>
          <p:nvPr/>
        </p:nvSpPr>
        <p:spPr bwMode="auto">
          <a:xfrm>
            <a:off x="3519503" y="4458553"/>
            <a:ext cx="288032" cy="28803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04893" y="39546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444184" y="460256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445054" y="41409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528741" y="4458553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519503" y="33490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499992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0</a:t>
            </a:r>
            <a:endParaRPr lang="zh-TW" altLang="en-US" sz="1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821133" y="365677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1</a:t>
            </a:r>
            <a:endParaRPr lang="zh-TW" altLang="en-US" sz="14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499992" y="39349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2</a:t>
            </a:r>
            <a:endParaRPr lang="zh-TW" altLang="en-US" sz="1400" b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103569" y="36468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3</a:t>
            </a:r>
            <a:endParaRPr lang="zh-TW" altLang="en-US" sz="14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603625" y="430466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4</a:t>
            </a:r>
            <a:endParaRPr lang="zh-TW" altLang="en-US" sz="14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505478" y="44893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5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2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96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How to implement </a:t>
            </a:r>
            <a:r>
              <a:rPr lang="en-US" altLang="zh-TW" dirty="0" err="1" smtClean="0"/>
              <a:t>Trie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59831"/>
              </p:ext>
            </p:extLst>
          </p:nvPr>
        </p:nvGraphicFramePr>
        <p:xfrm>
          <a:off x="2691901" y="3106648"/>
          <a:ext cx="230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0"/>
                <a:gridCol w="256000"/>
                <a:gridCol w="256000"/>
                <a:gridCol w="256000"/>
                <a:gridCol w="256000"/>
                <a:gridCol w="256000"/>
                <a:gridCol w="256000"/>
                <a:gridCol w="256000"/>
                <a:gridCol w="256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195957" y="216541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26 letters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 rot="5400000">
            <a:off x="4384151" y="3611435"/>
            <a:ext cx="213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Maximum </a:t>
            </a:r>
          </a:p>
          <a:p>
            <a:r>
              <a:rPr lang="en-US" altLang="zh-TW" dirty="0" smtClean="0"/>
              <a:t>number of node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75676"/>
              </p:ext>
            </p:extLst>
          </p:nvPr>
        </p:nvGraphicFramePr>
        <p:xfrm>
          <a:off x="479198" y="2750274"/>
          <a:ext cx="165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223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root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67544" y="2278741"/>
            <a:ext cx="57740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val</a:t>
            </a:r>
            <a:endParaRPr lang="zh-TW" altLang="en-US" b="1" dirty="0"/>
          </a:p>
        </p:txBody>
      </p:sp>
      <p:sp>
        <p:nvSpPr>
          <p:cNvPr id="36" name="橢圓 35"/>
          <p:cNvSpPr/>
          <p:nvPr/>
        </p:nvSpPr>
        <p:spPr bwMode="auto">
          <a:xfrm>
            <a:off x="7414749" y="1784079"/>
            <a:ext cx="288032" cy="28803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7" name="直線單箭頭接點 36"/>
          <p:cNvCxnSpPr>
            <a:stCxn id="36" idx="3"/>
          </p:cNvCxnSpPr>
          <p:nvPr/>
        </p:nvCxnSpPr>
        <p:spPr bwMode="auto">
          <a:xfrm flipH="1">
            <a:off x="6982701" y="2029930"/>
            <a:ext cx="474229" cy="360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橢圓 37"/>
          <p:cNvSpPr/>
          <p:nvPr/>
        </p:nvSpPr>
        <p:spPr bwMode="auto">
          <a:xfrm>
            <a:off x="6727226" y="2323737"/>
            <a:ext cx="288032" cy="28803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20394" y="1841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 bwMode="auto">
          <a:xfrm>
            <a:off x="7414749" y="2606276"/>
            <a:ext cx="288032" cy="28803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1" name="直線單箭頭接點 40"/>
          <p:cNvCxnSpPr>
            <a:stCxn id="36" idx="4"/>
            <a:endCxn id="40" idx="0"/>
          </p:cNvCxnSpPr>
          <p:nvPr/>
        </p:nvCxnSpPr>
        <p:spPr bwMode="auto">
          <a:xfrm>
            <a:off x="7558765" y="2072111"/>
            <a:ext cx="0" cy="534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/>
          <p:cNvSpPr txBox="1"/>
          <p:nvPr/>
        </p:nvSpPr>
        <p:spPr>
          <a:xfrm>
            <a:off x="7322046" y="21446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stCxn id="36" idx="5"/>
            <a:endCxn id="45" idx="1"/>
          </p:cNvCxnSpPr>
          <p:nvPr/>
        </p:nvCxnSpPr>
        <p:spPr bwMode="auto">
          <a:xfrm>
            <a:off x="7660600" y="2029930"/>
            <a:ext cx="398042" cy="330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橢圓 43"/>
          <p:cNvSpPr/>
          <p:nvPr/>
        </p:nvSpPr>
        <p:spPr bwMode="auto">
          <a:xfrm>
            <a:off x="8523316" y="2966130"/>
            <a:ext cx="288032" cy="28803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橢圓 44"/>
          <p:cNvSpPr/>
          <p:nvPr/>
        </p:nvSpPr>
        <p:spPr bwMode="auto">
          <a:xfrm>
            <a:off x="8016461" y="2318244"/>
            <a:ext cx="288032" cy="28803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839555" y="183404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47" name="直線單箭頭接點 46"/>
          <p:cNvCxnSpPr>
            <a:stCxn id="45" idx="5"/>
            <a:endCxn id="44" idx="1"/>
          </p:cNvCxnSpPr>
          <p:nvPr/>
        </p:nvCxnSpPr>
        <p:spPr bwMode="auto">
          <a:xfrm>
            <a:off x="8262312" y="2564095"/>
            <a:ext cx="303185" cy="444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8328778" y="24326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stCxn id="38" idx="4"/>
            <a:endCxn id="50" idx="7"/>
          </p:cNvCxnSpPr>
          <p:nvPr/>
        </p:nvCxnSpPr>
        <p:spPr bwMode="auto">
          <a:xfrm flipH="1">
            <a:off x="6685045" y="2611769"/>
            <a:ext cx="186197" cy="540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橢圓 49"/>
          <p:cNvSpPr/>
          <p:nvPr/>
        </p:nvSpPr>
        <p:spPr bwMode="auto">
          <a:xfrm>
            <a:off x="6439194" y="3110146"/>
            <a:ext cx="288032" cy="28803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24584" y="2606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363875" y="325416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364745" y="27924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448432" y="311014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39194" y="200059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419683" y="17728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0</a:t>
            </a:r>
            <a:endParaRPr lang="zh-TW" altLang="en-US" sz="1400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740824" y="23083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1</a:t>
            </a:r>
            <a:endParaRPr lang="zh-TW" altLang="en-US" sz="1400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419683" y="25865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2</a:t>
            </a:r>
            <a:endParaRPr lang="zh-TW" altLang="en-US" sz="14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8023260" y="22984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3</a:t>
            </a:r>
            <a:endParaRPr lang="zh-TW" altLang="en-US" sz="14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523316" y="295625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4</a:t>
            </a:r>
            <a:endParaRPr lang="zh-TW" altLang="en-US" sz="14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25169" y="31409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5</a:t>
            </a:r>
            <a:endParaRPr lang="zh-TW" altLang="en-US" sz="1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699133" y="2231426"/>
            <a:ext cx="49244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ch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15816" y="2725424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</a:t>
            </a:r>
            <a:r>
              <a:rPr lang="en-US" altLang="zh-TW" smtClean="0"/>
              <a:t> b c  d  e  f  g  </a:t>
            </a:r>
            <a:endParaRPr lang="zh-TW" altLang="en-US"/>
          </a:p>
        </p:txBody>
      </p:sp>
      <p:sp>
        <p:nvSpPr>
          <p:cNvPr id="11" name="橢圓 10"/>
          <p:cNvSpPr/>
          <p:nvPr/>
        </p:nvSpPr>
        <p:spPr bwMode="auto">
          <a:xfrm>
            <a:off x="2915816" y="3484994"/>
            <a:ext cx="280141" cy="30404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手繪多邊形 11"/>
          <p:cNvSpPr/>
          <p:nvPr/>
        </p:nvSpPr>
        <p:spPr bwMode="auto">
          <a:xfrm>
            <a:off x="817123" y="2875521"/>
            <a:ext cx="2169268" cy="616709"/>
          </a:xfrm>
          <a:custGeom>
            <a:avLst/>
            <a:gdLst>
              <a:gd name="connsiteX0" fmla="*/ 2169268 w 2169268"/>
              <a:gd name="connsiteY0" fmla="*/ 616709 h 616709"/>
              <a:gd name="connsiteX1" fmla="*/ 1138137 w 2169268"/>
              <a:gd name="connsiteY1" fmla="*/ 3866 h 616709"/>
              <a:gd name="connsiteX2" fmla="*/ 0 w 2169268"/>
              <a:gd name="connsiteY2" fmla="*/ 402700 h 61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9268" h="616709">
                <a:moveTo>
                  <a:pt x="2169268" y="616709"/>
                </a:moveTo>
                <a:cubicBezTo>
                  <a:pt x="1834475" y="328121"/>
                  <a:pt x="1499682" y="39534"/>
                  <a:pt x="1138137" y="3866"/>
                </a:cubicBezTo>
                <a:cubicBezTo>
                  <a:pt x="776592" y="-31802"/>
                  <a:pt x="388296" y="185449"/>
                  <a:pt x="0" y="4027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3211739" y="3861048"/>
            <a:ext cx="280141" cy="30404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手繪多邊形 12"/>
          <p:cNvSpPr/>
          <p:nvPr/>
        </p:nvSpPr>
        <p:spPr bwMode="auto">
          <a:xfrm>
            <a:off x="797668" y="4192621"/>
            <a:ext cx="2519464" cy="1166500"/>
          </a:xfrm>
          <a:custGeom>
            <a:avLst/>
            <a:gdLst>
              <a:gd name="connsiteX0" fmla="*/ 2519464 w 2519464"/>
              <a:gd name="connsiteY0" fmla="*/ 0 h 1166500"/>
              <a:gd name="connsiteX1" fmla="*/ 1235413 w 2519464"/>
              <a:gd name="connsiteY1" fmla="*/ 1138136 h 1166500"/>
              <a:gd name="connsiteX2" fmla="*/ 0 w 2519464"/>
              <a:gd name="connsiteY2" fmla="*/ 710119 h 116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464" h="1166500">
                <a:moveTo>
                  <a:pt x="2519464" y="0"/>
                </a:moveTo>
                <a:cubicBezTo>
                  <a:pt x="2087394" y="509891"/>
                  <a:pt x="1655324" y="1019783"/>
                  <a:pt x="1235413" y="1138136"/>
                </a:cubicBezTo>
                <a:cubicBezTo>
                  <a:pt x="815502" y="1256489"/>
                  <a:pt x="407751" y="983304"/>
                  <a:pt x="0" y="71011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0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818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5625"/>
              </p:ext>
            </p:extLst>
          </p:nvPr>
        </p:nvGraphicFramePr>
        <p:xfrm>
          <a:off x="1619672" y="1916832"/>
          <a:ext cx="280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smtClean="0">
                          <a:solidFill>
                            <a:schemeClr val="bg2"/>
                          </a:solidFill>
                        </a:rPr>
                        <a:t>dp</a:t>
                      </a:r>
                      <a:endParaRPr lang="zh-TW" altLang="en-US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zh-TW" altLang="en-US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bg2"/>
                          </a:solidFill>
                        </a:rPr>
                        <a:t>d[i]</a:t>
                      </a:r>
                      <a:endParaRPr lang="zh-TW" altLang="en-US" b="1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498214" y="604138"/>
            <a:ext cx="18485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Word Set:</a:t>
            </a:r>
          </a:p>
          <a:p>
            <a:r>
              <a:rPr lang="en-US" altLang="zh-TW" b="1" dirty="0" smtClean="0"/>
              <a:t>{a, b, cd, </a:t>
            </a:r>
            <a:r>
              <a:rPr lang="en-US" altLang="zh-TW" b="1" dirty="0" err="1" smtClean="0"/>
              <a:t>ab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04535"/>
              </p:ext>
            </p:extLst>
          </p:nvPr>
        </p:nvGraphicFramePr>
        <p:xfrm>
          <a:off x="1619672" y="3356992"/>
          <a:ext cx="280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smtClean="0">
                          <a:solidFill>
                            <a:schemeClr val="bg2"/>
                          </a:solidFill>
                        </a:rPr>
                        <a:t>dp</a:t>
                      </a:r>
                      <a:endParaRPr lang="zh-TW" altLang="en-US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zh-TW" altLang="en-US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bg2"/>
                          </a:solidFill>
                        </a:rPr>
                        <a:t>d[i]</a:t>
                      </a:r>
                      <a:endParaRPr lang="zh-TW" altLang="en-US" b="1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31849"/>
              </p:ext>
            </p:extLst>
          </p:nvPr>
        </p:nvGraphicFramePr>
        <p:xfrm>
          <a:off x="5364088" y="1916832"/>
          <a:ext cx="280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smtClean="0">
                          <a:solidFill>
                            <a:schemeClr val="bg2"/>
                          </a:solidFill>
                        </a:rPr>
                        <a:t>dp</a:t>
                      </a:r>
                      <a:endParaRPr lang="zh-TW" altLang="en-US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zh-TW" altLang="en-US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bg2"/>
                          </a:solidFill>
                        </a:rPr>
                        <a:t>d[i]</a:t>
                      </a:r>
                      <a:endParaRPr lang="zh-TW" altLang="en-US" b="1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2987824" y="3645024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/>
          <p:nvPr/>
        </p:nvCxnSpPr>
        <p:spPr bwMode="auto">
          <a:xfrm>
            <a:off x="6300192" y="2204864"/>
            <a:ext cx="10081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>
            <a:off x="6300192" y="2132856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2987824" y="3717032"/>
            <a:ext cx="9361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>
            <a:off x="6300192" y="2276872"/>
            <a:ext cx="13681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31098"/>
              </p:ext>
            </p:extLst>
          </p:nvPr>
        </p:nvGraphicFramePr>
        <p:xfrm>
          <a:off x="5328240" y="3356992"/>
          <a:ext cx="280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smtClean="0">
                          <a:solidFill>
                            <a:schemeClr val="bg2"/>
                          </a:solidFill>
                        </a:rPr>
                        <a:t>dp</a:t>
                      </a:r>
                      <a:endParaRPr lang="zh-TW" altLang="en-US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zh-TW" altLang="en-US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bg2"/>
                          </a:solidFill>
                        </a:rPr>
                        <a:t>d[i]</a:t>
                      </a:r>
                      <a:endParaRPr lang="zh-TW" altLang="en-US" b="1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5796136" y="3714163"/>
            <a:ext cx="10081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5760288" y="3633605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5796136" y="3789040"/>
            <a:ext cx="14041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5796136" y="3861048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3491880" y="2204864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15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80"/>
            <a:ext cx="6156176" cy="6851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-14692"/>
            <a:ext cx="3990975" cy="330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93"/>
            <a:ext cx="4238625" cy="3905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2623702"/>
            <a:ext cx="6156176" cy="4234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00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22" y="2924944"/>
            <a:ext cx="6931867" cy="3933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9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Neal is very curious about combinatorial problems, and now here comes a problem about words. Knowing that Ray has a photographic memory and this may not trouble him, Neal gives it to </a:t>
            </a:r>
            <a:r>
              <a:rPr lang="en-US" altLang="zh-TW" dirty="0" err="1"/>
              <a:t>Jiejie</a:t>
            </a:r>
            <a:r>
              <a:rPr lang="en-US" altLang="zh-TW" dirty="0"/>
              <a:t>. Since </a:t>
            </a:r>
            <a:r>
              <a:rPr lang="en-US" altLang="zh-TW" dirty="0" err="1"/>
              <a:t>Jiejie</a:t>
            </a:r>
            <a:r>
              <a:rPr lang="en-US" altLang="zh-TW" dirty="0"/>
              <a:t> can’t remember numbers clearly, he just uses sticks to help himself. 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 smtClean="0"/>
              <a:t>Allowing </a:t>
            </a:r>
            <a:r>
              <a:rPr lang="en-US" altLang="zh-TW" dirty="0"/>
              <a:t>for </a:t>
            </a:r>
            <a:r>
              <a:rPr lang="en-US" altLang="zh-TW" dirty="0" err="1"/>
              <a:t>Jiejie’s</a:t>
            </a:r>
            <a:r>
              <a:rPr lang="en-US" altLang="zh-TW" dirty="0"/>
              <a:t> only 20071027 sticks, he can only record the remainders of the numbers divided by total amount of sticks.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The </a:t>
            </a:r>
            <a:r>
              <a:rPr lang="en-US" altLang="zh-TW" dirty="0"/>
              <a:t>problem is as follows: </a:t>
            </a:r>
            <a:r>
              <a:rPr lang="en-US" altLang="zh-TW" u="sng" dirty="0">
                <a:solidFill>
                  <a:srgbClr val="FF0000"/>
                </a:solidFill>
              </a:rPr>
              <a:t>a word needs to be divided into small pieces</a:t>
            </a:r>
            <a:r>
              <a:rPr lang="en-US" altLang="zh-TW" dirty="0"/>
              <a:t> in such a way that </a:t>
            </a:r>
            <a:r>
              <a:rPr lang="en-US" altLang="zh-TW" u="sng" dirty="0">
                <a:solidFill>
                  <a:srgbClr val="FF0000"/>
                </a:solidFill>
              </a:rPr>
              <a:t>each piece is from some given set of words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Given </a:t>
            </a:r>
            <a:r>
              <a:rPr lang="en-US" altLang="zh-TW" dirty="0"/>
              <a:t>a word and the set of words, </a:t>
            </a:r>
            <a:r>
              <a:rPr lang="en-US" altLang="zh-TW" dirty="0" err="1"/>
              <a:t>Jiejie</a:t>
            </a:r>
            <a:r>
              <a:rPr lang="en-US" altLang="zh-TW" dirty="0"/>
              <a:t> should </a:t>
            </a:r>
            <a:r>
              <a:rPr lang="en-US" altLang="zh-TW" dirty="0">
                <a:solidFill>
                  <a:srgbClr val="FF0000"/>
                </a:solidFill>
              </a:rPr>
              <a:t>calculate the number of ways the given word can be divided</a:t>
            </a:r>
            <a:r>
              <a:rPr lang="en-US" altLang="zh-TW" dirty="0"/>
              <a:t>, using the words in the set. </a:t>
            </a:r>
          </a:p>
        </p:txBody>
      </p:sp>
    </p:spTree>
    <p:extLst>
      <p:ext uri="{BB962C8B-B14F-4D97-AF65-F5344CB8AC3E}">
        <p14:creationId xmlns:p14="http://schemas.microsoft.com/office/powerpoint/2010/main" val="33611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836712"/>
            <a:ext cx="8496944" cy="5733256"/>
          </a:xfrm>
        </p:spPr>
        <p:txBody>
          <a:bodyPr/>
          <a:lstStyle/>
          <a:p>
            <a:pPr algn="just"/>
            <a:r>
              <a:rPr lang="en-US" altLang="zh-TW" sz="2800" dirty="0"/>
              <a:t>The </a:t>
            </a:r>
            <a:r>
              <a:rPr lang="en-US" altLang="zh-TW" sz="2800" u="sng" dirty="0">
                <a:solidFill>
                  <a:srgbClr val="FF0000"/>
                </a:solidFill>
              </a:rPr>
              <a:t>input file</a:t>
            </a:r>
            <a:r>
              <a:rPr lang="en-US" altLang="zh-TW" sz="2800" dirty="0"/>
              <a:t> contains multiple test cases.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For </a:t>
            </a:r>
            <a:r>
              <a:rPr lang="en-US" altLang="zh-TW" sz="2800" dirty="0"/>
              <a:t>each test case: the first line contains </a:t>
            </a:r>
            <a:r>
              <a:rPr lang="en-US" altLang="zh-TW" sz="2800" u="sng" dirty="0">
                <a:solidFill>
                  <a:srgbClr val="FF0000"/>
                </a:solidFill>
              </a:rPr>
              <a:t>the given word</a:t>
            </a:r>
            <a:r>
              <a:rPr lang="en-US" altLang="zh-TW" sz="2800" dirty="0"/>
              <a:t> whose length is </a:t>
            </a:r>
            <a:r>
              <a:rPr lang="en-US" altLang="zh-TW" sz="2800" u="sng" dirty="0">
                <a:solidFill>
                  <a:srgbClr val="FF0000"/>
                </a:solidFill>
              </a:rPr>
              <a:t>no more than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300000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second line contains an integer S, 1 ≤ S ≤ 4000.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of the following S lines contains one word from the set. </a:t>
            </a:r>
            <a:r>
              <a:rPr lang="en-US" altLang="zh-TW" sz="2800" u="sng" dirty="0">
                <a:solidFill>
                  <a:srgbClr val="FF0000"/>
                </a:solidFill>
              </a:rPr>
              <a:t>Each word will be at most 100 characters long</a:t>
            </a:r>
            <a:r>
              <a:rPr lang="en-US" altLang="zh-TW" sz="2800" dirty="0"/>
              <a:t>. There will be </a:t>
            </a:r>
            <a:r>
              <a:rPr lang="en-US" altLang="zh-TW" sz="2800" u="sng" dirty="0">
                <a:solidFill>
                  <a:srgbClr val="FF0000"/>
                </a:solidFill>
              </a:rPr>
              <a:t>no two identical words</a:t>
            </a:r>
            <a:r>
              <a:rPr lang="en-US" altLang="zh-TW" sz="2800" dirty="0"/>
              <a:t> and </a:t>
            </a:r>
            <a:r>
              <a:rPr lang="en-US" altLang="zh-TW" sz="2800" u="sng" dirty="0">
                <a:solidFill>
                  <a:srgbClr val="FF0000"/>
                </a:solidFill>
              </a:rPr>
              <a:t>all letters in the words will be lowercase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There </a:t>
            </a:r>
            <a:r>
              <a:rPr lang="en-US" altLang="zh-TW" sz="2800" dirty="0"/>
              <a:t>is a </a:t>
            </a:r>
            <a:r>
              <a:rPr lang="en-US" altLang="zh-TW" sz="2800" u="sng" dirty="0">
                <a:solidFill>
                  <a:srgbClr val="FF0000"/>
                </a:solidFill>
              </a:rPr>
              <a:t>blank line</a:t>
            </a:r>
            <a:r>
              <a:rPr lang="en-US" altLang="zh-TW" sz="2800" dirty="0"/>
              <a:t> between consecutive test cases. You should proceed to the end of file.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2664296"/>
          </a:xfrm>
        </p:spPr>
        <p:txBody>
          <a:bodyPr/>
          <a:lstStyle/>
          <a:p>
            <a:pPr algn="just"/>
            <a:r>
              <a:rPr lang="en-US" altLang="zh-TW" dirty="0"/>
              <a:t>For each test case, output the number, as described above, from the task </a:t>
            </a:r>
            <a:r>
              <a:rPr lang="en-US" altLang="zh-TW" u="sng" dirty="0">
                <a:solidFill>
                  <a:srgbClr val="FF0000"/>
                </a:solidFill>
              </a:rPr>
              <a:t>description modulo 20071027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65" y="1164491"/>
            <a:ext cx="3176534" cy="52014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TW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abcd </a:t>
            </a:r>
            <a:endParaRPr lang="de-DE" altLang="zh-TW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de-DE" altLang="zh-TW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</a:t>
            </a:r>
          </a:p>
          <a:p>
            <a:r>
              <a:rPr lang="de-DE" altLang="zh-TW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</a:p>
          <a:p>
            <a:r>
              <a:rPr lang="de-DE" altLang="zh-TW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 </a:t>
            </a:r>
          </a:p>
          <a:p>
            <a:r>
              <a:rPr lang="de-DE" altLang="zh-TW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cd </a:t>
            </a:r>
          </a:p>
          <a:p>
            <a:r>
              <a:rPr lang="de-DE" altLang="zh-TW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</a:p>
          <a:p>
            <a:endParaRPr lang="de-DE" altLang="zh-TW" sz="2800" b="1" dirty="0"/>
          </a:p>
          <a:p>
            <a:endParaRPr lang="de-DE" altLang="zh-TW" sz="2800" b="1" dirty="0" smtClean="0"/>
          </a:p>
          <a:p>
            <a:endParaRPr lang="de-DE" altLang="zh-TW" sz="2800" b="1" dirty="0"/>
          </a:p>
          <a:p>
            <a:endParaRPr lang="de-DE" altLang="zh-TW" sz="2800" b="1" dirty="0" smtClean="0"/>
          </a:p>
          <a:p>
            <a:endParaRPr lang="de-DE" altLang="zh-TW" sz="2800" b="1" dirty="0"/>
          </a:p>
          <a:p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16016" y="1124744"/>
            <a:ext cx="309634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Case 1: 2</a:t>
            </a:r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14832" y="1356004"/>
            <a:ext cx="1638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 given word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57578" y="2088292"/>
            <a:ext cx="327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Number of word in word set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1619672" y="1356004"/>
            <a:ext cx="711184" cy="91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H="1" flipV="1">
            <a:off x="827584" y="1844824"/>
            <a:ext cx="931656" cy="243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526565" y="1700808"/>
            <a:ext cx="931013" cy="21602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38681" y="2899452"/>
            <a:ext cx="2619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TW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a+b+cd</a:t>
            </a:r>
            <a:endParaRPr lang="en-US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TW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=</a:t>
            </a:r>
            <a:r>
              <a:rPr lang="en-US" altLang="zh-TW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ab+cd</a:t>
            </a:r>
            <a:endParaRPr lang="zh-TW" altLang="en-US" b="1" dirty="0">
              <a:latin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60594"/>
                  </p:ext>
                </p:extLst>
              </p:nvPr>
            </p:nvGraphicFramePr>
            <p:xfrm>
              <a:off x="683568" y="4437112"/>
              <a:ext cx="3528000" cy="1165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000"/>
                    <a:gridCol w="588000"/>
                    <a:gridCol w="588000"/>
                    <a:gridCol w="588000"/>
                    <a:gridCol w="588000"/>
                    <a:gridCol w="588000"/>
                  </a:tblGrid>
                  <a:tr h="3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1800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1800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433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18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18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8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60594"/>
                  </p:ext>
                </p:extLst>
              </p:nvPr>
            </p:nvGraphicFramePr>
            <p:xfrm>
              <a:off x="683568" y="4437112"/>
              <a:ext cx="3528000" cy="1165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000"/>
                    <a:gridCol w="588000"/>
                    <a:gridCol w="588000"/>
                    <a:gridCol w="588000"/>
                    <a:gridCol w="588000"/>
                    <a:gridCol w="5880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1800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3125" t="-8333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1800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433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18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18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8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18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State 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556846"/>
                  </p:ext>
                </p:extLst>
              </p:nvPr>
            </p:nvGraphicFramePr>
            <p:xfrm>
              <a:off x="1609344" y="3212976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smtClean="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556846"/>
                  </p:ext>
                </p:extLst>
              </p:nvPr>
            </p:nvGraphicFramePr>
            <p:xfrm>
              <a:off x="1609344" y="3212976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870" t="-10667" b="-24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8106" y="1412776"/>
                <a:ext cx="6231962" cy="10772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𝐝𝐩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𝐢</m:t>
                          </m:r>
                        </m:e>
                      </m:d>
                      <m:r>
                        <a:rPr lang="en-US" altLang="zh-TW" sz="3200" b="1" i="0" smtClean="0">
                          <a:latin typeface="Cambria Math"/>
                        </a:rPr>
                        <m:t>: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𝐂𝐨𝐦𝐛𝐢𝐧𝐚𝐭𝐢𝐨𝐧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𝐧𝐮𝐦𝐛𝐞𝐫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𝐨𝐟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TW" sz="3200" b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200" b="1" i="0" smtClean="0">
                        <a:solidFill>
                          <a:srgbClr val="FF0000"/>
                        </a:solidFill>
                        <a:latin typeface="Cambria Math"/>
                      </a:rPr>
                      <m:t>𝐬𝐮𝐟𝐟𝐢𝐱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𝐨𝐟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𝐒𝐭𝐫𝐢𝐧𝐠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𝐒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TW" sz="3200" b="1" smtClean="0"/>
                  <a:t>S[i..N-1]</a:t>
                </a:r>
                <a:endParaRPr lang="zh-TW" altLang="en-US" sz="3200" b="1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06" y="1412776"/>
                <a:ext cx="6231962" cy="1077218"/>
              </a:xfrm>
              <a:prstGeom prst="rect">
                <a:avLst/>
              </a:prstGeom>
              <a:blipFill rotWithShape="1">
                <a:blip r:embed="rId3"/>
                <a:stretch>
                  <a:fillRect b="-168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836440" y="2599911"/>
            <a:ext cx="18485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Word Set:</a:t>
            </a:r>
          </a:p>
          <a:p>
            <a:r>
              <a:rPr lang="en-US" altLang="zh-TW" b="1" dirty="0" smtClean="0"/>
              <a:t>{a, b, cd, </a:t>
            </a:r>
            <a:r>
              <a:rPr lang="en-US" altLang="zh-TW" b="1" dirty="0" err="1" smtClean="0"/>
              <a:t>ab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3707904" y="4653136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橢圓 13"/>
          <p:cNvSpPr/>
          <p:nvPr/>
        </p:nvSpPr>
        <p:spPr bwMode="auto">
          <a:xfrm>
            <a:off x="3707904" y="4077072"/>
            <a:ext cx="684076" cy="6480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45649" y="4869160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/>
              <a:t>{c   d}</a:t>
            </a:r>
            <a:endParaRPr lang="zh-TW" altLang="en-US" sz="3600" b="1"/>
          </a:p>
        </p:txBody>
      </p:sp>
    </p:spTree>
    <p:extLst>
      <p:ext uri="{BB962C8B-B14F-4D97-AF65-F5344CB8AC3E}">
        <p14:creationId xmlns:p14="http://schemas.microsoft.com/office/powerpoint/2010/main" val="1152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State 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922415"/>
                  </p:ext>
                </p:extLst>
              </p:nvPr>
            </p:nvGraphicFramePr>
            <p:xfrm>
              <a:off x="1609344" y="3212976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smtClean="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922415"/>
                  </p:ext>
                </p:extLst>
              </p:nvPr>
            </p:nvGraphicFramePr>
            <p:xfrm>
              <a:off x="1609344" y="3212976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870" t="-10667" b="-24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8106" y="1412776"/>
                <a:ext cx="6231962" cy="10772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𝐝𝐩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𝐢</m:t>
                          </m:r>
                        </m:e>
                      </m:d>
                      <m:r>
                        <a:rPr lang="en-US" altLang="zh-TW" sz="3200" b="1" i="0" smtClean="0">
                          <a:latin typeface="Cambria Math"/>
                        </a:rPr>
                        <m:t>: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𝐂𝐨𝐦𝐛𝐢𝐧𝐚𝐭𝐢𝐨𝐧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𝐧𝐮𝐦𝐛𝐞𝐫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𝐨𝐟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TW" sz="3200" b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200" b="1" i="0" smtClean="0">
                        <a:solidFill>
                          <a:srgbClr val="FF0000"/>
                        </a:solidFill>
                        <a:latin typeface="Cambria Math"/>
                      </a:rPr>
                      <m:t>𝐬𝐮𝐟𝐟𝐢𝐱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𝐨𝐟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𝐒𝐭𝐫𝐢𝐧𝐠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𝐒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TW" sz="3200" b="1" smtClean="0"/>
                  <a:t>S[i..N-1]</a:t>
                </a:r>
                <a:endParaRPr lang="zh-TW" altLang="en-US" sz="3200" b="1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06" y="1412776"/>
                <a:ext cx="6231962" cy="1077218"/>
              </a:xfrm>
              <a:prstGeom prst="rect">
                <a:avLst/>
              </a:prstGeom>
              <a:blipFill rotWithShape="1">
                <a:blip r:embed="rId3"/>
                <a:stretch>
                  <a:fillRect b="-168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836440" y="2599911"/>
            <a:ext cx="18485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Word Set:</a:t>
            </a:r>
          </a:p>
          <a:p>
            <a:r>
              <a:rPr lang="en-US" altLang="zh-TW" b="1" dirty="0" smtClean="0"/>
              <a:t>{a, b, cd, </a:t>
            </a:r>
            <a:r>
              <a:rPr lang="en-US" altLang="zh-TW" b="1" dirty="0" err="1" smtClean="0"/>
              <a:t>ab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3023828" y="4653136"/>
            <a:ext cx="20522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橢圓 13"/>
          <p:cNvSpPr/>
          <p:nvPr/>
        </p:nvSpPr>
        <p:spPr bwMode="auto">
          <a:xfrm>
            <a:off x="3023828" y="4095811"/>
            <a:ext cx="684076" cy="6480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23828" y="4869160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/>
              <a:t>{b}+{c   d}</a:t>
            </a:r>
            <a:endParaRPr lang="zh-TW" altLang="en-US" sz="3600" b="1"/>
          </a:p>
        </p:txBody>
      </p:sp>
    </p:spTree>
    <p:extLst>
      <p:ext uri="{BB962C8B-B14F-4D97-AF65-F5344CB8AC3E}">
        <p14:creationId xmlns:p14="http://schemas.microsoft.com/office/powerpoint/2010/main" val="30452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State 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2568130"/>
                  </p:ext>
                </p:extLst>
              </p:nvPr>
            </p:nvGraphicFramePr>
            <p:xfrm>
              <a:off x="1609344" y="3212976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smtClean="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2568130"/>
                  </p:ext>
                </p:extLst>
              </p:nvPr>
            </p:nvGraphicFramePr>
            <p:xfrm>
              <a:off x="1609344" y="3212976"/>
              <a:ext cx="4212000" cy="156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2000"/>
                    <a:gridCol w="702000"/>
                    <a:gridCol w="702000"/>
                    <a:gridCol w="702000"/>
                    <a:gridCol w="702000"/>
                    <a:gridCol w="702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endParaRPr lang="zh-TW" altLang="en-US" sz="24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a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b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870" t="-10667" b="-24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  <a:endParaRPr lang="zh-TW" altLang="en-US" sz="2400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3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4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  <a:tr h="655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i="0" smtClean="0">
                              <a:solidFill>
                                <a:schemeClr val="bg2"/>
                              </a:solidFill>
                            </a:rPr>
                            <a:t>dp[i</a:t>
                          </a:r>
                          <a:r>
                            <a:rPr lang="en-US" altLang="zh-TW" sz="2000" b="1" i="0" dirty="0" smtClean="0">
                              <a:solidFill>
                                <a:schemeClr val="bg2"/>
                              </a:solidFill>
                            </a:rPr>
                            <a:t>]</a:t>
                          </a:r>
                          <a:endParaRPr lang="zh-TW" altLang="en-US" sz="2000" b="1" i="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2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TW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8106" y="1412776"/>
                <a:ext cx="6231962" cy="10772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𝐝𝐩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𝐢</m:t>
                          </m:r>
                        </m:e>
                      </m:d>
                      <m:r>
                        <a:rPr lang="en-US" altLang="zh-TW" sz="3200" b="1" i="0" smtClean="0">
                          <a:latin typeface="Cambria Math"/>
                        </a:rPr>
                        <m:t>: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𝐂𝐨𝐦𝐛𝐢𝐧𝐚𝐭𝐢𝐨𝐧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𝐧𝐮𝐦𝐛𝐞𝐫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𝐨𝐟</m:t>
                      </m:r>
                      <m:r>
                        <a:rPr lang="en-US" altLang="zh-TW" sz="3200" b="1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TW" sz="3200" b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200" b="1" i="0" smtClean="0">
                        <a:solidFill>
                          <a:srgbClr val="FF0000"/>
                        </a:solidFill>
                        <a:latin typeface="Cambria Math"/>
                      </a:rPr>
                      <m:t>𝐬𝐮𝐟𝐟𝐢𝐱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𝐨𝐟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𝐒𝐭𝐫𝐢𝐧𝐠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𝐒</m:t>
                    </m:r>
                    <m:r>
                      <a:rPr lang="en-US" altLang="zh-TW" sz="3200" b="1" i="0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TW" sz="3200" b="1" smtClean="0"/>
                  <a:t>S[i..N-1]</a:t>
                </a:r>
                <a:endParaRPr lang="zh-TW" altLang="en-US" sz="3200" b="1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06" y="1412776"/>
                <a:ext cx="6231962" cy="1077218"/>
              </a:xfrm>
              <a:prstGeom prst="rect">
                <a:avLst/>
              </a:prstGeom>
              <a:blipFill rotWithShape="1">
                <a:blip r:embed="rId3"/>
                <a:stretch>
                  <a:fillRect b="-168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836440" y="2599911"/>
            <a:ext cx="18485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Word Set:</a:t>
            </a:r>
          </a:p>
          <a:p>
            <a:r>
              <a:rPr lang="en-US" altLang="zh-TW" b="1" dirty="0" smtClean="0"/>
              <a:t>{a, b, cd, </a:t>
            </a:r>
            <a:r>
              <a:rPr lang="en-US" altLang="zh-TW" b="1" dirty="0" err="1" smtClean="0"/>
              <a:t>ab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2339752" y="4653136"/>
            <a:ext cx="27363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橢圓 13"/>
          <p:cNvSpPr/>
          <p:nvPr/>
        </p:nvSpPr>
        <p:spPr bwMode="auto">
          <a:xfrm>
            <a:off x="2339752" y="4104822"/>
            <a:ext cx="684076" cy="6480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7744" y="4941167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/>
              <a:t>{a}+{b}+{c   d}</a:t>
            </a:r>
            <a:endParaRPr lang="zh-TW" altLang="en-US" sz="3600" b="1"/>
          </a:p>
        </p:txBody>
      </p:sp>
      <p:sp>
        <p:nvSpPr>
          <p:cNvPr id="10" name="文字方塊 9"/>
          <p:cNvSpPr txBox="1"/>
          <p:nvPr/>
        </p:nvSpPr>
        <p:spPr>
          <a:xfrm>
            <a:off x="2267744" y="5590392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/>
              <a:t>{a   b}+{c   d}</a:t>
            </a:r>
            <a:endParaRPr lang="zh-TW" altLang="en-US" sz="3600" b="1"/>
          </a:p>
        </p:txBody>
      </p:sp>
    </p:spTree>
    <p:extLst>
      <p:ext uri="{BB962C8B-B14F-4D97-AF65-F5344CB8AC3E}">
        <p14:creationId xmlns:p14="http://schemas.microsoft.com/office/powerpoint/2010/main" val="19814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7816</TotalTime>
  <Words>897</Words>
  <Application>Microsoft Office PowerPoint</Application>
  <PresentationFormat>如螢幕大小 (4:3)</PresentationFormat>
  <Paragraphs>336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古典-1</vt:lpstr>
      <vt:lpstr>Remember the Word</vt:lpstr>
      <vt:lpstr>Problem Descriptions(1/2)</vt:lpstr>
      <vt:lpstr>Problem Descriptions(2/2)</vt:lpstr>
      <vt:lpstr>Input</vt:lpstr>
      <vt:lpstr>Output</vt:lpstr>
      <vt:lpstr>Sample Input / Output</vt:lpstr>
      <vt:lpstr>State Definition</vt:lpstr>
      <vt:lpstr>State Definition</vt:lpstr>
      <vt:lpstr>State Definition</vt:lpstr>
      <vt:lpstr>State Definition</vt:lpstr>
      <vt:lpstr>Calculation</vt:lpstr>
      <vt:lpstr>Solution 1</vt:lpstr>
      <vt:lpstr>Solution 2</vt:lpstr>
      <vt:lpstr>Trie (Prefix Tree)</vt:lpstr>
      <vt:lpstr>How to implement Trie?</vt:lpstr>
      <vt:lpstr>Example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2358</cp:revision>
  <dcterms:created xsi:type="dcterms:W3CDTF">2007-09-17T04:06:35Z</dcterms:created>
  <dcterms:modified xsi:type="dcterms:W3CDTF">2021-03-30T07:21:05Z</dcterms:modified>
</cp:coreProperties>
</file>