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3"/>
  </p:notesMasterIdLst>
  <p:sldIdLst>
    <p:sldId id="256" r:id="rId2"/>
    <p:sldId id="421" r:id="rId3"/>
    <p:sldId id="373" r:id="rId4"/>
    <p:sldId id="430" r:id="rId5"/>
    <p:sldId id="431" r:id="rId6"/>
    <p:sldId id="412" r:id="rId7"/>
    <p:sldId id="413" r:id="rId8"/>
    <p:sldId id="414" r:id="rId9"/>
    <p:sldId id="434" r:id="rId10"/>
    <p:sldId id="432" r:id="rId11"/>
    <p:sldId id="433" r:id="rId12"/>
  </p:sldIdLst>
  <p:sldSz cx="9144000" cy="6858000" type="screen4x3"/>
  <p:notesSz cx="6858000" cy="9144000"/>
  <p:defaultTextStyle>
    <a:defPPr>
      <a:defRPr lang="zh-TW"/>
    </a:defPPr>
    <a:lvl1pPr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F8F8F8"/>
    <a:srgbClr val="00FFFF"/>
    <a:srgbClr val="000066"/>
    <a:srgbClr val="0000CC"/>
    <a:srgbClr val="00CC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90" autoAdjust="0"/>
    <p:restoredTop sz="87840" autoAdjust="0"/>
  </p:normalViewPr>
  <p:slideViewPr>
    <p:cSldViewPr>
      <p:cViewPr>
        <p:scale>
          <a:sx n="66" d="100"/>
          <a:sy n="66" d="100"/>
        </p:scale>
        <p:origin x="-1204"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8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Arial" pitchFamily="34" charset="0"/>
              </a:defRPr>
            </a:lvl1pPr>
          </a:lstStyle>
          <a:p>
            <a:pPr>
              <a:defRPr/>
            </a:pPr>
            <a:endParaRPr lang="en-US" altLang="zh-TW"/>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9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809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9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Arial" pitchFamily="34" charset="0"/>
              </a:defRPr>
            </a:lvl1pPr>
          </a:lstStyle>
          <a:p>
            <a:pPr>
              <a:defRPr/>
            </a:pPr>
            <a:fld id="{7CC1EEF0-2DF3-4496-8E77-03F35C0DC0DC}" type="slidenum">
              <a:rPr lang="en-US" altLang="zh-TW"/>
              <a:pPr>
                <a:defRPr/>
              </a:pPr>
              <a:t>‹#›</a:t>
            </a:fld>
            <a:endParaRPr lang="en-US" altLang="zh-TW"/>
          </a:p>
        </p:txBody>
      </p:sp>
    </p:spTree>
    <p:extLst>
      <p:ext uri="{BB962C8B-B14F-4D97-AF65-F5344CB8AC3E}">
        <p14:creationId xmlns:p14="http://schemas.microsoft.com/office/powerpoint/2010/main" val="2890292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新細明體" pitchFamily="18" charset="-120"/>
              </a:defRPr>
            </a:lvl1pPr>
            <a:lvl2pPr marL="742950" indent="-285750" eaLnBrk="0" hangingPunct="0">
              <a:defRPr sz="2400">
                <a:solidFill>
                  <a:schemeClr val="tx1"/>
                </a:solidFill>
                <a:latin typeface="Times New Roman" pitchFamily="18" charset="0"/>
                <a:ea typeface="新細明體" pitchFamily="18" charset="-120"/>
              </a:defRPr>
            </a:lvl2pPr>
            <a:lvl3pPr marL="1143000" indent="-228600" eaLnBrk="0" hangingPunct="0">
              <a:defRPr sz="2400">
                <a:solidFill>
                  <a:schemeClr val="tx1"/>
                </a:solidFill>
                <a:latin typeface="Times New Roman" pitchFamily="18" charset="0"/>
                <a:ea typeface="新細明體" pitchFamily="18" charset="-120"/>
              </a:defRPr>
            </a:lvl3pPr>
            <a:lvl4pPr marL="1600200" indent="-228600" eaLnBrk="0" hangingPunct="0">
              <a:defRPr sz="2400">
                <a:solidFill>
                  <a:schemeClr val="tx1"/>
                </a:solidFill>
                <a:latin typeface="Times New Roman" pitchFamily="18" charset="0"/>
                <a:ea typeface="新細明體" pitchFamily="18" charset="-120"/>
              </a:defRPr>
            </a:lvl4pPr>
            <a:lvl5pPr marL="2057400" indent="-228600" eaLnBrk="0" hangingPunct="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fld id="{D8676DB0-71C1-48EF-A320-C047E373B933}" type="slidenum">
              <a:rPr lang="en-US" altLang="zh-TW" sz="1200">
                <a:latin typeface="Arial" charset="0"/>
              </a:rPr>
              <a:pPr eaLnBrk="1" hangingPunct="1"/>
              <a:t>1</a:t>
            </a:fld>
            <a:endParaRPr lang="en-US" altLang="zh-TW" sz="1200">
              <a:latin typeface="Arial"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TW" altLang="zh-TW" smtClean="0">
              <a:latin typeface="Arial" charset="0"/>
            </a:endParaRPr>
          </a:p>
        </p:txBody>
      </p:sp>
    </p:spTree>
    <p:extLst>
      <p:ext uri="{BB962C8B-B14F-4D97-AF65-F5344CB8AC3E}">
        <p14:creationId xmlns:p14="http://schemas.microsoft.com/office/powerpoint/2010/main" val="4119992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1600200" y="3581400"/>
            <a:ext cx="6172200" cy="838200"/>
          </a:xfrm>
        </p:spPr>
        <p:txBody>
          <a:bodyPr anchorCtr="1"/>
          <a:lstStyle>
            <a:lvl1pPr marL="0" indent="0" algn="ctr">
              <a:buFont typeface="Wingdings" pitchFamily="2" charset="2"/>
              <a:buNone/>
              <a:defRPr/>
            </a:lvl1pPr>
          </a:lstStyle>
          <a:p>
            <a:pPr lvl="0"/>
            <a:r>
              <a:rPr lang="en-US" altLang="zh-TW" noProof="0" smtClean="0"/>
              <a:t>Click to edit Master subtitle style</a:t>
            </a:r>
          </a:p>
        </p:txBody>
      </p:sp>
      <p:sp>
        <p:nvSpPr>
          <p:cNvPr id="3078" name="Rectangle 6"/>
          <p:cNvSpPr>
            <a:spLocks noGrp="1" noChangeArrowheads="1"/>
          </p:cNvSpPr>
          <p:nvPr>
            <p:ph type="ctrTitle" sz="quarter"/>
          </p:nvPr>
        </p:nvSpPr>
        <p:spPr>
          <a:xfrm>
            <a:off x="936625" y="2339975"/>
            <a:ext cx="7772400" cy="1143000"/>
          </a:xfrm>
        </p:spPr>
        <p:txBody>
          <a:bodyPr/>
          <a:lstStyle>
            <a:lvl1pPr>
              <a:defRPr sz="4600"/>
            </a:lvl1pPr>
          </a:lstStyle>
          <a:p>
            <a:pPr lvl="0"/>
            <a:r>
              <a:rPr lang="en-US" altLang="zh-TW" noProof="0" smtClean="0"/>
              <a:t>Click to edit Master title style</a:t>
            </a:r>
          </a:p>
        </p:txBody>
      </p:sp>
      <p:sp>
        <p:nvSpPr>
          <p:cNvPr id="4" name="Rectangle 3"/>
          <p:cNvSpPr>
            <a:spLocks noGrp="1" noChangeArrowheads="1"/>
          </p:cNvSpPr>
          <p:nvPr>
            <p:ph type="dt" sz="quarter" idx="10"/>
          </p:nvPr>
        </p:nvSpPr>
        <p:spPr>
          <a:xfrm>
            <a:off x="2667000" y="6553200"/>
            <a:ext cx="1905000" cy="304800"/>
          </a:xfrm>
        </p:spPr>
        <p:txBody>
          <a:bodyPr/>
          <a:lstStyle>
            <a:lvl1pPr>
              <a:defRPr smtClean="0">
                <a:solidFill>
                  <a:schemeClr val="bg1"/>
                </a:solidFill>
              </a:defRPr>
            </a:lvl1pPr>
          </a:lstStyle>
          <a:p>
            <a:pPr>
              <a:defRPr/>
            </a:pPr>
            <a:endParaRPr lang="en-US" altLang="zh-TW"/>
          </a:p>
        </p:txBody>
      </p:sp>
      <p:sp>
        <p:nvSpPr>
          <p:cNvPr id="5" name="Rectangle 4"/>
          <p:cNvSpPr>
            <a:spLocks noGrp="1" noChangeArrowheads="1"/>
          </p:cNvSpPr>
          <p:nvPr>
            <p:ph type="ftr" sz="quarter" idx="11"/>
          </p:nvPr>
        </p:nvSpPr>
        <p:spPr>
          <a:xfrm>
            <a:off x="5195888" y="6553200"/>
            <a:ext cx="3279775" cy="304800"/>
          </a:xfrm>
        </p:spPr>
        <p:txBody>
          <a:bodyPr/>
          <a:lstStyle>
            <a:lvl1pPr algn="r">
              <a:defRPr smtClean="0"/>
            </a:lvl1pPr>
          </a:lstStyle>
          <a:p>
            <a:pPr>
              <a:defRPr/>
            </a:pPr>
            <a:endParaRPr lang="en-US" altLang="zh-TW"/>
          </a:p>
        </p:txBody>
      </p:sp>
      <p:sp>
        <p:nvSpPr>
          <p:cNvPr id="6" name="Rectangle 5"/>
          <p:cNvSpPr>
            <a:spLocks noGrp="1" noChangeArrowheads="1"/>
          </p:cNvSpPr>
          <p:nvPr>
            <p:ph type="sldNum" sz="quarter" idx="12"/>
          </p:nvPr>
        </p:nvSpPr>
        <p:spPr>
          <a:xfrm>
            <a:off x="9525" y="6359525"/>
            <a:ext cx="587375" cy="488950"/>
          </a:xfrm>
        </p:spPr>
        <p:txBody>
          <a:bodyPr anchorCtr="0"/>
          <a:lstStyle>
            <a:lvl1pPr>
              <a:defRPr smtClean="0"/>
            </a:lvl1pPr>
          </a:lstStyle>
          <a:p>
            <a:pPr>
              <a:defRPr/>
            </a:pPr>
            <a:fld id="{90D9EA25-EA31-4F44-90EB-645FC6043329}" type="slidenum">
              <a:rPr lang="en-US" altLang="zh-TW"/>
              <a:pPr>
                <a:defRPr/>
              </a:pPr>
              <a:t>‹#›</a:t>
            </a:fld>
            <a:endParaRPr lang="en-US" altLang="zh-TW"/>
          </a:p>
        </p:txBody>
      </p:sp>
    </p:spTree>
    <p:extLst>
      <p:ext uri="{BB962C8B-B14F-4D97-AF65-F5344CB8AC3E}">
        <p14:creationId xmlns:p14="http://schemas.microsoft.com/office/powerpoint/2010/main" val="372045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22D6AEB-BC2C-47D7-8563-805B68E25952}" type="slidenum">
              <a:rPr lang="en-US" altLang="zh-TW"/>
              <a:pPr>
                <a:defRPr/>
              </a:pPr>
              <a:t>‹#›</a:t>
            </a:fld>
            <a:endParaRPr lang="en-US" altLang="zh-TW"/>
          </a:p>
        </p:txBody>
      </p:sp>
    </p:spTree>
    <p:extLst>
      <p:ext uri="{BB962C8B-B14F-4D97-AF65-F5344CB8AC3E}">
        <p14:creationId xmlns:p14="http://schemas.microsoft.com/office/powerpoint/2010/main" val="94424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34200" y="990600"/>
            <a:ext cx="1828800" cy="52578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447800" y="990600"/>
            <a:ext cx="5334000" cy="52578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193954E8-75A1-4337-900B-B20E81190DA4}" type="slidenum">
              <a:rPr lang="en-US" altLang="zh-TW"/>
              <a:pPr>
                <a:defRPr/>
              </a:pPr>
              <a:t>‹#›</a:t>
            </a:fld>
            <a:endParaRPr lang="en-US" altLang="zh-TW"/>
          </a:p>
        </p:txBody>
      </p:sp>
    </p:spTree>
    <p:extLst>
      <p:ext uri="{BB962C8B-B14F-4D97-AF65-F5344CB8AC3E}">
        <p14:creationId xmlns:p14="http://schemas.microsoft.com/office/powerpoint/2010/main" val="415206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BF9A3F56-0698-4059-93C4-1951A260C3DA}" type="slidenum">
              <a:rPr lang="en-US" altLang="zh-TW"/>
              <a:pPr>
                <a:defRPr/>
              </a:pPr>
              <a:t>‹#›</a:t>
            </a:fld>
            <a:endParaRPr lang="en-US" altLang="zh-TW"/>
          </a:p>
        </p:txBody>
      </p:sp>
    </p:spTree>
    <p:extLst>
      <p:ext uri="{BB962C8B-B14F-4D97-AF65-F5344CB8AC3E}">
        <p14:creationId xmlns:p14="http://schemas.microsoft.com/office/powerpoint/2010/main" val="85659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34830466-2210-4DC4-AE51-B0457D58250E}" type="slidenum">
              <a:rPr lang="en-US" altLang="zh-TW"/>
              <a:pPr>
                <a:defRPr/>
              </a:pPr>
              <a:t>‹#›</a:t>
            </a:fld>
            <a:endParaRPr lang="en-US" altLang="zh-TW"/>
          </a:p>
        </p:txBody>
      </p:sp>
    </p:spTree>
    <p:extLst>
      <p:ext uri="{BB962C8B-B14F-4D97-AF65-F5344CB8AC3E}">
        <p14:creationId xmlns:p14="http://schemas.microsoft.com/office/powerpoint/2010/main" val="109201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4478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816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7F3B6EB0-8913-421D-B6C4-1C9826722DD6}" type="slidenum">
              <a:rPr lang="en-US" altLang="zh-TW"/>
              <a:pPr>
                <a:defRPr/>
              </a:pPr>
              <a:t>‹#›</a:t>
            </a:fld>
            <a:endParaRPr lang="en-US" altLang="zh-TW"/>
          </a:p>
        </p:txBody>
      </p:sp>
    </p:spTree>
    <p:extLst>
      <p:ext uri="{BB962C8B-B14F-4D97-AF65-F5344CB8AC3E}">
        <p14:creationId xmlns:p14="http://schemas.microsoft.com/office/powerpoint/2010/main" val="397083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B5538496-2168-43C4-A81B-F0F5220C2F9F}" type="slidenum">
              <a:rPr lang="en-US" altLang="zh-TW"/>
              <a:pPr>
                <a:defRPr/>
              </a:pPr>
              <a:t>‹#›</a:t>
            </a:fld>
            <a:endParaRPr lang="en-US" altLang="zh-TW"/>
          </a:p>
        </p:txBody>
      </p:sp>
    </p:spTree>
    <p:extLst>
      <p:ext uri="{BB962C8B-B14F-4D97-AF65-F5344CB8AC3E}">
        <p14:creationId xmlns:p14="http://schemas.microsoft.com/office/powerpoint/2010/main" val="136106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2272AF0A-642A-4C15-AAF5-E467C77E844F}" type="slidenum">
              <a:rPr lang="en-US" altLang="zh-TW"/>
              <a:pPr>
                <a:defRPr/>
              </a:pPr>
              <a:t>‹#›</a:t>
            </a:fld>
            <a:endParaRPr lang="en-US" altLang="zh-TW"/>
          </a:p>
        </p:txBody>
      </p:sp>
    </p:spTree>
    <p:extLst>
      <p:ext uri="{BB962C8B-B14F-4D97-AF65-F5344CB8AC3E}">
        <p14:creationId xmlns:p14="http://schemas.microsoft.com/office/powerpoint/2010/main" val="212956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B92CFA28-01FF-44D9-87A0-CE84F5FF8132}" type="slidenum">
              <a:rPr lang="en-US" altLang="zh-TW"/>
              <a:pPr>
                <a:defRPr/>
              </a:pPr>
              <a:t>‹#›</a:t>
            </a:fld>
            <a:endParaRPr lang="en-US" altLang="zh-TW"/>
          </a:p>
        </p:txBody>
      </p:sp>
    </p:spTree>
    <p:extLst>
      <p:ext uri="{BB962C8B-B14F-4D97-AF65-F5344CB8AC3E}">
        <p14:creationId xmlns:p14="http://schemas.microsoft.com/office/powerpoint/2010/main" val="47683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0B1F7A3F-D183-4F71-BACC-0E77266AD1FD}" type="slidenum">
              <a:rPr lang="en-US" altLang="zh-TW"/>
              <a:pPr>
                <a:defRPr/>
              </a:pPr>
              <a:t>‹#›</a:t>
            </a:fld>
            <a:endParaRPr lang="en-US" altLang="zh-TW"/>
          </a:p>
        </p:txBody>
      </p:sp>
    </p:spTree>
    <p:extLst>
      <p:ext uri="{BB962C8B-B14F-4D97-AF65-F5344CB8AC3E}">
        <p14:creationId xmlns:p14="http://schemas.microsoft.com/office/powerpoint/2010/main" val="195770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D6C36FC-F580-4749-AF76-04A00C7FC23D}" type="slidenum">
              <a:rPr lang="en-US" altLang="zh-TW"/>
              <a:pPr>
                <a:defRPr/>
              </a:pPr>
              <a:t>‹#›</a:t>
            </a:fld>
            <a:endParaRPr lang="en-US" altLang="zh-TW"/>
          </a:p>
        </p:txBody>
      </p:sp>
    </p:spTree>
    <p:extLst>
      <p:ext uri="{BB962C8B-B14F-4D97-AF65-F5344CB8AC3E}">
        <p14:creationId xmlns:p14="http://schemas.microsoft.com/office/powerpoint/2010/main" val="132874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47800" y="990600"/>
            <a:ext cx="7315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1447800" y="20574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 Click to edit Master text styles</a:t>
            </a:r>
          </a:p>
          <a:p>
            <a:pPr lvl="1"/>
            <a:r>
              <a:rPr lang="en-US" altLang="zh-TW" smtClean="0"/>
              <a:t> Second level</a:t>
            </a:r>
          </a:p>
          <a:p>
            <a:pPr lvl="2"/>
            <a:r>
              <a:rPr lang="en-US" altLang="zh-TW" smtClean="0"/>
              <a:t> Third level</a:t>
            </a:r>
          </a:p>
          <a:p>
            <a:pPr lvl="3"/>
            <a:r>
              <a:rPr lang="en-US" altLang="zh-TW" smtClean="0"/>
              <a:t> Fourth level</a:t>
            </a:r>
          </a:p>
          <a:p>
            <a:pPr lvl="4"/>
            <a:r>
              <a:rPr lang="en-US" altLang="zh-TW" smtClean="0"/>
              <a:t> Fifth level</a:t>
            </a:r>
          </a:p>
        </p:txBody>
      </p:sp>
      <p:sp>
        <p:nvSpPr>
          <p:cNvPr id="2052" name="Rectangle 4"/>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defRPr sz="1400" smtClean="0">
                <a:latin typeface="Arial" pitchFamily="34" charset="0"/>
              </a:defRPr>
            </a:lvl1pPr>
          </a:lstStyle>
          <a:p>
            <a:pPr>
              <a:defRPr/>
            </a:pPr>
            <a:endParaRPr lang="en-US" altLang="zh-TW"/>
          </a:p>
        </p:txBody>
      </p:sp>
      <p:sp>
        <p:nvSpPr>
          <p:cNvPr id="2053" name="Rectangle 5"/>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defRPr sz="1400" smtClean="0">
                <a:latin typeface="Arial" pitchFamily="34" charset="0"/>
              </a:defRPr>
            </a:lvl1pPr>
          </a:lstStyle>
          <a:p>
            <a:pPr>
              <a:defRPr/>
            </a:pPr>
            <a:endParaRPr lang="en-US" altLang="zh-TW"/>
          </a:p>
        </p:txBody>
      </p:sp>
      <p:sp>
        <p:nvSpPr>
          <p:cNvPr id="2054" name="Rectangle 6"/>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defRPr sz="2600" b="1" smtClean="0">
                <a:solidFill>
                  <a:schemeClr val="bg1"/>
                </a:solidFill>
                <a:latin typeface="Arial" pitchFamily="34" charset="0"/>
              </a:defRPr>
            </a:lvl1pPr>
          </a:lstStyle>
          <a:p>
            <a:pPr>
              <a:defRPr/>
            </a:pPr>
            <a:fld id="{64F238B3-F1D8-4FC1-BA36-528E84FE0C54}"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lnSpc>
          <a:spcPct val="90000"/>
        </a:lnSpc>
        <a:spcBef>
          <a:spcPct val="0"/>
        </a:spcBef>
        <a:spcAft>
          <a:spcPct val="0"/>
        </a:spcAft>
        <a:defRPr sz="4400" b="1">
          <a:solidFill>
            <a:schemeClr val="tx1"/>
          </a:solidFill>
          <a:latin typeface="+mj-lt"/>
          <a:ea typeface="+mj-ea"/>
          <a:cs typeface="+mj-cs"/>
        </a:defRPr>
      </a:lvl1pPr>
      <a:lvl2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2pPr>
      <a:lvl3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3pPr>
      <a:lvl4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4pPr>
      <a:lvl5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5pPr>
      <a:lvl6pPr marL="4572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6pPr>
      <a:lvl7pPr marL="9144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7pPr>
      <a:lvl8pPr marL="13716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8pPr>
      <a:lvl9pPr marL="18288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lr>
          <a:srgbClr val="275393"/>
        </a:buClr>
        <a:buSzPct val="110000"/>
        <a:buFont typeface="Wingdings" pitchFamily="2" charset="2"/>
        <a:buBlip>
          <a:blip r:embed="rId14"/>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14"/>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14"/>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14"/>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zh-TW" dirty="0" err="1" smtClean="0">
                <a:latin typeface="Arial" charset="0"/>
              </a:rPr>
              <a:t>Uva</a:t>
            </a:r>
            <a:r>
              <a:rPr lang="en-US" altLang="zh-TW" dirty="0" smtClean="0">
                <a:latin typeface="Arial" charset="0"/>
              </a:rPr>
              <a:t> 1203</a:t>
            </a:r>
          </a:p>
        </p:txBody>
      </p:sp>
      <p:sp>
        <p:nvSpPr>
          <p:cNvPr id="3075" name="Rectangle 3"/>
          <p:cNvSpPr>
            <a:spLocks noGrp="1" noChangeArrowheads="1"/>
          </p:cNvSpPr>
          <p:nvPr>
            <p:ph type="subTitle" idx="1"/>
          </p:nvPr>
        </p:nvSpPr>
        <p:spPr>
          <a:xfrm>
            <a:off x="971600" y="3573016"/>
            <a:ext cx="7488832" cy="1360488"/>
          </a:xfrm>
        </p:spPr>
        <p:txBody>
          <a:bodyPr/>
          <a:lstStyle/>
          <a:p>
            <a:r>
              <a:rPr lang="en-US" altLang="zh-TW" sz="4400" dirty="0" smtClean="0"/>
              <a:t>Argus (Beijing 2004 LA 3135)</a:t>
            </a:r>
            <a:endParaRPr lang="en-US" altLang="zh-TW" sz="4400" dirty="0"/>
          </a:p>
          <a:p>
            <a:endParaRPr lang="en-US" altLang="zh-TW" dirty="0"/>
          </a:p>
          <a:p>
            <a:pPr eaLnBrk="1" hangingPunct="1"/>
            <a:r>
              <a:rPr lang="en-US" altLang="zh-TW" dirty="0" smtClean="0">
                <a:latin typeface="Arial" charset="0"/>
              </a:rPr>
              <a:t>Time: 3 seconds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0216" y="0"/>
            <a:ext cx="9164216" cy="6858000"/>
          </a:xfrm>
          <a:solidFill>
            <a:schemeClr val="bg1"/>
          </a:solidFill>
          <a:ln>
            <a:solidFill>
              <a:schemeClr val="bg2"/>
            </a:solidFill>
          </a:ln>
        </p:spPr>
        <p:txBody>
          <a:bodyPr/>
          <a:lstStyle/>
          <a:p>
            <a:pPr marL="0" indent="0">
              <a:buNone/>
            </a:pPr>
            <a:r>
              <a:rPr lang="en-US" altLang="zh-TW" sz="1700" dirty="0" smtClean="0">
                <a:latin typeface="Arial Black" pitchFamily="34" charset="0"/>
              </a:rPr>
              <a:t>#include &lt;</a:t>
            </a:r>
            <a:r>
              <a:rPr lang="en-US" altLang="zh-TW" sz="1700" dirty="0" err="1" smtClean="0">
                <a:latin typeface="Arial Black" pitchFamily="34" charset="0"/>
              </a:rPr>
              <a:t>cstdio</a:t>
            </a:r>
            <a:r>
              <a:rPr lang="en-US" altLang="zh-TW" sz="1700" dirty="0" smtClean="0">
                <a:latin typeface="Arial Black" pitchFamily="34" charset="0"/>
              </a:rPr>
              <a:t>&gt;</a:t>
            </a:r>
          </a:p>
          <a:p>
            <a:pPr marL="0" indent="0">
              <a:buNone/>
            </a:pPr>
            <a:r>
              <a:rPr lang="en-US" altLang="zh-TW" sz="1700" dirty="0" smtClean="0">
                <a:latin typeface="Arial Black" pitchFamily="34" charset="0"/>
              </a:rPr>
              <a:t>#include &lt;queue&gt;</a:t>
            </a:r>
          </a:p>
          <a:p>
            <a:pPr marL="0" indent="0">
              <a:buNone/>
            </a:pPr>
            <a:r>
              <a:rPr lang="en-US" altLang="zh-TW" sz="1700" dirty="0" smtClean="0">
                <a:latin typeface="Arial Black" pitchFamily="34" charset="0"/>
              </a:rPr>
              <a:t>#using namespace </a:t>
            </a:r>
            <a:r>
              <a:rPr lang="en-US" altLang="zh-TW" sz="1700" dirty="0" err="1" smtClean="0">
                <a:latin typeface="Arial Black" pitchFamily="34" charset="0"/>
              </a:rPr>
              <a:t>std</a:t>
            </a:r>
            <a:r>
              <a:rPr lang="en-US" altLang="zh-TW" sz="1700" dirty="0" smtClean="0">
                <a:latin typeface="Arial Black" pitchFamily="34" charset="0"/>
              </a:rPr>
              <a:t>;</a:t>
            </a:r>
          </a:p>
          <a:p>
            <a:pPr marL="0" indent="0">
              <a:buNone/>
            </a:pPr>
            <a:endParaRPr lang="en-US" altLang="zh-TW" sz="1700" dirty="0">
              <a:latin typeface="Arial Black" pitchFamily="34" charset="0"/>
            </a:endParaRPr>
          </a:p>
          <a:p>
            <a:pPr marL="0" indent="0">
              <a:buNone/>
            </a:pPr>
            <a:endParaRPr lang="en-US" altLang="zh-TW" sz="1700" dirty="0" smtClean="0">
              <a:latin typeface="Arial Black" pitchFamily="34" charset="0"/>
            </a:endParaRPr>
          </a:p>
          <a:p>
            <a:pPr marL="0" indent="0">
              <a:buNone/>
            </a:pPr>
            <a:r>
              <a:rPr lang="en-US" altLang="zh-TW" sz="1700" dirty="0" smtClean="0">
                <a:latin typeface="Arial Black" pitchFamily="34" charset="0"/>
              </a:rPr>
              <a:t>class Item</a:t>
            </a:r>
          </a:p>
          <a:p>
            <a:pPr marL="0" indent="0">
              <a:buNone/>
            </a:pPr>
            <a:r>
              <a:rPr lang="en-US" altLang="zh-TW" sz="1700" dirty="0" smtClean="0">
                <a:latin typeface="Arial Black" pitchFamily="34" charset="0"/>
              </a:rPr>
              <a:t>{     public:</a:t>
            </a:r>
          </a:p>
          <a:p>
            <a:pPr marL="0" indent="0">
              <a:buNone/>
            </a:pPr>
            <a:endParaRPr lang="en-US" altLang="zh-TW" sz="1700" dirty="0" smtClean="0">
              <a:latin typeface="Arial Black" pitchFamily="34" charset="0"/>
            </a:endParaRPr>
          </a:p>
          <a:p>
            <a:pPr marL="0" indent="0">
              <a:buNone/>
            </a:pPr>
            <a:r>
              <a:rPr lang="en-US" altLang="zh-TW" sz="1700" dirty="0">
                <a:latin typeface="Arial Black" pitchFamily="34" charset="0"/>
              </a:rPr>
              <a:t> </a:t>
            </a:r>
            <a:r>
              <a:rPr lang="en-US" altLang="zh-TW" sz="1700" dirty="0" smtClean="0">
                <a:latin typeface="Arial Black" pitchFamily="34" charset="0"/>
              </a:rPr>
              <a:t>      </a:t>
            </a:r>
            <a:r>
              <a:rPr lang="en-US" altLang="zh-TW" sz="1700" dirty="0" err="1" smtClean="0">
                <a:latin typeface="Arial Black" pitchFamily="34" charset="0"/>
              </a:rPr>
              <a:t>int</a:t>
            </a:r>
            <a:r>
              <a:rPr lang="en-US" altLang="zh-TW" sz="1700" dirty="0" smtClean="0">
                <a:latin typeface="Arial Black" pitchFamily="34" charset="0"/>
              </a:rPr>
              <a:t> </a:t>
            </a:r>
            <a:r>
              <a:rPr lang="en-US" altLang="zh-TW" sz="1700" dirty="0" err="1" smtClean="0">
                <a:latin typeface="Arial Black" pitchFamily="34" charset="0"/>
              </a:rPr>
              <a:t>Q_num</a:t>
            </a:r>
            <a:r>
              <a:rPr lang="en-US" altLang="zh-TW" sz="1700" dirty="0" smtClean="0">
                <a:latin typeface="Arial Black" pitchFamily="34" charset="0"/>
              </a:rPr>
              <a:t>, Period, Time;</a:t>
            </a:r>
          </a:p>
          <a:p>
            <a:pPr marL="0" indent="0">
              <a:buNone/>
            </a:pPr>
            <a:endParaRPr lang="en-US" altLang="zh-TW" sz="1700" dirty="0" smtClean="0">
              <a:latin typeface="Arial Black" pitchFamily="34" charset="0"/>
            </a:endParaRPr>
          </a:p>
          <a:p>
            <a:pPr marL="0" indent="0">
              <a:buNone/>
            </a:pPr>
            <a:r>
              <a:rPr lang="en-US" altLang="zh-TW" sz="1700" dirty="0">
                <a:latin typeface="Arial Black" pitchFamily="34" charset="0"/>
              </a:rPr>
              <a:t> </a:t>
            </a:r>
            <a:r>
              <a:rPr lang="en-US" altLang="zh-TW" sz="1700" dirty="0" smtClean="0">
                <a:latin typeface="Arial Black" pitchFamily="34" charset="0"/>
              </a:rPr>
              <a:t>      </a:t>
            </a:r>
            <a:r>
              <a:rPr lang="en-US" altLang="zh-TW" sz="1700" dirty="0" err="1" smtClean="0">
                <a:latin typeface="Arial Black" pitchFamily="34" charset="0"/>
              </a:rPr>
              <a:t>bool</a:t>
            </a:r>
            <a:r>
              <a:rPr lang="en-US" altLang="zh-TW" sz="1700" dirty="0" smtClean="0">
                <a:latin typeface="Arial Black" pitchFamily="34" charset="0"/>
              </a:rPr>
              <a:t> operator &lt; (</a:t>
            </a:r>
            <a:r>
              <a:rPr lang="en-US" altLang="zh-TW" sz="1700" dirty="0" err="1" smtClean="0">
                <a:latin typeface="Arial Black" pitchFamily="34" charset="0"/>
              </a:rPr>
              <a:t>const</a:t>
            </a:r>
            <a:r>
              <a:rPr lang="en-US" altLang="zh-TW" sz="1700" dirty="0" smtClean="0">
                <a:latin typeface="Arial Black" pitchFamily="34" charset="0"/>
              </a:rPr>
              <a:t> Item&amp; a) </a:t>
            </a:r>
            <a:r>
              <a:rPr lang="en-US" altLang="zh-TW" sz="1700" dirty="0" err="1" smtClean="0">
                <a:solidFill>
                  <a:srgbClr val="0000FF"/>
                </a:solidFill>
                <a:latin typeface="Arial Black" pitchFamily="34" charset="0"/>
              </a:rPr>
              <a:t>const</a:t>
            </a:r>
            <a:r>
              <a:rPr lang="en-US" altLang="zh-TW" sz="1700" dirty="0" smtClean="0">
                <a:latin typeface="Arial Black" pitchFamily="34" charset="0"/>
              </a:rPr>
              <a:t> </a:t>
            </a:r>
          </a:p>
          <a:p>
            <a:pPr marL="0" indent="0">
              <a:buNone/>
            </a:pPr>
            <a:r>
              <a:rPr lang="en-US" altLang="zh-TW" sz="1700" dirty="0">
                <a:latin typeface="Arial Black" pitchFamily="34" charset="0"/>
              </a:rPr>
              <a:t> </a:t>
            </a:r>
            <a:r>
              <a:rPr lang="en-US" altLang="zh-TW" sz="1700" dirty="0" smtClean="0">
                <a:latin typeface="Arial Black" pitchFamily="34" charset="0"/>
              </a:rPr>
              <a:t>              {</a:t>
            </a:r>
          </a:p>
          <a:p>
            <a:pPr marL="0" indent="0">
              <a:buNone/>
            </a:pPr>
            <a:r>
              <a:rPr lang="en-US" altLang="zh-TW" sz="1700" dirty="0">
                <a:latin typeface="Arial Black" pitchFamily="34" charset="0"/>
              </a:rPr>
              <a:t> </a:t>
            </a:r>
            <a:r>
              <a:rPr lang="en-US" altLang="zh-TW" sz="1700" dirty="0" smtClean="0">
                <a:latin typeface="Arial Black" pitchFamily="34" charset="0"/>
              </a:rPr>
              <a:t>                     return (Time &gt;</a:t>
            </a:r>
            <a:r>
              <a:rPr lang="en-US" altLang="zh-TW" sz="1700" dirty="0" err="1" smtClean="0">
                <a:latin typeface="Arial Black" pitchFamily="34" charset="0"/>
              </a:rPr>
              <a:t>a.Time</a:t>
            </a:r>
            <a:r>
              <a:rPr lang="en-US" altLang="zh-TW" sz="1700" dirty="0" smtClean="0">
                <a:latin typeface="Arial Black" pitchFamily="34" charset="0"/>
              </a:rPr>
              <a:t> || Time==</a:t>
            </a:r>
            <a:r>
              <a:rPr lang="en-US" altLang="zh-TW" sz="1700" dirty="0" err="1" smtClean="0">
                <a:latin typeface="Arial Black" pitchFamily="34" charset="0"/>
              </a:rPr>
              <a:t>a.Time</a:t>
            </a:r>
            <a:r>
              <a:rPr lang="en-US" altLang="zh-TW" sz="1700" dirty="0" smtClean="0">
                <a:latin typeface="Arial Black" pitchFamily="34" charset="0"/>
              </a:rPr>
              <a:t> &amp;&amp; </a:t>
            </a:r>
            <a:r>
              <a:rPr lang="en-US" altLang="zh-TW" sz="1700" dirty="0" err="1" smtClean="0">
                <a:latin typeface="Arial Black" pitchFamily="34" charset="0"/>
              </a:rPr>
              <a:t>Q_num</a:t>
            </a:r>
            <a:r>
              <a:rPr lang="en-US" altLang="zh-TW" sz="1700" dirty="0" smtClean="0">
                <a:latin typeface="Arial Black" pitchFamily="34" charset="0"/>
              </a:rPr>
              <a:t> &gt;</a:t>
            </a:r>
            <a:r>
              <a:rPr lang="en-US" altLang="zh-TW" sz="1700" dirty="0" err="1" smtClean="0">
                <a:latin typeface="Arial Black" pitchFamily="34" charset="0"/>
              </a:rPr>
              <a:t>a.Q_num</a:t>
            </a:r>
            <a:r>
              <a:rPr lang="en-US" altLang="zh-TW" sz="1700" dirty="0" smtClean="0">
                <a:latin typeface="Arial Black" pitchFamily="34" charset="0"/>
              </a:rPr>
              <a:t>);</a:t>
            </a:r>
          </a:p>
          <a:p>
            <a:pPr marL="0" indent="0">
              <a:buNone/>
            </a:pPr>
            <a:r>
              <a:rPr lang="en-US" altLang="zh-TW" sz="1700" dirty="0" smtClean="0">
                <a:latin typeface="Arial Black" pitchFamily="34" charset="0"/>
              </a:rPr>
              <a:t>                }</a:t>
            </a:r>
          </a:p>
          <a:p>
            <a:pPr marL="0" indent="0">
              <a:buNone/>
            </a:pPr>
            <a:r>
              <a:rPr lang="en-US" altLang="zh-TW" sz="1700" dirty="0" smtClean="0">
                <a:latin typeface="Arial Black" pitchFamily="34" charset="0"/>
              </a:rPr>
              <a:t>}</a:t>
            </a:r>
          </a:p>
          <a:p>
            <a:pPr marL="0" indent="0">
              <a:buNone/>
            </a:pPr>
            <a:endParaRPr lang="en-US" altLang="zh-TW" sz="1700" dirty="0">
              <a:latin typeface="Arial Black" pitchFamily="34" charset="0"/>
            </a:endParaRPr>
          </a:p>
        </p:txBody>
      </p:sp>
      <p:cxnSp>
        <p:nvCxnSpPr>
          <p:cNvPr id="5" name="直線接點 4"/>
          <p:cNvCxnSpPr/>
          <p:nvPr/>
        </p:nvCxnSpPr>
        <p:spPr bwMode="auto">
          <a:xfrm>
            <a:off x="2555776" y="4149080"/>
            <a:ext cx="1656184"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線接點 5"/>
          <p:cNvCxnSpPr/>
          <p:nvPr/>
        </p:nvCxnSpPr>
        <p:spPr bwMode="auto">
          <a:xfrm>
            <a:off x="4364360" y="4149080"/>
            <a:ext cx="4312096"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51326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0216" y="0"/>
            <a:ext cx="9164216" cy="6858000"/>
          </a:xfrm>
          <a:solidFill>
            <a:schemeClr val="bg1"/>
          </a:solidFill>
          <a:ln>
            <a:solidFill>
              <a:schemeClr val="bg2"/>
            </a:solidFill>
          </a:ln>
        </p:spPr>
        <p:txBody>
          <a:bodyPr/>
          <a:lstStyle/>
          <a:p>
            <a:pPr marL="0" indent="0">
              <a:buNone/>
            </a:pPr>
            <a:r>
              <a:rPr lang="en-US" altLang="zh-TW" sz="1700" dirty="0">
                <a:latin typeface="Arial Black" pitchFamily="34" charset="0"/>
              </a:rPr>
              <a:t>main()</a:t>
            </a:r>
          </a:p>
          <a:p>
            <a:pPr marL="0" indent="0">
              <a:buNone/>
            </a:pPr>
            <a:r>
              <a:rPr lang="en-US" altLang="zh-TW" sz="1700" dirty="0">
                <a:latin typeface="Arial Black" pitchFamily="34" charset="0"/>
              </a:rPr>
              <a:t>{     </a:t>
            </a:r>
            <a:r>
              <a:rPr lang="en-US" altLang="zh-TW" sz="1700" dirty="0" smtClean="0">
                <a:latin typeface="Arial Black" pitchFamily="34" charset="0"/>
              </a:rPr>
              <a:t>  </a:t>
            </a:r>
            <a:r>
              <a:rPr lang="en-US" altLang="zh-TW" sz="1700" dirty="0" err="1">
                <a:latin typeface="Arial Black" pitchFamily="34" charset="0"/>
              </a:rPr>
              <a:t>priority_queue</a:t>
            </a:r>
            <a:r>
              <a:rPr lang="en-US" altLang="zh-TW" sz="1700" dirty="0">
                <a:latin typeface="Arial Black" pitchFamily="34" charset="0"/>
              </a:rPr>
              <a:t>&lt;Item&gt; </a:t>
            </a:r>
            <a:r>
              <a:rPr lang="en-US" altLang="zh-TW" sz="1700" dirty="0" err="1">
                <a:latin typeface="Arial Black" pitchFamily="34" charset="0"/>
              </a:rPr>
              <a:t>pq</a:t>
            </a:r>
            <a:r>
              <a:rPr lang="en-US" altLang="zh-TW" sz="1700" dirty="0">
                <a:latin typeface="Arial Black" pitchFamily="34" charset="0"/>
              </a:rPr>
              <a:t>;</a:t>
            </a:r>
          </a:p>
          <a:p>
            <a:pPr marL="0" indent="0">
              <a:buNone/>
            </a:pPr>
            <a:r>
              <a:rPr lang="en-US" altLang="zh-TW" sz="1700" dirty="0">
                <a:latin typeface="Arial Black" pitchFamily="34" charset="0"/>
              </a:rPr>
              <a:t>     </a:t>
            </a:r>
            <a:r>
              <a:rPr lang="en-US" altLang="zh-TW" sz="1700" dirty="0" smtClean="0">
                <a:latin typeface="Arial Black" pitchFamily="34" charset="0"/>
              </a:rPr>
              <a:t>   </a:t>
            </a:r>
            <a:r>
              <a:rPr lang="en-US" altLang="zh-TW" sz="1700" dirty="0">
                <a:latin typeface="Arial Black" pitchFamily="34" charset="0"/>
              </a:rPr>
              <a:t>char s[20];</a:t>
            </a:r>
          </a:p>
          <a:p>
            <a:pPr marL="0" indent="0">
              <a:buNone/>
            </a:pPr>
            <a:r>
              <a:rPr lang="en-US" altLang="zh-TW" sz="1700" dirty="0">
                <a:latin typeface="Arial Black" pitchFamily="34" charset="0"/>
              </a:rPr>
              <a:t>       </a:t>
            </a:r>
          </a:p>
          <a:p>
            <a:pPr marL="0" indent="0">
              <a:buNone/>
            </a:pPr>
            <a:r>
              <a:rPr lang="en-US" altLang="zh-TW" sz="1700" dirty="0">
                <a:latin typeface="Arial Black" pitchFamily="34" charset="0"/>
              </a:rPr>
              <a:t>      </a:t>
            </a:r>
            <a:r>
              <a:rPr lang="en-US" altLang="zh-TW" sz="1700" dirty="0" smtClean="0">
                <a:latin typeface="Arial Black" pitchFamily="34" charset="0"/>
              </a:rPr>
              <a:t>  </a:t>
            </a:r>
            <a:r>
              <a:rPr lang="en-US" altLang="zh-TW" sz="1700" dirty="0">
                <a:latin typeface="Arial Black" pitchFamily="34" charset="0"/>
              </a:rPr>
              <a:t>while (</a:t>
            </a:r>
            <a:r>
              <a:rPr lang="en-US" altLang="zh-TW" sz="1700" dirty="0" err="1">
                <a:latin typeface="Arial Black" pitchFamily="34" charset="0"/>
              </a:rPr>
              <a:t>scanf</a:t>
            </a:r>
            <a:r>
              <a:rPr lang="en-US" altLang="zh-TW" sz="1700" dirty="0">
                <a:latin typeface="Arial Black" pitchFamily="34" charset="0"/>
              </a:rPr>
              <a:t>(“%</a:t>
            </a:r>
            <a:r>
              <a:rPr lang="en-US" altLang="zh-TW" sz="1700" dirty="0" err="1">
                <a:latin typeface="Arial Black" pitchFamily="34" charset="0"/>
              </a:rPr>
              <a:t>s”,s</a:t>
            </a:r>
            <a:r>
              <a:rPr lang="en-US" altLang="zh-TW" sz="1700" dirty="0">
                <a:latin typeface="Arial Black" pitchFamily="34" charset="0"/>
              </a:rPr>
              <a:t>) &amp;&amp; s[0]!=‘#’)</a:t>
            </a:r>
          </a:p>
          <a:p>
            <a:pPr marL="0" indent="0">
              <a:buNone/>
            </a:pPr>
            <a:r>
              <a:rPr lang="en-US" altLang="zh-TW" sz="1700" dirty="0">
                <a:latin typeface="Arial Black" pitchFamily="34" charset="0"/>
              </a:rPr>
              <a:t>       </a:t>
            </a:r>
            <a:r>
              <a:rPr lang="en-US" altLang="zh-TW" sz="1700" dirty="0" smtClean="0">
                <a:latin typeface="Arial Black" pitchFamily="34" charset="0"/>
              </a:rPr>
              <a:t> {</a:t>
            </a:r>
            <a:endParaRPr lang="en-US" altLang="zh-TW" sz="1700" dirty="0">
              <a:latin typeface="Arial Black" pitchFamily="34" charset="0"/>
            </a:endParaRPr>
          </a:p>
          <a:p>
            <a:pPr marL="0" indent="0">
              <a:buNone/>
            </a:pPr>
            <a:r>
              <a:rPr lang="en-US" altLang="zh-TW" sz="1700" dirty="0">
                <a:latin typeface="Arial Black" pitchFamily="34" charset="0"/>
              </a:rPr>
              <a:t>              Item </a:t>
            </a:r>
            <a:r>
              <a:rPr lang="en-US" altLang="zh-TW" sz="1700" dirty="0" err="1">
                <a:latin typeface="Arial Black" pitchFamily="34" charset="0"/>
              </a:rPr>
              <a:t>item</a:t>
            </a:r>
            <a:r>
              <a:rPr lang="en-US" altLang="zh-TW" sz="1700" dirty="0">
                <a:latin typeface="Arial Black" pitchFamily="34" charset="0"/>
              </a:rPr>
              <a:t>;</a:t>
            </a:r>
          </a:p>
          <a:p>
            <a:pPr marL="0" indent="0">
              <a:buNone/>
            </a:pPr>
            <a:r>
              <a:rPr lang="en-US" altLang="zh-TW" sz="1700" dirty="0">
                <a:latin typeface="Arial Black" pitchFamily="34" charset="0"/>
              </a:rPr>
              <a:t>              </a:t>
            </a:r>
            <a:r>
              <a:rPr lang="en-US" altLang="zh-TW" sz="1700" dirty="0" err="1">
                <a:latin typeface="Arial Black" pitchFamily="34" charset="0"/>
              </a:rPr>
              <a:t>scanf</a:t>
            </a:r>
            <a:r>
              <a:rPr lang="en-US" altLang="zh-TW" sz="1700" dirty="0">
                <a:latin typeface="Arial Black" pitchFamily="34" charset="0"/>
              </a:rPr>
              <a:t>(“%</a:t>
            </a:r>
            <a:r>
              <a:rPr lang="en-US" altLang="zh-TW" sz="1700" dirty="0" err="1">
                <a:latin typeface="Arial Black" pitchFamily="34" charset="0"/>
              </a:rPr>
              <a:t>d%d</a:t>
            </a:r>
            <a:r>
              <a:rPr lang="en-US" altLang="zh-TW" sz="1700" dirty="0">
                <a:latin typeface="Arial Black" pitchFamily="34" charset="0"/>
              </a:rPr>
              <a:t>”, &amp;</a:t>
            </a:r>
            <a:r>
              <a:rPr lang="en-US" altLang="zh-TW" sz="1700" dirty="0" err="1">
                <a:latin typeface="Arial Black" pitchFamily="34" charset="0"/>
              </a:rPr>
              <a:t>item.Q_num</a:t>
            </a:r>
            <a:r>
              <a:rPr lang="en-US" altLang="zh-TW" sz="1700" dirty="0">
                <a:latin typeface="Arial Black" pitchFamily="34" charset="0"/>
              </a:rPr>
              <a:t>, &amp;</a:t>
            </a:r>
            <a:r>
              <a:rPr lang="en-US" altLang="zh-TW" sz="1700" dirty="0" err="1">
                <a:latin typeface="Arial Black" pitchFamily="34" charset="0"/>
              </a:rPr>
              <a:t>item.Period</a:t>
            </a:r>
            <a:r>
              <a:rPr lang="en-US" altLang="zh-TW" sz="1700" dirty="0">
                <a:latin typeface="Arial Black" pitchFamily="34" charset="0"/>
              </a:rPr>
              <a:t>);</a:t>
            </a:r>
          </a:p>
          <a:p>
            <a:pPr marL="0" indent="0">
              <a:buNone/>
            </a:pPr>
            <a:r>
              <a:rPr lang="en-US" altLang="zh-TW" sz="1700" dirty="0">
                <a:latin typeface="Arial Black" pitchFamily="34" charset="0"/>
              </a:rPr>
              <a:t>              </a:t>
            </a:r>
            <a:r>
              <a:rPr lang="en-US" altLang="zh-TW" sz="1700" dirty="0" err="1">
                <a:latin typeface="Arial Black" pitchFamily="34" charset="0"/>
              </a:rPr>
              <a:t>item.Time</a:t>
            </a:r>
            <a:r>
              <a:rPr lang="en-US" altLang="zh-TW" sz="1700" dirty="0">
                <a:latin typeface="Arial Black" pitchFamily="34" charset="0"/>
              </a:rPr>
              <a:t>=</a:t>
            </a:r>
            <a:r>
              <a:rPr lang="en-US" altLang="zh-TW" sz="1700" dirty="0" err="1">
                <a:latin typeface="Arial Black" pitchFamily="34" charset="0"/>
              </a:rPr>
              <a:t>item.Period</a:t>
            </a:r>
            <a:r>
              <a:rPr lang="en-US" altLang="zh-TW" sz="1700" dirty="0">
                <a:latin typeface="Arial Black" pitchFamily="34" charset="0"/>
              </a:rPr>
              <a:t>;</a:t>
            </a:r>
          </a:p>
          <a:p>
            <a:pPr marL="0" indent="0">
              <a:buNone/>
            </a:pPr>
            <a:r>
              <a:rPr lang="en-US" altLang="zh-TW" sz="1700" dirty="0">
                <a:latin typeface="Arial Black" pitchFamily="34" charset="0"/>
              </a:rPr>
              <a:t>              </a:t>
            </a:r>
            <a:r>
              <a:rPr lang="en-US" altLang="zh-TW" sz="1700" dirty="0" err="1">
                <a:latin typeface="Arial Black" pitchFamily="34" charset="0"/>
              </a:rPr>
              <a:t>pq.push</a:t>
            </a:r>
            <a:r>
              <a:rPr lang="en-US" altLang="zh-TW" sz="1700" dirty="0">
                <a:latin typeface="Arial Black" pitchFamily="34" charset="0"/>
              </a:rPr>
              <a:t>(item);</a:t>
            </a:r>
          </a:p>
          <a:p>
            <a:pPr marL="0" indent="0">
              <a:buNone/>
            </a:pPr>
            <a:r>
              <a:rPr lang="en-US" altLang="zh-TW" sz="1700" dirty="0">
                <a:latin typeface="Arial Black" pitchFamily="34" charset="0"/>
              </a:rPr>
              <a:t>       </a:t>
            </a:r>
            <a:r>
              <a:rPr lang="en-US" altLang="zh-TW" sz="1700" dirty="0" smtClean="0">
                <a:latin typeface="Arial Black" pitchFamily="34" charset="0"/>
              </a:rPr>
              <a:t> }</a:t>
            </a:r>
            <a:endParaRPr lang="zh-TW" altLang="en-US" sz="1700" dirty="0">
              <a:latin typeface="Arial Black" pitchFamily="34" charset="0"/>
            </a:endParaRPr>
          </a:p>
          <a:p>
            <a:pPr marL="0" indent="0">
              <a:buNone/>
            </a:pPr>
            <a:r>
              <a:rPr lang="en-US" altLang="zh-TW" sz="1700" dirty="0" smtClean="0">
                <a:latin typeface="Arial Black" pitchFamily="34" charset="0"/>
              </a:rPr>
              <a:t>        </a:t>
            </a:r>
          </a:p>
          <a:p>
            <a:pPr marL="0" indent="0">
              <a:buNone/>
            </a:pPr>
            <a:r>
              <a:rPr lang="en-US" altLang="zh-TW" sz="1700" dirty="0" smtClean="0">
                <a:latin typeface="Arial Black" pitchFamily="34" charset="0"/>
              </a:rPr>
              <a:t>        </a:t>
            </a:r>
            <a:r>
              <a:rPr lang="en-US" altLang="zh-TW" sz="1700" dirty="0" err="1" smtClean="0">
                <a:latin typeface="Arial Black" pitchFamily="34" charset="0"/>
              </a:rPr>
              <a:t>int</a:t>
            </a:r>
            <a:r>
              <a:rPr lang="en-US" altLang="zh-TW" sz="1700" dirty="0" smtClean="0">
                <a:latin typeface="Arial Black" pitchFamily="34" charset="0"/>
              </a:rPr>
              <a:t> K;</a:t>
            </a:r>
          </a:p>
          <a:p>
            <a:pPr marL="0" indent="0">
              <a:buNone/>
            </a:pPr>
            <a:r>
              <a:rPr lang="en-US" altLang="zh-TW" sz="1700" dirty="0">
                <a:latin typeface="Arial Black" pitchFamily="34" charset="0"/>
              </a:rPr>
              <a:t> </a:t>
            </a:r>
            <a:r>
              <a:rPr lang="en-US" altLang="zh-TW" sz="1700" dirty="0" smtClean="0">
                <a:latin typeface="Arial Black" pitchFamily="34" charset="0"/>
              </a:rPr>
              <a:t>       </a:t>
            </a:r>
            <a:r>
              <a:rPr lang="en-US" altLang="zh-TW" sz="1700" dirty="0" err="1" smtClean="0">
                <a:latin typeface="Arial Black" pitchFamily="34" charset="0"/>
              </a:rPr>
              <a:t>scanf</a:t>
            </a:r>
            <a:r>
              <a:rPr lang="en-US" altLang="zh-TW" sz="1700" dirty="0" smtClean="0">
                <a:latin typeface="Arial Black" pitchFamily="34" charset="0"/>
              </a:rPr>
              <a:t>(“%d”, &amp;K);</a:t>
            </a:r>
            <a:endParaRPr lang="en-US" altLang="zh-TW" sz="1700" dirty="0">
              <a:latin typeface="Arial Black" pitchFamily="34" charset="0"/>
            </a:endParaRPr>
          </a:p>
          <a:p>
            <a:pPr marL="0" indent="0">
              <a:buNone/>
            </a:pPr>
            <a:r>
              <a:rPr lang="en-US" altLang="zh-TW" sz="1700" dirty="0" smtClean="0">
                <a:latin typeface="Arial Black" pitchFamily="34" charset="0"/>
              </a:rPr>
              <a:t>        while(K--)</a:t>
            </a:r>
          </a:p>
          <a:p>
            <a:pPr marL="0" indent="0">
              <a:buNone/>
            </a:pPr>
            <a:r>
              <a:rPr lang="en-US" altLang="zh-TW" sz="1700" dirty="0" smtClean="0">
                <a:latin typeface="Arial Black" pitchFamily="34" charset="0"/>
              </a:rPr>
              <a:t>        {       Item r = </a:t>
            </a:r>
            <a:r>
              <a:rPr lang="en-US" altLang="zh-TW" sz="1700" dirty="0" err="1" smtClean="0">
                <a:latin typeface="Arial Black" pitchFamily="34" charset="0"/>
              </a:rPr>
              <a:t>pq.top</a:t>
            </a:r>
            <a:r>
              <a:rPr lang="en-US" altLang="zh-TW" sz="1700" dirty="0" smtClean="0">
                <a:latin typeface="Arial Black" pitchFamily="34" charset="0"/>
              </a:rPr>
              <a:t>();</a:t>
            </a:r>
          </a:p>
          <a:p>
            <a:pPr marL="0" indent="0">
              <a:buNone/>
            </a:pPr>
            <a:r>
              <a:rPr lang="en-US" altLang="zh-TW" sz="1700" dirty="0">
                <a:latin typeface="Arial Black" pitchFamily="34" charset="0"/>
              </a:rPr>
              <a:t> </a:t>
            </a:r>
            <a:r>
              <a:rPr lang="en-US" altLang="zh-TW" sz="1700" dirty="0" smtClean="0">
                <a:latin typeface="Arial Black" pitchFamily="34" charset="0"/>
              </a:rPr>
              <a:t>                </a:t>
            </a:r>
            <a:r>
              <a:rPr lang="en-US" altLang="zh-TW" sz="1700" dirty="0" err="1" smtClean="0">
                <a:latin typeface="Arial Black" pitchFamily="34" charset="0"/>
              </a:rPr>
              <a:t>pq.pop</a:t>
            </a:r>
            <a:r>
              <a:rPr lang="en-US" altLang="zh-TW" sz="1700" dirty="0" smtClean="0">
                <a:latin typeface="Arial Black" pitchFamily="34" charset="0"/>
              </a:rPr>
              <a:t>();</a:t>
            </a:r>
          </a:p>
          <a:p>
            <a:pPr marL="0" indent="0">
              <a:buNone/>
            </a:pPr>
            <a:r>
              <a:rPr lang="en-US" altLang="zh-TW" sz="1700" dirty="0">
                <a:latin typeface="Arial Black" pitchFamily="34" charset="0"/>
              </a:rPr>
              <a:t> </a:t>
            </a:r>
            <a:r>
              <a:rPr lang="en-US" altLang="zh-TW" sz="1700" dirty="0" smtClean="0">
                <a:latin typeface="Arial Black" pitchFamily="34" charset="0"/>
              </a:rPr>
              <a:t>                </a:t>
            </a:r>
            <a:r>
              <a:rPr lang="en-US" altLang="zh-TW" sz="1700" dirty="0" err="1" smtClean="0">
                <a:latin typeface="Arial Black" pitchFamily="34" charset="0"/>
              </a:rPr>
              <a:t>printf</a:t>
            </a:r>
            <a:r>
              <a:rPr lang="en-US" altLang="zh-TW" sz="1700" dirty="0" smtClean="0">
                <a:latin typeface="Arial Black" pitchFamily="34" charset="0"/>
              </a:rPr>
              <a:t>(“%d\n”, </a:t>
            </a:r>
            <a:r>
              <a:rPr lang="en-US" altLang="zh-TW" sz="1700" dirty="0" err="1" smtClean="0">
                <a:latin typeface="Arial Black" pitchFamily="34" charset="0"/>
              </a:rPr>
              <a:t>r.Q_num</a:t>
            </a:r>
            <a:r>
              <a:rPr lang="en-US" altLang="zh-TW" sz="1700" dirty="0" smtClean="0">
                <a:latin typeface="Arial Black" pitchFamily="34" charset="0"/>
              </a:rPr>
              <a:t>);</a:t>
            </a:r>
          </a:p>
          <a:p>
            <a:pPr marL="0" indent="0">
              <a:buNone/>
            </a:pPr>
            <a:r>
              <a:rPr lang="en-US" altLang="zh-TW" sz="1700" dirty="0">
                <a:latin typeface="Arial Black" pitchFamily="34" charset="0"/>
              </a:rPr>
              <a:t> </a:t>
            </a:r>
            <a:r>
              <a:rPr lang="en-US" altLang="zh-TW" sz="1700" dirty="0" smtClean="0">
                <a:latin typeface="Arial Black" pitchFamily="34" charset="0"/>
              </a:rPr>
              <a:t>                </a:t>
            </a:r>
            <a:r>
              <a:rPr lang="en-US" altLang="zh-TW" sz="1700" dirty="0" err="1" smtClean="0">
                <a:latin typeface="Arial Black" pitchFamily="34" charset="0"/>
              </a:rPr>
              <a:t>r.Time</a:t>
            </a:r>
            <a:r>
              <a:rPr lang="en-US" altLang="zh-TW" sz="1700" dirty="0" smtClean="0">
                <a:latin typeface="Arial Black" pitchFamily="34" charset="0"/>
              </a:rPr>
              <a:t>+=</a:t>
            </a:r>
            <a:r>
              <a:rPr lang="en-US" altLang="zh-TW" sz="1700" dirty="0" err="1" smtClean="0">
                <a:latin typeface="Arial Black" pitchFamily="34" charset="0"/>
              </a:rPr>
              <a:t>r.Period</a:t>
            </a:r>
            <a:r>
              <a:rPr lang="en-US" altLang="zh-TW" sz="1700" dirty="0" smtClean="0">
                <a:latin typeface="Arial Black" pitchFamily="34" charset="0"/>
              </a:rPr>
              <a:t>;</a:t>
            </a:r>
          </a:p>
          <a:p>
            <a:pPr marL="0" indent="0">
              <a:buNone/>
            </a:pPr>
            <a:r>
              <a:rPr lang="en-US" altLang="zh-TW" sz="1700" dirty="0">
                <a:latin typeface="Arial Black" pitchFamily="34" charset="0"/>
              </a:rPr>
              <a:t> </a:t>
            </a:r>
            <a:r>
              <a:rPr lang="en-US" altLang="zh-TW" sz="1700" dirty="0" smtClean="0">
                <a:latin typeface="Arial Black" pitchFamily="34" charset="0"/>
              </a:rPr>
              <a:t>                </a:t>
            </a:r>
            <a:r>
              <a:rPr lang="en-US" altLang="zh-TW" sz="1700" dirty="0" err="1" smtClean="0">
                <a:latin typeface="Arial Black" pitchFamily="34" charset="0"/>
              </a:rPr>
              <a:t>pq.push</a:t>
            </a:r>
            <a:r>
              <a:rPr lang="en-US" altLang="zh-TW" sz="1700" dirty="0" smtClean="0">
                <a:latin typeface="Arial Black" pitchFamily="34" charset="0"/>
              </a:rPr>
              <a:t>(r);</a:t>
            </a:r>
          </a:p>
          <a:p>
            <a:pPr marL="0" indent="0">
              <a:buNone/>
            </a:pPr>
            <a:r>
              <a:rPr lang="en-US" altLang="zh-TW" sz="1700" dirty="0">
                <a:latin typeface="Arial Black" pitchFamily="34" charset="0"/>
              </a:rPr>
              <a:t> </a:t>
            </a:r>
            <a:r>
              <a:rPr lang="en-US" altLang="zh-TW" sz="1700" dirty="0" smtClean="0">
                <a:latin typeface="Arial Black" pitchFamily="34" charset="0"/>
              </a:rPr>
              <a:t>        }</a:t>
            </a:r>
          </a:p>
          <a:p>
            <a:pPr marL="0" indent="0">
              <a:buNone/>
            </a:pPr>
            <a:r>
              <a:rPr lang="en-US" altLang="zh-TW" sz="1700" dirty="0">
                <a:latin typeface="Arial Black" pitchFamily="34" charset="0"/>
              </a:rPr>
              <a:t>}</a:t>
            </a:r>
            <a:r>
              <a:rPr lang="en-US" altLang="zh-TW" sz="1700" dirty="0" smtClean="0">
                <a:latin typeface="Arial Black" pitchFamily="34" charset="0"/>
              </a:rPr>
              <a:t> </a:t>
            </a:r>
            <a:endParaRPr lang="zh-TW" altLang="en-US" sz="1700" dirty="0">
              <a:latin typeface="Arial Black" pitchFamily="34" charset="0"/>
            </a:endParaRPr>
          </a:p>
        </p:txBody>
      </p:sp>
    </p:spTree>
    <p:extLst>
      <p:ext uri="{BB962C8B-B14F-4D97-AF65-F5344CB8AC3E}">
        <p14:creationId xmlns:p14="http://schemas.microsoft.com/office/powerpoint/2010/main" val="408608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Problem Descriptions</a:t>
            </a:r>
            <a:endParaRPr lang="zh-TW" altLang="en-US" dirty="0"/>
          </a:p>
        </p:txBody>
      </p:sp>
      <p:sp>
        <p:nvSpPr>
          <p:cNvPr id="3" name="內容版面配置區 2"/>
          <p:cNvSpPr>
            <a:spLocks noGrp="1"/>
          </p:cNvSpPr>
          <p:nvPr>
            <p:ph idx="1"/>
          </p:nvPr>
        </p:nvSpPr>
        <p:spPr>
          <a:xfrm>
            <a:off x="539552" y="1268760"/>
            <a:ext cx="8280920" cy="5400600"/>
          </a:xfrm>
        </p:spPr>
        <p:txBody>
          <a:bodyPr/>
          <a:lstStyle/>
          <a:p>
            <a:pPr algn="just"/>
            <a:r>
              <a:rPr lang="en-US" altLang="zh-TW" sz="2800" dirty="0"/>
              <a:t>A data stream is a real-time, continuous, ordered sequence of items. Some examples include sensor data, Internet traffic, financial tickers, on-line auctions, and transaction logs such as Web usage logs and telephone call records</a:t>
            </a:r>
            <a:r>
              <a:rPr lang="en-US" altLang="zh-TW" sz="2800" dirty="0" smtClean="0"/>
              <a:t>.</a:t>
            </a:r>
          </a:p>
          <a:p>
            <a:pPr algn="just"/>
            <a:r>
              <a:rPr lang="en-US" altLang="zh-TW" sz="2800" dirty="0"/>
              <a:t>Likewise, queries over streams run continuously over a period of time and incrementally return new results as new data arrives. For example, a temperature detection system of a factory warehouse may run queries like the following. </a:t>
            </a:r>
          </a:p>
          <a:p>
            <a:pPr algn="just"/>
            <a:r>
              <a:rPr lang="en-US" altLang="zh-TW" sz="2800" dirty="0" smtClean="0"/>
              <a:t> </a:t>
            </a:r>
          </a:p>
        </p:txBody>
      </p:sp>
    </p:spTree>
    <p:extLst>
      <p:ext uri="{BB962C8B-B14F-4D97-AF65-F5344CB8AC3E}">
        <p14:creationId xmlns:p14="http://schemas.microsoft.com/office/powerpoint/2010/main" val="21455900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Problem Descriptions</a:t>
            </a:r>
            <a:endParaRPr lang="zh-TW" altLang="en-US" dirty="0"/>
          </a:p>
        </p:txBody>
      </p:sp>
      <p:sp>
        <p:nvSpPr>
          <p:cNvPr id="3" name="內容版面配置區 2"/>
          <p:cNvSpPr>
            <a:spLocks noGrp="1"/>
          </p:cNvSpPr>
          <p:nvPr>
            <p:ph idx="1"/>
          </p:nvPr>
        </p:nvSpPr>
        <p:spPr>
          <a:xfrm>
            <a:off x="539552" y="1268760"/>
            <a:ext cx="8280920" cy="5400600"/>
          </a:xfrm>
        </p:spPr>
        <p:txBody>
          <a:bodyPr/>
          <a:lstStyle/>
          <a:p>
            <a:pPr marL="342900" lvl="1" indent="-342900"/>
            <a:r>
              <a:rPr lang="en-US" altLang="zh-TW" dirty="0">
                <a:solidFill>
                  <a:srgbClr val="0000FF"/>
                </a:solidFill>
              </a:rPr>
              <a:t>Query-1</a:t>
            </a:r>
            <a:r>
              <a:rPr lang="en-US" altLang="zh-TW" dirty="0" smtClean="0">
                <a:solidFill>
                  <a:srgbClr val="0000FF"/>
                </a:solidFill>
              </a:rPr>
              <a:t>:“</a:t>
            </a:r>
            <a:r>
              <a:rPr lang="en-US" altLang="zh-TW" dirty="0">
                <a:solidFill>
                  <a:srgbClr val="0000FF"/>
                </a:solidFill>
              </a:rPr>
              <a:t>Every five minutes, retrieve the maximum temperature over the past five minutes.” </a:t>
            </a:r>
            <a:endParaRPr lang="en-US" altLang="zh-TW" dirty="0" smtClean="0">
              <a:solidFill>
                <a:srgbClr val="0000FF"/>
              </a:solidFill>
            </a:endParaRPr>
          </a:p>
          <a:p>
            <a:pPr marL="342900" lvl="1" indent="-342900"/>
            <a:r>
              <a:rPr lang="en-US" altLang="zh-TW" dirty="0" smtClean="0">
                <a:solidFill>
                  <a:srgbClr val="0000FF"/>
                </a:solidFill>
              </a:rPr>
              <a:t>Query-2:“</a:t>
            </a:r>
            <a:r>
              <a:rPr lang="en-US" altLang="zh-TW" dirty="0">
                <a:solidFill>
                  <a:srgbClr val="0000FF"/>
                </a:solidFill>
              </a:rPr>
              <a:t>Return the average temperature measured on each floor over the past 10 minutes</a:t>
            </a:r>
            <a:r>
              <a:rPr lang="en-US" altLang="zh-TW" dirty="0" smtClean="0">
                <a:solidFill>
                  <a:srgbClr val="0000FF"/>
                </a:solidFill>
              </a:rPr>
              <a:t>.”</a:t>
            </a:r>
          </a:p>
        </p:txBody>
      </p:sp>
    </p:spTree>
    <p:extLst>
      <p:ext uri="{BB962C8B-B14F-4D97-AF65-F5344CB8AC3E}">
        <p14:creationId xmlns:p14="http://schemas.microsoft.com/office/powerpoint/2010/main" val="3451996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Problem Descriptions</a:t>
            </a:r>
            <a:endParaRPr lang="zh-TW" altLang="en-US" dirty="0"/>
          </a:p>
        </p:txBody>
      </p:sp>
      <p:sp>
        <p:nvSpPr>
          <p:cNvPr id="3" name="內容版面配置區 2"/>
          <p:cNvSpPr>
            <a:spLocks noGrp="1"/>
          </p:cNvSpPr>
          <p:nvPr>
            <p:ph idx="1"/>
          </p:nvPr>
        </p:nvSpPr>
        <p:spPr>
          <a:xfrm>
            <a:off x="539552" y="1268760"/>
            <a:ext cx="8280920" cy="5400600"/>
          </a:xfrm>
        </p:spPr>
        <p:txBody>
          <a:bodyPr/>
          <a:lstStyle/>
          <a:p>
            <a:pPr marL="342900" lvl="1" indent="-342900" algn="just"/>
            <a:r>
              <a:rPr lang="en-US" altLang="zh-TW" sz="2400" dirty="0" smtClean="0"/>
              <a:t>We </a:t>
            </a:r>
            <a:r>
              <a:rPr lang="en-US" altLang="zh-TW" sz="2400" dirty="0"/>
              <a:t>have developed a Data Stream Management System called Argus, which processes the queries over the data streams. Users can register queries to the Argus. Argus will keep the queries running over the changing data and return the results to the corresponding user with the desired frequency. For the Argus, we use the following instruction to register a query</a:t>
            </a:r>
            <a:r>
              <a:rPr lang="en-US" altLang="zh-TW" sz="2400" dirty="0" smtClean="0"/>
              <a:t>:</a:t>
            </a:r>
          </a:p>
          <a:p>
            <a:pPr marL="342900" lvl="1" indent="-342900" algn="just"/>
            <a:r>
              <a:rPr lang="en-US" altLang="zh-TW" sz="2400" dirty="0">
                <a:solidFill>
                  <a:srgbClr val="0000FF"/>
                </a:solidFill>
              </a:rPr>
              <a:t>Register </a:t>
            </a:r>
            <a:r>
              <a:rPr lang="en-US" altLang="zh-TW" sz="2400" dirty="0" err="1" smtClean="0">
                <a:solidFill>
                  <a:srgbClr val="0000FF"/>
                </a:solidFill>
              </a:rPr>
              <a:t>Q_num</a:t>
            </a:r>
            <a:r>
              <a:rPr lang="en-US" altLang="zh-TW" sz="2400" dirty="0" smtClean="0">
                <a:solidFill>
                  <a:srgbClr val="0000FF"/>
                </a:solidFill>
              </a:rPr>
              <a:t> Period </a:t>
            </a:r>
            <a:endParaRPr lang="en-US" altLang="zh-TW" sz="2400" dirty="0"/>
          </a:p>
          <a:p>
            <a:pPr marL="342900" lvl="1" indent="-342900" algn="just"/>
            <a:r>
              <a:rPr lang="en-US" altLang="zh-TW" sz="2400" dirty="0" err="1" smtClean="0"/>
              <a:t>Q_num</a:t>
            </a:r>
            <a:r>
              <a:rPr lang="en-US" altLang="zh-TW" sz="2400" dirty="0" smtClean="0"/>
              <a:t> </a:t>
            </a:r>
            <a:r>
              <a:rPr lang="en-US" altLang="zh-TW" sz="2400" dirty="0"/>
              <a:t>(0 &lt; </a:t>
            </a:r>
            <a:r>
              <a:rPr lang="en-US" altLang="zh-TW" sz="2400" dirty="0" err="1" smtClean="0"/>
              <a:t>Q_num</a:t>
            </a:r>
            <a:r>
              <a:rPr lang="en-US" altLang="zh-TW" sz="2400" dirty="0" smtClean="0"/>
              <a:t> </a:t>
            </a:r>
            <a:r>
              <a:rPr lang="en-US" altLang="zh-TW" sz="2400" dirty="0"/>
              <a:t>≤ 3000) is query ID-number, and </a:t>
            </a:r>
            <a:r>
              <a:rPr lang="en-US" altLang="zh-TW" sz="2400" dirty="0" smtClean="0"/>
              <a:t>Period </a:t>
            </a:r>
            <a:r>
              <a:rPr lang="en-US" altLang="zh-TW" sz="2400" dirty="0"/>
              <a:t>(0 &lt; </a:t>
            </a:r>
            <a:r>
              <a:rPr lang="en-US" altLang="zh-TW" sz="2400" dirty="0" smtClean="0"/>
              <a:t>Period </a:t>
            </a:r>
            <a:r>
              <a:rPr lang="en-US" altLang="zh-TW" sz="2400" dirty="0"/>
              <a:t>≤ 3000) is the interval between two consecutive returns of the result. After </a:t>
            </a:r>
            <a:r>
              <a:rPr lang="en-US" altLang="zh-TW" sz="2400" dirty="0" smtClean="0"/>
              <a:t>Period </a:t>
            </a:r>
            <a:r>
              <a:rPr lang="en-US" altLang="zh-TW" sz="2400" dirty="0"/>
              <a:t>seconds of register, the result will be returned for the first time, and after that, the result will be returned every </a:t>
            </a:r>
            <a:r>
              <a:rPr lang="en-US" altLang="zh-TW" sz="2400" dirty="0" smtClean="0"/>
              <a:t>Period </a:t>
            </a:r>
            <a:r>
              <a:rPr lang="en-US" altLang="zh-TW" sz="2400" dirty="0"/>
              <a:t>seconds.</a:t>
            </a:r>
          </a:p>
        </p:txBody>
      </p:sp>
    </p:spTree>
    <p:extLst>
      <p:ext uri="{BB962C8B-B14F-4D97-AF65-F5344CB8AC3E}">
        <p14:creationId xmlns:p14="http://schemas.microsoft.com/office/powerpoint/2010/main" val="1787895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Problem Descriptions</a:t>
            </a:r>
            <a:endParaRPr lang="zh-TW" altLang="en-US" dirty="0"/>
          </a:p>
        </p:txBody>
      </p:sp>
      <p:sp>
        <p:nvSpPr>
          <p:cNvPr id="3" name="內容版面配置區 2"/>
          <p:cNvSpPr>
            <a:spLocks noGrp="1"/>
          </p:cNvSpPr>
          <p:nvPr>
            <p:ph idx="1"/>
          </p:nvPr>
        </p:nvSpPr>
        <p:spPr>
          <a:xfrm>
            <a:off x="539552" y="1268760"/>
            <a:ext cx="8280920" cy="5400600"/>
          </a:xfrm>
        </p:spPr>
        <p:txBody>
          <a:bodyPr/>
          <a:lstStyle/>
          <a:p>
            <a:pPr marL="342900" lvl="1" indent="-342900" algn="just"/>
            <a:r>
              <a:rPr lang="en-US" altLang="zh-TW" sz="2400" dirty="0"/>
              <a:t>Here we have several different queries registered in Argus at once. It is confirmed that all the queries have different </a:t>
            </a:r>
            <a:r>
              <a:rPr lang="en-US" altLang="zh-TW" sz="2400" dirty="0" err="1" smtClean="0"/>
              <a:t>Q_num</a:t>
            </a:r>
            <a:r>
              <a:rPr lang="en-US" altLang="zh-TW" sz="2400" dirty="0"/>
              <a:t>. Your task is to </a:t>
            </a:r>
            <a:r>
              <a:rPr lang="en-US" altLang="zh-TW" sz="2400" u="sng" dirty="0">
                <a:solidFill>
                  <a:srgbClr val="FF0000"/>
                </a:solidFill>
              </a:rPr>
              <a:t>tell the first K queries to return the results</a:t>
            </a:r>
            <a:r>
              <a:rPr lang="en-US" altLang="zh-TW" sz="2400" dirty="0"/>
              <a:t>. If two or more queries are to return the results at the same time, </a:t>
            </a:r>
            <a:r>
              <a:rPr lang="en-US" altLang="zh-TW" sz="2400" dirty="0">
                <a:solidFill>
                  <a:srgbClr val="FF0000"/>
                </a:solidFill>
              </a:rPr>
              <a:t>they will return the results one by one in the ascending order of </a:t>
            </a:r>
            <a:r>
              <a:rPr lang="en-US" altLang="zh-TW" sz="2400" dirty="0" err="1" smtClean="0">
                <a:solidFill>
                  <a:srgbClr val="FF0000"/>
                </a:solidFill>
              </a:rPr>
              <a:t>Q_num</a:t>
            </a:r>
            <a:r>
              <a:rPr lang="en-US" altLang="zh-TW" sz="2400" dirty="0"/>
              <a:t>.</a:t>
            </a:r>
          </a:p>
        </p:txBody>
      </p:sp>
    </p:spTree>
    <p:extLst>
      <p:ext uri="{BB962C8B-B14F-4D97-AF65-F5344CB8AC3E}">
        <p14:creationId xmlns:p14="http://schemas.microsoft.com/office/powerpoint/2010/main" val="848436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116632"/>
            <a:ext cx="7315200" cy="838200"/>
          </a:xfrm>
        </p:spPr>
        <p:txBody>
          <a:bodyPr/>
          <a:lstStyle/>
          <a:p>
            <a:r>
              <a:rPr lang="en-US" altLang="zh-TW" dirty="0" smtClean="0"/>
              <a:t>Input</a:t>
            </a:r>
            <a:endParaRPr lang="zh-TW" altLang="en-US" dirty="0"/>
          </a:p>
        </p:txBody>
      </p:sp>
      <p:sp>
        <p:nvSpPr>
          <p:cNvPr id="3" name="內容版面配置區 2"/>
          <p:cNvSpPr>
            <a:spLocks noGrp="1"/>
          </p:cNvSpPr>
          <p:nvPr>
            <p:ph idx="1"/>
          </p:nvPr>
        </p:nvSpPr>
        <p:spPr>
          <a:xfrm>
            <a:off x="899592" y="836712"/>
            <a:ext cx="7560840" cy="5400600"/>
          </a:xfrm>
        </p:spPr>
        <p:txBody>
          <a:bodyPr/>
          <a:lstStyle/>
          <a:p>
            <a:pPr algn="just"/>
            <a:r>
              <a:rPr lang="en-US" altLang="zh-TW" sz="2800" dirty="0"/>
              <a:t>The first part of the input are the register instructions to Argus, </a:t>
            </a:r>
            <a:r>
              <a:rPr lang="en-US" altLang="zh-TW" sz="2800" dirty="0">
                <a:solidFill>
                  <a:srgbClr val="FF0000"/>
                </a:solidFill>
              </a:rPr>
              <a:t>one instruction per line</a:t>
            </a:r>
            <a:r>
              <a:rPr lang="en-US" altLang="zh-TW" sz="2800" dirty="0"/>
              <a:t>. </a:t>
            </a:r>
            <a:endParaRPr lang="en-US" altLang="zh-TW" sz="2800" dirty="0" smtClean="0"/>
          </a:p>
          <a:p>
            <a:pPr algn="just"/>
            <a:r>
              <a:rPr lang="en-US" altLang="zh-TW" sz="2800" dirty="0" smtClean="0"/>
              <a:t>You </a:t>
            </a:r>
            <a:r>
              <a:rPr lang="en-US" altLang="zh-TW" sz="2800" dirty="0"/>
              <a:t>can assume the </a:t>
            </a:r>
            <a:r>
              <a:rPr lang="en-US" altLang="zh-TW" sz="2800" dirty="0">
                <a:solidFill>
                  <a:srgbClr val="FF0000"/>
                </a:solidFill>
              </a:rPr>
              <a:t>number of the instructions will not exceed 1000</a:t>
            </a:r>
            <a:r>
              <a:rPr lang="en-US" altLang="zh-TW" sz="2800" dirty="0"/>
              <a:t>, and </a:t>
            </a:r>
            <a:r>
              <a:rPr lang="en-US" altLang="zh-TW" sz="2800" dirty="0">
                <a:solidFill>
                  <a:srgbClr val="FF0000"/>
                </a:solidFill>
              </a:rPr>
              <a:t>all these instructions are executed at the same time</a:t>
            </a:r>
            <a:r>
              <a:rPr lang="en-US" altLang="zh-TW" sz="2800" dirty="0"/>
              <a:t>. </a:t>
            </a:r>
            <a:endParaRPr lang="en-US" altLang="zh-TW" sz="2800" dirty="0" smtClean="0"/>
          </a:p>
          <a:p>
            <a:pPr algn="just"/>
            <a:r>
              <a:rPr lang="en-US" altLang="zh-TW" sz="2800" dirty="0" smtClean="0"/>
              <a:t>This </a:t>
            </a:r>
            <a:r>
              <a:rPr lang="en-US" altLang="zh-TW" sz="2800" dirty="0"/>
              <a:t>part is ended with a line of ‘#’. The second part is your task. </a:t>
            </a:r>
            <a:r>
              <a:rPr lang="en-US" altLang="zh-TW" sz="2800" dirty="0">
                <a:solidFill>
                  <a:srgbClr val="FF0000"/>
                </a:solidFill>
              </a:rPr>
              <a:t>This part contains only one line</a:t>
            </a:r>
            <a:r>
              <a:rPr lang="en-US" altLang="zh-TW" sz="2800" dirty="0"/>
              <a:t>, which is one </a:t>
            </a:r>
            <a:r>
              <a:rPr lang="en-US" altLang="zh-TW" sz="2800" dirty="0">
                <a:solidFill>
                  <a:srgbClr val="FF0000"/>
                </a:solidFill>
              </a:rPr>
              <a:t>positive integer K (≤ 10000)</a:t>
            </a:r>
            <a:r>
              <a:rPr lang="en-US" altLang="zh-TW" sz="2800" dirty="0"/>
              <a:t>. </a:t>
            </a:r>
            <a:endParaRPr lang="en-US" altLang="zh-TW" dirty="0">
              <a:solidFill>
                <a:srgbClr val="FF0000"/>
              </a:solidFill>
            </a:endParaRPr>
          </a:p>
        </p:txBody>
      </p:sp>
    </p:spTree>
    <p:extLst>
      <p:ext uri="{BB962C8B-B14F-4D97-AF65-F5344CB8AC3E}">
        <p14:creationId xmlns:p14="http://schemas.microsoft.com/office/powerpoint/2010/main" val="2655591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Output</a:t>
            </a:r>
            <a:endParaRPr lang="zh-TW" altLang="en-US" dirty="0"/>
          </a:p>
        </p:txBody>
      </p:sp>
      <p:sp>
        <p:nvSpPr>
          <p:cNvPr id="3" name="內容版面配置區 2"/>
          <p:cNvSpPr>
            <a:spLocks noGrp="1"/>
          </p:cNvSpPr>
          <p:nvPr>
            <p:ph idx="1"/>
          </p:nvPr>
        </p:nvSpPr>
        <p:spPr>
          <a:xfrm>
            <a:off x="539552" y="1268760"/>
            <a:ext cx="8280920" cy="5400600"/>
          </a:xfrm>
        </p:spPr>
        <p:txBody>
          <a:bodyPr/>
          <a:lstStyle/>
          <a:p>
            <a:r>
              <a:rPr lang="en-US" altLang="zh-TW" sz="2800" dirty="0"/>
              <a:t>You should output the </a:t>
            </a:r>
            <a:r>
              <a:rPr lang="en-US" altLang="zh-TW" sz="2800" dirty="0" err="1" smtClean="0">
                <a:solidFill>
                  <a:srgbClr val="FF0000"/>
                </a:solidFill>
              </a:rPr>
              <a:t>Q_num</a:t>
            </a:r>
            <a:r>
              <a:rPr lang="en-US" altLang="zh-TW" sz="2800" dirty="0" smtClean="0">
                <a:solidFill>
                  <a:srgbClr val="FF0000"/>
                </a:solidFill>
              </a:rPr>
              <a:t> </a:t>
            </a:r>
            <a:r>
              <a:rPr lang="en-US" altLang="zh-TW" sz="2800" dirty="0">
                <a:solidFill>
                  <a:srgbClr val="FF0000"/>
                </a:solidFill>
              </a:rPr>
              <a:t>of the first K queries</a:t>
            </a:r>
            <a:r>
              <a:rPr lang="en-US" altLang="zh-TW" sz="2800" dirty="0"/>
              <a:t> to return the results, </a:t>
            </a:r>
            <a:r>
              <a:rPr lang="en-US" altLang="zh-TW" sz="2800" dirty="0">
                <a:solidFill>
                  <a:srgbClr val="FF0000"/>
                </a:solidFill>
              </a:rPr>
              <a:t>one number per line</a:t>
            </a:r>
            <a:r>
              <a:rPr lang="en-US" altLang="zh-TW" sz="2800" dirty="0"/>
              <a:t>.</a:t>
            </a:r>
            <a:r>
              <a:rPr lang="en-US" altLang="zh-TW" dirty="0"/>
              <a:t/>
            </a:r>
            <a:br>
              <a:rPr lang="en-US" altLang="zh-TW" dirty="0"/>
            </a:br>
            <a:r>
              <a:rPr lang="en-US" altLang="zh-TW" dirty="0"/>
              <a:t/>
            </a:r>
            <a:br>
              <a:rPr lang="en-US" altLang="zh-TW" dirty="0"/>
            </a:br>
            <a:endParaRPr lang="en-US" altLang="zh-TW" dirty="0"/>
          </a:p>
        </p:txBody>
      </p:sp>
    </p:spTree>
    <p:extLst>
      <p:ext uri="{BB962C8B-B14F-4D97-AF65-F5344CB8AC3E}">
        <p14:creationId xmlns:p14="http://schemas.microsoft.com/office/powerpoint/2010/main" val="1272295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7584" y="332656"/>
            <a:ext cx="7315200" cy="838200"/>
          </a:xfrm>
        </p:spPr>
        <p:txBody>
          <a:bodyPr/>
          <a:lstStyle/>
          <a:p>
            <a:r>
              <a:rPr lang="en-US" altLang="zh-TW" dirty="0" smtClean="0"/>
              <a:t>Example I/O</a:t>
            </a:r>
            <a:endParaRPr lang="zh-TW" altLang="en-US" dirty="0"/>
          </a:p>
        </p:txBody>
      </p:sp>
      <p:sp>
        <p:nvSpPr>
          <p:cNvPr id="5" name="文字方塊 4"/>
          <p:cNvSpPr txBox="1"/>
          <p:nvPr/>
        </p:nvSpPr>
        <p:spPr>
          <a:xfrm>
            <a:off x="683568" y="1556792"/>
            <a:ext cx="4240985" cy="2677656"/>
          </a:xfrm>
          <a:prstGeom prst="rect">
            <a:avLst/>
          </a:prstGeom>
          <a:solidFill>
            <a:schemeClr val="bg1"/>
          </a:solidFill>
          <a:ln w="38100">
            <a:solidFill>
              <a:schemeClr val="tx1"/>
            </a:solidFill>
          </a:ln>
        </p:spPr>
        <p:txBody>
          <a:bodyPr wrap="square" rtlCol="0">
            <a:spAutoFit/>
          </a:bodyPr>
          <a:lstStyle/>
          <a:p>
            <a:r>
              <a:rPr lang="en-US" altLang="zh-TW" sz="2800" dirty="0">
                <a:latin typeface="Verdana" pitchFamily="34" charset="0"/>
                <a:ea typeface="Verdana" pitchFamily="34" charset="0"/>
                <a:cs typeface="Verdana" pitchFamily="34" charset="0"/>
              </a:rPr>
              <a:t>Register 2004 200 </a:t>
            </a:r>
            <a:endParaRPr lang="en-US" altLang="zh-TW" sz="2800" dirty="0" smtClean="0">
              <a:latin typeface="Verdana" pitchFamily="34" charset="0"/>
              <a:ea typeface="Verdana" pitchFamily="34" charset="0"/>
              <a:cs typeface="Verdana" pitchFamily="34" charset="0"/>
            </a:endParaRPr>
          </a:p>
          <a:p>
            <a:r>
              <a:rPr lang="en-US" altLang="zh-TW" sz="2800" dirty="0" smtClean="0">
                <a:latin typeface="Verdana" pitchFamily="34" charset="0"/>
                <a:ea typeface="Verdana" pitchFamily="34" charset="0"/>
                <a:cs typeface="Verdana" pitchFamily="34" charset="0"/>
              </a:rPr>
              <a:t>Register </a:t>
            </a:r>
            <a:r>
              <a:rPr lang="en-US" altLang="zh-TW" sz="2800" dirty="0">
                <a:latin typeface="Verdana" pitchFamily="34" charset="0"/>
                <a:ea typeface="Verdana" pitchFamily="34" charset="0"/>
                <a:cs typeface="Verdana" pitchFamily="34" charset="0"/>
              </a:rPr>
              <a:t>2005 300 </a:t>
            </a:r>
            <a:endParaRPr lang="en-US" altLang="zh-TW" sz="2800" dirty="0" smtClean="0">
              <a:latin typeface="Verdana" pitchFamily="34" charset="0"/>
              <a:ea typeface="Verdana" pitchFamily="34" charset="0"/>
              <a:cs typeface="Verdana" pitchFamily="34" charset="0"/>
            </a:endParaRPr>
          </a:p>
          <a:p>
            <a:r>
              <a:rPr lang="en-US" altLang="zh-TW" sz="2800" dirty="0" smtClean="0">
                <a:latin typeface="Verdana" pitchFamily="34" charset="0"/>
                <a:ea typeface="Verdana" pitchFamily="34" charset="0"/>
                <a:cs typeface="Verdana" pitchFamily="34" charset="0"/>
              </a:rPr>
              <a:t>#</a:t>
            </a:r>
          </a:p>
          <a:p>
            <a:r>
              <a:rPr lang="en-US" altLang="zh-TW" sz="2800" dirty="0" smtClean="0">
                <a:latin typeface="Verdana" pitchFamily="34" charset="0"/>
                <a:ea typeface="Verdana" pitchFamily="34" charset="0"/>
                <a:cs typeface="Verdana" pitchFamily="34" charset="0"/>
              </a:rPr>
              <a:t>5</a:t>
            </a:r>
          </a:p>
          <a:p>
            <a:endParaRPr lang="en-US" altLang="zh-TW" sz="2800" dirty="0" smtClean="0"/>
          </a:p>
          <a:p>
            <a:endParaRPr lang="en-US" altLang="zh-TW" sz="2800" dirty="0"/>
          </a:p>
        </p:txBody>
      </p:sp>
      <p:sp>
        <p:nvSpPr>
          <p:cNvPr id="6" name="文字方塊 5"/>
          <p:cNvSpPr txBox="1"/>
          <p:nvPr/>
        </p:nvSpPr>
        <p:spPr>
          <a:xfrm>
            <a:off x="5140578" y="1556792"/>
            <a:ext cx="3384376" cy="2677656"/>
          </a:xfrm>
          <a:prstGeom prst="rect">
            <a:avLst/>
          </a:prstGeom>
          <a:solidFill>
            <a:schemeClr val="bg1"/>
          </a:solidFill>
          <a:ln w="38100">
            <a:solidFill>
              <a:schemeClr val="tx1"/>
            </a:solidFill>
          </a:ln>
        </p:spPr>
        <p:txBody>
          <a:bodyPr wrap="square" rtlCol="0">
            <a:spAutoFit/>
          </a:bodyPr>
          <a:lstStyle/>
          <a:p>
            <a:r>
              <a:rPr lang="en-US" altLang="zh-TW" sz="2800" dirty="0">
                <a:latin typeface="Verdana" pitchFamily="34" charset="0"/>
                <a:ea typeface="Verdana" pitchFamily="34" charset="0"/>
                <a:cs typeface="Verdana" pitchFamily="34" charset="0"/>
              </a:rPr>
              <a:t>2004 </a:t>
            </a:r>
            <a:endParaRPr lang="en-US" altLang="zh-TW" sz="2800" dirty="0" smtClean="0">
              <a:latin typeface="Verdana" pitchFamily="34" charset="0"/>
              <a:ea typeface="Verdana" pitchFamily="34" charset="0"/>
              <a:cs typeface="Verdana" pitchFamily="34" charset="0"/>
            </a:endParaRPr>
          </a:p>
          <a:p>
            <a:r>
              <a:rPr lang="en-US" altLang="zh-TW" sz="2800" dirty="0" smtClean="0">
                <a:latin typeface="Verdana" pitchFamily="34" charset="0"/>
                <a:ea typeface="Verdana" pitchFamily="34" charset="0"/>
                <a:cs typeface="Verdana" pitchFamily="34" charset="0"/>
              </a:rPr>
              <a:t>2005 </a:t>
            </a:r>
          </a:p>
          <a:p>
            <a:r>
              <a:rPr lang="en-US" altLang="zh-TW" sz="2800" dirty="0" smtClean="0">
                <a:latin typeface="Verdana" pitchFamily="34" charset="0"/>
                <a:ea typeface="Verdana" pitchFamily="34" charset="0"/>
                <a:cs typeface="Verdana" pitchFamily="34" charset="0"/>
              </a:rPr>
              <a:t>2004 </a:t>
            </a:r>
          </a:p>
          <a:p>
            <a:r>
              <a:rPr lang="en-US" altLang="zh-TW" sz="2800" dirty="0" smtClean="0">
                <a:latin typeface="Verdana" pitchFamily="34" charset="0"/>
                <a:ea typeface="Verdana" pitchFamily="34" charset="0"/>
                <a:cs typeface="Verdana" pitchFamily="34" charset="0"/>
              </a:rPr>
              <a:t>2004 </a:t>
            </a:r>
          </a:p>
          <a:p>
            <a:r>
              <a:rPr lang="en-US" altLang="zh-TW" sz="2800" dirty="0" smtClean="0">
                <a:latin typeface="Verdana" pitchFamily="34" charset="0"/>
                <a:ea typeface="Verdana" pitchFamily="34" charset="0"/>
                <a:cs typeface="Verdana" pitchFamily="34" charset="0"/>
              </a:rPr>
              <a:t>2005</a:t>
            </a:r>
          </a:p>
          <a:p>
            <a:endParaRPr lang="en-US" altLang="zh-TW" sz="2800" b="1" dirty="0"/>
          </a:p>
        </p:txBody>
      </p:sp>
      <p:cxnSp>
        <p:nvCxnSpPr>
          <p:cNvPr id="4" name="直線接點 3"/>
          <p:cNvCxnSpPr/>
          <p:nvPr/>
        </p:nvCxnSpPr>
        <p:spPr bwMode="auto">
          <a:xfrm>
            <a:off x="2367998" y="5600273"/>
            <a:ext cx="4608512" cy="0"/>
          </a:xfrm>
          <a:prstGeom prst="line">
            <a:avLst/>
          </a:prstGeom>
          <a:solidFill>
            <a:schemeClr val="accent1"/>
          </a:solidFill>
          <a:ln w="38100" cap="flat" cmpd="sng" algn="ctr">
            <a:solidFill>
              <a:schemeClr val="tx1"/>
            </a:solidFill>
            <a:prstDash val="solid"/>
            <a:miter lim="800000"/>
            <a:headEnd type="diamond"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 name="表格 6"/>
          <p:cNvGraphicFramePr>
            <a:graphicFrameLocks noGrp="1"/>
          </p:cNvGraphicFramePr>
          <p:nvPr>
            <p:extLst>
              <p:ext uri="{D42A27DB-BD31-4B8C-83A1-F6EECF244321}">
                <p14:modId xmlns:p14="http://schemas.microsoft.com/office/powerpoint/2010/main" val="1558270947"/>
              </p:ext>
            </p:extLst>
          </p:nvPr>
        </p:nvGraphicFramePr>
        <p:xfrm>
          <a:off x="2411760" y="5240233"/>
          <a:ext cx="2448000" cy="259080"/>
        </p:xfrm>
        <a:graphic>
          <a:graphicData uri="http://schemas.openxmlformats.org/drawingml/2006/table">
            <a:tbl>
              <a:tblPr firstRow="1" bandRow="1">
                <a:tableStyleId>{5C22544A-7EE6-4342-B048-85BDC9FD1C3A}</a:tableStyleId>
              </a:tblPr>
              <a:tblGrid>
                <a:gridCol w="612000"/>
                <a:gridCol w="612000"/>
                <a:gridCol w="612000"/>
                <a:gridCol w="612000"/>
              </a:tblGrid>
              <a:tr h="216000">
                <a:tc>
                  <a:txBody>
                    <a:bodyPr/>
                    <a:lstStyle/>
                    <a:p>
                      <a:pPr algn="ctr"/>
                      <a:r>
                        <a:rPr lang="en-US" altLang="zh-TW" sz="1100" dirty="0" smtClean="0">
                          <a:solidFill>
                            <a:schemeClr val="bg2"/>
                          </a:solidFill>
                        </a:rPr>
                        <a:t>200</a:t>
                      </a:r>
                      <a:endParaRPr lang="zh-TW" altLang="en-US" sz="11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tc>
                  <a:txBody>
                    <a:bodyPr/>
                    <a:lstStyle/>
                    <a:p>
                      <a:pPr algn="ctr"/>
                      <a:r>
                        <a:rPr lang="en-US" altLang="zh-TW" sz="1100" dirty="0" smtClean="0">
                          <a:solidFill>
                            <a:schemeClr val="bg2"/>
                          </a:solidFill>
                        </a:rPr>
                        <a:t>200</a:t>
                      </a:r>
                      <a:endParaRPr lang="zh-TW" altLang="en-US" sz="11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tc>
                  <a:txBody>
                    <a:bodyPr/>
                    <a:lstStyle/>
                    <a:p>
                      <a:pPr algn="ctr"/>
                      <a:r>
                        <a:rPr lang="en-US" altLang="zh-TW" sz="1100" dirty="0" smtClean="0">
                          <a:solidFill>
                            <a:schemeClr val="bg2"/>
                          </a:solidFill>
                        </a:rPr>
                        <a:t>200</a:t>
                      </a:r>
                      <a:endParaRPr lang="zh-TW" altLang="en-US" sz="11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tc>
                  <a:txBody>
                    <a:bodyPr/>
                    <a:lstStyle/>
                    <a:p>
                      <a:pPr algn="ctr"/>
                      <a:r>
                        <a:rPr lang="en-US" altLang="zh-TW" sz="1100" dirty="0" smtClean="0">
                          <a:solidFill>
                            <a:schemeClr val="bg2"/>
                          </a:solidFill>
                        </a:rPr>
                        <a:t>200</a:t>
                      </a:r>
                      <a:endParaRPr lang="zh-TW" altLang="en-US" sz="11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354715718"/>
              </p:ext>
            </p:extLst>
          </p:nvPr>
        </p:nvGraphicFramePr>
        <p:xfrm>
          <a:off x="2411888" y="5744289"/>
          <a:ext cx="3744000" cy="259080"/>
        </p:xfrm>
        <a:graphic>
          <a:graphicData uri="http://schemas.openxmlformats.org/drawingml/2006/table">
            <a:tbl>
              <a:tblPr firstRow="1" bandRow="1">
                <a:tableStyleId>{5C22544A-7EE6-4342-B048-85BDC9FD1C3A}</a:tableStyleId>
              </a:tblPr>
              <a:tblGrid>
                <a:gridCol w="936000"/>
                <a:gridCol w="936000"/>
                <a:gridCol w="936000"/>
                <a:gridCol w="936000"/>
              </a:tblGrid>
              <a:tr h="216000">
                <a:tc>
                  <a:txBody>
                    <a:bodyPr/>
                    <a:lstStyle/>
                    <a:p>
                      <a:pPr algn="ctr"/>
                      <a:r>
                        <a:rPr lang="en-US" altLang="zh-TW" sz="1100" dirty="0" smtClean="0">
                          <a:solidFill>
                            <a:schemeClr val="bg2"/>
                          </a:solidFill>
                        </a:rPr>
                        <a:t>300</a:t>
                      </a:r>
                      <a:endParaRPr lang="zh-TW" altLang="en-US" sz="11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tc>
                  <a:txBody>
                    <a:bodyPr/>
                    <a:lstStyle/>
                    <a:p>
                      <a:pPr algn="ctr"/>
                      <a:r>
                        <a:rPr lang="en-US" altLang="zh-TW" sz="1100" smtClean="0">
                          <a:solidFill>
                            <a:schemeClr val="bg2"/>
                          </a:solidFill>
                        </a:rPr>
                        <a:t>300</a:t>
                      </a:r>
                      <a:endParaRPr lang="zh-TW" altLang="en-US" sz="11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tc>
                  <a:txBody>
                    <a:bodyPr/>
                    <a:lstStyle/>
                    <a:p>
                      <a:pPr algn="ctr"/>
                      <a:r>
                        <a:rPr lang="en-US" altLang="zh-TW" sz="1100" smtClean="0">
                          <a:solidFill>
                            <a:schemeClr val="bg2"/>
                          </a:solidFill>
                        </a:rPr>
                        <a:t>300</a:t>
                      </a:r>
                      <a:endParaRPr lang="zh-TW" altLang="en-US" sz="11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tc>
                  <a:txBody>
                    <a:bodyPr/>
                    <a:lstStyle/>
                    <a:p>
                      <a:pPr algn="ctr"/>
                      <a:r>
                        <a:rPr lang="en-US" altLang="zh-TW" sz="1100" dirty="0" smtClean="0">
                          <a:solidFill>
                            <a:schemeClr val="bg2"/>
                          </a:solidFill>
                        </a:rPr>
                        <a:t>300</a:t>
                      </a:r>
                      <a:endParaRPr lang="zh-TW" altLang="en-US" sz="11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tr>
            </a:tbl>
          </a:graphicData>
        </a:graphic>
      </p:graphicFrame>
      <p:sp>
        <p:nvSpPr>
          <p:cNvPr id="9" name="文字方塊 8"/>
          <p:cNvSpPr txBox="1"/>
          <p:nvPr/>
        </p:nvSpPr>
        <p:spPr>
          <a:xfrm>
            <a:off x="2771528" y="4952201"/>
            <a:ext cx="492443" cy="276999"/>
          </a:xfrm>
          <a:prstGeom prst="rect">
            <a:avLst/>
          </a:prstGeom>
          <a:noFill/>
        </p:spPr>
        <p:txBody>
          <a:bodyPr wrap="none" rtlCol="0">
            <a:spAutoFit/>
          </a:bodyPr>
          <a:lstStyle/>
          <a:p>
            <a:r>
              <a:rPr lang="en-US" altLang="zh-TW" sz="1200" b="1" dirty="0" smtClean="0">
                <a:solidFill>
                  <a:srgbClr val="0000FF"/>
                </a:solidFill>
              </a:rPr>
              <a:t>2004</a:t>
            </a:r>
            <a:endParaRPr lang="zh-TW" altLang="en-US" sz="1200" b="1" dirty="0">
              <a:solidFill>
                <a:srgbClr val="0000FF"/>
              </a:solidFill>
            </a:endParaRPr>
          </a:p>
        </p:txBody>
      </p:sp>
      <p:sp>
        <p:nvSpPr>
          <p:cNvPr id="12" name="文字方塊 11"/>
          <p:cNvSpPr txBox="1"/>
          <p:nvPr/>
        </p:nvSpPr>
        <p:spPr>
          <a:xfrm>
            <a:off x="3017749" y="6032321"/>
            <a:ext cx="492443" cy="276999"/>
          </a:xfrm>
          <a:prstGeom prst="rect">
            <a:avLst/>
          </a:prstGeom>
          <a:noFill/>
        </p:spPr>
        <p:txBody>
          <a:bodyPr wrap="none" rtlCol="0">
            <a:spAutoFit/>
          </a:bodyPr>
          <a:lstStyle/>
          <a:p>
            <a:r>
              <a:rPr lang="en-US" altLang="zh-TW" sz="1200" b="1" dirty="0" smtClean="0">
                <a:solidFill>
                  <a:srgbClr val="0000FF"/>
                </a:solidFill>
              </a:rPr>
              <a:t>2005</a:t>
            </a:r>
            <a:endParaRPr lang="zh-TW" altLang="en-US" sz="1200" b="1" dirty="0">
              <a:solidFill>
                <a:srgbClr val="0000FF"/>
              </a:solidFill>
            </a:endParaRPr>
          </a:p>
        </p:txBody>
      </p:sp>
      <p:sp>
        <p:nvSpPr>
          <p:cNvPr id="13" name="文字方塊 12"/>
          <p:cNvSpPr txBox="1"/>
          <p:nvPr/>
        </p:nvSpPr>
        <p:spPr>
          <a:xfrm>
            <a:off x="3412398" y="4966101"/>
            <a:ext cx="492443" cy="276999"/>
          </a:xfrm>
          <a:prstGeom prst="rect">
            <a:avLst/>
          </a:prstGeom>
          <a:noFill/>
        </p:spPr>
        <p:txBody>
          <a:bodyPr wrap="none" rtlCol="0">
            <a:spAutoFit/>
          </a:bodyPr>
          <a:lstStyle/>
          <a:p>
            <a:r>
              <a:rPr lang="en-US" altLang="zh-TW" sz="1200" b="1" dirty="0" smtClean="0">
                <a:solidFill>
                  <a:srgbClr val="0000FF"/>
                </a:solidFill>
              </a:rPr>
              <a:t>2004</a:t>
            </a:r>
            <a:endParaRPr lang="zh-TW" altLang="en-US" sz="1200" b="1" dirty="0">
              <a:solidFill>
                <a:srgbClr val="0000FF"/>
              </a:solidFill>
            </a:endParaRPr>
          </a:p>
        </p:txBody>
      </p:sp>
      <p:sp>
        <p:nvSpPr>
          <p:cNvPr id="14" name="文字方塊 13"/>
          <p:cNvSpPr txBox="1"/>
          <p:nvPr/>
        </p:nvSpPr>
        <p:spPr>
          <a:xfrm>
            <a:off x="3995664" y="6032321"/>
            <a:ext cx="492443" cy="276999"/>
          </a:xfrm>
          <a:prstGeom prst="rect">
            <a:avLst/>
          </a:prstGeom>
          <a:noFill/>
        </p:spPr>
        <p:txBody>
          <a:bodyPr wrap="none" rtlCol="0">
            <a:spAutoFit/>
          </a:bodyPr>
          <a:lstStyle/>
          <a:p>
            <a:r>
              <a:rPr lang="en-US" altLang="zh-TW" sz="1200" b="1" dirty="0" smtClean="0">
                <a:solidFill>
                  <a:srgbClr val="0000FF"/>
                </a:solidFill>
              </a:rPr>
              <a:t>2005</a:t>
            </a:r>
            <a:endParaRPr lang="zh-TW" altLang="en-US" sz="1200" b="1" dirty="0">
              <a:solidFill>
                <a:srgbClr val="0000FF"/>
              </a:solidFill>
            </a:endParaRPr>
          </a:p>
        </p:txBody>
      </p:sp>
      <p:sp>
        <p:nvSpPr>
          <p:cNvPr id="15" name="文字方塊 14"/>
          <p:cNvSpPr txBox="1"/>
          <p:nvPr/>
        </p:nvSpPr>
        <p:spPr>
          <a:xfrm>
            <a:off x="3995664" y="4952200"/>
            <a:ext cx="492443" cy="276999"/>
          </a:xfrm>
          <a:prstGeom prst="rect">
            <a:avLst/>
          </a:prstGeom>
          <a:noFill/>
        </p:spPr>
        <p:txBody>
          <a:bodyPr wrap="none" rtlCol="0">
            <a:spAutoFit/>
          </a:bodyPr>
          <a:lstStyle/>
          <a:p>
            <a:r>
              <a:rPr lang="en-US" altLang="zh-TW" sz="1200" b="1" dirty="0" smtClean="0">
                <a:solidFill>
                  <a:srgbClr val="0000FF"/>
                </a:solidFill>
              </a:rPr>
              <a:t>2005</a:t>
            </a:r>
            <a:endParaRPr lang="zh-TW" altLang="en-US" sz="1200" b="1" dirty="0">
              <a:solidFill>
                <a:srgbClr val="0000FF"/>
              </a:solidFill>
            </a:endParaRPr>
          </a:p>
        </p:txBody>
      </p:sp>
      <p:cxnSp>
        <p:nvCxnSpPr>
          <p:cNvPr id="17" name="直線接點 16"/>
          <p:cNvCxnSpPr>
            <a:endCxn id="9" idx="0"/>
          </p:cNvCxnSpPr>
          <p:nvPr/>
        </p:nvCxnSpPr>
        <p:spPr bwMode="auto">
          <a:xfrm>
            <a:off x="3017749" y="4736177"/>
            <a:ext cx="1" cy="216024"/>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線接點 17"/>
          <p:cNvCxnSpPr/>
          <p:nvPr/>
        </p:nvCxnSpPr>
        <p:spPr bwMode="auto">
          <a:xfrm>
            <a:off x="3347864" y="4736177"/>
            <a:ext cx="1" cy="216024"/>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接點 18"/>
          <p:cNvCxnSpPr/>
          <p:nvPr/>
        </p:nvCxnSpPr>
        <p:spPr bwMode="auto">
          <a:xfrm>
            <a:off x="3672733" y="4750820"/>
            <a:ext cx="1" cy="216024"/>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接點 19"/>
          <p:cNvCxnSpPr/>
          <p:nvPr/>
        </p:nvCxnSpPr>
        <p:spPr bwMode="auto">
          <a:xfrm>
            <a:off x="4241885" y="4736177"/>
            <a:ext cx="1" cy="216024"/>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接點 20"/>
          <p:cNvCxnSpPr/>
          <p:nvPr/>
        </p:nvCxnSpPr>
        <p:spPr bwMode="auto">
          <a:xfrm>
            <a:off x="4241884" y="4504472"/>
            <a:ext cx="1" cy="216024"/>
          </a:xfrm>
          <a:prstGeom prst="line">
            <a:avLst/>
          </a:prstGeom>
          <a:solidFill>
            <a:schemeClr val="accent1"/>
          </a:solidFill>
          <a:ln w="9525"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文字方塊 21"/>
          <p:cNvSpPr txBox="1"/>
          <p:nvPr/>
        </p:nvSpPr>
        <p:spPr>
          <a:xfrm>
            <a:off x="6832766" y="5705077"/>
            <a:ext cx="729687" cy="461665"/>
          </a:xfrm>
          <a:prstGeom prst="rect">
            <a:avLst/>
          </a:prstGeom>
          <a:noFill/>
        </p:spPr>
        <p:txBody>
          <a:bodyPr wrap="none" rtlCol="0">
            <a:spAutoFit/>
          </a:bodyPr>
          <a:lstStyle/>
          <a:p>
            <a:r>
              <a:rPr lang="en-US" altLang="zh-TW" dirty="0" smtClean="0"/>
              <a:t>time</a:t>
            </a:r>
            <a:endParaRPr lang="zh-TW" altLang="en-US" dirty="0"/>
          </a:p>
        </p:txBody>
      </p:sp>
    </p:spTree>
    <p:extLst>
      <p:ext uri="{BB962C8B-B14F-4D97-AF65-F5344CB8AC3E}">
        <p14:creationId xmlns:p14="http://schemas.microsoft.com/office/powerpoint/2010/main" val="1332309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橢圓 60"/>
          <p:cNvSpPr/>
          <p:nvPr/>
        </p:nvSpPr>
        <p:spPr bwMode="auto">
          <a:xfrm>
            <a:off x="5090483" y="4149079"/>
            <a:ext cx="576064" cy="461665"/>
          </a:xfrm>
          <a:prstGeom prst="ellipse">
            <a:avLst/>
          </a:prstGeom>
          <a:solidFill>
            <a:schemeClr val="accent4">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2" name="橢圓 51"/>
          <p:cNvSpPr/>
          <p:nvPr/>
        </p:nvSpPr>
        <p:spPr bwMode="auto">
          <a:xfrm>
            <a:off x="6990735" y="1618544"/>
            <a:ext cx="576064" cy="461665"/>
          </a:xfrm>
          <a:prstGeom prst="ellipse">
            <a:avLst/>
          </a:prstGeom>
          <a:solidFill>
            <a:schemeClr val="accent4">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9" name="橢圓 48"/>
          <p:cNvSpPr/>
          <p:nvPr/>
        </p:nvSpPr>
        <p:spPr bwMode="auto">
          <a:xfrm>
            <a:off x="4664382" y="1674931"/>
            <a:ext cx="576064" cy="461665"/>
          </a:xfrm>
          <a:prstGeom prst="ellipse">
            <a:avLst/>
          </a:prstGeom>
          <a:solidFill>
            <a:schemeClr val="accent4">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7" name="橢圓 36"/>
          <p:cNvSpPr/>
          <p:nvPr/>
        </p:nvSpPr>
        <p:spPr bwMode="auto">
          <a:xfrm>
            <a:off x="2668533" y="4151337"/>
            <a:ext cx="576064" cy="461665"/>
          </a:xfrm>
          <a:prstGeom prst="ellipse">
            <a:avLst/>
          </a:prstGeom>
          <a:solidFill>
            <a:schemeClr val="accent4">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7" name="橢圓 26"/>
          <p:cNvSpPr/>
          <p:nvPr/>
        </p:nvSpPr>
        <p:spPr bwMode="auto">
          <a:xfrm>
            <a:off x="2339752" y="1628800"/>
            <a:ext cx="576064" cy="461665"/>
          </a:xfrm>
          <a:prstGeom prst="ellipse">
            <a:avLst/>
          </a:prstGeom>
          <a:solidFill>
            <a:schemeClr val="accent4">
              <a:lumMod val="10000"/>
              <a:lumOff val="9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 name="標題 1"/>
          <p:cNvSpPr>
            <a:spLocks noGrp="1"/>
          </p:cNvSpPr>
          <p:nvPr>
            <p:ph type="title"/>
          </p:nvPr>
        </p:nvSpPr>
        <p:spPr>
          <a:xfrm>
            <a:off x="1130424" y="260648"/>
            <a:ext cx="7315200" cy="838200"/>
          </a:xfrm>
        </p:spPr>
        <p:txBody>
          <a:bodyPr/>
          <a:lstStyle/>
          <a:p>
            <a:r>
              <a:rPr lang="en-US" altLang="zh-TW" dirty="0" smtClean="0"/>
              <a:t>Priority Queue</a:t>
            </a:r>
            <a:endParaRPr lang="zh-TW" altLang="en-US" dirty="0"/>
          </a:p>
        </p:txBody>
      </p:sp>
      <p:cxnSp>
        <p:nvCxnSpPr>
          <p:cNvPr id="4" name="直線接點 3"/>
          <p:cNvCxnSpPr/>
          <p:nvPr/>
        </p:nvCxnSpPr>
        <p:spPr bwMode="auto">
          <a:xfrm>
            <a:off x="1937630" y="3212976"/>
            <a:ext cx="4608512" cy="0"/>
          </a:xfrm>
          <a:prstGeom prst="line">
            <a:avLst/>
          </a:prstGeom>
          <a:solidFill>
            <a:schemeClr val="accent1"/>
          </a:solidFill>
          <a:ln w="38100" cap="flat" cmpd="sng" algn="ctr">
            <a:solidFill>
              <a:schemeClr val="tx1"/>
            </a:solidFill>
            <a:prstDash val="solid"/>
            <a:miter lim="800000"/>
            <a:headEnd type="diamond"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5" name="表格 4"/>
          <p:cNvGraphicFramePr>
            <a:graphicFrameLocks noGrp="1"/>
          </p:cNvGraphicFramePr>
          <p:nvPr>
            <p:extLst>
              <p:ext uri="{D42A27DB-BD31-4B8C-83A1-F6EECF244321}">
                <p14:modId xmlns:p14="http://schemas.microsoft.com/office/powerpoint/2010/main" val="475782512"/>
              </p:ext>
            </p:extLst>
          </p:nvPr>
        </p:nvGraphicFramePr>
        <p:xfrm>
          <a:off x="1981392" y="2852936"/>
          <a:ext cx="2448000" cy="259080"/>
        </p:xfrm>
        <a:graphic>
          <a:graphicData uri="http://schemas.openxmlformats.org/drawingml/2006/table">
            <a:tbl>
              <a:tblPr firstRow="1" bandRow="1">
                <a:tableStyleId>{5C22544A-7EE6-4342-B048-85BDC9FD1C3A}</a:tableStyleId>
              </a:tblPr>
              <a:tblGrid>
                <a:gridCol w="612000"/>
                <a:gridCol w="612000"/>
                <a:gridCol w="612000"/>
                <a:gridCol w="612000"/>
              </a:tblGrid>
              <a:tr h="216000">
                <a:tc>
                  <a:txBody>
                    <a:bodyPr/>
                    <a:lstStyle/>
                    <a:p>
                      <a:pPr algn="ctr"/>
                      <a:r>
                        <a:rPr lang="en-US" altLang="zh-TW" sz="1100" dirty="0" smtClean="0">
                          <a:solidFill>
                            <a:schemeClr val="bg2"/>
                          </a:solidFill>
                        </a:rPr>
                        <a:t>200</a:t>
                      </a:r>
                      <a:endParaRPr lang="zh-TW" altLang="en-US" sz="11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tc>
                  <a:txBody>
                    <a:bodyPr/>
                    <a:lstStyle/>
                    <a:p>
                      <a:pPr algn="ctr"/>
                      <a:r>
                        <a:rPr lang="en-US" altLang="zh-TW" sz="1100" dirty="0" smtClean="0">
                          <a:solidFill>
                            <a:schemeClr val="bg2"/>
                          </a:solidFill>
                        </a:rPr>
                        <a:t>200</a:t>
                      </a:r>
                      <a:endParaRPr lang="zh-TW" altLang="en-US" sz="11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tc>
                  <a:txBody>
                    <a:bodyPr/>
                    <a:lstStyle/>
                    <a:p>
                      <a:pPr algn="ctr"/>
                      <a:r>
                        <a:rPr lang="en-US" altLang="zh-TW" sz="1100" dirty="0" smtClean="0">
                          <a:solidFill>
                            <a:schemeClr val="bg2"/>
                          </a:solidFill>
                        </a:rPr>
                        <a:t>200</a:t>
                      </a:r>
                      <a:endParaRPr lang="zh-TW" altLang="en-US" sz="11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tc>
                  <a:txBody>
                    <a:bodyPr/>
                    <a:lstStyle/>
                    <a:p>
                      <a:pPr algn="ctr"/>
                      <a:r>
                        <a:rPr lang="en-US" altLang="zh-TW" sz="1100" dirty="0" smtClean="0">
                          <a:solidFill>
                            <a:schemeClr val="bg2"/>
                          </a:solidFill>
                        </a:rPr>
                        <a:t>200</a:t>
                      </a:r>
                      <a:endParaRPr lang="zh-TW" altLang="en-US" sz="11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90952016"/>
              </p:ext>
            </p:extLst>
          </p:nvPr>
        </p:nvGraphicFramePr>
        <p:xfrm>
          <a:off x="1981520" y="3356992"/>
          <a:ext cx="3744000" cy="259080"/>
        </p:xfrm>
        <a:graphic>
          <a:graphicData uri="http://schemas.openxmlformats.org/drawingml/2006/table">
            <a:tbl>
              <a:tblPr firstRow="1" bandRow="1">
                <a:tableStyleId>{5C22544A-7EE6-4342-B048-85BDC9FD1C3A}</a:tableStyleId>
              </a:tblPr>
              <a:tblGrid>
                <a:gridCol w="936000"/>
                <a:gridCol w="936000"/>
                <a:gridCol w="936000"/>
                <a:gridCol w="936000"/>
              </a:tblGrid>
              <a:tr h="216000">
                <a:tc>
                  <a:txBody>
                    <a:bodyPr/>
                    <a:lstStyle/>
                    <a:p>
                      <a:pPr algn="ctr"/>
                      <a:r>
                        <a:rPr lang="en-US" altLang="zh-TW" sz="1100" dirty="0" smtClean="0">
                          <a:solidFill>
                            <a:schemeClr val="bg2"/>
                          </a:solidFill>
                        </a:rPr>
                        <a:t>300</a:t>
                      </a:r>
                      <a:endParaRPr lang="zh-TW" altLang="en-US" sz="11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tc>
                  <a:txBody>
                    <a:bodyPr/>
                    <a:lstStyle/>
                    <a:p>
                      <a:pPr algn="ctr"/>
                      <a:r>
                        <a:rPr lang="en-US" altLang="zh-TW" sz="1100" smtClean="0">
                          <a:solidFill>
                            <a:schemeClr val="bg2"/>
                          </a:solidFill>
                        </a:rPr>
                        <a:t>300</a:t>
                      </a:r>
                      <a:endParaRPr lang="zh-TW" altLang="en-US" sz="11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tc>
                  <a:txBody>
                    <a:bodyPr/>
                    <a:lstStyle/>
                    <a:p>
                      <a:pPr algn="ctr"/>
                      <a:r>
                        <a:rPr lang="en-US" altLang="zh-TW" sz="1100" smtClean="0">
                          <a:solidFill>
                            <a:schemeClr val="bg2"/>
                          </a:solidFill>
                        </a:rPr>
                        <a:t>300</a:t>
                      </a:r>
                      <a:endParaRPr lang="zh-TW" altLang="en-US" sz="11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tc>
                  <a:txBody>
                    <a:bodyPr/>
                    <a:lstStyle/>
                    <a:p>
                      <a:pPr algn="ctr"/>
                      <a:r>
                        <a:rPr lang="en-US" altLang="zh-TW" sz="1100" dirty="0" smtClean="0">
                          <a:solidFill>
                            <a:schemeClr val="bg2"/>
                          </a:solidFill>
                        </a:rPr>
                        <a:t>300</a:t>
                      </a:r>
                      <a:endParaRPr lang="zh-TW" altLang="en-US" sz="11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tr>
            </a:tbl>
          </a:graphicData>
        </a:graphic>
      </p:graphicFrame>
      <p:sp>
        <p:nvSpPr>
          <p:cNvPr id="17" name="文字方塊 16"/>
          <p:cNvSpPr txBox="1"/>
          <p:nvPr/>
        </p:nvSpPr>
        <p:spPr>
          <a:xfrm>
            <a:off x="899592" y="1628800"/>
            <a:ext cx="2056973" cy="461665"/>
          </a:xfrm>
          <a:prstGeom prst="rect">
            <a:avLst/>
          </a:prstGeom>
          <a:noFill/>
        </p:spPr>
        <p:txBody>
          <a:bodyPr wrap="none" rtlCol="0">
            <a:spAutoFit/>
          </a:bodyPr>
          <a:lstStyle/>
          <a:p>
            <a:r>
              <a:rPr lang="en-US" altLang="zh-TW" dirty="0" smtClean="0"/>
              <a:t>2004.time=200</a:t>
            </a:r>
            <a:endParaRPr lang="zh-TW" altLang="en-US" dirty="0"/>
          </a:p>
        </p:txBody>
      </p:sp>
      <p:cxnSp>
        <p:nvCxnSpPr>
          <p:cNvPr id="19" name="直線單箭頭接點 18"/>
          <p:cNvCxnSpPr/>
          <p:nvPr/>
        </p:nvCxnSpPr>
        <p:spPr bwMode="auto">
          <a:xfrm>
            <a:off x="1688430" y="2090465"/>
            <a:ext cx="898951" cy="762471"/>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文字方塊 19"/>
          <p:cNvSpPr txBox="1"/>
          <p:nvPr/>
        </p:nvSpPr>
        <p:spPr>
          <a:xfrm>
            <a:off x="1218883" y="4149080"/>
            <a:ext cx="2056973" cy="461665"/>
          </a:xfrm>
          <a:prstGeom prst="rect">
            <a:avLst/>
          </a:prstGeom>
          <a:noFill/>
        </p:spPr>
        <p:txBody>
          <a:bodyPr wrap="none" rtlCol="0">
            <a:spAutoFit/>
          </a:bodyPr>
          <a:lstStyle/>
          <a:p>
            <a:r>
              <a:rPr lang="en-US" altLang="zh-TW" dirty="0" smtClean="0"/>
              <a:t>2005.time=300</a:t>
            </a:r>
            <a:endParaRPr lang="zh-TW" altLang="en-US" dirty="0"/>
          </a:p>
        </p:txBody>
      </p:sp>
      <p:cxnSp>
        <p:nvCxnSpPr>
          <p:cNvPr id="22" name="直線單箭頭接點 21"/>
          <p:cNvCxnSpPr>
            <a:stCxn id="20" idx="0"/>
          </p:cNvCxnSpPr>
          <p:nvPr/>
        </p:nvCxnSpPr>
        <p:spPr bwMode="auto">
          <a:xfrm flipV="1">
            <a:off x="2247370" y="3645024"/>
            <a:ext cx="639114" cy="504056"/>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文字方塊 27"/>
          <p:cNvSpPr txBox="1"/>
          <p:nvPr/>
        </p:nvSpPr>
        <p:spPr>
          <a:xfrm>
            <a:off x="3213399" y="1638350"/>
            <a:ext cx="2056973" cy="461665"/>
          </a:xfrm>
          <a:prstGeom prst="rect">
            <a:avLst/>
          </a:prstGeom>
          <a:noFill/>
        </p:spPr>
        <p:txBody>
          <a:bodyPr wrap="none" rtlCol="0">
            <a:spAutoFit/>
          </a:bodyPr>
          <a:lstStyle/>
          <a:p>
            <a:r>
              <a:rPr lang="en-US" altLang="zh-TW" dirty="0" smtClean="0"/>
              <a:t>2004.time=400</a:t>
            </a:r>
            <a:endParaRPr lang="zh-TW" altLang="en-US" dirty="0"/>
          </a:p>
        </p:txBody>
      </p:sp>
      <p:cxnSp>
        <p:nvCxnSpPr>
          <p:cNvPr id="29" name="直線單箭頭接點 28"/>
          <p:cNvCxnSpPr>
            <a:stCxn id="28" idx="2"/>
            <a:endCxn id="5" idx="0"/>
          </p:cNvCxnSpPr>
          <p:nvPr/>
        </p:nvCxnSpPr>
        <p:spPr bwMode="auto">
          <a:xfrm flipH="1">
            <a:off x="3205392" y="2100015"/>
            <a:ext cx="1036494" cy="752921"/>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文字方塊 31"/>
          <p:cNvSpPr txBox="1"/>
          <p:nvPr/>
        </p:nvSpPr>
        <p:spPr>
          <a:xfrm>
            <a:off x="2188583" y="1336377"/>
            <a:ext cx="425116" cy="338554"/>
          </a:xfrm>
          <a:prstGeom prst="rect">
            <a:avLst/>
          </a:prstGeom>
          <a:noFill/>
        </p:spPr>
        <p:txBody>
          <a:bodyPr wrap="none" rtlCol="0">
            <a:spAutoFit/>
          </a:bodyPr>
          <a:lstStyle/>
          <a:p>
            <a:r>
              <a:rPr lang="en-US" altLang="zh-TW" sz="1600" b="1" dirty="0" smtClean="0">
                <a:solidFill>
                  <a:srgbClr val="0000FF"/>
                </a:solidFill>
              </a:rPr>
              <a:t>(1)</a:t>
            </a:r>
            <a:endParaRPr lang="zh-TW" altLang="en-US" sz="1600" b="1" dirty="0">
              <a:solidFill>
                <a:srgbClr val="0000FF"/>
              </a:solidFill>
            </a:endParaRPr>
          </a:p>
        </p:txBody>
      </p:sp>
      <p:cxnSp>
        <p:nvCxnSpPr>
          <p:cNvPr id="34" name="直線單箭頭接點 33"/>
          <p:cNvCxnSpPr>
            <a:stCxn id="27" idx="4"/>
            <a:endCxn id="37" idx="0"/>
          </p:cNvCxnSpPr>
          <p:nvPr/>
        </p:nvCxnSpPr>
        <p:spPr bwMode="auto">
          <a:xfrm>
            <a:off x="2627784" y="2090465"/>
            <a:ext cx="328781" cy="2060872"/>
          </a:xfrm>
          <a:prstGeom prst="straightConnector1">
            <a:avLst/>
          </a:prstGeom>
          <a:solidFill>
            <a:schemeClr val="accent1"/>
          </a:solidFill>
          <a:ln w="9525" cap="flat" cmpd="sng" algn="ctr">
            <a:solidFill>
              <a:srgbClr val="FF0000"/>
            </a:solidFill>
            <a:prstDash val="dash"/>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單箭頭接點 34"/>
          <p:cNvCxnSpPr/>
          <p:nvPr/>
        </p:nvCxnSpPr>
        <p:spPr bwMode="auto">
          <a:xfrm flipH="1">
            <a:off x="2956566" y="2090465"/>
            <a:ext cx="1831458" cy="2058615"/>
          </a:xfrm>
          <a:prstGeom prst="straightConnector1">
            <a:avLst/>
          </a:prstGeom>
          <a:solidFill>
            <a:schemeClr val="accent1"/>
          </a:solidFill>
          <a:ln w="9525" cap="flat" cmpd="sng" algn="ctr">
            <a:solidFill>
              <a:srgbClr val="FF0000"/>
            </a:solidFill>
            <a:prstDash val="dash"/>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文字方塊 40"/>
          <p:cNvSpPr txBox="1"/>
          <p:nvPr/>
        </p:nvSpPr>
        <p:spPr>
          <a:xfrm>
            <a:off x="2490700" y="3979803"/>
            <a:ext cx="425116" cy="338554"/>
          </a:xfrm>
          <a:prstGeom prst="rect">
            <a:avLst/>
          </a:prstGeom>
          <a:noFill/>
        </p:spPr>
        <p:txBody>
          <a:bodyPr wrap="none" rtlCol="0">
            <a:spAutoFit/>
          </a:bodyPr>
          <a:lstStyle/>
          <a:p>
            <a:r>
              <a:rPr lang="en-US" altLang="zh-TW" sz="1600" b="1" dirty="0" smtClean="0">
                <a:solidFill>
                  <a:srgbClr val="0000FF"/>
                </a:solidFill>
              </a:rPr>
              <a:t>(2)</a:t>
            </a:r>
            <a:endParaRPr lang="zh-TW" altLang="en-US" sz="1600" b="1" dirty="0">
              <a:solidFill>
                <a:srgbClr val="0000FF"/>
              </a:solidFill>
            </a:endParaRPr>
          </a:p>
        </p:txBody>
      </p:sp>
      <p:sp>
        <p:nvSpPr>
          <p:cNvPr id="42" name="文字方塊 41"/>
          <p:cNvSpPr txBox="1"/>
          <p:nvPr/>
        </p:nvSpPr>
        <p:spPr>
          <a:xfrm>
            <a:off x="3635896" y="4161507"/>
            <a:ext cx="2056973" cy="461665"/>
          </a:xfrm>
          <a:prstGeom prst="rect">
            <a:avLst/>
          </a:prstGeom>
          <a:noFill/>
        </p:spPr>
        <p:txBody>
          <a:bodyPr wrap="none" rtlCol="0">
            <a:spAutoFit/>
          </a:bodyPr>
          <a:lstStyle/>
          <a:p>
            <a:r>
              <a:rPr lang="en-US" altLang="zh-TW" dirty="0" smtClean="0"/>
              <a:t>2005.time=600</a:t>
            </a:r>
            <a:endParaRPr lang="zh-TW" altLang="en-US" dirty="0"/>
          </a:p>
        </p:txBody>
      </p:sp>
      <p:cxnSp>
        <p:nvCxnSpPr>
          <p:cNvPr id="43" name="直線單箭頭接點 42"/>
          <p:cNvCxnSpPr>
            <a:stCxn id="42" idx="0"/>
            <a:endCxn id="6" idx="2"/>
          </p:cNvCxnSpPr>
          <p:nvPr/>
        </p:nvCxnSpPr>
        <p:spPr bwMode="auto">
          <a:xfrm flipH="1" flipV="1">
            <a:off x="3853520" y="3616072"/>
            <a:ext cx="810863" cy="545435"/>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線單箭頭接點 45"/>
          <p:cNvCxnSpPr/>
          <p:nvPr/>
        </p:nvCxnSpPr>
        <p:spPr bwMode="auto">
          <a:xfrm>
            <a:off x="4788024" y="2090465"/>
            <a:ext cx="482348" cy="2155311"/>
          </a:xfrm>
          <a:prstGeom prst="straightConnector1">
            <a:avLst/>
          </a:prstGeom>
          <a:solidFill>
            <a:schemeClr val="accent1"/>
          </a:solidFill>
          <a:ln w="9525" cap="flat" cmpd="sng" algn="ctr">
            <a:solidFill>
              <a:srgbClr val="FF0000"/>
            </a:solidFill>
            <a:prstDash val="dash"/>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文字方塊 49"/>
          <p:cNvSpPr txBox="1"/>
          <p:nvPr/>
        </p:nvSpPr>
        <p:spPr>
          <a:xfrm>
            <a:off x="4587686" y="1469073"/>
            <a:ext cx="425116" cy="338554"/>
          </a:xfrm>
          <a:prstGeom prst="rect">
            <a:avLst/>
          </a:prstGeom>
          <a:noFill/>
        </p:spPr>
        <p:txBody>
          <a:bodyPr wrap="none" rtlCol="0">
            <a:spAutoFit/>
          </a:bodyPr>
          <a:lstStyle/>
          <a:p>
            <a:r>
              <a:rPr lang="en-US" altLang="zh-TW" sz="1600" b="1" dirty="0" smtClean="0">
                <a:solidFill>
                  <a:srgbClr val="0000FF"/>
                </a:solidFill>
              </a:rPr>
              <a:t>(3)</a:t>
            </a:r>
            <a:endParaRPr lang="zh-TW" altLang="en-US" sz="1600" b="1" dirty="0">
              <a:solidFill>
                <a:srgbClr val="0000FF"/>
              </a:solidFill>
            </a:endParaRPr>
          </a:p>
        </p:txBody>
      </p:sp>
      <p:sp>
        <p:nvSpPr>
          <p:cNvPr id="51" name="文字方塊 50"/>
          <p:cNvSpPr txBox="1"/>
          <p:nvPr/>
        </p:nvSpPr>
        <p:spPr>
          <a:xfrm>
            <a:off x="5517655" y="1638350"/>
            <a:ext cx="2056973" cy="461665"/>
          </a:xfrm>
          <a:prstGeom prst="rect">
            <a:avLst/>
          </a:prstGeom>
          <a:noFill/>
        </p:spPr>
        <p:txBody>
          <a:bodyPr wrap="none" rtlCol="0">
            <a:spAutoFit/>
          </a:bodyPr>
          <a:lstStyle/>
          <a:p>
            <a:r>
              <a:rPr lang="en-US" altLang="zh-TW" dirty="0" smtClean="0"/>
              <a:t>2004.time=600</a:t>
            </a:r>
            <a:endParaRPr lang="zh-TW" altLang="en-US" dirty="0"/>
          </a:p>
        </p:txBody>
      </p:sp>
      <p:cxnSp>
        <p:nvCxnSpPr>
          <p:cNvPr id="53" name="直線單箭頭接點 52"/>
          <p:cNvCxnSpPr>
            <a:stCxn id="51" idx="2"/>
          </p:cNvCxnSpPr>
          <p:nvPr/>
        </p:nvCxnSpPr>
        <p:spPr bwMode="auto">
          <a:xfrm flipH="1">
            <a:off x="3853520" y="2100015"/>
            <a:ext cx="2692622" cy="752921"/>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線單箭頭接點 55"/>
          <p:cNvCxnSpPr/>
          <p:nvPr/>
        </p:nvCxnSpPr>
        <p:spPr bwMode="auto">
          <a:xfrm flipH="1">
            <a:off x="5270372" y="2080209"/>
            <a:ext cx="2008396" cy="2165567"/>
          </a:xfrm>
          <a:prstGeom prst="straightConnector1">
            <a:avLst/>
          </a:prstGeom>
          <a:solidFill>
            <a:schemeClr val="accent1"/>
          </a:solidFill>
          <a:ln w="9525" cap="flat" cmpd="sng" algn="ctr">
            <a:solidFill>
              <a:srgbClr val="FF0000"/>
            </a:solidFill>
            <a:prstDash val="dash"/>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文字方塊 58"/>
          <p:cNvSpPr txBox="1"/>
          <p:nvPr/>
        </p:nvSpPr>
        <p:spPr>
          <a:xfrm>
            <a:off x="6778177" y="1449267"/>
            <a:ext cx="425116" cy="338554"/>
          </a:xfrm>
          <a:prstGeom prst="rect">
            <a:avLst/>
          </a:prstGeom>
          <a:noFill/>
        </p:spPr>
        <p:txBody>
          <a:bodyPr wrap="none" rtlCol="0">
            <a:spAutoFit/>
          </a:bodyPr>
          <a:lstStyle/>
          <a:p>
            <a:r>
              <a:rPr lang="en-US" altLang="zh-TW" sz="1600" b="1" dirty="0" smtClean="0">
                <a:solidFill>
                  <a:srgbClr val="0000FF"/>
                </a:solidFill>
              </a:rPr>
              <a:t>(4)</a:t>
            </a:r>
            <a:endParaRPr lang="zh-TW" altLang="en-US" sz="1600" b="1" dirty="0">
              <a:solidFill>
                <a:srgbClr val="0000FF"/>
              </a:solidFill>
            </a:endParaRPr>
          </a:p>
        </p:txBody>
      </p:sp>
      <p:sp>
        <p:nvSpPr>
          <p:cNvPr id="60" name="文字方塊 59"/>
          <p:cNvSpPr txBox="1"/>
          <p:nvPr/>
        </p:nvSpPr>
        <p:spPr>
          <a:xfrm>
            <a:off x="5267753" y="4631262"/>
            <a:ext cx="425116" cy="338554"/>
          </a:xfrm>
          <a:prstGeom prst="rect">
            <a:avLst/>
          </a:prstGeom>
          <a:noFill/>
        </p:spPr>
        <p:txBody>
          <a:bodyPr wrap="none" rtlCol="0">
            <a:spAutoFit/>
          </a:bodyPr>
          <a:lstStyle/>
          <a:p>
            <a:r>
              <a:rPr lang="en-US" altLang="zh-TW" sz="1600" b="1" dirty="0" smtClean="0">
                <a:solidFill>
                  <a:srgbClr val="0000FF"/>
                </a:solidFill>
              </a:rPr>
              <a:t>(5)</a:t>
            </a:r>
            <a:endParaRPr lang="zh-TW" altLang="en-US" sz="1600" b="1" dirty="0">
              <a:solidFill>
                <a:srgbClr val="0000FF"/>
              </a:solidFill>
            </a:endParaRPr>
          </a:p>
        </p:txBody>
      </p:sp>
    </p:spTree>
    <p:extLst>
      <p:ext uri="{BB962C8B-B14F-4D97-AF65-F5344CB8AC3E}">
        <p14:creationId xmlns:p14="http://schemas.microsoft.com/office/powerpoint/2010/main" val="400356636"/>
      </p:ext>
    </p:extLst>
  </p:cSld>
  <p:clrMapOvr>
    <a:masterClrMapping/>
  </p:clrMapOvr>
</p:sld>
</file>

<file path=ppt/theme/theme1.xml><?xml version="1.0" encoding="utf-8"?>
<a:theme xmlns:a="http://schemas.openxmlformats.org/drawingml/2006/main" name="古典-1">
  <a:themeElements>
    <a:clrScheme name="">
      <a:dk1>
        <a:srgbClr val="003366"/>
      </a:dk1>
      <a:lt1>
        <a:srgbClr val="FFFFFF"/>
      </a:lt1>
      <a:dk2>
        <a:srgbClr val="004060"/>
      </a:dk2>
      <a:lt2>
        <a:srgbClr val="000000"/>
      </a:lt2>
      <a:accent1>
        <a:srgbClr val="339966"/>
      </a:accent1>
      <a:accent2>
        <a:srgbClr val="8779A5"/>
      </a:accent2>
      <a:accent3>
        <a:srgbClr val="FFFFFF"/>
      </a:accent3>
      <a:accent4>
        <a:srgbClr val="002A56"/>
      </a:accent4>
      <a:accent5>
        <a:srgbClr val="ADCAB8"/>
      </a:accent5>
      <a:accent6>
        <a:srgbClr val="7A6D95"/>
      </a:accent6>
      <a:hlink>
        <a:srgbClr val="C67600"/>
      </a:hlink>
      <a:folHlink>
        <a:srgbClr val="3366CC"/>
      </a:folHlink>
    </a:clrScheme>
    <a:fontScheme name="古典-1">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古典-1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古典-1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古典-1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古典-1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古典-1</Template>
  <TotalTime>7282</TotalTime>
  <Words>641</Words>
  <Application>Microsoft Office PowerPoint</Application>
  <PresentationFormat>如螢幕大小 (4:3)</PresentationFormat>
  <Paragraphs>104</Paragraphs>
  <Slides>11</Slides>
  <Notes>1</Notes>
  <HiddenSlides>0</HiddenSlides>
  <MMClips>0</MMClips>
  <ScaleCrop>false</ScaleCrop>
  <HeadingPairs>
    <vt:vector size="4" baseType="variant">
      <vt:variant>
        <vt:lpstr>佈景主題</vt:lpstr>
      </vt:variant>
      <vt:variant>
        <vt:i4>1</vt:i4>
      </vt:variant>
      <vt:variant>
        <vt:lpstr>投影片標題</vt:lpstr>
      </vt:variant>
      <vt:variant>
        <vt:i4>11</vt:i4>
      </vt:variant>
    </vt:vector>
  </HeadingPairs>
  <TitlesOfParts>
    <vt:vector size="12" baseType="lpstr">
      <vt:lpstr>古典-1</vt:lpstr>
      <vt:lpstr>Uva 1203</vt:lpstr>
      <vt:lpstr>Problem Descriptions</vt:lpstr>
      <vt:lpstr>Problem Descriptions</vt:lpstr>
      <vt:lpstr>Problem Descriptions</vt:lpstr>
      <vt:lpstr>Problem Descriptions</vt:lpstr>
      <vt:lpstr>Input</vt:lpstr>
      <vt:lpstr>Output</vt:lpstr>
      <vt:lpstr>Example I/O</vt:lpstr>
      <vt:lpstr>Priority Queue</vt:lpstr>
      <vt:lpstr>PowerPoint 簡報</vt:lpstr>
      <vt:lpstr>PowerPoint 簡報</vt:lpstr>
    </vt:vector>
  </TitlesOfParts>
  <Company>ccl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creator>coolman</dc:creator>
  <cp:lastModifiedBy>Windows 使用者</cp:lastModifiedBy>
  <cp:revision>2924</cp:revision>
  <dcterms:created xsi:type="dcterms:W3CDTF">2007-09-17T04:06:35Z</dcterms:created>
  <dcterms:modified xsi:type="dcterms:W3CDTF">2020-01-05T13:17:35Z</dcterms:modified>
</cp:coreProperties>
</file>