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5" r:id="rId10"/>
    <p:sldId id="263" r:id="rId11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9900"/>
    <a:srgbClr val="0000CC"/>
    <a:srgbClr val="00CCFF"/>
    <a:srgbClr val="00FFFF"/>
    <a:srgbClr val="0033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90" autoAdjust="0"/>
    <p:restoredTop sz="94660"/>
  </p:normalViewPr>
  <p:slideViewPr>
    <p:cSldViewPr>
      <p:cViewPr varScale="1">
        <p:scale>
          <a:sx n="65" d="100"/>
          <a:sy n="65" d="100"/>
        </p:scale>
        <p:origin x="-1224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0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7CC1EEF0-2DF3-4496-8E77-03F35C0DC0D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90292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D8676DB0-71C1-48EF-A320-C047E373B933}" type="slidenum">
              <a:rPr lang="en-US" altLang="zh-TW" sz="1200">
                <a:latin typeface="Arial" charset="0"/>
              </a:rPr>
              <a:pPr eaLnBrk="1" hangingPunct="1"/>
              <a:t>1</a:t>
            </a:fld>
            <a:endParaRPr lang="en-US" altLang="zh-TW" sz="1200">
              <a:latin typeface="Arial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581400"/>
            <a:ext cx="6172200" cy="838200"/>
          </a:xfrm>
        </p:spPr>
        <p:txBody>
          <a:bodyPr anchorCtr="1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2339975"/>
            <a:ext cx="7772400" cy="1143000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quarter" idx="10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 smtClean="0"/>
            </a:lvl1pPr>
          </a:lstStyle>
          <a:p>
            <a:pPr>
              <a:defRPr/>
            </a:pPr>
            <a:fld id="{90D9EA25-EA31-4F44-90EB-645FC604332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2045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2D6AEB-BC2C-47D7-8563-805B68E2595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44244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934200" y="990600"/>
            <a:ext cx="1828800" cy="5257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447800" y="990600"/>
            <a:ext cx="5334000" cy="5257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3954E8-75A1-4337-900B-B20E81190DA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5206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9A3F56-0698-4059-93C4-1951A260C3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5659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830466-2210-4DC4-AE51-B0457D58250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2017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478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816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B6EB0-8913-421D-B6C4-1C9826722D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0839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538496-2168-43C4-A81B-F0F5220C2F9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106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2AF0A-642A-4C15-AAF5-E467C77E844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29562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CFA28-01FF-44D9-87A0-CE84F5FF813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76837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F7A3F-D183-4F71-BACC-0E77266AD1F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70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C36FC-F580-4749-AF76-04A00C7FC23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2874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990600"/>
            <a:ext cx="7315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7800" y="2057400"/>
            <a:ext cx="7315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 Click to edit Master text styles</a:t>
            </a:r>
          </a:p>
          <a:p>
            <a:pPr lvl="1"/>
            <a:r>
              <a:rPr lang="en-US" altLang="zh-TW" smtClean="0"/>
              <a:t> Second level</a:t>
            </a:r>
          </a:p>
          <a:p>
            <a:pPr lvl="2"/>
            <a:r>
              <a:rPr lang="en-US" altLang="zh-TW" smtClean="0"/>
              <a:t> Third level</a:t>
            </a:r>
          </a:p>
          <a:p>
            <a:pPr lvl="3"/>
            <a:r>
              <a:rPr lang="en-US" altLang="zh-TW" smtClean="0"/>
              <a:t> Fourth level</a:t>
            </a:r>
          </a:p>
          <a:p>
            <a:pPr lvl="4"/>
            <a:r>
              <a:rPr lang="en-US" altLang="zh-TW" smtClean="0"/>
              <a:t> Fifth level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defRPr sz="2600" b="1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64F238B3-F1D8-4FC1-BA36-528E84FE0C5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32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800" b="1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400" b="1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000" b="1"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latin typeface="Arial" charset="0"/>
              </a:rPr>
              <a:t>Count the Faces</a:t>
            </a:r>
            <a:br>
              <a:rPr lang="en-US" altLang="zh-TW">
                <a:latin typeface="Arial" charset="0"/>
              </a:rPr>
            </a:br>
            <a:endParaRPr lang="en-US" altLang="zh-TW" dirty="0" smtClean="0">
              <a:latin typeface="Arial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581400"/>
            <a:ext cx="6172200" cy="1719808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Arial" charset="0"/>
              </a:rPr>
              <a:t>Uva10178</a:t>
            </a:r>
            <a:endParaRPr lang="en-US" altLang="zh-TW" dirty="0" smtClean="0">
              <a:latin typeface="Arial" charset="0"/>
            </a:endParaRPr>
          </a:p>
          <a:p>
            <a:pPr eaLnBrk="1" hangingPunct="1"/>
            <a:r>
              <a:rPr lang="en-US" altLang="zh-TW" sz="2000" dirty="0" smtClean="0">
                <a:latin typeface="Arial" charset="0"/>
              </a:rPr>
              <a:t>Time: 3 seconds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9632" y="260648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Count the faces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47800" y="1268760"/>
            <a:ext cx="7315200" cy="4979640"/>
          </a:xfrm>
        </p:spPr>
        <p:txBody>
          <a:bodyPr/>
          <a:lstStyle/>
          <a:p>
            <a:r>
              <a:rPr lang="en-US" altLang="zh-TW" dirty="0" smtClean="0"/>
              <a:t>For each input </a:t>
            </a:r>
            <a:r>
              <a:rPr lang="en-US" altLang="zh-TW" dirty="0" smtClean="0">
                <a:solidFill>
                  <a:srgbClr val="0070C0"/>
                </a:solidFill>
              </a:rPr>
              <a:t>A connects B</a:t>
            </a:r>
          </a:p>
          <a:p>
            <a:pPr marL="400050" lvl="1" indent="0">
              <a:buNone/>
            </a:pPr>
            <a:r>
              <a:rPr lang="en-US" altLang="zh-TW" dirty="0" smtClean="0"/>
              <a:t>if Find(A)≠Find(B)</a:t>
            </a:r>
          </a:p>
          <a:p>
            <a:pPr marL="457200" lvl="1" indent="0">
              <a:buNone/>
            </a:pPr>
            <a:r>
              <a:rPr lang="en-US" altLang="zh-TW" dirty="0" smtClean="0"/>
              <a:t>   Union(A,B)</a:t>
            </a:r>
          </a:p>
          <a:p>
            <a:pPr marL="457200" lvl="1" indent="0">
              <a:buNone/>
            </a:pPr>
            <a:r>
              <a:rPr lang="en-US" altLang="zh-TW" dirty="0"/>
              <a:t>e</a:t>
            </a:r>
            <a:r>
              <a:rPr lang="en-US" altLang="zh-TW" dirty="0" smtClean="0"/>
              <a:t>lse</a:t>
            </a:r>
          </a:p>
          <a:p>
            <a:pPr marL="457200" lvl="1" indent="0">
              <a:buNone/>
            </a:pPr>
            <a:r>
              <a:rPr lang="en-US" altLang="zh-TW" dirty="0" smtClean="0"/>
              <a:t>   face count ++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045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9632" y="260648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Problem Description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7624" y="1124744"/>
            <a:ext cx="7315200" cy="4968552"/>
          </a:xfrm>
        </p:spPr>
        <p:txBody>
          <a:bodyPr/>
          <a:lstStyle/>
          <a:p>
            <a:pPr algn="just"/>
            <a:r>
              <a:rPr lang="en-US" altLang="zh-TW" sz="2400" dirty="0"/>
              <a:t>A planar graph is defined as follows Definition: A planar graph is one that can be drawn on a plane in such a way that there are </a:t>
            </a:r>
            <a:r>
              <a:rPr lang="en-US" altLang="zh-TW" sz="2400" u="sng" dirty="0">
                <a:solidFill>
                  <a:srgbClr val="FF0000"/>
                </a:solidFill>
              </a:rPr>
              <a:t>no “edge crossings,”</a:t>
            </a:r>
            <a:r>
              <a:rPr lang="en-US" altLang="zh-TW" sz="2400" dirty="0"/>
              <a:t> i.e. edges intersects only at their common vertices. </a:t>
            </a:r>
            <a:endParaRPr lang="en-US" altLang="zh-TW" sz="2400" dirty="0" smtClean="0"/>
          </a:p>
          <a:p>
            <a:pPr algn="just"/>
            <a:r>
              <a:rPr lang="en-US" altLang="zh-TW" sz="2400" dirty="0" smtClean="0"/>
              <a:t>The </a:t>
            </a:r>
            <a:r>
              <a:rPr lang="en-US" altLang="zh-TW" sz="2400" dirty="0"/>
              <a:t>figure on the right shows a planar graph. The </a:t>
            </a:r>
            <a:r>
              <a:rPr lang="en-US" altLang="zh-TW" sz="2400" u="sng" dirty="0">
                <a:solidFill>
                  <a:srgbClr val="FF0000"/>
                </a:solidFill>
              </a:rPr>
              <a:t>six different faces</a:t>
            </a:r>
            <a:r>
              <a:rPr lang="en-US" altLang="zh-TW" sz="2400" dirty="0"/>
              <a:t> of the graph are colored with different colors and are also numbered from 1 to 6. </a:t>
            </a:r>
            <a:endParaRPr lang="en-US" altLang="zh-TW" sz="2400" dirty="0" smtClean="0"/>
          </a:p>
          <a:p>
            <a:pPr algn="just"/>
            <a:r>
              <a:rPr lang="en-US" altLang="zh-TW" sz="2400" dirty="0" smtClean="0"/>
              <a:t>You </a:t>
            </a:r>
            <a:r>
              <a:rPr lang="en-US" altLang="zh-TW" sz="2400" dirty="0"/>
              <a:t>will have to </a:t>
            </a:r>
            <a:r>
              <a:rPr lang="en-US" altLang="zh-TW" sz="2400" u="sng" dirty="0">
                <a:solidFill>
                  <a:srgbClr val="FF0000"/>
                </a:solidFill>
              </a:rPr>
              <a:t>count the number of faces</a:t>
            </a:r>
            <a:r>
              <a:rPr lang="en-US" altLang="zh-TW" sz="2400" dirty="0"/>
              <a:t> of a given planar graph</a:t>
            </a:r>
            <a:r>
              <a:rPr lang="en-US" altLang="zh-TW" sz="2400" dirty="0" smtClean="0"/>
              <a:t>.</a:t>
            </a:r>
            <a:endParaRPr lang="zh-TW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509120"/>
            <a:ext cx="1966913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978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9632" y="260648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Input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7624" y="1124744"/>
            <a:ext cx="7315200" cy="4191000"/>
          </a:xfrm>
        </p:spPr>
        <p:txBody>
          <a:bodyPr/>
          <a:lstStyle/>
          <a:p>
            <a:pPr algn="just"/>
            <a:r>
              <a:rPr lang="en-US" altLang="zh-TW" sz="2400" dirty="0"/>
              <a:t>The input contains several sets of inputs. Each set of input contains two integers </a:t>
            </a:r>
            <a:r>
              <a:rPr lang="en-US" altLang="zh-TW" sz="2400" dirty="0">
                <a:solidFill>
                  <a:srgbClr val="FF0000"/>
                </a:solidFill>
              </a:rPr>
              <a:t>N, E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in </a:t>
            </a:r>
            <a:r>
              <a:rPr lang="en-US" altLang="zh-TW" sz="2400" dirty="0"/>
              <a:t>the first line, </a:t>
            </a:r>
            <a:endParaRPr lang="en-US" altLang="zh-TW" sz="2400" dirty="0" smtClean="0"/>
          </a:p>
          <a:p>
            <a:pPr lvl="1" algn="just"/>
            <a:r>
              <a:rPr lang="en-US" altLang="zh-TW" sz="2000" dirty="0" smtClean="0"/>
              <a:t>N </a:t>
            </a:r>
            <a:r>
              <a:rPr lang="en-US" altLang="zh-TW" sz="2000" dirty="0"/>
              <a:t>denotes the </a:t>
            </a:r>
            <a:r>
              <a:rPr lang="en-US" altLang="zh-TW" sz="2000" dirty="0">
                <a:solidFill>
                  <a:srgbClr val="FF0000"/>
                </a:solidFill>
              </a:rPr>
              <a:t>number of nodes of the </a:t>
            </a:r>
            <a:r>
              <a:rPr lang="en-US" altLang="zh-TW" sz="2000" dirty="0" smtClean="0">
                <a:solidFill>
                  <a:srgbClr val="FF0000"/>
                </a:solidFill>
              </a:rPr>
              <a:t>graph</a:t>
            </a:r>
          </a:p>
          <a:p>
            <a:pPr lvl="1" algn="just"/>
            <a:r>
              <a:rPr lang="en-US" altLang="zh-TW" sz="2000" dirty="0" smtClean="0"/>
              <a:t>E </a:t>
            </a:r>
            <a:r>
              <a:rPr lang="en-US" altLang="zh-TW" sz="2000" dirty="0"/>
              <a:t>denotes the </a:t>
            </a:r>
            <a:r>
              <a:rPr lang="en-US" altLang="zh-TW" sz="2000" dirty="0">
                <a:solidFill>
                  <a:srgbClr val="FF0000"/>
                </a:solidFill>
              </a:rPr>
              <a:t>number of </a:t>
            </a:r>
            <a:r>
              <a:rPr lang="en-US" altLang="zh-TW" sz="2000" dirty="0" smtClean="0">
                <a:solidFill>
                  <a:srgbClr val="FF0000"/>
                </a:solidFill>
              </a:rPr>
              <a:t>edges</a:t>
            </a:r>
            <a:endParaRPr lang="en-US" altLang="zh-TW" sz="2000" dirty="0" smtClean="0"/>
          </a:p>
          <a:p>
            <a:pPr algn="just"/>
            <a:r>
              <a:rPr lang="en-US" altLang="zh-TW" sz="2400" dirty="0" smtClean="0"/>
              <a:t>The </a:t>
            </a:r>
            <a:r>
              <a:rPr lang="en-US" altLang="zh-TW" sz="2400" dirty="0"/>
              <a:t>next E lines contain the description of </a:t>
            </a:r>
            <a:r>
              <a:rPr lang="en-US" altLang="zh-TW" sz="2400" u="sng" dirty="0">
                <a:solidFill>
                  <a:srgbClr val="FF0000"/>
                </a:solidFill>
              </a:rPr>
              <a:t>E edges</a:t>
            </a:r>
            <a:r>
              <a:rPr lang="en-US" altLang="zh-TW" sz="2400" dirty="0"/>
              <a:t> of a planar graph. Each edge description contains </a:t>
            </a:r>
            <a:r>
              <a:rPr lang="en-US" altLang="zh-TW" sz="2400" dirty="0">
                <a:solidFill>
                  <a:srgbClr val="FF0000"/>
                </a:solidFill>
              </a:rPr>
              <a:t>two case sensitive English alphabets</a:t>
            </a:r>
            <a:r>
              <a:rPr lang="en-US" altLang="zh-TW" sz="2400" dirty="0"/>
              <a:t> n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 and n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, which indicates that vertex n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, and n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 are connected by an edge. </a:t>
            </a:r>
            <a:endParaRPr lang="en-US" altLang="zh-TW" sz="2400" dirty="0" smtClean="0"/>
          </a:p>
          <a:p>
            <a:pPr algn="just"/>
            <a:r>
              <a:rPr lang="en-US" altLang="zh-TW" sz="2400" dirty="0" smtClean="0"/>
              <a:t>Input </a:t>
            </a:r>
            <a:r>
              <a:rPr lang="en-US" altLang="zh-TW" sz="2400" dirty="0"/>
              <a:t>is terminated by </a:t>
            </a:r>
            <a:r>
              <a:rPr lang="en-US" altLang="zh-TW" sz="2400" u="sng" dirty="0">
                <a:solidFill>
                  <a:srgbClr val="FF0000"/>
                </a:solidFill>
              </a:rPr>
              <a:t>end of file</a:t>
            </a:r>
            <a:r>
              <a:rPr lang="en-US" altLang="zh-TW" sz="2400" dirty="0" smtClean="0"/>
              <a:t>.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3214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9632" y="260648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Output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7624" y="1124744"/>
            <a:ext cx="7315200" cy="4896544"/>
          </a:xfrm>
        </p:spPr>
        <p:txBody>
          <a:bodyPr/>
          <a:lstStyle/>
          <a:p>
            <a:pPr algn="just"/>
            <a:r>
              <a:rPr lang="en-US" altLang="zh-TW" sz="2400" dirty="0"/>
              <a:t>For each set of input </a:t>
            </a:r>
            <a:r>
              <a:rPr lang="en-US" altLang="zh-TW" sz="2400" u="sng" dirty="0">
                <a:solidFill>
                  <a:srgbClr val="FF0000"/>
                </a:solidFill>
              </a:rPr>
              <a:t>print the number of faces</a:t>
            </a:r>
            <a:r>
              <a:rPr lang="en-US" altLang="zh-TW" sz="2400" dirty="0"/>
              <a:t> in that graph in a single line.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6337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9632" y="260648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Sample Input / Output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55576" y="1486048"/>
            <a:ext cx="1152128" cy="2158975"/>
          </a:xfrm>
          <a:ln>
            <a:solidFill>
              <a:schemeClr val="bg2"/>
            </a:solidFill>
          </a:ln>
        </p:spPr>
        <p:txBody>
          <a:bodyPr/>
          <a:lstStyle/>
          <a:p>
            <a:pPr marL="0" indent="0" algn="just">
              <a:buNone/>
            </a:pPr>
            <a:r>
              <a:rPr lang="pt-BR" altLang="zh-TW" sz="2400" dirty="0"/>
              <a:t>1 0 </a:t>
            </a:r>
            <a:endParaRPr lang="pt-BR" altLang="zh-TW" sz="2400" dirty="0" smtClean="0"/>
          </a:p>
          <a:p>
            <a:pPr marL="0" indent="0" algn="just">
              <a:buNone/>
            </a:pPr>
            <a:r>
              <a:rPr lang="pt-BR" altLang="zh-TW" sz="2400" dirty="0" smtClean="0"/>
              <a:t>3 </a:t>
            </a:r>
            <a:r>
              <a:rPr lang="pt-BR" altLang="zh-TW" sz="2400" dirty="0"/>
              <a:t>3 </a:t>
            </a:r>
            <a:endParaRPr lang="pt-BR" altLang="zh-TW" sz="2400" dirty="0" smtClean="0"/>
          </a:p>
          <a:p>
            <a:pPr marL="0" indent="0" algn="just">
              <a:buNone/>
            </a:pPr>
            <a:r>
              <a:rPr lang="pt-BR" altLang="zh-TW" sz="2400" dirty="0" smtClean="0"/>
              <a:t>A </a:t>
            </a:r>
            <a:r>
              <a:rPr lang="pt-BR" altLang="zh-TW" sz="2400" dirty="0"/>
              <a:t>B </a:t>
            </a:r>
            <a:endParaRPr lang="pt-BR" altLang="zh-TW" sz="2400" dirty="0" smtClean="0"/>
          </a:p>
          <a:p>
            <a:pPr marL="0" indent="0" algn="just">
              <a:buNone/>
            </a:pPr>
            <a:r>
              <a:rPr lang="pt-BR" altLang="zh-TW" sz="2400" dirty="0" smtClean="0"/>
              <a:t>B C</a:t>
            </a:r>
          </a:p>
          <a:p>
            <a:pPr marL="0" indent="0">
              <a:buNone/>
            </a:pPr>
            <a:r>
              <a:rPr lang="pt-BR" altLang="zh-TW" sz="2400" dirty="0" smtClean="0"/>
              <a:t>A C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endParaRPr lang="zh-TW" altLang="en-US" sz="2000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 bwMode="auto">
          <a:xfrm>
            <a:off x="760760" y="4077072"/>
            <a:ext cx="351004" cy="18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32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400" b="1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000" b="1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buFont typeface="Wingdings" pitchFamily="2" charset="2"/>
              <a:buNone/>
            </a:pPr>
            <a:r>
              <a:rPr lang="en-US" altLang="zh-TW" sz="2400" kern="0" dirty="0" smtClean="0"/>
              <a:t>1</a:t>
            </a:r>
          </a:p>
          <a:p>
            <a:pPr marL="0" indent="0" algn="just">
              <a:buFont typeface="Wingdings" pitchFamily="2" charset="2"/>
              <a:buNone/>
            </a:pPr>
            <a:r>
              <a:rPr lang="en-US" altLang="zh-TW" sz="2400" kern="0" dirty="0"/>
              <a:t>2</a:t>
            </a:r>
            <a:endParaRPr lang="zh-TW" altLang="en-US" sz="2000" kern="0" dirty="0"/>
          </a:p>
        </p:txBody>
      </p:sp>
      <p:sp>
        <p:nvSpPr>
          <p:cNvPr id="6" name="文字方塊 5"/>
          <p:cNvSpPr txBox="1"/>
          <p:nvPr/>
        </p:nvSpPr>
        <p:spPr>
          <a:xfrm>
            <a:off x="683568" y="1095127"/>
            <a:ext cx="689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N E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右大括弧 8"/>
          <p:cNvSpPr/>
          <p:nvPr/>
        </p:nvSpPr>
        <p:spPr bwMode="auto">
          <a:xfrm>
            <a:off x="1403648" y="2468926"/>
            <a:ext cx="219876" cy="1152128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979712" y="1052736"/>
            <a:ext cx="3755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number of nodes and edges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829577" y="2780928"/>
            <a:ext cx="2382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connected edges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202546" y="4077072"/>
            <a:ext cx="2333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number of faces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0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9632" y="260648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Sample Input / Output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55576" y="1486048"/>
            <a:ext cx="1152128" cy="2158975"/>
          </a:xfrm>
          <a:ln>
            <a:solidFill>
              <a:schemeClr val="bg2"/>
            </a:solidFill>
          </a:ln>
        </p:spPr>
        <p:txBody>
          <a:bodyPr/>
          <a:lstStyle/>
          <a:p>
            <a:pPr marL="0" indent="0" algn="just">
              <a:buNone/>
            </a:pPr>
            <a:r>
              <a:rPr lang="pt-BR" altLang="zh-TW" sz="2400" dirty="0" smtClean="0"/>
              <a:t>1 0 </a:t>
            </a:r>
          </a:p>
          <a:p>
            <a:pPr marL="0" indent="0" algn="just">
              <a:buNone/>
            </a:pPr>
            <a:r>
              <a:rPr lang="pt-BR" altLang="zh-TW" sz="2400" dirty="0" smtClean="0"/>
              <a:t>3 </a:t>
            </a:r>
            <a:r>
              <a:rPr lang="pt-BR" altLang="zh-TW" sz="2400" dirty="0"/>
              <a:t>3 </a:t>
            </a:r>
            <a:endParaRPr lang="pt-BR" altLang="zh-TW" sz="2400" dirty="0" smtClean="0"/>
          </a:p>
          <a:p>
            <a:pPr marL="0" indent="0" algn="just">
              <a:buNone/>
            </a:pPr>
            <a:r>
              <a:rPr lang="pt-BR" altLang="zh-TW" sz="2400" dirty="0" smtClean="0"/>
              <a:t>A </a:t>
            </a:r>
            <a:r>
              <a:rPr lang="pt-BR" altLang="zh-TW" sz="2400" dirty="0"/>
              <a:t>B </a:t>
            </a:r>
            <a:endParaRPr lang="pt-BR" altLang="zh-TW" sz="2400" dirty="0" smtClean="0"/>
          </a:p>
          <a:p>
            <a:pPr marL="0" indent="0" algn="just">
              <a:buNone/>
            </a:pPr>
            <a:r>
              <a:rPr lang="pt-BR" altLang="zh-TW" sz="2400" dirty="0" smtClean="0"/>
              <a:t>B C</a:t>
            </a:r>
          </a:p>
          <a:p>
            <a:pPr marL="0" indent="0">
              <a:buNone/>
            </a:pPr>
            <a:r>
              <a:rPr lang="pt-BR" altLang="zh-TW" sz="2400" dirty="0" smtClean="0"/>
              <a:t>A C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endParaRPr lang="zh-TW" altLang="en-US" sz="2000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 bwMode="auto">
          <a:xfrm>
            <a:off x="760760" y="4077072"/>
            <a:ext cx="351004" cy="18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32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400" b="1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000" b="1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buFont typeface="Wingdings" pitchFamily="2" charset="2"/>
              <a:buNone/>
            </a:pPr>
            <a:r>
              <a:rPr lang="en-US" altLang="zh-TW" sz="2400" kern="0" dirty="0" smtClean="0"/>
              <a:t>1</a:t>
            </a:r>
          </a:p>
          <a:p>
            <a:pPr marL="0" indent="0" algn="just">
              <a:buFont typeface="Wingdings" pitchFamily="2" charset="2"/>
              <a:buNone/>
            </a:pPr>
            <a:r>
              <a:rPr lang="en-US" altLang="zh-TW" sz="2400" kern="0" dirty="0"/>
              <a:t>2</a:t>
            </a:r>
            <a:endParaRPr lang="zh-TW" altLang="en-US" sz="2000" kern="0" dirty="0"/>
          </a:p>
        </p:txBody>
      </p:sp>
      <p:sp>
        <p:nvSpPr>
          <p:cNvPr id="6" name="文字方塊 5"/>
          <p:cNvSpPr txBox="1"/>
          <p:nvPr/>
        </p:nvSpPr>
        <p:spPr>
          <a:xfrm>
            <a:off x="683568" y="1095127"/>
            <a:ext cx="689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N E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右大括弧 8"/>
          <p:cNvSpPr/>
          <p:nvPr/>
        </p:nvSpPr>
        <p:spPr bwMode="auto">
          <a:xfrm>
            <a:off x="1403648" y="2468926"/>
            <a:ext cx="219876" cy="1152128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" name="橢圓 4"/>
          <p:cNvSpPr/>
          <p:nvPr/>
        </p:nvSpPr>
        <p:spPr bwMode="auto">
          <a:xfrm>
            <a:off x="3210102" y="1640205"/>
            <a:ext cx="360040" cy="36004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A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3" name="橢圓 12"/>
          <p:cNvSpPr/>
          <p:nvPr/>
        </p:nvSpPr>
        <p:spPr bwMode="auto">
          <a:xfrm>
            <a:off x="4650262" y="1640205"/>
            <a:ext cx="360040" cy="36004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B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4" name="橢圓 13"/>
          <p:cNvSpPr/>
          <p:nvPr/>
        </p:nvSpPr>
        <p:spPr bwMode="auto">
          <a:xfrm>
            <a:off x="3930182" y="2648317"/>
            <a:ext cx="360040" cy="36004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C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8" name="直線接點 7"/>
          <p:cNvCxnSpPr>
            <a:stCxn id="5" idx="6"/>
            <a:endCxn id="13" idx="2"/>
          </p:cNvCxnSpPr>
          <p:nvPr/>
        </p:nvCxnSpPr>
        <p:spPr bwMode="auto">
          <a:xfrm>
            <a:off x="3570142" y="1820225"/>
            <a:ext cx="108012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手繪多邊形 15"/>
          <p:cNvSpPr/>
          <p:nvPr/>
        </p:nvSpPr>
        <p:spPr bwMode="auto">
          <a:xfrm>
            <a:off x="3098645" y="1413940"/>
            <a:ext cx="2154622" cy="767184"/>
          </a:xfrm>
          <a:custGeom>
            <a:avLst/>
            <a:gdLst>
              <a:gd name="connsiteX0" fmla="*/ 374254 w 2154622"/>
              <a:gd name="connsiteY0" fmla="*/ 70500 h 767184"/>
              <a:gd name="connsiteX1" fmla="*/ 86388 w 2154622"/>
              <a:gd name="connsiteY1" fmla="*/ 155166 h 767184"/>
              <a:gd name="connsiteX2" fmla="*/ 69454 w 2154622"/>
              <a:gd name="connsiteY2" fmla="*/ 747833 h 767184"/>
              <a:gd name="connsiteX3" fmla="*/ 924588 w 2154622"/>
              <a:gd name="connsiteY3" fmla="*/ 620833 h 767184"/>
              <a:gd name="connsiteX4" fmla="*/ 1576521 w 2154622"/>
              <a:gd name="connsiteY4" fmla="*/ 595433 h 767184"/>
              <a:gd name="connsiteX5" fmla="*/ 1982921 w 2154622"/>
              <a:gd name="connsiteY5" fmla="*/ 722433 h 767184"/>
              <a:gd name="connsiteX6" fmla="*/ 2143788 w 2154622"/>
              <a:gd name="connsiteY6" fmla="*/ 70500 h 767184"/>
              <a:gd name="connsiteX7" fmla="*/ 1703521 w 2154622"/>
              <a:gd name="connsiteY7" fmla="*/ 19700 h 767184"/>
              <a:gd name="connsiteX8" fmla="*/ 374254 w 2154622"/>
              <a:gd name="connsiteY8" fmla="*/ 70500 h 767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622" h="767184">
                <a:moveTo>
                  <a:pt x="374254" y="70500"/>
                </a:moveTo>
                <a:cubicBezTo>
                  <a:pt x="104732" y="93078"/>
                  <a:pt x="137188" y="42277"/>
                  <a:pt x="86388" y="155166"/>
                </a:cubicBezTo>
                <a:cubicBezTo>
                  <a:pt x="35588" y="268055"/>
                  <a:pt x="-70246" y="670222"/>
                  <a:pt x="69454" y="747833"/>
                </a:cubicBezTo>
                <a:cubicBezTo>
                  <a:pt x="209154" y="825444"/>
                  <a:pt x="673410" y="646233"/>
                  <a:pt x="924588" y="620833"/>
                </a:cubicBezTo>
                <a:cubicBezTo>
                  <a:pt x="1175766" y="595433"/>
                  <a:pt x="1400132" y="578500"/>
                  <a:pt x="1576521" y="595433"/>
                </a:cubicBezTo>
                <a:cubicBezTo>
                  <a:pt x="1752910" y="612366"/>
                  <a:pt x="1888377" y="809922"/>
                  <a:pt x="1982921" y="722433"/>
                </a:cubicBezTo>
                <a:cubicBezTo>
                  <a:pt x="2077465" y="634944"/>
                  <a:pt x="2190355" y="187622"/>
                  <a:pt x="2143788" y="70500"/>
                </a:cubicBezTo>
                <a:cubicBezTo>
                  <a:pt x="2097221" y="-46622"/>
                  <a:pt x="1999854" y="16878"/>
                  <a:pt x="1703521" y="19700"/>
                </a:cubicBezTo>
                <a:cubicBezTo>
                  <a:pt x="1407188" y="22522"/>
                  <a:pt x="643776" y="47922"/>
                  <a:pt x="374254" y="70500"/>
                </a:cubicBezTo>
                <a:close/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7" name="橢圓 16"/>
          <p:cNvSpPr/>
          <p:nvPr/>
        </p:nvSpPr>
        <p:spPr bwMode="auto">
          <a:xfrm>
            <a:off x="6273251" y="1700808"/>
            <a:ext cx="360040" cy="36004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A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8" name="橢圓 17"/>
          <p:cNvSpPr/>
          <p:nvPr/>
        </p:nvSpPr>
        <p:spPr bwMode="auto">
          <a:xfrm>
            <a:off x="7713411" y="1700808"/>
            <a:ext cx="360040" cy="36004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B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9" name="橢圓 18"/>
          <p:cNvSpPr/>
          <p:nvPr/>
        </p:nvSpPr>
        <p:spPr bwMode="auto">
          <a:xfrm>
            <a:off x="6993331" y="2708920"/>
            <a:ext cx="360040" cy="36004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C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20" name="直線接點 19"/>
          <p:cNvCxnSpPr>
            <a:stCxn id="17" idx="6"/>
            <a:endCxn id="18" idx="2"/>
          </p:cNvCxnSpPr>
          <p:nvPr/>
        </p:nvCxnSpPr>
        <p:spPr bwMode="auto">
          <a:xfrm>
            <a:off x="6633291" y="1880828"/>
            <a:ext cx="108012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線接點 22"/>
          <p:cNvCxnSpPr>
            <a:stCxn id="18" idx="4"/>
            <a:endCxn id="19" idx="7"/>
          </p:cNvCxnSpPr>
          <p:nvPr/>
        </p:nvCxnSpPr>
        <p:spPr bwMode="auto">
          <a:xfrm flipH="1">
            <a:off x="7300644" y="2060848"/>
            <a:ext cx="592787" cy="70079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手繪多邊形 23"/>
          <p:cNvSpPr/>
          <p:nvPr/>
        </p:nvSpPr>
        <p:spPr bwMode="auto">
          <a:xfrm>
            <a:off x="6088044" y="1393729"/>
            <a:ext cx="2169668" cy="1845162"/>
          </a:xfrm>
          <a:custGeom>
            <a:avLst/>
            <a:gdLst>
              <a:gd name="connsiteX0" fmla="*/ 75689 w 2169668"/>
              <a:gd name="connsiteY0" fmla="*/ 181071 h 1845162"/>
              <a:gd name="connsiteX1" fmla="*/ 109556 w 2169668"/>
              <a:gd name="connsiteY1" fmla="*/ 900738 h 1845162"/>
              <a:gd name="connsiteX2" fmla="*/ 998556 w 2169668"/>
              <a:gd name="connsiteY2" fmla="*/ 748338 h 1845162"/>
              <a:gd name="connsiteX3" fmla="*/ 947756 w 2169668"/>
              <a:gd name="connsiteY3" fmla="*/ 1188604 h 1845162"/>
              <a:gd name="connsiteX4" fmla="*/ 812289 w 2169668"/>
              <a:gd name="connsiteY4" fmla="*/ 1611938 h 1845162"/>
              <a:gd name="connsiteX5" fmla="*/ 1413423 w 2169668"/>
              <a:gd name="connsiteY5" fmla="*/ 1789738 h 1845162"/>
              <a:gd name="connsiteX6" fmla="*/ 2073823 w 2169668"/>
              <a:gd name="connsiteY6" fmla="*/ 629804 h 1845162"/>
              <a:gd name="connsiteX7" fmla="*/ 2014556 w 2169668"/>
              <a:gd name="connsiteY7" fmla="*/ 62538 h 1845162"/>
              <a:gd name="connsiteX8" fmla="*/ 668356 w 2169668"/>
              <a:gd name="connsiteY8" fmla="*/ 28671 h 1845162"/>
              <a:gd name="connsiteX9" fmla="*/ 75689 w 2169668"/>
              <a:gd name="connsiteY9" fmla="*/ 181071 h 1845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9668" h="1845162">
                <a:moveTo>
                  <a:pt x="75689" y="181071"/>
                </a:moveTo>
                <a:cubicBezTo>
                  <a:pt x="-17444" y="326415"/>
                  <a:pt x="-44255" y="806194"/>
                  <a:pt x="109556" y="900738"/>
                </a:cubicBezTo>
                <a:cubicBezTo>
                  <a:pt x="263367" y="995282"/>
                  <a:pt x="858856" y="700360"/>
                  <a:pt x="998556" y="748338"/>
                </a:cubicBezTo>
                <a:cubicBezTo>
                  <a:pt x="1138256" y="796316"/>
                  <a:pt x="978801" y="1044671"/>
                  <a:pt x="947756" y="1188604"/>
                </a:cubicBezTo>
                <a:cubicBezTo>
                  <a:pt x="916712" y="1332537"/>
                  <a:pt x="734678" y="1511749"/>
                  <a:pt x="812289" y="1611938"/>
                </a:cubicBezTo>
                <a:cubicBezTo>
                  <a:pt x="889900" y="1712127"/>
                  <a:pt x="1203167" y="1953427"/>
                  <a:pt x="1413423" y="1789738"/>
                </a:cubicBezTo>
                <a:cubicBezTo>
                  <a:pt x="1623679" y="1626049"/>
                  <a:pt x="1973634" y="917671"/>
                  <a:pt x="2073823" y="629804"/>
                </a:cubicBezTo>
                <a:cubicBezTo>
                  <a:pt x="2174012" y="341937"/>
                  <a:pt x="2248800" y="162727"/>
                  <a:pt x="2014556" y="62538"/>
                </a:cubicBezTo>
                <a:cubicBezTo>
                  <a:pt x="1780312" y="-37651"/>
                  <a:pt x="987267" y="7504"/>
                  <a:pt x="668356" y="28671"/>
                </a:cubicBezTo>
                <a:cubicBezTo>
                  <a:pt x="349445" y="49838"/>
                  <a:pt x="168822" y="35727"/>
                  <a:pt x="75689" y="181071"/>
                </a:cubicBezTo>
                <a:close/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5" name="橢圓 24"/>
          <p:cNvSpPr/>
          <p:nvPr/>
        </p:nvSpPr>
        <p:spPr bwMode="auto">
          <a:xfrm>
            <a:off x="3379627" y="4267181"/>
            <a:ext cx="360040" cy="36004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A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6" name="橢圓 25"/>
          <p:cNvSpPr/>
          <p:nvPr/>
        </p:nvSpPr>
        <p:spPr bwMode="auto">
          <a:xfrm>
            <a:off x="4819787" y="4267181"/>
            <a:ext cx="360040" cy="36004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B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7" name="橢圓 26"/>
          <p:cNvSpPr/>
          <p:nvPr/>
        </p:nvSpPr>
        <p:spPr bwMode="auto">
          <a:xfrm>
            <a:off x="4099707" y="5275293"/>
            <a:ext cx="360040" cy="36004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C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28" name="直線接點 27"/>
          <p:cNvCxnSpPr>
            <a:stCxn id="25" idx="6"/>
            <a:endCxn id="26" idx="2"/>
          </p:cNvCxnSpPr>
          <p:nvPr/>
        </p:nvCxnSpPr>
        <p:spPr bwMode="auto">
          <a:xfrm>
            <a:off x="3739667" y="4447201"/>
            <a:ext cx="108012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線接點 28"/>
          <p:cNvCxnSpPr>
            <a:stCxn id="26" idx="4"/>
            <a:endCxn id="27" idx="7"/>
          </p:cNvCxnSpPr>
          <p:nvPr/>
        </p:nvCxnSpPr>
        <p:spPr bwMode="auto">
          <a:xfrm flipH="1">
            <a:off x="4407020" y="4627221"/>
            <a:ext cx="592787" cy="70079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手繪多邊形 29"/>
          <p:cNvSpPr/>
          <p:nvPr/>
        </p:nvSpPr>
        <p:spPr bwMode="auto">
          <a:xfrm>
            <a:off x="3194420" y="3960102"/>
            <a:ext cx="2169668" cy="1845162"/>
          </a:xfrm>
          <a:custGeom>
            <a:avLst/>
            <a:gdLst>
              <a:gd name="connsiteX0" fmla="*/ 75689 w 2169668"/>
              <a:gd name="connsiteY0" fmla="*/ 181071 h 1845162"/>
              <a:gd name="connsiteX1" fmla="*/ 109556 w 2169668"/>
              <a:gd name="connsiteY1" fmla="*/ 900738 h 1845162"/>
              <a:gd name="connsiteX2" fmla="*/ 998556 w 2169668"/>
              <a:gd name="connsiteY2" fmla="*/ 748338 h 1845162"/>
              <a:gd name="connsiteX3" fmla="*/ 947756 w 2169668"/>
              <a:gd name="connsiteY3" fmla="*/ 1188604 h 1845162"/>
              <a:gd name="connsiteX4" fmla="*/ 812289 w 2169668"/>
              <a:gd name="connsiteY4" fmla="*/ 1611938 h 1845162"/>
              <a:gd name="connsiteX5" fmla="*/ 1413423 w 2169668"/>
              <a:gd name="connsiteY5" fmla="*/ 1789738 h 1845162"/>
              <a:gd name="connsiteX6" fmla="*/ 2073823 w 2169668"/>
              <a:gd name="connsiteY6" fmla="*/ 629804 h 1845162"/>
              <a:gd name="connsiteX7" fmla="*/ 2014556 w 2169668"/>
              <a:gd name="connsiteY7" fmla="*/ 62538 h 1845162"/>
              <a:gd name="connsiteX8" fmla="*/ 668356 w 2169668"/>
              <a:gd name="connsiteY8" fmla="*/ 28671 h 1845162"/>
              <a:gd name="connsiteX9" fmla="*/ 75689 w 2169668"/>
              <a:gd name="connsiteY9" fmla="*/ 181071 h 1845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9668" h="1845162">
                <a:moveTo>
                  <a:pt x="75689" y="181071"/>
                </a:moveTo>
                <a:cubicBezTo>
                  <a:pt x="-17444" y="326415"/>
                  <a:pt x="-44255" y="806194"/>
                  <a:pt x="109556" y="900738"/>
                </a:cubicBezTo>
                <a:cubicBezTo>
                  <a:pt x="263367" y="995282"/>
                  <a:pt x="858856" y="700360"/>
                  <a:pt x="998556" y="748338"/>
                </a:cubicBezTo>
                <a:cubicBezTo>
                  <a:pt x="1138256" y="796316"/>
                  <a:pt x="978801" y="1044671"/>
                  <a:pt x="947756" y="1188604"/>
                </a:cubicBezTo>
                <a:cubicBezTo>
                  <a:pt x="916712" y="1332537"/>
                  <a:pt x="734678" y="1511749"/>
                  <a:pt x="812289" y="1611938"/>
                </a:cubicBezTo>
                <a:cubicBezTo>
                  <a:pt x="889900" y="1712127"/>
                  <a:pt x="1203167" y="1953427"/>
                  <a:pt x="1413423" y="1789738"/>
                </a:cubicBezTo>
                <a:cubicBezTo>
                  <a:pt x="1623679" y="1626049"/>
                  <a:pt x="1973634" y="917671"/>
                  <a:pt x="2073823" y="629804"/>
                </a:cubicBezTo>
                <a:cubicBezTo>
                  <a:pt x="2174012" y="341937"/>
                  <a:pt x="2248800" y="162727"/>
                  <a:pt x="2014556" y="62538"/>
                </a:cubicBezTo>
                <a:cubicBezTo>
                  <a:pt x="1780312" y="-37651"/>
                  <a:pt x="987267" y="7504"/>
                  <a:pt x="668356" y="28671"/>
                </a:cubicBezTo>
                <a:cubicBezTo>
                  <a:pt x="349445" y="49838"/>
                  <a:pt x="168822" y="35727"/>
                  <a:pt x="75689" y="181071"/>
                </a:cubicBezTo>
                <a:close/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32" name="直線接點 31"/>
          <p:cNvCxnSpPr>
            <a:stCxn id="25" idx="4"/>
            <a:endCxn id="27" idx="1"/>
          </p:cNvCxnSpPr>
          <p:nvPr/>
        </p:nvCxnSpPr>
        <p:spPr bwMode="auto">
          <a:xfrm>
            <a:off x="3559647" y="4627221"/>
            <a:ext cx="592787" cy="700799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B05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文字方塊 32"/>
          <p:cNvSpPr txBox="1"/>
          <p:nvPr/>
        </p:nvSpPr>
        <p:spPr>
          <a:xfrm>
            <a:off x="5253267" y="522448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4407020" y="452507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3940700" y="208547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8228258" y="223809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89289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75656" y="260648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Disjoint Set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3608" y="1196752"/>
            <a:ext cx="7315200" cy="5051648"/>
          </a:xfrm>
        </p:spPr>
        <p:txBody>
          <a:bodyPr/>
          <a:lstStyle/>
          <a:p>
            <a:r>
              <a:rPr lang="en-US" altLang="zh-TW" dirty="0" smtClean="0"/>
              <a:t>Operations</a:t>
            </a:r>
          </a:p>
          <a:p>
            <a:pPr lvl="1"/>
            <a:r>
              <a:rPr lang="en-US" altLang="zh-TW" i="1" dirty="0" err="1" smtClean="0"/>
              <a:t>MakeSet</a:t>
            </a:r>
            <a:r>
              <a:rPr lang="en-US" altLang="zh-TW" dirty="0" smtClean="0"/>
              <a:t>(x</a:t>
            </a:r>
            <a:r>
              <a:rPr lang="en-US" altLang="zh-TW" dirty="0"/>
              <a:t>) </a:t>
            </a:r>
            <a:endParaRPr lang="en-US" altLang="zh-TW" dirty="0" smtClean="0"/>
          </a:p>
          <a:p>
            <a:pPr marL="1314450" lvl="3" indent="0">
              <a:buNone/>
            </a:pPr>
            <a:r>
              <a:rPr lang="en-US" altLang="zh-TW" sz="2400" dirty="0" err="1" smtClean="0"/>
              <a:t>x.parent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:= </a:t>
            </a:r>
            <a:r>
              <a:rPr lang="en-US" altLang="zh-TW" sz="2400" dirty="0" smtClean="0"/>
              <a:t>x</a:t>
            </a:r>
          </a:p>
          <a:p>
            <a:pPr lvl="1"/>
            <a:r>
              <a:rPr lang="en-US" altLang="zh-TW" i="1" dirty="0" smtClean="0"/>
              <a:t>Find</a:t>
            </a:r>
            <a:r>
              <a:rPr lang="en-US" altLang="zh-TW" dirty="0" smtClean="0"/>
              <a:t>(x)</a:t>
            </a:r>
          </a:p>
          <a:p>
            <a:pPr marL="1314450" lvl="3" indent="0">
              <a:buNone/>
            </a:pPr>
            <a:r>
              <a:rPr lang="en-US" altLang="zh-TW" sz="2400" dirty="0" smtClean="0"/>
              <a:t>if (</a:t>
            </a:r>
            <a:r>
              <a:rPr lang="en-US" altLang="zh-TW" sz="2400" dirty="0" err="1" smtClean="0"/>
              <a:t>x.parent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== </a:t>
            </a:r>
            <a:r>
              <a:rPr lang="en-US" altLang="zh-TW" sz="2400" dirty="0" smtClean="0"/>
              <a:t>x) </a:t>
            </a:r>
            <a:r>
              <a:rPr lang="en-US" altLang="zh-TW" sz="2400" dirty="0"/>
              <a:t>return x </a:t>
            </a:r>
            <a:endParaRPr lang="en-US" altLang="zh-TW" sz="2400" dirty="0" smtClean="0"/>
          </a:p>
          <a:p>
            <a:pPr marL="1314450" lvl="3" indent="0">
              <a:buNone/>
            </a:pPr>
            <a:r>
              <a:rPr lang="en-US" altLang="zh-TW" sz="2400" dirty="0" smtClean="0"/>
              <a:t>else </a:t>
            </a:r>
            <a:r>
              <a:rPr lang="en-US" altLang="zh-TW" sz="2400" dirty="0"/>
              <a:t>return </a:t>
            </a:r>
            <a:r>
              <a:rPr lang="en-US" altLang="zh-TW" sz="2400" i="1" dirty="0"/>
              <a:t>Find</a:t>
            </a:r>
            <a:r>
              <a:rPr lang="en-US" altLang="zh-TW" sz="2400" dirty="0"/>
              <a:t>(</a:t>
            </a:r>
            <a:r>
              <a:rPr lang="en-US" altLang="zh-TW" sz="2400" dirty="0" err="1"/>
              <a:t>x.parent</a:t>
            </a:r>
            <a:r>
              <a:rPr lang="en-US" altLang="zh-TW" sz="2400" dirty="0" smtClean="0"/>
              <a:t>)</a:t>
            </a:r>
          </a:p>
          <a:p>
            <a:pPr lvl="1"/>
            <a:r>
              <a:rPr lang="en-US" altLang="zh-TW" i="1" dirty="0" smtClean="0"/>
              <a:t>Union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x,y</a:t>
            </a:r>
            <a:r>
              <a:rPr lang="en-US" altLang="zh-TW" dirty="0"/>
              <a:t>) </a:t>
            </a:r>
            <a:endParaRPr lang="en-US" altLang="zh-TW" dirty="0" smtClean="0"/>
          </a:p>
          <a:p>
            <a:pPr marL="1314450" lvl="3" indent="0">
              <a:buNone/>
            </a:pPr>
            <a:r>
              <a:rPr lang="en-US" altLang="zh-TW" sz="2400" dirty="0" err="1" smtClean="0"/>
              <a:t>xRoot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:= </a:t>
            </a:r>
            <a:r>
              <a:rPr lang="en-US" altLang="zh-TW" sz="2400" i="1" dirty="0"/>
              <a:t>Find</a:t>
            </a:r>
            <a:r>
              <a:rPr lang="en-US" altLang="zh-TW" sz="2400" dirty="0"/>
              <a:t>(x) </a:t>
            </a:r>
            <a:endParaRPr lang="en-US" altLang="zh-TW" sz="2400" dirty="0" smtClean="0"/>
          </a:p>
          <a:p>
            <a:pPr marL="1314450" lvl="3" indent="0">
              <a:buNone/>
            </a:pPr>
            <a:r>
              <a:rPr lang="en-US" altLang="zh-TW" sz="2400" dirty="0" err="1" smtClean="0"/>
              <a:t>yRoot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:= </a:t>
            </a:r>
            <a:r>
              <a:rPr lang="en-US" altLang="zh-TW" sz="2400" i="1" dirty="0"/>
              <a:t>Find</a:t>
            </a:r>
            <a:r>
              <a:rPr lang="en-US" altLang="zh-TW" sz="2400" dirty="0"/>
              <a:t>(y) </a:t>
            </a:r>
            <a:endParaRPr lang="en-US" altLang="zh-TW" sz="2400" dirty="0" smtClean="0"/>
          </a:p>
          <a:p>
            <a:pPr marL="1314450" lvl="3" indent="0">
              <a:buNone/>
            </a:pPr>
            <a:r>
              <a:rPr lang="en-US" altLang="zh-TW" sz="2400" dirty="0" err="1" smtClean="0"/>
              <a:t>xRoot.parent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:= </a:t>
            </a:r>
            <a:r>
              <a:rPr lang="en-US" altLang="zh-TW" sz="2400" dirty="0" err="1"/>
              <a:t>yRoot</a:t>
            </a:r>
            <a:endParaRPr lang="zh-TW" altLang="en-US" sz="2400" dirty="0"/>
          </a:p>
        </p:txBody>
      </p:sp>
      <p:sp>
        <p:nvSpPr>
          <p:cNvPr id="4" name="橢圓 3"/>
          <p:cNvSpPr/>
          <p:nvPr/>
        </p:nvSpPr>
        <p:spPr bwMode="auto">
          <a:xfrm>
            <a:off x="6817727" y="1441966"/>
            <a:ext cx="360040" cy="3600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839213" y="136995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/>
              <a:t>x</a:t>
            </a:r>
            <a:endParaRPr lang="zh-TW" altLang="en-US" b="1" i="1" dirty="0"/>
          </a:p>
        </p:txBody>
      </p:sp>
      <p:sp>
        <p:nvSpPr>
          <p:cNvPr id="6" name="手繪多邊形 5"/>
          <p:cNvSpPr/>
          <p:nvPr/>
        </p:nvSpPr>
        <p:spPr bwMode="auto">
          <a:xfrm>
            <a:off x="6603365" y="1196752"/>
            <a:ext cx="848955" cy="790568"/>
          </a:xfrm>
          <a:custGeom>
            <a:avLst/>
            <a:gdLst>
              <a:gd name="connsiteX0" fmla="*/ 450271 w 848955"/>
              <a:gd name="connsiteY0" fmla="*/ 788238 h 790568"/>
              <a:gd name="connsiteX1" fmla="*/ 1538 w 848955"/>
              <a:gd name="connsiteY1" fmla="*/ 568105 h 790568"/>
              <a:gd name="connsiteX2" fmla="*/ 323271 w 848955"/>
              <a:gd name="connsiteY2" fmla="*/ 838 h 790568"/>
              <a:gd name="connsiteX3" fmla="*/ 848205 w 848955"/>
              <a:gd name="connsiteY3" fmla="*/ 449571 h 790568"/>
              <a:gd name="connsiteX4" fmla="*/ 450271 w 848955"/>
              <a:gd name="connsiteY4" fmla="*/ 788238 h 790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8955" h="790568">
                <a:moveTo>
                  <a:pt x="450271" y="788238"/>
                </a:moveTo>
                <a:cubicBezTo>
                  <a:pt x="309160" y="807994"/>
                  <a:pt x="22705" y="699338"/>
                  <a:pt x="1538" y="568105"/>
                </a:cubicBezTo>
                <a:cubicBezTo>
                  <a:pt x="-19629" y="436872"/>
                  <a:pt x="182160" y="20594"/>
                  <a:pt x="323271" y="838"/>
                </a:cubicBezTo>
                <a:cubicBezTo>
                  <a:pt x="464382" y="-18918"/>
                  <a:pt x="831272" y="315515"/>
                  <a:pt x="848205" y="449571"/>
                </a:cubicBezTo>
                <a:cubicBezTo>
                  <a:pt x="865138" y="583626"/>
                  <a:pt x="591382" y="768482"/>
                  <a:pt x="450271" y="788238"/>
                </a:cubicBezTo>
                <a:close/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" name="橢圓 6"/>
          <p:cNvSpPr/>
          <p:nvPr/>
        </p:nvSpPr>
        <p:spPr bwMode="auto">
          <a:xfrm>
            <a:off x="6781497" y="2595419"/>
            <a:ext cx="360040" cy="3600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802983" y="252341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/>
              <a:t>b</a:t>
            </a:r>
            <a:endParaRPr lang="zh-TW" altLang="en-US" b="1" i="1" dirty="0"/>
          </a:p>
        </p:txBody>
      </p:sp>
      <p:sp>
        <p:nvSpPr>
          <p:cNvPr id="10" name="橢圓 9"/>
          <p:cNvSpPr/>
          <p:nvPr/>
        </p:nvSpPr>
        <p:spPr bwMode="auto">
          <a:xfrm>
            <a:off x="7236296" y="3112676"/>
            <a:ext cx="360040" cy="3600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257782" y="304066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/>
              <a:t>a</a:t>
            </a:r>
            <a:endParaRPr lang="zh-TW" altLang="en-US" b="1" i="1" dirty="0"/>
          </a:p>
        </p:txBody>
      </p:sp>
      <p:sp>
        <p:nvSpPr>
          <p:cNvPr id="12" name="橢圓 11"/>
          <p:cNvSpPr/>
          <p:nvPr/>
        </p:nvSpPr>
        <p:spPr bwMode="auto">
          <a:xfrm>
            <a:off x="7668344" y="3544724"/>
            <a:ext cx="360040" cy="3600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689830" y="347271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/>
              <a:t>x</a:t>
            </a:r>
            <a:endParaRPr lang="zh-TW" altLang="en-US" b="1" i="1" dirty="0"/>
          </a:p>
        </p:txBody>
      </p:sp>
      <p:sp>
        <p:nvSpPr>
          <p:cNvPr id="14" name="手繪多邊形 13"/>
          <p:cNvSpPr/>
          <p:nvPr/>
        </p:nvSpPr>
        <p:spPr bwMode="auto">
          <a:xfrm>
            <a:off x="6537620" y="2347360"/>
            <a:ext cx="1697405" cy="1800322"/>
          </a:xfrm>
          <a:custGeom>
            <a:avLst/>
            <a:gdLst>
              <a:gd name="connsiteX0" fmla="*/ 1226313 w 1697405"/>
              <a:gd name="connsiteY0" fmla="*/ 1742952 h 1800322"/>
              <a:gd name="connsiteX1" fmla="*/ 684447 w 1697405"/>
              <a:gd name="connsiteY1" fmla="*/ 1353485 h 1800322"/>
              <a:gd name="connsiteX2" fmla="*/ 66380 w 1697405"/>
              <a:gd name="connsiteY2" fmla="*/ 803152 h 1800322"/>
              <a:gd name="connsiteX3" fmla="*/ 100247 w 1697405"/>
              <a:gd name="connsiteY3" fmla="*/ 83485 h 1800322"/>
              <a:gd name="connsiteX4" fmla="*/ 802980 w 1697405"/>
              <a:gd name="connsiteY4" fmla="*/ 134285 h 1800322"/>
              <a:gd name="connsiteX5" fmla="*/ 1683513 w 1697405"/>
              <a:gd name="connsiteY5" fmla="*/ 1150285 h 1800322"/>
              <a:gd name="connsiteX6" fmla="*/ 1336380 w 1697405"/>
              <a:gd name="connsiteY6" fmla="*/ 1734485 h 1800322"/>
              <a:gd name="connsiteX7" fmla="*/ 1226313 w 1697405"/>
              <a:gd name="connsiteY7" fmla="*/ 1742952 h 1800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97405" h="1800322">
                <a:moveTo>
                  <a:pt x="1226313" y="1742952"/>
                </a:moveTo>
                <a:cubicBezTo>
                  <a:pt x="1117658" y="1679452"/>
                  <a:pt x="877769" y="1510118"/>
                  <a:pt x="684447" y="1353485"/>
                </a:cubicBezTo>
                <a:cubicBezTo>
                  <a:pt x="491125" y="1196852"/>
                  <a:pt x="163747" y="1014819"/>
                  <a:pt x="66380" y="803152"/>
                </a:cubicBezTo>
                <a:cubicBezTo>
                  <a:pt x="-30987" y="591485"/>
                  <a:pt x="-22520" y="194963"/>
                  <a:pt x="100247" y="83485"/>
                </a:cubicBezTo>
                <a:cubicBezTo>
                  <a:pt x="223014" y="-27993"/>
                  <a:pt x="539102" y="-43515"/>
                  <a:pt x="802980" y="134285"/>
                </a:cubicBezTo>
                <a:cubicBezTo>
                  <a:pt x="1066858" y="312085"/>
                  <a:pt x="1594613" y="883585"/>
                  <a:pt x="1683513" y="1150285"/>
                </a:cubicBezTo>
                <a:cubicBezTo>
                  <a:pt x="1772413" y="1416985"/>
                  <a:pt x="1408347" y="1634296"/>
                  <a:pt x="1336380" y="1734485"/>
                </a:cubicBezTo>
                <a:cubicBezTo>
                  <a:pt x="1264413" y="1834674"/>
                  <a:pt x="1334968" y="1806452"/>
                  <a:pt x="1226313" y="1742952"/>
                </a:cubicBezTo>
                <a:close/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6" name="直線單箭頭接點 15"/>
          <p:cNvCxnSpPr>
            <a:stCxn id="10" idx="2"/>
            <a:endCxn id="7" idx="5"/>
          </p:cNvCxnSpPr>
          <p:nvPr/>
        </p:nvCxnSpPr>
        <p:spPr bwMode="auto">
          <a:xfrm flipH="1" flipV="1">
            <a:off x="7088810" y="2902732"/>
            <a:ext cx="147486" cy="38996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線單箭頭接點 17"/>
          <p:cNvCxnSpPr>
            <a:stCxn id="13" idx="1"/>
            <a:endCxn id="10" idx="6"/>
          </p:cNvCxnSpPr>
          <p:nvPr/>
        </p:nvCxnSpPr>
        <p:spPr bwMode="auto">
          <a:xfrm flipH="1" flipV="1">
            <a:off x="7596336" y="3292696"/>
            <a:ext cx="93494" cy="41085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橢圓 18"/>
          <p:cNvSpPr/>
          <p:nvPr/>
        </p:nvSpPr>
        <p:spPr bwMode="auto">
          <a:xfrm>
            <a:off x="6718872" y="4181115"/>
            <a:ext cx="360040" cy="3600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740358" y="410910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/>
              <a:t>b</a:t>
            </a:r>
            <a:endParaRPr lang="zh-TW" altLang="en-US" b="1" i="1" dirty="0"/>
          </a:p>
        </p:txBody>
      </p:sp>
      <p:sp>
        <p:nvSpPr>
          <p:cNvPr id="21" name="橢圓 20"/>
          <p:cNvSpPr/>
          <p:nvPr/>
        </p:nvSpPr>
        <p:spPr bwMode="auto">
          <a:xfrm>
            <a:off x="7173671" y="4698372"/>
            <a:ext cx="360040" cy="3600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7195157" y="462636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/>
              <a:t>a</a:t>
            </a:r>
            <a:endParaRPr lang="zh-TW" altLang="en-US" b="1" i="1" dirty="0"/>
          </a:p>
        </p:txBody>
      </p:sp>
      <p:sp>
        <p:nvSpPr>
          <p:cNvPr id="23" name="橢圓 22"/>
          <p:cNvSpPr/>
          <p:nvPr/>
        </p:nvSpPr>
        <p:spPr bwMode="auto">
          <a:xfrm>
            <a:off x="7605719" y="5130420"/>
            <a:ext cx="360040" cy="3600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627205" y="5058412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/>
              <a:t>y</a:t>
            </a:r>
            <a:endParaRPr lang="zh-TW" altLang="en-US" b="1" i="1" dirty="0"/>
          </a:p>
        </p:txBody>
      </p:sp>
      <p:sp>
        <p:nvSpPr>
          <p:cNvPr id="25" name="手繪多邊形 24"/>
          <p:cNvSpPr/>
          <p:nvPr/>
        </p:nvSpPr>
        <p:spPr bwMode="auto">
          <a:xfrm>
            <a:off x="6474995" y="3933056"/>
            <a:ext cx="1697405" cy="1800322"/>
          </a:xfrm>
          <a:custGeom>
            <a:avLst/>
            <a:gdLst>
              <a:gd name="connsiteX0" fmla="*/ 1226313 w 1697405"/>
              <a:gd name="connsiteY0" fmla="*/ 1742952 h 1800322"/>
              <a:gd name="connsiteX1" fmla="*/ 684447 w 1697405"/>
              <a:gd name="connsiteY1" fmla="*/ 1353485 h 1800322"/>
              <a:gd name="connsiteX2" fmla="*/ 66380 w 1697405"/>
              <a:gd name="connsiteY2" fmla="*/ 803152 h 1800322"/>
              <a:gd name="connsiteX3" fmla="*/ 100247 w 1697405"/>
              <a:gd name="connsiteY3" fmla="*/ 83485 h 1800322"/>
              <a:gd name="connsiteX4" fmla="*/ 802980 w 1697405"/>
              <a:gd name="connsiteY4" fmla="*/ 134285 h 1800322"/>
              <a:gd name="connsiteX5" fmla="*/ 1683513 w 1697405"/>
              <a:gd name="connsiteY5" fmla="*/ 1150285 h 1800322"/>
              <a:gd name="connsiteX6" fmla="*/ 1336380 w 1697405"/>
              <a:gd name="connsiteY6" fmla="*/ 1734485 h 1800322"/>
              <a:gd name="connsiteX7" fmla="*/ 1226313 w 1697405"/>
              <a:gd name="connsiteY7" fmla="*/ 1742952 h 1800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97405" h="1800322">
                <a:moveTo>
                  <a:pt x="1226313" y="1742952"/>
                </a:moveTo>
                <a:cubicBezTo>
                  <a:pt x="1117658" y="1679452"/>
                  <a:pt x="877769" y="1510118"/>
                  <a:pt x="684447" y="1353485"/>
                </a:cubicBezTo>
                <a:cubicBezTo>
                  <a:pt x="491125" y="1196852"/>
                  <a:pt x="163747" y="1014819"/>
                  <a:pt x="66380" y="803152"/>
                </a:cubicBezTo>
                <a:cubicBezTo>
                  <a:pt x="-30987" y="591485"/>
                  <a:pt x="-22520" y="194963"/>
                  <a:pt x="100247" y="83485"/>
                </a:cubicBezTo>
                <a:cubicBezTo>
                  <a:pt x="223014" y="-27993"/>
                  <a:pt x="539102" y="-43515"/>
                  <a:pt x="802980" y="134285"/>
                </a:cubicBezTo>
                <a:cubicBezTo>
                  <a:pt x="1066858" y="312085"/>
                  <a:pt x="1594613" y="883585"/>
                  <a:pt x="1683513" y="1150285"/>
                </a:cubicBezTo>
                <a:cubicBezTo>
                  <a:pt x="1772413" y="1416985"/>
                  <a:pt x="1408347" y="1634296"/>
                  <a:pt x="1336380" y="1734485"/>
                </a:cubicBezTo>
                <a:cubicBezTo>
                  <a:pt x="1264413" y="1834674"/>
                  <a:pt x="1334968" y="1806452"/>
                  <a:pt x="1226313" y="1742952"/>
                </a:cubicBezTo>
                <a:close/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26" name="直線單箭頭接點 25"/>
          <p:cNvCxnSpPr>
            <a:stCxn id="21" idx="2"/>
            <a:endCxn id="19" idx="5"/>
          </p:cNvCxnSpPr>
          <p:nvPr/>
        </p:nvCxnSpPr>
        <p:spPr bwMode="auto">
          <a:xfrm flipH="1" flipV="1">
            <a:off x="7026185" y="4488428"/>
            <a:ext cx="147486" cy="38996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線單箭頭接點 26"/>
          <p:cNvCxnSpPr>
            <a:stCxn id="24" idx="1"/>
            <a:endCxn id="21" idx="6"/>
          </p:cNvCxnSpPr>
          <p:nvPr/>
        </p:nvCxnSpPr>
        <p:spPr bwMode="auto">
          <a:xfrm flipH="1" flipV="1">
            <a:off x="7533711" y="4878392"/>
            <a:ext cx="93494" cy="41085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橢圓 27"/>
          <p:cNvSpPr/>
          <p:nvPr/>
        </p:nvSpPr>
        <p:spPr bwMode="auto">
          <a:xfrm>
            <a:off x="5957571" y="5045211"/>
            <a:ext cx="360040" cy="3600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5979057" y="4973203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/>
              <a:t>c</a:t>
            </a:r>
            <a:endParaRPr lang="zh-TW" altLang="en-US" b="1" i="1" dirty="0"/>
          </a:p>
        </p:txBody>
      </p:sp>
      <p:sp>
        <p:nvSpPr>
          <p:cNvPr id="30" name="橢圓 29"/>
          <p:cNvSpPr/>
          <p:nvPr/>
        </p:nvSpPr>
        <p:spPr bwMode="auto">
          <a:xfrm>
            <a:off x="6412370" y="5562468"/>
            <a:ext cx="360040" cy="3600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433856" y="549046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/>
              <a:t>d</a:t>
            </a:r>
            <a:endParaRPr lang="zh-TW" altLang="en-US" b="1" i="1" dirty="0"/>
          </a:p>
        </p:txBody>
      </p:sp>
      <p:sp>
        <p:nvSpPr>
          <p:cNvPr id="32" name="橢圓 31"/>
          <p:cNvSpPr/>
          <p:nvPr/>
        </p:nvSpPr>
        <p:spPr bwMode="auto">
          <a:xfrm>
            <a:off x="6844418" y="5994516"/>
            <a:ext cx="360040" cy="3600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6865904" y="592250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/>
              <a:t>x</a:t>
            </a:r>
            <a:endParaRPr lang="zh-TW" altLang="en-US" b="1" i="1" dirty="0"/>
          </a:p>
        </p:txBody>
      </p:sp>
      <p:sp>
        <p:nvSpPr>
          <p:cNvPr id="34" name="手繪多邊形 33"/>
          <p:cNvSpPr/>
          <p:nvPr/>
        </p:nvSpPr>
        <p:spPr bwMode="auto">
          <a:xfrm>
            <a:off x="5713694" y="4797152"/>
            <a:ext cx="1697405" cy="1800322"/>
          </a:xfrm>
          <a:custGeom>
            <a:avLst/>
            <a:gdLst>
              <a:gd name="connsiteX0" fmla="*/ 1226313 w 1697405"/>
              <a:gd name="connsiteY0" fmla="*/ 1742952 h 1800322"/>
              <a:gd name="connsiteX1" fmla="*/ 684447 w 1697405"/>
              <a:gd name="connsiteY1" fmla="*/ 1353485 h 1800322"/>
              <a:gd name="connsiteX2" fmla="*/ 66380 w 1697405"/>
              <a:gd name="connsiteY2" fmla="*/ 803152 h 1800322"/>
              <a:gd name="connsiteX3" fmla="*/ 100247 w 1697405"/>
              <a:gd name="connsiteY3" fmla="*/ 83485 h 1800322"/>
              <a:gd name="connsiteX4" fmla="*/ 802980 w 1697405"/>
              <a:gd name="connsiteY4" fmla="*/ 134285 h 1800322"/>
              <a:gd name="connsiteX5" fmla="*/ 1683513 w 1697405"/>
              <a:gd name="connsiteY5" fmla="*/ 1150285 h 1800322"/>
              <a:gd name="connsiteX6" fmla="*/ 1336380 w 1697405"/>
              <a:gd name="connsiteY6" fmla="*/ 1734485 h 1800322"/>
              <a:gd name="connsiteX7" fmla="*/ 1226313 w 1697405"/>
              <a:gd name="connsiteY7" fmla="*/ 1742952 h 1800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97405" h="1800322">
                <a:moveTo>
                  <a:pt x="1226313" y="1742952"/>
                </a:moveTo>
                <a:cubicBezTo>
                  <a:pt x="1117658" y="1679452"/>
                  <a:pt x="877769" y="1510118"/>
                  <a:pt x="684447" y="1353485"/>
                </a:cubicBezTo>
                <a:cubicBezTo>
                  <a:pt x="491125" y="1196852"/>
                  <a:pt x="163747" y="1014819"/>
                  <a:pt x="66380" y="803152"/>
                </a:cubicBezTo>
                <a:cubicBezTo>
                  <a:pt x="-30987" y="591485"/>
                  <a:pt x="-22520" y="194963"/>
                  <a:pt x="100247" y="83485"/>
                </a:cubicBezTo>
                <a:cubicBezTo>
                  <a:pt x="223014" y="-27993"/>
                  <a:pt x="539102" y="-43515"/>
                  <a:pt x="802980" y="134285"/>
                </a:cubicBezTo>
                <a:cubicBezTo>
                  <a:pt x="1066858" y="312085"/>
                  <a:pt x="1594613" y="883585"/>
                  <a:pt x="1683513" y="1150285"/>
                </a:cubicBezTo>
                <a:cubicBezTo>
                  <a:pt x="1772413" y="1416985"/>
                  <a:pt x="1408347" y="1634296"/>
                  <a:pt x="1336380" y="1734485"/>
                </a:cubicBezTo>
                <a:cubicBezTo>
                  <a:pt x="1264413" y="1834674"/>
                  <a:pt x="1334968" y="1806452"/>
                  <a:pt x="1226313" y="1742952"/>
                </a:cubicBezTo>
                <a:close/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35" name="直線單箭頭接點 34"/>
          <p:cNvCxnSpPr>
            <a:stCxn id="30" idx="2"/>
            <a:endCxn id="28" idx="5"/>
          </p:cNvCxnSpPr>
          <p:nvPr/>
        </p:nvCxnSpPr>
        <p:spPr bwMode="auto">
          <a:xfrm flipH="1" flipV="1">
            <a:off x="6264884" y="5352524"/>
            <a:ext cx="147486" cy="38996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直線單箭頭接點 35"/>
          <p:cNvCxnSpPr>
            <a:stCxn id="33" idx="1"/>
            <a:endCxn id="30" idx="6"/>
          </p:cNvCxnSpPr>
          <p:nvPr/>
        </p:nvCxnSpPr>
        <p:spPr bwMode="auto">
          <a:xfrm flipH="1" flipV="1">
            <a:off x="6772410" y="5742488"/>
            <a:ext cx="93494" cy="41085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線單箭頭接點 37"/>
          <p:cNvCxnSpPr>
            <a:stCxn id="28" idx="6"/>
            <a:endCxn id="20" idx="1"/>
          </p:cNvCxnSpPr>
          <p:nvPr/>
        </p:nvCxnSpPr>
        <p:spPr bwMode="auto">
          <a:xfrm flipV="1">
            <a:off x="6317611" y="4339940"/>
            <a:ext cx="422747" cy="88529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手繪多邊形 8"/>
          <p:cNvSpPr/>
          <p:nvPr/>
        </p:nvSpPr>
        <p:spPr bwMode="auto">
          <a:xfrm>
            <a:off x="6862358" y="2243104"/>
            <a:ext cx="390418" cy="474696"/>
          </a:xfrm>
          <a:custGeom>
            <a:avLst/>
            <a:gdLst>
              <a:gd name="connsiteX0" fmla="*/ 283509 w 390418"/>
              <a:gd name="connsiteY0" fmla="*/ 474696 h 474696"/>
              <a:gd name="connsiteX1" fmla="*/ 376642 w 390418"/>
              <a:gd name="connsiteY1" fmla="*/ 17496 h 474696"/>
              <a:gd name="connsiteX2" fmla="*/ 21042 w 390418"/>
              <a:gd name="connsiteY2" fmla="*/ 119096 h 474696"/>
              <a:gd name="connsiteX3" fmla="*/ 71842 w 390418"/>
              <a:gd name="connsiteY3" fmla="*/ 347696 h 474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0418" h="474696">
                <a:moveTo>
                  <a:pt x="283509" y="474696"/>
                </a:moveTo>
                <a:cubicBezTo>
                  <a:pt x="351947" y="275729"/>
                  <a:pt x="420386" y="76762"/>
                  <a:pt x="376642" y="17496"/>
                </a:cubicBezTo>
                <a:cubicBezTo>
                  <a:pt x="332898" y="-41770"/>
                  <a:pt x="71842" y="64063"/>
                  <a:pt x="21042" y="119096"/>
                </a:cubicBezTo>
                <a:cubicBezTo>
                  <a:pt x="-29758" y="174129"/>
                  <a:pt x="21042" y="260912"/>
                  <a:pt x="71842" y="347696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7" name="手繪多邊形 36"/>
          <p:cNvSpPr/>
          <p:nvPr/>
        </p:nvSpPr>
        <p:spPr bwMode="auto">
          <a:xfrm>
            <a:off x="6773870" y="3818400"/>
            <a:ext cx="390418" cy="474696"/>
          </a:xfrm>
          <a:custGeom>
            <a:avLst/>
            <a:gdLst>
              <a:gd name="connsiteX0" fmla="*/ 283509 w 390418"/>
              <a:gd name="connsiteY0" fmla="*/ 474696 h 474696"/>
              <a:gd name="connsiteX1" fmla="*/ 376642 w 390418"/>
              <a:gd name="connsiteY1" fmla="*/ 17496 h 474696"/>
              <a:gd name="connsiteX2" fmla="*/ 21042 w 390418"/>
              <a:gd name="connsiteY2" fmla="*/ 119096 h 474696"/>
              <a:gd name="connsiteX3" fmla="*/ 71842 w 390418"/>
              <a:gd name="connsiteY3" fmla="*/ 347696 h 474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0418" h="474696">
                <a:moveTo>
                  <a:pt x="283509" y="474696"/>
                </a:moveTo>
                <a:cubicBezTo>
                  <a:pt x="351947" y="275729"/>
                  <a:pt x="420386" y="76762"/>
                  <a:pt x="376642" y="17496"/>
                </a:cubicBezTo>
                <a:cubicBezTo>
                  <a:pt x="332898" y="-41770"/>
                  <a:pt x="71842" y="64063"/>
                  <a:pt x="21042" y="119096"/>
                </a:cubicBezTo>
                <a:cubicBezTo>
                  <a:pt x="-29758" y="174129"/>
                  <a:pt x="21042" y="260912"/>
                  <a:pt x="71842" y="347696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7189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75656" y="260648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Implement Disjoint Set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560" y="1185664"/>
            <a:ext cx="7315200" cy="5051648"/>
          </a:xfrm>
        </p:spPr>
        <p:txBody>
          <a:bodyPr/>
          <a:lstStyle/>
          <a:p>
            <a:r>
              <a:rPr lang="en-US" altLang="zh-TW" dirty="0" smtClean="0"/>
              <a:t>Operations</a:t>
            </a:r>
          </a:p>
          <a:p>
            <a:pPr lvl="1"/>
            <a:r>
              <a:rPr lang="en-US" altLang="zh-TW" i="1" dirty="0" err="1" smtClean="0"/>
              <a:t>MakeSet</a:t>
            </a:r>
            <a:r>
              <a:rPr lang="en-US" altLang="zh-TW" dirty="0" smtClean="0"/>
              <a:t>(x</a:t>
            </a:r>
            <a:r>
              <a:rPr lang="en-US" altLang="zh-TW" dirty="0"/>
              <a:t>) </a:t>
            </a:r>
            <a:endParaRPr lang="en-US" altLang="zh-TW" dirty="0" smtClean="0"/>
          </a:p>
          <a:p>
            <a:pPr marL="1314450" lvl="3" indent="0">
              <a:buNone/>
            </a:pPr>
            <a:r>
              <a:rPr lang="en-US" altLang="zh-TW" sz="2400" dirty="0" err="1" smtClean="0"/>
              <a:t>x.parent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:= </a:t>
            </a:r>
            <a:r>
              <a:rPr lang="en-US" altLang="zh-TW" sz="2400" dirty="0" smtClean="0"/>
              <a:t>x</a:t>
            </a:r>
          </a:p>
          <a:p>
            <a:pPr lvl="1"/>
            <a:r>
              <a:rPr lang="en-US" altLang="zh-TW" i="1" dirty="0" smtClean="0"/>
              <a:t>Find</a:t>
            </a:r>
            <a:r>
              <a:rPr lang="en-US" altLang="zh-TW" dirty="0" smtClean="0"/>
              <a:t>(x)</a:t>
            </a:r>
          </a:p>
          <a:p>
            <a:pPr marL="1314450" lvl="3" indent="0">
              <a:buNone/>
            </a:pPr>
            <a:r>
              <a:rPr lang="en-US" altLang="zh-TW" sz="2400" dirty="0" smtClean="0"/>
              <a:t>if (</a:t>
            </a:r>
            <a:r>
              <a:rPr lang="en-US" altLang="zh-TW" sz="2400" dirty="0" err="1" smtClean="0"/>
              <a:t>x.parent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== </a:t>
            </a:r>
            <a:r>
              <a:rPr lang="en-US" altLang="zh-TW" sz="2400" dirty="0" smtClean="0"/>
              <a:t>x) </a:t>
            </a:r>
            <a:r>
              <a:rPr lang="en-US" altLang="zh-TW" sz="2400" dirty="0"/>
              <a:t>return x </a:t>
            </a:r>
            <a:endParaRPr lang="en-US" altLang="zh-TW" sz="2400" dirty="0" smtClean="0"/>
          </a:p>
          <a:p>
            <a:pPr marL="1314450" lvl="3" indent="0">
              <a:buNone/>
            </a:pPr>
            <a:r>
              <a:rPr lang="en-US" altLang="zh-TW" sz="2400" dirty="0" smtClean="0"/>
              <a:t>else </a:t>
            </a:r>
            <a:r>
              <a:rPr lang="en-US" altLang="zh-TW" sz="2400" dirty="0"/>
              <a:t>return </a:t>
            </a:r>
            <a:r>
              <a:rPr lang="en-US" altLang="zh-TW" sz="2400" i="1" dirty="0"/>
              <a:t>Find</a:t>
            </a:r>
            <a:r>
              <a:rPr lang="en-US" altLang="zh-TW" sz="2400" dirty="0"/>
              <a:t>(</a:t>
            </a:r>
            <a:r>
              <a:rPr lang="en-US" altLang="zh-TW" sz="2400" dirty="0" err="1"/>
              <a:t>x.parent</a:t>
            </a:r>
            <a:r>
              <a:rPr lang="en-US" altLang="zh-TW" sz="2400" dirty="0" smtClean="0"/>
              <a:t>)</a:t>
            </a:r>
          </a:p>
          <a:p>
            <a:pPr lvl="1"/>
            <a:r>
              <a:rPr lang="en-US" altLang="zh-TW" i="1" dirty="0" smtClean="0"/>
              <a:t>Union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x,y</a:t>
            </a:r>
            <a:r>
              <a:rPr lang="en-US" altLang="zh-TW" dirty="0"/>
              <a:t>) </a:t>
            </a:r>
            <a:endParaRPr lang="en-US" altLang="zh-TW" dirty="0" smtClean="0"/>
          </a:p>
          <a:p>
            <a:pPr marL="1314450" lvl="3" indent="0">
              <a:buNone/>
            </a:pPr>
            <a:r>
              <a:rPr lang="en-US" altLang="zh-TW" sz="2400" dirty="0" err="1" smtClean="0"/>
              <a:t>xRoot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:= </a:t>
            </a:r>
            <a:r>
              <a:rPr lang="en-US" altLang="zh-TW" sz="2400" i="1" dirty="0"/>
              <a:t>Find</a:t>
            </a:r>
            <a:r>
              <a:rPr lang="en-US" altLang="zh-TW" sz="2400" dirty="0"/>
              <a:t>(x) </a:t>
            </a:r>
            <a:endParaRPr lang="en-US" altLang="zh-TW" sz="2400" dirty="0" smtClean="0"/>
          </a:p>
          <a:p>
            <a:pPr marL="1314450" lvl="3" indent="0">
              <a:buNone/>
            </a:pPr>
            <a:r>
              <a:rPr lang="en-US" altLang="zh-TW" sz="2400" dirty="0" err="1" smtClean="0"/>
              <a:t>yRoot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:= </a:t>
            </a:r>
            <a:r>
              <a:rPr lang="en-US" altLang="zh-TW" sz="2400" i="1" dirty="0"/>
              <a:t>Find</a:t>
            </a:r>
            <a:r>
              <a:rPr lang="en-US" altLang="zh-TW" sz="2400" dirty="0"/>
              <a:t>(y) </a:t>
            </a:r>
            <a:endParaRPr lang="en-US" altLang="zh-TW" sz="2400" dirty="0" smtClean="0"/>
          </a:p>
          <a:p>
            <a:pPr marL="1314450" lvl="3" indent="0">
              <a:buNone/>
            </a:pPr>
            <a:r>
              <a:rPr lang="en-US" altLang="zh-TW" sz="2400" dirty="0" err="1" smtClean="0"/>
              <a:t>xRoot.parent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:= </a:t>
            </a:r>
            <a:r>
              <a:rPr lang="en-US" altLang="zh-TW" sz="2400" dirty="0" err="1"/>
              <a:t>yRoot</a:t>
            </a:r>
            <a:endParaRPr lang="zh-TW" altLang="en-US" sz="2400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921999"/>
              </p:ext>
            </p:extLst>
          </p:nvPr>
        </p:nvGraphicFramePr>
        <p:xfrm>
          <a:off x="6732480" y="1340768"/>
          <a:ext cx="2160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5508344" y="126876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/>
              <a:t>x</a:t>
            </a:r>
            <a:endParaRPr lang="zh-TW" altLang="en-US" b="1" i="1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5508344" y="1628800"/>
            <a:ext cx="1236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err="1" smtClean="0"/>
              <a:t>x.parent</a:t>
            </a:r>
            <a:endParaRPr lang="zh-TW" altLang="en-US" b="1" i="1" dirty="0"/>
          </a:p>
        </p:txBody>
      </p:sp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881273"/>
              </p:ext>
            </p:extLst>
          </p:nvPr>
        </p:nvGraphicFramePr>
        <p:xfrm>
          <a:off x="6732240" y="4293096"/>
          <a:ext cx="2160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40" name="文字方塊 39"/>
          <p:cNvSpPr txBox="1"/>
          <p:nvPr/>
        </p:nvSpPr>
        <p:spPr>
          <a:xfrm>
            <a:off x="5508104" y="422108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/>
              <a:t>x</a:t>
            </a:r>
            <a:endParaRPr lang="zh-TW" altLang="en-US" b="1" i="1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5508104" y="4581128"/>
            <a:ext cx="1236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err="1" smtClean="0"/>
              <a:t>x.parent</a:t>
            </a:r>
            <a:endParaRPr lang="zh-TW" altLang="en-US" b="1" i="1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6297743" y="5301208"/>
            <a:ext cx="15792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/>
              <a:t>Union(4,5)</a:t>
            </a:r>
          </a:p>
          <a:p>
            <a:r>
              <a:rPr lang="en-US" altLang="zh-TW" b="1" i="1" dirty="0" smtClean="0"/>
              <a:t>Union(1,2)</a:t>
            </a:r>
          </a:p>
          <a:p>
            <a:r>
              <a:rPr lang="en-US" altLang="zh-TW" b="1" i="1" dirty="0" smtClean="0"/>
              <a:t>Union(1,4)</a:t>
            </a:r>
            <a:endParaRPr lang="zh-TW" altLang="en-US" b="1" i="1" dirty="0"/>
          </a:p>
        </p:txBody>
      </p:sp>
      <p:sp>
        <p:nvSpPr>
          <p:cNvPr id="17" name="橢圓 16"/>
          <p:cNvSpPr/>
          <p:nvPr/>
        </p:nvSpPr>
        <p:spPr bwMode="auto">
          <a:xfrm>
            <a:off x="7452320" y="4293096"/>
            <a:ext cx="360040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3" name="橢圓 42"/>
          <p:cNvSpPr/>
          <p:nvPr/>
        </p:nvSpPr>
        <p:spPr bwMode="auto">
          <a:xfrm>
            <a:off x="8532440" y="4293096"/>
            <a:ext cx="360040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644261"/>
              </p:ext>
            </p:extLst>
          </p:nvPr>
        </p:nvGraphicFramePr>
        <p:xfrm>
          <a:off x="6732240" y="2463279"/>
          <a:ext cx="2160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45" name="文字方塊 44"/>
          <p:cNvSpPr txBox="1"/>
          <p:nvPr/>
        </p:nvSpPr>
        <p:spPr>
          <a:xfrm>
            <a:off x="5508104" y="239127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/>
              <a:t>x</a:t>
            </a:r>
            <a:endParaRPr lang="zh-TW" altLang="en-US" b="1" i="1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5508104" y="2751311"/>
            <a:ext cx="1236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err="1" smtClean="0"/>
              <a:t>x.parent</a:t>
            </a:r>
            <a:endParaRPr lang="zh-TW" altLang="en-US" b="1" i="1" dirty="0"/>
          </a:p>
        </p:txBody>
      </p:sp>
      <p:sp>
        <p:nvSpPr>
          <p:cNvPr id="47" name="橢圓 46"/>
          <p:cNvSpPr/>
          <p:nvPr/>
        </p:nvSpPr>
        <p:spPr bwMode="auto">
          <a:xfrm>
            <a:off x="7452320" y="2463279"/>
            <a:ext cx="360040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8" name="橢圓 47"/>
          <p:cNvSpPr/>
          <p:nvPr/>
        </p:nvSpPr>
        <p:spPr bwMode="auto">
          <a:xfrm>
            <a:off x="8532440" y="2463279"/>
            <a:ext cx="360040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6300192" y="3255367"/>
            <a:ext cx="1487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/>
              <a:t>Find(1)=5</a:t>
            </a:r>
          </a:p>
        </p:txBody>
      </p:sp>
    </p:spTree>
    <p:extLst>
      <p:ext uri="{BB962C8B-B14F-4D97-AF65-F5344CB8AC3E}">
        <p14:creationId xmlns:p14="http://schemas.microsoft.com/office/powerpoint/2010/main" val="154072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75656" y="260648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Implement Disjoint Set</a:t>
            </a:r>
            <a:endParaRPr lang="zh-TW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362675"/>
              </p:ext>
            </p:extLst>
          </p:nvPr>
        </p:nvGraphicFramePr>
        <p:xfrm>
          <a:off x="2483768" y="1117952"/>
          <a:ext cx="2160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1259632" y="104594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/>
              <a:t>x</a:t>
            </a:r>
            <a:endParaRPr lang="zh-TW" altLang="en-US" b="1" i="1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1259632" y="1405984"/>
            <a:ext cx="1236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err="1" smtClean="0"/>
              <a:t>x.parent</a:t>
            </a:r>
            <a:endParaRPr lang="zh-TW" altLang="en-US" b="1" i="1" dirty="0"/>
          </a:p>
        </p:txBody>
      </p:sp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759917"/>
              </p:ext>
            </p:extLst>
          </p:nvPr>
        </p:nvGraphicFramePr>
        <p:xfrm>
          <a:off x="2483528" y="4070280"/>
          <a:ext cx="2160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40" name="文字方塊 39"/>
          <p:cNvSpPr txBox="1"/>
          <p:nvPr/>
        </p:nvSpPr>
        <p:spPr>
          <a:xfrm>
            <a:off x="1259392" y="399827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/>
              <a:t>x</a:t>
            </a:r>
            <a:endParaRPr lang="zh-TW" altLang="en-US" b="1" i="1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1259392" y="4358312"/>
            <a:ext cx="1236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err="1" smtClean="0"/>
              <a:t>x.parent</a:t>
            </a:r>
            <a:endParaRPr lang="zh-TW" altLang="en-US" b="1" i="1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2049031" y="5078392"/>
            <a:ext cx="15792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/>
              <a:t>Union(4,5)</a:t>
            </a:r>
          </a:p>
          <a:p>
            <a:r>
              <a:rPr lang="en-US" altLang="zh-TW" b="1" i="1" dirty="0" smtClean="0"/>
              <a:t>Union(1,2)</a:t>
            </a:r>
          </a:p>
          <a:p>
            <a:r>
              <a:rPr lang="en-US" altLang="zh-TW" b="1" i="1" dirty="0" smtClean="0"/>
              <a:t>Union(1,4)</a:t>
            </a:r>
            <a:endParaRPr lang="zh-TW" altLang="en-US" b="1" i="1" dirty="0"/>
          </a:p>
        </p:txBody>
      </p:sp>
      <p:sp>
        <p:nvSpPr>
          <p:cNvPr id="17" name="橢圓 16"/>
          <p:cNvSpPr/>
          <p:nvPr/>
        </p:nvSpPr>
        <p:spPr bwMode="auto">
          <a:xfrm>
            <a:off x="3203608" y="4070280"/>
            <a:ext cx="360040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3" name="橢圓 42"/>
          <p:cNvSpPr/>
          <p:nvPr/>
        </p:nvSpPr>
        <p:spPr bwMode="auto">
          <a:xfrm>
            <a:off x="4283728" y="4070280"/>
            <a:ext cx="360040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292557"/>
              </p:ext>
            </p:extLst>
          </p:nvPr>
        </p:nvGraphicFramePr>
        <p:xfrm>
          <a:off x="2483528" y="2240463"/>
          <a:ext cx="2160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45" name="文字方塊 44"/>
          <p:cNvSpPr txBox="1"/>
          <p:nvPr/>
        </p:nvSpPr>
        <p:spPr>
          <a:xfrm>
            <a:off x="1259392" y="216845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/>
              <a:t>x</a:t>
            </a:r>
            <a:endParaRPr lang="zh-TW" altLang="en-US" b="1" i="1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1259392" y="2528495"/>
            <a:ext cx="1236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err="1" smtClean="0"/>
              <a:t>x.parent</a:t>
            </a:r>
            <a:endParaRPr lang="zh-TW" altLang="en-US" b="1" i="1" dirty="0"/>
          </a:p>
        </p:txBody>
      </p:sp>
      <p:sp>
        <p:nvSpPr>
          <p:cNvPr id="47" name="橢圓 46"/>
          <p:cNvSpPr/>
          <p:nvPr/>
        </p:nvSpPr>
        <p:spPr bwMode="auto">
          <a:xfrm>
            <a:off x="3203608" y="2240463"/>
            <a:ext cx="360040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8" name="橢圓 47"/>
          <p:cNvSpPr/>
          <p:nvPr/>
        </p:nvSpPr>
        <p:spPr bwMode="auto">
          <a:xfrm>
            <a:off x="4283728" y="2240463"/>
            <a:ext cx="360040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2051480" y="3032551"/>
            <a:ext cx="1487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/>
              <a:t>Find(1)=5</a:t>
            </a:r>
          </a:p>
        </p:txBody>
      </p:sp>
      <p:sp>
        <p:nvSpPr>
          <p:cNvPr id="5" name="橢圓 4"/>
          <p:cNvSpPr/>
          <p:nvPr/>
        </p:nvSpPr>
        <p:spPr bwMode="auto">
          <a:xfrm>
            <a:off x="5220072" y="1276776"/>
            <a:ext cx="432048" cy="49604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1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1" name="橢圓 20"/>
          <p:cNvSpPr/>
          <p:nvPr/>
        </p:nvSpPr>
        <p:spPr bwMode="auto">
          <a:xfrm>
            <a:off x="5840647" y="1299692"/>
            <a:ext cx="432048" cy="49604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2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2" name="橢圓 21"/>
          <p:cNvSpPr/>
          <p:nvPr/>
        </p:nvSpPr>
        <p:spPr bwMode="auto">
          <a:xfrm>
            <a:off x="6516216" y="1276776"/>
            <a:ext cx="432048" cy="49604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3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3" name="橢圓 22"/>
          <p:cNvSpPr/>
          <p:nvPr/>
        </p:nvSpPr>
        <p:spPr bwMode="auto">
          <a:xfrm>
            <a:off x="7236296" y="1276776"/>
            <a:ext cx="432048" cy="49604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4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4" name="橢圓 23"/>
          <p:cNvSpPr/>
          <p:nvPr/>
        </p:nvSpPr>
        <p:spPr bwMode="auto">
          <a:xfrm>
            <a:off x="7956376" y="1276852"/>
            <a:ext cx="432048" cy="49604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5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5" name="橢圓 24"/>
          <p:cNvSpPr/>
          <p:nvPr/>
        </p:nvSpPr>
        <p:spPr bwMode="auto">
          <a:xfrm>
            <a:off x="6669082" y="3797056"/>
            <a:ext cx="432048" cy="49604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1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6" name="橢圓 25"/>
          <p:cNvSpPr/>
          <p:nvPr/>
        </p:nvSpPr>
        <p:spPr bwMode="auto">
          <a:xfrm>
            <a:off x="7190298" y="3252742"/>
            <a:ext cx="432048" cy="49604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2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7" name="橢圓 26"/>
          <p:cNvSpPr/>
          <p:nvPr/>
        </p:nvSpPr>
        <p:spPr bwMode="auto">
          <a:xfrm>
            <a:off x="5428033" y="2535640"/>
            <a:ext cx="432048" cy="49604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3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8" name="橢圓 27"/>
          <p:cNvSpPr/>
          <p:nvPr/>
        </p:nvSpPr>
        <p:spPr bwMode="auto">
          <a:xfrm>
            <a:off x="6007116" y="2535640"/>
            <a:ext cx="432048" cy="49604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4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9" name="橢圓 28"/>
          <p:cNvSpPr/>
          <p:nvPr/>
        </p:nvSpPr>
        <p:spPr bwMode="auto">
          <a:xfrm>
            <a:off x="7694354" y="2482507"/>
            <a:ext cx="432048" cy="49604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5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7" name="直線單箭頭接點 6"/>
          <p:cNvCxnSpPr>
            <a:stCxn id="26" idx="7"/>
            <a:endCxn id="29" idx="3"/>
          </p:cNvCxnSpPr>
          <p:nvPr/>
        </p:nvCxnSpPr>
        <p:spPr bwMode="auto">
          <a:xfrm flipV="1">
            <a:off x="7559074" y="2905904"/>
            <a:ext cx="198552" cy="4194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線單箭頭接點 9"/>
          <p:cNvCxnSpPr>
            <a:stCxn id="25" idx="7"/>
            <a:endCxn id="26" idx="3"/>
          </p:cNvCxnSpPr>
          <p:nvPr/>
        </p:nvCxnSpPr>
        <p:spPr bwMode="auto">
          <a:xfrm flipV="1">
            <a:off x="7037858" y="3676139"/>
            <a:ext cx="215712" cy="193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手繪多邊形 10"/>
          <p:cNvSpPr/>
          <p:nvPr/>
        </p:nvSpPr>
        <p:spPr bwMode="auto">
          <a:xfrm>
            <a:off x="8178271" y="963384"/>
            <a:ext cx="406038" cy="457453"/>
          </a:xfrm>
          <a:custGeom>
            <a:avLst/>
            <a:gdLst>
              <a:gd name="connsiteX0" fmla="*/ 192006 w 406038"/>
              <a:gd name="connsiteY0" fmla="*/ 457453 h 457453"/>
              <a:gd name="connsiteX1" fmla="*/ 403021 w 406038"/>
              <a:gd name="connsiteY1" fmla="*/ 133896 h 457453"/>
              <a:gd name="connsiteX2" fmla="*/ 51329 w 406038"/>
              <a:gd name="connsiteY2" fmla="*/ 7287 h 457453"/>
              <a:gd name="connsiteX3" fmla="*/ 9126 w 406038"/>
              <a:gd name="connsiteY3" fmla="*/ 330844 h 457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038" h="457453">
                <a:moveTo>
                  <a:pt x="192006" y="457453"/>
                </a:moveTo>
                <a:cubicBezTo>
                  <a:pt x="309236" y="333188"/>
                  <a:pt x="426467" y="208924"/>
                  <a:pt x="403021" y="133896"/>
                </a:cubicBezTo>
                <a:cubicBezTo>
                  <a:pt x="379575" y="58868"/>
                  <a:pt x="116978" y="-25538"/>
                  <a:pt x="51329" y="7287"/>
                </a:cubicBezTo>
                <a:cubicBezTo>
                  <a:pt x="-14320" y="40112"/>
                  <a:pt x="-2597" y="185478"/>
                  <a:pt x="9126" y="330844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5" name="手繪多邊形 34"/>
          <p:cNvSpPr/>
          <p:nvPr/>
        </p:nvSpPr>
        <p:spPr bwMode="auto">
          <a:xfrm>
            <a:off x="7478330" y="955323"/>
            <a:ext cx="406038" cy="457453"/>
          </a:xfrm>
          <a:custGeom>
            <a:avLst/>
            <a:gdLst>
              <a:gd name="connsiteX0" fmla="*/ 192006 w 406038"/>
              <a:gd name="connsiteY0" fmla="*/ 457453 h 457453"/>
              <a:gd name="connsiteX1" fmla="*/ 403021 w 406038"/>
              <a:gd name="connsiteY1" fmla="*/ 133896 h 457453"/>
              <a:gd name="connsiteX2" fmla="*/ 51329 w 406038"/>
              <a:gd name="connsiteY2" fmla="*/ 7287 h 457453"/>
              <a:gd name="connsiteX3" fmla="*/ 9126 w 406038"/>
              <a:gd name="connsiteY3" fmla="*/ 330844 h 457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038" h="457453">
                <a:moveTo>
                  <a:pt x="192006" y="457453"/>
                </a:moveTo>
                <a:cubicBezTo>
                  <a:pt x="309236" y="333188"/>
                  <a:pt x="426467" y="208924"/>
                  <a:pt x="403021" y="133896"/>
                </a:cubicBezTo>
                <a:cubicBezTo>
                  <a:pt x="379575" y="58868"/>
                  <a:pt x="116978" y="-25538"/>
                  <a:pt x="51329" y="7287"/>
                </a:cubicBezTo>
                <a:cubicBezTo>
                  <a:pt x="-14320" y="40112"/>
                  <a:pt x="-2597" y="185478"/>
                  <a:pt x="9126" y="330844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6" name="手繪多邊形 35"/>
          <p:cNvSpPr/>
          <p:nvPr/>
        </p:nvSpPr>
        <p:spPr bwMode="auto">
          <a:xfrm>
            <a:off x="6732240" y="955323"/>
            <a:ext cx="406038" cy="457453"/>
          </a:xfrm>
          <a:custGeom>
            <a:avLst/>
            <a:gdLst>
              <a:gd name="connsiteX0" fmla="*/ 192006 w 406038"/>
              <a:gd name="connsiteY0" fmla="*/ 457453 h 457453"/>
              <a:gd name="connsiteX1" fmla="*/ 403021 w 406038"/>
              <a:gd name="connsiteY1" fmla="*/ 133896 h 457453"/>
              <a:gd name="connsiteX2" fmla="*/ 51329 w 406038"/>
              <a:gd name="connsiteY2" fmla="*/ 7287 h 457453"/>
              <a:gd name="connsiteX3" fmla="*/ 9126 w 406038"/>
              <a:gd name="connsiteY3" fmla="*/ 330844 h 457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038" h="457453">
                <a:moveTo>
                  <a:pt x="192006" y="457453"/>
                </a:moveTo>
                <a:cubicBezTo>
                  <a:pt x="309236" y="333188"/>
                  <a:pt x="426467" y="208924"/>
                  <a:pt x="403021" y="133896"/>
                </a:cubicBezTo>
                <a:cubicBezTo>
                  <a:pt x="379575" y="58868"/>
                  <a:pt x="116978" y="-25538"/>
                  <a:pt x="51329" y="7287"/>
                </a:cubicBezTo>
                <a:cubicBezTo>
                  <a:pt x="-14320" y="40112"/>
                  <a:pt x="-2597" y="185478"/>
                  <a:pt x="9126" y="330844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8" name="手繪多邊形 37"/>
          <p:cNvSpPr/>
          <p:nvPr/>
        </p:nvSpPr>
        <p:spPr bwMode="auto">
          <a:xfrm>
            <a:off x="6110178" y="955323"/>
            <a:ext cx="406038" cy="457453"/>
          </a:xfrm>
          <a:custGeom>
            <a:avLst/>
            <a:gdLst>
              <a:gd name="connsiteX0" fmla="*/ 192006 w 406038"/>
              <a:gd name="connsiteY0" fmla="*/ 457453 h 457453"/>
              <a:gd name="connsiteX1" fmla="*/ 403021 w 406038"/>
              <a:gd name="connsiteY1" fmla="*/ 133896 h 457453"/>
              <a:gd name="connsiteX2" fmla="*/ 51329 w 406038"/>
              <a:gd name="connsiteY2" fmla="*/ 7287 h 457453"/>
              <a:gd name="connsiteX3" fmla="*/ 9126 w 406038"/>
              <a:gd name="connsiteY3" fmla="*/ 330844 h 457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038" h="457453">
                <a:moveTo>
                  <a:pt x="192006" y="457453"/>
                </a:moveTo>
                <a:cubicBezTo>
                  <a:pt x="309236" y="333188"/>
                  <a:pt x="426467" y="208924"/>
                  <a:pt x="403021" y="133896"/>
                </a:cubicBezTo>
                <a:cubicBezTo>
                  <a:pt x="379575" y="58868"/>
                  <a:pt x="116978" y="-25538"/>
                  <a:pt x="51329" y="7287"/>
                </a:cubicBezTo>
                <a:cubicBezTo>
                  <a:pt x="-14320" y="40112"/>
                  <a:pt x="-2597" y="185478"/>
                  <a:pt x="9126" y="330844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0" name="手繪多邊形 49"/>
          <p:cNvSpPr/>
          <p:nvPr/>
        </p:nvSpPr>
        <p:spPr bwMode="auto">
          <a:xfrm>
            <a:off x="5436096" y="908720"/>
            <a:ext cx="406038" cy="457453"/>
          </a:xfrm>
          <a:custGeom>
            <a:avLst/>
            <a:gdLst>
              <a:gd name="connsiteX0" fmla="*/ 192006 w 406038"/>
              <a:gd name="connsiteY0" fmla="*/ 457453 h 457453"/>
              <a:gd name="connsiteX1" fmla="*/ 403021 w 406038"/>
              <a:gd name="connsiteY1" fmla="*/ 133896 h 457453"/>
              <a:gd name="connsiteX2" fmla="*/ 51329 w 406038"/>
              <a:gd name="connsiteY2" fmla="*/ 7287 h 457453"/>
              <a:gd name="connsiteX3" fmla="*/ 9126 w 406038"/>
              <a:gd name="connsiteY3" fmla="*/ 330844 h 457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038" h="457453">
                <a:moveTo>
                  <a:pt x="192006" y="457453"/>
                </a:moveTo>
                <a:cubicBezTo>
                  <a:pt x="309236" y="333188"/>
                  <a:pt x="426467" y="208924"/>
                  <a:pt x="403021" y="133896"/>
                </a:cubicBezTo>
                <a:cubicBezTo>
                  <a:pt x="379575" y="58868"/>
                  <a:pt x="116978" y="-25538"/>
                  <a:pt x="51329" y="7287"/>
                </a:cubicBezTo>
                <a:cubicBezTo>
                  <a:pt x="-14320" y="40112"/>
                  <a:pt x="-2597" y="185478"/>
                  <a:pt x="9126" y="330844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1" name="手繪多邊形 50"/>
          <p:cNvSpPr/>
          <p:nvPr/>
        </p:nvSpPr>
        <p:spPr bwMode="auto">
          <a:xfrm>
            <a:off x="6254194" y="2227688"/>
            <a:ext cx="406038" cy="457453"/>
          </a:xfrm>
          <a:custGeom>
            <a:avLst/>
            <a:gdLst>
              <a:gd name="connsiteX0" fmla="*/ 192006 w 406038"/>
              <a:gd name="connsiteY0" fmla="*/ 457453 h 457453"/>
              <a:gd name="connsiteX1" fmla="*/ 403021 w 406038"/>
              <a:gd name="connsiteY1" fmla="*/ 133896 h 457453"/>
              <a:gd name="connsiteX2" fmla="*/ 51329 w 406038"/>
              <a:gd name="connsiteY2" fmla="*/ 7287 h 457453"/>
              <a:gd name="connsiteX3" fmla="*/ 9126 w 406038"/>
              <a:gd name="connsiteY3" fmla="*/ 330844 h 457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038" h="457453">
                <a:moveTo>
                  <a:pt x="192006" y="457453"/>
                </a:moveTo>
                <a:cubicBezTo>
                  <a:pt x="309236" y="333188"/>
                  <a:pt x="426467" y="208924"/>
                  <a:pt x="403021" y="133896"/>
                </a:cubicBezTo>
                <a:cubicBezTo>
                  <a:pt x="379575" y="58868"/>
                  <a:pt x="116978" y="-25538"/>
                  <a:pt x="51329" y="7287"/>
                </a:cubicBezTo>
                <a:cubicBezTo>
                  <a:pt x="-14320" y="40112"/>
                  <a:pt x="-2597" y="185478"/>
                  <a:pt x="9126" y="330844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2" name="手繪多邊形 51"/>
          <p:cNvSpPr/>
          <p:nvPr/>
        </p:nvSpPr>
        <p:spPr bwMode="auto">
          <a:xfrm>
            <a:off x="5606122" y="2202283"/>
            <a:ext cx="406038" cy="457453"/>
          </a:xfrm>
          <a:custGeom>
            <a:avLst/>
            <a:gdLst>
              <a:gd name="connsiteX0" fmla="*/ 192006 w 406038"/>
              <a:gd name="connsiteY0" fmla="*/ 457453 h 457453"/>
              <a:gd name="connsiteX1" fmla="*/ 403021 w 406038"/>
              <a:gd name="connsiteY1" fmla="*/ 133896 h 457453"/>
              <a:gd name="connsiteX2" fmla="*/ 51329 w 406038"/>
              <a:gd name="connsiteY2" fmla="*/ 7287 h 457453"/>
              <a:gd name="connsiteX3" fmla="*/ 9126 w 406038"/>
              <a:gd name="connsiteY3" fmla="*/ 330844 h 457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038" h="457453">
                <a:moveTo>
                  <a:pt x="192006" y="457453"/>
                </a:moveTo>
                <a:cubicBezTo>
                  <a:pt x="309236" y="333188"/>
                  <a:pt x="426467" y="208924"/>
                  <a:pt x="403021" y="133896"/>
                </a:cubicBezTo>
                <a:cubicBezTo>
                  <a:pt x="379575" y="58868"/>
                  <a:pt x="116978" y="-25538"/>
                  <a:pt x="51329" y="7287"/>
                </a:cubicBezTo>
                <a:cubicBezTo>
                  <a:pt x="-14320" y="40112"/>
                  <a:pt x="-2597" y="185478"/>
                  <a:pt x="9126" y="330844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3" name="手繪多邊形 52"/>
          <p:cNvSpPr/>
          <p:nvPr/>
        </p:nvSpPr>
        <p:spPr bwMode="auto">
          <a:xfrm>
            <a:off x="7910378" y="2202283"/>
            <a:ext cx="406038" cy="457453"/>
          </a:xfrm>
          <a:custGeom>
            <a:avLst/>
            <a:gdLst>
              <a:gd name="connsiteX0" fmla="*/ 192006 w 406038"/>
              <a:gd name="connsiteY0" fmla="*/ 457453 h 457453"/>
              <a:gd name="connsiteX1" fmla="*/ 403021 w 406038"/>
              <a:gd name="connsiteY1" fmla="*/ 133896 h 457453"/>
              <a:gd name="connsiteX2" fmla="*/ 51329 w 406038"/>
              <a:gd name="connsiteY2" fmla="*/ 7287 h 457453"/>
              <a:gd name="connsiteX3" fmla="*/ 9126 w 406038"/>
              <a:gd name="connsiteY3" fmla="*/ 330844 h 457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038" h="457453">
                <a:moveTo>
                  <a:pt x="192006" y="457453"/>
                </a:moveTo>
                <a:cubicBezTo>
                  <a:pt x="309236" y="333188"/>
                  <a:pt x="426467" y="208924"/>
                  <a:pt x="403021" y="133896"/>
                </a:cubicBezTo>
                <a:cubicBezTo>
                  <a:pt x="379575" y="58868"/>
                  <a:pt x="116978" y="-25538"/>
                  <a:pt x="51329" y="7287"/>
                </a:cubicBezTo>
                <a:cubicBezTo>
                  <a:pt x="-14320" y="40112"/>
                  <a:pt x="-2597" y="185478"/>
                  <a:pt x="9126" y="330844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4" name="橢圓 53"/>
          <p:cNvSpPr/>
          <p:nvPr/>
        </p:nvSpPr>
        <p:spPr bwMode="auto">
          <a:xfrm>
            <a:off x="5148064" y="5522853"/>
            <a:ext cx="432048" cy="49604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1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5" name="橢圓 54"/>
          <p:cNvSpPr/>
          <p:nvPr/>
        </p:nvSpPr>
        <p:spPr bwMode="auto">
          <a:xfrm>
            <a:off x="5768639" y="4828084"/>
            <a:ext cx="432048" cy="49604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2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6" name="橢圓 55"/>
          <p:cNvSpPr/>
          <p:nvPr/>
        </p:nvSpPr>
        <p:spPr bwMode="auto">
          <a:xfrm>
            <a:off x="4958050" y="4805168"/>
            <a:ext cx="432048" cy="49604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3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7" name="橢圓 56"/>
          <p:cNvSpPr/>
          <p:nvPr/>
        </p:nvSpPr>
        <p:spPr bwMode="auto">
          <a:xfrm>
            <a:off x="7343050" y="5698230"/>
            <a:ext cx="432048" cy="49604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4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8" name="橢圓 57"/>
          <p:cNvSpPr/>
          <p:nvPr/>
        </p:nvSpPr>
        <p:spPr bwMode="auto">
          <a:xfrm>
            <a:off x="7884368" y="4805244"/>
            <a:ext cx="432048" cy="49604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5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9" name="手繪多邊形 58"/>
          <p:cNvSpPr/>
          <p:nvPr/>
        </p:nvSpPr>
        <p:spPr bwMode="auto">
          <a:xfrm>
            <a:off x="8106263" y="4491776"/>
            <a:ext cx="406038" cy="457453"/>
          </a:xfrm>
          <a:custGeom>
            <a:avLst/>
            <a:gdLst>
              <a:gd name="connsiteX0" fmla="*/ 192006 w 406038"/>
              <a:gd name="connsiteY0" fmla="*/ 457453 h 457453"/>
              <a:gd name="connsiteX1" fmla="*/ 403021 w 406038"/>
              <a:gd name="connsiteY1" fmla="*/ 133896 h 457453"/>
              <a:gd name="connsiteX2" fmla="*/ 51329 w 406038"/>
              <a:gd name="connsiteY2" fmla="*/ 7287 h 457453"/>
              <a:gd name="connsiteX3" fmla="*/ 9126 w 406038"/>
              <a:gd name="connsiteY3" fmla="*/ 330844 h 457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038" h="457453">
                <a:moveTo>
                  <a:pt x="192006" y="457453"/>
                </a:moveTo>
                <a:cubicBezTo>
                  <a:pt x="309236" y="333188"/>
                  <a:pt x="426467" y="208924"/>
                  <a:pt x="403021" y="133896"/>
                </a:cubicBezTo>
                <a:cubicBezTo>
                  <a:pt x="379575" y="58868"/>
                  <a:pt x="116978" y="-25538"/>
                  <a:pt x="51329" y="7287"/>
                </a:cubicBezTo>
                <a:cubicBezTo>
                  <a:pt x="-14320" y="40112"/>
                  <a:pt x="-2597" y="185478"/>
                  <a:pt x="9126" y="330844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1" name="手繪多邊形 60"/>
          <p:cNvSpPr/>
          <p:nvPr/>
        </p:nvSpPr>
        <p:spPr bwMode="auto">
          <a:xfrm>
            <a:off x="5174074" y="4483715"/>
            <a:ext cx="406038" cy="457453"/>
          </a:xfrm>
          <a:custGeom>
            <a:avLst/>
            <a:gdLst>
              <a:gd name="connsiteX0" fmla="*/ 192006 w 406038"/>
              <a:gd name="connsiteY0" fmla="*/ 457453 h 457453"/>
              <a:gd name="connsiteX1" fmla="*/ 403021 w 406038"/>
              <a:gd name="connsiteY1" fmla="*/ 133896 h 457453"/>
              <a:gd name="connsiteX2" fmla="*/ 51329 w 406038"/>
              <a:gd name="connsiteY2" fmla="*/ 7287 h 457453"/>
              <a:gd name="connsiteX3" fmla="*/ 9126 w 406038"/>
              <a:gd name="connsiteY3" fmla="*/ 330844 h 457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038" h="457453">
                <a:moveTo>
                  <a:pt x="192006" y="457453"/>
                </a:moveTo>
                <a:cubicBezTo>
                  <a:pt x="309236" y="333188"/>
                  <a:pt x="426467" y="208924"/>
                  <a:pt x="403021" y="133896"/>
                </a:cubicBezTo>
                <a:cubicBezTo>
                  <a:pt x="379575" y="58868"/>
                  <a:pt x="116978" y="-25538"/>
                  <a:pt x="51329" y="7287"/>
                </a:cubicBezTo>
                <a:cubicBezTo>
                  <a:pt x="-14320" y="40112"/>
                  <a:pt x="-2597" y="185478"/>
                  <a:pt x="9126" y="330844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3" name="直線單箭頭接點 12"/>
          <p:cNvCxnSpPr>
            <a:stCxn id="57" idx="7"/>
            <a:endCxn id="58" idx="3"/>
          </p:cNvCxnSpPr>
          <p:nvPr/>
        </p:nvCxnSpPr>
        <p:spPr bwMode="auto">
          <a:xfrm flipV="1">
            <a:off x="7711826" y="5228641"/>
            <a:ext cx="235814" cy="5422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線單箭頭接點 15"/>
          <p:cNvCxnSpPr>
            <a:stCxn id="54" idx="6"/>
            <a:endCxn id="55" idx="3"/>
          </p:cNvCxnSpPr>
          <p:nvPr/>
        </p:nvCxnSpPr>
        <p:spPr bwMode="auto">
          <a:xfrm flipV="1">
            <a:off x="5580112" y="5251481"/>
            <a:ext cx="251799" cy="5193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手繪多邊形 17"/>
          <p:cNvSpPr/>
          <p:nvPr/>
        </p:nvSpPr>
        <p:spPr bwMode="auto">
          <a:xfrm>
            <a:off x="6200687" y="5078392"/>
            <a:ext cx="1663153" cy="450488"/>
          </a:xfrm>
          <a:custGeom>
            <a:avLst/>
            <a:gdLst>
              <a:gd name="connsiteX0" fmla="*/ 0 w 1702191"/>
              <a:gd name="connsiteY0" fmla="*/ 0 h 506714"/>
              <a:gd name="connsiteX1" fmla="*/ 886265 w 1702191"/>
              <a:gd name="connsiteY1" fmla="*/ 506437 h 506714"/>
              <a:gd name="connsiteX2" fmla="*/ 1702191 w 1702191"/>
              <a:gd name="connsiteY2" fmla="*/ 56271 h 506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2191" h="506714">
                <a:moveTo>
                  <a:pt x="0" y="0"/>
                </a:moveTo>
                <a:cubicBezTo>
                  <a:pt x="301283" y="248529"/>
                  <a:pt x="602567" y="497059"/>
                  <a:pt x="886265" y="506437"/>
                </a:cubicBezTo>
                <a:cubicBezTo>
                  <a:pt x="1169963" y="515815"/>
                  <a:pt x="1436077" y="286043"/>
                  <a:pt x="1702191" y="56271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5474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古典-1">
  <a:themeElements>
    <a:clrScheme name="">
      <a:dk1>
        <a:srgbClr val="003366"/>
      </a:dk1>
      <a:lt1>
        <a:srgbClr val="FFFFFF"/>
      </a:lt1>
      <a:dk2>
        <a:srgbClr val="004060"/>
      </a:dk2>
      <a:lt2>
        <a:srgbClr val="000000"/>
      </a:lt2>
      <a:accent1>
        <a:srgbClr val="339966"/>
      </a:accent1>
      <a:accent2>
        <a:srgbClr val="8779A5"/>
      </a:accent2>
      <a:accent3>
        <a:srgbClr val="FFFFFF"/>
      </a:accent3>
      <a:accent4>
        <a:srgbClr val="002A56"/>
      </a:accent4>
      <a:accent5>
        <a:srgbClr val="ADCAB8"/>
      </a:accent5>
      <a:accent6>
        <a:srgbClr val="7A6D95"/>
      </a:accent6>
      <a:hlink>
        <a:srgbClr val="C67600"/>
      </a:hlink>
      <a:folHlink>
        <a:srgbClr val="3366CC"/>
      </a:folHlink>
    </a:clrScheme>
    <a:fontScheme name="古典-1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古典-1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古典-1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古典-1</Template>
  <TotalTime>1109</TotalTime>
  <Words>491</Words>
  <Application>Microsoft Office PowerPoint</Application>
  <PresentationFormat>如螢幕大小 (4:3)</PresentationFormat>
  <Paragraphs>196</Paragraphs>
  <Slides>10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古典-1</vt:lpstr>
      <vt:lpstr>Count the Faces </vt:lpstr>
      <vt:lpstr>Problem Description</vt:lpstr>
      <vt:lpstr>Input</vt:lpstr>
      <vt:lpstr>Output</vt:lpstr>
      <vt:lpstr>Sample Input / Output</vt:lpstr>
      <vt:lpstr>Sample Input / Output</vt:lpstr>
      <vt:lpstr>Disjoint Set</vt:lpstr>
      <vt:lpstr>Implement Disjoint Set</vt:lpstr>
      <vt:lpstr>Implement Disjoint Set</vt:lpstr>
      <vt:lpstr>Count the faces</vt:lpstr>
    </vt:vector>
  </TitlesOfParts>
  <Company>ccl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</dc:title>
  <dc:creator>coolman</dc:creator>
  <cp:lastModifiedBy>Windows 使用者</cp:lastModifiedBy>
  <cp:revision>642</cp:revision>
  <dcterms:created xsi:type="dcterms:W3CDTF">2007-09-17T04:06:35Z</dcterms:created>
  <dcterms:modified xsi:type="dcterms:W3CDTF">2019-10-02T17:31:26Z</dcterms:modified>
</cp:coreProperties>
</file>