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home.cc/Gossip/Java/Operator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4%B8%AD%E5%9B%BD%E5%89%A9%E4%BD%99%E5%AE%9A%E7%90%86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earth.com/zh/practice/basic-programming/bit-manipulation/basics-of-bit-manipulation/tutorial/" TargetMode="External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notepad.yehyeh.net/Content/CPP/CH01/05Operator/1.php" TargetMode="External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BDCC20-5430-C243-B73B-9E3162E9E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/>
          <a:lstStyle/>
          <a:p>
            <a:r>
              <a:rPr lang="zh-TW" altLang="en-US" sz="4400" dirty="0"/>
              <a:t>資料型態、運算子、輸出輸入</a:t>
            </a:r>
            <a:br>
              <a:rPr lang="zh-TW" altLang="en-US" sz="4400" dirty="0"/>
            </a:br>
            <a:endParaRPr kumimoji="1"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995244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C7A63F-8AE6-AF4E-A9B7-D051C098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指定</a:t>
            </a:r>
            <a:r>
              <a:rPr kumimoji="1" lang="en-US" altLang="zh-TW" dirty="0"/>
              <a:t> = (2)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780165-F0AD-9E4C-9B1A-CE8E443B6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1"/>
            <a:ext cx="8825659" cy="402458"/>
          </a:xfrm>
        </p:spPr>
        <p:txBody>
          <a:bodyPr/>
          <a:lstStyle/>
          <a:p>
            <a:r>
              <a:rPr kumimoji="1" lang="zh-TW" altLang="en-US" dirty="0"/>
              <a:t>簡化指定的寫法：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1F0B221-FD85-664D-B9AC-57DF5AF75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576192"/>
              </p:ext>
            </p:extLst>
          </p:nvPr>
        </p:nvGraphicFramePr>
        <p:xfrm>
          <a:off x="1154954" y="3005959"/>
          <a:ext cx="8918694" cy="3359888"/>
        </p:xfrm>
        <a:graphic>
          <a:graphicData uri="http://schemas.openxmlformats.org/drawingml/2006/table">
            <a:tbl>
              <a:tblPr/>
              <a:tblGrid>
                <a:gridCol w="2972898">
                  <a:extLst>
                    <a:ext uri="{9D8B030D-6E8A-4147-A177-3AD203B41FA5}">
                      <a16:colId xmlns:a16="http://schemas.microsoft.com/office/drawing/2014/main" val="2865528571"/>
                    </a:ext>
                  </a:extLst>
                </a:gridCol>
                <a:gridCol w="2972898">
                  <a:extLst>
                    <a:ext uri="{9D8B030D-6E8A-4147-A177-3AD203B41FA5}">
                      <a16:colId xmlns:a16="http://schemas.microsoft.com/office/drawing/2014/main" val="3412853031"/>
                    </a:ext>
                  </a:extLst>
                </a:gridCol>
                <a:gridCol w="2972898">
                  <a:extLst>
                    <a:ext uri="{9D8B030D-6E8A-4147-A177-3AD203B41FA5}">
                      <a16:colId xmlns:a16="http://schemas.microsoft.com/office/drawing/2014/main" val="2167089820"/>
                    </a:ext>
                  </a:extLst>
                </a:gridCol>
              </a:tblGrid>
              <a:tr h="401909">
                <a:tc>
                  <a:txBody>
                    <a:bodyPr/>
                    <a:lstStyle/>
                    <a:p>
                      <a:r>
                        <a:rPr lang="zh-TW" altLang="en-US" sz="1400" b="1">
                          <a:effectLst/>
                        </a:rPr>
                        <a:t>指定運算子</a:t>
                      </a:r>
                      <a:br>
                        <a:rPr lang="zh-TW" altLang="en-US" sz="1400" b="1">
                          <a:effectLst/>
                        </a:rPr>
                      </a:br>
                      <a:endParaRPr lang="zh-TW" altLang="en-US" sz="1400">
                        <a:effectLst/>
                      </a:endParaRPr>
                    </a:p>
                  </a:txBody>
                  <a:tcPr marL="72687" marR="72687" marT="36344" marB="36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>
                          <a:effectLst/>
                        </a:rPr>
                        <a:t>範例</a:t>
                      </a:r>
                      <a:br>
                        <a:rPr lang="zh-TW" altLang="en-US" sz="1400" b="1" dirty="0">
                          <a:effectLst/>
                        </a:rPr>
                      </a:br>
                      <a:endParaRPr lang="zh-TW" altLang="en-US" sz="1400" dirty="0">
                        <a:effectLst/>
                      </a:endParaRPr>
                    </a:p>
                  </a:txBody>
                  <a:tcPr marL="72687" marR="72687" marT="36344" marB="36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1">
                          <a:effectLst/>
                        </a:rPr>
                        <a:t>結果</a:t>
                      </a:r>
                      <a:br>
                        <a:rPr lang="zh-TW" altLang="en-US" sz="1400" b="1">
                          <a:effectLst/>
                        </a:rPr>
                      </a:br>
                      <a:endParaRPr lang="zh-TW" altLang="en-US" sz="1400">
                        <a:effectLst/>
                      </a:endParaRPr>
                    </a:p>
                  </a:txBody>
                  <a:tcPr marL="72687" marR="72687" marT="36344" marB="36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327709"/>
                  </a:ext>
                </a:extLst>
              </a:tr>
              <a:tr h="229662">
                <a:tc>
                  <a:txBody>
                    <a:bodyPr/>
                    <a:lstStyle/>
                    <a:p>
                      <a:r>
                        <a:rPr lang="en-US" altLang="zh-TW" sz="1400">
                          <a:effectLst/>
                        </a:rPr>
                        <a:t>+=</a:t>
                      </a:r>
                    </a:p>
                  </a:txBody>
                  <a:tcPr marL="72687" marR="72687" marT="36344" marB="36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 += b</a:t>
                      </a:r>
                    </a:p>
                  </a:txBody>
                  <a:tcPr marL="72687" marR="72687" marT="36344" marB="36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 = a + b</a:t>
                      </a:r>
                    </a:p>
                  </a:txBody>
                  <a:tcPr marL="72687" marR="72687" marT="36344" marB="36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637483"/>
                  </a:ext>
                </a:extLst>
              </a:tr>
              <a:tr h="229662">
                <a:tc>
                  <a:txBody>
                    <a:bodyPr/>
                    <a:lstStyle/>
                    <a:p>
                      <a:r>
                        <a:rPr lang="en-US" altLang="zh-TW" sz="1400">
                          <a:effectLst/>
                        </a:rPr>
                        <a:t>-=</a:t>
                      </a:r>
                    </a:p>
                  </a:txBody>
                  <a:tcPr marL="72687" marR="72687" marT="36344" marB="36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 -= b</a:t>
                      </a:r>
                    </a:p>
                  </a:txBody>
                  <a:tcPr marL="72687" marR="72687" marT="36344" marB="36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 = a - b</a:t>
                      </a:r>
                    </a:p>
                  </a:txBody>
                  <a:tcPr marL="72687" marR="72687" marT="36344" marB="36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18685"/>
                  </a:ext>
                </a:extLst>
              </a:tr>
              <a:tr h="229662">
                <a:tc>
                  <a:txBody>
                    <a:bodyPr/>
                    <a:lstStyle/>
                    <a:p>
                      <a:r>
                        <a:rPr lang="zh-TW" altLang="en-US" sz="1400">
                          <a:effectLst/>
                        </a:rPr>
                        <a:t>*</a:t>
                      </a:r>
                      <a:r>
                        <a:rPr lang="en-US" altLang="zh-TW" sz="1400">
                          <a:effectLst/>
                        </a:rPr>
                        <a:t>=</a:t>
                      </a:r>
                    </a:p>
                  </a:txBody>
                  <a:tcPr marL="72687" marR="72687" marT="36344" marB="36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 *= b</a:t>
                      </a:r>
                    </a:p>
                  </a:txBody>
                  <a:tcPr marL="72687" marR="72687" marT="36344" marB="36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 = a * b</a:t>
                      </a:r>
                    </a:p>
                  </a:txBody>
                  <a:tcPr marL="72687" marR="72687" marT="36344" marB="36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361669"/>
                  </a:ext>
                </a:extLst>
              </a:tr>
              <a:tr h="229662">
                <a:tc>
                  <a:txBody>
                    <a:bodyPr/>
                    <a:lstStyle/>
                    <a:p>
                      <a:r>
                        <a:rPr lang="en-US" altLang="zh-TW" sz="1400">
                          <a:effectLst/>
                        </a:rPr>
                        <a:t>/=</a:t>
                      </a:r>
                    </a:p>
                  </a:txBody>
                  <a:tcPr marL="72687" marR="72687" marT="36344" marB="36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 /= b</a:t>
                      </a:r>
                    </a:p>
                  </a:txBody>
                  <a:tcPr marL="72687" marR="72687" marT="36344" marB="36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 = a / b</a:t>
                      </a:r>
                    </a:p>
                  </a:txBody>
                  <a:tcPr marL="72687" marR="72687" marT="36344" marB="36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399316"/>
                  </a:ext>
                </a:extLst>
              </a:tr>
              <a:tr h="229662">
                <a:tc>
                  <a:txBody>
                    <a:bodyPr/>
                    <a:lstStyle/>
                    <a:p>
                      <a:r>
                        <a:rPr lang="en-US" altLang="zh-TW" sz="1400">
                          <a:effectLst/>
                        </a:rPr>
                        <a:t>%=</a:t>
                      </a:r>
                    </a:p>
                  </a:txBody>
                  <a:tcPr marL="72687" marR="72687" marT="36344" marB="36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 %= b</a:t>
                      </a:r>
                    </a:p>
                  </a:txBody>
                  <a:tcPr marL="72687" marR="72687" marT="36344" marB="36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 = a % b</a:t>
                      </a:r>
                    </a:p>
                  </a:txBody>
                  <a:tcPr marL="72687" marR="72687" marT="36344" marB="36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304180"/>
                  </a:ext>
                </a:extLst>
              </a:tr>
              <a:tr h="229662">
                <a:tc>
                  <a:txBody>
                    <a:bodyPr/>
                    <a:lstStyle/>
                    <a:p>
                      <a:r>
                        <a:rPr lang="en-US" altLang="zh-TW" sz="1400">
                          <a:effectLst/>
                        </a:rPr>
                        <a:t>&amp;=</a:t>
                      </a:r>
                    </a:p>
                  </a:txBody>
                  <a:tcPr marL="72687" marR="72687" marT="36344" marB="36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 &amp;= b</a:t>
                      </a:r>
                    </a:p>
                  </a:txBody>
                  <a:tcPr marL="72687" marR="72687" marT="36344" marB="36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 = a &amp; b</a:t>
                      </a:r>
                    </a:p>
                  </a:txBody>
                  <a:tcPr marL="72687" marR="72687" marT="36344" marB="36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895735"/>
                  </a:ext>
                </a:extLst>
              </a:tr>
              <a:tr h="229662">
                <a:tc>
                  <a:txBody>
                    <a:bodyPr/>
                    <a:lstStyle/>
                    <a:p>
                      <a:r>
                        <a:rPr lang="en-US" altLang="zh-TW" sz="1400">
                          <a:effectLst/>
                        </a:rPr>
                        <a:t>|=</a:t>
                      </a:r>
                    </a:p>
                  </a:txBody>
                  <a:tcPr marL="72687" marR="72687" marT="36344" marB="36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 |= b</a:t>
                      </a:r>
                    </a:p>
                  </a:txBody>
                  <a:tcPr marL="72687" marR="72687" marT="36344" marB="36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 = a | b</a:t>
                      </a:r>
                    </a:p>
                  </a:txBody>
                  <a:tcPr marL="72687" marR="72687" marT="36344" marB="36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442736"/>
                  </a:ext>
                </a:extLst>
              </a:tr>
              <a:tr h="229662">
                <a:tc>
                  <a:txBody>
                    <a:bodyPr/>
                    <a:lstStyle/>
                    <a:p>
                      <a:r>
                        <a:rPr lang="en-US" altLang="zh-TW" sz="1400">
                          <a:effectLst/>
                        </a:rPr>
                        <a:t>^=</a:t>
                      </a:r>
                    </a:p>
                  </a:txBody>
                  <a:tcPr marL="72687" marR="72687" marT="36344" marB="36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 ^= b</a:t>
                      </a:r>
                    </a:p>
                  </a:txBody>
                  <a:tcPr marL="72687" marR="72687" marT="36344" marB="36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 = a ^ b</a:t>
                      </a:r>
                    </a:p>
                  </a:txBody>
                  <a:tcPr marL="72687" marR="72687" marT="36344" marB="36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475138"/>
                  </a:ext>
                </a:extLst>
              </a:tr>
              <a:tr h="229662">
                <a:tc>
                  <a:txBody>
                    <a:bodyPr/>
                    <a:lstStyle/>
                    <a:p>
                      <a:r>
                        <a:rPr lang="en-US" altLang="zh-TW" sz="1400">
                          <a:effectLst/>
                        </a:rPr>
                        <a:t>&lt;&lt;=</a:t>
                      </a:r>
                    </a:p>
                  </a:txBody>
                  <a:tcPr marL="72687" marR="72687" marT="36344" marB="36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 &lt;&lt;= b</a:t>
                      </a:r>
                    </a:p>
                  </a:txBody>
                  <a:tcPr marL="72687" marR="72687" marT="36344" marB="36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 = a &lt;&lt; b</a:t>
                      </a:r>
                    </a:p>
                  </a:txBody>
                  <a:tcPr marL="72687" marR="72687" marT="36344" marB="36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099185"/>
                  </a:ext>
                </a:extLst>
              </a:tr>
              <a:tr h="229662">
                <a:tc>
                  <a:txBody>
                    <a:bodyPr/>
                    <a:lstStyle/>
                    <a:p>
                      <a:r>
                        <a:rPr lang="en-US" altLang="zh-TW" sz="1400">
                          <a:effectLst/>
                        </a:rPr>
                        <a:t>&gt;&gt;=</a:t>
                      </a:r>
                    </a:p>
                  </a:txBody>
                  <a:tcPr marL="72687" marR="72687" marT="36344" marB="36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 &gt;&gt;= b</a:t>
                      </a:r>
                    </a:p>
                  </a:txBody>
                  <a:tcPr marL="72687" marR="72687" marT="36344" marB="36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 = a &gt;&gt; b</a:t>
                      </a:r>
                    </a:p>
                  </a:txBody>
                  <a:tcPr marL="72687" marR="72687" marT="36344" marB="363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310758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5D3EE9AF-FF02-004D-9877-F31D932891BC}"/>
              </a:ext>
            </a:extLst>
          </p:cNvPr>
          <p:cNvSpPr txBox="1"/>
          <p:nvPr/>
        </p:nvSpPr>
        <p:spPr>
          <a:xfrm>
            <a:off x="0" y="6596390"/>
            <a:ext cx="4209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100" dirty="0"/>
              <a:t>節錄自：</a:t>
            </a:r>
            <a:r>
              <a:rPr lang="en-US" altLang="zh-TW" sz="1100" dirty="0">
                <a:hlinkClick r:id="rId2"/>
              </a:rPr>
              <a:t> https://openhome.cc/Gossip/Java/Operator.html</a:t>
            </a:r>
            <a:endParaRPr kumimoji="1"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18436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A07F18-E401-1E4A-964C-214F45449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模</a:t>
            </a:r>
            <a:r>
              <a:rPr kumimoji="1" lang="en-US" altLang="zh-TW" dirty="0"/>
              <a:t>(mod) %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84AE97-44B3-CF43-96D8-E5B29BBBC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3479"/>
          </a:xfrm>
        </p:spPr>
        <p:txBody>
          <a:bodyPr/>
          <a:lstStyle/>
          <a:p>
            <a:r>
              <a:rPr kumimoji="1" lang="zh-CN" altLang="en-US" dirty="0"/>
              <a:t>取餘數的意思</a:t>
            </a:r>
            <a:endParaRPr kumimoji="1" lang="en-US" altLang="zh-CN" dirty="0"/>
          </a:p>
          <a:p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555C812-6D2C-B04A-B744-23F82182F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238647"/>
            <a:ext cx="7277100" cy="711200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E63BDD3-CDF3-ED45-9049-3BFAF4BB784D}"/>
              </a:ext>
            </a:extLst>
          </p:cNvPr>
          <p:cNvSpPr txBox="1">
            <a:spLocks/>
          </p:cNvSpPr>
          <p:nvPr/>
        </p:nvSpPr>
        <p:spPr>
          <a:xfrm>
            <a:off x="1154954" y="4290411"/>
            <a:ext cx="8825659" cy="423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餘數的數學性質百百種，有興趣可以看看</a:t>
            </a:r>
            <a:r>
              <a:rPr kumimoji="1" lang="zh-CN" altLang="en-US" dirty="0">
                <a:hlinkClick r:id="rId3"/>
              </a:rPr>
              <a:t>中國剩餘定理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1333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5366F-9AD2-F349-9182-008DAC0F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位元運算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0B8AB3-9B4D-7546-9983-EAB14C9B1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1"/>
            <a:ext cx="8825659" cy="105178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常用的運算為</a:t>
            </a:r>
            <a:r>
              <a:rPr kumimoji="1" lang="zh-TW" altLang="en-US" dirty="0"/>
              <a:t> </a:t>
            </a:r>
            <a:r>
              <a:rPr kumimoji="1" lang="en-US" altLang="zh-TW" dirty="0"/>
              <a:t>AND (&amp;), OR(|), NOT(~), XOR(^)</a:t>
            </a:r>
            <a:r>
              <a:rPr kumimoji="1" lang="zh-TW" altLang="en-US" dirty="0"/>
              <a:t>，數位電子學一定會講到。</a:t>
            </a:r>
            <a:endParaRPr kumimoji="1" lang="en-US" altLang="zh-TW" dirty="0"/>
          </a:p>
          <a:p>
            <a:r>
              <a:rPr kumimoji="1" lang="zh-CN" altLang="en-US" dirty="0"/>
              <a:t>厲害的</a:t>
            </a:r>
            <a:r>
              <a:rPr kumimoji="1" lang="en-US" altLang="zh-CN" dirty="0"/>
              <a:t>(?)</a:t>
            </a:r>
            <a:r>
              <a:rPr kumimoji="1" lang="zh-CN" altLang="en-US" dirty="0"/>
              <a:t>工程師都要會用，因為</a:t>
            </a:r>
            <a:r>
              <a:rPr kumimoji="1" lang="zh-TW" altLang="en-US" dirty="0"/>
              <a:t> </a:t>
            </a:r>
            <a:r>
              <a:rPr kumimoji="1" lang="en-US" altLang="zh-CN" dirty="0"/>
              <a:t>bit operator </a:t>
            </a:r>
            <a:r>
              <a:rPr kumimoji="1" lang="zh-CN" altLang="en-US" dirty="0"/>
              <a:t>比一般的算術要來得快，後面有些老師會要求要寫過用</a:t>
            </a:r>
            <a:r>
              <a:rPr kumimoji="1" lang="zh-TW" altLang="en-US" dirty="0"/>
              <a:t> </a:t>
            </a:r>
            <a:r>
              <a:rPr kumimoji="1" lang="en-US" altLang="zh-TW" dirty="0"/>
              <a:t>bit operator </a:t>
            </a:r>
            <a:r>
              <a:rPr kumimoji="1" lang="zh-CN" altLang="en-US" dirty="0"/>
              <a:t>做一些運算。</a:t>
            </a:r>
            <a:endParaRPr kumimoji="1" lang="en-US" altLang="zh-TW" dirty="0"/>
          </a:p>
          <a:p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9BC8F09-6BC2-D74F-B05D-9F7DF7CBA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655289"/>
            <a:ext cx="4993599" cy="267949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691E4EB-A991-0E4F-910A-3BA060153DAB}"/>
              </a:ext>
            </a:extLst>
          </p:cNvPr>
          <p:cNvSpPr txBox="1"/>
          <p:nvPr/>
        </p:nvSpPr>
        <p:spPr>
          <a:xfrm>
            <a:off x="0" y="6596390"/>
            <a:ext cx="81515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hlinkClick r:id="rId3"/>
              </a:rPr>
              <a:t>https://www.hackerearth.com/zh/practice/basic-programming/bit-manipulation/basics-of-bit-manipulation/tutorial/</a:t>
            </a:r>
            <a:endParaRPr kumimoji="1"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89480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9F84BD-431D-F84E-A2E2-37EEA1634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左移（</a:t>
            </a:r>
            <a:r>
              <a:rPr lang="en-US" altLang="zh-TW" dirty="0"/>
              <a:t>&lt;&lt;</a:t>
            </a:r>
            <a:r>
              <a:rPr lang="zh-TW" altLang="en-US" dirty="0"/>
              <a:t>）與右移（</a:t>
            </a:r>
            <a:r>
              <a:rPr lang="en-US" altLang="zh-TW" dirty="0"/>
              <a:t>&gt;&gt;</a:t>
            </a:r>
            <a:r>
              <a:rPr lang="zh-TW" altLang="en-US" dirty="0"/>
              <a:t>）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85F210-6420-7A41-9E62-205425F2A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780832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原文叫做</a:t>
            </a:r>
            <a:r>
              <a:rPr kumimoji="1" lang="zh-TW" altLang="en-US" dirty="0"/>
              <a:t> </a:t>
            </a:r>
            <a:r>
              <a:rPr kumimoji="1" lang="en-US" altLang="zh-TW" dirty="0"/>
              <a:t>bit shift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左移表示把整個</a:t>
            </a:r>
            <a:r>
              <a:rPr kumimoji="1" lang="zh-TW" altLang="en-US" dirty="0"/>
              <a:t> </a:t>
            </a:r>
            <a:r>
              <a:rPr kumimoji="1" lang="en-US" altLang="zh-TW" dirty="0"/>
              <a:t>bit </a:t>
            </a:r>
            <a:r>
              <a:rPr kumimoji="1" lang="zh-CN" altLang="en-US" dirty="0"/>
              <a:t>乘以</a:t>
            </a:r>
            <a:r>
              <a:rPr kumimoji="1" lang="en-US" altLang="zh-CN" dirty="0"/>
              <a:t> 2</a:t>
            </a:r>
            <a:r>
              <a:rPr kumimoji="1" lang="zh-CN" altLang="en-US" dirty="0"/>
              <a:t>，右移代表除以</a:t>
            </a:r>
            <a:r>
              <a:rPr kumimoji="1" lang="zh-TW" altLang="en-US" dirty="0"/>
              <a:t> </a:t>
            </a:r>
            <a:r>
              <a:rPr kumimoji="1" lang="en-US" altLang="zh-TW" dirty="0"/>
              <a:t>2</a:t>
            </a:r>
            <a:endParaRPr kumimoji="1" lang="en-US" altLang="zh-CN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BD1EA6A-F0E1-754F-A3BB-EF8C9CE11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426374"/>
            <a:ext cx="75311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21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44FC3E-EE7E-154A-A89F-2B63564D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比較、條件運算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E25A14-0471-BC43-BE08-A657AA2E1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442983"/>
          </a:xfrm>
        </p:spPr>
        <p:txBody>
          <a:bodyPr/>
          <a:lstStyle/>
          <a:p>
            <a:r>
              <a:rPr lang="zh-TW" altLang="en-US" dirty="0"/>
              <a:t>數學上有大於、等於、小於的比較運算</a:t>
            </a:r>
            <a:endParaRPr lang="en-US" altLang="zh-TW" dirty="0"/>
          </a:p>
          <a:p>
            <a:r>
              <a:rPr lang="zh-TW" altLang="en-US" dirty="0"/>
              <a:t>它們有大於（</a:t>
            </a:r>
            <a:r>
              <a:rPr lang="en-US" altLang="zh-TW" dirty="0"/>
              <a:t>&gt;</a:t>
            </a:r>
            <a:r>
              <a:rPr lang="zh-TW" altLang="en-US" dirty="0"/>
              <a:t>）、不小於（</a:t>
            </a:r>
            <a:r>
              <a:rPr lang="en-US" altLang="zh-TW" dirty="0"/>
              <a:t>&gt;=</a:t>
            </a:r>
            <a:r>
              <a:rPr lang="zh-TW" altLang="en-US" dirty="0"/>
              <a:t>）、小於（</a:t>
            </a:r>
            <a:r>
              <a:rPr lang="en-US" altLang="zh-TW" dirty="0"/>
              <a:t>&lt;</a:t>
            </a:r>
            <a:r>
              <a:rPr lang="zh-TW" altLang="en-US" dirty="0"/>
              <a:t>）、不大於（</a:t>
            </a:r>
            <a:r>
              <a:rPr lang="en-US" altLang="zh-TW" dirty="0"/>
              <a:t>&lt;=</a:t>
            </a:r>
            <a:r>
              <a:rPr lang="zh-TW" altLang="en-US" dirty="0"/>
              <a:t>）、等於（</a:t>
            </a:r>
            <a:r>
              <a:rPr lang="en-US" altLang="zh-TW" dirty="0"/>
              <a:t>==</a:t>
            </a:r>
            <a:r>
              <a:rPr lang="zh-TW" altLang="en-US" dirty="0"/>
              <a:t>）以及不等於（</a:t>
            </a:r>
            <a:r>
              <a:rPr lang="en-US" altLang="zh-TW" dirty="0"/>
              <a:t>!=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比較條件成立時以</a:t>
            </a:r>
            <a:r>
              <a:rPr lang="en-US" altLang="zh-TW" dirty="0" err="1"/>
              <a:t>boolean</a:t>
            </a:r>
            <a:r>
              <a:rPr lang="zh-TW" altLang="en-US" dirty="0"/>
              <a:t>型態</a:t>
            </a:r>
            <a:r>
              <a:rPr lang="en-US" altLang="zh-TW" dirty="0"/>
              <a:t>true</a:t>
            </a:r>
            <a:r>
              <a:rPr lang="zh-TW" altLang="en-US" dirty="0"/>
              <a:t>表示，比較條件不成立時以</a:t>
            </a:r>
            <a:r>
              <a:rPr lang="en-US" altLang="zh-TW" dirty="0"/>
              <a:t>false</a:t>
            </a:r>
            <a:r>
              <a:rPr lang="zh-TW" altLang="en-US" dirty="0"/>
              <a:t>表示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8012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38F741-4221-D949-972D-BEFDC683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比較、條件運算</a:t>
            </a:r>
            <a:endParaRPr kumimoji="1"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5240A05-8705-484B-BEA2-E4589379C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426149"/>
            <a:ext cx="8426229" cy="415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9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2822C5-BA78-1D41-89E5-7D8637366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輸出輸入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47AA8F-DAF7-F74F-97E9-08885FE7A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113001"/>
          </a:xfrm>
        </p:spPr>
        <p:txBody>
          <a:bodyPr>
            <a:normAutofit lnSpcReduction="10000"/>
          </a:bodyPr>
          <a:lstStyle/>
          <a:p>
            <a:r>
              <a:rPr kumimoji="1" lang="en-US" altLang="zh-TW" dirty="0"/>
              <a:t>C: </a:t>
            </a:r>
            <a:r>
              <a:rPr kumimoji="1" lang="en-US" altLang="zh-TW" dirty="0" err="1"/>
              <a:t>scanf</a:t>
            </a:r>
            <a:r>
              <a:rPr kumimoji="1" lang="zh-TW" altLang="en-US" dirty="0"/>
              <a:t> 為標準輸入、</a:t>
            </a:r>
            <a:r>
              <a:rPr kumimoji="1" lang="en-US" altLang="zh-TW" dirty="0" err="1"/>
              <a:t>printf</a:t>
            </a:r>
            <a:r>
              <a:rPr kumimoji="1" lang="en-US" altLang="zh-TW" dirty="0"/>
              <a:t> </a:t>
            </a:r>
            <a:r>
              <a:rPr kumimoji="1" lang="zh-CN" altLang="en-US" dirty="0"/>
              <a:t>為標準輸出</a:t>
            </a:r>
            <a:endParaRPr kumimoji="1" lang="en-US" altLang="zh-CN" dirty="0"/>
          </a:p>
          <a:p>
            <a:r>
              <a:rPr kumimoji="1" lang="en-US" altLang="zh-TW" dirty="0"/>
              <a:t>C++: </a:t>
            </a:r>
            <a:r>
              <a:rPr kumimoji="1" lang="en-US" altLang="zh-TW" dirty="0" err="1"/>
              <a:t>cin</a:t>
            </a:r>
            <a:r>
              <a:rPr kumimoji="1" lang="zh-TW" altLang="en-US" dirty="0"/>
              <a:t>為標準輸入、</a:t>
            </a:r>
            <a:r>
              <a:rPr kumimoji="1" lang="en-US" altLang="zh-TW" dirty="0" err="1"/>
              <a:t>cout</a:t>
            </a:r>
            <a:r>
              <a:rPr kumimoji="1" lang="en-US" altLang="zh-TW" dirty="0"/>
              <a:t> </a:t>
            </a:r>
            <a:r>
              <a:rPr kumimoji="1" lang="zh-CN" altLang="en-US" dirty="0"/>
              <a:t>為標準輸出</a:t>
            </a:r>
            <a:endParaRPr kumimoji="1" lang="en-US" altLang="zh-CN" dirty="0"/>
          </a:p>
          <a:p>
            <a:r>
              <a:rPr kumimoji="1" lang="zh-CN" altLang="en-US" dirty="0"/>
              <a:t>用法如下</a:t>
            </a:r>
            <a:endParaRPr kumimoji="1"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8160BBE-546F-0443-864C-FA15C3039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792701"/>
            <a:ext cx="3911600" cy="25781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6B85401-8E7D-DE41-A204-49C095D7C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667" y="3792701"/>
            <a:ext cx="3822700" cy="25019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5405D3B-4DD8-F348-8CB6-CDD7D62ADF72}"/>
              </a:ext>
            </a:extLst>
          </p:cNvPr>
          <p:cNvSpPr txBox="1"/>
          <p:nvPr/>
        </p:nvSpPr>
        <p:spPr>
          <a:xfrm>
            <a:off x="1154954" y="63418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C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818CCA9-259C-384F-AE10-A7A4D0FD0DB6}"/>
              </a:ext>
            </a:extLst>
          </p:cNvPr>
          <p:cNvSpPr txBox="1"/>
          <p:nvPr/>
        </p:nvSpPr>
        <p:spPr>
          <a:xfrm>
            <a:off x="6093667" y="631335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C++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21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4D3BA7-9794-5B4C-8483-FA885536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</a:t>
            </a:r>
            <a:r>
              <a:rPr lang="en-US" altLang="zh-TW" dirty="0"/>
              <a:t>(basic)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DE9D8C-71CF-C44D-AC55-12DED0C15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我們分為以下幾個來看：</a:t>
            </a:r>
            <a:endParaRPr kumimoji="1" lang="en-US" altLang="zh-TW" dirty="0"/>
          </a:p>
          <a:p>
            <a:r>
              <a:rPr kumimoji="1" lang="en-US" altLang="zh-TW" dirty="0" err="1"/>
              <a:t>int</a:t>
            </a:r>
            <a:endParaRPr kumimoji="1" lang="en-US" altLang="zh-TW" dirty="0"/>
          </a:p>
          <a:p>
            <a:r>
              <a:rPr kumimoji="1" lang="en-US" altLang="zh-TW" dirty="0"/>
              <a:t>char</a:t>
            </a:r>
          </a:p>
          <a:p>
            <a:r>
              <a:rPr kumimoji="1" lang="en-US" altLang="zh-TW" dirty="0"/>
              <a:t>double</a:t>
            </a:r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9797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0ABEE3-3E22-C841-ABCC-2A6DE878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int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9D9326-8467-9D49-A9D1-5149E47E3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190734"/>
          </a:xfrm>
        </p:spPr>
        <p:txBody>
          <a:bodyPr/>
          <a:lstStyle/>
          <a:p>
            <a:r>
              <a:rPr kumimoji="1" lang="en-US" altLang="zh-TW" dirty="0" err="1"/>
              <a:t>Int</a:t>
            </a:r>
            <a:r>
              <a:rPr kumimoji="1" lang="zh-CN" altLang="en-US" dirty="0"/>
              <a:t>是數字，如果有看過計算機概論，現在的電腦</a:t>
            </a:r>
            <a:r>
              <a:rPr kumimoji="1" lang="zh-TW" altLang="en-US" dirty="0"/>
              <a:t>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zh-CN" altLang="en-US" dirty="0"/>
              <a:t>是</a:t>
            </a:r>
            <a:r>
              <a:rPr kumimoji="1" lang="zh-TW" altLang="en-US" dirty="0"/>
              <a:t> </a:t>
            </a:r>
            <a:r>
              <a:rPr kumimoji="1" lang="en-US" altLang="zh-TW" dirty="0"/>
              <a:t>32</a:t>
            </a:r>
            <a:r>
              <a:rPr kumimoji="1" lang="zh-TW" altLang="en-US" dirty="0"/>
              <a:t> </a:t>
            </a:r>
            <a:r>
              <a:rPr kumimoji="1" lang="en-US" altLang="zh-TW" dirty="0"/>
              <a:t>bit</a:t>
            </a:r>
            <a:r>
              <a:rPr kumimoji="1" lang="zh-TW" altLang="en-US" dirty="0"/>
              <a:t>。</a:t>
            </a:r>
            <a:endParaRPr kumimoji="1" lang="en-US" altLang="zh-TW" dirty="0"/>
          </a:p>
          <a:p>
            <a:pPr lvl="1"/>
            <a:r>
              <a:rPr kumimoji="1" lang="zh-CN" altLang="en-US" dirty="0"/>
              <a:t>也就是說數字的範圍是</a:t>
            </a:r>
            <a:r>
              <a:rPr kumimoji="1" lang="en-US" altLang="zh-CN" dirty="0"/>
              <a:t> </a:t>
            </a:r>
            <a:r>
              <a:rPr lang="en-US" altLang="zh-TW" dirty="0"/>
              <a:t>-2,147,483,648 </a:t>
            </a:r>
            <a:r>
              <a:rPr lang="zh-TW" altLang="en-US" dirty="0"/>
              <a:t>至 </a:t>
            </a:r>
            <a:r>
              <a:rPr lang="en-US" altLang="zh-TW" dirty="0"/>
              <a:t>2,147,483,647 (-2</a:t>
            </a:r>
            <a:r>
              <a:rPr lang="en-US" altLang="zh-TW" baseline="30000" dirty="0"/>
              <a:t>31 </a:t>
            </a:r>
            <a:r>
              <a:rPr lang="en-US" altLang="zh-TW" dirty="0"/>
              <a:t>~ 2</a:t>
            </a:r>
            <a:r>
              <a:rPr lang="en-US" altLang="zh-TW" baseline="30000" dirty="0"/>
              <a:t>31</a:t>
            </a:r>
            <a:r>
              <a:rPr lang="en-US" altLang="zh-TW" dirty="0"/>
              <a:t> - 1)</a:t>
            </a:r>
          </a:p>
          <a:p>
            <a:pPr lvl="1"/>
            <a:r>
              <a:rPr kumimoji="1" lang="zh-CN" altLang="en-US" dirty="0"/>
              <a:t>如果要使用非常大的數字要用</a:t>
            </a:r>
            <a:r>
              <a:rPr kumimoji="1" lang="en-US" altLang="zh-CN" dirty="0"/>
              <a:t> </a:t>
            </a:r>
            <a:r>
              <a:rPr kumimoji="1" lang="en-US" altLang="zh-TW" dirty="0"/>
              <a:t>long long </a:t>
            </a:r>
            <a:r>
              <a:rPr kumimoji="1" lang="en-US" altLang="zh-TW" dirty="0" err="1"/>
              <a:t>int</a:t>
            </a:r>
            <a:r>
              <a:rPr kumimoji="1" lang="zh-TW" altLang="en-US" dirty="0"/>
              <a:t> </a:t>
            </a:r>
            <a:r>
              <a:rPr kumimoji="1" lang="en-US" altLang="zh-TW" dirty="0"/>
              <a:t>(</a:t>
            </a:r>
            <a:r>
              <a:rPr kumimoji="1" lang="zh-CN" altLang="en-US" dirty="0"/>
              <a:t>使用</a:t>
            </a:r>
            <a:r>
              <a:rPr kumimoji="1" lang="zh-TW" altLang="en-US" dirty="0"/>
              <a:t> </a:t>
            </a:r>
            <a:r>
              <a:rPr kumimoji="1" lang="en-US" altLang="zh-TW" dirty="0"/>
              <a:t>64 bit</a:t>
            </a:r>
            <a:r>
              <a:rPr kumimoji="1" lang="zh-TW" altLang="en-US" dirty="0"/>
              <a:t> </a:t>
            </a:r>
            <a:r>
              <a:rPr kumimoji="1" lang="zh-CN" altLang="en-US" dirty="0"/>
              <a:t>的數字</a:t>
            </a:r>
            <a:r>
              <a:rPr kumimoji="1" lang="en-US" altLang="zh-TW" dirty="0"/>
              <a:t>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1951C60-0BF8-8E4D-8DF5-093A56D81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935248"/>
            <a:ext cx="87884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6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31E18C-61C1-2141-8B20-6C115268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06F224-F06E-3D49-90F7-07105153F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875424"/>
          </a:xfrm>
        </p:spPr>
        <p:txBody>
          <a:bodyPr/>
          <a:lstStyle/>
          <a:p>
            <a:r>
              <a:rPr kumimoji="1" lang="zh-CN" altLang="en-US" dirty="0"/>
              <a:t>就是文字的字元，像是</a:t>
            </a:r>
            <a:r>
              <a:rPr kumimoji="1" lang="en-US" altLang="zh-CN" dirty="0"/>
              <a:t>‘a’, ‘b’, ‘c’, …</a:t>
            </a:r>
          </a:p>
          <a:p>
            <a:r>
              <a:rPr kumimoji="1" lang="zh-CN" altLang="en-US" dirty="0"/>
              <a:t>如果會使用陣列的話，可以用字元們組成字串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56A2889-90EF-4A48-AEAA-B95B059D3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615778"/>
            <a:ext cx="84328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5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18598-758F-EA40-90C2-003D8ADB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float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41C3BF-C677-134D-A949-C482BF02A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180224"/>
          </a:xfrm>
        </p:spPr>
        <p:txBody>
          <a:bodyPr/>
          <a:lstStyle/>
          <a:p>
            <a:r>
              <a:rPr kumimoji="1" lang="zh-CN" altLang="en-US" dirty="0"/>
              <a:t>這是小數</a:t>
            </a:r>
            <a:endParaRPr kumimoji="1" lang="en-US" altLang="zh-CN" dirty="0"/>
          </a:p>
          <a:p>
            <a:r>
              <a:rPr kumimoji="1" lang="zh-CN" altLang="en-US" dirty="0"/>
              <a:t>計算機概論會教小數的原理</a:t>
            </a:r>
            <a:r>
              <a:rPr kumimoji="1" lang="en-US" altLang="zh-CN" dirty="0"/>
              <a:t>(IEEE 754)</a:t>
            </a:r>
          </a:p>
          <a:p>
            <a:r>
              <a:rPr kumimoji="1" lang="zh-CN" altLang="en-US" dirty="0"/>
              <a:t>想要用精度大一點的小數可以用</a:t>
            </a:r>
            <a:r>
              <a:rPr kumimoji="1" lang="zh-TW" altLang="en-US" dirty="0"/>
              <a:t> </a:t>
            </a:r>
            <a:r>
              <a:rPr kumimoji="1" lang="en-US" altLang="zh-TW" dirty="0"/>
              <a:t>double </a:t>
            </a:r>
            <a:r>
              <a:rPr kumimoji="1" lang="zh-CN" altLang="en-US" dirty="0"/>
              <a:t>或是</a:t>
            </a:r>
            <a:r>
              <a:rPr kumimoji="1" lang="zh-TW" altLang="en-US" dirty="0"/>
              <a:t> </a:t>
            </a:r>
            <a:r>
              <a:rPr kumimoji="1" lang="en-US" altLang="zh-TW" dirty="0"/>
              <a:t>long double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24F03CD-6BE4-3B4E-AF96-38D99BF3C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4439088"/>
            <a:ext cx="74549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97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449694-166F-C346-B153-11E83978C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44DBE4-82DD-1A48-9C85-909D7206E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843893"/>
          </a:xfrm>
        </p:spPr>
        <p:txBody>
          <a:bodyPr/>
          <a:lstStyle/>
          <a:p>
            <a:r>
              <a:rPr kumimoji="1" lang="zh-TW" altLang="en-US" dirty="0"/>
              <a:t>如果想要使用像是只有正數的宣告的方法的話可以這樣子，但是不適用於小數。</a:t>
            </a:r>
            <a:endParaRPr kumimoji="1"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F0DD4E8-3214-8B4A-9A61-47F1FF541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279665"/>
            <a:ext cx="78232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97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1A658-D2A1-DC4E-BE3F-3DD74383E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運算子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AC10DA-12D6-3D4A-9043-439CEEA45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732" y="2331710"/>
            <a:ext cx="8825659" cy="1178745"/>
          </a:xfrm>
        </p:spPr>
        <p:txBody>
          <a:bodyPr/>
          <a:lstStyle/>
          <a:p>
            <a:r>
              <a:rPr kumimoji="1" lang="zh-TW" altLang="en-US" dirty="0"/>
              <a:t>運算子就是一般的加減乘除等等，計算的值或是未知數、變數等的叫做運算元</a:t>
            </a:r>
            <a:endParaRPr kumimoji="1" lang="en-US" altLang="zh-TW" dirty="0"/>
          </a:p>
          <a:p>
            <a:r>
              <a:rPr kumimoji="1" lang="zh-TW" altLang="en-US" dirty="0"/>
              <a:t>但是在資訊科學裡面還多了一些其他的運算</a:t>
            </a:r>
            <a:endParaRPr kumimoji="1" lang="en-US" altLang="zh-TW" dirty="0"/>
          </a:p>
          <a:p>
            <a:r>
              <a:rPr kumimoji="1" lang="zh-CN" altLang="en-US" dirty="0"/>
              <a:t>因為加減乘除跟</a:t>
            </a:r>
            <a:r>
              <a:rPr kumimoji="1" lang="zh-TW" altLang="en-US" dirty="0"/>
              <a:t>一般的數學一樣，所以後面投影片會跳過，直接解釋沒用過的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E1417FD-29A5-C344-9EE5-B4ACFE865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095" y="3642711"/>
            <a:ext cx="2307214" cy="191726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37F756A-B1E7-F340-B4F4-B3B55A500A15}"/>
              </a:ext>
            </a:extLst>
          </p:cNvPr>
          <p:cNvSpPr txBox="1"/>
          <p:nvPr/>
        </p:nvSpPr>
        <p:spPr>
          <a:xfrm>
            <a:off x="0" y="6596390"/>
            <a:ext cx="8944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100" dirty="0"/>
              <a:t>圖片節錄自：</a:t>
            </a:r>
            <a:r>
              <a:rPr lang="en-US" altLang="zh-TW" sz="1100" dirty="0">
                <a:hlinkClick r:id="rId3"/>
              </a:rPr>
              <a:t> http://notepad.yehyeh.net/Content/CPP/CH01/05Operator/1.php</a:t>
            </a:r>
            <a:endParaRPr kumimoji="1"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4032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C7A63F-8AE6-AF4E-A9B7-D051C098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指定</a:t>
            </a:r>
            <a:r>
              <a:rPr kumimoji="1" lang="en-US" altLang="zh-TW" dirty="0"/>
              <a:t> =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780165-F0AD-9E4C-9B1A-CE8E443B6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854403"/>
          </a:xfrm>
        </p:spPr>
        <p:txBody>
          <a:bodyPr/>
          <a:lstStyle/>
          <a:p>
            <a:r>
              <a:rPr kumimoji="1" lang="zh-CN" altLang="en-US" dirty="0"/>
              <a:t>動詞，不是數學上的意思，請不要誤會。</a:t>
            </a:r>
            <a:endParaRPr kumimoji="1" lang="en-US" altLang="zh-CN" dirty="0"/>
          </a:p>
          <a:p>
            <a:r>
              <a:rPr kumimoji="1" lang="zh-CN" altLang="en-US" dirty="0"/>
              <a:t>如果是判斷是否等於的話要用雙等號</a:t>
            </a:r>
            <a:endParaRPr kumimoji="1" lang="en-US" altLang="zh-CN" dirty="0"/>
          </a:p>
          <a:p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CC71A13-9E95-5A47-BD92-F2D3DB882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4101224"/>
            <a:ext cx="62992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64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離子會議室</Template>
  <TotalTime>80</TotalTime>
  <Words>610</Words>
  <Application>Microsoft Macintosh PowerPoint</Application>
  <PresentationFormat>寬螢幕</PresentationFormat>
  <Paragraphs>83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新細明體</vt:lpstr>
      <vt:lpstr>宋体</vt:lpstr>
      <vt:lpstr>Arial</vt:lpstr>
      <vt:lpstr>Century Gothic</vt:lpstr>
      <vt:lpstr>Wingdings 3</vt:lpstr>
      <vt:lpstr>離子會議室</vt:lpstr>
      <vt:lpstr>資料型態、運算子、輸出輸入 </vt:lpstr>
      <vt:lpstr>輸出輸入</vt:lpstr>
      <vt:lpstr>資料型態(basic)</vt:lpstr>
      <vt:lpstr>int</vt:lpstr>
      <vt:lpstr>char</vt:lpstr>
      <vt:lpstr>float</vt:lpstr>
      <vt:lpstr>PowerPoint 簡報</vt:lpstr>
      <vt:lpstr>運算子</vt:lpstr>
      <vt:lpstr>指定 =</vt:lpstr>
      <vt:lpstr>指定 = (2)</vt:lpstr>
      <vt:lpstr>模(mod) %</vt:lpstr>
      <vt:lpstr>位元運算</vt:lpstr>
      <vt:lpstr>左移（&lt;&lt;）與右移（&gt;&gt;）</vt:lpstr>
      <vt:lpstr>比較、條件運算</vt:lpstr>
      <vt:lpstr>比較、條件運算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資料型態、運算子、輸出輸入 </dc:title>
  <dc:creator>siang-en Lo</dc:creator>
  <cp:lastModifiedBy>siang-en Lo</cp:lastModifiedBy>
  <cp:revision>8</cp:revision>
  <dcterms:created xsi:type="dcterms:W3CDTF">2019-10-01T05:07:59Z</dcterms:created>
  <dcterms:modified xsi:type="dcterms:W3CDTF">2019-10-01T06:28:30Z</dcterms:modified>
</cp:coreProperties>
</file>