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92" r:id="rId14"/>
    <p:sldId id="294" r:id="rId15"/>
    <p:sldId id="295" r:id="rId16"/>
    <p:sldId id="297" r:id="rId17"/>
    <p:sldId id="296" r:id="rId18"/>
    <p:sldId id="298" r:id="rId19"/>
    <p:sldId id="299" r:id="rId20"/>
    <p:sldId id="300" r:id="rId21"/>
    <p:sldId id="303" r:id="rId22"/>
    <p:sldId id="302" r:id="rId23"/>
    <p:sldId id="301" r:id="rId24"/>
    <p:sldId id="304" r:id="rId25"/>
    <p:sldId id="305" r:id="rId26"/>
    <p:sldId id="306" r:id="rId27"/>
    <p:sldId id="307" r:id="rId28"/>
    <p:sldId id="269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71" r:id="rId37"/>
    <p:sldId id="270" r:id="rId38"/>
    <p:sldId id="272" r:id="rId39"/>
    <p:sldId id="288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9" r:id="rId49"/>
    <p:sldId id="290" r:id="rId50"/>
    <p:sldId id="291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91217-572B-4FA4-8FF5-89586F67C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Dynamic Programming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C9422E-46AF-4188-9DA9-E18285C11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42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我們一樣根據</a:t>
            </a:r>
            <a:r>
              <a:rPr lang="en-US" altLang="zh-TW" sz="2400" dirty="0"/>
              <a:t>N</a:t>
            </a:r>
            <a:r>
              <a:rPr lang="zh-TW" altLang="en-US" sz="2400" dirty="0"/>
              <a:t>和</a:t>
            </a:r>
            <a:r>
              <a:rPr lang="en-US" altLang="zh-TW" sz="2400" dirty="0"/>
              <a:t>C</a:t>
            </a:r>
            <a:r>
              <a:rPr lang="zh-TW" altLang="en-US" sz="2400" dirty="0"/>
              <a:t>定義狀態</a:t>
            </a:r>
            <a:endParaRPr lang="en-US" altLang="zh-TW" sz="2400" dirty="0"/>
          </a:p>
          <a:p>
            <a:r>
              <a:rPr lang="en-US" altLang="zh-TW" sz="2400" dirty="0" err="1"/>
              <a:t>dp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][j] = </a:t>
            </a:r>
            <a:r>
              <a:rPr lang="zh-TW" altLang="en-US" sz="2400" dirty="0"/>
              <a:t>使用</a:t>
            </a:r>
            <a:r>
              <a:rPr lang="en-US" altLang="zh-TW" sz="2400" dirty="0"/>
              <a:t>1</a:t>
            </a:r>
            <a:r>
              <a:rPr lang="zh-TW" altLang="en-US" sz="2400" dirty="0"/>
              <a:t>到</a:t>
            </a:r>
            <a:r>
              <a:rPr lang="en-US" altLang="zh-TW" sz="2400" dirty="0"/>
              <a:t>i </a:t>
            </a:r>
            <a:r>
              <a:rPr lang="zh-TW" altLang="en-US" sz="2400" dirty="0"/>
              <a:t>個物品湊出重量 </a:t>
            </a:r>
            <a:r>
              <a:rPr lang="en-US" altLang="zh-TW" sz="2400" dirty="0"/>
              <a:t>j </a:t>
            </a:r>
            <a:r>
              <a:rPr lang="zh-TW" altLang="en-US" sz="2400" dirty="0"/>
              <a:t>時</a:t>
            </a:r>
            <a:r>
              <a:rPr lang="en-US" altLang="zh-TW" sz="2400" dirty="0"/>
              <a:t>,</a:t>
            </a:r>
            <a:r>
              <a:rPr lang="zh-TW" altLang="en-US" sz="2400" dirty="0"/>
              <a:t>所可得到的最大價值。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5787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轉移式除了剛剛的兩種情況，還有可能從相同物品疊加而成</a:t>
            </a:r>
            <a:endParaRPr lang="en-US" altLang="zh-TW" sz="2400" dirty="0"/>
          </a:p>
          <a:p>
            <a:r>
              <a:rPr lang="pt-BR" altLang="zh-TW" sz="2400" dirty="0"/>
              <a:t>dp[i][j]=max(dp[i−1][j−w[i]]+v[i],dp[i−1][j], </a:t>
            </a:r>
          </a:p>
          <a:p>
            <a:pPr marL="0" indent="0">
              <a:buNone/>
            </a:pPr>
            <a:r>
              <a:rPr lang="pt-BR" altLang="zh-TW" sz="2400" dirty="0">
                <a:solidFill>
                  <a:srgbClr val="FF0000"/>
                </a:solidFill>
              </a:rPr>
              <a:t>dp[i][j – w[i]]+v[i]</a:t>
            </a:r>
            <a:r>
              <a:rPr lang="pt-BR" altLang="zh-TW" sz="2400" dirty="0"/>
              <a:t>)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17613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邊界條件：</a:t>
            </a:r>
            <a:r>
              <a:rPr lang="nn-NO" altLang="zh-TW" sz="2400" dirty="0"/>
              <a:t>dp[0][0]=0, dp[0][i] = −INF when i&gt;0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99650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LCS (Longest Common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兩個最大長度為</a:t>
            </a:r>
            <a:r>
              <a:rPr lang="en-US" altLang="zh-TW" sz="2400" dirty="0"/>
              <a:t>N</a:t>
            </a:r>
            <a:r>
              <a:rPr lang="zh-TW" altLang="en-US" sz="2400" dirty="0"/>
              <a:t>的字串，去除元素後變成相同的序列的最長長度</a:t>
            </a:r>
            <a:endParaRPr lang="en-US" altLang="zh-TW" sz="2400" dirty="0"/>
          </a:p>
          <a:p>
            <a:r>
              <a:rPr lang="zh-TW" altLang="en-US" sz="2400" dirty="0"/>
              <a:t>子序列是指一個序列去除某些元素後所形成的新序列</a:t>
            </a:r>
            <a:r>
              <a:rPr lang="en-US" altLang="zh-TW" sz="2400" dirty="0"/>
              <a:t>(</a:t>
            </a:r>
            <a:r>
              <a:rPr lang="zh-TW" altLang="en-US" sz="2400" dirty="0"/>
              <a:t>當然也可以不刪除任何東西</a:t>
            </a:r>
            <a:r>
              <a:rPr lang="en-US" altLang="zh-TW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006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LCS (Longest Common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abc</a:t>
            </a:r>
            <a:r>
              <a:rPr lang="en-US" altLang="zh-TW" sz="2400" dirty="0"/>
              <a:t> ac LCS</a:t>
            </a:r>
            <a:r>
              <a:rPr lang="zh-TW" altLang="en-US" sz="2400" dirty="0"/>
              <a:t>長度為</a:t>
            </a:r>
            <a:r>
              <a:rPr lang="en-US" altLang="zh-TW" sz="2400" dirty="0"/>
              <a:t>2</a:t>
            </a:r>
          </a:p>
          <a:p>
            <a:r>
              <a:rPr lang="en-US" altLang="zh-TW" sz="2400" dirty="0" err="1"/>
              <a:t>abc</a:t>
            </a:r>
            <a:r>
              <a:rPr lang="en-US" altLang="zh-TW" sz="2400" dirty="0" err="1">
                <a:solidFill>
                  <a:srgbClr val="FF0000"/>
                </a:solidFill>
              </a:rPr>
              <a:t>d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ac</a:t>
            </a:r>
            <a:r>
              <a:rPr lang="en-US" altLang="zh-TW" sz="2400" dirty="0" err="1">
                <a:solidFill>
                  <a:srgbClr val="FF0000"/>
                </a:solidFill>
              </a:rPr>
              <a:t>d</a:t>
            </a:r>
            <a:r>
              <a:rPr lang="en-US" altLang="zh-TW" sz="2400" dirty="0"/>
              <a:t> LCS</a:t>
            </a:r>
            <a:r>
              <a:rPr lang="zh-TW" altLang="en-US" sz="2400" dirty="0"/>
              <a:t>長度為</a:t>
            </a:r>
            <a:r>
              <a:rPr lang="en-US" altLang="zh-TW" sz="2400" dirty="0"/>
              <a:t>3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20261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LCS (Longest Common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abc</a:t>
            </a:r>
            <a:r>
              <a:rPr lang="en-US" altLang="zh-TW" sz="2400" dirty="0"/>
              <a:t> ab LCS</a:t>
            </a:r>
            <a:r>
              <a:rPr lang="zh-TW" altLang="en-US" sz="2400" dirty="0"/>
              <a:t>長度為</a:t>
            </a:r>
            <a:r>
              <a:rPr lang="en-US" altLang="zh-TW" sz="2400" dirty="0"/>
              <a:t>2</a:t>
            </a:r>
          </a:p>
          <a:p>
            <a:r>
              <a:rPr lang="en-US" altLang="zh-TW" sz="2400" dirty="0" err="1"/>
              <a:t>ab</a:t>
            </a:r>
            <a:r>
              <a:rPr lang="en-US" altLang="zh-TW" sz="2400" dirty="0" err="1">
                <a:solidFill>
                  <a:schemeClr val="tx1"/>
                </a:solidFill>
              </a:rPr>
              <a:t>c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ab</a:t>
            </a:r>
            <a:r>
              <a:rPr lang="en-US" altLang="zh-TW" sz="2400" dirty="0" err="1">
                <a:solidFill>
                  <a:srgbClr val="FF0000"/>
                </a:solidFill>
              </a:rPr>
              <a:t>e</a:t>
            </a:r>
            <a:r>
              <a:rPr lang="en-US" altLang="zh-TW" sz="2400" dirty="0"/>
              <a:t> LCS</a:t>
            </a:r>
            <a:r>
              <a:rPr lang="zh-TW" altLang="en-US" sz="2400" dirty="0"/>
              <a:t>長度為</a:t>
            </a:r>
            <a:r>
              <a:rPr lang="en-US" altLang="zh-TW" sz="2400" dirty="0"/>
              <a:t>2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17656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LCS (Longest Common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abc</a:t>
            </a:r>
            <a:r>
              <a:rPr lang="en-US" altLang="zh-TW" sz="2400" dirty="0"/>
              <a:t> ab LCS</a:t>
            </a:r>
            <a:r>
              <a:rPr lang="zh-TW" altLang="en-US" sz="2400" dirty="0"/>
              <a:t>長度為</a:t>
            </a:r>
            <a:r>
              <a:rPr lang="en-US" altLang="zh-TW" sz="2400" dirty="0"/>
              <a:t>2</a:t>
            </a:r>
          </a:p>
          <a:p>
            <a:r>
              <a:rPr lang="en-US" altLang="zh-TW" sz="2400" dirty="0" err="1"/>
              <a:t>ab</a:t>
            </a:r>
            <a:r>
              <a:rPr lang="en-US" altLang="zh-TW" sz="2400" dirty="0" err="1">
                <a:solidFill>
                  <a:schemeClr val="tx1"/>
                </a:solidFill>
              </a:rPr>
              <a:t>c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ab</a:t>
            </a:r>
            <a:r>
              <a:rPr lang="en-US" altLang="zh-TW" sz="2400" dirty="0" err="1">
                <a:solidFill>
                  <a:srgbClr val="FF0000"/>
                </a:solidFill>
              </a:rPr>
              <a:t>b</a:t>
            </a:r>
            <a:r>
              <a:rPr lang="en-US" altLang="zh-TW" sz="2400" dirty="0"/>
              <a:t> LCS</a:t>
            </a:r>
            <a:r>
              <a:rPr lang="zh-TW" altLang="en-US" sz="2400" dirty="0"/>
              <a:t>長度為</a:t>
            </a:r>
            <a:r>
              <a:rPr lang="en-US" altLang="zh-TW" sz="2400" dirty="0"/>
              <a:t>2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2283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LCS (Longest Common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我們可以枚舉分別前綴字串，看看再加元素進去會不會影響</a:t>
            </a:r>
            <a:r>
              <a:rPr lang="en-US" altLang="zh-TW" sz="2400" dirty="0"/>
              <a:t>LCS</a:t>
            </a:r>
            <a:r>
              <a:rPr lang="zh-TW" altLang="en-US" sz="2400" dirty="0"/>
              <a:t>長度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241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LCS (Longest Common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狀態：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][j]</a:t>
            </a:r>
            <a:r>
              <a:rPr lang="zh-TW" altLang="en-US" dirty="0"/>
              <a:t>使用 </a:t>
            </a:r>
            <a:r>
              <a:rPr lang="en-US" altLang="zh-TW" dirty="0"/>
              <a:t>a[1~</a:t>
            </a:r>
            <a:r>
              <a:rPr lang="en-US" altLang="zh-TW" i="1" dirty="0"/>
              <a:t>i</a:t>
            </a:r>
            <a:r>
              <a:rPr lang="en-US" altLang="zh-TW" dirty="0"/>
              <a:t>]</a:t>
            </a:r>
            <a:r>
              <a:rPr lang="zh-TW" altLang="en-US" dirty="0"/>
              <a:t>和</a:t>
            </a:r>
            <a:r>
              <a:rPr lang="en-US" altLang="zh-TW" dirty="0"/>
              <a:t>b[1~j]</a:t>
            </a:r>
            <a:r>
              <a:rPr lang="zh-TW" altLang="en-US" dirty="0"/>
              <a:t>的</a:t>
            </a:r>
            <a:r>
              <a:rPr lang="en-US" altLang="zh-TW" dirty="0"/>
              <a:t>LCS</a:t>
            </a:r>
            <a:r>
              <a:rPr lang="zh-TW" altLang="en-US" dirty="0"/>
              <a:t>長度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1832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LCS (Longest Common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轉移：</a:t>
            </a:r>
            <a:endParaRPr lang="en-US" altLang="zh-TW" sz="2400" dirty="0"/>
          </a:p>
          <a:p>
            <a:r>
              <a:rPr lang="en-US" altLang="zh-TW" sz="2400" dirty="0" err="1"/>
              <a:t>dp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][j] =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[i-1][j-1]+1  if 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]=b[j]</a:t>
            </a:r>
          </a:p>
          <a:p>
            <a:r>
              <a:rPr lang="en-US" altLang="zh-TW" sz="2400" dirty="0"/>
              <a:t>max(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[i-1][j],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][j-1]) else</a:t>
            </a:r>
          </a:p>
        </p:txBody>
      </p:sp>
    </p:spTree>
    <p:extLst>
      <p:ext uri="{BB962C8B-B14F-4D97-AF65-F5344CB8AC3E}">
        <p14:creationId xmlns:p14="http://schemas.microsoft.com/office/powerpoint/2010/main" val="169245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狀態轉移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狀態：定義一個</a:t>
            </a:r>
            <a:r>
              <a:rPr lang="en-US" altLang="zh-TW" sz="2400" dirty="0"/>
              <a:t>N</a:t>
            </a:r>
            <a:r>
              <a:rPr lang="zh-TW" altLang="en-US" sz="2400" dirty="0"/>
              <a:t>維陣列來記錄值</a:t>
            </a:r>
            <a:endParaRPr lang="en-US" altLang="zh-TW" sz="2400" dirty="0"/>
          </a:p>
          <a:p>
            <a:pPr lvl="1"/>
            <a:r>
              <a:rPr lang="en-US" altLang="zh-TW" sz="2200" dirty="0"/>
              <a:t>sum[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</a:t>
            </a:r>
            <a:r>
              <a:rPr lang="zh-TW" altLang="en-US" sz="2200" dirty="0"/>
              <a:t>紀錄</a:t>
            </a:r>
            <a:r>
              <a:rPr lang="en-US" altLang="zh-TW" sz="2200" dirty="0"/>
              <a:t>a[1]~a[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</a:t>
            </a:r>
            <a:r>
              <a:rPr lang="zh-TW" altLang="en-US" sz="2200" dirty="0"/>
              <a:t>的和</a:t>
            </a:r>
            <a:endParaRPr lang="en-US" altLang="zh-TW" sz="2200" dirty="0"/>
          </a:p>
          <a:p>
            <a:r>
              <a:rPr lang="zh-TW" altLang="en-US" sz="2400" dirty="0"/>
              <a:t>轉移：用現有的值推出其他的值</a:t>
            </a:r>
            <a:endParaRPr lang="en-US" altLang="zh-TW" sz="2400" dirty="0"/>
          </a:p>
          <a:p>
            <a:pPr lvl="1"/>
            <a:r>
              <a:rPr lang="en-US" altLang="zh-TW" sz="2000" dirty="0"/>
              <a:t>sum[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= sum[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– 1] + a[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</a:t>
            </a:r>
          </a:p>
          <a:p>
            <a:r>
              <a:rPr lang="zh-TW" altLang="en-US" sz="2200" dirty="0"/>
              <a:t>邊界條件要設好</a:t>
            </a:r>
            <a:endParaRPr lang="en-US" altLang="zh-TW" sz="2200" dirty="0"/>
          </a:p>
          <a:p>
            <a:r>
              <a:rPr lang="zh-TW" altLang="en-US" sz="2200" dirty="0"/>
              <a:t>轉態轉移是影響整個複雜度的關鍵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4181488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LCS (Longest Common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邊界條件</a:t>
            </a:r>
            <a:r>
              <a:rPr lang="zh-TW" altLang="nn-NO" sz="2400" dirty="0"/>
              <a:t>：</a:t>
            </a:r>
            <a:r>
              <a:rPr lang="nn-NO" altLang="zh-TW" sz="2400" dirty="0"/>
              <a:t>dp[i][0]=dp[0][i]=0 when i</a:t>
            </a:r>
            <a:r>
              <a:rPr lang="zh-TW" altLang="en-US" sz="2400" dirty="0"/>
              <a:t> </a:t>
            </a:r>
            <a:r>
              <a:rPr lang="nn-NO" altLang="zh-TW" sz="2400" dirty="0"/>
              <a:t>≥</a:t>
            </a:r>
            <a:r>
              <a:rPr lang="zh-TW" altLang="en-US" sz="2400" dirty="0"/>
              <a:t> </a:t>
            </a:r>
            <a:r>
              <a:rPr lang="nn-NO" altLang="zh-TW" sz="2400" dirty="0"/>
              <a:t>0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97564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LCS (Longest Common Subsequence)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dirty="0"/>
                  <a:t>時間複雜度：</a:t>
                </a:r>
                <a:endParaRPr lang="en-US" altLang="zh-TW" sz="2400" dirty="0"/>
              </a:p>
              <a:p>
                <a:r>
                  <a:rPr lang="zh-TW" altLang="en-US" sz="2400" dirty="0"/>
                  <a:t>狀態</a:t>
                </a:r>
                <a:r>
                  <a:rPr lang="en-US" altLang="zh-TW" sz="24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)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15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LCS (Longest Common Subsequence)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dirty="0"/>
                  <a:t>時間複雜度：</a:t>
                </a:r>
                <a:endParaRPr lang="en-US" altLang="zh-TW" sz="2400" dirty="0"/>
              </a:p>
              <a:p>
                <a:r>
                  <a:rPr lang="zh-TW" altLang="en-US" sz="2400" dirty="0"/>
                  <a:t>狀態</a:t>
                </a:r>
                <a:r>
                  <a:rPr lang="en-US" altLang="zh-TW" sz="24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)</a:t>
                </a:r>
              </a:p>
              <a:p>
                <a:r>
                  <a:rPr lang="zh-TW" altLang="en-US" sz="2400" dirty="0"/>
                  <a:t>每個狀態用</a:t>
                </a:r>
                <a:r>
                  <a:rPr lang="en-US" altLang="zh-TW" sz="2400" dirty="0"/>
                  <a:t>O(1)</a:t>
                </a:r>
                <a:r>
                  <a:rPr lang="zh-TW" altLang="en-US" sz="2400" dirty="0"/>
                  <a:t>轉移</a:t>
                </a:r>
                <a:endParaRPr lang="en-US" altLang="zh-TW" sz="2400" dirty="0"/>
              </a:p>
              <a:p>
                <a:endParaRPr lang="en-US" altLang="zh-TW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16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LCS (Longest Common Subsequence)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dirty="0"/>
                  <a:t>時間複雜度：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zh-TW" altLang="en-US" sz="2400" dirty="0"/>
                  <a:t>狀態</a:t>
                </a:r>
                <a:r>
                  <a:rPr lang="en-US" altLang="zh-TW" sz="24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)</a:t>
                </a:r>
              </a:p>
              <a:p>
                <a:r>
                  <a:rPr lang="zh-TW" altLang="en-US" sz="2400" dirty="0"/>
                  <a:t>每個狀態用</a:t>
                </a:r>
                <a:r>
                  <a:rPr lang="en-US" altLang="zh-TW" sz="2400" dirty="0"/>
                  <a:t>O(1)</a:t>
                </a:r>
                <a:r>
                  <a:rPr lang="zh-TW" altLang="en-US" sz="2400" dirty="0"/>
                  <a:t>轉移</a:t>
                </a:r>
                <a:endParaRPr lang="en-US" altLang="zh-TW" sz="2400" dirty="0"/>
              </a:p>
              <a:p>
                <a:endParaRPr lang="en-US" altLang="zh-TW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311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LCS (Longest Common Subsequence)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dirty="0"/>
                  <a:t>空間複雜度：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)</a:t>
                </a:r>
              </a:p>
              <a:p>
                <a:endParaRPr lang="en-US" altLang="zh-TW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06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LCS (Longest Common Subsequence)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dirty="0"/>
                  <a:t>空間複雜度：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zh-TW" altLang="en-US" sz="2400" dirty="0"/>
                  <a:t>但是其實記憶體位置是可以重複使用的</a:t>
                </a:r>
                <a:endParaRPr lang="en-US" altLang="zh-TW" sz="2400" dirty="0"/>
              </a:p>
              <a:p>
                <a:r>
                  <a:rPr lang="en-US" altLang="zh-TW" sz="2400" dirty="0"/>
                  <a:t>a[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][j] </a:t>
                </a:r>
                <a:r>
                  <a:rPr lang="zh-TW" altLang="en-US" sz="2400" dirty="0"/>
                  <a:t>會在 </a:t>
                </a:r>
                <a:r>
                  <a:rPr lang="en-US" altLang="zh-TW" sz="2400" dirty="0"/>
                  <a:t>a[</a:t>
                </a:r>
                <a:r>
                  <a:rPr lang="en-US" altLang="zh-TW" sz="2400" dirty="0" err="1"/>
                  <a:t>i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+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1][j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+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1] </a:t>
                </a:r>
                <a:r>
                  <a:rPr lang="zh-TW" altLang="en-US" sz="2400" dirty="0"/>
                  <a:t>計算後就沒用了</a:t>
                </a:r>
                <a:endParaRPr lang="en-US" altLang="zh-TW" sz="2400" dirty="0"/>
              </a:p>
              <a:p>
                <a:r>
                  <a:rPr lang="zh-TW" altLang="en-US" sz="2400" dirty="0"/>
                  <a:t>把</a:t>
                </a:r>
                <a:r>
                  <a:rPr lang="en-US" altLang="zh-TW" sz="2400" dirty="0"/>
                  <a:t>a[</a:t>
                </a:r>
                <a:r>
                  <a:rPr lang="en-US" altLang="zh-TW" sz="2400" dirty="0" err="1"/>
                  <a:t>i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+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2][j] </a:t>
                </a:r>
                <a:r>
                  <a:rPr lang="zh-TW" altLang="en-US" sz="2400" dirty="0"/>
                  <a:t>覆蓋在 </a:t>
                </a:r>
                <a:r>
                  <a:rPr lang="en-US" altLang="zh-TW" sz="2400" dirty="0"/>
                  <a:t>a[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][j] </a:t>
                </a:r>
                <a:r>
                  <a:rPr lang="zh-TW" altLang="en-US" sz="2400" dirty="0"/>
                  <a:t>上</a:t>
                </a:r>
                <a:endParaRPr lang="en-US" altLang="zh-TW" sz="2400" dirty="0"/>
              </a:p>
              <a:p>
                <a:r>
                  <a:rPr lang="zh-TW" altLang="en-US" sz="2400" dirty="0"/>
                  <a:t>新的空間複雜度：</a:t>
                </a:r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90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LCS (Longest Common Subsequence)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dirty="0"/>
                  <a:t>空間複雜度：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zh-TW" altLang="en-US" sz="2400" dirty="0"/>
                  <a:t>但是其實記憶體位置是可以重複使用的</a:t>
                </a:r>
                <a:endParaRPr lang="en-US" altLang="zh-TW" sz="2400" dirty="0"/>
              </a:p>
              <a:p>
                <a:r>
                  <a:rPr lang="en-US" altLang="zh-TW" sz="2400" dirty="0"/>
                  <a:t>a[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][j] </a:t>
                </a:r>
                <a:r>
                  <a:rPr lang="zh-TW" altLang="en-US" sz="2400" dirty="0"/>
                  <a:t>會在 </a:t>
                </a:r>
                <a:r>
                  <a:rPr lang="en-US" altLang="zh-TW" sz="2400" dirty="0"/>
                  <a:t>a[</a:t>
                </a:r>
                <a:r>
                  <a:rPr lang="en-US" altLang="zh-TW" sz="2400" dirty="0" err="1"/>
                  <a:t>i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+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1][j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+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1] </a:t>
                </a:r>
                <a:r>
                  <a:rPr lang="zh-TW" altLang="en-US" sz="2400" dirty="0"/>
                  <a:t>計算後就沒用了</a:t>
                </a:r>
                <a:endParaRPr lang="en-US" altLang="zh-TW" sz="2400" dirty="0"/>
              </a:p>
              <a:p>
                <a:r>
                  <a:rPr lang="zh-TW" altLang="en-US" sz="2400" dirty="0"/>
                  <a:t>把</a:t>
                </a:r>
                <a:r>
                  <a:rPr lang="en-US" altLang="zh-TW" sz="2400" dirty="0"/>
                  <a:t>a[</a:t>
                </a:r>
                <a:r>
                  <a:rPr lang="en-US" altLang="zh-TW" sz="2400" dirty="0" err="1"/>
                  <a:t>i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+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2][j] </a:t>
                </a:r>
                <a:r>
                  <a:rPr lang="zh-TW" altLang="en-US" sz="2400" dirty="0"/>
                  <a:t>覆蓋在 </a:t>
                </a:r>
                <a:r>
                  <a:rPr lang="en-US" altLang="zh-TW" sz="2400" dirty="0"/>
                  <a:t>a[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][j] </a:t>
                </a:r>
                <a:r>
                  <a:rPr lang="zh-TW" altLang="en-US" sz="2400" dirty="0"/>
                  <a:t>上</a:t>
                </a:r>
                <a:endParaRPr lang="en-US" altLang="zh-TW" sz="2400" dirty="0"/>
              </a:p>
              <a:p>
                <a:r>
                  <a:rPr lang="zh-TW" altLang="en-US" sz="2400" dirty="0"/>
                  <a:t>新的空間複雜度：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zh-TW" altLang="en-US" sz="2400" dirty="0">
                    <a:solidFill>
                      <a:schemeClr val="tx1"/>
                    </a:solidFill>
                  </a:rPr>
                  <a:t>這種技巧稱為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「</a:t>
                </a:r>
                <a:r>
                  <a:rPr lang="zh-TW" altLang="en-US" sz="2400" dirty="0">
                    <a:solidFill>
                      <a:schemeClr val="tx1"/>
                    </a:solidFill>
                  </a:rPr>
                  <a:t>滾動陣列」</a:t>
                </a:r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101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滾動陣列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3A3CB-2B3F-4AB2-A26D-11811BEB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將過期的資訊覆蓋掉</a:t>
            </a:r>
            <a:endParaRPr lang="en-US" altLang="zh-TW" sz="2400" dirty="0"/>
          </a:p>
          <a:p>
            <a:r>
              <a:rPr lang="zh-TW" altLang="en-US" sz="2400" dirty="0"/>
              <a:t>前面的</a:t>
            </a:r>
            <a:r>
              <a:rPr lang="en-US" altLang="zh-TW" sz="2400" dirty="0"/>
              <a:t>0/1</a:t>
            </a:r>
            <a:r>
              <a:rPr lang="zh-TW" altLang="en-US" sz="2400" dirty="0"/>
              <a:t>背包和</a:t>
            </a:r>
            <a:r>
              <a:rPr lang="zh-TW" altLang="en-US" sz="2400"/>
              <a:t>無限背包也可以用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571422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3A3CB-2B3F-4AB2-A26D-11811BEB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給你一個序列長度為</a:t>
            </a:r>
            <a:r>
              <a:rPr lang="en-US" altLang="zh-TW" sz="2400" dirty="0"/>
              <a:t>N</a:t>
            </a:r>
            <a:r>
              <a:rPr lang="zh-TW" altLang="en-US" sz="2400" dirty="0"/>
              <a:t>，求最長遞增子序列的長度</a:t>
            </a:r>
          </a:p>
        </p:txBody>
      </p:sp>
    </p:spTree>
    <p:extLst>
      <p:ext uri="{BB962C8B-B14F-4D97-AF65-F5344CB8AC3E}">
        <p14:creationId xmlns:p14="http://schemas.microsoft.com/office/powerpoint/2010/main" val="2307074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3A3CB-2B3F-4AB2-A26D-11811BEB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狀態：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</a:t>
            </a:r>
            <a:r>
              <a:rPr lang="zh-TW" altLang="en-US" sz="2400" dirty="0"/>
              <a:t>代表序列</a:t>
            </a:r>
            <a:r>
              <a:rPr lang="en-US" altLang="zh-TW" sz="2400" dirty="0"/>
              <a:t>A</a:t>
            </a:r>
            <a:r>
              <a:rPr lang="zh-TW" altLang="en-US" sz="2400" dirty="0"/>
              <a:t>前</a:t>
            </a:r>
            <a:r>
              <a:rPr lang="en-US" altLang="zh-TW" sz="2400" dirty="0" err="1"/>
              <a:t>i</a:t>
            </a:r>
            <a:r>
              <a:rPr lang="zh-TW" altLang="en-US" sz="2400" dirty="0"/>
              <a:t>個數字所能形成</a:t>
            </a:r>
            <a:r>
              <a:rPr lang="en-US" altLang="zh-TW" sz="2400" dirty="0"/>
              <a:t>LIS</a:t>
            </a:r>
            <a:r>
              <a:rPr lang="zh-TW" altLang="en-US" sz="2400" dirty="0"/>
              <a:t>之長度</a:t>
            </a:r>
          </a:p>
        </p:txBody>
      </p:sp>
    </p:spTree>
    <p:extLst>
      <p:ext uri="{BB962C8B-B14F-4D97-AF65-F5344CB8AC3E}">
        <p14:creationId xmlns:p14="http://schemas.microsoft.com/office/powerpoint/2010/main" val="272169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經典題目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背包</a:t>
            </a:r>
            <a:endParaRPr lang="en-US" altLang="zh-TW" sz="2400" dirty="0"/>
          </a:p>
          <a:p>
            <a:r>
              <a:rPr lang="en-US" altLang="zh-TW" sz="2400" dirty="0"/>
              <a:t>LCS</a:t>
            </a:r>
          </a:p>
          <a:p>
            <a:r>
              <a:rPr lang="en-US" altLang="zh-TW" sz="2400" dirty="0"/>
              <a:t>LIS</a:t>
            </a:r>
          </a:p>
          <a:p>
            <a:r>
              <a:rPr lang="zh-TW" altLang="en-US" sz="2400" dirty="0"/>
              <a:t>數位</a:t>
            </a:r>
            <a:r>
              <a:rPr lang="en-US" altLang="zh-TW" sz="2400" dirty="0"/>
              <a:t>DP</a:t>
            </a:r>
          </a:p>
          <a:p>
            <a:r>
              <a:rPr lang="zh-TW" altLang="en-US" sz="2400" dirty="0"/>
              <a:t>輪廓線</a:t>
            </a:r>
            <a:r>
              <a:rPr lang="en-US" altLang="zh-TW" sz="2400" dirty="0"/>
              <a:t>/</a:t>
            </a:r>
            <a:r>
              <a:rPr lang="zh-TW" altLang="en-US" sz="2400" dirty="0"/>
              <a:t>插頭</a:t>
            </a:r>
            <a:r>
              <a:rPr lang="en-US" altLang="zh-TW" sz="2400" dirty="0"/>
              <a:t>DP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0332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3A3CB-2B3F-4AB2-A26D-11811BEB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轉移：</a:t>
            </a:r>
            <a:endParaRPr lang="en-US" altLang="zh-TW" sz="2400" dirty="0"/>
          </a:p>
          <a:p>
            <a:r>
              <a:rPr lang="en-US" altLang="zh-TW" sz="2400" dirty="0" err="1"/>
              <a:t>dp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</a:t>
            </a:r>
            <a:r>
              <a:rPr lang="zh-TW" altLang="en-US" sz="2400" dirty="0"/>
              <a:t>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max(1,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[j] + 1) for all j, j &lt;= I and</a:t>
            </a:r>
            <a:r>
              <a:rPr lang="zh-TW" altLang="en-US" sz="2400" dirty="0"/>
              <a:t> </a:t>
            </a:r>
            <a:r>
              <a:rPr lang="en-US" altLang="zh-TW" sz="2400" dirty="0"/>
              <a:t>A[j]  &lt;(=) 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1121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3A3CB-2B3F-4AB2-A26D-11811BEB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邊界：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[0]</a:t>
            </a:r>
            <a:r>
              <a:rPr lang="zh-TW" altLang="en-US" sz="2400" dirty="0"/>
              <a:t>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6299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3A3CB-2B3F-4AB2-A26D-11811BEB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時間複雜度：</a:t>
            </a:r>
            <a:endParaRPr lang="en-US" altLang="zh-TW" sz="2400" dirty="0"/>
          </a:p>
          <a:p>
            <a:r>
              <a:rPr lang="zh-TW" altLang="en-US" sz="2400" dirty="0"/>
              <a:t>狀態</a:t>
            </a:r>
            <a:r>
              <a:rPr lang="en-US" altLang="zh-TW" sz="2400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280087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3A3CB-2B3F-4AB2-A26D-11811BEB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時間複雜度：</a:t>
            </a:r>
            <a:endParaRPr lang="en-US" altLang="zh-TW" sz="2400" dirty="0"/>
          </a:p>
          <a:p>
            <a:r>
              <a:rPr lang="zh-TW" altLang="en-US" sz="2400" dirty="0"/>
              <a:t>狀態</a:t>
            </a:r>
            <a:r>
              <a:rPr lang="en-US" altLang="zh-TW" sz="2400" dirty="0"/>
              <a:t>O(N)</a:t>
            </a:r>
          </a:p>
          <a:p>
            <a:r>
              <a:rPr lang="zh-TW" altLang="en-US" sz="2400" dirty="0"/>
              <a:t>每個狀態用</a:t>
            </a:r>
            <a:r>
              <a:rPr lang="en-US" altLang="zh-TW" sz="2400" dirty="0"/>
              <a:t>O(N)</a:t>
            </a:r>
            <a:r>
              <a:rPr lang="zh-TW" altLang="en-US" sz="2400" dirty="0"/>
              <a:t>轉移</a:t>
            </a:r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3835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dirty="0"/>
                  <a:t>時間複雜度：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zh-TW" altLang="en-US" sz="2400" dirty="0"/>
                  <a:t>狀態</a:t>
                </a:r>
                <a:r>
                  <a:rPr lang="en-US" altLang="zh-TW" sz="2400" dirty="0"/>
                  <a:t>O(N)</a:t>
                </a:r>
              </a:p>
              <a:p>
                <a:r>
                  <a:rPr lang="zh-TW" altLang="en-US" sz="2400" dirty="0"/>
                  <a:t>每個狀態用</a:t>
                </a:r>
                <a:r>
                  <a:rPr lang="en-US" altLang="zh-TW" sz="2400" dirty="0"/>
                  <a:t>O(N)</a:t>
                </a:r>
                <a:r>
                  <a:rPr lang="zh-TW" altLang="en-US" sz="2400" dirty="0"/>
                  <a:t>轉移</a:t>
                </a:r>
                <a:endParaRPr lang="en-US" altLang="zh-TW" sz="2400" dirty="0"/>
              </a:p>
              <a:p>
                <a:endParaRPr lang="en-US" altLang="zh-TW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154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3A3CB-2B3F-4AB2-A26D-11811BEB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這樣看起來不錯，但還可以在更快</a:t>
            </a:r>
            <a:endParaRPr lang="en-US" altLang="zh-TW" sz="2400" dirty="0"/>
          </a:p>
          <a:p>
            <a:r>
              <a:rPr lang="zh-TW" altLang="en-US" sz="2400" dirty="0"/>
              <a:t>換另一種狀態試試看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17422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3A3CB-2B3F-4AB2-A26D-11811BEB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狀態：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[n][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= </a:t>
            </a:r>
            <a:r>
              <a:rPr lang="zh-TW" altLang="en-US" sz="2400" dirty="0"/>
              <a:t>使用 </a:t>
            </a:r>
            <a:r>
              <a:rPr lang="en-US" altLang="zh-TW" sz="2400" dirty="0"/>
              <a:t>1</a:t>
            </a:r>
            <a:r>
              <a:rPr lang="zh-TW" altLang="en-US" sz="2400" dirty="0"/>
              <a:t>到</a:t>
            </a:r>
            <a:r>
              <a:rPr lang="en-US" altLang="zh-TW" sz="2400" dirty="0"/>
              <a:t>n </a:t>
            </a:r>
            <a:r>
              <a:rPr lang="zh-TW" altLang="en-US" sz="2400" dirty="0"/>
              <a:t>個數字湊出長度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zh-TW" altLang="en-US" sz="2400" dirty="0"/>
              <a:t>的 </a:t>
            </a:r>
            <a:r>
              <a:rPr lang="en-US" altLang="zh-TW" sz="2400" dirty="0"/>
              <a:t>LIS,</a:t>
            </a:r>
            <a:r>
              <a:rPr lang="zh-TW" altLang="en-US" sz="2400" dirty="0"/>
              <a:t>末端數字最小為何。</a:t>
            </a:r>
          </a:p>
        </p:txBody>
      </p:sp>
    </p:spTree>
    <p:extLst>
      <p:ext uri="{BB962C8B-B14F-4D97-AF65-F5344CB8AC3E}">
        <p14:creationId xmlns:p14="http://schemas.microsoft.com/office/powerpoint/2010/main" val="2487229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3A3CB-2B3F-4AB2-A26D-11811BEB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轉移：</a:t>
            </a:r>
            <a:endParaRPr lang="en-US" altLang="zh-TW" sz="2400" dirty="0"/>
          </a:p>
          <a:p>
            <a:r>
              <a:rPr lang="en-US" altLang="zh-TW" sz="2400" dirty="0" err="1"/>
              <a:t>dp</a:t>
            </a:r>
            <a:r>
              <a:rPr lang="en-US" altLang="zh-TW" sz="2400" dirty="0"/>
              <a:t>[n][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=</a:t>
            </a:r>
          </a:p>
          <a:p>
            <a:r>
              <a:rPr lang="en-US" altLang="zh-TW" sz="2400" dirty="0"/>
              <a:t>min(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[n-1][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],a[n]), if a[n]&gt;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[n-1][i-1] </a:t>
            </a:r>
          </a:p>
          <a:p>
            <a:r>
              <a:rPr lang="en-US" altLang="zh-TW" sz="2400" dirty="0" err="1"/>
              <a:t>dp</a:t>
            </a:r>
            <a:r>
              <a:rPr lang="en-US" altLang="zh-TW" sz="2400" dirty="0"/>
              <a:t>[n−1][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], else</a:t>
            </a:r>
          </a:p>
        </p:txBody>
      </p:sp>
    </p:spTree>
    <p:extLst>
      <p:ext uri="{BB962C8B-B14F-4D97-AF65-F5344CB8AC3E}">
        <p14:creationId xmlns:p14="http://schemas.microsoft.com/office/powerpoint/2010/main" val="1592675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3A3CB-2B3F-4AB2-A26D-11811BEB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基底：</a:t>
            </a:r>
            <a:endParaRPr lang="en-US" altLang="zh-TW" sz="2400" dirty="0"/>
          </a:p>
          <a:p>
            <a:r>
              <a:rPr lang="en-US" altLang="zh-TW" sz="2400" dirty="0" err="1"/>
              <a:t>dp</a:t>
            </a:r>
            <a:r>
              <a:rPr lang="en-US" altLang="zh-TW" sz="2400" dirty="0"/>
              <a:t>[0][0] = -INF, </a:t>
            </a:r>
          </a:p>
          <a:p>
            <a:r>
              <a:rPr lang="en-US" altLang="zh-TW" sz="2400" dirty="0" err="1"/>
              <a:t>dp</a:t>
            </a:r>
            <a:r>
              <a:rPr lang="en-US" altLang="zh-TW" sz="2400" dirty="0"/>
              <a:t>[0][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= INF,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][0]=-INF care when i≥1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273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3A3CB-2B3F-4AB2-A26D-11811BEB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最後找出最大的</a:t>
            </a:r>
            <a:r>
              <a:rPr lang="en-US" altLang="zh-TW" sz="2400" dirty="0"/>
              <a:t>j</a:t>
            </a:r>
            <a:r>
              <a:rPr lang="zh-TW" altLang="en-US" sz="2400" dirty="0"/>
              <a:t>滿足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][j] != INF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689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滾動陣列</a:t>
            </a:r>
            <a:endParaRPr lang="en-US" altLang="zh-TW" sz="2400" dirty="0"/>
          </a:p>
          <a:p>
            <a:r>
              <a:rPr lang="zh-TW" altLang="en-US" sz="2400" dirty="0"/>
              <a:t>矩陣快速冪優化</a:t>
            </a:r>
            <a:endParaRPr lang="en-US" altLang="zh-TW" sz="2400" dirty="0"/>
          </a:p>
          <a:p>
            <a:r>
              <a:rPr lang="zh-TW" altLang="en-US" sz="2400" dirty="0"/>
              <a:t>狀態壓縮</a:t>
            </a:r>
          </a:p>
          <a:p>
            <a:r>
              <a:rPr lang="zh-TW" altLang="en-US" sz="2400" dirty="0"/>
              <a:t>單調性優化</a:t>
            </a:r>
            <a:r>
              <a:rPr lang="en-US" altLang="zh-TW" sz="2400" dirty="0"/>
              <a:t>(</a:t>
            </a:r>
            <a:r>
              <a:rPr lang="zh-TW" altLang="en-US" sz="2400" dirty="0"/>
              <a:t>利用資料結構</a:t>
            </a:r>
            <a:r>
              <a:rPr lang="en-US" altLang="zh-TW" sz="2400" dirty="0"/>
              <a:t>/STL)</a:t>
            </a:r>
          </a:p>
          <a:p>
            <a:r>
              <a:rPr lang="zh-TW" altLang="en-US" sz="2400" dirty="0"/>
              <a:t>凸包優化</a:t>
            </a:r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17668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0B0DEF8-3BE4-4E56-8B92-44D654972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987328"/>
              </p:ext>
            </p:extLst>
          </p:nvPr>
        </p:nvGraphicFramePr>
        <p:xfrm>
          <a:off x="677863" y="2160588"/>
          <a:ext cx="85963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>
                  <a:extLst>
                    <a:ext uri="{9D8B030D-6E8A-4147-A177-3AD203B41FA5}">
                      <a16:colId xmlns:a16="http://schemas.microsoft.com/office/drawing/2014/main" val="228406401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79259689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472298982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8849938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226840745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0528694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97264706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074777136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1808948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24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8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8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8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1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2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7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492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0B0DEF8-3BE4-4E56-8B92-44D654972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710218"/>
              </p:ext>
            </p:extLst>
          </p:nvPr>
        </p:nvGraphicFramePr>
        <p:xfrm>
          <a:off x="677863" y="2160588"/>
          <a:ext cx="85963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>
                  <a:extLst>
                    <a:ext uri="{9D8B030D-6E8A-4147-A177-3AD203B41FA5}">
                      <a16:colId xmlns:a16="http://schemas.microsoft.com/office/drawing/2014/main" val="228406401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79259689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472298982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8849938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226840745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0528694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97264706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074777136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1808948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24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8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8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8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1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2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7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576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0B0DEF8-3BE4-4E56-8B92-44D654972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17186"/>
              </p:ext>
            </p:extLst>
          </p:nvPr>
        </p:nvGraphicFramePr>
        <p:xfrm>
          <a:off x="677863" y="2160588"/>
          <a:ext cx="85963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>
                  <a:extLst>
                    <a:ext uri="{9D8B030D-6E8A-4147-A177-3AD203B41FA5}">
                      <a16:colId xmlns:a16="http://schemas.microsoft.com/office/drawing/2014/main" val="228406401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79259689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472298982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8849938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226840745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0528694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97264706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074777136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1808948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24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8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8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8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1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2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7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921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0B0DEF8-3BE4-4E56-8B92-44D654972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007885"/>
              </p:ext>
            </p:extLst>
          </p:nvPr>
        </p:nvGraphicFramePr>
        <p:xfrm>
          <a:off x="677863" y="2160588"/>
          <a:ext cx="85963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>
                  <a:extLst>
                    <a:ext uri="{9D8B030D-6E8A-4147-A177-3AD203B41FA5}">
                      <a16:colId xmlns:a16="http://schemas.microsoft.com/office/drawing/2014/main" val="228406401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79259689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472298982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8849938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226840745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0528694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97264706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074777136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1808948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24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8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8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8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1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2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7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532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0B0DEF8-3BE4-4E56-8B92-44D654972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205336"/>
              </p:ext>
            </p:extLst>
          </p:nvPr>
        </p:nvGraphicFramePr>
        <p:xfrm>
          <a:off x="677863" y="2160588"/>
          <a:ext cx="85963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>
                  <a:extLst>
                    <a:ext uri="{9D8B030D-6E8A-4147-A177-3AD203B41FA5}">
                      <a16:colId xmlns:a16="http://schemas.microsoft.com/office/drawing/2014/main" val="228406401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79259689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472298982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8849938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226840745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0528694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97264706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074777136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1808948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24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8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8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8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1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2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7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878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0B0DEF8-3BE4-4E56-8B92-44D654972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39710"/>
              </p:ext>
            </p:extLst>
          </p:nvPr>
        </p:nvGraphicFramePr>
        <p:xfrm>
          <a:off x="677863" y="2160588"/>
          <a:ext cx="85963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>
                  <a:extLst>
                    <a:ext uri="{9D8B030D-6E8A-4147-A177-3AD203B41FA5}">
                      <a16:colId xmlns:a16="http://schemas.microsoft.com/office/drawing/2014/main" val="228406401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79259689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472298982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8849938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226840745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0528694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97264706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074777136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1808948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24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8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8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8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1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2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7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437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0B0DEF8-3BE4-4E56-8B92-44D654972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629663"/>
              </p:ext>
            </p:extLst>
          </p:nvPr>
        </p:nvGraphicFramePr>
        <p:xfrm>
          <a:off x="677863" y="2160588"/>
          <a:ext cx="85963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>
                  <a:extLst>
                    <a:ext uri="{9D8B030D-6E8A-4147-A177-3AD203B41FA5}">
                      <a16:colId xmlns:a16="http://schemas.microsoft.com/office/drawing/2014/main" val="228406401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79259689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472298982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8849938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226840745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0528694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97264706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074777136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1808948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24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8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8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8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1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2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7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290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0B0DEF8-3BE4-4E56-8B92-44D654972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114338"/>
              </p:ext>
            </p:extLst>
          </p:nvPr>
        </p:nvGraphicFramePr>
        <p:xfrm>
          <a:off x="677863" y="2160588"/>
          <a:ext cx="85963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>
                  <a:extLst>
                    <a:ext uri="{9D8B030D-6E8A-4147-A177-3AD203B41FA5}">
                      <a16:colId xmlns:a16="http://schemas.microsoft.com/office/drawing/2014/main" val="228406401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79259689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472298982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8849938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226840745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0528694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97264706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074777136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1808948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24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8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8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8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1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2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7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533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dirty="0"/>
                  <a:t>時間複雜度還是</a:t>
                </a:r>
                <a:r>
                  <a:rPr lang="en-US" altLang="zh-TW" sz="24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)</a:t>
                </a:r>
              </a:p>
              <a:p>
                <a:r>
                  <a:rPr lang="zh-TW" altLang="en-US" sz="2400" dirty="0"/>
                  <a:t>但建表過程有些性質值得注意</a:t>
                </a:r>
                <a:endParaRPr lang="en-US" altLang="zh-TW" sz="2400" dirty="0"/>
              </a:p>
              <a:p>
                <a:r>
                  <a:rPr lang="zh-TW" altLang="en-US" sz="2400" dirty="0"/>
                  <a:t>比對兩相鄰直行差別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159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0B0DEF8-3BE4-4E56-8B92-44D654972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436670"/>
              </p:ext>
            </p:extLst>
          </p:nvPr>
        </p:nvGraphicFramePr>
        <p:xfrm>
          <a:off x="677863" y="2160588"/>
          <a:ext cx="85963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>
                  <a:extLst>
                    <a:ext uri="{9D8B030D-6E8A-4147-A177-3AD203B41FA5}">
                      <a16:colId xmlns:a16="http://schemas.microsoft.com/office/drawing/2014/main" val="228406401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79259689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472298982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8849938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226840745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2700528694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972647061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3074777136"/>
                    </a:ext>
                  </a:extLst>
                </a:gridCol>
                <a:gridCol w="955146">
                  <a:extLst>
                    <a:ext uri="{9D8B030D-6E8A-4147-A177-3AD203B41FA5}">
                      <a16:colId xmlns:a16="http://schemas.microsoft.com/office/drawing/2014/main" val="1808948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24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8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-INF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8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8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1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2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7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98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題目背包問題中，會給你背包的容量</a:t>
            </a:r>
            <a:r>
              <a:rPr lang="en-US" altLang="zh-TW" sz="2400" dirty="0"/>
              <a:t>C</a:t>
            </a:r>
            <a:r>
              <a:rPr lang="zh-TW" altLang="en-US" sz="2400" dirty="0"/>
              <a:t>，以及</a:t>
            </a:r>
            <a:r>
              <a:rPr lang="en-US" altLang="zh-TW" sz="2400" dirty="0"/>
              <a:t>N</a:t>
            </a:r>
            <a:r>
              <a:rPr lang="zh-TW" altLang="en-US" sz="2400" dirty="0"/>
              <a:t>種物品，它們有不同的重量</a:t>
            </a:r>
            <a:r>
              <a:rPr lang="en-US" altLang="zh-TW" sz="2400" dirty="0"/>
              <a:t>w</a:t>
            </a:r>
            <a:r>
              <a:rPr lang="zh-TW" altLang="en-US" sz="2400" dirty="0"/>
              <a:t>和價值</a:t>
            </a:r>
            <a:r>
              <a:rPr lang="en-US" altLang="zh-TW" sz="2400" dirty="0"/>
              <a:t>v</a:t>
            </a:r>
            <a:r>
              <a:rPr lang="zh-TW" altLang="en-US" sz="2400" dirty="0"/>
              <a:t>，背包裡物品價值總和最大為何</a:t>
            </a:r>
            <a:r>
              <a:rPr lang="en-US" altLang="zh-TW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1399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101A-39F2-4482-A93A-2B415CE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 (Longest Increasing Subsequence)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dirty="0"/>
                  <a:t>改變後的值：</a:t>
                </a:r>
                <a:r>
                  <a:rPr lang="en-US" altLang="zh-TW" sz="2400" dirty="0"/>
                  <a:t>a[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]</a:t>
                </a:r>
              </a:p>
              <a:p>
                <a:r>
                  <a:rPr lang="zh-TW" altLang="en-US" sz="2400" dirty="0"/>
                  <a:t>改變前的值：</a:t>
                </a:r>
                <a:r>
                  <a:rPr lang="en-US" altLang="zh-TW" sz="2400" dirty="0" err="1"/>
                  <a:t>lower_bound</a:t>
                </a:r>
                <a:r>
                  <a:rPr lang="en-US" altLang="zh-TW" sz="2400" dirty="0"/>
                  <a:t>(a[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])</a:t>
                </a:r>
              </a:p>
              <a:p>
                <a:r>
                  <a:rPr lang="zh-TW" altLang="en-US" sz="2400" dirty="0"/>
                  <a:t>二分搜</a:t>
                </a:r>
                <a:endParaRPr lang="en-US" altLang="zh-TW" sz="2400" dirty="0"/>
              </a:p>
              <a:p>
                <a:r>
                  <a:rPr lang="en-US" altLang="zh-TW" sz="2400" dirty="0"/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</a:rPr>
                      <m:t>N</m:t>
                    </m:r>
                    <m:func>
                      <m:func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93A3CB-2B3F-4AB2-A26D-11811BEB4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7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背包問題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AA20D2-4BB8-4CD8-A98E-AC8B7DF2E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0/1</a:t>
                </a:r>
                <a:r>
                  <a:rPr lang="zh-TW" altLang="en-US" sz="2400" dirty="0"/>
                  <a:t>背包：每種物品最多可以放</a:t>
                </a:r>
                <a:r>
                  <a:rPr lang="en-US" altLang="zh-TW" sz="2400" dirty="0"/>
                  <a:t>1</a:t>
                </a:r>
                <a:r>
                  <a:rPr lang="zh-TW" altLang="en-US" sz="2400" dirty="0"/>
                  <a:t>個</a:t>
                </a:r>
                <a:endParaRPr lang="en-US" altLang="zh-TW" sz="2400" dirty="0"/>
              </a:p>
              <a:p>
                <a:r>
                  <a:rPr lang="zh-TW" altLang="en-US" sz="2400" dirty="0"/>
                  <a:t>無限背包：每種物品可以放無限多個</a:t>
                </a:r>
                <a:endParaRPr lang="en-US" altLang="zh-TW" sz="2400" dirty="0"/>
              </a:p>
              <a:p>
                <a:r>
                  <a:rPr lang="zh-TW" altLang="en-US" sz="2400" dirty="0"/>
                  <a:t>有限背包：每種物品最多可以放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/>
                  <a:t>個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AA20D2-4BB8-4CD8-A98E-AC8B7DF2E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85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0/1</a:t>
            </a:r>
            <a:r>
              <a:rPr lang="zh-TW" altLang="en-US" dirty="0"/>
              <a:t>背包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我們先根據</a:t>
            </a:r>
            <a:r>
              <a:rPr lang="en-US" altLang="zh-TW" sz="2400" dirty="0"/>
              <a:t>N</a:t>
            </a:r>
            <a:r>
              <a:rPr lang="zh-TW" altLang="en-US" sz="2400" dirty="0"/>
              <a:t>和</a:t>
            </a:r>
            <a:r>
              <a:rPr lang="en-US" altLang="zh-TW" sz="2400" dirty="0"/>
              <a:t>C</a:t>
            </a:r>
            <a:r>
              <a:rPr lang="zh-TW" altLang="en-US" sz="2400" dirty="0"/>
              <a:t>定義狀態</a:t>
            </a:r>
            <a:endParaRPr lang="en-US" altLang="zh-TW" sz="2400" dirty="0"/>
          </a:p>
          <a:p>
            <a:r>
              <a:rPr lang="en-US" altLang="zh-TW" sz="2400" dirty="0" err="1"/>
              <a:t>dp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][j] = </a:t>
            </a:r>
            <a:r>
              <a:rPr lang="zh-TW" altLang="en-US" sz="2400" dirty="0"/>
              <a:t>使用</a:t>
            </a:r>
            <a:r>
              <a:rPr lang="en-US" altLang="zh-TW" sz="2400" dirty="0"/>
              <a:t>1</a:t>
            </a:r>
            <a:r>
              <a:rPr lang="zh-TW" altLang="en-US" sz="2400" dirty="0"/>
              <a:t>到</a:t>
            </a:r>
            <a:r>
              <a:rPr lang="en-US" altLang="zh-TW" sz="2400" dirty="0"/>
              <a:t>i </a:t>
            </a:r>
            <a:r>
              <a:rPr lang="zh-TW" altLang="en-US" sz="2400" dirty="0"/>
              <a:t>個物品湊出重量 </a:t>
            </a:r>
            <a:r>
              <a:rPr lang="en-US" altLang="zh-TW" sz="2400" dirty="0"/>
              <a:t>j </a:t>
            </a:r>
            <a:r>
              <a:rPr lang="zh-TW" altLang="en-US" sz="2400" dirty="0"/>
              <a:t>時</a:t>
            </a:r>
            <a:r>
              <a:rPr lang="en-US" altLang="zh-TW" sz="2400" dirty="0"/>
              <a:t>,</a:t>
            </a:r>
            <a:r>
              <a:rPr lang="zh-TW" altLang="en-US" sz="2400" dirty="0"/>
              <a:t>所可得到的最大價值。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3691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0/1</a:t>
            </a:r>
            <a:r>
              <a:rPr lang="zh-TW" altLang="en-US" dirty="0"/>
              <a:t>背包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AA20D2-4BB8-4CD8-A98E-AC8B7DF2E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dirty="0"/>
                  <a:t>再來考慮轉移，</a:t>
                </a:r>
                <a:r>
                  <a:rPr lang="en-US" altLang="zh-TW" sz="2400" dirty="0" err="1"/>
                  <a:t>Dp</a:t>
                </a:r>
                <a:r>
                  <a:rPr lang="en-US" altLang="zh-TW" sz="2400" dirty="0"/>
                  <a:t>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][j]</a:t>
                </a:r>
                <a:r>
                  <a:rPr lang="zh-TW" altLang="en-US" sz="2400" dirty="0"/>
                  <a:t>可由選不選第</a:t>
                </a:r>
                <a:r>
                  <a:rPr lang="en-US" altLang="zh-TW" sz="2400" dirty="0" err="1"/>
                  <a:t>i</a:t>
                </a:r>
                <a:r>
                  <a:rPr lang="zh-TW" altLang="en-US" sz="2400" dirty="0"/>
                  <a:t>樣物品而由不同狀態轉移</a:t>
                </a:r>
                <a:endParaRPr lang="en-US" altLang="zh-TW" sz="2400" dirty="0"/>
              </a:p>
              <a:p>
                <a:r>
                  <a:rPr lang="zh-TW" altLang="en-US" sz="2400" dirty="0"/>
                  <a:t>選，價值會是從前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– 1</a:t>
                </a:r>
                <a:r>
                  <a:rPr lang="zh-TW" altLang="en-US" sz="2400" dirty="0"/>
                  <a:t>樣物品重達</a:t>
                </a:r>
                <a:r>
                  <a:rPr lang="en-US" altLang="zh-TW" sz="2400" dirty="0"/>
                  <a:t>j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/>
                  <a:t>的最大價值</a:t>
                </a:r>
                <a:r>
                  <a:rPr lang="en-US" altLang="zh-TW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r>
                  <a:rPr lang="zh-TW" altLang="en-US" sz="2400" dirty="0"/>
                  <a:t>不選，價值會是從前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– 1</a:t>
                </a:r>
                <a:r>
                  <a:rPr lang="zh-TW" altLang="en-US" sz="2400" dirty="0"/>
                  <a:t>樣物品重達</a:t>
                </a:r>
                <a:r>
                  <a:rPr lang="en-US" altLang="zh-TW" sz="2400" dirty="0"/>
                  <a:t>j </a:t>
                </a:r>
                <a:r>
                  <a:rPr lang="zh-TW" altLang="en-US" sz="2400" dirty="0"/>
                  <a:t>的最大價值</a:t>
                </a:r>
                <a:endParaRPr lang="en-US" altLang="zh-TW" sz="2400" dirty="0"/>
              </a:p>
              <a:p>
                <a:r>
                  <a:rPr lang="pt-BR" altLang="zh-TW" sz="2400" dirty="0"/>
                  <a:t>dp[i][j]=max(dp[i−1][j−w[i]]+v[i],dp[i−1][j])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AA20D2-4BB8-4CD8-A98E-AC8B7DF2E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21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10A62-DE84-4E03-8937-9BF9A55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0/1</a:t>
            </a:r>
            <a:r>
              <a:rPr lang="zh-TW" altLang="en-US" dirty="0"/>
              <a:t>背包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A20D2-4BB8-4CD8-A98E-AC8B7DF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邊界條件：</a:t>
            </a:r>
            <a:r>
              <a:rPr lang="nn-NO" altLang="zh-TW" sz="2400" dirty="0"/>
              <a:t>dp[0][0]=0, dp[0][i] = −INF when i&gt;0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1353290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650</TotalTime>
  <Words>2053</Words>
  <Application>Microsoft Office PowerPoint</Application>
  <PresentationFormat>寬螢幕</PresentationFormat>
  <Paragraphs>756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6" baseType="lpstr">
      <vt:lpstr>微軟正黑體</vt:lpstr>
      <vt:lpstr>Arial</vt:lpstr>
      <vt:lpstr>Cambria Math</vt:lpstr>
      <vt:lpstr>Trebuchet MS</vt:lpstr>
      <vt:lpstr>Wingdings 3</vt:lpstr>
      <vt:lpstr>多面向</vt:lpstr>
      <vt:lpstr>Dynamic Programming</vt:lpstr>
      <vt:lpstr>狀態轉移</vt:lpstr>
      <vt:lpstr>經典題目</vt:lpstr>
      <vt:lpstr>優化</vt:lpstr>
      <vt:lpstr>背包問題</vt:lpstr>
      <vt:lpstr>背包問題</vt:lpstr>
      <vt:lpstr>0/1背包</vt:lpstr>
      <vt:lpstr>0/1背包</vt:lpstr>
      <vt:lpstr>0/1背包</vt:lpstr>
      <vt:lpstr>無限背包</vt:lpstr>
      <vt:lpstr>無限背包</vt:lpstr>
      <vt:lpstr>無限背包</vt:lpstr>
      <vt:lpstr>LCS (Longest Common Subsequence)</vt:lpstr>
      <vt:lpstr>LCS (Longest Common Subsequence)</vt:lpstr>
      <vt:lpstr>LCS (Longest Common Subsequence)</vt:lpstr>
      <vt:lpstr>LCS (Longest Common Subsequence)</vt:lpstr>
      <vt:lpstr>LCS (Longest Common Subsequence)</vt:lpstr>
      <vt:lpstr>LCS (Longest Common Subsequence)</vt:lpstr>
      <vt:lpstr>LCS (Longest Common Subsequence)</vt:lpstr>
      <vt:lpstr>LCS (Longest Common Subsequence)</vt:lpstr>
      <vt:lpstr>LCS (Longest Common Subsequence)</vt:lpstr>
      <vt:lpstr>LCS (Longest Common Subsequence)</vt:lpstr>
      <vt:lpstr>LCS (Longest Common Subsequence)</vt:lpstr>
      <vt:lpstr>LCS (Longest Common Subsequence)</vt:lpstr>
      <vt:lpstr>LCS (Longest Common Subsequence)</vt:lpstr>
      <vt:lpstr>LCS (Longest Common Subsequence)</vt:lpstr>
      <vt:lpstr>滾動陣列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  <vt:lpstr>LIS (Longest Increasing Subsequence)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子傑 林</dc:creator>
  <cp:lastModifiedBy>子傑 林</cp:lastModifiedBy>
  <cp:revision>33</cp:revision>
  <dcterms:created xsi:type="dcterms:W3CDTF">2019-09-22T10:50:07Z</dcterms:created>
  <dcterms:modified xsi:type="dcterms:W3CDTF">2019-09-30T14:55:56Z</dcterms:modified>
</cp:coreProperties>
</file>