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373" r:id="rId3"/>
    <p:sldId id="549" r:id="rId4"/>
    <p:sldId id="553" r:id="rId5"/>
    <p:sldId id="494" r:id="rId6"/>
    <p:sldId id="568" r:id="rId7"/>
    <p:sldId id="495" r:id="rId8"/>
    <p:sldId id="496" r:id="rId9"/>
    <p:sldId id="569" r:id="rId10"/>
    <p:sldId id="570" r:id="rId11"/>
    <p:sldId id="571" r:id="rId12"/>
    <p:sldId id="572" r:id="rId13"/>
    <p:sldId id="573" r:id="rId14"/>
    <p:sldId id="576" r:id="rId15"/>
    <p:sldId id="575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33CC"/>
    <a:srgbClr val="F2F2F2"/>
    <a:srgbClr val="F8F8F8"/>
    <a:srgbClr val="0000CC"/>
    <a:srgbClr val="000066"/>
    <a:srgbClr val="F8F3D3"/>
    <a:srgbClr val="00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70" d="100"/>
          <a:sy n="70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6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Caves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sz="4400" err="1" smtClean="0"/>
              <a:t>Uva</a:t>
            </a:r>
            <a:r>
              <a:rPr lang="en-US" altLang="zh-TW" sz="4400" smtClean="0"/>
              <a:t> 1407, LA 4015</a:t>
            </a:r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DP State Transform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077544"/>
          </a:xfr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dp[u][j][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]=</a:t>
            </a:r>
          </a:p>
          <a:p>
            <a:pPr marL="400050" lvl="1" indent="0">
              <a:buNone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min(dp[u][j][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  , dp[u][j-k][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]+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dp[v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][k][0]+2w )</a:t>
            </a:r>
          </a:p>
          <a:p>
            <a:pPr marL="514350" indent="-514350">
              <a:buFont typeface="+mj-lt"/>
              <a:buAutoNum type="arabicPeriod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1331641" y="1827486"/>
            <a:ext cx="1872208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419872" y="1806028"/>
            <a:ext cx="496855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851920" y="301584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u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283968" y="3970840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v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>
            <a:off x="4067944" y="4368664"/>
            <a:ext cx="864096" cy="172819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8" idx="5"/>
            <a:endCxn id="9" idx="0"/>
          </p:cNvCxnSpPr>
          <p:nvPr/>
        </p:nvCxnSpPr>
        <p:spPr bwMode="auto">
          <a:xfrm>
            <a:off x="4220696" y="3384620"/>
            <a:ext cx="279296" cy="5862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4292412" y="3369732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114059" y="27849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00FF"/>
                </a:solidFill>
              </a:rPr>
              <a:t>j-k</a:t>
            </a:r>
            <a:endParaRPr lang="zh-TW" altLang="en-US" sz="3200" b="1">
              <a:solidFill>
                <a:srgbClr val="0000FF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60195" y="24310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TW" sz="3600" b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×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80120" y="423878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00FF"/>
                </a:solidFill>
              </a:rPr>
              <a:t>k</a:t>
            </a:r>
            <a:endParaRPr lang="zh-TW" altLang="en-US" sz="3200" b="1">
              <a:solidFill>
                <a:srgbClr val="0000FF"/>
              </a:solidFill>
            </a:endParaRPr>
          </a:p>
        </p:txBody>
      </p:sp>
      <p:sp>
        <p:nvSpPr>
          <p:cNvPr id="11" name="手繪多邊形 10"/>
          <p:cNvSpPr/>
          <p:nvPr/>
        </p:nvSpPr>
        <p:spPr bwMode="auto">
          <a:xfrm>
            <a:off x="3308512" y="3400250"/>
            <a:ext cx="733136" cy="1034590"/>
          </a:xfrm>
          <a:custGeom>
            <a:avLst/>
            <a:gdLst>
              <a:gd name="connsiteX0" fmla="*/ 733136 w 733136"/>
              <a:gd name="connsiteY0" fmla="*/ 842566 h 1034590"/>
              <a:gd name="connsiteX1" fmla="*/ 495392 w 733136"/>
              <a:gd name="connsiteY1" fmla="*/ 74470 h 1034590"/>
              <a:gd name="connsiteX2" fmla="*/ 1616 w 733136"/>
              <a:gd name="connsiteY2" fmla="*/ 138478 h 1034590"/>
              <a:gd name="connsiteX3" fmla="*/ 367376 w 733136"/>
              <a:gd name="connsiteY3" fmla="*/ 1034590 h 103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136" h="1034590">
                <a:moveTo>
                  <a:pt x="733136" y="842566"/>
                </a:moveTo>
                <a:cubicBezTo>
                  <a:pt x="675224" y="517192"/>
                  <a:pt x="617312" y="191818"/>
                  <a:pt x="495392" y="74470"/>
                </a:cubicBezTo>
                <a:cubicBezTo>
                  <a:pt x="373472" y="-42878"/>
                  <a:pt x="22952" y="-21542"/>
                  <a:pt x="1616" y="138478"/>
                </a:cubicBezTo>
                <a:cubicBezTo>
                  <a:pt x="-19720" y="298498"/>
                  <a:pt x="173828" y="666544"/>
                  <a:pt x="367376" y="103459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533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DP State Transform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268760"/>
            <a:ext cx="9217024" cy="5077544"/>
          </a:xfr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dp[u][j][1]=</a:t>
            </a:r>
          </a:p>
          <a:p>
            <a:pPr marL="400050" lvl="1" indent="0">
              <a:buNone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min(dp[u][j][1]  , dp[u][j-k][0]+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dp[v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][k][1]+w 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1331641" y="1827486"/>
            <a:ext cx="1872208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419872" y="1806028"/>
            <a:ext cx="496855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111763" y="301584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u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543811" y="3970840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v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>
            <a:off x="4327787" y="4368664"/>
            <a:ext cx="864096" cy="172819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8" idx="5"/>
            <a:endCxn id="9" idx="0"/>
          </p:cNvCxnSpPr>
          <p:nvPr/>
        </p:nvCxnSpPr>
        <p:spPr bwMode="auto">
          <a:xfrm>
            <a:off x="4480539" y="3384620"/>
            <a:ext cx="279296" cy="5862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4552255" y="3369732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211960" y="4221088"/>
            <a:ext cx="216024" cy="21141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501101" y="286311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00FF"/>
                </a:solidFill>
              </a:rPr>
              <a:t>j-k</a:t>
            </a:r>
            <a:endParaRPr lang="zh-TW" altLang="en-US" sz="3200" b="1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1140" y="43636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00FF"/>
                </a:solidFill>
              </a:rPr>
              <a:t>k</a:t>
            </a:r>
            <a:endParaRPr lang="zh-TW" altLang="en-US" sz="3200" b="1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72340" y="259431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TW" b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Ѵ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19" idx="2"/>
            <a:endCxn id="13" idx="1"/>
          </p:cNvCxnSpPr>
          <p:nvPr/>
        </p:nvCxnSpPr>
        <p:spPr bwMode="auto">
          <a:xfrm>
            <a:off x="3843503" y="3447892"/>
            <a:ext cx="400093" cy="8041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153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DP State Transform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268760"/>
            <a:ext cx="9217024" cy="5077544"/>
          </a:xfr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dp[u][j][1]=</a:t>
            </a:r>
          </a:p>
          <a:p>
            <a:pPr marL="400050" lvl="1" indent="0">
              <a:buNone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min(dp[u][j][1]  , dp[u][j-k][1]+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dp[v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][k][0]+2w )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1331641" y="1827486"/>
            <a:ext cx="1872208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419872" y="1806028"/>
            <a:ext cx="496855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139952" y="301584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u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572000" y="3970840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v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>
            <a:off x="4355976" y="4368664"/>
            <a:ext cx="864096" cy="172819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8" idx="5"/>
            <a:endCxn id="9" idx="0"/>
          </p:cNvCxnSpPr>
          <p:nvPr/>
        </p:nvCxnSpPr>
        <p:spPr bwMode="auto">
          <a:xfrm>
            <a:off x="4508728" y="3384620"/>
            <a:ext cx="279296" cy="5862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4580444" y="3369732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手繪多邊形 3"/>
          <p:cNvSpPr/>
          <p:nvPr/>
        </p:nvSpPr>
        <p:spPr bwMode="auto">
          <a:xfrm>
            <a:off x="3465576" y="3456432"/>
            <a:ext cx="825452" cy="1114424"/>
          </a:xfrm>
          <a:custGeom>
            <a:avLst/>
            <a:gdLst>
              <a:gd name="connsiteX0" fmla="*/ 310896 w 825452"/>
              <a:gd name="connsiteY0" fmla="*/ 0 h 1114424"/>
              <a:gd name="connsiteX1" fmla="*/ 822960 w 825452"/>
              <a:gd name="connsiteY1" fmla="*/ 786384 h 1114424"/>
              <a:gd name="connsiteX2" fmla="*/ 484632 w 825452"/>
              <a:gd name="connsiteY2" fmla="*/ 1088136 h 1114424"/>
              <a:gd name="connsiteX3" fmla="*/ 0 w 825452"/>
              <a:gd name="connsiteY3" fmla="*/ 164592 h 111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52" h="1114424">
                <a:moveTo>
                  <a:pt x="310896" y="0"/>
                </a:moveTo>
                <a:cubicBezTo>
                  <a:pt x="552450" y="302514"/>
                  <a:pt x="794004" y="605028"/>
                  <a:pt x="822960" y="786384"/>
                </a:cubicBezTo>
                <a:cubicBezTo>
                  <a:pt x="851916" y="967740"/>
                  <a:pt x="621792" y="1191768"/>
                  <a:pt x="484632" y="1088136"/>
                </a:cubicBezTo>
                <a:cubicBezTo>
                  <a:pt x="347472" y="984504"/>
                  <a:pt x="173736" y="574548"/>
                  <a:pt x="0" y="164592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3626368" y="3305656"/>
            <a:ext cx="288032" cy="28447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19872" y="277534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00FF"/>
                </a:solidFill>
              </a:rPr>
              <a:t>j-k</a:t>
            </a:r>
            <a:endParaRPr lang="zh-TW" altLang="en-US" sz="3200" b="1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019222" y="454740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00FF"/>
                </a:solidFill>
              </a:rPr>
              <a:t>k</a:t>
            </a:r>
            <a:endParaRPr lang="zh-TW" altLang="en-US" sz="3200" b="1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45721" y="262299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TW" b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Ѵ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3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2856"/>
            <a:ext cx="6128540" cy="4569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0648"/>
            <a:ext cx="572452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349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585787"/>
            <a:ext cx="7458075" cy="5686425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 bwMode="auto">
          <a:xfrm flipH="1">
            <a:off x="6113212" y="3074679"/>
            <a:ext cx="36004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268056" y="25833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修正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5694392" y="3789040"/>
            <a:ext cx="4320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50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1"/>
            <a:ext cx="9144000" cy="6670077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 bwMode="auto">
          <a:xfrm>
            <a:off x="3203848" y="4941168"/>
            <a:ext cx="13681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單箭頭接點 7"/>
          <p:cNvCxnSpPr/>
          <p:nvPr/>
        </p:nvCxnSpPr>
        <p:spPr bwMode="auto">
          <a:xfrm flipH="1">
            <a:off x="4355976" y="4149080"/>
            <a:ext cx="57606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4788024" y="36657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</a:rPr>
              <a:t>修正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/>
              <a:t>It is said that the people of Menggol lived in caves. A tribe’s caves were </a:t>
            </a:r>
            <a:r>
              <a:rPr lang="en-US" altLang="zh-TW" u="sng">
                <a:solidFill>
                  <a:srgbClr val="FF0000"/>
                </a:solidFill>
              </a:rPr>
              <a:t>connected to each other with paths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The </a:t>
            </a:r>
            <a:r>
              <a:rPr lang="en-US" altLang="zh-TW"/>
              <a:t>paths were so designed that there was one and only one path to each cave. </a:t>
            </a:r>
            <a:endParaRPr lang="en-US" altLang="zh-TW" smtClean="0"/>
          </a:p>
          <a:p>
            <a:pPr algn="just"/>
            <a:r>
              <a:rPr lang="en-US" altLang="zh-TW" smtClean="0"/>
              <a:t>So </a:t>
            </a:r>
            <a:r>
              <a:rPr lang="en-US" altLang="zh-TW"/>
              <a:t>the caves and the paths </a:t>
            </a:r>
            <a:r>
              <a:rPr lang="en-US" altLang="zh-TW" u="sng">
                <a:solidFill>
                  <a:srgbClr val="FF0000"/>
                </a:solidFill>
              </a:rPr>
              <a:t>formed a tree</a:t>
            </a:r>
            <a:r>
              <a:rPr lang="en-US" altLang="zh-TW"/>
              <a:t>. There was a main cave, which connected the world outside. The Menggolian always carved a map of the tribe’s caves </a:t>
            </a:r>
            <a:r>
              <a:rPr lang="en-US" altLang="zh-TW" u="sng">
                <a:solidFill>
                  <a:srgbClr val="FF0000"/>
                </a:solidFill>
              </a:rPr>
              <a:t>on the wall of the main cave</a:t>
            </a:r>
            <a:r>
              <a:rPr lang="en-US" altLang="zh-TW"/>
              <a:t>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0728" y="1186888"/>
            <a:ext cx="8496944" cy="5400600"/>
          </a:xfrm>
        </p:spPr>
        <p:txBody>
          <a:bodyPr/>
          <a:lstStyle/>
          <a:p>
            <a:pPr algn="just"/>
            <a:r>
              <a:rPr lang="en-US" altLang="zh-TW"/>
              <a:t>Scientists have just discovered Menggolian’s tribe. What a heart-stirring discovery! They are eager to explore it. Since the terrain is very complex and dangerous, they decide to </a:t>
            </a:r>
            <a:r>
              <a:rPr lang="en-US" altLang="zh-TW" u="sng">
                <a:solidFill>
                  <a:srgbClr val="FF0000"/>
                </a:solidFill>
              </a:rPr>
              <a:t>send out a robot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The </a:t>
            </a:r>
            <a:r>
              <a:rPr lang="en-US" altLang="zh-TW"/>
              <a:t>robot will be landed into the main cave, </a:t>
            </a:r>
            <a:r>
              <a:rPr lang="en-US" altLang="zh-TW" u="sng">
                <a:solidFill>
                  <a:srgbClr val="FF0000"/>
                </a:solidFill>
              </a:rPr>
              <a:t>where he will begin his adventure</a:t>
            </a:r>
            <a:r>
              <a:rPr lang="en-US" altLang="zh-TW"/>
              <a:t>. It doesn’t have to return to the main cave, because the messages of his exploration will be sent immediately to the scientists while he is on the way.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0728" y="1186888"/>
            <a:ext cx="8496944" cy="5400600"/>
          </a:xfrm>
        </p:spPr>
        <p:txBody>
          <a:bodyPr/>
          <a:lstStyle/>
          <a:p>
            <a:pPr algn="just"/>
            <a:r>
              <a:rPr lang="en-US" altLang="zh-TW"/>
              <a:t>A robot can </a:t>
            </a:r>
            <a:r>
              <a:rPr lang="en-US" altLang="zh-TW" u="sng">
                <a:solidFill>
                  <a:srgbClr val="FF0000"/>
                </a:solidFill>
              </a:rPr>
              <a:t>only walk x meters</a:t>
            </a:r>
            <a:r>
              <a:rPr lang="en-US" altLang="zh-TW"/>
              <a:t> before it runs out of energy. </a:t>
            </a:r>
            <a:endParaRPr lang="en-US" altLang="zh-TW" smtClean="0"/>
          </a:p>
          <a:p>
            <a:pPr algn="just"/>
            <a:r>
              <a:rPr lang="en-US" altLang="zh-TW" smtClean="0"/>
              <a:t>So </a:t>
            </a:r>
            <a:r>
              <a:rPr lang="en-US" altLang="zh-TW"/>
              <a:t>the problem arises: given the map of the tribe’s caves and a set of x, </a:t>
            </a:r>
            <a:r>
              <a:rPr lang="en-US" altLang="zh-TW" u="sng">
                <a:solidFill>
                  <a:srgbClr val="FF0000"/>
                </a:solidFill>
              </a:rPr>
              <a:t>how many caves can be explored at most</a:t>
            </a:r>
            <a:r>
              <a:rPr lang="en-US" altLang="zh-TW"/>
              <a:t>?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Input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836712"/>
            <a:ext cx="8496944" cy="5733256"/>
          </a:xfrm>
        </p:spPr>
        <p:txBody>
          <a:bodyPr/>
          <a:lstStyle/>
          <a:p>
            <a:pPr algn="just"/>
            <a:r>
              <a:rPr lang="en-US" altLang="zh-TW" sz="2800"/>
              <a:t>There are multiple test cases in the input file.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Each </a:t>
            </a:r>
            <a:r>
              <a:rPr lang="en-US" altLang="zh-TW" sz="2800"/>
              <a:t>test case </a:t>
            </a:r>
            <a:r>
              <a:rPr lang="en-US" altLang="zh-TW" sz="2800" u="sng">
                <a:solidFill>
                  <a:srgbClr val="FF0000"/>
                </a:solidFill>
              </a:rPr>
              <a:t>starts with a single number n</a:t>
            </a:r>
            <a:r>
              <a:rPr lang="en-US" altLang="zh-TW" sz="2800"/>
              <a:t> (0 ≤ n ≤ 500), which is the </a:t>
            </a:r>
            <a:r>
              <a:rPr lang="en-US" altLang="zh-TW" sz="2800" u="sng">
                <a:solidFill>
                  <a:srgbClr val="FF0000"/>
                </a:solidFill>
              </a:rPr>
              <a:t>number of caves</a:t>
            </a:r>
            <a:r>
              <a:rPr lang="en-US" altLang="zh-TW" sz="2800"/>
              <a:t>, followed by n − 1 lines describing the map.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Each </a:t>
            </a:r>
            <a:r>
              <a:rPr lang="en-US" altLang="zh-TW" sz="2800"/>
              <a:t>of the </a:t>
            </a:r>
            <a:r>
              <a:rPr lang="en-US" altLang="zh-TW" sz="2800" smtClean="0"/>
              <a:t>n−1 </a:t>
            </a:r>
            <a:r>
              <a:rPr lang="en-US" altLang="zh-TW" sz="2800"/>
              <a:t>lines contains three integers separated by blanks: </a:t>
            </a:r>
            <a:r>
              <a:rPr lang="en-US" altLang="zh-TW" sz="2800" u="sng">
                <a:solidFill>
                  <a:srgbClr val="FF0000"/>
                </a:solidFill>
              </a:rPr>
              <a:t>i, j, and d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/>
              <a:t>(1 ≤ d ≤ 10000).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It </a:t>
            </a:r>
            <a:r>
              <a:rPr lang="en-US" altLang="zh-TW" sz="2800"/>
              <a:t>means that the </a:t>
            </a:r>
            <a:r>
              <a:rPr lang="en-US" altLang="zh-TW" sz="2800" u="sng">
                <a:solidFill>
                  <a:srgbClr val="FF0000"/>
                </a:solidFill>
              </a:rPr>
              <a:t>i-th cave’s parent cave is the j-th</a:t>
            </a:r>
            <a:r>
              <a:rPr lang="en-US" altLang="zh-TW" sz="2800"/>
              <a:t> cave and the </a:t>
            </a:r>
            <a:r>
              <a:rPr lang="en-US" altLang="zh-TW" sz="2800" u="sng">
                <a:solidFill>
                  <a:srgbClr val="FF0000"/>
                </a:solidFill>
              </a:rPr>
              <a:t>distance is d meters</a:t>
            </a:r>
            <a:r>
              <a:rPr lang="en-US" altLang="zh-TW" sz="280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Input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836712"/>
            <a:ext cx="8496944" cy="5733256"/>
          </a:xfrm>
        </p:spPr>
        <p:txBody>
          <a:bodyPr/>
          <a:lstStyle/>
          <a:p>
            <a:pPr algn="just"/>
            <a:r>
              <a:rPr lang="en-US" altLang="zh-TW" sz="2800"/>
              <a:t>A </a:t>
            </a:r>
            <a:r>
              <a:rPr lang="en-US" altLang="zh-TW" sz="2800" u="sng">
                <a:solidFill>
                  <a:srgbClr val="FF0000"/>
                </a:solidFill>
              </a:rPr>
              <a:t>parent cave of cave i is the first cave</a:t>
            </a:r>
            <a:r>
              <a:rPr lang="en-US" altLang="zh-TW" sz="2800"/>
              <a:t> to enter on the path from i to the main cave.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Caves </a:t>
            </a:r>
            <a:r>
              <a:rPr lang="en-US" altLang="zh-TW" sz="2800"/>
              <a:t>are numbered from 0 to </a:t>
            </a:r>
            <a:r>
              <a:rPr lang="en-US" altLang="zh-TW" sz="2800" smtClean="0"/>
              <a:t>n−1</a:t>
            </a:r>
            <a:r>
              <a:rPr lang="en-US" altLang="zh-TW" sz="2800"/>
              <a:t>. Then there is an integer </a:t>
            </a:r>
            <a:r>
              <a:rPr lang="en-US" altLang="zh-TW" sz="2800" u="sng">
                <a:solidFill>
                  <a:srgbClr val="FF0000"/>
                </a:solidFill>
              </a:rPr>
              <a:t>q (1 ≤ q ≤ 1000), which is the number of queries</a:t>
            </a:r>
            <a:r>
              <a:rPr lang="en-US" altLang="zh-TW" sz="2800"/>
              <a:t>, followed by q lines.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For </a:t>
            </a:r>
            <a:r>
              <a:rPr lang="en-US" altLang="zh-TW" sz="2800"/>
              <a:t>one query, there is one integer </a:t>
            </a:r>
            <a:r>
              <a:rPr lang="en-US" altLang="zh-TW" sz="2800" u="sng">
                <a:solidFill>
                  <a:srgbClr val="FF0000"/>
                </a:solidFill>
              </a:rPr>
              <a:t>x (0 ≤ x ≤ 5000000)</a:t>
            </a:r>
            <a:r>
              <a:rPr lang="en-US" altLang="zh-TW" sz="2800"/>
              <a:t>, the maximum distance that the robot can travel. </a:t>
            </a:r>
            <a:endParaRPr lang="en-US" altLang="zh-TW" sz="2800" smtClean="0"/>
          </a:p>
          <a:p>
            <a:pPr algn="just"/>
            <a:r>
              <a:rPr lang="en-US" altLang="zh-TW" sz="2800" u="sng" smtClean="0">
                <a:solidFill>
                  <a:srgbClr val="FF0000"/>
                </a:solidFill>
              </a:rPr>
              <a:t>n </a:t>
            </a:r>
            <a:r>
              <a:rPr lang="en-US" altLang="zh-TW" sz="2800" u="sng">
                <a:solidFill>
                  <a:srgbClr val="FF0000"/>
                </a:solidFill>
              </a:rPr>
              <a:t>= 0</a:t>
            </a:r>
            <a:r>
              <a:rPr lang="en-US" altLang="zh-TW" sz="2800"/>
              <a:t> indicates the end of input file.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46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2664296"/>
          </a:xfrm>
        </p:spPr>
        <p:txBody>
          <a:bodyPr/>
          <a:lstStyle/>
          <a:p>
            <a:pPr algn="just"/>
            <a:r>
              <a:rPr lang="en-US" altLang="zh-TW"/>
              <a:t>For each test case, </a:t>
            </a:r>
            <a:r>
              <a:rPr lang="en-US" altLang="zh-TW" u="sng">
                <a:solidFill>
                  <a:srgbClr val="FF0000"/>
                </a:solidFill>
              </a:rPr>
              <a:t>output q lines in the format</a:t>
            </a:r>
            <a:r>
              <a:rPr lang="en-US" altLang="zh-TW"/>
              <a:t> as indicated in the sample output, each line contains one integer, </a:t>
            </a:r>
            <a:r>
              <a:rPr lang="en-US" altLang="zh-TW" u="sng">
                <a:solidFill>
                  <a:srgbClr val="FF0000"/>
                </a:solidFill>
              </a:rPr>
              <a:t>the maximum number of caves</a:t>
            </a:r>
            <a:r>
              <a:rPr lang="en-US" altLang="zh-TW"/>
              <a:t> the robot is able to visit.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 bwMode="auto">
          <a:xfrm>
            <a:off x="5508104" y="811732"/>
            <a:ext cx="3392186" cy="59296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8802" y="161050"/>
            <a:ext cx="4968552" cy="913236"/>
          </a:xfrm>
        </p:spPr>
        <p:txBody>
          <a:bodyPr/>
          <a:lstStyle/>
          <a:p>
            <a:r>
              <a:rPr lang="en-US" altLang="zh-TW" sz="2800" smtClean="0"/>
              <a:t>Sample Input </a:t>
            </a:r>
            <a:r>
              <a:rPr lang="en-US" altLang="zh-TW" sz="2800" dirty="0" smtClean="0"/>
              <a:t>/ Output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037" y="811733"/>
            <a:ext cx="317653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</a:t>
            </a:r>
            <a:endParaRPr lang="en-US" altLang="zh-TW" sz="36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6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</a:t>
            </a:r>
            <a:r>
              <a:rPr lang="en-US" altLang="zh-TW" sz="36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0 5 </a:t>
            </a:r>
            <a:endParaRPr lang="en-US" altLang="zh-TW" sz="36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6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</a:t>
            </a:r>
            <a:r>
              <a:rPr lang="en-US" altLang="zh-TW" sz="36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0 3 </a:t>
            </a:r>
            <a:endParaRPr lang="en-US" altLang="zh-TW" sz="36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6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</a:t>
            </a:r>
          </a:p>
          <a:p>
            <a:r>
              <a:rPr lang="en-US" altLang="zh-TW" sz="36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</a:t>
            </a:r>
          </a:p>
          <a:p>
            <a:r>
              <a:rPr lang="en-US" altLang="zh-TW" sz="36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 </a:t>
            </a:r>
          </a:p>
          <a:p>
            <a:r>
              <a:rPr lang="en-US" altLang="zh-TW" sz="36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11 </a:t>
            </a:r>
          </a:p>
          <a:p>
            <a:r>
              <a:rPr lang="en-US" altLang="zh-TW" sz="36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543862" y="811733"/>
            <a:ext cx="1669243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Case1</a:t>
            </a:r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 2 </a:t>
            </a:r>
            <a:endParaRPr lang="en-US" altLang="zh-TW" sz="32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</a:t>
            </a:r>
          </a:p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nb-NO" altLang="zh-TW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205037" y="833664"/>
            <a:ext cx="1695375" cy="38194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3568" y="857864"/>
            <a:ext cx="2710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caves, n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05037" y="1409728"/>
            <a:ext cx="1231365" cy="108316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84602" y="4760592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End of test case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6710915" y="2192550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013590" y="167271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n-1 links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79512" y="3137920"/>
            <a:ext cx="1231365" cy="151521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65627" y="2535287"/>
            <a:ext cx="296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queries, q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2027075" y="360909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q queries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91135" y="111667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i</a:t>
            </a:r>
            <a:r>
              <a:rPr lang="en-US" altLang="zh-TW" b="1" smtClean="0">
                <a:solidFill>
                  <a:srgbClr val="FF0000"/>
                </a:solidFill>
              </a:rPr>
              <a:t>, j, d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0" name="橢圓 99"/>
          <p:cNvSpPr/>
          <p:nvPr/>
        </p:nvSpPr>
        <p:spPr bwMode="auto">
          <a:xfrm>
            <a:off x="6710915" y="97934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>
            <a:stCxn id="79" idx="0"/>
            <a:endCxn id="100" idx="4"/>
          </p:cNvCxnSpPr>
          <p:nvPr/>
        </p:nvCxnSpPr>
        <p:spPr bwMode="auto">
          <a:xfrm flipV="1">
            <a:off x="6926939" y="1411389"/>
            <a:ext cx="0" cy="7811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6513042" y="1551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sz="32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2" name="橢圓 101"/>
          <p:cNvSpPr/>
          <p:nvPr/>
        </p:nvSpPr>
        <p:spPr bwMode="auto">
          <a:xfrm>
            <a:off x="7548110" y="219255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接點 16"/>
          <p:cNvCxnSpPr>
            <a:stCxn id="100" idx="4"/>
            <a:endCxn id="102" idx="0"/>
          </p:cNvCxnSpPr>
          <p:nvPr/>
        </p:nvCxnSpPr>
        <p:spPr bwMode="auto">
          <a:xfrm>
            <a:off x="6926939" y="1411389"/>
            <a:ext cx="837195" cy="781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文字方塊 109"/>
          <p:cNvSpPr txBox="1"/>
          <p:nvPr/>
        </p:nvSpPr>
        <p:spPr>
          <a:xfrm>
            <a:off x="7377816" y="141138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sz="32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554102" y="2866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x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0" name="手繪多邊形 19"/>
          <p:cNvSpPr/>
          <p:nvPr/>
        </p:nvSpPr>
        <p:spPr bwMode="auto">
          <a:xfrm>
            <a:off x="7270390" y="1133856"/>
            <a:ext cx="822960" cy="667512"/>
          </a:xfrm>
          <a:custGeom>
            <a:avLst/>
            <a:gdLst>
              <a:gd name="connsiteX0" fmla="*/ 0 w 822960"/>
              <a:gd name="connsiteY0" fmla="*/ 0 h 667512"/>
              <a:gd name="connsiteX1" fmla="*/ 822960 w 822960"/>
              <a:gd name="connsiteY1" fmla="*/ 667512 h 66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2960" h="667512">
                <a:moveTo>
                  <a:pt x="0" y="0"/>
                </a:moveTo>
                <a:lnTo>
                  <a:pt x="822960" y="667512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012752" y="723618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x=3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6709295" y="4249860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6709295" y="3036651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4" name="直線接點 113"/>
          <p:cNvCxnSpPr>
            <a:stCxn id="112" idx="0"/>
            <a:endCxn id="113" idx="4"/>
          </p:cNvCxnSpPr>
          <p:nvPr/>
        </p:nvCxnSpPr>
        <p:spPr bwMode="auto">
          <a:xfrm flipV="1">
            <a:off x="6925319" y="3468699"/>
            <a:ext cx="0" cy="7811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文字方塊 114"/>
          <p:cNvSpPr txBox="1"/>
          <p:nvPr/>
        </p:nvSpPr>
        <p:spPr>
          <a:xfrm>
            <a:off x="6511422" y="360835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sz="32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7546490" y="424986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7" name="直線接點 116"/>
          <p:cNvCxnSpPr>
            <a:stCxn id="113" idx="4"/>
            <a:endCxn id="116" idx="0"/>
          </p:cNvCxnSpPr>
          <p:nvPr/>
        </p:nvCxnSpPr>
        <p:spPr bwMode="auto">
          <a:xfrm>
            <a:off x="6925319" y="3468699"/>
            <a:ext cx="837195" cy="781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文字方塊 117"/>
          <p:cNvSpPr txBox="1"/>
          <p:nvPr/>
        </p:nvSpPr>
        <p:spPr>
          <a:xfrm>
            <a:off x="7376196" y="346869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sz="32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7011132" y="2780928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x=10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2" name="手繪多邊形 21"/>
          <p:cNvSpPr/>
          <p:nvPr/>
        </p:nvSpPr>
        <p:spPr bwMode="auto">
          <a:xfrm>
            <a:off x="7133230" y="3239460"/>
            <a:ext cx="927647" cy="969547"/>
          </a:xfrm>
          <a:custGeom>
            <a:avLst/>
            <a:gdLst>
              <a:gd name="connsiteX0" fmla="*/ 192024 w 927647"/>
              <a:gd name="connsiteY0" fmla="*/ 0 h 969547"/>
              <a:gd name="connsiteX1" fmla="*/ 749808 w 927647"/>
              <a:gd name="connsiteY1" fmla="*/ 265176 h 969547"/>
              <a:gd name="connsiteX2" fmla="*/ 923544 w 927647"/>
              <a:gd name="connsiteY2" fmla="*/ 914400 h 969547"/>
              <a:gd name="connsiteX3" fmla="*/ 612648 w 927647"/>
              <a:gd name="connsiteY3" fmla="*/ 859536 h 969547"/>
              <a:gd name="connsiteX4" fmla="*/ 0 w 927647"/>
              <a:gd name="connsiteY4" fmla="*/ 256032 h 96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647" h="969547">
                <a:moveTo>
                  <a:pt x="192024" y="0"/>
                </a:moveTo>
                <a:cubicBezTo>
                  <a:pt x="409956" y="56388"/>
                  <a:pt x="627888" y="112776"/>
                  <a:pt x="749808" y="265176"/>
                </a:cubicBezTo>
                <a:cubicBezTo>
                  <a:pt x="871728" y="417576"/>
                  <a:pt x="946404" y="815340"/>
                  <a:pt x="923544" y="914400"/>
                </a:cubicBezTo>
                <a:cubicBezTo>
                  <a:pt x="900684" y="1013460"/>
                  <a:pt x="766572" y="969264"/>
                  <a:pt x="612648" y="859536"/>
                </a:cubicBezTo>
                <a:cubicBezTo>
                  <a:pt x="458724" y="749808"/>
                  <a:pt x="229362" y="502920"/>
                  <a:pt x="0" y="25603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1" name="橢圓 120"/>
          <p:cNvSpPr/>
          <p:nvPr/>
        </p:nvSpPr>
        <p:spPr bwMode="auto">
          <a:xfrm>
            <a:off x="6744016" y="619407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2" name="橢圓 121"/>
          <p:cNvSpPr/>
          <p:nvPr/>
        </p:nvSpPr>
        <p:spPr bwMode="auto">
          <a:xfrm>
            <a:off x="6744016" y="4980867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3" name="直線接點 122"/>
          <p:cNvCxnSpPr>
            <a:stCxn id="121" idx="0"/>
            <a:endCxn id="122" idx="4"/>
          </p:cNvCxnSpPr>
          <p:nvPr/>
        </p:nvCxnSpPr>
        <p:spPr bwMode="auto">
          <a:xfrm flipV="1">
            <a:off x="6960040" y="5412915"/>
            <a:ext cx="0" cy="7811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文字方塊 123"/>
          <p:cNvSpPr txBox="1"/>
          <p:nvPr/>
        </p:nvSpPr>
        <p:spPr>
          <a:xfrm>
            <a:off x="6546143" y="5552575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sz="32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5" name="橢圓 124"/>
          <p:cNvSpPr/>
          <p:nvPr/>
        </p:nvSpPr>
        <p:spPr bwMode="auto">
          <a:xfrm>
            <a:off x="7581211" y="6194076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6" name="直線接點 125"/>
          <p:cNvCxnSpPr>
            <a:stCxn id="122" idx="4"/>
            <a:endCxn id="125" idx="0"/>
          </p:cNvCxnSpPr>
          <p:nvPr/>
        </p:nvCxnSpPr>
        <p:spPr bwMode="auto">
          <a:xfrm>
            <a:off x="6960040" y="5412915"/>
            <a:ext cx="837195" cy="781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文字方塊 126"/>
          <p:cNvSpPr txBox="1"/>
          <p:nvPr/>
        </p:nvSpPr>
        <p:spPr>
          <a:xfrm>
            <a:off x="7410917" y="5412915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sz="32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7045853" y="4725144"/>
            <a:ext cx="80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x=11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3" name="手繪多邊形 22"/>
          <p:cNvSpPr/>
          <p:nvPr/>
        </p:nvSpPr>
        <p:spPr bwMode="auto">
          <a:xfrm>
            <a:off x="6555772" y="5142979"/>
            <a:ext cx="1616628" cy="1266965"/>
          </a:xfrm>
          <a:custGeom>
            <a:avLst/>
            <a:gdLst>
              <a:gd name="connsiteX0" fmla="*/ 778626 w 1616628"/>
              <a:gd name="connsiteY0" fmla="*/ 69101 h 1266965"/>
              <a:gd name="connsiteX1" fmla="*/ 1482714 w 1616628"/>
              <a:gd name="connsiteY1" fmla="*/ 434861 h 1266965"/>
              <a:gd name="connsiteX2" fmla="*/ 1537578 w 1616628"/>
              <a:gd name="connsiteY2" fmla="*/ 1029221 h 1266965"/>
              <a:gd name="connsiteX3" fmla="*/ 623178 w 1616628"/>
              <a:gd name="connsiteY3" fmla="*/ 270269 h 1266965"/>
              <a:gd name="connsiteX4" fmla="*/ 74538 w 1616628"/>
              <a:gd name="connsiteY4" fmla="*/ 59957 h 1266965"/>
              <a:gd name="connsiteX5" fmla="*/ 19674 w 1616628"/>
              <a:gd name="connsiteY5" fmla="*/ 1266965 h 12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6628" h="1266965">
                <a:moveTo>
                  <a:pt x="778626" y="69101"/>
                </a:moveTo>
                <a:cubicBezTo>
                  <a:pt x="1067424" y="171971"/>
                  <a:pt x="1356222" y="274841"/>
                  <a:pt x="1482714" y="434861"/>
                </a:cubicBezTo>
                <a:cubicBezTo>
                  <a:pt x="1609206" y="594881"/>
                  <a:pt x="1680834" y="1056653"/>
                  <a:pt x="1537578" y="1029221"/>
                </a:cubicBezTo>
                <a:cubicBezTo>
                  <a:pt x="1394322" y="1001789"/>
                  <a:pt x="867018" y="431813"/>
                  <a:pt x="623178" y="270269"/>
                </a:cubicBezTo>
                <a:cubicBezTo>
                  <a:pt x="379338" y="108725"/>
                  <a:pt x="175122" y="-106159"/>
                  <a:pt x="74538" y="59957"/>
                </a:cubicBezTo>
                <a:cubicBezTo>
                  <a:pt x="-26046" y="226073"/>
                  <a:pt x="-3186" y="746519"/>
                  <a:pt x="19674" y="1266965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315200" cy="838200"/>
          </a:xfrm>
        </p:spPr>
        <p:txBody>
          <a:bodyPr/>
          <a:lstStyle/>
          <a:p>
            <a:r>
              <a:rPr lang="en-US" altLang="zh-TW" smtClean="0"/>
              <a:t>Tree DP Concept</a:t>
            </a:r>
            <a:endParaRPr lang="zh-TW" altLang="en-US"/>
          </a:p>
        </p:txBody>
      </p:sp>
      <p:sp>
        <p:nvSpPr>
          <p:cNvPr id="3" name="橢圓 2"/>
          <p:cNvSpPr/>
          <p:nvPr/>
        </p:nvSpPr>
        <p:spPr bwMode="auto">
          <a:xfrm>
            <a:off x="1596937" y="2276872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u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" name="直線接點 4"/>
          <p:cNvCxnSpPr>
            <a:stCxn id="3" idx="3"/>
          </p:cNvCxnSpPr>
          <p:nvPr/>
        </p:nvCxnSpPr>
        <p:spPr bwMode="auto">
          <a:xfrm flipH="1">
            <a:off x="1025241" y="2645648"/>
            <a:ext cx="634968" cy="56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>
            <a:stCxn id="3" idx="4"/>
          </p:cNvCxnSpPr>
          <p:nvPr/>
        </p:nvCxnSpPr>
        <p:spPr bwMode="auto">
          <a:xfrm flipH="1">
            <a:off x="1660209" y="2708920"/>
            <a:ext cx="152752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>
            <a:stCxn id="3" idx="5"/>
          </p:cNvCxnSpPr>
          <p:nvPr/>
        </p:nvCxnSpPr>
        <p:spPr bwMode="auto">
          <a:xfrm>
            <a:off x="1965713" y="2645648"/>
            <a:ext cx="1143392" cy="423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>
            <a:off x="2028985" y="3068960"/>
            <a:ext cx="5084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等腰三角形 18"/>
          <p:cNvSpPr/>
          <p:nvPr/>
        </p:nvSpPr>
        <p:spPr bwMode="auto">
          <a:xfrm rot="907719">
            <a:off x="404437" y="3023287"/>
            <a:ext cx="936104" cy="129614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等腰三角形 20"/>
          <p:cNvSpPr/>
          <p:nvPr/>
        </p:nvSpPr>
        <p:spPr bwMode="auto">
          <a:xfrm>
            <a:off x="981662" y="3077696"/>
            <a:ext cx="1327615" cy="230425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2667510" y="2965508"/>
            <a:ext cx="883190" cy="112579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79846" y="1752171"/>
            <a:ext cx="60981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dp[</a:t>
            </a:r>
            <a:r>
              <a:rPr lang="en-US" altLang="zh-TW" sz="32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u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][</a:t>
            </a:r>
            <a:r>
              <a:rPr lang="en-US" altLang="zh-TW" sz="3200" b="1" smtClean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m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][</a:t>
            </a:r>
            <a:r>
              <a:rPr lang="en-US" altLang="zh-TW" sz="32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b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] :</a:t>
            </a:r>
            <a:r>
              <a:rPr lang="zh-TW" altLang="en-US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代表 以 </a:t>
            </a:r>
            <a:r>
              <a:rPr lang="en-US" altLang="zh-TW" sz="32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u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為 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root</a:t>
            </a:r>
          </a:p>
          <a:p>
            <a:r>
              <a:rPr lang="en-US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</a:t>
            </a:r>
            <a:r>
              <a:rPr lang="zh-TW" altLang="en-US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經過 </a:t>
            </a:r>
            <a:r>
              <a:rPr lang="en-US" altLang="zh-TW" sz="3200" b="1" smtClean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m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個</a:t>
            </a:r>
            <a:r>
              <a:rPr lang="en-US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nodes</a:t>
            </a:r>
          </a:p>
          <a:p>
            <a:r>
              <a:rPr lang="en-US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</a:t>
            </a:r>
            <a:r>
              <a:rPr lang="zh-TW" altLang="en-US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是否回到 </a:t>
            </a:r>
            <a:r>
              <a:rPr lang="en-US" altLang="zh-TW" sz="32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 </a:t>
            </a:r>
            <a:endParaRPr lang="en-US" altLang="zh-TW" sz="3200" b="1" smtClean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</a:t>
            </a:r>
            <a:r>
              <a:rPr lang="en-US" altLang="zh-TW" sz="32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b:0 </a:t>
            </a:r>
            <a:r>
              <a:rPr lang="zh-TW" altLang="en-US" sz="32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不要</a:t>
            </a:r>
            <a:endParaRPr lang="en-US" altLang="zh-TW" sz="3200" b="1" smtClean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 b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b:1 </a:t>
            </a:r>
            <a:r>
              <a:rPr lang="zh-TW" altLang="en-US" sz="32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要</a:t>
            </a:r>
            <a:endParaRPr lang="en-US" altLang="zh-TW" sz="3200" b="1" smtClean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32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所需最少 </a:t>
            </a:r>
            <a:r>
              <a:rPr lang="en-US" altLang="zh-TW" sz="32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distance</a:t>
            </a:r>
            <a:endParaRPr lang="en-US" altLang="zh-TW" sz="32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endParaRPr lang="zh-TW" altLang="en-US" sz="3200"/>
          </a:p>
        </p:txBody>
      </p:sp>
      <p:sp>
        <p:nvSpPr>
          <p:cNvPr id="33" name="橢圓 32"/>
          <p:cNvSpPr/>
          <p:nvPr/>
        </p:nvSpPr>
        <p:spPr bwMode="auto">
          <a:xfrm>
            <a:off x="2895642" y="2780928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v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1373927" y="2982595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v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72279" y="2942510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v</a:t>
            </a: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500970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6752</TotalTime>
  <Words>654</Words>
  <Application>Microsoft Office PowerPoint</Application>
  <PresentationFormat>如螢幕大小 (4:3)</PresentationFormat>
  <Paragraphs>107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Arial Unicode MS</vt:lpstr>
      <vt:lpstr>微軟正黑體</vt:lpstr>
      <vt:lpstr>新細明體</vt:lpstr>
      <vt:lpstr>Arial</vt:lpstr>
      <vt:lpstr>Bahnschrift Light SemiCondensed</vt:lpstr>
      <vt:lpstr>Times New Roman</vt:lpstr>
      <vt:lpstr>Wingdings</vt:lpstr>
      <vt:lpstr>古典-1</vt:lpstr>
      <vt:lpstr>Caves</vt:lpstr>
      <vt:lpstr>Problem Descriptions(1/3)</vt:lpstr>
      <vt:lpstr>Problem Descriptions(2/3)</vt:lpstr>
      <vt:lpstr>Problem Descriptions(3/3)</vt:lpstr>
      <vt:lpstr>Input (1/2)</vt:lpstr>
      <vt:lpstr>Input (2/2)</vt:lpstr>
      <vt:lpstr>Output</vt:lpstr>
      <vt:lpstr>Sample Input / Output</vt:lpstr>
      <vt:lpstr>Tree DP Concept</vt:lpstr>
      <vt:lpstr>DP State Transform</vt:lpstr>
      <vt:lpstr>DP State Transform</vt:lpstr>
      <vt:lpstr>DP State Transform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2383</cp:revision>
  <dcterms:created xsi:type="dcterms:W3CDTF">2007-09-17T04:06:35Z</dcterms:created>
  <dcterms:modified xsi:type="dcterms:W3CDTF">2020-10-14T16:20:56Z</dcterms:modified>
</cp:coreProperties>
</file>