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sldIdLst>
    <p:sldId id="256" r:id="rId2"/>
    <p:sldId id="519" r:id="rId3"/>
    <p:sldId id="520" r:id="rId4"/>
    <p:sldId id="373" r:id="rId5"/>
    <p:sldId id="494" r:id="rId6"/>
    <p:sldId id="495" r:id="rId7"/>
    <p:sldId id="496" r:id="rId8"/>
    <p:sldId id="521" r:id="rId9"/>
    <p:sldId id="522" r:id="rId10"/>
    <p:sldId id="523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38" r:id="rId25"/>
    <p:sldId id="539" r:id="rId26"/>
    <p:sldId id="497" r:id="rId27"/>
    <p:sldId id="498" r:id="rId28"/>
    <p:sldId id="517" r:id="rId29"/>
    <p:sldId id="518" r:id="rId30"/>
    <p:sldId id="540" r:id="rId31"/>
    <p:sldId id="499" r:id="rId32"/>
    <p:sldId id="500" r:id="rId33"/>
    <p:sldId id="501" r:id="rId34"/>
    <p:sldId id="502" r:id="rId35"/>
    <p:sldId id="503" r:id="rId36"/>
    <p:sldId id="504" r:id="rId37"/>
    <p:sldId id="505" r:id="rId38"/>
    <p:sldId id="506" r:id="rId39"/>
    <p:sldId id="507" r:id="rId40"/>
    <p:sldId id="508" r:id="rId41"/>
    <p:sldId id="516" r:id="rId4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FFFF"/>
    <a:srgbClr val="0000FF"/>
    <a:srgbClr val="F8F8F8"/>
    <a:srgbClr val="000066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87840" autoAdjust="0"/>
  </p:normalViewPr>
  <p:slideViewPr>
    <p:cSldViewPr>
      <p:cViewPr>
        <p:scale>
          <a:sx n="100" d="100"/>
          <a:sy n="100" d="100"/>
        </p:scale>
        <p:origin x="-1860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1772816"/>
            <a:ext cx="7772400" cy="1143000"/>
          </a:xfrm>
        </p:spPr>
        <p:txBody>
          <a:bodyPr/>
          <a:lstStyle/>
          <a:p>
            <a:r>
              <a:rPr lang="en-US" altLang="zh-TW" dirty="0" smtClean="0"/>
              <a:t>Ping Pong</a:t>
            </a:r>
            <a:endParaRPr lang="en-US" altLang="zh-TW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2996952"/>
            <a:ext cx="7488832" cy="1360488"/>
          </a:xfrm>
        </p:spPr>
        <p:txBody>
          <a:bodyPr/>
          <a:lstStyle/>
          <a:p>
            <a:r>
              <a:rPr lang="en-US" altLang="zh-TW" sz="4400" dirty="0" err="1" smtClean="0"/>
              <a:t>Uva</a:t>
            </a:r>
            <a:r>
              <a:rPr lang="en-US" altLang="zh-TW" sz="4400" dirty="0" smtClean="0"/>
              <a:t> 1428</a:t>
            </a:r>
          </a:p>
          <a:p>
            <a:r>
              <a:rPr lang="en-US" altLang="zh-TW" dirty="0" smtClean="0"/>
              <a:t>(Beijing 2008, LA4329)</a:t>
            </a:r>
            <a:endParaRPr lang="en-US" altLang="zh-TW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53219"/>
              </p:ext>
            </p:extLst>
          </p:nvPr>
        </p:nvGraphicFramePr>
        <p:xfrm>
          <a:off x="3707904" y="1784776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676006" y="126876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4572000" y="1580657"/>
            <a:ext cx="432048" cy="11521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3671392" y="2826448"/>
            <a:ext cx="9006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4643897" y="2977017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en-US" altLang="zh-TW" baseline="-25000" dirty="0"/>
              <a:t>3</a:t>
            </a:r>
            <a:r>
              <a:rPr lang="en-US" altLang="zh-TW" dirty="0" smtClean="0"/>
              <a:t>=1</a:t>
            </a:r>
            <a:endParaRPr lang="zh-TW" altLang="en-US" baseline="-25000" dirty="0"/>
          </a:p>
        </p:txBody>
      </p:sp>
      <p:cxnSp>
        <p:nvCxnSpPr>
          <p:cNvPr id="12" name="直線接點 11"/>
          <p:cNvCxnSpPr/>
          <p:nvPr/>
        </p:nvCxnSpPr>
        <p:spPr bwMode="auto">
          <a:xfrm>
            <a:off x="5004048" y="2826448"/>
            <a:ext cx="899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4643897" y="357301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=0</a:t>
            </a:r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7657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63619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95262"/>
              </p:ext>
            </p:extLst>
          </p:nvPr>
        </p:nvGraphicFramePr>
        <p:xfrm>
          <a:off x="1229172" y="3119368"/>
          <a:ext cx="34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235709" y="2615312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x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57586"/>
              </p:ext>
            </p:extLst>
          </p:nvPr>
        </p:nvGraphicFramePr>
        <p:xfrm>
          <a:off x="1274874" y="4581128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259632" y="414908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1259632" y="2348880"/>
            <a:ext cx="216024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419872" y="213285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向下箭號 14"/>
          <p:cNvSpPr/>
          <p:nvPr/>
        </p:nvSpPr>
        <p:spPr bwMode="auto">
          <a:xfrm>
            <a:off x="1259632" y="836712"/>
            <a:ext cx="372339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1457763" y="2363688"/>
            <a:ext cx="1746085" cy="7132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1235709" y="3148985"/>
            <a:ext cx="1752115" cy="712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H="1">
            <a:off x="1547664" y="3861048"/>
            <a:ext cx="648072" cy="7496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085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17112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78427"/>
              </p:ext>
            </p:extLst>
          </p:nvPr>
        </p:nvGraphicFramePr>
        <p:xfrm>
          <a:off x="1229172" y="3119368"/>
          <a:ext cx="34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235709" y="2615312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x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41305"/>
              </p:ext>
            </p:extLst>
          </p:nvPr>
        </p:nvGraphicFramePr>
        <p:xfrm>
          <a:off x="1274874" y="4581128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259632" y="414908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1259632" y="2348880"/>
            <a:ext cx="216024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419872" y="213285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向下箭號 14"/>
          <p:cNvSpPr/>
          <p:nvPr/>
        </p:nvSpPr>
        <p:spPr bwMode="auto">
          <a:xfrm>
            <a:off x="1739427" y="836712"/>
            <a:ext cx="372339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1457763" y="2348880"/>
            <a:ext cx="467833" cy="800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1187624" y="3148985"/>
            <a:ext cx="54584" cy="712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1214916" y="3861048"/>
            <a:ext cx="710680" cy="7496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180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06435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05522"/>
              </p:ext>
            </p:extLst>
          </p:nvPr>
        </p:nvGraphicFramePr>
        <p:xfrm>
          <a:off x="1229172" y="3119368"/>
          <a:ext cx="34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235709" y="2615312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x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51469"/>
              </p:ext>
            </p:extLst>
          </p:nvPr>
        </p:nvGraphicFramePr>
        <p:xfrm>
          <a:off x="1274874" y="4581128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259632" y="414908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1259632" y="2348880"/>
            <a:ext cx="216024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419872" y="213285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向下箭號 14"/>
          <p:cNvSpPr/>
          <p:nvPr/>
        </p:nvSpPr>
        <p:spPr bwMode="auto">
          <a:xfrm>
            <a:off x="2153582" y="836712"/>
            <a:ext cx="372339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1898758" y="2348880"/>
            <a:ext cx="440994" cy="800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1235708" y="3148985"/>
            <a:ext cx="420185" cy="712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>
            <a:stCxn id="21" idx="2"/>
            <a:endCxn id="27" idx="0"/>
          </p:cNvCxnSpPr>
          <p:nvPr/>
        </p:nvCxnSpPr>
        <p:spPr bwMode="auto">
          <a:xfrm>
            <a:off x="1445801" y="3861048"/>
            <a:ext cx="909073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396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30590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799935"/>
              </p:ext>
            </p:extLst>
          </p:nvPr>
        </p:nvGraphicFramePr>
        <p:xfrm>
          <a:off x="1229172" y="3119368"/>
          <a:ext cx="34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235709" y="2615312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x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03862"/>
              </p:ext>
            </p:extLst>
          </p:nvPr>
        </p:nvGraphicFramePr>
        <p:xfrm>
          <a:off x="1274874" y="4581128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259632" y="414908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1259632" y="2348880"/>
            <a:ext cx="216024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419872" y="213285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向下箭號 14"/>
          <p:cNvSpPr/>
          <p:nvPr/>
        </p:nvSpPr>
        <p:spPr bwMode="auto">
          <a:xfrm>
            <a:off x="2579672" y="821903"/>
            <a:ext cx="372339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2332299" y="2348880"/>
            <a:ext cx="433543" cy="728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1235708" y="3148985"/>
            <a:ext cx="870113" cy="712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>
            <a:stCxn id="21" idx="2"/>
          </p:cNvCxnSpPr>
          <p:nvPr/>
        </p:nvCxnSpPr>
        <p:spPr bwMode="auto">
          <a:xfrm>
            <a:off x="1670765" y="3861048"/>
            <a:ext cx="1095076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791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14778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14340"/>
              </p:ext>
            </p:extLst>
          </p:nvPr>
        </p:nvGraphicFramePr>
        <p:xfrm>
          <a:off x="1229172" y="3119368"/>
          <a:ext cx="34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235709" y="2615312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x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4183"/>
              </p:ext>
            </p:extLst>
          </p:nvPr>
        </p:nvGraphicFramePr>
        <p:xfrm>
          <a:off x="1274874" y="4581128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259632" y="414908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1259632" y="2348880"/>
            <a:ext cx="216024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419872" y="213285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向下箭號 14"/>
          <p:cNvSpPr/>
          <p:nvPr/>
        </p:nvSpPr>
        <p:spPr bwMode="auto">
          <a:xfrm>
            <a:off x="3032074" y="821903"/>
            <a:ext cx="372339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3218243" y="2204864"/>
            <a:ext cx="1209741" cy="872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1235708" y="3148985"/>
            <a:ext cx="2976252" cy="712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>
            <a:stCxn id="21" idx="2"/>
          </p:cNvCxnSpPr>
          <p:nvPr/>
        </p:nvCxnSpPr>
        <p:spPr bwMode="auto">
          <a:xfrm>
            <a:off x="2723834" y="3861048"/>
            <a:ext cx="494409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424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46455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52068"/>
              </p:ext>
            </p:extLst>
          </p:nvPr>
        </p:nvGraphicFramePr>
        <p:xfrm>
          <a:off x="1229172" y="3119368"/>
          <a:ext cx="34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235709" y="2615312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x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13312"/>
              </p:ext>
            </p:extLst>
          </p:nvPr>
        </p:nvGraphicFramePr>
        <p:xfrm>
          <a:off x="1274874" y="4581128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259632" y="414908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d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1259632" y="2348880"/>
            <a:ext cx="216024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419872" y="213285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向下箭號 14"/>
          <p:cNvSpPr/>
          <p:nvPr/>
        </p:nvSpPr>
        <p:spPr bwMode="auto">
          <a:xfrm>
            <a:off x="3032074" y="821903"/>
            <a:ext cx="372339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3218243" y="2204864"/>
            <a:ext cx="1209741" cy="872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1235708" y="3148985"/>
            <a:ext cx="2976252" cy="712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>
            <a:stCxn id="21" idx="2"/>
          </p:cNvCxnSpPr>
          <p:nvPr/>
        </p:nvCxnSpPr>
        <p:spPr bwMode="auto">
          <a:xfrm>
            <a:off x="2723834" y="3861048"/>
            <a:ext cx="494409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1657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29412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66385"/>
              </p:ext>
            </p:extLst>
          </p:nvPr>
        </p:nvGraphicFramePr>
        <p:xfrm>
          <a:off x="1229172" y="3119368"/>
          <a:ext cx="34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235709" y="2615312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x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75498"/>
              </p:ext>
            </p:extLst>
          </p:nvPr>
        </p:nvGraphicFramePr>
        <p:xfrm>
          <a:off x="1274874" y="4581128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259632" y="414908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d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1259632" y="2348880"/>
            <a:ext cx="216024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419872" y="213285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向下箭號 14"/>
          <p:cNvSpPr/>
          <p:nvPr/>
        </p:nvSpPr>
        <p:spPr bwMode="auto">
          <a:xfrm>
            <a:off x="3032074" y="821903"/>
            <a:ext cx="372339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2315769" y="2204864"/>
            <a:ext cx="408065" cy="872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1235708" y="3148985"/>
            <a:ext cx="909096" cy="712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>
            <a:stCxn id="21" idx="2"/>
          </p:cNvCxnSpPr>
          <p:nvPr/>
        </p:nvCxnSpPr>
        <p:spPr bwMode="auto">
          <a:xfrm>
            <a:off x="1690256" y="3861048"/>
            <a:ext cx="1153552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8084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71295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6222"/>
              </p:ext>
            </p:extLst>
          </p:nvPr>
        </p:nvGraphicFramePr>
        <p:xfrm>
          <a:off x="1229172" y="3119368"/>
          <a:ext cx="34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235709" y="2615312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x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49577"/>
              </p:ext>
            </p:extLst>
          </p:nvPr>
        </p:nvGraphicFramePr>
        <p:xfrm>
          <a:off x="1274874" y="4581128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259632" y="414908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d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1259632" y="2348880"/>
            <a:ext cx="216024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419872" y="213285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向下箭號 14"/>
          <p:cNvSpPr/>
          <p:nvPr/>
        </p:nvSpPr>
        <p:spPr bwMode="auto">
          <a:xfrm>
            <a:off x="3032074" y="821903"/>
            <a:ext cx="372339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>
            <a:stCxn id="4" idx="2"/>
          </p:cNvCxnSpPr>
          <p:nvPr/>
        </p:nvCxnSpPr>
        <p:spPr bwMode="auto">
          <a:xfrm flipH="1">
            <a:off x="1907704" y="2226464"/>
            <a:ext cx="431928" cy="922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1235708" y="3148985"/>
            <a:ext cx="420186" cy="712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>
            <a:stCxn id="21" idx="2"/>
            <a:endCxn id="27" idx="0"/>
          </p:cNvCxnSpPr>
          <p:nvPr/>
        </p:nvCxnSpPr>
        <p:spPr bwMode="auto">
          <a:xfrm>
            <a:off x="1445801" y="3861048"/>
            <a:ext cx="909073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748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88637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16209"/>
              </p:ext>
            </p:extLst>
          </p:nvPr>
        </p:nvGraphicFramePr>
        <p:xfrm>
          <a:off x="1229172" y="3119368"/>
          <a:ext cx="34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067116" y="265172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x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87809"/>
              </p:ext>
            </p:extLst>
          </p:nvPr>
        </p:nvGraphicFramePr>
        <p:xfrm>
          <a:off x="1274874" y="4581128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259632" y="414908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d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1259632" y="2348880"/>
            <a:ext cx="216024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419872" y="213285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向下箭號 14"/>
          <p:cNvSpPr/>
          <p:nvPr/>
        </p:nvSpPr>
        <p:spPr bwMode="auto">
          <a:xfrm>
            <a:off x="3032074" y="821903"/>
            <a:ext cx="372339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1463378" y="2262872"/>
            <a:ext cx="444327" cy="850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1213912" y="3143652"/>
            <a:ext cx="45719" cy="712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>
            <a:stCxn id="21" idx="2"/>
          </p:cNvCxnSpPr>
          <p:nvPr/>
        </p:nvCxnSpPr>
        <p:spPr bwMode="auto">
          <a:xfrm>
            <a:off x="1236772" y="3855715"/>
            <a:ext cx="670933" cy="725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8244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sz="2800" dirty="0"/>
              <a:t>N (3 ≤ N ≤ 20000) ping pong players live along a west-east street(consider the street as a line segment).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/>
              <a:t>player has a unique skill rank. To improve their skill rank, they often compete with each other. If two players want to compete, they must choose a referee among other ping pong players and hold the game in the referee’s house. 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84215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980663"/>
              </p:ext>
            </p:extLst>
          </p:nvPr>
        </p:nvGraphicFramePr>
        <p:xfrm>
          <a:off x="1229172" y="3119368"/>
          <a:ext cx="34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067116" y="265172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x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61494"/>
              </p:ext>
            </p:extLst>
          </p:nvPr>
        </p:nvGraphicFramePr>
        <p:xfrm>
          <a:off x="1274874" y="4581128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259632" y="414908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d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1259632" y="2348880"/>
            <a:ext cx="216024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419872" y="213285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向下箭號 14"/>
          <p:cNvSpPr/>
          <p:nvPr/>
        </p:nvSpPr>
        <p:spPr bwMode="auto">
          <a:xfrm>
            <a:off x="3032074" y="821903"/>
            <a:ext cx="372339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1463378" y="2262872"/>
            <a:ext cx="1754865" cy="850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1213912" y="3143652"/>
            <a:ext cx="1701904" cy="712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>
            <a:stCxn id="21" idx="2"/>
          </p:cNvCxnSpPr>
          <p:nvPr/>
        </p:nvCxnSpPr>
        <p:spPr bwMode="auto">
          <a:xfrm flipH="1">
            <a:off x="1547664" y="3855715"/>
            <a:ext cx="517200" cy="725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80988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9583"/>
              </p:ext>
            </p:extLst>
          </p:nvPr>
        </p:nvGraphicFramePr>
        <p:xfrm>
          <a:off x="1274874" y="4271496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259632" y="383944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d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72854"/>
              </p:ext>
            </p:extLst>
          </p:nvPr>
        </p:nvGraphicFramePr>
        <p:xfrm>
          <a:off x="1259632" y="2975352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316638" y="254330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54005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8281" y="2973378"/>
            <a:ext cx="406987" cy="20397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59632" y="5307704"/>
                <a:ext cx="3917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5−1−3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+0×3=0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307704"/>
                <a:ext cx="391773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15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07136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59632" y="5307704"/>
                <a:ext cx="5246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5−2−0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+(2−1−0)×0=0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307704"/>
                <a:ext cx="524618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7004"/>
              </p:ext>
            </p:extLst>
          </p:nvPr>
        </p:nvGraphicFramePr>
        <p:xfrm>
          <a:off x="1274874" y="4271496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259632" y="383944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d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04491"/>
              </p:ext>
            </p:extLst>
          </p:nvPr>
        </p:nvGraphicFramePr>
        <p:xfrm>
          <a:off x="1259632" y="2975352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316638" y="254330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716741" y="2973378"/>
            <a:ext cx="406987" cy="20397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925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52283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88281" y="251171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59632" y="5307704"/>
                <a:ext cx="5246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5−3−0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+(3−1−1)×0=2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307704"/>
                <a:ext cx="524618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1691680" y="596587"/>
            <a:ext cx="1723549" cy="83099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457200" indent="-457200">
              <a:buAutoNum type="arabicPlain"/>
            </a:pPr>
            <a:r>
              <a:rPr lang="en-US" altLang="zh-TW" dirty="0" smtClean="0"/>
              <a:t>2    3</a:t>
            </a:r>
          </a:p>
          <a:p>
            <a:r>
              <a:rPr lang="en-US" altLang="zh-TW" dirty="0" smtClean="0"/>
              <a:t>1    2          8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7004"/>
              </p:ext>
            </p:extLst>
          </p:nvPr>
        </p:nvGraphicFramePr>
        <p:xfrm>
          <a:off x="1274874" y="4271496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259632" y="383944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d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04491"/>
              </p:ext>
            </p:extLst>
          </p:nvPr>
        </p:nvGraphicFramePr>
        <p:xfrm>
          <a:off x="1259632" y="2975352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2146467" y="2973378"/>
            <a:ext cx="406987" cy="20397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28184" y="2636912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53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28177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59632" y="5307704"/>
                <a:ext cx="5246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2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5−4−0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+(4−1−2)×0=2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307704"/>
                <a:ext cx="524618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1684494" y="590956"/>
            <a:ext cx="1735378" cy="83099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altLang="zh-TW" dirty="0"/>
              <a:t> 2</a:t>
            </a:r>
            <a:r>
              <a:rPr lang="en-US" altLang="zh-TW" dirty="0" smtClean="0"/>
              <a:t>         8</a:t>
            </a:r>
          </a:p>
          <a:p>
            <a:r>
              <a:rPr lang="en-US" altLang="zh-TW" dirty="0" smtClean="0"/>
              <a:t>1         3     8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7004"/>
              </p:ext>
            </p:extLst>
          </p:nvPr>
        </p:nvGraphicFramePr>
        <p:xfrm>
          <a:off x="1274874" y="4271496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259632" y="383944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d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04491"/>
              </p:ext>
            </p:extLst>
          </p:nvPr>
        </p:nvGraphicFramePr>
        <p:xfrm>
          <a:off x="1259632" y="2975352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316638" y="254330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80837" y="2973378"/>
            <a:ext cx="406987" cy="20397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228184" y="2636912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</a:rPr>
              <a:t>2+2=4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19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09415"/>
              </p:ext>
            </p:extLst>
          </p:nvPr>
        </p:nvGraphicFramePr>
        <p:xfrm>
          <a:off x="1259632" y="148478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96591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59632" y="5307704"/>
                <a:ext cx="5246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4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5−5−0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+(5−1−4)×0=0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307704"/>
                <a:ext cx="524618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7004"/>
              </p:ext>
            </p:extLst>
          </p:nvPr>
        </p:nvGraphicFramePr>
        <p:xfrm>
          <a:off x="1274874" y="4271496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259632" y="383944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d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04491"/>
              </p:ext>
            </p:extLst>
          </p:nvPr>
        </p:nvGraphicFramePr>
        <p:xfrm>
          <a:off x="1259632" y="2975352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316638" y="254330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12885" y="2973378"/>
            <a:ext cx="406987" cy="20397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5694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en-US" altLang="zh-TW" sz="3600" dirty="0" smtClean="0"/>
              <a:t>Fenwick Tree (Bit Index Tree, BIT)</a:t>
            </a:r>
            <a:endParaRPr lang="zh-TW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0699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692696"/>
            <a:ext cx="7315200" cy="838200"/>
          </a:xfrm>
        </p:spPr>
        <p:txBody>
          <a:bodyPr/>
          <a:lstStyle/>
          <a:p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916832"/>
            <a:ext cx="7315200" cy="4191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000" dirty="0" err="1" smtClean="0">
                <a:solidFill>
                  <a:srgbClr val="FF0000"/>
                </a:solidFill>
                <a:latin typeface="Arial Black" pitchFamily="34" charset="0"/>
              </a:rPr>
              <a:t>Lowbit</a:t>
            </a:r>
            <a:r>
              <a:rPr lang="en-US" altLang="zh-TW" sz="4000" dirty="0" smtClean="0">
                <a:solidFill>
                  <a:srgbClr val="FF0000"/>
                </a:solidFill>
                <a:latin typeface="Arial Black" pitchFamily="34" charset="0"/>
              </a:rPr>
              <a:t>(k) = k &amp; -k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Arial Black" pitchFamily="34" charset="0"/>
              </a:rPr>
              <a:t>(2’s complement)</a:t>
            </a:r>
          </a:p>
          <a:p>
            <a:pPr marL="0" indent="0">
              <a:buNone/>
            </a:pPr>
            <a:endParaRPr lang="en-US" altLang="zh-TW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rial Black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33CC"/>
                </a:solidFill>
                <a:latin typeface="Arial Black" pitchFamily="34" charset="0"/>
              </a:rPr>
              <a:t>0100</a:t>
            </a:r>
            <a:r>
              <a:rPr lang="en-US" altLang="zh-TW" baseline="-25000" dirty="0" smtClean="0">
                <a:solidFill>
                  <a:srgbClr val="0033CC"/>
                </a:solidFill>
                <a:latin typeface="Arial Black" pitchFamily="34" charset="0"/>
              </a:rPr>
              <a:t>2</a:t>
            </a:r>
            <a:r>
              <a:rPr lang="en-US" altLang="zh-TW" baseline="-25000" dirty="0" smtClean="0">
                <a:latin typeface="Arial Black" pitchFamily="34" charset="0"/>
              </a:rPr>
              <a:t> (4)</a:t>
            </a:r>
            <a:r>
              <a:rPr lang="en-US" altLang="zh-TW" dirty="0" smtClean="0">
                <a:latin typeface="Arial Black" pitchFamily="34" charset="0"/>
              </a:rPr>
              <a:t>&amp; 1100</a:t>
            </a:r>
            <a:r>
              <a:rPr lang="en-US" altLang="zh-TW" baseline="-25000" dirty="0" smtClean="0">
                <a:latin typeface="Arial Black" pitchFamily="34" charset="0"/>
              </a:rPr>
              <a:t>2 (-4)</a:t>
            </a:r>
            <a:r>
              <a:rPr lang="en-US" altLang="zh-TW" dirty="0" smtClean="0">
                <a:latin typeface="Arial Black" pitchFamily="34" charset="0"/>
              </a:rPr>
              <a:t>= 0</a:t>
            </a:r>
            <a:r>
              <a:rPr lang="en-US" altLang="zh-TW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r>
              <a:rPr lang="en-US" altLang="zh-TW" dirty="0" smtClean="0">
                <a:latin typeface="Arial Black" pitchFamily="34" charset="0"/>
              </a:rPr>
              <a:t>00</a:t>
            </a:r>
            <a:r>
              <a:rPr lang="en-US" altLang="zh-TW" baseline="-25000" dirty="0" smtClean="0">
                <a:latin typeface="Arial Black" pitchFamily="34" charset="0"/>
              </a:rPr>
              <a:t>2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33CC"/>
                </a:solidFill>
                <a:latin typeface="Arial Black" pitchFamily="34" charset="0"/>
              </a:rPr>
              <a:t>0101</a:t>
            </a:r>
            <a:r>
              <a:rPr lang="en-US" altLang="zh-TW" baseline="-25000" dirty="0" smtClean="0">
                <a:solidFill>
                  <a:srgbClr val="0033CC"/>
                </a:solidFill>
                <a:latin typeface="Arial Black" pitchFamily="34" charset="0"/>
              </a:rPr>
              <a:t>2</a:t>
            </a:r>
            <a:r>
              <a:rPr lang="en-US" altLang="zh-TW" baseline="-25000" dirty="0" smtClean="0">
                <a:latin typeface="Arial Black" pitchFamily="34" charset="0"/>
              </a:rPr>
              <a:t> (5)</a:t>
            </a:r>
            <a:r>
              <a:rPr lang="en-US" altLang="zh-TW" dirty="0" smtClean="0">
                <a:latin typeface="Arial Black" pitchFamily="34" charset="0"/>
              </a:rPr>
              <a:t>&amp; 1011</a:t>
            </a:r>
            <a:r>
              <a:rPr lang="en-US" altLang="zh-TW" baseline="-25000" dirty="0" smtClean="0">
                <a:latin typeface="Arial Black" pitchFamily="34" charset="0"/>
              </a:rPr>
              <a:t>2 (-5)</a:t>
            </a:r>
            <a:r>
              <a:rPr lang="en-US" altLang="zh-TW" dirty="0" smtClean="0">
                <a:latin typeface="Arial Black" pitchFamily="34" charset="0"/>
              </a:rPr>
              <a:t>= 000</a:t>
            </a:r>
            <a:r>
              <a:rPr lang="en-US" altLang="zh-TW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r>
              <a:rPr lang="en-US" altLang="zh-TW" baseline="-25000" dirty="0" smtClean="0">
                <a:latin typeface="Arial Black" pitchFamily="34" charset="0"/>
              </a:rPr>
              <a:t>2</a:t>
            </a:r>
            <a:endParaRPr lang="en-US" altLang="zh-TW" baseline="-25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30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en-US" altLang="zh-TW" sz="3600" dirty="0" smtClean="0"/>
              <a:t>Fenwick Tree (Bit Index Tree, BIT)</a:t>
            </a:r>
            <a:endParaRPr lang="zh-TW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504" y="764704"/>
            <a:ext cx="82907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Lowbit</a:t>
            </a:r>
            <a:endParaRPr lang="zh-TW" alt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 bwMode="auto">
          <a:xfrm flipH="1">
            <a:off x="179514" y="1072481"/>
            <a:ext cx="342527" cy="628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391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en-US" altLang="zh-TW" sz="3600" dirty="0" smtClean="0"/>
              <a:t>Fenwick Tree (Bit Index Tree, BIT)</a:t>
            </a:r>
            <a:endParaRPr lang="zh-TW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504" y="764704"/>
            <a:ext cx="82907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Lowbit</a:t>
            </a:r>
            <a:endParaRPr lang="zh-TW" alt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 bwMode="auto">
          <a:xfrm flipH="1">
            <a:off x="179514" y="1072481"/>
            <a:ext cx="342527" cy="628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3785918" y="4134271"/>
            <a:ext cx="504056" cy="4616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橢圓 29"/>
          <p:cNvSpPr/>
          <p:nvPr/>
        </p:nvSpPr>
        <p:spPr bwMode="auto">
          <a:xfrm>
            <a:off x="3245858" y="3517904"/>
            <a:ext cx="504056" cy="4616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52145" y="534397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7-Lowbit(7)=6</a:t>
            </a:r>
            <a:endParaRPr lang="zh-TW" alt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7524328" y="3558207"/>
            <a:ext cx="504056" cy="4616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6469028" y="2910135"/>
            <a:ext cx="504056" cy="4616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620490" y="529176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14-Lowbit(14)=12</a:t>
            </a:r>
            <a:endParaRPr lang="zh-TW" alt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1092861" y="3558206"/>
            <a:ext cx="504056" cy="4616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橢圓 38"/>
          <p:cNvSpPr/>
          <p:nvPr/>
        </p:nvSpPr>
        <p:spPr bwMode="auto">
          <a:xfrm>
            <a:off x="2186447" y="2910135"/>
            <a:ext cx="504056" cy="4616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312122" y="530120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2+Lowbit(2)=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zh-TW" alt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1475656" y="5157192"/>
            <a:ext cx="0" cy="1867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單箭頭接點 40"/>
          <p:cNvCxnSpPr/>
          <p:nvPr/>
        </p:nvCxnSpPr>
        <p:spPr bwMode="auto">
          <a:xfrm flipV="1">
            <a:off x="4082756" y="5171658"/>
            <a:ext cx="0" cy="1867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單箭頭接點 41"/>
          <p:cNvCxnSpPr/>
          <p:nvPr/>
        </p:nvCxnSpPr>
        <p:spPr bwMode="auto">
          <a:xfrm flipV="1">
            <a:off x="7815689" y="5157192"/>
            <a:ext cx="0" cy="1867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284092" y="5733256"/>
            <a:ext cx="5514869" cy="4616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Parent of index </a:t>
            </a:r>
            <a:r>
              <a:rPr lang="en-US" altLang="zh-TW" b="1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(right)</a:t>
            </a:r>
            <a:r>
              <a:rPr lang="en-US" altLang="zh-TW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b="1" i="1" dirty="0" smtClean="0">
                <a:latin typeface="Courier New" pitchFamily="49" charset="0"/>
                <a:cs typeface="Courier New" pitchFamily="49" charset="0"/>
              </a:rPr>
              <a:t>i-</a:t>
            </a:r>
            <a:r>
              <a:rPr lang="en-US" altLang="zh-TW" b="1" i="1" dirty="0" err="1" smtClean="0">
                <a:latin typeface="Courier New" pitchFamily="49" charset="0"/>
                <a:cs typeface="Courier New" pitchFamily="49" charset="0"/>
              </a:rPr>
              <a:t>Lowbit</a:t>
            </a:r>
            <a:r>
              <a:rPr lang="en-US" altLang="zh-TW" b="1" i="1" dirty="0" smtClean="0">
                <a:latin typeface="Courier New" pitchFamily="49" charset="0"/>
                <a:cs typeface="Courier New" pitchFamily="49" charset="0"/>
              </a:rPr>
              <a:t>(i)</a:t>
            </a:r>
            <a:endParaRPr lang="zh-TW" altLang="en-US" b="1" i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>
            <a:off x="3225118" y="5974873"/>
            <a:ext cx="3660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字方塊 45"/>
          <p:cNvSpPr txBox="1"/>
          <p:nvPr/>
        </p:nvSpPr>
        <p:spPr>
          <a:xfrm>
            <a:off x="284092" y="6381328"/>
            <a:ext cx="5514869" cy="4616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Parent of index </a:t>
            </a:r>
            <a:r>
              <a:rPr lang="en-US" altLang="zh-TW" b="1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(left )</a:t>
            </a:r>
            <a:r>
              <a:rPr lang="en-US" altLang="zh-TW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b="1" i="1" dirty="0" err="1" smtClean="0">
                <a:latin typeface="Courier New" pitchFamily="49" charset="0"/>
                <a:cs typeface="Courier New" pitchFamily="49" charset="0"/>
              </a:rPr>
              <a:t>i+Lowbit</a:t>
            </a:r>
            <a:r>
              <a:rPr lang="en-US" altLang="zh-TW" b="1" i="1" dirty="0" smtClean="0">
                <a:latin typeface="Courier New" pitchFamily="49" charset="0"/>
                <a:cs typeface="Courier New" pitchFamily="49" charset="0"/>
              </a:rPr>
              <a:t>(i)</a:t>
            </a:r>
            <a:endParaRPr lang="zh-TW" altLang="en-US" b="1" i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7" name="直線單箭頭接點 46"/>
          <p:cNvCxnSpPr/>
          <p:nvPr/>
        </p:nvCxnSpPr>
        <p:spPr bwMode="auto">
          <a:xfrm>
            <a:off x="3267014" y="6622945"/>
            <a:ext cx="3660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橢圓 47"/>
          <p:cNvSpPr/>
          <p:nvPr/>
        </p:nvSpPr>
        <p:spPr bwMode="auto">
          <a:xfrm>
            <a:off x="4860032" y="4149080"/>
            <a:ext cx="504056" cy="461665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9" name="直線單箭頭接點 48"/>
          <p:cNvCxnSpPr>
            <a:stCxn id="50" idx="1"/>
          </p:cNvCxnSpPr>
          <p:nvPr/>
        </p:nvCxnSpPr>
        <p:spPr bwMode="auto">
          <a:xfrm flipH="1">
            <a:off x="5136880" y="1375395"/>
            <a:ext cx="213074" cy="3540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/>
          <p:cNvSpPr txBox="1"/>
          <p:nvPr/>
        </p:nvSpPr>
        <p:spPr>
          <a:xfrm>
            <a:off x="5349954" y="119072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9-Lowbit(9)=8</a:t>
            </a:r>
            <a:endParaRPr lang="zh-TW" alt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 flipV="1">
            <a:off x="4716016" y="2852936"/>
            <a:ext cx="224540" cy="1224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5611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sz="2800" dirty="0" smtClean="0"/>
              <a:t>For </a:t>
            </a:r>
            <a:r>
              <a:rPr lang="en-US" altLang="zh-TW" sz="2800" dirty="0"/>
              <a:t>some reason, the contestants </a:t>
            </a:r>
            <a:r>
              <a:rPr lang="en-US" altLang="zh-TW" sz="2800" u="sng" dirty="0">
                <a:solidFill>
                  <a:srgbClr val="FF0000"/>
                </a:solidFill>
              </a:rPr>
              <a:t>can’t choose a referee whose skill rank is higher or lower than both of theirs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contestants have to walk to the referee’s house, and because they are lazy, they want to make their </a:t>
            </a:r>
            <a:r>
              <a:rPr lang="en-US" altLang="zh-TW" sz="2800" dirty="0">
                <a:solidFill>
                  <a:srgbClr val="FF0000"/>
                </a:solidFill>
              </a:rPr>
              <a:t>total walking distance no more than the distance between their houses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Of </a:t>
            </a:r>
            <a:r>
              <a:rPr lang="en-US" altLang="zh-TW" sz="2800" dirty="0"/>
              <a:t>course </a:t>
            </a:r>
            <a:r>
              <a:rPr lang="en-US" altLang="zh-TW" sz="2800" u="sng" dirty="0">
                <a:solidFill>
                  <a:srgbClr val="FF0000"/>
                </a:solidFill>
              </a:rPr>
              <a:t>all players live in different houses </a:t>
            </a:r>
            <a:r>
              <a:rPr lang="en-US" altLang="zh-TW" sz="2800" dirty="0"/>
              <a:t>and the </a:t>
            </a:r>
            <a:r>
              <a:rPr lang="en-US" altLang="zh-TW" sz="2800" u="sng" dirty="0">
                <a:solidFill>
                  <a:srgbClr val="FF0000"/>
                </a:solidFill>
              </a:rPr>
              <a:t>position of their houses are all different</a:t>
            </a:r>
            <a:r>
              <a:rPr lang="en-US" altLang="zh-TW" sz="2800" dirty="0"/>
              <a:t>. 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BIT, </a:t>
            </a:r>
            <a:r>
              <a:rPr lang="en-US" altLang="zh-TW" sz="3200" dirty="0" smtClean="0">
                <a:latin typeface="Courier New" pitchFamily="49" charset="0"/>
                <a:cs typeface="Courier New" pitchFamily="49" charset="0"/>
              </a:rPr>
              <a:t>add( ), sum( ), </a:t>
            </a:r>
            <a:r>
              <a:rPr lang="en-US" altLang="zh-TW" sz="3200" dirty="0" err="1" smtClean="0"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zh-TW" sz="3200" dirty="0" smtClean="0">
                <a:latin typeface="Courier New" pitchFamily="49" charset="0"/>
                <a:cs typeface="Courier New" pitchFamily="49" charset="0"/>
              </a:rPr>
              <a:t>( ) </a:t>
            </a:r>
            <a:endParaRPr lang="zh-TW" alt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340768"/>
            <a:ext cx="7272808" cy="5184576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add (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{   while (x&lt;=n)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   { c[x]+=d; x+=</a:t>
            </a:r>
            <a:r>
              <a:rPr lang="en-US" altLang="zh-TW" sz="2000" dirty="0" err="1" smtClean="0">
                <a:latin typeface="Courier New" pitchFamily="49" charset="0"/>
                <a:cs typeface="Courier New" pitchFamily="49" charset="0"/>
              </a:rPr>
              <a:t>lowbit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(x);}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altLang="zh-TW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ret=0;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  while (x&gt;0)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  { ret+=c[x]; x-=</a:t>
            </a:r>
            <a:r>
              <a:rPr lang="en-US" altLang="zh-TW" sz="2000" dirty="0" err="1" smtClean="0">
                <a:latin typeface="Courier New" pitchFamily="49" charset="0"/>
                <a:cs typeface="Courier New" pitchFamily="49" charset="0"/>
              </a:rPr>
              <a:t>lowbit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(x);}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{   return( sum(y)-sum(x-1) );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TW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zh-TW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64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BIT, add(1, d)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827584" y="5301208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>
            <a:off x="827584" y="5661248"/>
            <a:ext cx="81369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475656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2483768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644008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/>
          <p:cNvCxnSpPr/>
          <p:nvPr/>
        </p:nvCxnSpPr>
        <p:spPr bwMode="auto">
          <a:xfrm flipV="1">
            <a:off x="8964488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0" y="575297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k=0001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21987" y="6279289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63688" y="575297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77910" y="575297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89150" y="5710584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接點 20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字方塊 36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9" name="矩形 38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0253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smtClean="0"/>
              <a:t>add(2, </a:t>
            </a:r>
            <a:r>
              <a:rPr lang="en-US" altLang="zh-TW" dirty="0"/>
              <a:t>d)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1475656" y="5373216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>
            <a:off x="1475656" y="5733256"/>
            <a:ext cx="74168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48376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88924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7544" y="5814753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03246" y="583466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77910" y="5814752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線接點 15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字方塊 35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8" name="矩形 37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1330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smtClean="0"/>
              <a:t>add(3, </a:t>
            </a:r>
            <a:r>
              <a:rPr lang="en-US" altLang="zh-TW" dirty="0"/>
              <a:t>d)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1979712" y="5373216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>
            <a:off x="1979712" y="5733256"/>
            <a:ext cx="69127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48376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88924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600" y="5775647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k=0011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953232" y="6284933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877910" y="5814752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線接點 18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字方塊 34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7" name="矩形 36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6277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smtClean="0"/>
              <a:t>add(4, </a:t>
            </a:r>
            <a:r>
              <a:rPr lang="en-US" altLang="zh-TW" dirty="0"/>
              <a:t>d)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483768" y="5733256"/>
            <a:ext cx="64087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48376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88924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6683" y="582588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877910" y="5814752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線接點 14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字方塊 33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cxnSp>
        <p:nvCxnSpPr>
          <p:cNvPr id="35" name="直線單箭頭接點 34"/>
          <p:cNvCxnSpPr/>
          <p:nvPr/>
        </p:nvCxnSpPr>
        <p:spPr bwMode="auto">
          <a:xfrm flipH="1">
            <a:off x="179514" y="1072481"/>
            <a:ext cx="342527" cy="628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154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smtClean="0"/>
              <a:t>add(5, </a:t>
            </a:r>
            <a:r>
              <a:rPr lang="en-US" altLang="zh-TW" dirty="0"/>
              <a:t>d)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987824" y="5733256"/>
            <a:ext cx="59046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987824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34918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8892480" y="53455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80739" y="580710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059832" y="6309320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49918" y="580526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線接點 18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字方塊 34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7" name="矩形 36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48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smtClean="0"/>
              <a:t>add(6, </a:t>
            </a:r>
            <a:r>
              <a:rPr lang="en-US" altLang="zh-TW" dirty="0"/>
              <a:t>d)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491880" y="5733256"/>
            <a:ext cx="5400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34918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8892480" y="53455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83768" y="581538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949918" y="580526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線接點 14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字方塊 33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6" name="矩形 35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1465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smtClean="0"/>
              <a:t>add(7, </a:t>
            </a:r>
            <a:r>
              <a:rPr lang="en-US" altLang="zh-TW" dirty="0"/>
              <a:t>d)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4067944" y="5733256"/>
            <a:ext cx="48245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4067944" y="53455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8892480" y="53455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105373" y="580778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k=0111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067944" y="6288182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線接點 14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字方塊 33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6" name="矩形 35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4031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線接點 13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2" name="矩形 31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2879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BIT, sum (7)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3319" y="5373216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0111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64970" y="3116243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0110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9712" y="2492896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7584" y="1052736"/>
            <a:ext cx="217803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 Black" pitchFamily="34" charset="0"/>
              </a:rPr>
              <a:t>k</a:t>
            </a:r>
            <a:r>
              <a:rPr lang="en-US" altLang="zh-TW" dirty="0" smtClean="0">
                <a:latin typeface="Arial Black" pitchFamily="34" charset="0"/>
              </a:rPr>
              <a:t>-=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3854349" y="4869160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275856" y="4869160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2267744" y="4888577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0301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cxnSp>
        <p:nvCxnSpPr>
          <p:cNvPr id="30" name="直線單箭頭接點 29"/>
          <p:cNvCxnSpPr/>
          <p:nvPr/>
        </p:nvCxnSpPr>
        <p:spPr bwMode="auto">
          <a:xfrm flipH="1">
            <a:off x="179514" y="1072481"/>
            <a:ext cx="342527" cy="628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28795"/>
            <a:ext cx="7315200" cy="838200"/>
          </a:xfrm>
        </p:spPr>
        <p:txBody>
          <a:bodyPr/>
          <a:lstStyle/>
          <a:p>
            <a:r>
              <a:rPr lang="en-US" altLang="zh-TW" dirty="0"/>
              <a:t>BIT, sum 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300192" y="5370099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1100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98973" y="2031231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7584" y="1052736"/>
            <a:ext cx="217803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 Black" pitchFamily="34" charset="0"/>
              </a:rPr>
              <a:t>k</a:t>
            </a:r>
            <a:r>
              <a:rPr lang="en-US" altLang="zh-TW" dirty="0" smtClean="0">
                <a:latin typeface="Arial Black" pitchFamily="34" charset="0"/>
              </a:rPr>
              <a:t>-=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6586869" y="4869160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4333607" y="4816569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776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sz="2800" dirty="0" smtClean="0"/>
              <a:t>If </a:t>
            </a:r>
            <a:r>
              <a:rPr lang="en-US" altLang="zh-TW" sz="2800" dirty="0"/>
              <a:t>the referee or any of the two contestants is different, we </a:t>
            </a:r>
            <a:r>
              <a:rPr lang="en-US" altLang="zh-TW" sz="2800" u="sng" dirty="0">
                <a:solidFill>
                  <a:srgbClr val="FF0000"/>
                </a:solidFill>
              </a:rPr>
              <a:t>call two games different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Now </a:t>
            </a:r>
            <a:r>
              <a:rPr lang="en-US" altLang="zh-TW" sz="2800" dirty="0"/>
              <a:t>is the problem: </a:t>
            </a:r>
            <a:r>
              <a:rPr lang="en-US" altLang="zh-TW" sz="2800" u="sng" dirty="0">
                <a:solidFill>
                  <a:srgbClr val="FF0000"/>
                </a:solidFill>
              </a:rPr>
              <a:t>how many different games</a:t>
            </a:r>
            <a:r>
              <a:rPr lang="en-US" altLang="zh-TW" sz="2800" dirty="0"/>
              <a:t> can be held in this ping pong street? 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接點 7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cxnSp>
        <p:nvCxnSpPr>
          <p:cNvPr id="26" name="直線單箭頭接點 25"/>
          <p:cNvCxnSpPr/>
          <p:nvPr/>
        </p:nvCxnSpPr>
        <p:spPr bwMode="auto">
          <a:xfrm flipH="1">
            <a:off x="179514" y="1072481"/>
            <a:ext cx="342527" cy="628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28795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err="1" smtClean="0"/>
              <a:t>rsum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7,12)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1052736"/>
            <a:ext cx="509145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Arial Black" pitchFamily="34" charset="0"/>
              </a:rPr>
              <a:t>rsum</a:t>
            </a:r>
            <a:r>
              <a:rPr lang="en-US" altLang="zh-TW" dirty="0" smtClean="0">
                <a:latin typeface="Arial Black" pitchFamily="34" charset="0"/>
              </a:rPr>
              <a:t>(7,12) = sum(12)-sum(6)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923928" y="4869160"/>
            <a:ext cx="3024336" cy="4126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003902" y="5517232"/>
            <a:ext cx="509145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Arial Black" pitchFamily="34" charset="0"/>
              </a:rPr>
              <a:t>rsum</a:t>
            </a:r>
            <a:r>
              <a:rPr lang="en-US" altLang="zh-TW" dirty="0" smtClean="0">
                <a:latin typeface="Arial Black" pitchFamily="34" charset="0"/>
              </a:rPr>
              <a:t>(7,12) = sum(12)-sum(6)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0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7800" y="1340768"/>
            <a:ext cx="7315200" cy="4907632"/>
          </a:xfrm>
        </p:spPr>
        <p:txBody>
          <a:bodyPr/>
          <a:lstStyle/>
          <a:p>
            <a:r>
              <a:rPr lang="en-US" altLang="zh-TW" dirty="0" smtClean="0"/>
              <a:t>Brute Force: O(n)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add : O(log n)</a:t>
            </a:r>
          </a:p>
          <a:p>
            <a:r>
              <a:rPr lang="en-US" altLang="zh-TW" dirty="0" smtClean="0"/>
              <a:t>sum : O(log n)</a:t>
            </a:r>
          </a:p>
        </p:txBody>
      </p:sp>
    </p:spTree>
    <p:extLst>
      <p:ext uri="{BB962C8B-B14F-4D97-AF65-F5344CB8AC3E}">
        <p14:creationId xmlns:p14="http://schemas.microsoft.com/office/powerpoint/2010/main" val="404344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1196752"/>
            <a:ext cx="8496944" cy="5373216"/>
          </a:xfrm>
        </p:spPr>
        <p:txBody>
          <a:bodyPr/>
          <a:lstStyle/>
          <a:p>
            <a:pPr algn="just"/>
            <a:r>
              <a:rPr lang="en-US" altLang="zh-TW" sz="2800" dirty="0"/>
              <a:t>The first line of the input contains an integer </a:t>
            </a:r>
            <a:r>
              <a:rPr lang="en-US" altLang="zh-TW" sz="2800" dirty="0">
                <a:solidFill>
                  <a:srgbClr val="FF0000"/>
                </a:solidFill>
              </a:rPr>
              <a:t>T (1 ≤ T ≤ 20)</a:t>
            </a:r>
            <a:r>
              <a:rPr lang="en-US" altLang="zh-TW" sz="2800" dirty="0"/>
              <a:t>, indicating </a:t>
            </a:r>
            <a:r>
              <a:rPr lang="en-US" altLang="zh-TW" sz="2800" u="sng" dirty="0">
                <a:solidFill>
                  <a:srgbClr val="FF0000"/>
                </a:solidFill>
              </a:rPr>
              <a:t>the number of test cases</a:t>
            </a:r>
            <a:r>
              <a:rPr lang="en-US" altLang="zh-TW" sz="2800" dirty="0"/>
              <a:t>, followed by T lines each of which describes a test case.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Every </a:t>
            </a:r>
            <a:r>
              <a:rPr lang="en-US" altLang="zh-TW" sz="2800" dirty="0"/>
              <a:t>test case </a:t>
            </a:r>
            <a:r>
              <a:rPr lang="en-US" altLang="zh-TW" sz="2800" u="sng" dirty="0">
                <a:solidFill>
                  <a:srgbClr val="FF0000"/>
                </a:solidFill>
              </a:rPr>
              <a:t>consists of N + 1 integers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lvl="1" algn="just"/>
            <a:r>
              <a:rPr lang="en-US" altLang="zh-TW" sz="2400" dirty="0" smtClean="0"/>
              <a:t>The </a:t>
            </a:r>
            <a:r>
              <a:rPr lang="en-US" altLang="zh-TW" sz="2400" dirty="0"/>
              <a:t>first integer is </a:t>
            </a:r>
            <a:r>
              <a:rPr lang="en-US" altLang="zh-TW" sz="2400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, the number of players. </a:t>
            </a:r>
            <a:endParaRPr lang="en-US" altLang="zh-TW" sz="2400" dirty="0" smtClean="0"/>
          </a:p>
          <a:p>
            <a:pPr lvl="1" algn="just"/>
            <a:r>
              <a:rPr lang="en-US" altLang="zh-TW" sz="2400" dirty="0" smtClean="0"/>
              <a:t>Then </a:t>
            </a:r>
            <a:r>
              <a:rPr lang="en-US" altLang="zh-TW" sz="2400" dirty="0"/>
              <a:t>N distinct integers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. . . </a:t>
            </a:r>
            <a:r>
              <a:rPr lang="en-US" altLang="zh-TW" sz="2400" dirty="0" err="1"/>
              <a:t>a</a:t>
            </a:r>
            <a:r>
              <a:rPr lang="en-US" altLang="zh-TW" sz="2400" baseline="-25000" dirty="0" err="1"/>
              <a:t>N</a:t>
            </a:r>
            <a:r>
              <a:rPr lang="en-US" altLang="zh-TW" sz="2400" dirty="0"/>
              <a:t> follow, indicating the </a:t>
            </a:r>
            <a:r>
              <a:rPr lang="en-US" altLang="zh-TW" sz="2400" u="sng" dirty="0">
                <a:solidFill>
                  <a:srgbClr val="FF0000"/>
                </a:solidFill>
              </a:rPr>
              <a:t>skill rank of each player</a:t>
            </a:r>
            <a:r>
              <a:rPr lang="en-US" altLang="zh-TW" sz="2400" dirty="0"/>
              <a:t>, in the order of west to east (1 ≤ </a:t>
            </a:r>
            <a:r>
              <a:rPr lang="en-US" altLang="zh-TW" sz="2400" dirty="0" err="1"/>
              <a:t>a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≤ 100000, i = 1 . . . N).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3600400"/>
          </a:xfrm>
        </p:spPr>
        <p:txBody>
          <a:bodyPr/>
          <a:lstStyle/>
          <a:p>
            <a:pPr algn="just"/>
            <a:r>
              <a:rPr lang="en-US" altLang="zh-TW" dirty="0"/>
              <a:t>For each test case, output </a:t>
            </a:r>
            <a:r>
              <a:rPr lang="en-US" altLang="zh-TW" u="sng" dirty="0">
                <a:solidFill>
                  <a:srgbClr val="FF0000"/>
                </a:solidFill>
              </a:rPr>
              <a:t>a single line contains an integer</a:t>
            </a:r>
            <a:r>
              <a:rPr lang="en-US" altLang="zh-TW" dirty="0"/>
              <a:t>, the total number of different games.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96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>
            <a:stCxn id="36" idx="2"/>
            <a:endCxn id="50" idx="2"/>
          </p:cNvCxnSpPr>
          <p:nvPr/>
        </p:nvCxnSpPr>
        <p:spPr bwMode="auto">
          <a:xfrm>
            <a:off x="5004048" y="2766419"/>
            <a:ext cx="2088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6565" y="1149821"/>
            <a:ext cx="2389251" cy="458587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Input</a:t>
            </a:r>
          </a:p>
          <a:p>
            <a:r>
              <a:rPr lang="en-US" altLang="zh-TW" sz="3200" dirty="0"/>
              <a:t>1 </a:t>
            </a:r>
            <a:endParaRPr lang="en-US" altLang="zh-TW" sz="3200" dirty="0" smtClean="0"/>
          </a:p>
          <a:p>
            <a:r>
              <a:rPr lang="en-US" altLang="zh-TW" sz="3200" dirty="0" smtClean="0"/>
              <a:t>3 </a:t>
            </a:r>
            <a:r>
              <a:rPr lang="en-US" altLang="zh-TW" sz="3200" dirty="0"/>
              <a:t>1 2 3</a:t>
            </a:r>
            <a:endParaRPr lang="en-US" altLang="zh-TW" sz="3200" dirty="0" smtClean="0"/>
          </a:p>
          <a:p>
            <a:endParaRPr lang="en-US" altLang="zh-TW" sz="3200" dirty="0"/>
          </a:p>
          <a:p>
            <a:endParaRPr lang="en-US" altLang="zh-TW" sz="4000" dirty="0" smtClean="0"/>
          </a:p>
          <a:p>
            <a:endParaRPr lang="en-US" altLang="zh-TW" sz="4000" dirty="0"/>
          </a:p>
          <a:p>
            <a:endParaRPr lang="en-US" altLang="zh-TW" sz="4000" dirty="0" smtClean="0"/>
          </a:p>
          <a:p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73596" y="1138411"/>
            <a:ext cx="1620957" cy="113877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Output</a:t>
            </a:r>
          </a:p>
          <a:p>
            <a:r>
              <a:rPr lang="en-US" altLang="zh-TW" sz="3200" dirty="0" smtClean="0"/>
              <a:t>1</a:t>
            </a:r>
            <a:endParaRPr lang="nb-NO" altLang="zh-TW" sz="3200" b="1" dirty="0"/>
          </a:p>
        </p:txBody>
      </p:sp>
      <p:sp>
        <p:nvSpPr>
          <p:cNvPr id="36" name="橢圓 35"/>
          <p:cNvSpPr/>
          <p:nvPr/>
        </p:nvSpPr>
        <p:spPr bwMode="auto">
          <a:xfrm>
            <a:off x="5004048" y="2564904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5940152" y="2564904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7092280" y="2564904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070031" y="2564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006135" y="2583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158263" y="2564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cxnSp>
        <p:nvCxnSpPr>
          <p:cNvPr id="54" name="直線接點 53"/>
          <p:cNvCxnSpPr>
            <a:stCxn id="56" idx="2"/>
            <a:endCxn id="58" idx="2"/>
          </p:cNvCxnSpPr>
          <p:nvPr/>
        </p:nvCxnSpPr>
        <p:spPr bwMode="auto">
          <a:xfrm>
            <a:off x="5004048" y="3401192"/>
            <a:ext cx="2088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橢圓 55"/>
          <p:cNvSpPr/>
          <p:nvPr/>
        </p:nvSpPr>
        <p:spPr bwMode="auto">
          <a:xfrm>
            <a:off x="5004048" y="3199677"/>
            <a:ext cx="432048" cy="40303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7" name="橢圓 56"/>
          <p:cNvSpPr/>
          <p:nvPr/>
        </p:nvSpPr>
        <p:spPr bwMode="auto">
          <a:xfrm>
            <a:off x="5940152" y="3199677"/>
            <a:ext cx="432048" cy="4030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" name="橢圓 57"/>
          <p:cNvSpPr/>
          <p:nvPr/>
        </p:nvSpPr>
        <p:spPr bwMode="auto">
          <a:xfrm>
            <a:off x="7092280" y="3199677"/>
            <a:ext cx="432048" cy="40303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070031" y="31996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006135" y="32185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158263" y="31996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99992" y="315351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Wingdings 2"/>
              </a:rPr>
              <a:t>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526565" y="2277184"/>
            <a:ext cx="373027" cy="4723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827584" y="1988840"/>
            <a:ext cx="36004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187624" y="1804174"/>
            <a:ext cx="221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Number of test cases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72" name="直線單箭頭接點 71"/>
          <p:cNvCxnSpPr/>
          <p:nvPr/>
        </p:nvCxnSpPr>
        <p:spPr bwMode="auto">
          <a:xfrm flipH="1" flipV="1">
            <a:off x="759818" y="2934236"/>
            <a:ext cx="247786" cy="284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988207" y="3077163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Number of players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05" name="直線單箭頭接點 104"/>
          <p:cNvCxnSpPr/>
          <p:nvPr/>
        </p:nvCxnSpPr>
        <p:spPr bwMode="auto">
          <a:xfrm flipH="1" flipV="1">
            <a:off x="1331640" y="2749939"/>
            <a:ext cx="247786" cy="284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536581" y="282962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Skill rank of each player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988207" y="2749570"/>
            <a:ext cx="7754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776864" cy="838200"/>
          </a:xfrm>
        </p:spPr>
        <p:txBody>
          <a:bodyPr/>
          <a:lstStyle/>
          <a:p>
            <a:r>
              <a:rPr lang="en-US" altLang="zh-TW" dirty="0" smtClean="0"/>
              <a:t>Problem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412776"/>
            <a:ext cx="7776864" cy="4191000"/>
          </a:xfrm>
        </p:spPr>
        <p:txBody>
          <a:bodyPr/>
          <a:lstStyle/>
          <a:p>
            <a:r>
              <a:rPr lang="en-US" altLang="zh-TW" sz="2800" dirty="0"/>
              <a:t>W</a:t>
            </a:r>
            <a:r>
              <a:rPr lang="en-US" altLang="zh-TW" sz="2800" dirty="0" smtClean="0"/>
              <a:t>e have N players and a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 a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, a</a:t>
            </a:r>
            <a:r>
              <a:rPr lang="en-US" altLang="zh-TW" sz="2800" baseline="-25000" dirty="0" smtClean="0"/>
              <a:t>3</a:t>
            </a:r>
            <a:r>
              <a:rPr lang="en-US" altLang="zh-TW" sz="2800" dirty="0" smtClean="0"/>
              <a:t>, a</a:t>
            </a:r>
            <a:r>
              <a:rPr lang="en-US" altLang="zh-TW" sz="2800" baseline="-25000" dirty="0" smtClean="0"/>
              <a:t>4</a:t>
            </a:r>
            <a:r>
              <a:rPr lang="en-US" altLang="zh-TW" sz="2800" dirty="0" smtClean="0"/>
              <a:t>,… </a:t>
            </a:r>
            <a:r>
              <a:rPr lang="en-US" altLang="zh-TW" sz="2800" dirty="0" err="1" smtClean="0"/>
              <a:t>a</a:t>
            </a:r>
            <a:r>
              <a:rPr lang="en-US" altLang="zh-TW" sz="2800" baseline="-25000" dirty="0" err="1" smtClean="0"/>
              <a:t>N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are their skill rank, respectively.</a:t>
            </a:r>
          </a:p>
          <a:p>
            <a:r>
              <a:rPr lang="en-US" altLang="zh-TW" sz="2800" dirty="0" smtClean="0"/>
              <a:t>If we consider </a:t>
            </a:r>
            <a:r>
              <a:rPr lang="en-US" altLang="zh-TW" sz="2800" i="1" dirty="0" err="1" smtClean="0"/>
              <a:t>i</a:t>
            </a:r>
            <a:r>
              <a:rPr lang="en-US" altLang="zh-TW" sz="2800" i="1" baseline="30000" dirty="0" err="1" smtClean="0"/>
              <a:t>th</a:t>
            </a:r>
            <a:r>
              <a:rPr lang="en-US" altLang="zh-TW" sz="2800" dirty="0" smtClean="0"/>
              <a:t> player as a referee, then we should calculate, </a:t>
            </a:r>
            <a:r>
              <a:rPr lang="en-US" altLang="zh-TW" sz="2800" dirty="0" smtClean="0">
                <a:solidFill>
                  <a:srgbClr val="FF0000"/>
                </a:solidFill>
              </a:rPr>
              <a:t>c</a:t>
            </a:r>
            <a:r>
              <a:rPr lang="en-US" altLang="zh-TW" sz="28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/>
              <a:t>, the number of players whose skill rank is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less than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a</a:t>
            </a:r>
            <a:r>
              <a:rPr lang="en-US" altLang="zh-TW" sz="2800" baseline="-25000" dirty="0" err="1" smtClean="0"/>
              <a:t>i</a:t>
            </a:r>
            <a:r>
              <a:rPr lang="en-US" altLang="zh-TW" sz="2800" dirty="0" smtClean="0"/>
              <a:t> from 1 to i-1.</a:t>
            </a:r>
          </a:p>
          <a:p>
            <a:r>
              <a:rPr lang="en-US" altLang="zh-TW" sz="2800" dirty="0"/>
              <a:t>If we consider </a:t>
            </a:r>
            <a:r>
              <a:rPr lang="en-US" altLang="zh-TW" sz="2800" i="1" dirty="0" err="1"/>
              <a:t>i</a:t>
            </a:r>
            <a:r>
              <a:rPr lang="en-US" altLang="zh-TW" sz="2800" i="1" baseline="30000" dirty="0" err="1"/>
              <a:t>th</a:t>
            </a:r>
            <a:r>
              <a:rPr lang="en-US" altLang="zh-TW" sz="2800" dirty="0"/>
              <a:t> player as a referee, then we should calculate, </a:t>
            </a:r>
            <a:r>
              <a:rPr lang="en-US" altLang="zh-TW" sz="2800" dirty="0" smtClean="0">
                <a:solidFill>
                  <a:srgbClr val="FF0000"/>
                </a:solidFill>
              </a:rPr>
              <a:t>d</a:t>
            </a:r>
            <a:r>
              <a:rPr lang="en-US" altLang="zh-TW" sz="28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, the number of players whose skill rank is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less </a:t>
            </a:r>
            <a:r>
              <a:rPr lang="en-US" altLang="zh-TW" sz="2800" u="sng" dirty="0">
                <a:solidFill>
                  <a:srgbClr val="FF0000"/>
                </a:solidFill>
              </a:rPr>
              <a:t>than </a:t>
            </a:r>
            <a:r>
              <a:rPr lang="en-US" altLang="zh-TW" sz="2800" dirty="0" err="1" smtClean="0"/>
              <a:t>a</a:t>
            </a:r>
            <a:r>
              <a:rPr lang="en-US" altLang="zh-TW" sz="2800" baseline="-25000" dirty="0" err="1" smtClean="0"/>
              <a:t>i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from </a:t>
            </a:r>
            <a:r>
              <a:rPr lang="en-US" altLang="zh-TW" sz="2800" dirty="0" smtClean="0"/>
              <a:t>i+1 </a:t>
            </a:r>
            <a:r>
              <a:rPr lang="en-US" altLang="zh-TW" sz="2800" dirty="0"/>
              <a:t>to </a:t>
            </a:r>
            <a:r>
              <a:rPr lang="en-US" altLang="zh-TW" sz="2800" dirty="0" smtClean="0"/>
              <a:t>N.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28005"/>
              </p:ext>
            </p:extLst>
          </p:nvPr>
        </p:nvGraphicFramePr>
        <p:xfrm>
          <a:off x="827584" y="5517232"/>
          <a:ext cx="795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i-1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i+1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i+2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i+3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aseline="-25000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i-1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err="1" smtClean="0">
                          <a:solidFill>
                            <a:schemeClr val="bg2"/>
                          </a:solidFill>
                        </a:rPr>
                        <a:t>i</a:t>
                      </a:r>
                      <a:endParaRPr lang="zh-TW" altLang="en-US" baseline="-25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i+1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i-1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i+3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N-1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err="1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橢圓 4"/>
          <p:cNvSpPr/>
          <p:nvPr/>
        </p:nvSpPr>
        <p:spPr bwMode="auto">
          <a:xfrm>
            <a:off x="4572000" y="5301208"/>
            <a:ext cx="432048" cy="11521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827584" y="6453336"/>
            <a:ext cx="36724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2555776" y="6381328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en-US" altLang="zh-TW" baseline="-25000" dirty="0" smtClean="0"/>
              <a:t>i</a:t>
            </a:r>
            <a:endParaRPr lang="zh-TW" altLang="en-US" baseline="-25000" dirty="0"/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5076056" y="6453336"/>
            <a:ext cx="36724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6804248" y="638132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r>
              <a:rPr lang="en-US" altLang="zh-TW" baseline="-25000" dirty="0" smtClean="0"/>
              <a:t>i</a:t>
            </a:r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5926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776864" cy="838200"/>
          </a:xfrm>
        </p:spPr>
        <p:txBody>
          <a:bodyPr/>
          <a:lstStyle/>
          <a:p>
            <a:r>
              <a:rPr lang="en-US" altLang="zh-TW" dirty="0"/>
              <a:t>Problem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412776"/>
                <a:ext cx="7776864" cy="4191000"/>
              </a:xfrm>
            </p:spPr>
            <p:txBody>
              <a:bodyPr/>
              <a:lstStyle/>
              <a:p>
                <a:r>
                  <a:rPr lang="en-US" altLang="zh-TW" sz="2800" dirty="0" smtClean="0"/>
                  <a:t>The number different games are</a:t>
                </a:r>
              </a:p>
              <a:p>
                <a:endParaRPr lang="en-US" altLang="zh-TW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TW" sz="28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TW" sz="2800" b="1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TW" sz="28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altLang="zh-TW" sz="28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sz="2800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altLang="zh-TW" sz="28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800" b="1" i="1" smtClean="0">
                          <a:latin typeface="Cambria Math"/>
                          <a:ea typeface="Cambria Math"/>
                        </a:rPr>
                        <m:t>+(</m:t>
                      </m:r>
                      <m:r>
                        <a:rPr lang="en-US" altLang="zh-TW" sz="2800" b="1" i="1" smtClean="0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altLang="zh-TW" sz="28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TW" sz="2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TW" sz="2800" b="1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TW" sz="2800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TW" sz="2800" b="1" i="1" smtClean="0">
                          <a:latin typeface="Cambria Math"/>
                          <a:ea typeface="Cambria Math"/>
                        </a:rPr>
                        <m:t>)×</m:t>
                      </m:r>
                      <m:sSub>
                        <m:sSubPr>
                          <m:ctrlPr>
                            <a:rPr lang="en-US" altLang="zh-TW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/>
                              <a:ea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2800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2800" dirty="0" smtClean="0"/>
              </a:p>
              <a:p>
                <a:endParaRPr lang="en-US" altLang="zh-TW" sz="2800" dirty="0" smtClean="0"/>
              </a:p>
              <a:p>
                <a:endParaRPr lang="en-US" altLang="zh-TW" sz="2800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412776"/>
                <a:ext cx="7776864" cy="4191000"/>
              </a:xfrm>
              <a:blipFill rotWithShape="1">
                <a:blip r:embed="rId2"/>
                <a:stretch>
                  <a:fillRect t="-1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44177"/>
              </p:ext>
            </p:extLst>
          </p:nvPr>
        </p:nvGraphicFramePr>
        <p:xfrm>
          <a:off x="861839" y="3717032"/>
          <a:ext cx="795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i-1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i+1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i+2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i+3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aseline="-25000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i-1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err="1" smtClean="0">
                          <a:solidFill>
                            <a:schemeClr val="bg2"/>
                          </a:solidFill>
                        </a:rPr>
                        <a:t>i</a:t>
                      </a:r>
                      <a:endParaRPr lang="zh-TW" altLang="en-US" baseline="-25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i+1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i-1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i+3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bg2"/>
                          </a:solidFill>
                        </a:rPr>
                        <a:t>N-1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en-US" altLang="zh-TW" baseline="-25000" dirty="0" err="1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橢圓 4"/>
          <p:cNvSpPr/>
          <p:nvPr/>
        </p:nvSpPr>
        <p:spPr bwMode="auto">
          <a:xfrm>
            <a:off x="4606255" y="3501008"/>
            <a:ext cx="432048" cy="11521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861839" y="4653136"/>
            <a:ext cx="36724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2590031" y="4581128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en-US" altLang="zh-TW" baseline="-25000" dirty="0" smtClean="0"/>
              <a:t>i</a:t>
            </a:r>
            <a:endParaRPr lang="zh-TW" altLang="en-US" baseline="-25000" dirty="0"/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5110311" y="4653136"/>
            <a:ext cx="36724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6838503" y="458112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r>
              <a:rPr lang="en-US" altLang="zh-TW" baseline="-25000" dirty="0" smtClean="0"/>
              <a:t>i</a:t>
            </a:r>
            <a:endParaRPr lang="zh-TW" altLang="en-US" baseline="-25000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051720" y="2924944"/>
            <a:ext cx="5040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1895592" y="29249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左小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2843808" y="2906663"/>
            <a:ext cx="18722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3379802" y="29249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右大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auto">
          <a:xfrm>
            <a:off x="7200510" y="2906663"/>
            <a:ext cx="5040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7092280" y="29432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右小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5148064" y="2924944"/>
            <a:ext cx="18722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5684058" y="29432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左大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461545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6408</TotalTime>
  <Words>1573</Words>
  <Application>Microsoft Office PowerPoint</Application>
  <PresentationFormat>如螢幕大小 (4:3)</PresentationFormat>
  <Paragraphs>823</Paragraphs>
  <Slides>41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古典-1</vt:lpstr>
      <vt:lpstr>Ping Pong</vt:lpstr>
      <vt:lpstr>Problem Descriptions (1/3)</vt:lpstr>
      <vt:lpstr>Problem Descriptions (2/3)</vt:lpstr>
      <vt:lpstr>Problem Descriptions (3/3)</vt:lpstr>
      <vt:lpstr>Input</vt:lpstr>
      <vt:lpstr>Output</vt:lpstr>
      <vt:lpstr>Sample Input / Output</vt:lpstr>
      <vt:lpstr>Problem Analysis</vt:lpstr>
      <vt:lpstr>Problem Analysis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Fenwick Tree (Bit Index Tree, BIT)</vt:lpstr>
      <vt:lpstr>Lowbit(k)</vt:lpstr>
      <vt:lpstr>Fenwick Tree (Bit Index Tree, BIT)</vt:lpstr>
      <vt:lpstr>Fenwick Tree (Bit Index Tree, BIT)</vt:lpstr>
      <vt:lpstr>BIT, add( ), sum( ), rsum( ) </vt:lpstr>
      <vt:lpstr>BIT, add(1, d)</vt:lpstr>
      <vt:lpstr>BIT, add(2, d)</vt:lpstr>
      <vt:lpstr>BIT, add(3, d)</vt:lpstr>
      <vt:lpstr>BIT, add(4, d)</vt:lpstr>
      <vt:lpstr>BIT, add(5, d)</vt:lpstr>
      <vt:lpstr>BIT, add(6, d)</vt:lpstr>
      <vt:lpstr>BIT, add(7, d)</vt:lpstr>
      <vt:lpstr>BIT, sum (7)</vt:lpstr>
      <vt:lpstr>BIT, sum (12)</vt:lpstr>
      <vt:lpstr>BIT, rsum (7,12)</vt:lpstr>
      <vt:lpstr>Time Complexity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2411</cp:revision>
  <dcterms:created xsi:type="dcterms:W3CDTF">2007-09-17T04:06:35Z</dcterms:created>
  <dcterms:modified xsi:type="dcterms:W3CDTF">2017-10-11T08:44:28Z</dcterms:modified>
</cp:coreProperties>
</file>