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558" r:id="rId4"/>
    <p:sldId id="392" r:id="rId5"/>
    <p:sldId id="259" r:id="rId6"/>
    <p:sldId id="524" r:id="rId7"/>
    <p:sldId id="523" r:id="rId8"/>
    <p:sldId id="533" r:id="rId9"/>
    <p:sldId id="532" r:id="rId10"/>
    <p:sldId id="559" r:id="rId11"/>
    <p:sldId id="534" r:id="rId12"/>
    <p:sldId id="535" r:id="rId13"/>
    <p:sldId id="536" r:id="rId14"/>
    <p:sldId id="537" r:id="rId15"/>
    <p:sldId id="538" r:id="rId16"/>
    <p:sldId id="539" r:id="rId17"/>
    <p:sldId id="540" r:id="rId18"/>
    <p:sldId id="541" r:id="rId19"/>
    <p:sldId id="543" r:id="rId20"/>
    <p:sldId id="542" r:id="rId21"/>
    <p:sldId id="528" r:id="rId22"/>
    <p:sldId id="529" r:id="rId23"/>
    <p:sldId id="547" r:id="rId24"/>
    <p:sldId id="548" r:id="rId25"/>
    <p:sldId id="549" r:id="rId26"/>
    <p:sldId id="550" r:id="rId27"/>
    <p:sldId id="551" r:id="rId28"/>
    <p:sldId id="552" r:id="rId29"/>
    <p:sldId id="556" r:id="rId30"/>
    <p:sldId id="557" r:id="rId31"/>
    <p:sldId id="522" r:id="rId32"/>
    <p:sldId id="525"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48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3405" autoAdjust="0"/>
  </p:normalViewPr>
  <p:slideViewPr>
    <p:cSldViewPr snapToGrid="0" showGuides="1">
      <p:cViewPr varScale="1">
        <p:scale>
          <a:sx n="45" d="100"/>
          <a:sy n="45" d="100"/>
        </p:scale>
        <p:origin x="477" y="34"/>
      </p:cViewPr>
      <p:guideLst/>
    </p:cSldViewPr>
  </p:slideViewPr>
  <p:outlineViewPr>
    <p:cViewPr>
      <p:scale>
        <a:sx n="33" d="100"/>
        <a:sy n="33" d="100"/>
      </p:scale>
      <p:origin x="0" y="-3459"/>
    </p:cViewPr>
  </p:outlineViewPr>
  <p:notesTextViewPr>
    <p:cViewPr>
      <p:scale>
        <a:sx n="1" d="1"/>
        <a:sy n="1" d="1"/>
      </p:scale>
      <p:origin x="0" y="0"/>
    </p:cViewPr>
  </p:notesTextViewPr>
  <p:sorterViewPr>
    <p:cViewPr varScale="1">
      <p:scale>
        <a:sx n="1" d="1"/>
        <a:sy n="1" d="1"/>
      </p:scale>
      <p:origin x="0" y="-607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26C49-0A8F-48FB-AB59-36D9C9656FC8}" type="datetimeFigureOut">
              <a:rPr lang="zh-TW" altLang="en-US" smtClean="0"/>
              <a:t>2020/8/14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2B24F3-20DF-40C1-9310-1A919A9E96E9}" type="slidenum">
              <a:rPr lang="zh-TW" altLang="en-US" smtClean="0"/>
              <a:t>‹#›</a:t>
            </a:fld>
            <a:endParaRPr lang="zh-TW" altLang="en-US"/>
          </a:p>
        </p:txBody>
      </p:sp>
    </p:spTree>
    <p:extLst>
      <p:ext uri="{BB962C8B-B14F-4D97-AF65-F5344CB8AC3E}">
        <p14:creationId xmlns:p14="http://schemas.microsoft.com/office/powerpoint/2010/main" val="514580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B2B24F3-20DF-40C1-9310-1A919A9E96E9}" type="slidenum">
              <a:rPr lang="zh-TW" altLang="en-US" smtClean="0"/>
              <a:t>2</a:t>
            </a:fld>
            <a:endParaRPr lang="zh-TW" altLang="en-US"/>
          </a:p>
        </p:txBody>
      </p:sp>
    </p:spTree>
    <p:extLst>
      <p:ext uri="{BB962C8B-B14F-4D97-AF65-F5344CB8AC3E}">
        <p14:creationId xmlns:p14="http://schemas.microsoft.com/office/powerpoint/2010/main" val="312237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B2B24F3-20DF-40C1-9310-1A919A9E96E9}" type="slidenum">
              <a:rPr lang="zh-TW" altLang="en-US" smtClean="0"/>
              <a:t>4</a:t>
            </a:fld>
            <a:endParaRPr lang="zh-TW" altLang="en-US"/>
          </a:p>
        </p:txBody>
      </p:sp>
    </p:spTree>
    <p:extLst>
      <p:ext uri="{BB962C8B-B14F-4D97-AF65-F5344CB8AC3E}">
        <p14:creationId xmlns:p14="http://schemas.microsoft.com/office/powerpoint/2010/main" val="118093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AF840-B7F0-408A-BADF-4FFC9C4EB78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25B68F7-B0CB-41DA-9E16-D67D11E58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A48FD69-694C-48D6-92CB-2EEC67872504}"/>
              </a:ext>
            </a:extLst>
          </p:cNvPr>
          <p:cNvSpPr>
            <a:spLocks noGrp="1"/>
          </p:cNvSpPr>
          <p:nvPr>
            <p:ph type="dt" sz="half" idx="10"/>
          </p:nvPr>
        </p:nvSpPr>
        <p:spPr/>
        <p:txBody>
          <a:bodyPr/>
          <a:lstStyle/>
          <a:p>
            <a:fld id="{CCB8DF38-79BC-4543-810C-E4CE5754811E}" type="datetime1">
              <a:rPr lang="zh-TW" altLang="en-US" smtClean="0"/>
              <a:t>2020/8/14</a:t>
            </a:fld>
            <a:endParaRPr lang="zh-TW" altLang="en-US"/>
          </a:p>
        </p:txBody>
      </p:sp>
      <p:sp>
        <p:nvSpPr>
          <p:cNvPr id="5" name="頁尾版面配置區 4">
            <a:extLst>
              <a:ext uri="{FF2B5EF4-FFF2-40B4-BE49-F238E27FC236}">
                <a16:creationId xmlns:a16="http://schemas.microsoft.com/office/drawing/2014/main" id="{E24C99D7-DEF4-4C95-B52E-0E0A2B3A1941}"/>
              </a:ext>
            </a:extLst>
          </p:cNvPr>
          <p:cNvSpPr>
            <a:spLocks noGrp="1"/>
          </p:cNvSpPr>
          <p:nvPr>
            <p:ph type="ftr" sz="quarter" idx="11"/>
          </p:nvPr>
        </p:nvSpPr>
        <p:spPr/>
        <p:txBody>
          <a:bodyPr/>
          <a:lstStyle/>
          <a:p>
            <a:r>
              <a:rPr lang="en-US" altLang="zh-TW"/>
              <a:t>UVa 12321 Gas Stations</a:t>
            </a:r>
            <a:endParaRPr lang="zh-TW" altLang="en-US"/>
          </a:p>
        </p:txBody>
      </p:sp>
      <p:sp>
        <p:nvSpPr>
          <p:cNvPr id="6" name="投影片編號版面配置區 5">
            <a:extLst>
              <a:ext uri="{FF2B5EF4-FFF2-40B4-BE49-F238E27FC236}">
                <a16:creationId xmlns:a16="http://schemas.microsoft.com/office/drawing/2014/main" id="{E808E986-B036-401A-B948-B63CED2571A8}"/>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22048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8721E-AE16-4F16-A566-FADB8E887F3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955EDFB-81D6-4805-9C2F-FA05DA6650DD}"/>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3B4E94-9824-4A95-9F69-B6483A1AC595}"/>
              </a:ext>
            </a:extLst>
          </p:cNvPr>
          <p:cNvSpPr>
            <a:spLocks noGrp="1"/>
          </p:cNvSpPr>
          <p:nvPr>
            <p:ph type="dt" sz="half" idx="10"/>
          </p:nvPr>
        </p:nvSpPr>
        <p:spPr/>
        <p:txBody>
          <a:bodyPr/>
          <a:lstStyle/>
          <a:p>
            <a:fld id="{49A9055A-AA48-4055-A3D6-BB2345CF847E}" type="datetime1">
              <a:rPr lang="zh-TW" altLang="en-US" smtClean="0"/>
              <a:t>2020/8/14</a:t>
            </a:fld>
            <a:endParaRPr lang="zh-TW" altLang="en-US"/>
          </a:p>
        </p:txBody>
      </p:sp>
      <p:sp>
        <p:nvSpPr>
          <p:cNvPr id="5" name="頁尾版面配置區 4">
            <a:extLst>
              <a:ext uri="{FF2B5EF4-FFF2-40B4-BE49-F238E27FC236}">
                <a16:creationId xmlns:a16="http://schemas.microsoft.com/office/drawing/2014/main" id="{2BA3C0D3-CEFB-4611-864F-11EC3C936118}"/>
              </a:ext>
            </a:extLst>
          </p:cNvPr>
          <p:cNvSpPr>
            <a:spLocks noGrp="1"/>
          </p:cNvSpPr>
          <p:nvPr>
            <p:ph type="ftr" sz="quarter" idx="11"/>
          </p:nvPr>
        </p:nvSpPr>
        <p:spPr/>
        <p:txBody>
          <a:bodyPr/>
          <a:lstStyle/>
          <a:p>
            <a:r>
              <a:rPr lang="en-US" altLang="zh-TW"/>
              <a:t>UVa 12321 Gas Stations</a:t>
            </a:r>
            <a:endParaRPr lang="zh-TW" altLang="en-US"/>
          </a:p>
        </p:txBody>
      </p:sp>
      <p:sp>
        <p:nvSpPr>
          <p:cNvPr id="6" name="投影片編號版面配置區 5">
            <a:extLst>
              <a:ext uri="{FF2B5EF4-FFF2-40B4-BE49-F238E27FC236}">
                <a16:creationId xmlns:a16="http://schemas.microsoft.com/office/drawing/2014/main" id="{92FC85D0-8F87-485C-84C0-78C437E2F25E}"/>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176738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883B018-6720-4344-99CA-22FA8ED3992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9309DA0-FBB4-4913-9B33-1CE86CC6FFBE}"/>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F38EF4D-2FD1-4C77-AF32-E6704A6B9B7F}"/>
              </a:ext>
            </a:extLst>
          </p:cNvPr>
          <p:cNvSpPr>
            <a:spLocks noGrp="1"/>
          </p:cNvSpPr>
          <p:nvPr>
            <p:ph type="dt" sz="half" idx="10"/>
          </p:nvPr>
        </p:nvSpPr>
        <p:spPr/>
        <p:txBody>
          <a:bodyPr/>
          <a:lstStyle/>
          <a:p>
            <a:fld id="{7FAA18A7-EB36-4BA6-ADA8-EC5DF4933CDD}" type="datetime1">
              <a:rPr lang="zh-TW" altLang="en-US" smtClean="0"/>
              <a:t>2020/8/14</a:t>
            </a:fld>
            <a:endParaRPr lang="zh-TW" altLang="en-US"/>
          </a:p>
        </p:txBody>
      </p:sp>
      <p:sp>
        <p:nvSpPr>
          <p:cNvPr id="5" name="頁尾版面配置區 4">
            <a:extLst>
              <a:ext uri="{FF2B5EF4-FFF2-40B4-BE49-F238E27FC236}">
                <a16:creationId xmlns:a16="http://schemas.microsoft.com/office/drawing/2014/main" id="{013994EF-CEA3-481E-AF94-D382041E121D}"/>
              </a:ext>
            </a:extLst>
          </p:cNvPr>
          <p:cNvSpPr>
            <a:spLocks noGrp="1"/>
          </p:cNvSpPr>
          <p:nvPr>
            <p:ph type="ftr" sz="quarter" idx="11"/>
          </p:nvPr>
        </p:nvSpPr>
        <p:spPr/>
        <p:txBody>
          <a:bodyPr/>
          <a:lstStyle/>
          <a:p>
            <a:r>
              <a:rPr lang="en-US" altLang="zh-TW"/>
              <a:t>UVa 12321 Gas Stations</a:t>
            </a:r>
            <a:endParaRPr lang="zh-TW" altLang="en-US"/>
          </a:p>
        </p:txBody>
      </p:sp>
      <p:sp>
        <p:nvSpPr>
          <p:cNvPr id="6" name="投影片編號版面配置區 5">
            <a:extLst>
              <a:ext uri="{FF2B5EF4-FFF2-40B4-BE49-F238E27FC236}">
                <a16:creationId xmlns:a16="http://schemas.microsoft.com/office/drawing/2014/main" id="{DBF94917-E447-4FAD-BEF0-559C23323CAF}"/>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27531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E58945-F1FF-4218-B1F9-F6B3A6A629F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7D1DDF6-C31D-4FEE-990C-317D8CA108C1}"/>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D796BA0-F449-40A2-99D8-D0292F11858E}"/>
              </a:ext>
            </a:extLst>
          </p:cNvPr>
          <p:cNvSpPr>
            <a:spLocks noGrp="1"/>
          </p:cNvSpPr>
          <p:nvPr>
            <p:ph type="dt" sz="half" idx="10"/>
          </p:nvPr>
        </p:nvSpPr>
        <p:spPr/>
        <p:txBody>
          <a:bodyPr/>
          <a:lstStyle/>
          <a:p>
            <a:fld id="{F0FC170C-36FF-44FB-BCE8-33D9B6C772F9}" type="datetime1">
              <a:rPr lang="zh-TW" altLang="en-US" smtClean="0"/>
              <a:t>2020/8/14</a:t>
            </a:fld>
            <a:endParaRPr lang="zh-TW" altLang="en-US"/>
          </a:p>
        </p:txBody>
      </p:sp>
      <p:sp>
        <p:nvSpPr>
          <p:cNvPr id="5" name="頁尾版面配置區 4">
            <a:extLst>
              <a:ext uri="{FF2B5EF4-FFF2-40B4-BE49-F238E27FC236}">
                <a16:creationId xmlns:a16="http://schemas.microsoft.com/office/drawing/2014/main" id="{264440B5-3553-44D5-A28F-D86FC7B76096}"/>
              </a:ext>
            </a:extLst>
          </p:cNvPr>
          <p:cNvSpPr>
            <a:spLocks noGrp="1"/>
          </p:cNvSpPr>
          <p:nvPr>
            <p:ph type="ftr" sz="quarter" idx="11"/>
          </p:nvPr>
        </p:nvSpPr>
        <p:spPr/>
        <p:txBody>
          <a:bodyPr/>
          <a:lstStyle/>
          <a:p>
            <a:r>
              <a:rPr lang="en-US" altLang="zh-TW"/>
              <a:t>UVa 12321 Gas Stations</a:t>
            </a:r>
            <a:endParaRPr lang="zh-TW" altLang="en-US"/>
          </a:p>
        </p:txBody>
      </p:sp>
      <p:sp>
        <p:nvSpPr>
          <p:cNvPr id="6" name="投影片編號版面配置區 5">
            <a:extLst>
              <a:ext uri="{FF2B5EF4-FFF2-40B4-BE49-F238E27FC236}">
                <a16:creationId xmlns:a16="http://schemas.microsoft.com/office/drawing/2014/main" id="{6C4C8A78-0791-4D24-B233-D72C4C9C7263}"/>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251169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B8E2F-848D-4BA1-BD4A-5A42F350048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968671-27CD-4BD6-A6B7-9F5E00675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67EA219E-1B90-4744-9242-711633406F59}"/>
              </a:ext>
            </a:extLst>
          </p:cNvPr>
          <p:cNvSpPr>
            <a:spLocks noGrp="1"/>
          </p:cNvSpPr>
          <p:nvPr>
            <p:ph type="dt" sz="half" idx="10"/>
          </p:nvPr>
        </p:nvSpPr>
        <p:spPr/>
        <p:txBody>
          <a:bodyPr/>
          <a:lstStyle/>
          <a:p>
            <a:fld id="{173F0434-4D5F-4168-A97E-5F76A41B18FD}" type="datetime1">
              <a:rPr lang="zh-TW" altLang="en-US" smtClean="0"/>
              <a:t>2020/8/14</a:t>
            </a:fld>
            <a:endParaRPr lang="zh-TW" altLang="en-US"/>
          </a:p>
        </p:txBody>
      </p:sp>
      <p:sp>
        <p:nvSpPr>
          <p:cNvPr id="5" name="頁尾版面配置區 4">
            <a:extLst>
              <a:ext uri="{FF2B5EF4-FFF2-40B4-BE49-F238E27FC236}">
                <a16:creationId xmlns:a16="http://schemas.microsoft.com/office/drawing/2014/main" id="{94968D2F-DAD9-4BEC-9567-BE5DE0C068AD}"/>
              </a:ext>
            </a:extLst>
          </p:cNvPr>
          <p:cNvSpPr>
            <a:spLocks noGrp="1"/>
          </p:cNvSpPr>
          <p:nvPr>
            <p:ph type="ftr" sz="quarter" idx="11"/>
          </p:nvPr>
        </p:nvSpPr>
        <p:spPr/>
        <p:txBody>
          <a:bodyPr/>
          <a:lstStyle/>
          <a:p>
            <a:r>
              <a:rPr lang="en-US" altLang="zh-TW"/>
              <a:t>UVa 12321 Gas Stations</a:t>
            </a:r>
            <a:endParaRPr lang="zh-TW" altLang="en-US"/>
          </a:p>
        </p:txBody>
      </p:sp>
      <p:sp>
        <p:nvSpPr>
          <p:cNvPr id="6" name="投影片編號版面配置區 5">
            <a:extLst>
              <a:ext uri="{FF2B5EF4-FFF2-40B4-BE49-F238E27FC236}">
                <a16:creationId xmlns:a16="http://schemas.microsoft.com/office/drawing/2014/main" id="{4A576261-2F3B-4F3E-825A-10B2DC5BAE41}"/>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165377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DD2D9-B9C2-4E23-A540-4015373F756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3C0139-EA98-461D-BDAE-0BAB4DA29B6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5EB1EB0-7E30-4A3F-8710-8EBDFA217C22}"/>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432D8DB-C796-415A-8FC4-0945B677BC17}"/>
              </a:ext>
            </a:extLst>
          </p:cNvPr>
          <p:cNvSpPr>
            <a:spLocks noGrp="1"/>
          </p:cNvSpPr>
          <p:nvPr>
            <p:ph type="dt" sz="half" idx="10"/>
          </p:nvPr>
        </p:nvSpPr>
        <p:spPr/>
        <p:txBody>
          <a:bodyPr/>
          <a:lstStyle/>
          <a:p>
            <a:fld id="{0F857792-CBAC-49B2-A3C4-0FD49C28B952}" type="datetime1">
              <a:rPr lang="zh-TW" altLang="en-US" smtClean="0"/>
              <a:t>2020/8/14</a:t>
            </a:fld>
            <a:endParaRPr lang="zh-TW" altLang="en-US"/>
          </a:p>
        </p:txBody>
      </p:sp>
      <p:sp>
        <p:nvSpPr>
          <p:cNvPr id="6" name="頁尾版面配置區 5">
            <a:extLst>
              <a:ext uri="{FF2B5EF4-FFF2-40B4-BE49-F238E27FC236}">
                <a16:creationId xmlns:a16="http://schemas.microsoft.com/office/drawing/2014/main" id="{73F295D7-8AAF-4162-8CCF-AE7D5B30EE3C}"/>
              </a:ext>
            </a:extLst>
          </p:cNvPr>
          <p:cNvSpPr>
            <a:spLocks noGrp="1"/>
          </p:cNvSpPr>
          <p:nvPr>
            <p:ph type="ftr" sz="quarter" idx="11"/>
          </p:nvPr>
        </p:nvSpPr>
        <p:spPr/>
        <p:txBody>
          <a:bodyPr/>
          <a:lstStyle/>
          <a:p>
            <a:r>
              <a:rPr lang="en-US" altLang="zh-TW"/>
              <a:t>UVa 12321 Gas Stations</a:t>
            </a:r>
            <a:endParaRPr lang="zh-TW" altLang="en-US"/>
          </a:p>
        </p:txBody>
      </p:sp>
      <p:sp>
        <p:nvSpPr>
          <p:cNvPr id="7" name="投影片編號版面配置區 6">
            <a:extLst>
              <a:ext uri="{FF2B5EF4-FFF2-40B4-BE49-F238E27FC236}">
                <a16:creationId xmlns:a16="http://schemas.microsoft.com/office/drawing/2014/main" id="{E90A05D1-9DDC-4D9F-8C32-22B5472EF939}"/>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35610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9E9A48-0CB1-4BFB-B9DB-A0F9D79F9F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29CA385-B56D-486C-9AFA-BDDAE6B08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00FE3FF-5661-4C46-8EC1-E4D006AE42E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1AF7682-3E05-4DF3-8937-20FF90D06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B55991CF-819A-485E-B435-4A7E8C7AA066}"/>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1B209A2-C0FB-4D69-8871-48330F4F9EE7}"/>
              </a:ext>
            </a:extLst>
          </p:cNvPr>
          <p:cNvSpPr>
            <a:spLocks noGrp="1"/>
          </p:cNvSpPr>
          <p:nvPr>
            <p:ph type="dt" sz="half" idx="10"/>
          </p:nvPr>
        </p:nvSpPr>
        <p:spPr/>
        <p:txBody>
          <a:bodyPr/>
          <a:lstStyle/>
          <a:p>
            <a:fld id="{5BCC7FD2-C3F0-4CCD-8066-349F3EB5DA9F}" type="datetime1">
              <a:rPr lang="zh-TW" altLang="en-US" smtClean="0"/>
              <a:t>2020/8/14</a:t>
            </a:fld>
            <a:endParaRPr lang="zh-TW" altLang="en-US"/>
          </a:p>
        </p:txBody>
      </p:sp>
      <p:sp>
        <p:nvSpPr>
          <p:cNvPr id="8" name="頁尾版面配置區 7">
            <a:extLst>
              <a:ext uri="{FF2B5EF4-FFF2-40B4-BE49-F238E27FC236}">
                <a16:creationId xmlns:a16="http://schemas.microsoft.com/office/drawing/2014/main" id="{41F85267-2EC0-4238-846C-51E7B7CA0FEF}"/>
              </a:ext>
            </a:extLst>
          </p:cNvPr>
          <p:cNvSpPr>
            <a:spLocks noGrp="1"/>
          </p:cNvSpPr>
          <p:nvPr>
            <p:ph type="ftr" sz="quarter" idx="11"/>
          </p:nvPr>
        </p:nvSpPr>
        <p:spPr/>
        <p:txBody>
          <a:bodyPr/>
          <a:lstStyle/>
          <a:p>
            <a:r>
              <a:rPr lang="en-US" altLang="zh-TW"/>
              <a:t>UVa 12321 Gas Stations</a:t>
            </a:r>
            <a:endParaRPr lang="zh-TW" altLang="en-US"/>
          </a:p>
        </p:txBody>
      </p:sp>
      <p:sp>
        <p:nvSpPr>
          <p:cNvPr id="9" name="投影片編號版面配置區 8">
            <a:extLst>
              <a:ext uri="{FF2B5EF4-FFF2-40B4-BE49-F238E27FC236}">
                <a16:creationId xmlns:a16="http://schemas.microsoft.com/office/drawing/2014/main" id="{2C2A0F0F-6A8F-4495-B8B9-278384059521}"/>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313128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332EF-7E06-4BC9-ADE5-13969A371B4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E02AAFC-600F-4158-8B25-AF1E4B13FA95}"/>
              </a:ext>
            </a:extLst>
          </p:cNvPr>
          <p:cNvSpPr>
            <a:spLocks noGrp="1"/>
          </p:cNvSpPr>
          <p:nvPr>
            <p:ph type="dt" sz="half" idx="10"/>
          </p:nvPr>
        </p:nvSpPr>
        <p:spPr/>
        <p:txBody>
          <a:bodyPr/>
          <a:lstStyle/>
          <a:p>
            <a:fld id="{DD81AB74-E3B0-4BFF-8F2B-21950FA72538}" type="datetime1">
              <a:rPr lang="zh-TW" altLang="en-US" smtClean="0"/>
              <a:t>2020/8/14</a:t>
            </a:fld>
            <a:endParaRPr lang="zh-TW" altLang="en-US"/>
          </a:p>
        </p:txBody>
      </p:sp>
      <p:sp>
        <p:nvSpPr>
          <p:cNvPr id="4" name="頁尾版面配置區 3">
            <a:extLst>
              <a:ext uri="{FF2B5EF4-FFF2-40B4-BE49-F238E27FC236}">
                <a16:creationId xmlns:a16="http://schemas.microsoft.com/office/drawing/2014/main" id="{8042F7CD-82E4-43FB-A8CB-618679375805}"/>
              </a:ext>
            </a:extLst>
          </p:cNvPr>
          <p:cNvSpPr>
            <a:spLocks noGrp="1"/>
          </p:cNvSpPr>
          <p:nvPr>
            <p:ph type="ftr" sz="quarter" idx="11"/>
          </p:nvPr>
        </p:nvSpPr>
        <p:spPr/>
        <p:txBody>
          <a:bodyPr/>
          <a:lstStyle/>
          <a:p>
            <a:r>
              <a:rPr lang="en-US" altLang="zh-TW"/>
              <a:t>UVa 12321 Gas Stations</a:t>
            </a:r>
            <a:endParaRPr lang="zh-TW" altLang="en-US"/>
          </a:p>
        </p:txBody>
      </p:sp>
      <p:sp>
        <p:nvSpPr>
          <p:cNvPr id="5" name="投影片編號版面配置區 4">
            <a:extLst>
              <a:ext uri="{FF2B5EF4-FFF2-40B4-BE49-F238E27FC236}">
                <a16:creationId xmlns:a16="http://schemas.microsoft.com/office/drawing/2014/main" id="{CF9019BC-D743-4606-8E63-E613F28A7932}"/>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249679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4679C90-AF68-45AF-8A18-276F3174F623}"/>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5C5797D7-3324-48A5-858D-CB2852E1A8CA}"/>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7FCE88CF-A27D-448B-AFA8-307B067F3905}"/>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96049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4BE7D2-668B-4310-86B2-445F9D0992C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61B96DF-12FC-4205-BBA3-957177AE6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E2E47DC-052B-460C-AAE3-E9AEAE94F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D263361-5F00-4D0B-A50F-C84F027D53D6}"/>
              </a:ext>
            </a:extLst>
          </p:cNvPr>
          <p:cNvSpPr>
            <a:spLocks noGrp="1"/>
          </p:cNvSpPr>
          <p:nvPr>
            <p:ph type="dt" sz="half" idx="10"/>
          </p:nvPr>
        </p:nvSpPr>
        <p:spPr/>
        <p:txBody>
          <a:bodyPr/>
          <a:lstStyle/>
          <a:p>
            <a:fld id="{76827710-B759-4D1D-9EFF-0736F3242917}" type="datetime1">
              <a:rPr lang="zh-TW" altLang="en-US" smtClean="0"/>
              <a:t>2020/8/14</a:t>
            </a:fld>
            <a:endParaRPr lang="zh-TW" altLang="en-US"/>
          </a:p>
        </p:txBody>
      </p:sp>
      <p:sp>
        <p:nvSpPr>
          <p:cNvPr id="6" name="頁尾版面配置區 5">
            <a:extLst>
              <a:ext uri="{FF2B5EF4-FFF2-40B4-BE49-F238E27FC236}">
                <a16:creationId xmlns:a16="http://schemas.microsoft.com/office/drawing/2014/main" id="{D2C8A488-0D24-4CE6-AE54-835CC69BE444}"/>
              </a:ext>
            </a:extLst>
          </p:cNvPr>
          <p:cNvSpPr>
            <a:spLocks noGrp="1"/>
          </p:cNvSpPr>
          <p:nvPr>
            <p:ph type="ftr" sz="quarter" idx="11"/>
          </p:nvPr>
        </p:nvSpPr>
        <p:spPr/>
        <p:txBody>
          <a:bodyPr/>
          <a:lstStyle/>
          <a:p>
            <a:r>
              <a:rPr lang="en-US" altLang="zh-TW"/>
              <a:t>UVa 12321 Gas Stations</a:t>
            </a:r>
            <a:endParaRPr lang="zh-TW" altLang="en-US"/>
          </a:p>
        </p:txBody>
      </p:sp>
      <p:sp>
        <p:nvSpPr>
          <p:cNvPr id="7" name="投影片編號版面配置區 6">
            <a:extLst>
              <a:ext uri="{FF2B5EF4-FFF2-40B4-BE49-F238E27FC236}">
                <a16:creationId xmlns:a16="http://schemas.microsoft.com/office/drawing/2014/main" id="{D206322D-3600-4F2D-974E-8738D396ADF6}"/>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43363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C62A42-108E-472C-9F6B-C598F8ABF88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0549E62-5F4A-4E88-81EC-14741418A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BE446C8-566D-4DF7-AA14-834E58499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ACB60A3-478D-4A11-8830-D6B7902E4965}"/>
              </a:ext>
            </a:extLst>
          </p:cNvPr>
          <p:cNvSpPr>
            <a:spLocks noGrp="1"/>
          </p:cNvSpPr>
          <p:nvPr>
            <p:ph type="dt" sz="half" idx="10"/>
          </p:nvPr>
        </p:nvSpPr>
        <p:spPr/>
        <p:txBody>
          <a:bodyPr/>
          <a:lstStyle/>
          <a:p>
            <a:fld id="{A7CE2CFF-C6BA-4143-BC06-DCE310F365CF}" type="datetime1">
              <a:rPr lang="zh-TW" altLang="en-US" smtClean="0"/>
              <a:t>2020/8/14</a:t>
            </a:fld>
            <a:endParaRPr lang="zh-TW" altLang="en-US"/>
          </a:p>
        </p:txBody>
      </p:sp>
      <p:sp>
        <p:nvSpPr>
          <p:cNvPr id="6" name="頁尾版面配置區 5">
            <a:extLst>
              <a:ext uri="{FF2B5EF4-FFF2-40B4-BE49-F238E27FC236}">
                <a16:creationId xmlns:a16="http://schemas.microsoft.com/office/drawing/2014/main" id="{4A6F8042-1386-49C4-B350-0200DF612049}"/>
              </a:ext>
            </a:extLst>
          </p:cNvPr>
          <p:cNvSpPr>
            <a:spLocks noGrp="1"/>
          </p:cNvSpPr>
          <p:nvPr>
            <p:ph type="ftr" sz="quarter" idx="11"/>
          </p:nvPr>
        </p:nvSpPr>
        <p:spPr/>
        <p:txBody>
          <a:bodyPr/>
          <a:lstStyle/>
          <a:p>
            <a:r>
              <a:rPr lang="en-US" altLang="zh-TW"/>
              <a:t>UVa 12321 Gas Stations</a:t>
            </a:r>
            <a:endParaRPr lang="zh-TW" altLang="en-US"/>
          </a:p>
        </p:txBody>
      </p:sp>
      <p:sp>
        <p:nvSpPr>
          <p:cNvPr id="7" name="投影片編號版面配置區 6">
            <a:extLst>
              <a:ext uri="{FF2B5EF4-FFF2-40B4-BE49-F238E27FC236}">
                <a16:creationId xmlns:a16="http://schemas.microsoft.com/office/drawing/2014/main" id="{3D3764CA-9BA2-4323-8CCD-8C36A9FC69D1}"/>
              </a:ext>
            </a:extLst>
          </p:cNvPr>
          <p:cNvSpPr>
            <a:spLocks noGrp="1"/>
          </p:cNvSpPr>
          <p:nvPr>
            <p:ph type="sldNum" sz="quarter" idx="12"/>
          </p:nvPr>
        </p:nvSpPr>
        <p:spPr/>
        <p:txBody>
          <a:body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170000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B59492D-9AA3-4D7A-A28E-1D2AB2F9E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6E45DB0-D93B-4DC8-9915-47135DDB6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E5AFE0-781D-4C67-831A-C1BF71A0E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342B8-170F-4207-9973-F7D222622EFE}" type="datetime1">
              <a:rPr lang="zh-TW" altLang="en-US" smtClean="0"/>
              <a:t>2020/8/14</a:t>
            </a:fld>
            <a:endParaRPr lang="zh-TW" altLang="en-US"/>
          </a:p>
        </p:txBody>
      </p:sp>
      <p:sp>
        <p:nvSpPr>
          <p:cNvPr id="5" name="頁尾版面配置區 4">
            <a:extLst>
              <a:ext uri="{FF2B5EF4-FFF2-40B4-BE49-F238E27FC236}">
                <a16:creationId xmlns:a16="http://schemas.microsoft.com/office/drawing/2014/main" id="{83BAD97A-5133-4E14-93B2-E77B3B5C4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UVa 12321 Gas Stations</a:t>
            </a:r>
            <a:endParaRPr lang="zh-TW" altLang="en-US"/>
          </a:p>
        </p:txBody>
      </p:sp>
      <p:sp>
        <p:nvSpPr>
          <p:cNvPr id="6" name="投影片編號版面配置區 5">
            <a:extLst>
              <a:ext uri="{FF2B5EF4-FFF2-40B4-BE49-F238E27FC236}">
                <a16:creationId xmlns:a16="http://schemas.microsoft.com/office/drawing/2014/main" id="{8B1A361E-47A9-4BCC-B409-11F11842E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93694-D045-4A1B-9B9E-84F567608C77}" type="slidenum">
              <a:rPr lang="zh-TW" altLang="en-US" smtClean="0"/>
              <a:t>‹#›</a:t>
            </a:fld>
            <a:endParaRPr lang="zh-TW" altLang="en-US"/>
          </a:p>
        </p:txBody>
      </p:sp>
    </p:spTree>
    <p:extLst>
      <p:ext uri="{BB962C8B-B14F-4D97-AF65-F5344CB8AC3E}">
        <p14:creationId xmlns:p14="http://schemas.microsoft.com/office/powerpoint/2010/main" val="424036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97A523-0895-4707-B0BA-DC3D3F9606C9}"/>
              </a:ext>
            </a:extLst>
          </p:cNvPr>
          <p:cNvSpPr>
            <a:spLocks noGrp="1"/>
          </p:cNvSpPr>
          <p:nvPr>
            <p:ph type="ctrTitle"/>
          </p:nvPr>
        </p:nvSpPr>
        <p:spPr/>
        <p:txBody>
          <a:bodyPr>
            <a:normAutofit/>
          </a:bodyPr>
          <a:lstStyle/>
          <a:p>
            <a:r>
              <a:rPr lang="en-US" altLang="zh-TW" sz="4800" dirty="0" err="1">
                <a:latin typeface="Times New Roman" panose="02020603050405020304" pitchFamily="18" charset="0"/>
                <a:cs typeface="Times New Roman" panose="02020603050405020304" pitchFamily="18" charset="0"/>
              </a:rPr>
              <a:t>UVa</a:t>
            </a:r>
            <a:r>
              <a:rPr lang="en-US" altLang="zh-TW" sz="4800" dirty="0">
                <a:latin typeface="Times New Roman" panose="02020603050405020304" pitchFamily="18" charset="0"/>
                <a:cs typeface="Times New Roman" panose="02020603050405020304" pitchFamily="18" charset="0"/>
              </a:rPr>
              <a:t> 12321 Gas Stations</a:t>
            </a:r>
            <a:endParaRPr lang="zh-TW" alt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95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C5B1E62-CFAF-4D15-9EB0-4B7E5424AA3C}"/>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8D085DC5-3C5F-48E6-BC5C-206D73D7E7E6}"/>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9F6FFF9-C3E9-4D4D-81F3-B778BFC49B88}"/>
              </a:ext>
            </a:extLst>
          </p:cNvPr>
          <p:cNvSpPr>
            <a:spLocks noGrp="1"/>
          </p:cNvSpPr>
          <p:nvPr>
            <p:ph type="sldNum" sz="quarter" idx="12"/>
          </p:nvPr>
        </p:nvSpPr>
        <p:spPr/>
        <p:txBody>
          <a:bodyPr/>
          <a:lstStyle/>
          <a:p>
            <a:fld id="{CEE93694-D045-4A1B-9B9E-84F567608C77}" type="slidenum">
              <a:rPr lang="zh-TW" altLang="en-US" smtClean="0"/>
              <a:t>10</a:t>
            </a:fld>
            <a:endParaRPr lang="zh-TW" altLang="en-US"/>
          </a:p>
        </p:txBody>
      </p:sp>
      <p:sp>
        <p:nvSpPr>
          <p:cNvPr id="5" name="文字方塊 4">
            <a:extLst>
              <a:ext uri="{FF2B5EF4-FFF2-40B4-BE49-F238E27FC236}">
                <a16:creationId xmlns:a16="http://schemas.microsoft.com/office/drawing/2014/main" id="{D5EF2161-3022-4913-9E47-3A1634AFECC2}"/>
              </a:ext>
            </a:extLst>
          </p:cNvPr>
          <p:cNvSpPr txBox="1"/>
          <p:nvPr/>
        </p:nvSpPr>
        <p:spPr>
          <a:xfrm>
            <a:off x="4643120" y="2488912"/>
            <a:ext cx="2062480"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演算法</a:t>
            </a:r>
          </a:p>
        </p:txBody>
      </p:sp>
    </p:spTree>
    <p:extLst>
      <p:ext uri="{BB962C8B-B14F-4D97-AF65-F5344CB8AC3E}">
        <p14:creationId xmlns:p14="http://schemas.microsoft.com/office/powerpoint/2010/main" val="5271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11</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5" name="文字方塊 4">
            <a:extLst>
              <a:ext uri="{FF2B5EF4-FFF2-40B4-BE49-F238E27FC236}">
                <a16:creationId xmlns:a16="http://schemas.microsoft.com/office/drawing/2014/main" id="{3CE34A3F-808C-425F-B455-403A4CCA79A9}"/>
              </a:ext>
            </a:extLst>
          </p:cNvPr>
          <p:cNvSpPr txBox="1"/>
          <p:nvPr/>
        </p:nvSpPr>
        <p:spPr>
          <a:xfrm>
            <a:off x="7919434" y="1929913"/>
            <a:ext cx="1889506" cy="461664"/>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左端點排序</a:t>
            </a: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t>1</a:t>
            </a:r>
            <a:endParaRPr lang="zh-TW" altLang="en-US" sz="2400" dirty="0"/>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t>5</a:t>
            </a:r>
            <a:endParaRPr lang="zh-TW" altLang="en-US" sz="2400" dirty="0"/>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t>6</a:t>
            </a:r>
            <a:endParaRPr lang="zh-TW" altLang="en-US" sz="2400" dirty="0"/>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t>7</a:t>
            </a:r>
            <a:endParaRPr lang="zh-TW" altLang="en-US" sz="2400" dirty="0"/>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t>8</a:t>
            </a:r>
            <a:endParaRPr lang="zh-TW" altLang="en-US" sz="2400" dirty="0"/>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t>9</a:t>
            </a:r>
            <a:endParaRPr lang="zh-TW" altLang="en-US" sz="2400" dirty="0"/>
          </a:p>
        </p:txBody>
      </p:sp>
      <p:sp>
        <p:nvSpPr>
          <p:cNvPr id="34" name="文字方塊 33">
            <a:extLst>
              <a:ext uri="{FF2B5EF4-FFF2-40B4-BE49-F238E27FC236}">
                <a16:creationId xmlns:a16="http://schemas.microsoft.com/office/drawing/2014/main" id="{0F4FAF31-BF9B-42E4-8ABD-4D1061942451}"/>
              </a:ext>
            </a:extLst>
          </p:cNvPr>
          <p:cNvSpPr txBox="1"/>
          <p:nvPr/>
        </p:nvSpPr>
        <p:spPr>
          <a:xfrm>
            <a:off x="7919434" y="2474513"/>
            <a:ext cx="3675158"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然後由左至右掃描左端點</a:t>
            </a:r>
          </a:p>
        </p:txBody>
      </p:sp>
    </p:spTree>
    <p:extLst>
      <p:ext uri="{BB962C8B-B14F-4D97-AF65-F5344CB8AC3E}">
        <p14:creationId xmlns:p14="http://schemas.microsoft.com/office/powerpoint/2010/main" val="402465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3" grpId="0"/>
      <p:bldP spid="24" grpId="0"/>
      <p:bldP spid="26" grpId="0"/>
      <p:bldP spid="28" grpId="0"/>
      <p:bldP spid="30" grpId="0"/>
      <p:bldP spid="31" grpId="0"/>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12</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6477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solidFill>
                  <a:srgbClr val="F74811"/>
                </a:solidFill>
              </a:rPr>
              <a:t>1</a:t>
            </a:r>
            <a:endParaRPr lang="zh-TW" altLang="en-US" sz="2400" dirty="0">
              <a:solidFill>
                <a:srgbClr val="F74811"/>
              </a:solidFill>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t>5</a:t>
            </a:r>
            <a:endParaRPr lang="zh-TW" altLang="en-US" sz="2400" dirty="0"/>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t>6</a:t>
            </a:r>
            <a:endParaRPr lang="zh-TW" altLang="en-US" sz="2400" dirty="0"/>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t>7</a:t>
            </a:r>
            <a:endParaRPr lang="zh-TW" altLang="en-US" sz="2400" dirty="0"/>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t>8</a:t>
            </a:r>
            <a:endParaRPr lang="zh-TW" altLang="en-US" sz="2400" dirty="0"/>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t>9</a:t>
            </a:r>
            <a:endParaRPr lang="zh-TW" altLang="en-US" sz="2400" dirty="0"/>
          </a:p>
        </p:txBody>
      </p:sp>
      <p:sp>
        <p:nvSpPr>
          <p:cNvPr id="9" name="文字方塊 8">
            <a:extLst>
              <a:ext uri="{FF2B5EF4-FFF2-40B4-BE49-F238E27FC236}">
                <a16:creationId xmlns:a16="http://schemas.microsoft.com/office/drawing/2014/main" id="{141EED20-FBCE-4E14-B480-63AA5C937084}"/>
              </a:ext>
            </a:extLst>
          </p:cNvPr>
          <p:cNvSpPr txBox="1"/>
          <p:nvPr/>
        </p:nvSpPr>
        <p:spPr>
          <a:xfrm>
            <a:off x="2155030" y="485709"/>
            <a:ext cx="812016" cy="461664"/>
          </a:xfrm>
          <a:prstGeom prst="rect">
            <a:avLst/>
          </a:prstGeom>
          <a:noFill/>
        </p:spPr>
        <p:txBody>
          <a:bodyPr wrap="square" rtlCol="0">
            <a:spAutoFit/>
          </a:bodyPr>
          <a:lstStyle/>
          <a:p>
            <a:r>
              <a:rPr lang="en-US" altLang="zh-TW" sz="2400" dirty="0"/>
              <a:t>left</a:t>
            </a:r>
            <a:endParaRPr lang="zh-TW" altLang="en-US" sz="2400" dirty="0"/>
          </a:p>
        </p:txBody>
      </p:sp>
      <p:sp>
        <p:nvSpPr>
          <p:cNvPr id="36" name="文字方塊 35">
            <a:extLst>
              <a:ext uri="{FF2B5EF4-FFF2-40B4-BE49-F238E27FC236}">
                <a16:creationId xmlns:a16="http://schemas.microsoft.com/office/drawing/2014/main" id="{8604E837-A6A4-46EE-A8C7-79869C1FE886}"/>
              </a:ext>
            </a:extLst>
          </p:cNvPr>
          <p:cNvSpPr txBox="1"/>
          <p:nvPr/>
        </p:nvSpPr>
        <p:spPr>
          <a:xfrm>
            <a:off x="2062142" y="30907"/>
            <a:ext cx="812016" cy="461664"/>
          </a:xfrm>
          <a:prstGeom prst="rect">
            <a:avLst/>
          </a:prstGeom>
          <a:noFill/>
        </p:spPr>
        <p:txBody>
          <a:bodyPr wrap="square" rtlCol="0">
            <a:spAutoFit/>
          </a:bodyPr>
          <a:lstStyle/>
          <a:p>
            <a:r>
              <a:rPr lang="en-US" altLang="zh-TW" sz="2400" dirty="0"/>
              <a:t>right</a:t>
            </a:r>
            <a:endParaRPr lang="zh-TW" altLang="en-US" sz="2400" dirty="0"/>
          </a:p>
        </p:txBody>
      </p:sp>
      <p:sp>
        <p:nvSpPr>
          <p:cNvPr id="38" name="文字方塊 37">
            <a:extLst>
              <a:ext uri="{FF2B5EF4-FFF2-40B4-BE49-F238E27FC236}">
                <a16:creationId xmlns:a16="http://schemas.microsoft.com/office/drawing/2014/main" id="{3D2E8852-3A5F-4758-8B40-1B6EE8944A1E}"/>
              </a:ext>
            </a:extLst>
          </p:cNvPr>
          <p:cNvSpPr txBox="1"/>
          <p:nvPr/>
        </p:nvSpPr>
        <p:spPr>
          <a:xfrm>
            <a:off x="4934088" y="809997"/>
            <a:ext cx="812016" cy="461664"/>
          </a:xfrm>
          <a:prstGeom prst="rect">
            <a:avLst/>
          </a:prstGeom>
          <a:noFill/>
        </p:spPr>
        <p:txBody>
          <a:bodyPr wrap="square" rtlCol="0">
            <a:spAutoFit/>
          </a:bodyPr>
          <a:lstStyle/>
          <a:p>
            <a:r>
              <a:rPr lang="en-US" altLang="zh-TW" sz="2400" dirty="0"/>
              <a:t>right</a:t>
            </a:r>
            <a:endParaRPr lang="zh-TW" altLang="en-US" sz="2400" dirty="0"/>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1042056" y="1987247"/>
            <a:ext cx="4267200" cy="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E2ABD6AC-0957-4042-B70E-2765367D4F19}"/>
                  </a:ext>
                </a:extLst>
              </p:cNvPr>
              <p:cNvSpPr txBox="1"/>
              <p:nvPr/>
            </p:nvSpPr>
            <p:spPr>
              <a:xfrm>
                <a:off x="898748" y="1719453"/>
                <a:ext cx="547465"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5" name="文字方塊 4">
                <a:extLst>
                  <a:ext uri="{FF2B5EF4-FFF2-40B4-BE49-F238E27FC236}">
                    <a16:creationId xmlns:a16="http://schemas.microsoft.com/office/drawing/2014/main" id="{E2ABD6AC-0957-4042-B70E-2765367D4F19}"/>
                  </a:ext>
                </a:extLst>
              </p:cNvPr>
              <p:cNvSpPr txBox="1">
                <a:spLocks noRot="1" noChangeAspect="1" noMove="1" noResize="1" noEditPoints="1" noAdjustHandles="1" noChangeArrowheads="1" noChangeShapeType="1" noTextEdit="1"/>
              </p:cNvSpPr>
              <p:nvPr/>
            </p:nvSpPr>
            <p:spPr>
              <a:xfrm>
                <a:off x="898748" y="1719453"/>
                <a:ext cx="547465" cy="461665"/>
              </a:xfrm>
              <a:prstGeom prst="rect">
                <a:avLst/>
              </a:prstGeom>
              <a:blipFill>
                <a:blip r:embed="rId2"/>
                <a:stretch>
                  <a:fillRect l="-2222"/>
                </a:stretch>
              </a:blipFill>
            </p:spPr>
            <p:txBody>
              <a:bodyPr/>
              <a:lstStyle/>
              <a:p>
                <a:r>
                  <a:rPr lang="zh-TW" altLang="en-US">
                    <a:noFill/>
                  </a:rPr>
                  <a:t> </a:t>
                </a:r>
              </a:p>
            </p:txBody>
          </p:sp>
        </mc:Fallback>
      </mc:AlternateContent>
      <p:sp>
        <p:nvSpPr>
          <p:cNvPr id="37" name="文字方塊 36">
            <a:extLst>
              <a:ext uri="{FF2B5EF4-FFF2-40B4-BE49-F238E27FC236}">
                <a16:creationId xmlns:a16="http://schemas.microsoft.com/office/drawing/2014/main" id="{948CFB81-0361-4985-B568-27C0C6377D3B}"/>
              </a:ext>
            </a:extLst>
          </p:cNvPr>
          <p:cNvSpPr txBox="1"/>
          <p:nvPr/>
        </p:nvSpPr>
        <p:spPr>
          <a:xfrm>
            <a:off x="1744509" y="1604776"/>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左邊</a:t>
            </a:r>
          </a:p>
        </p:txBody>
      </p:sp>
      <p:sp>
        <p:nvSpPr>
          <p:cNvPr id="40" name="文字方塊 39">
            <a:extLst>
              <a:ext uri="{FF2B5EF4-FFF2-40B4-BE49-F238E27FC236}">
                <a16:creationId xmlns:a16="http://schemas.microsoft.com/office/drawing/2014/main" id="{B4218243-A391-49C9-9B5A-EE98EC2CEE00}"/>
              </a:ext>
            </a:extLst>
          </p:cNvPr>
          <p:cNvSpPr txBox="1"/>
          <p:nvPr/>
        </p:nvSpPr>
        <p:spPr>
          <a:xfrm>
            <a:off x="7295726" y="1656707"/>
            <a:ext cx="4056487" cy="461665"/>
          </a:xfrm>
          <a:prstGeom prst="rect">
            <a:avLst/>
          </a:prstGeom>
          <a:noFill/>
        </p:spPr>
        <p:txBody>
          <a:bodyPr wrap="square" rtlCol="0">
            <a:spAutoFit/>
          </a:bodyPr>
          <a:lstStyle/>
          <a:p>
            <a:r>
              <a:rPr lang="en-US" altLang="zh-TW" sz="2400" dirty="0"/>
              <a:t>[</a:t>
            </a:r>
            <a:r>
              <a:rPr lang="en-US" altLang="zh-TW" sz="2400" dirty="0" err="1"/>
              <a:t>left,right</a:t>
            </a:r>
            <a:r>
              <a:rPr lang="en-US" altLang="zh-TW" sz="2400" dirty="0"/>
              <a:t>]: </a:t>
            </a:r>
            <a:r>
              <a:rPr lang="zh-TW" altLang="en-US" sz="2400" dirty="0">
                <a:latin typeface="標楷體" panose="03000509000000000000" pitchFamily="65" charset="-120"/>
                <a:ea typeface="標楷體" panose="03000509000000000000" pitchFamily="65" charset="-120"/>
              </a:rPr>
              <a:t>某一團的覆蓋區間</a:t>
            </a:r>
          </a:p>
        </p:txBody>
      </p:sp>
      <p:sp>
        <p:nvSpPr>
          <p:cNvPr id="41" name="文字方塊 40">
            <a:extLst>
              <a:ext uri="{FF2B5EF4-FFF2-40B4-BE49-F238E27FC236}">
                <a16:creationId xmlns:a16="http://schemas.microsoft.com/office/drawing/2014/main" id="{0513CC2C-7106-4985-A6C9-2185333BAF42}"/>
              </a:ext>
            </a:extLst>
          </p:cNvPr>
          <p:cNvSpPr txBox="1"/>
          <p:nvPr/>
        </p:nvSpPr>
        <p:spPr>
          <a:xfrm>
            <a:off x="4900359" y="2171705"/>
            <a:ext cx="1904828" cy="461665"/>
          </a:xfrm>
          <a:prstGeom prst="rect">
            <a:avLst/>
          </a:prstGeom>
          <a:noFill/>
        </p:spPr>
        <p:txBody>
          <a:bodyPr wrap="square" rtlCol="0">
            <a:spAutoFit/>
          </a:bodyPr>
          <a:lstStyle/>
          <a:p>
            <a:r>
              <a:rPr lang="zh-TW" altLang="en-US" sz="2400" dirty="0">
                <a:solidFill>
                  <a:srgbClr val="FF0000"/>
                </a:solidFill>
                <a:latin typeface="標楷體" panose="03000509000000000000" pitchFamily="65" charset="-120"/>
                <a:ea typeface="標楷體" panose="03000509000000000000" pitchFamily="65" charset="-120"/>
              </a:rPr>
              <a:t>更新</a:t>
            </a:r>
            <a:r>
              <a:rPr lang="en-US" altLang="zh-TW" sz="2400" dirty="0">
                <a:solidFill>
                  <a:srgbClr val="FF0000"/>
                </a:solidFill>
                <a:ea typeface="標楷體" panose="03000509000000000000" pitchFamily="65" charset="-120"/>
              </a:rPr>
              <a:t>right</a:t>
            </a:r>
            <a:r>
              <a:rPr lang="zh-TW" altLang="en-US" sz="2400" dirty="0">
                <a:solidFill>
                  <a:srgbClr val="FF0000"/>
                </a:solidFill>
                <a:latin typeface="標楷體" panose="03000509000000000000" pitchFamily="65" charset="-120"/>
                <a:ea typeface="標楷體" panose="03000509000000000000" pitchFamily="65" charset="-120"/>
              </a:rPr>
              <a:t>值</a:t>
            </a:r>
            <a:endParaRPr lang="en-US" altLang="zh-TW" sz="2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3666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22" presetClass="entr" presetSubtype="1"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13</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6477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t>1</a:t>
            </a:r>
            <a:endParaRPr lang="zh-TW" altLang="en-US" sz="2400" dirty="0"/>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solidFill>
                  <a:srgbClr val="F74811"/>
                </a:solidFill>
              </a:rPr>
              <a:t>2</a:t>
            </a:r>
            <a:endParaRPr lang="zh-TW" altLang="en-US" sz="2400" dirty="0">
              <a:solidFill>
                <a:srgbClr val="F74811"/>
              </a:solidFill>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t>5</a:t>
            </a:r>
            <a:endParaRPr lang="zh-TW" altLang="en-US" sz="2400" dirty="0"/>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t>6</a:t>
            </a:r>
            <a:endParaRPr lang="zh-TW" altLang="en-US" sz="2400" dirty="0"/>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t>7</a:t>
            </a:r>
            <a:endParaRPr lang="zh-TW" altLang="en-US" sz="2400" dirty="0"/>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t>8</a:t>
            </a:r>
            <a:endParaRPr lang="zh-TW" altLang="en-US" sz="2400" dirty="0"/>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t>9</a:t>
            </a:r>
            <a:endParaRPr lang="zh-TW" altLang="en-US" sz="2400" dirty="0"/>
          </a:p>
        </p:txBody>
      </p:sp>
      <p:sp>
        <p:nvSpPr>
          <p:cNvPr id="9" name="文字方塊 8">
            <a:extLst>
              <a:ext uri="{FF2B5EF4-FFF2-40B4-BE49-F238E27FC236}">
                <a16:creationId xmlns:a16="http://schemas.microsoft.com/office/drawing/2014/main" id="{141EED20-FBCE-4E14-B480-63AA5C937084}"/>
              </a:ext>
            </a:extLst>
          </p:cNvPr>
          <p:cNvSpPr txBox="1"/>
          <p:nvPr/>
        </p:nvSpPr>
        <p:spPr>
          <a:xfrm>
            <a:off x="2155030" y="485709"/>
            <a:ext cx="812016" cy="461664"/>
          </a:xfrm>
          <a:prstGeom prst="rect">
            <a:avLst/>
          </a:prstGeom>
          <a:noFill/>
        </p:spPr>
        <p:txBody>
          <a:bodyPr wrap="square" rtlCol="0">
            <a:spAutoFit/>
          </a:bodyPr>
          <a:lstStyle/>
          <a:p>
            <a:r>
              <a:rPr lang="en-US" altLang="zh-TW" sz="2400" dirty="0"/>
              <a:t>left</a:t>
            </a:r>
            <a:endParaRPr lang="zh-TW" altLang="en-US" sz="2400" dirty="0"/>
          </a:p>
        </p:txBody>
      </p:sp>
      <p:sp>
        <p:nvSpPr>
          <p:cNvPr id="38" name="文字方塊 37">
            <a:extLst>
              <a:ext uri="{FF2B5EF4-FFF2-40B4-BE49-F238E27FC236}">
                <a16:creationId xmlns:a16="http://schemas.microsoft.com/office/drawing/2014/main" id="{3D2E8852-3A5F-4758-8B40-1B6EE8944A1E}"/>
              </a:ext>
            </a:extLst>
          </p:cNvPr>
          <p:cNvSpPr txBox="1"/>
          <p:nvPr/>
        </p:nvSpPr>
        <p:spPr>
          <a:xfrm>
            <a:off x="4934088" y="809997"/>
            <a:ext cx="812016" cy="461664"/>
          </a:xfrm>
          <a:prstGeom prst="rect">
            <a:avLst/>
          </a:prstGeom>
          <a:noFill/>
        </p:spPr>
        <p:txBody>
          <a:bodyPr wrap="square" rtlCol="0">
            <a:spAutoFit/>
          </a:bodyPr>
          <a:lstStyle/>
          <a:p>
            <a:r>
              <a:rPr lang="en-US" altLang="zh-TW" sz="2400" dirty="0"/>
              <a:t>right</a:t>
            </a:r>
            <a:endParaRPr lang="zh-TW" altLang="en-US" sz="2400" dirty="0"/>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a:off x="1416050" y="2528888"/>
            <a:ext cx="3168142" cy="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4221BD8F-794B-4C94-8C13-467D8DCCDF8B}"/>
                  </a:ext>
                </a:extLst>
              </p:cNvPr>
              <p:cNvSpPr txBox="1"/>
              <p:nvPr/>
            </p:nvSpPr>
            <p:spPr>
              <a:xfrm>
                <a:off x="1251697" y="2275757"/>
                <a:ext cx="547465"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36" name="文字方塊 35">
                <a:extLst>
                  <a:ext uri="{FF2B5EF4-FFF2-40B4-BE49-F238E27FC236}">
                    <a16:creationId xmlns:a16="http://schemas.microsoft.com/office/drawing/2014/main" id="{4221BD8F-794B-4C94-8C13-467D8DCCDF8B}"/>
                  </a:ext>
                </a:extLst>
              </p:cNvPr>
              <p:cNvSpPr txBox="1">
                <a:spLocks noRot="1" noChangeAspect="1" noMove="1" noResize="1" noEditPoints="1" noAdjustHandles="1" noChangeArrowheads="1" noChangeShapeType="1" noTextEdit="1"/>
              </p:cNvSpPr>
              <p:nvPr/>
            </p:nvSpPr>
            <p:spPr>
              <a:xfrm>
                <a:off x="1251697" y="2275757"/>
                <a:ext cx="547465" cy="461665"/>
              </a:xfrm>
              <a:prstGeom prst="rect">
                <a:avLst/>
              </a:prstGeom>
              <a:blipFill>
                <a:blip r:embed="rId2"/>
                <a:stretch>
                  <a:fillRect l="-2222"/>
                </a:stretch>
              </a:blipFill>
            </p:spPr>
            <p:txBody>
              <a:bodyPr/>
              <a:lstStyle/>
              <a:p>
                <a:r>
                  <a:rPr lang="zh-TW" altLang="en-US">
                    <a:noFill/>
                  </a:rPr>
                  <a:t> </a:t>
                </a:r>
              </a:p>
            </p:txBody>
          </p:sp>
        </mc:Fallback>
      </mc:AlternateContent>
      <p:sp>
        <p:nvSpPr>
          <p:cNvPr id="37" name="文字方塊 36">
            <a:extLst>
              <a:ext uri="{FF2B5EF4-FFF2-40B4-BE49-F238E27FC236}">
                <a16:creationId xmlns:a16="http://schemas.microsoft.com/office/drawing/2014/main" id="{6CF2C4B0-06D9-4A83-B97A-65EB009FA25B}"/>
              </a:ext>
            </a:extLst>
          </p:cNvPr>
          <p:cNvSpPr txBox="1"/>
          <p:nvPr/>
        </p:nvSpPr>
        <p:spPr>
          <a:xfrm>
            <a:off x="1744509" y="2151063"/>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左邊</a:t>
            </a:r>
          </a:p>
        </p:txBody>
      </p:sp>
      <p:sp>
        <p:nvSpPr>
          <p:cNvPr id="40" name="文字方塊 39">
            <a:extLst>
              <a:ext uri="{FF2B5EF4-FFF2-40B4-BE49-F238E27FC236}">
                <a16:creationId xmlns:a16="http://schemas.microsoft.com/office/drawing/2014/main" id="{5F55E109-786E-409B-878F-BD76AA3C6A69}"/>
              </a:ext>
            </a:extLst>
          </p:cNvPr>
          <p:cNvSpPr txBox="1"/>
          <p:nvPr/>
        </p:nvSpPr>
        <p:spPr>
          <a:xfrm>
            <a:off x="7295726" y="1656707"/>
            <a:ext cx="4056487" cy="461665"/>
          </a:xfrm>
          <a:prstGeom prst="rect">
            <a:avLst/>
          </a:prstGeom>
          <a:noFill/>
        </p:spPr>
        <p:txBody>
          <a:bodyPr wrap="square" rtlCol="0">
            <a:spAutoFit/>
          </a:bodyPr>
          <a:lstStyle/>
          <a:p>
            <a:r>
              <a:rPr lang="en-US" altLang="zh-TW" sz="2400" dirty="0"/>
              <a:t>[</a:t>
            </a:r>
            <a:r>
              <a:rPr lang="en-US" altLang="zh-TW" sz="2400" dirty="0" err="1"/>
              <a:t>left,right</a:t>
            </a:r>
            <a:r>
              <a:rPr lang="en-US" altLang="zh-TW" sz="2400" dirty="0"/>
              <a:t>]: </a:t>
            </a:r>
            <a:r>
              <a:rPr lang="zh-TW" altLang="en-US" sz="2400" dirty="0">
                <a:latin typeface="標楷體" panose="03000509000000000000" pitchFamily="65" charset="-120"/>
                <a:ea typeface="標楷體" panose="03000509000000000000" pitchFamily="65" charset="-120"/>
              </a:rPr>
              <a:t>某一團的覆蓋區間</a:t>
            </a:r>
          </a:p>
        </p:txBody>
      </p:sp>
    </p:spTree>
    <p:extLst>
      <p:ext uri="{BB962C8B-B14F-4D97-AF65-F5344CB8AC3E}">
        <p14:creationId xmlns:p14="http://schemas.microsoft.com/office/powerpoint/2010/main" val="152912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14</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6477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t>1</a:t>
            </a:r>
            <a:endParaRPr lang="zh-TW" altLang="en-US" sz="2400" dirty="0"/>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solidFill>
                  <a:srgbClr val="F74811"/>
                </a:solidFill>
              </a:rPr>
              <a:t>3</a:t>
            </a:r>
            <a:endParaRPr lang="zh-TW" altLang="en-US" sz="2400" dirty="0">
              <a:solidFill>
                <a:srgbClr val="F74811"/>
              </a:solidFill>
            </a:endParaRPr>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t>5</a:t>
            </a:r>
            <a:endParaRPr lang="zh-TW" altLang="en-US" sz="2400" dirty="0"/>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t>6</a:t>
            </a:r>
            <a:endParaRPr lang="zh-TW" altLang="en-US" sz="2400" dirty="0"/>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t>7</a:t>
            </a:r>
            <a:endParaRPr lang="zh-TW" altLang="en-US" sz="2400" dirty="0"/>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t>8</a:t>
            </a:r>
            <a:endParaRPr lang="zh-TW" altLang="en-US" sz="2400" dirty="0"/>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t>9</a:t>
            </a:r>
            <a:endParaRPr lang="zh-TW" altLang="en-US" sz="2400" dirty="0"/>
          </a:p>
        </p:txBody>
      </p:sp>
      <p:sp>
        <p:nvSpPr>
          <p:cNvPr id="9" name="文字方塊 8">
            <a:extLst>
              <a:ext uri="{FF2B5EF4-FFF2-40B4-BE49-F238E27FC236}">
                <a16:creationId xmlns:a16="http://schemas.microsoft.com/office/drawing/2014/main" id="{141EED20-FBCE-4E14-B480-63AA5C937084}"/>
              </a:ext>
            </a:extLst>
          </p:cNvPr>
          <p:cNvSpPr txBox="1"/>
          <p:nvPr/>
        </p:nvSpPr>
        <p:spPr>
          <a:xfrm>
            <a:off x="2155030" y="485709"/>
            <a:ext cx="812016" cy="461664"/>
          </a:xfrm>
          <a:prstGeom prst="rect">
            <a:avLst/>
          </a:prstGeom>
          <a:noFill/>
        </p:spPr>
        <p:txBody>
          <a:bodyPr wrap="square" rtlCol="0">
            <a:spAutoFit/>
          </a:bodyPr>
          <a:lstStyle/>
          <a:p>
            <a:r>
              <a:rPr lang="en-US" altLang="zh-TW" sz="2400" dirty="0"/>
              <a:t>left</a:t>
            </a:r>
            <a:endParaRPr lang="zh-TW" altLang="en-US" sz="2400" dirty="0"/>
          </a:p>
        </p:txBody>
      </p:sp>
      <p:sp>
        <p:nvSpPr>
          <p:cNvPr id="38" name="文字方塊 37">
            <a:extLst>
              <a:ext uri="{FF2B5EF4-FFF2-40B4-BE49-F238E27FC236}">
                <a16:creationId xmlns:a16="http://schemas.microsoft.com/office/drawing/2014/main" id="{3D2E8852-3A5F-4758-8B40-1B6EE8944A1E}"/>
              </a:ext>
            </a:extLst>
          </p:cNvPr>
          <p:cNvSpPr txBox="1"/>
          <p:nvPr/>
        </p:nvSpPr>
        <p:spPr>
          <a:xfrm>
            <a:off x="4934088" y="809997"/>
            <a:ext cx="812016" cy="461664"/>
          </a:xfrm>
          <a:prstGeom prst="rect">
            <a:avLst/>
          </a:prstGeom>
          <a:noFill/>
        </p:spPr>
        <p:txBody>
          <a:bodyPr wrap="square" rtlCol="0">
            <a:spAutoFit/>
          </a:bodyPr>
          <a:lstStyle/>
          <a:p>
            <a:r>
              <a:rPr lang="en-US" altLang="zh-TW" sz="2400" dirty="0"/>
              <a:t>right</a:t>
            </a:r>
            <a:endParaRPr lang="zh-TW" altLang="en-US" sz="2400" dirty="0"/>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a:off x="1800098" y="2960688"/>
            <a:ext cx="2406142" cy="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74B68EE5-5484-4757-BA67-0A6CF66729F6}"/>
                  </a:ext>
                </a:extLst>
              </p:cNvPr>
              <p:cNvSpPr txBox="1"/>
              <p:nvPr/>
            </p:nvSpPr>
            <p:spPr>
              <a:xfrm>
                <a:off x="1635830" y="2702447"/>
                <a:ext cx="3774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36" name="文字方塊 35">
                <a:extLst>
                  <a:ext uri="{FF2B5EF4-FFF2-40B4-BE49-F238E27FC236}">
                    <a16:creationId xmlns:a16="http://schemas.microsoft.com/office/drawing/2014/main" id="{74B68EE5-5484-4757-BA67-0A6CF66729F6}"/>
                  </a:ext>
                </a:extLst>
              </p:cNvPr>
              <p:cNvSpPr txBox="1">
                <a:spLocks noRot="1" noChangeAspect="1" noMove="1" noResize="1" noEditPoints="1" noAdjustHandles="1" noChangeArrowheads="1" noChangeShapeType="1" noTextEdit="1"/>
              </p:cNvSpPr>
              <p:nvPr/>
            </p:nvSpPr>
            <p:spPr>
              <a:xfrm>
                <a:off x="1635830" y="2702447"/>
                <a:ext cx="377464" cy="461665"/>
              </a:xfrm>
              <a:prstGeom prst="rect">
                <a:avLst/>
              </a:prstGeom>
              <a:blipFill>
                <a:blip r:embed="rId2"/>
                <a:stretch>
                  <a:fillRect l="-3226" r="-1613"/>
                </a:stretch>
              </a:blipFill>
            </p:spPr>
            <p:txBody>
              <a:bodyPr/>
              <a:lstStyle/>
              <a:p>
                <a:r>
                  <a:rPr lang="zh-TW" altLang="en-US">
                    <a:noFill/>
                  </a:rPr>
                  <a:t> </a:t>
                </a:r>
              </a:p>
            </p:txBody>
          </p:sp>
        </mc:Fallback>
      </mc:AlternateContent>
      <p:sp>
        <p:nvSpPr>
          <p:cNvPr id="40" name="文字方塊 39">
            <a:extLst>
              <a:ext uri="{FF2B5EF4-FFF2-40B4-BE49-F238E27FC236}">
                <a16:creationId xmlns:a16="http://schemas.microsoft.com/office/drawing/2014/main" id="{6DF16998-82C8-47A2-B499-38EBFC4DC0B7}"/>
              </a:ext>
            </a:extLst>
          </p:cNvPr>
          <p:cNvSpPr txBox="1"/>
          <p:nvPr/>
        </p:nvSpPr>
        <p:spPr>
          <a:xfrm>
            <a:off x="1758527" y="2551083"/>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左邊</a:t>
            </a:r>
          </a:p>
        </p:txBody>
      </p:sp>
      <p:sp>
        <p:nvSpPr>
          <p:cNvPr id="41" name="文字方塊 40">
            <a:extLst>
              <a:ext uri="{FF2B5EF4-FFF2-40B4-BE49-F238E27FC236}">
                <a16:creationId xmlns:a16="http://schemas.microsoft.com/office/drawing/2014/main" id="{42C5AE0C-8C9E-48D8-801D-600F3BD42CB2}"/>
              </a:ext>
            </a:extLst>
          </p:cNvPr>
          <p:cNvSpPr txBox="1"/>
          <p:nvPr/>
        </p:nvSpPr>
        <p:spPr>
          <a:xfrm>
            <a:off x="7295726" y="1656707"/>
            <a:ext cx="4056487" cy="461665"/>
          </a:xfrm>
          <a:prstGeom prst="rect">
            <a:avLst/>
          </a:prstGeom>
          <a:noFill/>
        </p:spPr>
        <p:txBody>
          <a:bodyPr wrap="square" rtlCol="0">
            <a:spAutoFit/>
          </a:bodyPr>
          <a:lstStyle/>
          <a:p>
            <a:r>
              <a:rPr lang="en-US" altLang="zh-TW" sz="2400" dirty="0"/>
              <a:t>[</a:t>
            </a:r>
            <a:r>
              <a:rPr lang="en-US" altLang="zh-TW" sz="2400" dirty="0" err="1"/>
              <a:t>left,right</a:t>
            </a:r>
            <a:r>
              <a:rPr lang="en-US" altLang="zh-TW" sz="2400" dirty="0"/>
              <a:t>]: </a:t>
            </a:r>
            <a:r>
              <a:rPr lang="zh-TW" altLang="en-US" sz="2400" dirty="0">
                <a:latin typeface="標楷體" panose="03000509000000000000" pitchFamily="65" charset="-120"/>
                <a:ea typeface="標楷體" panose="03000509000000000000" pitchFamily="65" charset="-120"/>
              </a:rPr>
              <a:t>某一團的覆蓋區間</a:t>
            </a:r>
          </a:p>
        </p:txBody>
      </p:sp>
    </p:spTree>
    <p:extLst>
      <p:ext uri="{BB962C8B-B14F-4D97-AF65-F5344CB8AC3E}">
        <p14:creationId xmlns:p14="http://schemas.microsoft.com/office/powerpoint/2010/main" val="55183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0D6F2321-AC8F-40CF-9372-2D5882A46359}"/>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15</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a:cxnSpLocks/>
          </p:cNvCxnSpPr>
          <p:nvPr/>
        </p:nvCxnSpPr>
        <p:spPr>
          <a:xfrm>
            <a:off x="2424113" y="1341438"/>
            <a:ext cx="0" cy="228588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311829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t>1</a:t>
            </a:r>
            <a:endParaRPr lang="zh-TW" altLang="en-US" sz="2400" dirty="0"/>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solidFill>
                  <a:srgbClr val="F74811"/>
                </a:solidFill>
              </a:rPr>
              <a:t>4</a:t>
            </a:r>
            <a:endParaRPr lang="zh-TW" altLang="en-US" sz="2400" dirty="0">
              <a:solidFill>
                <a:srgbClr val="F74811"/>
              </a:solidFill>
            </a:endParaRPr>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t>5</a:t>
            </a:r>
            <a:endParaRPr lang="zh-TW" altLang="en-US" sz="2400" dirty="0"/>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t>6</a:t>
            </a:r>
            <a:endParaRPr lang="zh-TW" altLang="en-US" sz="2400" dirty="0"/>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t>7</a:t>
            </a:r>
            <a:endParaRPr lang="zh-TW" altLang="en-US" sz="2400" dirty="0"/>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t>8</a:t>
            </a:r>
            <a:endParaRPr lang="zh-TW" altLang="en-US" sz="2400" dirty="0"/>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t>9</a:t>
            </a:r>
            <a:endParaRPr lang="zh-TW" altLang="en-US" sz="2400" dirty="0"/>
          </a:p>
        </p:txBody>
      </p:sp>
      <p:sp>
        <p:nvSpPr>
          <p:cNvPr id="9" name="文字方塊 8">
            <a:extLst>
              <a:ext uri="{FF2B5EF4-FFF2-40B4-BE49-F238E27FC236}">
                <a16:creationId xmlns:a16="http://schemas.microsoft.com/office/drawing/2014/main" id="{141EED20-FBCE-4E14-B480-63AA5C937084}"/>
              </a:ext>
            </a:extLst>
          </p:cNvPr>
          <p:cNvSpPr txBox="1"/>
          <p:nvPr/>
        </p:nvSpPr>
        <p:spPr>
          <a:xfrm>
            <a:off x="5003809" y="874585"/>
            <a:ext cx="812016" cy="461664"/>
          </a:xfrm>
          <a:prstGeom prst="rect">
            <a:avLst/>
          </a:prstGeom>
          <a:noFill/>
        </p:spPr>
        <p:txBody>
          <a:bodyPr wrap="square" rtlCol="0">
            <a:spAutoFit/>
          </a:bodyPr>
          <a:lstStyle/>
          <a:p>
            <a:r>
              <a:rPr lang="en-US" altLang="zh-TW" sz="2400" dirty="0"/>
              <a:t>left</a:t>
            </a:r>
            <a:endParaRPr lang="zh-TW" altLang="en-US" sz="2400" dirty="0"/>
          </a:p>
        </p:txBody>
      </p:sp>
      <p:sp>
        <p:nvSpPr>
          <p:cNvPr id="38" name="文字方塊 37">
            <a:extLst>
              <a:ext uri="{FF2B5EF4-FFF2-40B4-BE49-F238E27FC236}">
                <a16:creationId xmlns:a16="http://schemas.microsoft.com/office/drawing/2014/main" id="{3D2E8852-3A5F-4758-8B40-1B6EE8944A1E}"/>
              </a:ext>
            </a:extLst>
          </p:cNvPr>
          <p:cNvSpPr txBox="1"/>
          <p:nvPr/>
        </p:nvSpPr>
        <p:spPr>
          <a:xfrm>
            <a:off x="5003809" y="484798"/>
            <a:ext cx="812016" cy="461664"/>
          </a:xfrm>
          <a:prstGeom prst="rect">
            <a:avLst/>
          </a:prstGeom>
          <a:noFill/>
        </p:spPr>
        <p:txBody>
          <a:bodyPr wrap="square" rtlCol="0">
            <a:spAutoFit/>
          </a:bodyPr>
          <a:lstStyle/>
          <a:p>
            <a:r>
              <a:rPr lang="en-US" altLang="zh-TW" sz="2400" dirty="0"/>
              <a:t>right</a:t>
            </a:r>
            <a:endParaRPr lang="zh-TW" altLang="en-US" sz="2400" dirty="0"/>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flipV="1">
            <a:off x="3285744" y="3485705"/>
            <a:ext cx="3187230" cy="1488"/>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E8E38FC3-B845-41D5-9C9C-D070FD654B01}"/>
              </a:ext>
            </a:extLst>
          </p:cNvPr>
          <p:cNvCxnSpPr>
            <a:cxnSpLocks/>
          </p:cNvCxnSpPr>
          <p:nvPr/>
        </p:nvCxnSpPr>
        <p:spPr>
          <a:xfrm flipH="1">
            <a:off x="6503006" y="1336249"/>
            <a:ext cx="7522" cy="214945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905DEB42-1CAC-43D1-BBE0-F676D2CC9ADF}"/>
              </a:ext>
            </a:extLst>
          </p:cNvPr>
          <p:cNvSpPr txBox="1"/>
          <p:nvPr/>
        </p:nvSpPr>
        <p:spPr>
          <a:xfrm>
            <a:off x="6132470" y="846307"/>
            <a:ext cx="812016" cy="461664"/>
          </a:xfrm>
          <a:prstGeom prst="rect">
            <a:avLst/>
          </a:prstGeom>
          <a:noFill/>
        </p:spPr>
        <p:txBody>
          <a:bodyPr wrap="square" rtlCol="0">
            <a:spAutoFit/>
          </a:bodyPr>
          <a:lstStyle/>
          <a:p>
            <a:r>
              <a:rPr lang="en-US" altLang="zh-TW" sz="2400" dirty="0"/>
              <a:t>right</a:t>
            </a:r>
            <a:endParaRPr lang="zh-TW" altLang="en-US" sz="2400" dirty="0"/>
          </a:p>
        </p:txBody>
      </p:sp>
      <p:sp>
        <p:nvSpPr>
          <p:cNvPr id="40" name="橢圓 39">
            <a:extLst>
              <a:ext uri="{FF2B5EF4-FFF2-40B4-BE49-F238E27FC236}">
                <a16:creationId xmlns:a16="http://schemas.microsoft.com/office/drawing/2014/main" id="{86ED18BC-5501-45C7-A4CD-8696451EF2A3}"/>
              </a:ext>
            </a:extLst>
          </p:cNvPr>
          <p:cNvSpPr/>
          <p:nvPr/>
        </p:nvSpPr>
        <p:spPr>
          <a:xfrm>
            <a:off x="568452" y="1487430"/>
            <a:ext cx="5106416" cy="1750623"/>
          </a:xfrm>
          <a:prstGeom prst="ellipse">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D6B43DDC-7FC1-48C1-96AB-AE8BBBC672C2}"/>
                  </a:ext>
                </a:extLst>
              </p:cNvPr>
              <p:cNvSpPr txBox="1"/>
              <p:nvPr/>
            </p:nvSpPr>
            <p:spPr>
              <a:xfrm>
                <a:off x="3121660" y="3223120"/>
                <a:ext cx="3774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41" name="文字方塊 40">
                <a:extLst>
                  <a:ext uri="{FF2B5EF4-FFF2-40B4-BE49-F238E27FC236}">
                    <a16:creationId xmlns:a16="http://schemas.microsoft.com/office/drawing/2014/main" id="{D6B43DDC-7FC1-48C1-96AB-AE8BBBC672C2}"/>
                  </a:ext>
                </a:extLst>
              </p:cNvPr>
              <p:cNvSpPr txBox="1">
                <a:spLocks noRot="1" noChangeAspect="1" noMove="1" noResize="1" noEditPoints="1" noAdjustHandles="1" noChangeArrowheads="1" noChangeShapeType="1" noTextEdit="1"/>
              </p:cNvSpPr>
              <p:nvPr/>
            </p:nvSpPr>
            <p:spPr>
              <a:xfrm>
                <a:off x="3121660" y="3223120"/>
                <a:ext cx="377464" cy="461665"/>
              </a:xfrm>
              <a:prstGeom prst="rect">
                <a:avLst/>
              </a:prstGeom>
              <a:blipFill>
                <a:blip r:embed="rId2"/>
                <a:stretch>
                  <a:fillRect l="-3226" r="-1613"/>
                </a:stretch>
              </a:blipFill>
            </p:spPr>
            <p:txBody>
              <a:bodyPr/>
              <a:lstStyle/>
              <a:p>
                <a:r>
                  <a:rPr lang="zh-TW" altLang="en-US">
                    <a:noFill/>
                  </a:rPr>
                  <a:t> </a:t>
                </a:r>
              </a:p>
            </p:txBody>
          </p:sp>
        </mc:Fallback>
      </mc:AlternateContent>
      <p:sp>
        <p:nvSpPr>
          <p:cNvPr id="11" name="文字方塊 10">
            <a:extLst>
              <a:ext uri="{FF2B5EF4-FFF2-40B4-BE49-F238E27FC236}">
                <a16:creationId xmlns:a16="http://schemas.microsoft.com/office/drawing/2014/main" id="{E97C9322-DCD1-4618-BCC2-952FF9521926}"/>
              </a:ext>
            </a:extLst>
          </p:cNvPr>
          <p:cNvSpPr txBox="1"/>
          <p:nvPr/>
        </p:nvSpPr>
        <p:spPr>
          <a:xfrm>
            <a:off x="2357571" y="3261185"/>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右邊</a:t>
            </a:r>
          </a:p>
        </p:txBody>
      </p:sp>
      <p:sp>
        <p:nvSpPr>
          <p:cNvPr id="44" name="文字方塊 43">
            <a:extLst>
              <a:ext uri="{FF2B5EF4-FFF2-40B4-BE49-F238E27FC236}">
                <a16:creationId xmlns:a16="http://schemas.microsoft.com/office/drawing/2014/main" id="{337819AD-F24A-4298-B7D3-1D141BA1B4A0}"/>
              </a:ext>
            </a:extLst>
          </p:cNvPr>
          <p:cNvSpPr txBox="1"/>
          <p:nvPr/>
        </p:nvSpPr>
        <p:spPr>
          <a:xfrm>
            <a:off x="5625774" y="2145157"/>
            <a:ext cx="705471"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一團</a:t>
            </a:r>
          </a:p>
        </p:txBody>
      </p:sp>
      <p:sp>
        <p:nvSpPr>
          <p:cNvPr id="46" name="文字方塊 45">
            <a:extLst>
              <a:ext uri="{FF2B5EF4-FFF2-40B4-BE49-F238E27FC236}">
                <a16:creationId xmlns:a16="http://schemas.microsoft.com/office/drawing/2014/main" id="{66A6BB13-BFC4-44E3-ADBC-9C943E294726}"/>
              </a:ext>
            </a:extLst>
          </p:cNvPr>
          <p:cNvSpPr txBox="1"/>
          <p:nvPr/>
        </p:nvSpPr>
        <p:spPr>
          <a:xfrm>
            <a:off x="4657605" y="3102389"/>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左邊</a:t>
            </a:r>
          </a:p>
        </p:txBody>
      </p:sp>
      <p:sp>
        <p:nvSpPr>
          <p:cNvPr id="47" name="文字方塊 46">
            <a:extLst>
              <a:ext uri="{FF2B5EF4-FFF2-40B4-BE49-F238E27FC236}">
                <a16:creationId xmlns:a16="http://schemas.microsoft.com/office/drawing/2014/main" id="{A5C0F02B-1F7D-492E-89BB-D273EE7D2B56}"/>
              </a:ext>
            </a:extLst>
          </p:cNvPr>
          <p:cNvSpPr txBox="1"/>
          <p:nvPr/>
        </p:nvSpPr>
        <p:spPr>
          <a:xfrm>
            <a:off x="7295726" y="1656707"/>
            <a:ext cx="4056487" cy="461665"/>
          </a:xfrm>
          <a:prstGeom prst="rect">
            <a:avLst/>
          </a:prstGeom>
          <a:noFill/>
        </p:spPr>
        <p:txBody>
          <a:bodyPr wrap="square" rtlCol="0">
            <a:spAutoFit/>
          </a:bodyPr>
          <a:lstStyle/>
          <a:p>
            <a:r>
              <a:rPr lang="en-US" altLang="zh-TW" sz="2400" dirty="0"/>
              <a:t>[</a:t>
            </a:r>
            <a:r>
              <a:rPr lang="en-US" altLang="zh-TW" sz="2400" dirty="0" err="1"/>
              <a:t>left,right</a:t>
            </a:r>
            <a:r>
              <a:rPr lang="en-US" altLang="zh-TW" sz="2400" dirty="0"/>
              <a:t>]: </a:t>
            </a:r>
            <a:r>
              <a:rPr lang="zh-TW" altLang="en-US" sz="2400" dirty="0">
                <a:latin typeface="標楷體" panose="03000509000000000000" pitchFamily="65" charset="-120"/>
                <a:ea typeface="標楷體" panose="03000509000000000000" pitchFamily="65" charset="-120"/>
              </a:rPr>
              <a:t>某一團的覆蓋區間</a:t>
            </a:r>
          </a:p>
        </p:txBody>
      </p:sp>
      <p:sp>
        <p:nvSpPr>
          <p:cNvPr id="13" name="文字方塊 12">
            <a:extLst>
              <a:ext uri="{FF2B5EF4-FFF2-40B4-BE49-F238E27FC236}">
                <a16:creationId xmlns:a16="http://schemas.microsoft.com/office/drawing/2014/main" id="{980564C9-0C69-4CA4-AC0E-778714B56FED}"/>
              </a:ext>
            </a:extLst>
          </p:cNvPr>
          <p:cNvSpPr txBox="1"/>
          <p:nvPr/>
        </p:nvSpPr>
        <p:spPr>
          <a:xfrm>
            <a:off x="6827412" y="3196181"/>
            <a:ext cx="2218926"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新的一團開始</a:t>
            </a:r>
          </a:p>
        </p:txBody>
      </p:sp>
      <p:sp>
        <p:nvSpPr>
          <p:cNvPr id="48" name="文字方塊 47">
            <a:extLst>
              <a:ext uri="{FF2B5EF4-FFF2-40B4-BE49-F238E27FC236}">
                <a16:creationId xmlns:a16="http://schemas.microsoft.com/office/drawing/2014/main" id="{F12798E4-DAFF-453E-BEF0-30D3FF48EB3E}"/>
              </a:ext>
            </a:extLst>
          </p:cNvPr>
          <p:cNvSpPr txBox="1"/>
          <p:nvPr/>
        </p:nvSpPr>
        <p:spPr>
          <a:xfrm>
            <a:off x="3066887" y="2017454"/>
            <a:ext cx="1470861"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覆蓋區間</a:t>
            </a:r>
          </a:p>
        </p:txBody>
      </p:sp>
      <p:sp>
        <p:nvSpPr>
          <p:cNvPr id="49" name="文字方塊 48">
            <a:extLst>
              <a:ext uri="{FF2B5EF4-FFF2-40B4-BE49-F238E27FC236}">
                <a16:creationId xmlns:a16="http://schemas.microsoft.com/office/drawing/2014/main" id="{3310B545-59EC-4716-B8FD-3E2A31B6327B}"/>
              </a:ext>
            </a:extLst>
          </p:cNvPr>
          <p:cNvSpPr txBox="1"/>
          <p:nvPr/>
        </p:nvSpPr>
        <p:spPr>
          <a:xfrm>
            <a:off x="6486326" y="2563983"/>
            <a:ext cx="1904828" cy="461665"/>
          </a:xfrm>
          <a:prstGeom prst="rect">
            <a:avLst/>
          </a:prstGeom>
          <a:noFill/>
        </p:spPr>
        <p:txBody>
          <a:bodyPr wrap="square" rtlCol="0">
            <a:spAutoFit/>
          </a:bodyPr>
          <a:lstStyle/>
          <a:p>
            <a:r>
              <a:rPr lang="zh-TW" altLang="en-US" sz="2400" dirty="0">
                <a:solidFill>
                  <a:srgbClr val="FF0000"/>
                </a:solidFill>
                <a:latin typeface="標楷體" panose="03000509000000000000" pitchFamily="65" charset="-120"/>
                <a:ea typeface="標楷體" panose="03000509000000000000" pitchFamily="65" charset="-120"/>
              </a:rPr>
              <a:t>更新</a:t>
            </a:r>
            <a:r>
              <a:rPr lang="en-US" altLang="zh-TW" sz="2400" dirty="0">
                <a:solidFill>
                  <a:srgbClr val="FF0000"/>
                </a:solidFill>
                <a:ea typeface="標楷體" panose="03000509000000000000" pitchFamily="65" charset="-120"/>
              </a:rPr>
              <a:t>right</a:t>
            </a:r>
            <a:r>
              <a:rPr lang="zh-TW" altLang="en-US" sz="2400" dirty="0">
                <a:solidFill>
                  <a:srgbClr val="FF0000"/>
                </a:solidFill>
                <a:latin typeface="標楷體" panose="03000509000000000000" pitchFamily="65" charset="-120"/>
                <a:ea typeface="標楷體" panose="03000509000000000000" pitchFamily="65" charset="-120"/>
              </a:rPr>
              <a:t>值</a:t>
            </a:r>
            <a:endParaRPr lang="en-US" altLang="zh-TW" sz="2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6514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up)">
                                      <p:cBhvr>
                                        <p:cTn id="10" dur="500"/>
                                        <p:tgtEl>
                                          <p:spTgt spid="4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500"/>
                                        <p:tgtEl>
                                          <p:spTgt spid="4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up)">
                                      <p:cBhvr>
                                        <p:cTn id="16" dur="500"/>
                                        <p:tgtEl>
                                          <p:spTgt spid="4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childTnLst>
                                </p:cTn>
                              </p:par>
                              <p:par>
                                <p:cTn id="24" presetID="1" presetClass="exit"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22" presetClass="entr" presetSubtype="1"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up)">
                                      <p:cBhvr>
                                        <p:cTn id="3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8" grpId="0"/>
      <p:bldP spid="37" grpId="0"/>
      <p:bldP spid="40" grpId="0" animBg="1"/>
      <p:bldP spid="44" grpId="0"/>
      <p:bldP spid="46" grpId="0"/>
      <p:bldP spid="13" grpId="0"/>
      <p:bldP spid="48" grpId="0"/>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B41EF4C3-8B1E-45D6-83E8-F7A223545BFC}"/>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16</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t>1</a:t>
            </a:r>
            <a:endParaRPr lang="zh-TW" altLang="en-US" sz="2400" dirty="0"/>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solidFill>
                  <a:srgbClr val="F74811"/>
                </a:solidFill>
              </a:rPr>
              <a:t>5</a:t>
            </a:r>
            <a:endParaRPr lang="zh-TW" altLang="en-US" sz="2400" dirty="0">
              <a:solidFill>
                <a:srgbClr val="F74811"/>
              </a:solidFill>
            </a:endParaRPr>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t>6</a:t>
            </a:r>
            <a:endParaRPr lang="zh-TW" altLang="en-US" sz="2400" dirty="0"/>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t>7</a:t>
            </a:r>
            <a:endParaRPr lang="zh-TW" altLang="en-US" sz="2400" dirty="0"/>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t>8</a:t>
            </a:r>
            <a:endParaRPr lang="zh-TW" altLang="en-US" sz="2400" dirty="0"/>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t>9</a:t>
            </a:r>
            <a:endParaRPr lang="zh-TW" altLang="en-US" sz="2400" dirty="0"/>
          </a:p>
        </p:txBody>
      </p:sp>
      <p:sp>
        <p:nvSpPr>
          <p:cNvPr id="9" name="文字方塊 8">
            <a:extLst>
              <a:ext uri="{FF2B5EF4-FFF2-40B4-BE49-F238E27FC236}">
                <a16:creationId xmlns:a16="http://schemas.microsoft.com/office/drawing/2014/main" id="{141EED20-FBCE-4E14-B480-63AA5C937084}"/>
              </a:ext>
            </a:extLst>
          </p:cNvPr>
          <p:cNvSpPr txBox="1"/>
          <p:nvPr/>
        </p:nvSpPr>
        <p:spPr>
          <a:xfrm>
            <a:off x="5003809" y="874585"/>
            <a:ext cx="812016" cy="461664"/>
          </a:xfrm>
          <a:prstGeom prst="rect">
            <a:avLst/>
          </a:prstGeom>
          <a:noFill/>
        </p:spPr>
        <p:txBody>
          <a:bodyPr wrap="square" rtlCol="0">
            <a:spAutoFit/>
          </a:bodyPr>
          <a:lstStyle/>
          <a:p>
            <a:r>
              <a:rPr lang="en-US" altLang="zh-TW" sz="2400" dirty="0"/>
              <a:t>left</a:t>
            </a:r>
            <a:endParaRPr lang="zh-TW" altLang="en-US" sz="2400" dirty="0"/>
          </a:p>
        </p:txBody>
      </p:sp>
      <p:sp>
        <p:nvSpPr>
          <p:cNvPr id="38" name="文字方塊 37">
            <a:extLst>
              <a:ext uri="{FF2B5EF4-FFF2-40B4-BE49-F238E27FC236}">
                <a16:creationId xmlns:a16="http://schemas.microsoft.com/office/drawing/2014/main" id="{3D2E8852-3A5F-4758-8B40-1B6EE8944A1E}"/>
              </a:ext>
            </a:extLst>
          </p:cNvPr>
          <p:cNvSpPr txBox="1"/>
          <p:nvPr/>
        </p:nvSpPr>
        <p:spPr>
          <a:xfrm>
            <a:off x="6815661" y="841216"/>
            <a:ext cx="812016" cy="461664"/>
          </a:xfrm>
          <a:prstGeom prst="rect">
            <a:avLst/>
          </a:prstGeom>
          <a:noFill/>
        </p:spPr>
        <p:txBody>
          <a:bodyPr wrap="square" rtlCol="0">
            <a:spAutoFit/>
          </a:bodyPr>
          <a:lstStyle/>
          <a:p>
            <a:r>
              <a:rPr lang="en-US" altLang="zh-TW" sz="2400" dirty="0"/>
              <a:t>right</a:t>
            </a:r>
            <a:endParaRPr lang="zh-TW" altLang="en-US" sz="2400" dirty="0"/>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flipV="1">
            <a:off x="3872230" y="4035977"/>
            <a:ext cx="3303270" cy="558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E8E38FC3-B845-41D5-9C9C-D070FD654B01}"/>
              </a:ext>
            </a:extLst>
          </p:cNvPr>
          <p:cNvCxnSpPr>
            <a:cxnSpLocks/>
          </p:cNvCxnSpPr>
          <p:nvPr/>
        </p:nvCxnSpPr>
        <p:spPr>
          <a:xfrm flipH="1">
            <a:off x="6503006" y="1336249"/>
            <a:ext cx="7522" cy="214945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905DEB42-1CAC-43D1-BBE0-F676D2CC9ADF}"/>
              </a:ext>
            </a:extLst>
          </p:cNvPr>
          <p:cNvSpPr txBox="1"/>
          <p:nvPr/>
        </p:nvSpPr>
        <p:spPr>
          <a:xfrm>
            <a:off x="6132470" y="846307"/>
            <a:ext cx="812016" cy="461664"/>
          </a:xfrm>
          <a:prstGeom prst="rect">
            <a:avLst/>
          </a:prstGeom>
          <a:noFill/>
        </p:spPr>
        <p:txBody>
          <a:bodyPr wrap="square" rtlCol="0">
            <a:spAutoFit/>
          </a:bodyPr>
          <a:lstStyle/>
          <a:p>
            <a:r>
              <a:rPr lang="en-US" altLang="zh-TW" sz="2400" dirty="0"/>
              <a:t>right</a:t>
            </a:r>
            <a:endParaRPr lang="zh-TW" altLang="en-US" sz="2400" dirty="0"/>
          </a:p>
        </p:txBody>
      </p:sp>
      <p:cxnSp>
        <p:nvCxnSpPr>
          <p:cNvPr id="40" name="直線接點 39">
            <a:extLst>
              <a:ext uri="{FF2B5EF4-FFF2-40B4-BE49-F238E27FC236}">
                <a16:creationId xmlns:a16="http://schemas.microsoft.com/office/drawing/2014/main" id="{2ACEA76A-F9FB-4ECB-8FDA-62292E606DD9}"/>
              </a:ext>
            </a:extLst>
          </p:cNvPr>
          <p:cNvCxnSpPr>
            <a:cxnSpLocks/>
          </p:cNvCxnSpPr>
          <p:nvPr/>
        </p:nvCxnSpPr>
        <p:spPr>
          <a:xfrm flipH="1">
            <a:off x="7168896" y="1336249"/>
            <a:ext cx="6604" cy="270552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36A1B815-416C-4824-9597-5167069EC65B}"/>
              </a:ext>
            </a:extLst>
          </p:cNvPr>
          <p:cNvCxnSpPr>
            <a:cxnSpLocks/>
          </p:cNvCxnSpPr>
          <p:nvPr/>
        </p:nvCxnSpPr>
        <p:spPr>
          <a:xfrm>
            <a:off x="5291328" y="1341438"/>
            <a:ext cx="0" cy="311829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D52CFEB-89E5-4949-8A46-40ABF1915DC7}"/>
                  </a:ext>
                </a:extLst>
              </p:cNvPr>
              <p:cNvSpPr txBox="1"/>
              <p:nvPr/>
            </p:nvSpPr>
            <p:spPr>
              <a:xfrm>
                <a:off x="3713429" y="3772743"/>
                <a:ext cx="3774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35" name="文字方塊 34">
                <a:extLst>
                  <a:ext uri="{FF2B5EF4-FFF2-40B4-BE49-F238E27FC236}">
                    <a16:creationId xmlns:a16="http://schemas.microsoft.com/office/drawing/2014/main" id="{1D52CFEB-89E5-4949-8A46-40ABF1915DC7}"/>
                  </a:ext>
                </a:extLst>
              </p:cNvPr>
              <p:cNvSpPr txBox="1">
                <a:spLocks noRot="1" noChangeAspect="1" noMove="1" noResize="1" noEditPoints="1" noAdjustHandles="1" noChangeArrowheads="1" noChangeShapeType="1" noTextEdit="1"/>
              </p:cNvSpPr>
              <p:nvPr/>
            </p:nvSpPr>
            <p:spPr>
              <a:xfrm>
                <a:off x="3713429" y="3772743"/>
                <a:ext cx="377464" cy="461665"/>
              </a:xfrm>
              <a:prstGeom prst="rect">
                <a:avLst/>
              </a:prstGeom>
              <a:blipFill>
                <a:blip r:embed="rId2"/>
                <a:stretch>
                  <a:fillRect l="-3226" r="-1613"/>
                </a:stretch>
              </a:blipFill>
            </p:spPr>
            <p:txBody>
              <a:bodyPr/>
              <a:lstStyle/>
              <a:p>
                <a:r>
                  <a:rPr lang="zh-TW" altLang="en-US">
                    <a:noFill/>
                  </a:rPr>
                  <a:t> </a:t>
                </a:r>
              </a:p>
            </p:txBody>
          </p:sp>
        </mc:Fallback>
      </mc:AlternateContent>
      <p:sp>
        <p:nvSpPr>
          <p:cNvPr id="45" name="文字方塊 44">
            <a:extLst>
              <a:ext uri="{FF2B5EF4-FFF2-40B4-BE49-F238E27FC236}">
                <a16:creationId xmlns:a16="http://schemas.microsoft.com/office/drawing/2014/main" id="{E7754414-7EA3-430A-AE0E-ED9821FC80BB}"/>
              </a:ext>
            </a:extLst>
          </p:cNvPr>
          <p:cNvSpPr txBox="1"/>
          <p:nvPr/>
        </p:nvSpPr>
        <p:spPr>
          <a:xfrm>
            <a:off x="4621132" y="3650369"/>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左邊</a:t>
            </a:r>
          </a:p>
        </p:txBody>
      </p:sp>
      <p:sp>
        <p:nvSpPr>
          <p:cNvPr id="46" name="文字方塊 45">
            <a:extLst>
              <a:ext uri="{FF2B5EF4-FFF2-40B4-BE49-F238E27FC236}">
                <a16:creationId xmlns:a16="http://schemas.microsoft.com/office/drawing/2014/main" id="{B9D57371-5D2D-4F68-ABA9-325E70D0CEA2}"/>
              </a:ext>
            </a:extLst>
          </p:cNvPr>
          <p:cNvSpPr txBox="1"/>
          <p:nvPr/>
        </p:nvSpPr>
        <p:spPr>
          <a:xfrm>
            <a:off x="7295726" y="1656707"/>
            <a:ext cx="4056487" cy="461665"/>
          </a:xfrm>
          <a:prstGeom prst="rect">
            <a:avLst/>
          </a:prstGeom>
          <a:noFill/>
        </p:spPr>
        <p:txBody>
          <a:bodyPr wrap="square" rtlCol="0">
            <a:spAutoFit/>
          </a:bodyPr>
          <a:lstStyle/>
          <a:p>
            <a:r>
              <a:rPr lang="en-US" altLang="zh-TW" sz="2400" dirty="0"/>
              <a:t>[</a:t>
            </a:r>
            <a:r>
              <a:rPr lang="en-US" altLang="zh-TW" sz="2400" dirty="0" err="1"/>
              <a:t>left,right</a:t>
            </a:r>
            <a:r>
              <a:rPr lang="en-US" altLang="zh-TW" sz="2400" dirty="0"/>
              <a:t>]: </a:t>
            </a:r>
            <a:r>
              <a:rPr lang="zh-TW" altLang="en-US" sz="2400" dirty="0">
                <a:latin typeface="標楷體" panose="03000509000000000000" pitchFamily="65" charset="-120"/>
                <a:ea typeface="標楷體" panose="03000509000000000000" pitchFamily="65" charset="-120"/>
              </a:rPr>
              <a:t>某一團的覆蓋區間</a:t>
            </a:r>
          </a:p>
        </p:txBody>
      </p:sp>
      <p:sp>
        <p:nvSpPr>
          <p:cNvPr id="47" name="文字方塊 46">
            <a:extLst>
              <a:ext uri="{FF2B5EF4-FFF2-40B4-BE49-F238E27FC236}">
                <a16:creationId xmlns:a16="http://schemas.microsoft.com/office/drawing/2014/main" id="{DCDABB72-BBB2-480B-B730-C18708F95EDC}"/>
              </a:ext>
            </a:extLst>
          </p:cNvPr>
          <p:cNvSpPr txBox="1"/>
          <p:nvPr/>
        </p:nvSpPr>
        <p:spPr>
          <a:xfrm>
            <a:off x="7204456" y="3368011"/>
            <a:ext cx="1904828" cy="461665"/>
          </a:xfrm>
          <a:prstGeom prst="rect">
            <a:avLst/>
          </a:prstGeom>
          <a:noFill/>
        </p:spPr>
        <p:txBody>
          <a:bodyPr wrap="square" rtlCol="0">
            <a:spAutoFit/>
          </a:bodyPr>
          <a:lstStyle/>
          <a:p>
            <a:r>
              <a:rPr lang="zh-TW" altLang="en-US" sz="2400" dirty="0">
                <a:solidFill>
                  <a:srgbClr val="FF0000"/>
                </a:solidFill>
                <a:latin typeface="標楷體" panose="03000509000000000000" pitchFamily="65" charset="-120"/>
                <a:ea typeface="標楷體" panose="03000509000000000000" pitchFamily="65" charset="-120"/>
              </a:rPr>
              <a:t>更新</a:t>
            </a:r>
            <a:r>
              <a:rPr lang="en-US" altLang="zh-TW" sz="2400" dirty="0">
                <a:solidFill>
                  <a:srgbClr val="FF0000"/>
                </a:solidFill>
                <a:ea typeface="標楷體" panose="03000509000000000000" pitchFamily="65" charset="-120"/>
              </a:rPr>
              <a:t>right</a:t>
            </a:r>
            <a:r>
              <a:rPr lang="zh-TW" altLang="en-US" sz="2400" dirty="0">
                <a:solidFill>
                  <a:srgbClr val="FF0000"/>
                </a:solidFill>
                <a:latin typeface="標楷體" panose="03000509000000000000" pitchFamily="65" charset="-120"/>
                <a:ea typeface="標楷體" panose="03000509000000000000" pitchFamily="65" charset="-120"/>
              </a:rPr>
              <a:t>值</a:t>
            </a:r>
            <a:endParaRPr lang="en-US" altLang="zh-TW" sz="2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6344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22" presetClass="entr" presetSubtype="1"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up)">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7"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1B574CA3-70B0-4DA0-91E9-0B7EFB92F928}"/>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17</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t>1</a:t>
            </a:r>
            <a:endParaRPr lang="zh-TW" altLang="en-US" sz="2400" dirty="0"/>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t>5</a:t>
            </a:r>
            <a:endParaRPr lang="zh-TW" altLang="en-US" sz="2400" dirty="0"/>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solidFill>
                  <a:srgbClr val="F74811"/>
                </a:solidFill>
              </a:rPr>
              <a:t>6</a:t>
            </a:r>
            <a:endParaRPr lang="zh-TW" altLang="en-US" sz="2400" dirty="0">
              <a:solidFill>
                <a:srgbClr val="F74811"/>
              </a:solidFill>
            </a:endParaRPr>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t>7</a:t>
            </a:r>
            <a:endParaRPr lang="zh-TW" altLang="en-US" sz="2400" dirty="0"/>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t>8</a:t>
            </a:r>
            <a:endParaRPr lang="zh-TW" altLang="en-US" sz="2400" dirty="0"/>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t>9</a:t>
            </a:r>
            <a:endParaRPr lang="zh-TW" altLang="en-US" sz="2400" dirty="0"/>
          </a:p>
        </p:txBody>
      </p:sp>
      <p:sp>
        <p:nvSpPr>
          <p:cNvPr id="9" name="文字方塊 8">
            <a:extLst>
              <a:ext uri="{FF2B5EF4-FFF2-40B4-BE49-F238E27FC236}">
                <a16:creationId xmlns:a16="http://schemas.microsoft.com/office/drawing/2014/main" id="{141EED20-FBCE-4E14-B480-63AA5C937084}"/>
              </a:ext>
            </a:extLst>
          </p:cNvPr>
          <p:cNvSpPr txBox="1"/>
          <p:nvPr/>
        </p:nvSpPr>
        <p:spPr>
          <a:xfrm>
            <a:off x="5003809" y="874585"/>
            <a:ext cx="812016" cy="461664"/>
          </a:xfrm>
          <a:prstGeom prst="rect">
            <a:avLst/>
          </a:prstGeom>
          <a:noFill/>
        </p:spPr>
        <p:txBody>
          <a:bodyPr wrap="square" rtlCol="0">
            <a:spAutoFit/>
          </a:bodyPr>
          <a:lstStyle/>
          <a:p>
            <a:r>
              <a:rPr lang="en-US" altLang="zh-TW" sz="2400" dirty="0"/>
              <a:t>left</a:t>
            </a:r>
            <a:endParaRPr lang="zh-TW" altLang="en-US" sz="2400" dirty="0"/>
          </a:p>
        </p:txBody>
      </p:sp>
      <p:sp>
        <p:nvSpPr>
          <p:cNvPr id="38" name="文字方塊 37">
            <a:extLst>
              <a:ext uri="{FF2B5EF4-FFF2-40B4-BE49-F238E27FC236}">
                <a16:creationId xmlns:a16="http://schemas.microsoft.com/office/drawing/2014/main" id="{3D2E8852-3A5F-4758-8B40-1B6EE8944A1E}"/>
              </a:ext>
            </a:extLst>
          </p:cNvPr>
          <p:cNvSpPr txBox="1"/>
          <p:nvPr/>
        </p:nvSpPr>
        <p:spPr>
          <a:xfrm>
            <a:off x="6815661" y="841216"/>
            <a:ext cx="812016" cy="461664"/>
          </a:xfrm>
          <a:prstGeom prst="rect">
            <a:avLst/>
          </a:prstGeom>
          <a:noFill/>
        </p:spPr>
        <p:txBody>
          <a:bodyPr wrap="square" rtlCol="0">
            <a:spAutoFit/>
          </a:bodyPr>
          <a:lstStyle/>
          <a:p>
            <a:r>
              <a:rPr lang="en-US" altLang="zh-TW" sz="2400" dirty="0"/>
              <a:t>right</a:t>
            </a:r>
            <a:endParaRPr lang="zh-TW" altLang="en-US" sz="2400" dirty="0"/>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flipV="1">
            <a:off x="4584192" y="4449290"/>
            <a:ext cx="1507418" cy="8782"/>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2ACEA76A-F9FB-4ECB-8FDA-62292E606DD9}"/>
              </a:ext>
            </a:extLst>
          </p:cNvPr>
          <p:cNvCxnSpPr>
            <a:cxnSpLocks/>
          </p:cNvCxnSpPr>
          <p:nvPr/>
        </p:nvCxnSpPr>
        <p:spPr>
          <a:xfrm flipH="1">
            <a:off x="7168896" y="1336249"/>
            <a:ext cx="6604" cy="270552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B8DA99E3-DC59-46EE-8526-218537E76A61}"/>
              </a:ext>
            </a:extLst>
          </p:cNvPr>
          <p:cNvCxnSpPr>
            <a:cxnSpLocks/>
          </p:cNvCxnSpPr>
          <p:nvPr/>
        </p:nvCxnSpPr>
        <p:spPr>
          <a:xfrm>
            <a:off x="5291328" y="1341438"/>
            <a:ext cx="0" cy="311829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404C8695-1837-44FC-9877-A936A606DC74}"/>
                  </a:ext>
                </a:extLst>
              </p:cNvPr>
              <p:cNvSpPr txBox="1"/>
              <p:nvPr/>
            </p:nvSpPr>
            <p:spPr>
              <a:xfrm>
                <a:off x="4438314" y="4197341"/>
                <a:ext cx="3774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35" name="文字方塊 34">
                <a:extLst>
                  <a:ext uri="{FF2B5EF4-FFF2-40B4-BE49-F238E27FC236}">
                    <a16:creationId xmlns:a16="http://schemas.microsoft.com/office/drawing/2014/main" id="{404C8695-1837-44FC-9877-A936A606DC74}"/>
                  </a:ext>
                </a:extLst>
              </p:cNvPr>
              <p:cNvSpPr txBox="1">
                <a:spLocks noRot="1" noChangeAspect="1" noMove="1" noResize="1" noEditPoints="1" noAdjustHandles="1" noChangeArrowheads="1" noChangeShapeType="1" noTextEdit="1"/>
              </p:cNvSpPr>
              <p:nvPr/>
            </p:nvSpPr>
            <p:spPr>
              <a:xfrm>
                <a:off x="4438314" y="4197341"/>
                <a:ext cx="377464" cy="461665"/>
              </a:xfrm>
              <a:prstGeom prst="rect">
                <a:avLst/>
              </a:prstGeom>
              <a:blipFill>
                <a:blip r:embed="rId2"/>
                <a:stretch>
                  <a:fillRect l="-3226" r="-1613"/>
                </a:stretch>
              </a:blipFill>
            </p:spPr>
            <p:txBody>
              <a:bodyPr/>
              <a:lstStyle/>
              <a:p>
                <a:r>
                  <a:rPr lang="zh-TW" altLang="en-US">
                    <a:noFill/>
                  </a:rPr>
                  <a:t> </a:t>
                </a:r>
              </a:p>
            </p:txBody>
          </p:sp>
        </mc:Fallback>
      </mc:AlternateContent>
      <p:sp>
        <p:nvSpPr>
          <p:cNvPr id="37" name="文字方塊 36">
            <a:extLst>
              <a:ext uri="{FF2B5EF4-FFF2-40B4-BE49-F238E27FC236}">
                <a16:creationId xmlns:a16="http://schemas.microsoft.com/office/drawing/2014/main" id="{A4387315-1759-40E2-AC83-E48ADC4070BF}"/>
              </a:ext>
            </a:extLst>
          </p:cNvPr>
          <p:cNvSpPr txBox="1"/>
          <p:nvPr/>
        </p:nvSpPr>
        <p:spPr>
          <a:xfrm>
            <a:off x="4643032" y="4078148"/>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左邊</a:t>
            </a:r>
          </a:p>
        </p:txBody>
      </p:sp>
      <p:sp>
        <p:nvSpPr>
          <p:cNvPr id="44" name="文字方塊 43">
            <a:extLst>
              <a:ext uri="{FF2B5EF4-FFF2-40B4-BE49-F238E27FC236}">
                <a16:creationId xmlns:a16="http://schemas.microsoft.com/office/drawing/2014/main" id="{F51CA8DE-6C4A-4179-82DE-1EE4DDBA2D9E}"/>
              </a:ext>
            </a:extLst>
          </p:cNvPr>
          <p:cNvSpPr txBox="1"/>
          <p:nvPr/>
        </p:nvSpPr>
        <p:spPr>
          <a:xfrm>
            <a:off x="7295726" y="1656707"/>
            <a:ext cx="4056487" cy="461665"/>
          </a:xfrm>
          <a:prstGeom prst="rect">
            <a:avLst/>
          </a:prstGeom>
          <a:noFill/>
        </p:spPr>
        <p:txBody>
          <a:bodyPr wrap="square" rtlCol="0">
            <a:spAutoFit/>
          </a:bodyPr>
          <a:lstStyle/>
          <a:p>
            <a:r>
              <a:rPr lang="en-US" altLang="zh-TW" sz="2400" dirty="0"/>
              <a:t>[</a:t>
            </a:r>
            <a:r>
              <a:rPr lang="en-US" altLang="zh-TW" sz="2400" dirty="0" err="1"/>
              <a:t>left,right</a:t>
            </a:r>
            <a:r>
              <a:rPr lang="en-US" altLang="zh-TW" sz="2400" dirty="0"/>
              <a:t>]: </a:t>
            </a:r>
            <a:r>
              <a:rPr lang="zh-TW" altLang="en-US" sz="2400" dirty="0">
                <a:latin typeface="標楷體" panose="03000509000000000000" pitchFamily="65" charset="-120"/>
                <a:ea typeface="標楷體" panose="03000509000000000000" pitchFamily="65" charset="-120"/>
              </a:rPr>
              <a:t>某一團的覆蓋區間</a:t>
            </a:r>
          </a:p>
        </p:txBody>
      </p:sp>
    </p:spTree>
    <p:extLst>
      <p:ext uri="{BB962C8B-B14F-4D97-AF65-F5344CB8AC3E}">
        <p14:creationId xmlns:p14="http://schemas.microsoft.com/office/powerpoint/2010/main" val="362631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BD5E022E-A081-48D0-93F0-A0F617AFA5E2}"/>
              </a:ext>
            </a:extLst>
          </p:cNvPr>
          <p:cNvSpPr/>
          <p:nvPr/>
        </p:nvSpPr>
        <p:spPr>
          <a:xfrm>
            <a:off x="5259896" y="3113536"/>
            <a:ext cx="1915604" cy="1566933"/>
          </a:xfrm>
          <a:prstGeom prst="rect">
            <a:avLst/>
          </a:prstGeom>
          <a:gradFill flip="none" rotWithShape="1">
            <a:gsLst>
              <a:gs pos="0">
                <a:srgbClr val="FFC000"/>
              </a:gs>
              <a:gs pos="0">
                <a:srgbClr val="FFC00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a:extLst>
              <a:ext uri="{FF2B5EF4-FFF2-40B4-BE49-F238E27FC236}">
                <a16:creationId xmlns:a16="http://schemas.microsoft.com/office/drawing/2014/main" id="{031C3CEB-4EE4-4366-B081-DDBF91755679}"/>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18</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t>1</a:t>
            </a:r>
            <a:endParaRPr lang="zh-TW" altLang="en-US" sz="2400" dirty="0"/>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t>5</a:t>
            </a:r>
            <a:endParaRPr lang="zh-TW" altLang="en-US" sz="2400" dirty="0"/>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t>6</a:t>
            </a:r>
            <a:endParaRPr lang="zh-TW" altLang="en-US" sz="2400" dirty="0"/>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solidFill>
                  <a:srgbClr val="F74811"/>
                </a:solidFill>
              </a:rPr>
              <a:t>7</a:t>
            </a:r>
            <a:endParaRPr lang="zh-TW" altLang="en-US" sz="2400" dirty="0">
              <a:solidFill>
                <a:srgbClr val="F74811"/>
              </a:solidFill>
            </a:endParaRPr>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t>8</a:t>
            </a:r>
            <a:endParaRPr lang="zh-TW" altLang="en-US" sz="2400" dirty="0"/>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t>9</a:t>
            </a:r>
            <a:endParaRPr lang="zh-TW" altLang="en-US" sz="2400" dirty="0"/>
          </a:p>
        </p:txBody>
      </p:sp>
      <p:sp>
        <p:nvSpPr>
          <p:cNvPr id="9" name="文字方塊 8">
            <a:extLst>
              <a:ext uri="{FF2B5EF4-FFF2-40B4-BE49-F238E27FC236}">
                <a16:creationId xmlns:a16="http://schemas.microsoft.com/office/drawing/2014/main" id="{141EED20-FBCE-4E14-B480-63AA5C937084}"/>
              </a:ext>
            </a:extLst>
          </p:cNvPr>
          <p:cNvSpPr txBox="1"/>
          <p:nvPr/>
        </p:nvSpPr>
        <p:spPr>
          <a:xfrm>
            <a:off x="6914568" y="881316"/>
            <a:ext cx="812016" cy="461664"/>
          </a:xfrm>
          <a:prstGeom prst="rect">
            <a:avLst/>
          </a:prstGeom>
          <a:noFill/>
        </p:spPr>
        <p:txBody>
          <a:bodyPr wrap="square" rtlCol="0">
            <a:spAutoFit/>
          </a:bodyPr>
          <a:lstStyle/>
          <a:p>
            <a:r>
              <a:rPr lang="en-US" altLang="zh-TW" sz="2400" dirty="0"/>
              <a:t>left</a:t>
            </a:r>
            <a:endParaRPr lang="zh-TW" altLang="en-US" sz="2400" dirty="0"/>
          </a:p>
        </p:txBody>
      </p:sp>
      <p:sp>
        <p:nvSpPr>
          <p:cNvPr id="38" name="文字方塊 37">
            <a:extLst>
              <a:ext uri="{FF2B5EF4-FFF2-40B4-BE49-F238E27FC236}">
                <a16:creationId xmlns:a16="http://schemas.microsoft.com/office/drawing/2014/main" id="{3D2E8852-3A5F-4758-8B40-1B6EE8944A1E}"/>
              </a:ext>
            </a:extLst>
          </p:cNvPr>
          <p:cNvSpPr txBox="1"/>
          <p:nvPr/>
        </p:nvSpPr>
        <p:spPr>
          <a:xfrm>
            <a:off x="6886321" y="505669"/>
            <a:ext cx="812016" cy="461664"/>
          </a:xfrm>
          <a:prstGeom prst="rect">
            <a:avLst/>
          </a:prstGeom>
          <a:noFill/>
        </p:spPr>
        <p:txBody>
          <a:bodyPr wrap="square" rtlCol="0">
            <a:spAutoFit/>
          </a:bodyPr>
          <a:lstStyle/>
          <a:p>
            <a:r>
              <a:rPr lang="en-US" altLang="zh-TW" sz="2400" dirty="0"/>
              <a:t>right</a:t>
            </a:r>
            <a:endParaRPr lang="zh-TW" altLang="en-US" sz="2400" dirty="0"/>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flipV="1">
            <a:off x="6015581" y="5045927"/>
            <a:ext cx="5347512" cy="2323"/>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2ACEA76A-F9FB-4ECB-8FDA-62292E606DD9}"/>
              </a:ext>
            </a:extLst>
          </p:cNvPr>
          <p:cNvCxnSpPr>
            <a:cxnSpLocks/>
          </p:cNvCxnSpPr>
          <p:nvPr/>
        </p:nvCxnSpPr>
        <p:spPr>
          <a:xfrm flipH="1">
            <a:off x="7168896" y="1336249"/>
            <a:ext cx="6604" cy="460481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B8DA99E3-DC59-46EE-8526-218537E76A61}"/>
              </a:ext>
            </a:extLst>
          </p:cNvPr>
          <p:cNvCxnSpPr>
            <a:cxnSpLocks/>
          </p:cNvCxnSpPr>
          <p:nvPr/>
        </p:nvCxnSpPr>
        <p:spPr>
          <a:xfrm>
            <a:off x="5291328" y="1341438"/>
            <a:ext cx="12510" cy="390036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66ECDBD1-2C22-4312-9471-3A54736E2F71}"/>
              </a:ext>
            </a:extLst>
          </p:cNvPr>
          <p:cNvCxnSpPr>
            <a:cxnSpLocks/>
          </p:cNvCxnSpPr>
          <p:nvPr/>
        </p:nvCxnSpPr>
        <p:spPr>
          <a:xfrm>
            <a:off x="11352213" y="1341438"/>
            <a:ext cx="1587" cy="370681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414198F9-2BC7-4DC2-83C2-83E9DF2C3281}"/>
              </a:ext>
            </a:extLst>
          </p:cNvPr>
          <p:cNvSpPr txBox="1"/>
          <p:nvPr/>
        </p:nvSpPr>
        <p:spPr>
          <a:xfrm>
            <a:off x="10985406" y="831957"/>
            <a:ext cx="812016" cy="461664"/>
          </a:xfrm>
          <a:prstGeom prst="rect">
            <a:avLst/>
          </a:prstGeom>
          <a:noFill/>
        </p:spPr>
        <p:txBody>
          <a:bodyPr wrap="square" rtlCol="0">
            <a:spAutoFit/>
          </a:bodyPr>
          <a:lstStyle/>
          <a:p>
            <a:r>
              <a:rPr lang="en-US" altLang="zh-TW" sz="2400" dirty="0"/>
              <a:t>right</a:t>
            </a:r>
            <a:endParaRPr lang="zh-TW" altLang="en-US" sz="2400" dirty="0"/>
          </a:p>
        </p:txBody>
      </p:sp>
      <p:sp>
        <p:nvSpPr>
          <p:cNvPr id="37" name="橢圓 36">
            <a:extLst>
              <a:ext uri="{FF2B5EF4-FFF2-40B4-BE49-F238E27FC236}">
                <a16:creationId xmlns:a16="http://schemas.microsoft.com/office/drawing/2014/main" id="{BB924649-2477-455F-B37A-588D462A3B02}"/>
              </a:ext>
            </a:extLst>
          </p:cNvPr>
          <p:cNvSpPr/>
          <p:nvPr/>
        </p:nvSpPr>
        <p:spPr>
          <a:xfrm>
            <a:off x="2663222" y="3238053"/>
            <a:ext cx="4712938" cy="1517389"/>
          </a:xfrm>
          <a:prstGeom prst="ellipse">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F46188B8-C7A1-4014-A78E-F81AA2CFF793}"/>
                  </a:ext>
                </a:extLst>
              </p:cNvPr>
              <p:cNvSpPr txBox="1"/>
              <p:nvPr/>
            </p:nvSpPr>
            <p:spPr>
              <a:xfrm>
                <a:off x="5852649" y="4780133"/>
                <a:ext cx="3774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44" name="文字方塊 43">
                <a:extLst>
                  <a:ext uri="{FF2B5EF4-FFF2-40B4-BE49-F238E27FC236}">
                    <a16:creationId xmlns:a16="http://schemas.microsoft.com/office/drawing/2014/main" id="{F46188B8-C7A1-4014-A78E-F81AA2CFF793}"/>
                  </a:ext>
                </a:extLst>
              </p:cNvPr>
              <p:cNvSpPr txBox="1">
                <a:spLocks noRot="1" noChangeAspect="1" noMove="1" noResize="1" noEditPoints="1" noAdjustHandles="1" noChangeArrowheads="1" noChangeShapeType="1" noTextEdit="1"/>
              </p:cNvSpPr>
              <p:nvPr/>
            </p:nvSpPr>
            <p:spPr>
              <a:xfrm>
                <a:off x="5852649" y="4780133"/>
                <a:ext cx="377464" cy="461665"/>
              </a:xfrm>
              <a:prstGeom prst="rect">
                <a:avLst/>
              </a:prstGeom>
              <a:blipFill>
                <a:blip r:embed="rId2"/>
                <a:stretch>
                  <a:fillRect l="-3226" r="-1613"/>
                </a:stretch>
              </a:blipFill>
            </p:spPr>
            <p:txBody>
              <a:bodyPr/>
              <a:lstStyle/>
              <a:p>
                <a:r>
                  <a:rPr lang="zh-TW" altLang="en-US">
                    <a:noFill/>
                  </a:rPr>
                  <a:t> </a:t>
                </a:r>
              </a:p>
            </p:txBody>
          </p:sp>
        </mc:Fallback>
      </mc:AlternateContent>
      <p:sp>
        <p:nvSpPr>
          <p:cNvPr id="45" name="文字方塊 44">
            <a:extLst>
              <a:ext uri="{FF2B5EF4-FFF2-40B4-BE49-F238E27FC236}">
                <a16:creationId xmlns:a16="http://schemas.microsoft.com/office/drawing/2014/main" id="{96E0E202-945C-4B6C-80B5-A6CA9E961843}"/>
              </a:ext>
            </a:extLst>
          </p:cNvPr>
          <p:cNvSpPr txBox="1"/>
          <p:nvPr/>
        </p:nvSpPr>
        <p:spPr>
          <a:xfrm>
            <a:off x="5194539" y="4822995"/>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右邊</a:t>
            </a:r>
          </a:p>
        </p:txBody>
      </p:sp>
      <p:sp>
        <p:nvSpPr>
          <p:cNvPr id="46" name="文字方塊 45">
            <a:extLst>
              <a:ext uri="{FF2B5EF4-FFF2-40B4-BE49-F238E27FC236}">
                <a16:creationId xmlns:a16="http://schemas.microsoft.com/office/drawing/2014/main" id="{A2524781-1AC2-42EF-8F69-1C9F8CA0FF05}"/>
              </a:ext>
            </a:extLst>
          </p:cNvPr>
          <p:cNvSpPr txBox="1"/>
          <p:nvPr/>
        </p:nvSpPr>
        <p:spPr>
          <a:xfrm>
            <a:off x="7377825" y="3778823"/>
            <a:ext cx="705471"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一團</a:t>
            </a:r>
          </a:p>
        </p:txBody>
      </p:sp>
      <p:sp>
        <p:nvSpPr>
          <p:cNvPr id="49" name="文字方塊 48">
            <a:extLst>
              <a:ext uri="{FF2B5EF4-FFF2-40B4-BE49-F238E27FC236}">
                <a16:creationId xmlns:a16="http://schemas.microsoft.com/office/drawing/2014/main" id="{79386D89-26E2-4210-9E0D-721944E22B5E}"/>
              </a:ext>
            </a:extLst>
          </p:cNvPr>
          <p:cNvSpPr txBox="1"/>
          <p:nvPr/>
        </p:nvSpPr>
        <p:spPr>
          <a:xfrm>
            <a:off x="6491671" y="4670803"/>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左邊</a:t>
            </a:r>
          </a:p>
        </p:txBody>
      </p:sp>
      <p:sp>
        <p:nvSpPr>
          <p:cNvPr id="50" name="文字方塊 49">
            <a:extLst>
              <a:ext uri="{FF2B5EF4-FFF2-40B4-BE49-F238E27FC236}">
                <a16:creationId xmlns:a16="http://schemas.microsoft.com/office/drawing/2014/main" id="{379B270C-17A2-4885-B048-22E56914806B}"/>
              </a:ext>
            </a:extLst>
          </p:cNvPr>
          <p:cNvSpPr txBox="1"/>
          <p:nvPr/>
        </p:nvSpPr>
        <p:spPr>
          <a:xfrm>
            <a:off x="7295726" y="1656707"/>
            <a:ext cx="4056487" cy="461665"/>
          </a:xfrm>
          <a:prstGeom prst="rect">
            <a:avLst/>
          </a:prstGeom>
          <a:noFill/>
        </p:spPr>
        <p:txBody>
          <a:bodyPr wrap="square" rtlCol="0">
            <a:spAutoFit/>
          </a:bodyPr>
          <a:lstStyle/>
          <a:p>
            <a:r>
              <a:rPr lang="en-US" altLang="zh-TW" sz="2400" dirty="0"/>
              <a:t>[</a:t>
            </a:r>
            <a:r>
              <a:rPr lang="en-US" altLang="zh-TW" sz="2400" dirty="0" err="1"/>
              <a:t>left,right</a:t>
            </a:r>
            <a:r>
              <a:rPr lang="en-US" altLang="zh-TW" sz="2400" dirty="0"/>
              <a:t>]: </a:t>
            </a:r>
            <a:r>
              <a:rPr lang="zh-TW" altLang="en-US" sz="2400" dirty="0">
                <a:latin typeface="標楷體" panose="03000509000000000000" pitchFamily="65" charset="-120"/>
                <a:ea typeface="標楷體" panose="03000509000000000000" pitchFamily="65" charset="-120"/>
              </a:rPr>
              <a:t>某一團的覆蓋區間</a:t>
            </a:r>
          </a:p>
        </p:txBody>
      </p:sp>
      <p:sp>
        <p:nvSpPr>
          <p:cNvPr id="51" name="文字方塊 50">
            <a:extLst>
              <a:ext uri="{FF2B5EF4-FFF2-40B4-BE49-F238E27FC236}">
                <a16:creationId xmlns:a16="http://schemas.microsoft.com/office/drawing/2014/main" id="{723AF661-0A91-4F4A-8812-2B0560FECAA1}"/>
              </a:ext>
            </a:extLst>
          </p:cNvPr>
          <p:cNvSpPr txBox="1"/>
          <p:nvPr/>
        </p:nvSpPr>
        <p:spPr>
          <a:xfrm>
            <a:off x="9241218" y="4479020"/>
            <a:ext cx="2218926"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新的一團開始</a:t>
            </a:r>
          </a:p>
        </p:txBody>
      </p:sp>
      <p:sp>
        <p:nvSpPr>
          <p:cNvPr id="52" name="文字方塊 51">
            <a:extLst>
              <a:ext uri="{FF2B5EF4-FFF2-40B4-BE49-F238E27FC236}">
                <a16:creationId xmlns:a16="http://schemas.microsoft.com/office/drawing/2014/main" id="{94BE856E-F12C-4528-87C0-FCDB463E7539}"/>
              </a:ext>
            </a:extLst>
          </p:cNvPr>
          <p:cNvSpPr txBox="1"/>
          <p:nvPr/>
        </p:nvSpPr>
        <p:spPr>
          <a:xfrm>
            <a:off x="5570871" y="3560876"/>
            <a:ext cx="1470861"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覆蓋區間</a:t>
            </a:r>
          </a:p>
        </p:txBody>
      </p:sp>
      <p:sp>
        <p:nvSpPr>
          <p:cNvPr id="53" name="文字方塊 52">
            <a:extLst>
              <a:ext uri="{FF2B5EF4-FFF2-40B4-BE49-F238E27FC236}">
                <a16:creationId xmlns:a16="http://schemas.microsoft.com/office/drawing/2014/main" id="{135B2FF0-288F-4F32-B3A6-9096343E32CF}"/>
              </a:ext>
            </a:extLst>
          </p:cNvPr>
          <p:cNvSpPr txBox="1"/>
          <p:nvPr/>
        </p:nvSpPr>
        <p:spPr>
          <a:xfrm>
            <a:off x="9686837" y="3996747"/>
            <a:ext cx="1904828" cy="461665"/>
          </a:xfrm>
          <a:prstGeom prst="rect">
            <a:avLst/>
          </a:prstGeom>
          <a:noFill/>
        </p:spPr>
        <p:txBody>
          <a:bodyPr wrap="square" rtlCol="0">
            <a:spAutoFit/>
          </a:bodyPr>
          <a:lstStyle/>
          <a:p>
            <a:r>
              <a:rPr lang="zh-TW" altLang="en-US" sz="2400" dirty="0">
                <a:solidFill>
                  <a:srgbClr val="FF0000"/>
                </a:solidFill>
                <a:latin typeface="標楷體" panose="03000509000000000000" pitchFamily="65" charset="-120"/>
                <a:ea typeface="標楷體" panose="03000509000000000000" pitchFamily="65" charset="-120"/>
              </a:rPr>
              <a:t>更新</a:t>
            </a:r>
            <a:r>
              <a:rPr lang="en-US" altLang="zh-TW" sz="2400" dirty="0">
                <a:solidFill>
                  <a:srgbClr val="FF0000"/>
                </a:solidFill>
                <a:ea typeface="標楷體" panose="03000509000000000000" pitchFamily="65" charset="-120"/>
              </a:rPr>
              <a:t>right</a:t>
            </a:r>
            <a:r>
              <a:rPr lang="zh-TW" altLang="en-US" sz="2400" dirty="0">
                <a:solidFill>
                  <a:srgbClr val="FF0000"/>
                </a:solidFill>
                <a:latin typeface="標楷體" panose="03000509000000000000" pitchFamily="65" charset="-120"/>
                <a:ea typeface="標楷體" panose="03000509000000000000" pitchFamily="65" charset="-120"/>
              </a:rPr>
              <a:t>值</a:t>
            </a:r>
            <a:endParaRPr lang="en-US" altLang="zh-TW" sz="2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9345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up)">
                                      <p:cBhvr>
                                        <p:cTn id="10" dur="500"/>
                                        <p:tgtEl>
                                          <p:spTgt spid="4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up)">
                                      <p:cBhvr>
                                        <p:cTn id="16" dur="500"/>
                                        <p:tgtEl>
                                          <p:spTgt spid="5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childTnLst>
                                </p:cTn>
                              </p:par>
                              <p:par>
                                <p:cTn id="24" presetID="1" presetClass="exit"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par>
                                <p:cTn id="32" presetID="22" presetClass="entr" presetSubtype="1"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up)">
                                      <p:cBhvr>
                                        <p:cTn id="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8" grpId="0"/>
      <p:bldP spid="36" grpId="0"/>
      <p:bldP spid="37" grpId="0" animBg="1"/>
      <p:bldP spid="46" grpId="0"/>
      <p:bldP spid="49" grpId="0"/>
      <p:bldP spid="51" grpId="0"/>
      <p:bldP spid="52"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02B411-9474-449A-A612-C466817DE70E}"/>
              </a:ext>
            </a:extLst>
          </p:cNvPr>
          <p:cNvSpPr/>
          <p:nvPr/>
        </p:nvSpPr>
        <p:spPr>
          <a:xfrm>
            <a:off x="5259896" y="3113536"/>
            <a:ext cx="1915604" cy="1566933"/>
          </a:xfrm>
          <a:prstGeom prst="rect">
            <a:avLst/>
          </a:prstGeom>
          <a:gradFill flip="none" rotWithShape="1">
            <a:gsLst>
              <a:gs pos="0">
                <a:srgbClr val="FFC000"/>
              </a:gs>
              <a:gs pos="0">
                <a:srgbClr val="FFC00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4B998679-2353-426D-B4CF-38263818A5E3}"/>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19</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t>1</a:t>
            </a:r>
            <a:endParaRPr lang="zh-TW" altLang="en-US" sz="2400" dirty="0"/>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t>5</a:t>
            </a:r>
            <a:endParaRPr lang="zh-TW" altLang="en-US" sz="2400" dirty="0"/>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t>6</a:t>
            </a:r>
            <a:endParaRPr lang="zh-TW" altLang="en-US" sz="2400" dirty="0"/>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t>7</a:t>
            </a:r>
            <a:endParaRPr lang="zh-TW" altLang="en-US" sz="2400" dirty="0"/>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solidFill>
                  <a:srgbClr val="FF0000"/>
                </a:solidFill>
              </a:rPr>
              <a:t>8</a:t>
            </a:r>
            <a:endParaRPr lang="zh-TW" altLang="en-US" sz="2400" dirty="0">
              <a:solidFill>
                <a:srgbClr val="FF0000"/>
              </a:solidFill>
            </a:endParaRPr>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solidFill>
                  <a:srgbClr val="F74811"/>
                </a:solidFill>
              </a:rPr>
              <a:t>9</a:t>
            </a:r>
            <a:endParaRPr lang="zh-TW" altLang="en-US" sz="2400" dirty="0">
              <a:solidFill>
                <a:srgbClr val="F74811"/>
              </a:solidFill>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6914568" y="881316"/>
            <a:ext cx="812016" cy="461664"/>
          </a:xfrm>
          <a:prstGeom prst="rect">
            <a:avLst/>
          </a:prstGeom>
          <a:noFill/>
        </p:spPr>
        <p:txBody>
          <a:bodyPr wrap="square" rtlCol="0">
            <a:spAutoFit/>
          </a:bodyPr>
          <a:lstStyle/>
          <a:p>
            <a:r>
              <a:rPr lang="en-US" altLang="zh-TW" sz="2400" dirty="0"/>
              <a:t>left</a:t>
            </a:r>
            <a:endParaRPr lang="zh-TW" altLang="en-US" sz="2400" dirty="0"/>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a:off x="6420866" y="5527134"/>
            <a:ext cx="4100830" cy="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2ACEA76A-F9FB-4ECB-8FDA-62292E606DD9}"/>
              </a:ext>
            </a:extLst>
          </p:cNvPr>
          <p:cNvCxnSpPr>
            <a:cxnSpLocks/>
          </p:cNvCxnSpPr>
          <p:nvPr/>
        </p:nvCxnSpPr>
        <p:spPr>
          <a:xfrm flipH="1">
            <a:off x="7168896" y="1336249"/>
            <a:ext cx="6604" cy="460481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B8DA99E3-DC59-46EE-8526-218537E76A61}"/>
              </a:ext>
            </a:extLst>
          </p:cNvPr>
          <p:cNvCxnSpPr>
            <a:cxnSpLocks/>
          </p:cNvCxnSpPr>
          <p:nvPr/>
        </p:nvCxnSpPr>
        <p:spPr>
          <a:xfrm>
            <a:off x="5291328" y="1341438"/>
            <a:ext cx="0" cy="311829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66ECDBD1-2C22-4312-9471-3A54736E2F71}"/>
              </a:ext>
            </a:extLst>
          </p:cNvPr>
          <p:cNvCxnSpPr>
            <a:cxnSpLocks/>
          </p:cNvCxnSpPr>
          <p:nvPr/>
        </p:nvCxnSpPr>
        <p:spPr>
          <a:xfrm>
            <a:off x="11352213" y="1341438"/>
            <a:ext cx="1587" cy="370681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414198F9-2BC7-4DC2-83C2-83E9DF2C3281}"/>
              </a:ext>
            </a:extLst>
          </p:cNvPr>
          <p:cNvSpPr txBox="1"/>
          <p:nvPr/>
        </p:nvSpPr>
        <p:spPr>
          <a:xfrm>
            <a:off x="10985406" y="831957"/>
            <a:ext cx="812016" cy="461664"/>
          </a:xfrm>
          <a:prstGeom prst="rect">
            <a:avLst/>
          </a:prstGeom>
          <a:noFill/>
        </p:spPr>
        <p:txBody>
          <a:bodyPr wrap="square" rtlCol="0">
            <a:spAutoFit/>
          </a:bodyPr>
          <a:lstStyle/>
          <a:p>
            <a:r>
              <a:rPr lang="en-US" altLang="zh-TW" sz="2400" dirty="0"/>
              <a:t>right</a:t>
            </a:r>
            <a:endParaRPr lang="zh-TW" altLang="en-US" sz="2400" dirty="0"/>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F4189A1C-8F31-4764-88F8-3154C4E61057}"/>
                  </a:ext>
                </a:extLst>
              </p:cNvPr>
              <p:cNvSpPr txBox="1"/>
              <p:nvPr/>
            </p:nvSpPr>
            <p:spPr>
              <a:xfrm>
                <a:off x="6254739" y="5253883"/>
                <a:ext cx="3774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37" name="文字方塊 36">
                <a:extLst>
                  <a:ext uri="{FF2B5EF4-FFF2-40B4-BE49-F238E27FC236}">
                    <a16:creationId xmlns:a16="http://schemas.microsoft.com/office/drawing/2014/main" id="{F4189A1C-8F31-4764-88F8-3154C4E61057}"/>
                  </a:ext>
                </a:extLst>
              </p:cNvPr>
              <p:cNvSpPr txBox="1">
                <a:spLocks noRot="1" noChangeAspect="1" noMove="1" noResize="1" noEditPoints="1" noAdjustHandles="1" noChangeArrowheads="1" noChangeShapeType="1" noTextEdit="1"/>
              </p:cNvSpPr>
              <p:nvPr/>
            </p:nvSpPr>
            <p:spPr>
              <a:xfrm>
                <a:off x="6254739" y="5253883"/>
                <a:ext cx="377464" cy="461665"/>
              </a:xfrm>
              <a:prstGeom prst="rect">
                <a:avLst/>
              </a:prstGeom>
              <a:blipFill>
                <a:blip r:embed="rId2"/>
                <a:stretch>
                  <a:fillRect l="-3226" r="-1613"/>
                </a:stretch>
              </a:blipFill>
            </p:spPr>
            <p:txBody>
              <a:bodyPr/>
              <a:lstStyle/>
              <a:p>
                <a:r>
                  <a:rPr lang="zh-TW" altLang="en-US">
                    <a:noFill/>
                  </a:rPr>
                  <a:t> </a:t>
                </a:r>
              </a:p>
            </p:txBody>
          </p:sp>
        </mc:Fallback>
      </mc:AlternateContent>
      <p:sp>
        <p:nvSpPr>
          <p:cNvPr id="45" name="文字方塊 44">
            <a:extLst>
              <a:ext uri="{FF2B5EF4-FFF2-40B4-BE49-F238E27FC236}">
                <a16:creationId xmlns:a16="http://schemas.microsoft.com/office/drawing/2014/main" id="{430A4A20-ED98-4B86-8212-CF8408C497F7}"/>
              </a:ext>
            </a:extLst>
          </p:cNvPr>
          <p:cNvSpPr txBox="1"/>
          <p:nvPr/>
        </p:nvSpPr>
        <p:spPr>
          <a:xfrm>
            <a:off x="6499534" y="5161588"/>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左邊</a:t>
            </a:r>
          </a:p>
        </p:txBody>
      </p:sp>
      <p:sp>
        <p:nvSpPr>
          <p:cNvPr id="46" name="文字方塊 45">
            <a:extLst>
              <a:ext uri="{FF2B5EF4-FFF2-40B4-BE49-F238E27FC236}">
                <a16:creationId xmlns:a16="http://schemas.microsoft.com/office/drawing/2014/main" id="{EB4428D8-D2AD-4084-AB2E-F5CC061F32FD}"/>
              </a:ext>
            </a:extLst>
          </p:cNvPr>
          <p:cNvSpPr txBox="1"/>
          <p:nvPr/>
        </p:nvSpPr>
        <p:spPr>
          <a:xfrm>
            <a:off x="7295726" y="1656707"/>
            <a:ext cx="4056487" cy="461665"/>
          </a:xfrm>
          <a:prstGeom prst="rect">
            <a:avLst/>
          </a:prstGeom>
          <a:noFill/>
        </p:spPr>
        <p:txBody>
          <a:bodyPr wrap="square" rtlCol="0">
            <a:spAutoFit/>
          </a:bodyPr>
          <a:lstStyle/>
          <a:p>
            <a:r>
              <a:rPr lang="en-US" altLang="zh-TW" sz="2400" dirty="0"/>
              <a:t>[</a:t>
            </a:r>
            <a:r>
              <a:rPr lang="en-US" altLang="zh-TW" sz="2400" dirty="0" err="1"/>
              <a:t>left,right</a:t>
            </a:r>
            <a:r>
              <a:rPr lang="en-US" altLang="zh-TW" sz="2400" dirty="0"/>
              <a:t>]: </a:t>
            </a:r>
            <a:r>
              <a:rPr lang="zh-TW" altLang="en-US" sz="2400" dirty="0">
                <a:latin typeface="標楷體" panose="03000509000000000000" pitchFamily="65" charset="-120"/>
                <a:ea typeface="標楷體" panose="03000509000000000000" pitchFamily="65" charset="-120"/>
              </a:rPr>
              <a:t>某一團的覆蓋區間</a:t>
            </a:r>
          </a:p>
        </p:txBody>
      </p:sp>
    </p:spTree>
    <p:extLst>
      <p:ext uri="{BB962C8B-B14F-4D97-AF65-F5344CB8AC3E}">
        <p14:creationId xmlns:p14="http://schemas.microsoft.com/office/powerpoint/2010/main" val="212534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5FE0B-0CB6-4766-96AB-7AEA9215C605}"/>
              </a:ext>
            </a:extLst>
          </p:cNvPr>
          <p:cNvSpPr>
            <a:spLocks noGrp="1"/>
          </p:cNvSpPr>
          <p:nvPr>
            <p:ph type="title"/>
          </p:nvPr>
        </p:nvSpPr>
        <p:spPr>
          <a:xfrm>
            <a:off x="268224" y="251329"/>
            <a:ext cx="11521440" cy="1325563"/>
          </a:xfrm>
        </p:spPr>
        <p:txBody>
          <a:bodyPr>
            <a:normAutofit/>
          </a:bodyPr>
          <a:lstStyle/>
          <a:p>
            <a:r>
              <a:rPr lang="en-US" altLang="zh-TW" sz="4000" dirty="0" err="1">
                <a:latin typeface="Times New Roman" panose="02020603050405020304" pitchFamily="18" charset="0"/>
                <a:cs typeface="Times New Roman" panose="02020603050405020304" pitchFamily="18" charset="0"/>
              </a:rPr>
              <a:t>UVa</a:t>
            </a:r>
            <a:r>
              <a:rPr lang="en-US" altLang="zh-TW" sz="4000" dirty="0">
                <a:latin typeface="Times New Roman" panose="02020603050405020304" pitchFamily="18" charset="0"/>
                <a:cs typeface="Times New Roman" panose="02020603050405020304" pitchFamily="18" charset="0"/>
              </a:rPr>
              <a:t> 12321 Gas Stations (Time Limit: 2 seconds)</a:t>
            </a:r>
            <a:endParaRPr lang="zh-TW" altLang="en-US" sz="4000" dirty="0">
              <a:latin typeface="Times New Roman" panose="02020603050405020304" pitchFamily="18" charset="0"/>
              <a:cs typeface="Times New Roman" panose="02020603050405020304" pitchFamily="18" charset="0"/>
            </a:endParaRPr>
          </a:p>
        </p:txBody>
      </p:sp>
      <p:sp>
        <p:nvSpPr>
          <p:cNvPr id="3" name="日期版面配置區 2">
            <a:extLst>
              <a:ext uri="{FF2B5EF4-FFF2-40B4-BE49-F238E27FC236}">
                <a16:creationId xmlns:a16="http://schemas.microsoft.com/office/drawing/2014/main" id="{813F1E0A-5759-4498-863D-DCA2BD66FD74}"/>
              </a:ext>
            </a:extLst>
          </p:cNvPr>
          <p:cNvSpPr>
            <a:spLocks noGrp="1"/>
          </p:cNvSpPr>
          <p:nvPr>
            <p:ph type="dt" sz="half" idx="10"/>
          </p:nvPr>
        </p:nvSpPr>
        <p:spPr/>
        <p:txBody>
          <a:bodyPr/>
          <a:lstStyle/>
          <a:p>
            <a:fld id="{936B7B5F-1771-432F-92AD-904CA75C2197}" type="datetime1">
              <a:rPr lang="zh-TW" altLang="en-US" smtClean="0"/>
              <a:t>2020/8/14</a:t>
            </a:fld>
            <a:endParaRPr lang="zh-TW" altLang="en-US"/>
          </a:p>
        </p:txBody>
      </p:sp>
      <p:sp>
        <p:nvSpPr>
          <p:cNvPr id="4" name="頁尾版面配置區 3">
            <a:extLst>
              <a:ext uri="{FF2B5EF4-FFF2-40B4-BE49-F238E27FC236}">
                <a16:creationId xmlns:a16="http://schemas.microsoft.com/office/drawing/2014/main" id="{F809C30D-ECFD-4D28-8678-567DD8F0517D}"/>
              </a:ext>
            </a:extLst>
          </p:cNvPr>
          <p:cNvSpPr>
            <a:spLocks noGrp="1"/>
          </p:cNvSpPr>
          <p:nvPr>
            <p:ph type="ftr" sz="quarter" idx="11"/>
          </p:nvPr>
        </p:nvSpPr>
        <p:spPr/>
        <p:txBody>
          <a:bodyPr/>
          <a:lstStyle/>
          <a:p>
            <a:r>
              <a:rPr lang="en-US" altLang="zh-TW"/>
              <a:t>UVa 12321 Gas Stations</a:t>
            </a:r>
            <a:endParaRPr lang="zh-TW" altLang="en-US"/>
          </a:p>
        </p:txBody>
      </p:sp>
      <p:sp>
        <p:nvSpPr>
          <p:cNvPr id="5" name="投影片編號版面配置區 4">
            <a:extLst>
              <a:ext uri="{FF2B5EF4-FFF2-40B4-BE49-F238E27FC236}">
                <a16:creationId xmlns:a16="http://schemas.microsoft.com/office/drawing/2014/main" id="{8E7292E7-8402-4DE6-8B0F-E39122052C6A}"/>
              </a:ext>
            </a:extLst>
          </p:cNvPr>
          <p:cNvSpPr>
            <a:spLocks noGrp="1"/>
          </p:cNvSpPr>
          <p:nvPr>
            <p:ph type="sldNum" sz="quarter" idx="12"/>
          </p:nvPr>
        </p:nvSpPr>
        <p:spPr/>
        <p:txBody>
          <a:bodyPr/>
          <a:lstStyle/>
          <a:p>
            <a:fld id="{CEE93694-D045-4A1B-9B9E-84F567608C77}" type="slidenum">
              <a:rPr lang="zh-TW" altLang="en-US" smtClean="0"/>
              <a:t>2</a:t>
            </a:fld>
            <a:endParaRPr lang="zh-TW" altLang="en-US"/>
          </a:p>
        </p:txBody>
      </p:sp>
      <p:sp>
        <p:nvSpPr>
          <p:cNvPr id="9" name="文字方塊 8"/>
          <p:cNvSpPr txBox="1"/>
          <p:nvPr/>
        </p:nvSpPr>
        <p:spPr>
          <a:xfrm>
            <a:off x="268224" y="1770323"/>
            <a:ext cx="11416845" cy="2554545"/>
          </a:xfrm>
          <a:prstGeom prst="rect">
            <a:avLst/>
          </a:prstGeom>
          <a:noFill/>
        </p:spPr>
        <p:txBody>
          <a:bodyPr wrap="square" rtlCol="0">
            <a:spAutoFit/>
          </a:bodyPr>
          <a:lstStyle/>
          <a:p>
            <a:r>
              <a:rPr lang="zh-TW" altLang="en-US" sz="3200" dirty="0">
                <a:solidFill>
                  <a:srgbClr val="FF0000"/>
                </a:solidFill>
                <a:latin typeface="標楷體" panose="03000509000000000000" pitchFamily="65" charset="-120"/>
                <a:ea typeface="標楷體" panose="03000509000000000000" pitchFamily="65" charset="-120"/>
              </a:rPr>
              <a:t>設置最少的加油站</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在一條長度為</a:t>
            </a:r>
            <a:r>
              <a:rPr lang="en-US" altLang="zh-TW" sz="3200" dirty="0">
                <a:ea typeface="標楷體" panose="03000509000000000000" pitchFamily="65" charset="-120"/>
              </a:rPr>
              <a:t>L</a:t>
            </a:r>
            <a:r>
              <a:rPr lang="zh-TW" altLang="en-US" sz="3200" dirty="0">
                <a:latin typeface="標楷體" panose="03000509000000000000" pitchFamily="65" charset="-120"/>
                <a:ea typeface="標楷體" panose="03000509000000000000" pitchFamily="65" charset="-120"/>
              </a:rPr>
              <a:t>的道路上有</a:t>
            </a:r>
            <a:r>
              <a:rPr lang="en-US" altLang="zh-TW" sz="3200" dirty="0">
                <a:ea typeface="標楷體" panose="03000509000000000000" pitchFamily="65" charset="-120"/>
              </a:rPr>
              <a:t>N</a:t>
            </a:r>
            <a:r>
              <a:rPr lang="zh-TW" altLang="en-US" sz="3200" dirty="0">
                <a:latin typeface="標楷體" panose="03000509000000000000" pitchFamily="65" charset="-120"/>
                <a:ea typeface="標楷體" panose="03000509000000000000" pitchFamily="65" charset="-120"/>
              </a:rPr>
              <a:t>個加油站</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每個加油站位置</a:t>
            </a:r>
            <a:r>
              <a:rPr lang="en-US" altLang="zh-TW" sz="3200" dirty="0">
                <a:ea typeface="標楷體" panose="03000509000000000000" pitchFamily="65" charset="-120"/>
              </a:rPr>
              <a:t>x</a:t>
            </a:r>
            <a:r>
              <a:rPr lang="zh-TW" altLang="en-US" sz="3200" dirty="0">
                <a:latin typeface="標楷體" panose="03000509000000000000" pitchFamily="65" charset="-120"/>
                <a:ea typeface="標楷體" panose="03000509000000000000" pitchFamily="65" charset="-120"/>
              </a:rPr>
              <a:t>有它的影響範圍</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服務範圍</a:t>
            </a:r>
            <a:r>
              <a:rPr lang="en-US" altLang="zh-TW" sz="3200" dirty="0">
                <a:latin typeface="標楷體" panose="03000509000000000000" pitchFamily="65" charset="-120"/>
                <a:ea typeface="標楷體" panose="03000509000000000000" pitchFamily="65" charset="-120"/>
              </a:rPr>
              <a:t>)</a:t>
            </a:r>
            <a:r>
              <a:rPr lang="en-US" altLang="zh-TW" sz="3200" dirty="0">
                <a:ea typeface="標楷體" panose="03000509000000000000" pitchFamily="65" charset="-120"/>
              </a:rPr>
              <a:t>r</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也就是在</a:t>
            </a:r>
            <a:r>
              <a:rPr lang="en-US" altLang="zh-TW" sz="3200" dirty="0">
                <a:ea typeface="標楷體" panose="03000509000000000000" pitchFamily="65" charset="-120"/>
              </a:rPr>
              <a:t>[</a:t>
            </a:r>
            <a:r>
              <a:rPr lang="en-US" altLang="zh-TW" sz="3200" dirty="0" err="1">
                <a:ea typeface="標楷體" panose="03000509000000000000" pitchFamily="65" charset="-120"/>
              </a:rPr>
              <a:t>x-r,x+r</a:t>
            </a:r>
            <a:r>
              <a:rPr lang="en-US" altLang="zh-TW" sz="3200" dirty="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範圍內可被這個加油站服務</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現今為成本考量想拆除最多的加油站</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即留下最少的加油站</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使得道路上任一位置皆可接受加油站服務</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請輸出遭刪除的最大加油站數</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如果</a:t>
            </a:r>
            <a:r>
              <a:rPr lang="zh-TW" altLang="en-US" sz="3200" dirty="0">
                <a:solidFill>
                  <a:srgbClr val="FF0000"/>
                </a:solidFill>
                <a:latin typeface="標楷體" panose="03000509000000000000" pitchFamily="65" charset="-120"/>
                <a:ea typeface="標楷體" panose="03000509000000000000" pitchFamily="65" charset="-120"/>
              </a:rPr>
              <a:t>無解</a:t>
            </a:r>
            <a:r>
              <a:rPr lang="en-US"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請輸出</a:t>
            </a:r>
            <a:r>
              <a:rPr lang="en-US" altLang="zh-TW" sz="3200" dirty="0">
                <a:solidFill>
                  <a:srgbClr val="FF0000"/>
                </a:solidFill>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190671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B235CDEC-DD94-490E-94A8-616457E267B8}"/>
              </a:ext>
            </a:extLst>
          </p:cNvPr>
          <p:cNvSpPr/>
          <p:nvPr/>
        </p:nvSpPr>
        <p:spPr>
          <a:xfrm>
            <a:off x="7175499" y="4714561"/>
            <a:ext cx="4173540" cy="1566933"/>
          </a:xfrm>
          <a:prstGeom prst="rect">
            <a:avLst/>
          </a:prstGeom>
          <a:gradFill flip="none" rotWithShape="1">
            <a:gsLst>
              <a:gs pos="0">
                <a:srgbClr val="FFC000"/>
              </a:gs>
              <a:gs pos="0">
                <a:srgbClr val="92D05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a:extLst>
              <a:ext uri="{FF2B5EF4-FFF2-40B4-BE49-F238E27FC236}">
                <a16:creationId xmlns:a16="http://schemas.microsoft.com/office/drawing/2014/main" id="{7D6E0426-0644-4F8A-9069-030B6ECB9799}"/>
              </a:ext>
            </a:extLst>
          </p:cNvPr>
          <p:cNvSpPr/>
          <p:nvPr/>
        </p:nvSpPr>
        <p:spPr>
          <a:xfrm>
            <a:off x="5259896" y="3113536"/>
            <a:ext cx="1915604" cy="1566933"/>
          </a:xfrm>
          <a:prstGeom prst="rect">
            <a:avLst/>
          </a:prstGeom>
          <a:gradFill flip="none" rotWithShape="1">
            <a:gsLst>
              <a:gs pos="0">
                <a:srgbClr val="FFC000"/>
              </a:gs>
              <a:gs pos="0">
                <a:srgbClr val="FFC00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a:extLst>
              <a:ext uri="{FF2B5EF4-FFF2-40B4-BE49-F238E27FC236}">
                <a16:creationId xmlns:a16="http://schemas.microsoft.com/office/drawing/2014/main" id="{E0F5AB81-B8CB-4C21-97B4-783BD60A72E3}"/>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20</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r>
              <a:rPr lang="en-US" altLang="zh-TW" sz="2400" dirty="0"/>
              <a:t>1</a:t>
            </a:r>
            <a:endParaRPr lang="zh-TW" altLang="en-US" sz="2400" dirty="0"/>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r>
              <a:rPr lang="en-US" altLang="zh-TW" sz="2400" dirty="0"/>
              <a:t>2</a:t>
            </a:r>
            <a:endParaRPr lang="zh-TW" altLang="en-US" sz="2400" dirty="0"/>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r>
              <a:rPr lang="en-US" altLang="zh-TW" sz="2400" dirty="0"/>
              <a:t>3</a:t>
            </a:r>
            <a:endParaRPr lang="zh-TW" altLang="en-US" sz="2400" dirty="0"/>
          </a:p>
        </p:txBody>
      </p:sp>
      <p:sp>
        <p:nvSpPr>
          <p:cNvPr id="26" name="文字方塊 25">
            <a:extLst>
              <a:ext uri="{FF2B5EF4-FFF2-40B4-BE49-F238E27FC236}">
                <a16:creationId xmlns:a16="http://schemas.microsoft.com/office/drawing/2014/main" id="{6B7841DE-0FE8-4150-8D08-98AEE22E6294}"/>
              </a:ext>
            </a:extLst>
          </p:cNvPr>
          <p:cNvSpPr txBox="1"/>
          <p:nvPr/>
        </p:nvSpPr>
        <p:spPr>
          <a:xfrm>
            <a:off x="2967046" y="3254873"/>
            <a:ext cx="381364" cy="461665"/>
          </a:xfrm>
          <a:prstGeom prst="rect">
            <a:avLst/>
          </a:prstGeom>
          <a:noFill/>
        </p:spPr>
        <p:txBody>
          <a:bodyPr wrap="square" rtlCol="0">
            <a:spAutoFit/>
          </a:bodyPr>
          <a:lstStyle/>
          <a:p>
            <a:r>
              <a:rPr lang="en-US" altLang="zh-TW" sz="2400" dirty="0"/>
              <a:t>4</a:t>
            </a:r>
            <a:endParaRPr lang="zh-TW" altLang="en-US" sz="2400" dirty="0"/>
          </a:p>
        </p:txBody>
      </p:sp>
      <p:sp>
        <p:nvSpPr>
          <p:cNvPr id="28" name="文字方塊 27">
            <a:extLst>
              <a:ext uri="{FF2B5EF4-FFF2-40B4-BE49-F238E27FC236}">
                <a16:creationId xmlns:a16="http://schemas.microsoft.com/office/drawing/2014/main" id="{F00B2381-95EB-4662-BDC1-B6A5F60CFE91}"/>
              </a:ext>
            </a:extLst>
          </p:cNvPr>
          <p:cNvSpPr txBox="1"/>
          <p:nvPr/>
        </p:nvSpPr>
        <p:spPr>
          <a:xfrm>
            <a:off x="3581400" y="3810942"/>
            <a:ext cx="381364" cy="461665"/>
          </a:xfrm>
          <a:prstGeom prst="rect">
            <a:avLst/>
          </a:prstGeom>
          <a:noFill/>
        </p:spPr>
        <p:txBody>
          <a:bodyPr wrap="square" rtlCol="0">
            <a:spAutoFit/>
          </a:bodyPr>
          <a:lstStyle/>
          <a:p>
            <a:r>
              <a:rPr lang="en-US" altLang="zh-TW" sz="2400" dirty="0"/>
              <a:t>5</a:t>
            </a:r>
            <a:endParaRPr lang="zh-TW" altLang="en-US" sz="2400" dirty="0"/>
          </a:p>
        </p:txBody>
      </p:sp>
      <p:sp>
        <p:nvSpPr>
          <p:cNvPr id="30" name="文字方塊 29">
            <a:extLst>
              <a:ext uri="{FF2B5EF4-FFF2-40B4-BE49-F238E27FC236}">
                <a16:creationId xmlns:a16="http://schemas.microsoft.com/office/drawing/2014/main" id="{2BCD0448-1EC7-4C5E-84A3-C7B2D137CD5A}"/>
              </a:ext>
            </a:extLst>
          </p:cNvPr>
          <p:cNvSpPr txBox="1"/>
          <p:nvPr/>
        </p:nvSpPr>
        <p:spPr>
          <a:xfrm>
            <a:off x="4276241" y="4226233"/>
            <a:ext cx="381364" cy="461665"/>
          </a:xfrm>
          <a:prstGeom prst="rect">
            <a:avLst/>
          </a:prstGeom>
          <a:noFill/>
        </p:spPr>
        <p:txBody>
          <a:bodyPr wrap="square" rtlCol="0">
            <a:spAutoFit/>
          </a:bodyPr>
          <a:lstStyle/>
          <a:p>
            <a:r>
              <a:rPr lang="en-US" altLang="zh-TW" sz="2400" dirty="0"/>
              <a:t>6</a:t>
            </a:r>
            <a:endParaRPr lang="zh-TW" altLang="en-US" sz="2400" dirty="0"/>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r>
              <a:rPr lang="en-US" altLang="zh-TW" sz="2400" dirty="0"/>
              <a:t>7</a:t>
            </a:r>
            <a:endParaRPr lang="zh-TW" altLang="en-US" sz="2400" dirty="0"/>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r>
              <a:rPr lang="en-US" altLang="zh-TW" sz="2400" dirty="0"/>
              <a:t>8</a:t>
            </a:r>
            <a:endParaRPr lang="zh-TW" altLang="en-US" sz="2400" dirty="0"/>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r>
              <a:rPr lang="en-US" altLang="zh-TW" sz="2400" dirty="0">
                <a:solidFill>
                  <a:srgbClr val="FF0000"/>
                </a:solidFill>
              </a:rPr>
              <a:t>9</a:t>
            </a:r>
            <a:endParaRPr lang="zh-TW" altLang="en-US" sz="2400" dirty="0">
              <a:solidFill>
                <a:srgbClr val="FF0000"/>
              </a:solidFill>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6914568" y="881316"/>
            <a:ext cx="812016" cy="461664"/>
          </a:xfrm>
          <a:prstGeom prst="rect">
            <a:avLst/>
          </a:prstGeom>
          <a:noFill/>
        </p:spPr>
        <p:txBody>
          <a:bodyPr wrap="square" rtlCol="0">
            <a:spAutoFit/>
          </a:bodyPr>
          <a:lstStyle/>
          <a:p>
            <a:r>
              <a:rPr lang="en-US" altLang="zh-TW" sz="2400" dirty="0"/>
              <a:t>left</a:t>
            </a:r>
            <a:endParaRPr lang="zh-TW" altLang="en-US" sz="2400" dirty="0"/>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a:off x="6884576" y="5941059"/>
            <a:ext cx="1513553" cy="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2ACEA76A-F9FB-4ECB-8FDA-62292E606DD9}"/>
              </a:ext>
            </a:extLst>
          </p:cNvPr>
          <p:cNvCxnSpPr>
            <a:cxnSpLocks/>
          </p:cNvCxnSpPr>
          <p:nvPr/>
        </p:nvCxnSpPr>
        <p:spPr>
          <a:xfrm flipH="1">
            <a:off x="7168896" y="1336249"/>
            <a:ext cx="6604" cy="460481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B8DA99E3-DC59-46EE-8526-218537E76A61}"/>
              </a:ext>
            </a:extLst>
          </p:cNvPr>
          <p:cNvCxnSpPr>
            <a:cxnSpLocks/>
          </p:cNvCxnSpPr>
          <p:nvPr/>
        </p:nvCxnSpPr>
        <p:spPr>
          <a:xfrm>
            <a:off x="5291328" y="1341438"/>
            <a:ext cx="0" cy="311829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66ECDBD1-2C22-4312-9471-3A54736E2F71}"/>
              </a:ext>
            </a:extLst>
          </p:cNvPr>
          <p:cNvCxnSpPr>
            <a:cxnSpLocks/>
          </p:cNvCxnSpPr>
          <p:nvPr/>
        </p:nvCxnSpPr>
        <p:spPr>
          <a:xfrm>
            <a:off x="11352213" y="1341438"/>
            <a:ext cx="1587" cy="370681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414198F9-2BC7-4DC2-83C2-83E9DF2C3281}"/>
              </a:ext>
            </a:extLst>
          </p:cNvPr>
          <p:cNvSpPr txBox="1"/>
          <p:nvPr/>
        </p:nvSpPr>
        <p:spPr>
          <a:xfrm>
            <a:off x="10985406" y="831957"/>
            <a:ext cx="812016" cy="461664"/>
          </a:xfrm>
          <a:prstGeom prst="rect">
            <a:avLst/>
          </a:prstGeom>
          <a:noFill/>
        </p:spPr>
        <p:txBody>
          <a:bodyPr wrap="square" rtlCol="0">
            <a:spAutoFit/>
          </a:bodyPr>
          <a:lstStyle/>
          <a:p>
            <a:r>
              <a:rPr lang="en-US" altLang="zh-TW" sz="2400" dirty="0"/>
              <a:t>right</a:t>
            </a:r>
            <a:endParaRPr lang="zh-TW" altLang="en-US" sz="2400" dirty="0"/>
          </a:p>
        </p:txBody>
      </p:sp>
      <p:sp>
        <p:nvSpPr>
          <p:cNvPr id="37" name="橢圓 36">
            <a:extLst>
              <a:ext uri="{FF2B5EF4-FFF2-40B4-BE49-F238E27FC236}">
                <a16:creationId xmlns:a16="http://schemas.microsoft.com/office/drawing/2014/main" id="{86ED18BC-5501-45C7-A4CD-8696451EF2A3}"/>
              </a:ext>
            </a:extLst>
          </p:cNvPr>
          <p:cNvSpPr/>
          <p:nvPr/>
        </p:nvSpPr>
        <p:spPr>
          <a:xfrm>
            <a:off x="568452" y="1487430"/>
            <a:ext cx="5106416" cy="1750623"/>
          </a:xfrm>
          <a:prstGeom prst="ellipse">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a:extLst>
              <a:ext uri="{FF2B5EF4-FFF2-40B4-BE49-F238E27FC236}">
                <a16:creationId xmlns:a16="http://schemas.microsoft.com/office/drawing/2014/main" id="{BB924649-2477-455F-B37A-588D462A3B02}"/>
              </a:ext>
            </a:extLst>
          </p:cNvPr>
          <p:cNvSpPr/>
          <p:nvPr/>
        </p:nvSpPr>
        <p:spPr>
          <a:xfrm>
            <a:off x="2663222" y="3238053"/>
            <a:ext cx="4712938" cy="1517389"/>
          </a:xfrm>
          <a:prstGeom prst="ellipse">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a:extLst>
              <a:ext uri="{FF2B5EF4-FFF2-40B4-BE49-F238E27FC236}">
                <a16:creationId xmlns:a16="http://schemas.microsoft.com/office/drawing/2014/main" id="{D4921FAF-45DE-44BB-A5F0-7693C7816E0E}"/>
              </a:ext>
            </a:extLst>
          </p:cNvPr>
          <p:cNvSpPr/>
          <p:nvPr/>
        </p:nvSpPr>
        <p:spPr>
          <a:xfrm>
            <a:off x="5674868" y="4508502"/>
            <a:ext cx="6315456" cy="180192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227421F5-F37C-47F8-8508-9F1C658F4AB2}"/>
                  </a:ext>
                </a:extLst>
              </p:cNvPr>
              <p:cNvSpPr txBox="1"/>
              <p:nvPr/>
            </p:nvSpPr>
            <p:spPr>
              <a:xfrm>
                <a:off x="6725836" y="5677194"/>
                <a:ext cx="37746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38" name="文字方塊 37">
                <a:extLst>
                  <a:ext uri="{FF2B5EF4-FFF2-40B4-BE49-F238E27FC236}">
                    <a16:creationId xmlns:a16="http://schemas.microsoft.com/office/drawing/2014/main" id="{227421F5-F37C-47F8-8508-9F1C658F4AB2}"/>
                  </a:ext>
                </a:extLst>
              </p:cNvPr>
              <p:cNvSpPr txBox="1">
                <a:spLocks noRot="1" noChangeAspect="1" noMove="1" noResize="1" noEditPoints="1" noAdjustHandles="1" noChangeArrowheads="1" noChangeShapeType="1" noTextEdit="1"/>
              </p:cNvSpPr>
              <p:nvPr/>
            </p:nvSpPr>
            <p:spPr>
              <a:xfrm>
                <a:off x="6725836" y="5677194"/>
                <a:ext cx="377464" cy="461665"/>
              </a:xfrm>
              <a:prstGeom prst="rect">
                <a:avLst/>
              </a:prstGeom>
              <a:blipFill>
                <a:blip r:embed="rId2"/>
                <a:stretch>
                  <a:fillRect l="-3226" r="-1613"/>
                </a:stretch>
              </a:blipFill>
            </p:spPr>
            <p:txBody>
              <a:bodyPr/>
              <a:lstStyle/>
              <a:p>
                <a:r>
                  <a:rPr lang="zh-TW" altLang="en-US">
                    <a:noFill/>
                  </a:rPr>
                  <a:t> </a:t>
                </a:r>
              </a:p>
            </p:txBody>
          </p:sp>
        </mc:Fallback>
      </mc:AlternateContent>
      <p:cxnSp>
        <p:nvCxnSpPr>
          <p:cNvPr id="46" name="直線接點 45">
            <a:extLst>
              <a:ext uri="{FF2B5EF4-FFF2-40B4-BE49-F238E27FC236}">
                <a16:creationId xmlns:a16="http://schemas.microsoft.com/office/drawing/2014/main" id="{0CB44696-D0DB-4968-B6DD-CA2FD1ABFEB4}"/>
              </a:ext>
            </a:extLst>
          </p:cNvPr>
          <p:cNvCxnSpPr/>
          <p:nvPr/>
        </p:nvCxnSpPr>
        <p:spPr>
          <a:xfrm>
            <a:off x="1021445" y="1989138"/>
            <a:ext cx="4267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229E4BA-31A5-4707-829D-6BEA9FD466ED}"/>
              </a:ext>
            </a:extLst>
          </p:cNvPr>
          <p:cNvCxnSpPr>
            <a:cxnSpLocks/>
          </p:cNvCxnSpPr>
          <p:nvPr/>
        </p:nvCxnSpPr>
        <p:spPr>
          <a:xfrm>
            <a:off x="3878834" y="4039399"/>
            <a:ext cx="329006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AB6DA828-E3FF-4D12-ACF8-8321733BD947}"/>
              </a:ext>
            </a:extLst>
          </p:cNvPr>
          <p:cNvCxnSpPr>
            <a:cxnSpLocks/>
          </p:cNvCxnSpPr>
          <p:nvPr/>
        </p:nvCxnSpPr>
        <p:spPr>
          <a:xfrm>
            <a:off x="6009069" y="5049838"/>
            <a:ext cx="534314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13EDFE3D-25FD-4432-A718-E5AA84A3083A}"/>
              </a:ext>
            </a:extLst>
          </p:cNvPr>
          <p:cNvSpPr txBox="1"/>
          <p:nvPr/>
        </p:nvSpPr>
        <p:spPr>
          <a:xfrm>
            <a:off x="7451406" y="2528887"/>
            <a:ext cx="3264283" cy="400110"/>
          </a:xfrm>
          <a:prstGeom prst="rect">
            <a:avLst/>
          </a:prstGeom>
          <a:noFill/>
        </p:spPr>
        <p:txBody>
          <a:bodyPr wrap="square" rtlCol="0">
            <a:spAutoFit/>
          </a:bodyPr>
          <a:lstStyle/>
          <a:p>
            <a:r>
              <a:rPr lang="en-US" altLang="zh-TW" sz="2000" dirty="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段區間即可覆蓋</a:t>
            </a:r>
            <a:r>
              <a:rPr lang="en-US" altLang="zh-TW" sz="2000" dirty="0">
                <a:ea typeface="標楷體" panose="03000509000000000000" pitchFamily="65" charset="-120"/>
              </a:rPr>
              <a:t>[0,L]</a:t>
            </a:r>
            <a:r>
              <a:rPr lang="zh-TW" altLang="en-US" sz="2000" dirty="0">
                <a:latin typeface="標楷體" panose="03000509000000000000" pitchFamily="65" charset="-120"/>
                <a:ea typeface="標楷體" panose="03000509000000000000" pitchFamily="65" charset="-120"/>
              </a:rPr>
              <a:t>區間</a:t>
            </a:r>
          </a:p>
        </p:txBody>
      </p:sp>
      <p:cxnSp>
        <p:nvCxnSpPr>
          <p:cNvPr id="11" name="直線單箭頭接點 10">
            <a:extLst>
              <a:ext uri="{FF2B5EF4-FFF2-40B4-BE49-F238E27FC236}">
                <a16:creationId xmlns:a16="http://schemas.microsoft.com/office/drawing/2014/main" id="{203CB09C-0AFC-4BDD-BC23-3394EC1C2D58}"/>
              </a:ext>
            </a:extLst>
          </p:cNvPr>
          <p:cNvCxnSpPr>
            <a:stCxn id="49" idx="1"/>
          </p:cNvCxnSpPr>
          <p:nvPr/>
        </p:nvCxnSpPr>
        <p:spPr>
          <a:xfrm flipH="1" flipV="1">
            <a:off x="4999839" y="2088859"/>
            <a:ext cx="2451567" cy="6400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E6000547-E859-411C-B1E5-04298AAD56F2}"/>
              </a:ext>
            </a:extLst>
          </p:cNvPr>
          <p:cNvCxnSpPr>
            <a:cxnSpLocks/>
          </p:cNvCxnSpPr>
          <p:nvPr/>
        </p:nvCxnSpPr>
        <p:spPr>
          <a:xfrm flipH="1">
            <a:off x="6884576" y="2881343"/>
            <a:ext cx="719231" cy="1110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FAE7CED6-F492-48D2-8FF1-AE970191C458}"/>
              </a:ext>
            </a:extLst>
          </p:cNvPr>
          <p:cNvCxnSpPr>
            <a:cxnSpLocks/>
          </p:cNvCxnSpPr>
          <p:nvPr/>
        </p:nvCxnSpPr>
        <p:spPr>
          <a:xfrm>
            <a:off x="7812024" y="2928997"/>
            <a:ext cx="1155807" cy="2028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ACEA15EC-0F12-4136-A2F9-848611BBE19C}"/>
              </a:ext>
            </a:extLst>
          </p:cNvPr>
          <p:cNvSpPr txBox="1"/>
          <p:nvPr/>
        </p:nvSpPr>
        <p:spPr>
          <a:xfrm>
            <a:off x="6545173" y="5498521"/>
            <a:ext cx="8210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左邊</a:t>
            </a:r>
          </a:p>
        </p:txBody>
      </p:sp>
      <p:sp>
        <p:nvSpPr>
          <p:cNvPr id="18" name="文字方塊 17">
            <a:extLst>
              <a:ext uri="{FF2B5EF4-FFF2-40B4-BE49-F238E27FC236}">
                <a16:creationId xmlns:a16="http://schemas.microsoft.com/office/drawing/2014/main" id="{AAB1D311-9CD4-4A1B-B208-28A0528B35F0}"/>
              </a:ext>
            </a:extLst>
          </p:cNvPr>
          <p:cNvSpPr txBox="1"/>
          <p:nvPr/>
        </p:nvSpPr>
        <p:spPr>
          <a:xfrm>
            <a:off x="7295726" y="1656707"/>
            <a:ext cx="4056487" cy="461665"/>
          </a:xfrm>
          <a:prstGeom prst="rect">
            <a:avLst/>
          </a:prstGeom>
          <a:noFill/>
        </p:spPr>
        <p:txBody>
          <a:bodyPr wrap="square" rtlCol="0">
            <a:spAutoFit/>
          </a:bodyPr>
          <a:lstStyle/>
          <a:p>
            <a:r>
              <a:rPr lang="en-US" altLang="zh-TW" sz="2400" dirty="0"/>
              <a:t>[</a:t>
            </a:r>
            <a:r>
              <a:rPr lang="en-US" altLang="zh-TW" sz="2400" dirty="0" err="1"/>
              <a:t>left,right</a:t>
            </a:r>
            <a:r>
              <a:rPr lang="en-US" altLang="zh-TW" sz="2400" dirty="0"/>
              <a:t>]: </a:t>
            </a:r>
            <a:r>
              <a:rPr lang="zh-TW" altLang="en-US" sz="2400" dirty="0">
                <a:latin typeface="標楷體" panose="03000509000000000000" pitchFamily="65" charset="-120"/>
                <a:ea typeface="標楷體" panose="03000509000000000000" pitchFamily="65" charset="-120"/>
              </a:rPr>
              <a:t>某一團的覆蓋區間</a:t>
            </a:r>
          </a:p>
        </p:txBody>
      </p:sp>
      <p:sp>
        <p:nvSpPr>
          <p:cNvPr id="56" name="文字方塊 55">
            <a:extLst>
              <a:ext uri="{FF2B5EF4-FFF2-40B4-BE49-F238E27FC236}">
                <a16:creationId xmlns:a16="http://schemas.microsoft.com/office/drawing/2014/main" id="{E0541470-85EF-4DDA-9B1D-141183346625}"/>
              </a:ext>
            </a:extLst>
          </p:cNvPr>
          <p:cNvSpPr txBox="1"/>
          <p:nvPr/>
        </p:nvSpPr>
        <p:spPr>
          <a:xfrm>
            <a:off x="8526579" y="5064104"/>
            <a:ext cx="1470861"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覆蓋區間</a:t>
            </a:r>
          </a:p>
        </p:txBody>
      </p:sp>
      <p:sp>
        <p:nvSpPr>
          <p:cNvPr id="57" name="文字方塊 56">
            <a:extLst>
              <a:ext uri="{FF2B5EF4-FFF2-40B4-BE49-F238E27FC236}">
                <a16:creationId xmlns:a16="http://schemas.microsoft.com/office/drawing/2014/main" id="{94BE856E-F12C-4528-87C0-FCDB463E7539}"/>
              </a:ext>
            </a:extLst>
          </p:cNvPr>
          <p:cNvSpPr txBox="1"/>
          <p:nvPr/>
        </p:nvSpPr>
        <p:spPr>
          <a:xfrm>
            <a:off x="5570871" y="3560876"/>
            <a:ext cx="1470861"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覆蓋區間</a:t>
            </a:r>
          </a:p>
        </p:txBody>
      </p:sp>
      <p:sp>
        <p:nvSpPr>
          <p:cNvPr id="58" name="文字方塊 57">
            <a:extLst>
              <a:ext uri="{FF2B5EF4-FFF2-40B4-BE49-F238E27FC236}">
                <a16:creationId xmlns:a16="http://schemas.microsoft.com/office/drawing/2014/main" id="{F12798E4-DAFF-453E-BEF0-30D3FF48EB3E}"/>
              </a:ext>
            </a:extLst>
          </p:cNvPr>
          <p:cNvSpPr txBox="1"/>
          <p:nvPr/>
        </p:nvSpPr>
        <p:spPr>
          <a:xfrm>
            <a:off x="3066887" y="2017454"/>
            <a:ext cx="1470861"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覆蓋區間</a:t>
            </a:r>
          </a:p>
        </p:txBody>
      </p:sp>
    </p:spTree>
    <p:extLst>
      <p:ext uri="{BB962C8B-B14F-4D97-AF65-F5344CB8AC3E}">
        <p14:creationId xmlns:p14="http://schemas.microsoft.com/office/powerpoint/2010/main" val="120047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500"/>
                                        <p:tgtEl>
                                          <p:spTgt spid="37"/>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up)">
                                      <p:cBhvr>
                                        <p:cTn id="14" dur="500"/>
                                        <p:tgtEl>
                                          <p:spTgt spid="44"/>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up)">
                                      <p:cBhvr>
                                        <p:cTn id="17" dur="500"/>
                                        <p:tgtEl>
                                          <p:spTgt spid="4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up)">
                                      <p:cBhvr>
                                        <p:cTn id="20" dur="500"/>
                                        <p:tgtEl>
                                          <p:spTgt spid="5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par>
                                <p:cTn id="29" presetID="22" presetClass="entr" presetSubtype="8"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22" presetClass="entr" presetSubtype="8"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up)">
                                      <p:cBhvr>
                                        <p:cTn id="37" dur="500"/>
                                        <p:tgtEl>
                                          <p:spTgt spid="49"/>
                                        </p:tgtEl>
                                      </p:cBhvr>
                                    </p:animEffect>
                                  </p:childTnLst>
                                </p:cTn>
                              </p:par>
                              <p:par>
                                <p:cTn id="38" presetID="22" presetClass="entr" presetSubtype="2"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par>
                                <p:cTn id="41" presetID="22" presetClass="entr" presetSubtype="1"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up)">
                                      <p:cBhvr>
                                        <p:cTn id="43" dur="500"/>
                                        <p:tgtEl>
                                          <p:spTgt spid="50"/>
                                        </p:tgtEl>
                                      </p:cBhvr>
                                    </p:animEffect>
                                  </p:childTnLst>
                                </p:cTn>
                              </p:par>
                              <p:par>
                                <p:cTn id="44" presetID="22" presetClass="entr" presetSubtype="1"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up)">
                                      <p:cBhvr>
                                        <p:cTn id="46" dur="500"/>
                                        <p:tgtEl>
                                          <p:spTgt spid="5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up)">
                                      <p:cBhvr>
                                        <p:cTn id="49" dur="500"/>
                                        <p:tgtEl>
                                          <p:spTgt spid="5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up)">
                                      <p:cBhvr>
                                        <p:cTn id="5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37" grpId="0" animBg="1"/>
      <p:bldP spid="44" grpId="0" animBg="1"/>
      <p:bldP spid="45" grpId="0" animBg="1"/>
      <p:bldP spid="49" grpId="0"/>
      <p:bldP spid="56" grpId="0"/>
      <p:bldP spid="57"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21</a:t>
            </a:fld>
            <a:endParaRPr lang="zh-TW" altLang="en-US"/>
          </a:p>
        </p:txBody>
      </p:sp>
      <p:sp>
        <p:nvSpPr>
          <p:cNvPr id="5" name="文字方塊 4">
            <a:extLst>
              <a:ext uri="{FF2B5EF4-FFF2-40B4-BE49-F238E27FC236}">
                <a16:creationId xmlns:a16="http://schemas.microsoft.com/office/drawing/2014/main" id="{1A47E2F0-78C4-479F-8914-50EFAB2682A5}"/>
              </a:ext>
            </a:extLst>
          </p:cNvPr>
          <p:cNvSpPr txBox="1"/>
          <p:nvPr/>
        </p:nvSpPr>
        <p:spPr>
          <a:xfrm>
            <a:off x="838200" y="771511"/>
            <a:ext cx="2231471" cy="523220"/>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何時有解</a:t>
            </a:r>
            <a:r>
              <a:rPr lang="en-US" altLang="zh-TW" sz="2800" dirty="0"/>
              <a:t>?</a:t>
            </a:r>
            <a:endParaRPr lang="zh-TW" altLang="en-US" sz="2800" dirty="0"/>
          </a:p>
        </p:txBody>
      </p:sp>
      <p:sp>
        <p:nvSpPr>
          <p:cNvPr id="6" name="文字方塊 5">
            <a:extLst>
              <a:ext uri="{FF2B5EF4-FFF2-40B4-BE49-F238E27FC236}">
                <a16:creationId xmlns:a16="http://schemas.microsoft.com/office/drawing/2014/main" id="{418C1034-FF79-4E47-AE5A-C7C02858BF81}"/>
              </a:ext>
            </a:extLst>
          </p:cNvPr>
          <p:cNvSpPr txBox="1"/>
          <p:nvPr/>
        </p:nvSpPr>
        <p:spPr>
          <a:xfrm>
            <a:off x="1229117" y="1353418"/>
            <a:ext cx="5444456"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即可以找到最少的區間來覆蓋</a:t>
            </a:r>
            <a:r>
              <a:rPr lang="en-US" altLang="zh-TW" sz="2400" dirty="0"/>
              <a:t>[0,L]</a:t>
            </a:r>
            <a:r>
              <a:rPr lang="zh-TW" altLang="en-US" sz="2400" dirty="0">
                <a:latin typeface="標楷體" panose="03000509000000000000" pitchFamily="65" charset="-120"/>
                <a:ea typeface="標楷體" panose="03000509000000000000" pitchFamily="65" charset="-120"/>
              </a:rPr>
              <a:t>區間</a:t>
            </a:r>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C5CBE05E-348C-4B30-9269-7842F9B3D771}"/>
                  </a:ext>
                </a:extLst>
              </p:cNvPr>
              <p:cNvSpPr txBox="1"/>
              <p:nvPr/>
            </p:nvSpPr>
            <p:spPr>
              <a:xfrm>
                <a:off x="1379536" y="1986835"/>
                <a:ext cx="9513253" cy="830997"/>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當</a:t>
                </a:r>
                <a:r>
                  <a:rPr lang="zh-TW" altLang="en-US" sz="2400" dirty="0">
                    <a:solidFill>
                      <a:srgbClr val="FF0000"/>
                    </a:solidFill>
                    <a:latin typeface="標楷體" panose="03000509000000000000" pitchFamily="65" charset="-120"/>
                    <a:ea typeface="標楷體" panose="03000509000000000000" pitchFamily="65" charset="-120"/>
                  </a:rPr>
                  <a:t>由左至右掃描</a:t>
                </a:r>
                <a:r>
                  <a:rPr lang="zh-TW" altLang="en-US" sz="2400" dirty="0">
                    <a:latin typeface="標楷體" panose="03000509000000000000" pitchFamily="65" charset="-120"/>
                    <a:ea typeface="標楷體" panose="03000509000000000000" pitchFamily="65" charset="-120"/>
                  </a:rPr>
                  <a:t>左端點</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到最後發現最後一團之 </a:t>
                </a:r>
                <a:r>
                  <a:rPr lang="en-US" altLang="zh-TW" sz="2400" dirty="0">
                    <a:solidFill>
                      <a:srgbClr val="FF0000"/>
                    </a:solidFill>
                    <a:ea typeface="標楷體" panose="03000509000000000000" pitchFamily="65" charset="-120"/>
                  </a:rPr>
                  <a:t>right </a:t>
                </a:r>
                <a14:m>
                  <m:oMath xmlns:m="http://schemas.openxmlformats.org/officeDocument/2006/math">
                    <m:r>
                      <a:rPr lang="en-US" altLang="zh-TW" sz="2400" i="1" smtClean="0">
                        <a:solidFill>
                          <a:srgbClr val="FF0000"/>
                        </a:solidFill>
                        <a:latin typeface="Cambria Math" panose="02040503050406030204" pitchFamily="18" charset="0"/>
                        <a:ea typeface="Cambria Math" panose="02040503050406030204" pitchFamily="18" charset="0"/>
                      </a:rPr>
                      <m:t>≥</m:t>
                    </m:r>
                  </m:oMath>
                </a14:m>
                <a:r>
                  <a:rPr lang="en-US" altLang="zh-TW" sz="2400" dirty="0">
                    <a:solidFill>
                      <a:srgbClr val="FF0000"/>
                    </a:solidFill>
                    <a:ea typeface="Cambria Math" panose="02040503050406030204" pitchFamily="18" charset="0"/>
                  </a:rPr>
                  <a:t> L </a:t>
                </a:r>
                <a:r>
                  <a:rPr lang="zh-TW" altLang="en-US" sz="2400" dirty="0">
                    <a:latin typeface="標楷體" panose="03000509000000000000" pitchFamily="65" charset="-120"/>
                    <a:ea typeface="標楷體" panose="03000509000000000000" pitchFamily="65" charset="-120"/>
                  </a:rPr>
                  <a:t>表示有解</a:t>
                </a: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而最少的區間數</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覆蓋</a:t>
                </a:r>
                <a:r>
                  <a:rPr lang="en-US" altLang="zh-TW" sz="2400" dirty="0">
                    <a:ea typeface="標楷體" panose="03000509000000000000" pitchFamily="65" charset="-120"/>
                  </a:rPr>
                  <a:t>[0,L]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就是團數</a:t>
                </a:r>
                <a:r>
                  <a:rPr lang="en-US" altLang="zh-TW" sz="2400" dirty="0">
                    <a:ea typeface="Cambria Math" panose="02040503050406030204" pitchFamily="18" charset="0"/>
                  </a:rPr>
                  <a:t> </a:t>
                </a:r>
                <a:r>
                  <a:rPr lang="zh-TW" altLang="en-US" sz="2400" dirty="0">
                    <a:latin typeface="標楷體" panose="03000509000000000000" pitchFamily="65" charset="-120"/>
                    <a:ea typeface="標楷體" panose="03000509000000000000" pitchFamily="65" charset="-120"/>
                  </a:rPr>
                  <a:t>。</a:t>
                </a:r>
                <a:endParaRPr lang="en-US" altLang="zh-TW" sz="2400" dirty="0">
                  <a:ea typeface="Cambria Math" panose="02040503050406030204" pitchFamily="18" charset="0"/>
                </a:endParaRPr>
              </a:p>
            </p:txBody>
          </p:sp>
        </mc:Choice>
        <mc:Fallback xmlns="">
          <p:sp>
            <p:nvSpPr>
              <p:cNvPr id="7" name="文字方塊 6">
                <a:extLst>
                  <a:ext uri="{FF2B5EF4-FFF2-40B4-BE49-F238E27FC236}">
                    <a16:creationId xmlns:a16="http://schemas.microsoft.com/office/drawing/2014/main" id="{C5CBE05E-348C-4B30-9269-7842F9B3D771}"/>
                  </a:ext>
                </a:extLst>
              </p:cNvPr>
              <p:cNvSpPr txBox="1">
                <a:spLocks noRot="1" noChangeAspect="1" noMove="1" noResize="1" noEditPoints="1" noAdjustHandles="1" noChangeArrowheads="1" noChangeShapeType="1" noTextEdit="1"/>
              </p:cNvSpPr>
              <p:nvPr/>
            </p:nvSpPr>
            <p:spPr>
              <a:xfrm>
                <a:off x="1379536" y="1986835"/>
                <a:ext cx="9513253" cy="830997"/>
              </a:xfrm>
              <a:prstGeom prst="rect">
                <a:avLst/>
              </a:prstGeom>
              <a:blipFill>
                <a:blip r:embed="rId2"/>
                <a:stretch>
                  <a:fillRect l="-833" t="-6618" r="-1858" b="-16176"/>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C3AA1D6C-3F2C-43A8-9FFE-4B37F0D1B7D0}"/>
              </a:ext>
            </a:extLst>
          </p:cNvPr>
          <p:cNvSpPr txBox="1"/>
          <p:nvPr/>
        </p:nvSpPr>
        <p:spPr>
          <a:xfrm>
            <a:off x="839788" y="4023410"/>
            <a:ext cx="2230073" cy="523220"/>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何時無解</a:t>
            </a:r>
            <a:r>
              <a:rPr lang="en-US" altLang="zh-TW" sz="2800" dirty="0"/>
              <a:t>?</a:t>
            </a:r>
            <a:endParaRPr lang="zh-TW" altLang="en-US" sz="2800" dirty="0"/>
          </a:p>
        </p:txBody>
      </p:sp>
      <p:sp>
        <p:nvSpPr>
          <p:cNvPr id="9" name="文字方塊 8">
            <a:extLst>
              <a:ext uri="{FF2B5EF4-FFF2-40B4-BE49-F238E27FC236}">
                <a16:creationId xmlns:a16="http://schemas.microsoft.com/office/drawing/2014/main" id="{CB3D1E31-95BD-4EFF-9A16-D60EA495C068}"/>
              </a:ext>
            </a:extLst>
          </p:cNvPr>
          <p:cNvSpPr txBox="1"/>
          <p:nvPr/>
        </p:nvSpPr>
        <p:spPr>
          <a:xfrm>
            <a:off x="1230705" y="4635083"/>
            <a:ext cx="6100312"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即找不到區間來覆蓋</a:t>
            </a:r>
            <a:r>
              <a:rPr lang="en-US" altLang="zh-TW" sz="2400" dirty="0"/>
              <a:t>[0,L]</a:t>
            </a:r>
            <a:r>
              <a:rPr lang="zh-TW" altLang="en-US" sz="2400" dirty="0">
                <a:latin typeface="標楷體" panose="03000509000000000000" pitchFamily="65" charset="-120"/>
                <a:ea typeface="標楷體" panose="03000509000000000000" pitchFamily="65" charset="-120"/>
              </a:rPr>
              <a:t>區間</a:t>
            </a:r>
          </a:p>
        </p:txBody>
      </p:sp>
      <p:sp>
        <p:nvSpPr>
          <p:cNvPr id="10" name="文字方塊 9">
            <a:extLst>
              <a:ext uri="{FF2B5EF4-FFF2-40B4-BE49-F238E27FC236}">
                <a16:creationId xmlns:a16="http://schemas.microsoft.com/office/drawing/2014/main" id="{59C557A1-7B06-4105-B04D-C81F8EBD4B4F}"/>
              </a:ext>
            </a:extLst>
          </p:cNvPr>
          <p:cNvSpPr txBox="1"/>
          <p:nvPr/>
        </p:nvSpPr>
        <p:spPr>
          <a:xfrm>
            <a:off x="1379726" y="5221729"/>
            <a:ext cx="10104251" cy="461665"/>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當</a:t>
            </a:r>
            <a:r>
              <a:rPr lang="zh-TW" altLang="en-US" sz="2400" dirty="0">
                <a:solidFill>
                  <a:srgbClr val="FF0000"/>
                </a:solidFill>
                <a:latin typeface="標楷體" panose="03000509000000000000" pitchFamily="65" charset="-120"/>
                <a:ea typeface="標楷體" panose="03000509000000000000" pitchFamily="65" charset="-120"/>
              </a:rPr>
              <a:t>由左至右掃描</a:t>
            </a:r>
            <a:r>
              <a:rPr lang="zh-TW" altLang="en-US" sz="2400" dirty="0">
                <a:latin typeface="標楷體" panose="03000509000000000000" pitchFamily="65" charset="-120"/>
                <a:ea typeface="標楷體" panose="03000509000000000000" pitchFamily="65" charset="-120"/>
              </a:rPr>
              <a:t>左端點</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當中找到某團 </a:t>
            </a:r>
            <a:r>
              <a:rPr lang="en-US" altLang="zh-TW" sz="2400" dirty="0">
                <a:solidFill>
                  <a:srgbClr val="FF0000"/>
                </a:solidFill>
                <a:ea typeface="標楷體" panose="03000509000000000000" pitchFamily="65" charset="-120"/>
              </a:rPr>
              <a:t>left =</a:t>
            </a:r>
            <a:r>
              <a:rPr lang="en-US" altLang="zh-TW" sz="2400" dirty="0">
                <a:latin typeface="標楷體" panose="03000509000000000000" pitchFamily="65" charset="-120"/>
                <a:ea typeface="標楷體" panose="03000509000000000000" pitchFamily="65" charset="-120"/>
              </a:rPr>
              <a:t> </a:t>
            </a:r>
            <a:r>
              <a:rPr lang="en-US" altLang="zh-TW" sz="2400" dirty="0">
                <a:solidFill>
                  <a:srgbClr val="FF0000"/>
                </a:solidFill>
                <a:ea typeface="標楷體" panose="03000509000000000000" pitchFamily="65" charset="-120"/>
              </a:rPr>
              <a:t>right</a:t>
            </a:r>
            <a:r>
              <a:rPr lang="zh-TW" altLang="en-US" sz="2400" dirty="0">
                <a:ea typeface="標楷體" panose="03000509000000000000" pitchFamily="65" charset="-120"/>
              </a:rPr>
              <a:t>而且</a:t>
            </a:r>
            <a:r>
              <a:rPr lang="en-US" altLang="zh-TW" sz="2400" dirty="0">
                <a:solidFill>
                  <a:srgbClr val="FF0000"/>
                </a:solidFill>
                <a:ea typeface="標楷體" panose="03000509000000000000" pitchFamily="65" charset="-120"/>
              </a:rPr>
              <a:t>right &lt; L</a:t>
            </a:r>
            <a:r>
              <a:rPr lang="zh-TW" altLang="en-US" sz="2400" dirty="0">
                <a:latin typeface="標楷體" panose="03000509000000000000" pitchFamily="65" charset="-120"/>
                <a:ea typeface="標楷體" panose="03000509000000000000" pitchFamily="65" charset="-120"/>
              </a:rPr>
              <a:t>表示無解。</a:t>
            </a:r>
            <a:endParaRPr lang="en-US" altLang="zh-TW" sz="2400"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59C557A1-7B06-4105-B04D-C81F8EBD4B4F}"/>
                  </a:ext>
                </a:extLst>
              </p:cNvPr>
              <p:cNvSpPr txBox="1"/>
              <p:nvPr/>
            </p:nvSpPr>
            <p:spPr>
              <a:xfrm>
                <a:off x="1379726" y="5835998"/>
                <a:ext cx="6205828" cy="461665"/>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掃描到最後一團之 </a:t>
                </a:r>
                <a:r>
                  <a:rPr lang="en-US" altLang="zh-TW" sz="2400" dirty="0">
                    <a:solidFill>
                      <a:srgbClr val="FF0000"/>
                    </a:solidFill>
                    <a:ea typeface="標楷體" panose="03000509000000000000" pitchFamily="65" charset="-120"/>
                  </a:rPr>
                  <a:t>right </a:t>
                </a:r>
                <a14:m>
                  <m:oMath xmlns:m="http://schemas.openxmlformats.org/officeDocument/2006/math">
                    <m:r>
                      <a:rPr lang="en-US" altLang="zh-TW" sz="2400" b="0" i="1" smtClean="0">
                        <a:solidFill>
                          <a:srgbClr val="FF0000"/>
                        </a:solidFill>
                        <a:latin typeface="Cambria Math" panose="02040503050406030204" pitchFamily="18" charset="0"/>
                        <a:ea typeface="Cambria Math" panose="02040503050406030204" pitchFamily="18" charset="0"/>
                      </a:rPr>
                      <m:t>&lt;</m:t>
                    </m:r>
                  </m:oMath>
                </a14:m>
                <a:r>
                  <a:rPr lang="en-US" altLang="zh-TW" sz="2400" dirty="0">
                    <a:solidFill>
                      <a:srgbClr val="FF0000"/>
                    </a:solidFill>
                    <a:ea typeface="Cambria Math" panose="02040503050406030204" pitchFamily="18" charset="0"/>
                  </a:rPr>
                  <a:t> L </a:t>
                </a:r>
                <a:r>
                  <a:rPr lang="zh-TW" altLang="en-US" sz="2400" dirty="0">
                    <a:latin typeface="標楷體" panose="03000509000000000000" pitchFamily="65" charset="-120"/>
                    <a:ea typeface="標楷體" panose="03000509000000000000" pitchFamily="65" charset="-120"/>
                  </a:rPr>
                  <a:t>表示有無解。</a:t>
                </a:r>
                <a:endParaRPr lang="en-US" altLang="zh-TW" sz="2400" dirty="0">
                  <a:ea typeface="Cambria Math" panose="02040503050406030204" pitchFamily="18" charset="0"/>
                </a:endParaRPr>
              </a:p>
            </p:txBody>
          </p:sp>
        </mc:Choice>
        <mc:Fallback xmlns="">
          <p:sp>
            <p:nvSpPr>
              <p:cNvPr id="11" name="文字方塊 10">
                <a:extLst>
                  <a:ext uri="{FF2B5EF4-FFF2-40B4-BE49-F238E27FC236}">
                    <a16:creationId xmlns:a16="http://schemas.microsoft.com/office/drawing/2014/main" xmlns="" xmlns:a14="http://schemas.microsoft.com/office/drawing/2010/main" id="{59C557A1-7B06-4105-B04D-C81F8EBD4B4F}"/>
                  </a:ext>
                </a:extLst>
              </p:cNvPr>
              <p:cNvSpPr txBox="1">
                <a:spLocks noRot="1" noChangeAspect="1" noMove="1" noResize="1" noEditPoints="1" noAdjustHandles="1" noChangeArrowheads="1" noChangeShapeType="1" noTextEdit="1"/>
              </p:cNvSpPr>
              <p:nvPr/>
            </p:nvSpPr>
            <p:spPr>
              <a:xfrm>
                <a:off x="1379726" y="5835998"/>
                <a:ext cx="6205828" cy="461665"/>
              </a:xfrm>
              <a:prstGeom prst="rect">
                <a:avLst/>
              </a:prstGeom>
              <a:blipFill rotWithShape="0">
                <a:blip r:embed="rId3"/>
                <a:stretch>
                  <a:fillRect l="-1277" t="-11842"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C5CBE05E-348C-4B30-9269-7842F9B3D771}"/>
                  </a:ext>
                </a:extLst>
              </p:cNvPr>
              <p:cNvSpPr txBox="1"/>
              <p:nvPr/>
            </p:nvSpPr>
            <p:spPr>
              <a:xfrm>
                <a:off x="1379538" y="2891694"/>
                <a:ext cx="9834802" cy="830997"/>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如果最後一團之 </a:t>
                </a:r>
                <a:r>
                  <a:rPr lang="en-US" altLang="zh-TW" sz="2400" dirty="0">
                    <a:solidFill>
                      <a:srgbClr val="FF0000"/>
                    </a:solidFill>
                    <a:ea typeface="標楷體" panose="03000509000000000000" pitchFamily="65" charset="-120"/>
                  </a:rPr>
                  <a:t>left=right </a:t>
                </a:r>
                <a14:m>
                  <m:oMath xmlns:m="http://schemas.openxmlformats.org/officeDocument/2006/math">
                    <m:r>
                      <a:rPr lang="en-US" altLang="zh-TW" sz="2400" i="1" smtClean="0">
                        <a:solidFill>
                          <a:srgbClr val="FF0000"/>
                        </a:solidFill>
                        <a:latin typeface="Cambria Math" panose="02040503050406030204" pitchFamily="18" charset="0"/>
                        <a:ea typeface="Cambria Math" panose="02040503050406030204" pitchFamily="18" charset="0"/>
                      </a:rPr>
                      <m:t>≥</m:t>
                    </m:r>
                  </m:oMath>
                </a14:m>
                <a:r>
                  <a:rPr lang="en-US" altLang="zh-TW" sz="2400" dirty="0">
                    <a:solidFill>
                      <a:srgbClr val="FF0000"/>
                    </a:solidFill>
                    <a:ea typeface="Cambria Math" panose="02040503050406030204" pitchFamily="18" charset="0"/>
                  </a:rPr>
                  <a:t> L </a:t>
                </a:r>
                <a:r>
                  <a:rPr lang="zh-TW" altLang="en-US" sz="2400" dirty="0">
                    <a:latin typeface="標楷體" panose="03000509000000000000" pitchFamily="65" charset="-120"/>
                    <a:ea typeface="標楷體" panose="03000509000000000000" pitchFamily="65" charset="-120"/>
                  </a:rPr>
                  <a:t>表示有解</a:t>
                </a: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而最少的區間</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覆蓋</a:t>
                </a:r>
                <a:r>
                  <a:rPr lang="en-US" altLang="zh-TW" sz="2400" dirty="0">
                    <a:ea typeface="標楷體" panose="03000509000000000000" pitchFamily="65" charset="-120"/>
                  </a:rPr>
                  <a:t>[0,L]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不含這一團區間</a:t>
                </a:r>
                <a:r>
                  <a:rPr lang="en-US" altLang="zh-TW" sz="2400" dirty="0">
                    <a:ea typeface="Cambria Math" panose="02040503050406030204" pitchFamily="18" charset="0"/>
                  </a:rPr>
                  <a:t> </a:t>
                </a:r>
                <a:r>
                  <a:rPr lang="zh-TW" altLang="en-US" sz="2400" dirty="0">
                    <a:latin typeface="標楷體" panose="03000509000000000000" pitchFamily="65" charset="-120"/>
                    <a:ea typeface="標楷體" panose="03000509000000000000" pitchFamily="65" charset="-120"/>
                  </a:rPr>
                  <a:t>。</a:t>
                </a:r>
                <a:endParaRPr lang="en-US" altLang="zh-TW" sz="2400" dirty="0">
                  <a:ea typeface="Cambria Math" panose="02040503050406030204" pitchFamily="18" charset="0"/>
                </a:endParaRPr>
              </a:p>
            </p:txBody>
          </p:sp>
        </mc:Choice>
        <mc:Fallback xmlns="">
          <p:sp>
            <p:nvSpPr>
              <p:cNvPr id="12" name="文字方塊 11">
                <a:extLst>
                  <a:ext uri="{FF2B5EF4-FFF2-40B4-BE49-F238E27FC236}">
                    <a16:creationId xmlns:a16="http://schemas.microsoft.com/office/drawing/2014/main" xmlns="" xmlns:a14="http://schemas.microsoft.com/office/drawing/2010/main" id="{C5CBE05E-348C-4B30-9269-7842F9B3D771}"/>
                  </a:ext>
                </a:extLst>
              </p:cNvPr>
              <p:cNvSpPr txBox="1">
                <a:spLocks noRot="1" noChangeAspect="1" noMove="1" noResize="1" noEditPoints="1" noAdjustHandles="1" noChangeArrowheads="1" noChangeShapeType="1" noTextEdit="1"/>
              </p:cNvSpPr>
              <p:nvPr/>
            </p:nvSpPr>
            <p:spPr>
              <a:xfrm>
                <a:off x="1379538" y="2891694"/>
                <a:ext cx="9834802" cy="830997"/>
              </a:xfrm>
              <a:prstGeom prst="rect">
                <a:avLst/>
              </a:prstGeom>
              <a:blipFill rotWithShape="0">
                <a:blip r:embed="rId4"/>
                <a:stretch>
                  <a:fillRect l="-805" t="-6569" b="-1459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3884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22</a:t>
            </a:fld>
            <a:endParaRPr lang="zh-TW" altLang="en-US"/>
          </a:p>
        </p:txBody>
      </p:sp>
      <p:sp>
        <p:nvSpPr>
          <p:cNvPr id="5" name="文字方塊 4">
            <a:extLst>
              <a:ext uri="{FF2B5EF4-FFF2-40B4-BE49-F238E27FC236}">
                <a16:creationId xmlns:a16="http://schemas.microsoft.com/office/drawing/2014/main" id="{FE25691C-1DF0-4539-A08B-89DA30E517FF}"/>
              </a:ext>
            </a:extLst>
          </p:cNvPr>
          <p:cNvSpPr txBox="1"/>
          <p:nvPr/>
        </p:nvSpPr>
        <p:spPr>
          <a:xfrm>
            <a:off x="4754880" y="2606040"/>
            <a:ext cx="2148840" cy="646331"/>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rPr>
              <a:t>無解狀況</a:t>
            </a:r>
          </a:p>
        </p:txBody>
      </p:sp>
    </p:spTree>
    <p:extLst>
      <p:ext uri="{BB962C8B-B14F-4D97-AF65-F5344CB8AC3E}">
        <p14:creationId xmlns:p14="http://schemas.microsoft.com/office/powerpoint/2010/main" val="351982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78B45C-7222-4EC6-8399-247F82038164}"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2020/8/14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UVa 12321 Gas Stations</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0</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791547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8F690A12-F577-4C3A-AEC6-DBFA0C33E43B}"/>
              </a:ext>
            </a:extLst>
          </p:cNvPr>
          <p:cNvSpPr/>
          <p:nvPr/>
        </p:nvSpPr>
        <p:spPr>
          <a:xfrm>
            <a:off x="5259896" y="1366130"/>
            <a:ext cx="750760" cy="4914348"/>
          </a:xfrm>
          <a:prstGeom prst="rect">
            <a:avLst/>
          </a:prstGeom>
          <a:gradFill flip="none" rotWithShape="1">
            <a:gsLst>
              <a:gs pos="0">
                <a:srgbClr val="FFC000"/>
              </a:gs>
              <a:gs pos="0">
                <a:srgbClr val="FFC00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a:extLst>
              <a:ext uri="{FF2B5EF4-FFF2-40B4-BE49-F238E27FC236}">
                <a16:creationId xmlns:a16="http://schemas.microsoft.com/office/drawing/2014/main" id="{D3F52EAD-BE87-4BB7-BBE0-92149F6B3117}"/>
              </a:ext>
            </a:extLst>
          </p:cNvPr>
          <p:cNvSpPr txBox="1"/>
          <p:nvPr/>
        </p:nvSpPr>
        <p:spPr>
          <a:xfrm>
            <a:off x="5360383" y="2845313"/>
            <a:ext cx="549785"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b="1" dirty="0">
                <a:solidFill>
                  <a:prstClr val="black"/>
                </a:solidFill>
                <a:latin typeface="標楷體" panose="03000509000000000000" pitchFamily="65" charset="-120"/>
                <a:ea typeface="標楷體" panose="03000509000000000000" pitchFamily="65" charset="-120"/>
              </a:rPr>
              <a:t>沒覆蓋到</a:t>
            </a:r>
            <a:endParaRPr kumimoji="0" lang="en-US" altLang="zh-TW"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sp>
        <p:nvSpPr>
          <p:cNvPr id="31" name="矩形 30">
            <a:extLst>
              <a:ext uri="{FF2B5EF4-FFF2-40B4-BE49-F238E27FC236}">
                <a16:creationId xmlns:a16="http://schemas.microsoft.com/office/drawing/2014/main" id="{76F2BF92-0BB4-4478-9265-5D7B9EAAF72F}"/>
              </a:ext>
            </a:extLst>
          </p:cNvPr>
          <p:cNvSpPr/>
          <p:nvPr/>
        </p:nvSpPr>
        <p:spPr>
          <a:xfrm>
            <a:off x="6005895" y="4714561"/>
            <a:ext cx="5343144" cy="1566933"/>
          </a:xfrm>
          <a:prstGeom prst="rect">
            <a:avLst/>
          </a:prstGeom>
          <a:gradFill flip="none" rotWithShape="1">
            <a:gsLst>
              <a:gs pos="0">
                <a:srgbClr val="FFC000"/>
              </a:gs>
              <a:gs pos="0">
                <a:srgbClr val="92D05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 name="矩形 8">
            <a:extLst>
              <a:ext uri="{FF2B5EF4-FFF2-40B4-BE49-F238E27FC236}">
                <a16:creationId xmlns:a16="http://schemas.microsoft.com/office/drawing/2014/main" id="{24F9EFD8-19DA-4A62-9FD9-32588774E173}"/>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78B45C-7222-4EC6-8399-247F82038164}"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2020/8/14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UVa 12321 Gas Stations</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6477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B701D2E6-CAFB-4805-B9FE-374BED0E178B}"/>
              </a:ext>
            </a:extLst>
          </p:cNvPr>
          <p:cNvCxnSpPr>
            <a:cxnSpLocks/>
          </p:cNvCxnSpPr>
          <p:nvPr/>
        </p:nvCxnSpPr>
        <p:spPr>
          <a:xfrm>
            <a:off x="5984177" y="1355177"/>
            <a:ext cx="0" cy="5001173"/>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A572CCC-98D8-4294-AFC0-35B6B107C1F9}"/>
              </a:ext>
            </a:extLst>
          </p:cNvPr>
          <p:cNvCxnSpPr>
            <a:cxnSpLocks/>
          </p:cNvCxnSpPr>
          <p:nvPr/>
        </p:nvCxnSpPr>
        <p:spPr>
          <a:xfrm>
            <a:off x="11352213" y="1341438"/>
            <a:ext cx="1587" cy="370681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0</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5" name="橢圓 4">
            <a:extLst>
              <a:ext uri="{FF2B5EF4-FFF2-40B4-BE49-F238E27FC236}">
                <a16:creationId xmlns:a16="http://schemas.microsoft.com/office/drawing/2014/main" id="{2B19D62B-BF6E-4498-ADE3-BAF1474E4A76}"/>
              </a:ext>
            </a:extLst>
          </p:cNvPr>
          <p:cNvSpPr/>
          <p:nvPr/>
        </p:nvSpPr>
        <p:spPr>
          <a:xfrm>
            <a:off x="568452" y="1487430"/>
            <a:ext cx="5106416" cy="1750623"/>
          </a:xfrm>
          <a:prstGeom prst="ellipse">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3" name="橢圓 22">
            <a:extLst>
              <a:ext uri="{FF2B5EF4-FFF2-40B4-BE49-F238E27FC236}">
                <a16:creationId xmlns:a16="http://schemas.microsoft.com/office/drawing/2014/main" id="{3B0353F3-F87C-4738-9205-EE923F3A6D96}"/>
              </a:ext>
            </a:extLst>
          </p:cNvPr>
          <p:cNvSpPr/>
          <p:nvPr/>
        </p:nvSpPr>
        <p:spPr>
          <a:xfrm>
            <a:off x="5674868" y="4508502"/>
            <a:ext cx="6315456" cy="180192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619BB4DC-4E0F-424E-8BDA-CCD241983617}"/>
              </a:ext>
            </a:extLst>
          </p:cNvPr>
          <p:cNvSpPr txBox="1"/>
          <p:nvPr/>
        </p:nvSpPr>
        <p:spPr>
          <a:xfrm>
            <a:off x="5397025" y="1692996"/>
            <a:ext cx="15276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srgbClr val="F74811"/>
                </a:solidFill>
                <a:effectLst/>
                <a:uLnTx/>
                <a:uFillTx/>
                <a:latin typeface="標楷體" panose="03000509000000000000" pitchFamily="65" charset="-120"/>
                <a:ea typeface="標楷體" panose="03000509000000000000" pitchFamily="65" charset="-120"/>
                <a:cs typeface="+mn-cs"/>
              </a:rPr>
              <a:t>代表區間</a:t>
            </a:r>
          </a:p>
        </p:txBody>
      </p:sp>
      <p:sp>
        <p:nvSpPr>
          <p:cNvPr id="28" name="文字方塊 27">
            <a:extLst>
              <a:ext uri="{FF2B5EF4-FFF2-40B4-BE49-F238E27FC236}">
                <a16:creationId xmlns:a16="http://schemas.microsoft.com/office/drawing/2014/main" id="{E325467A-1232-4370-B839-4DD45ECAAB7C}"/>
              </a:ext>
            </a:extLst>
          </p:cNvPr>
          <p:cNvSpPr txBox="1"/>
          <p:nvPr/>
        </p:nvSpPr>
        <p:spPr>
          <a:xfrm>
            <a:off x="10780966" y="5048250"/>
            <a:ext cx="15276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srgbClr val="F74811"/>
                </a:solidFill>
                <a:effectLst/>
                <a:uLnTx/>
                <a:uFillTx/>
                <a:latin typeface="標楷體" panose="03000509000000000000" pitchFamily="65" charset="-120"/>
                <a:ea typeface="標楷體" panose="03000509000000000000" pitchFamily="65" charset="-120"/>
                <a:cs typeface="+mn-cs"/>
              </a:rPr>
              <a:t>代表區間</a:t>
            </a:r>
          </a:p>
        </p:txBody>
      </p:sp>
      <p:sp>
        <p:nvSpPr>
          <p:cNvPr id="44" name="文字方塊 43">
            <a:extLst>
              <a:ext uri="{FF2B5EF4-FFF2-40B4-BE49-F238E27FC236}">
                <a16:creationId xmlns:a16="http://schemas.microsoft.com/office/drawing/2014/main" id="{019D3655-53AC-49BC-867A-3DFF1A926FA1}"/>
              </a:ext>
            </a:extLst>
          </p:cNvPr>
          <p:cNvSpPr txBox="1"/>
          <p:nvPr/>
        </p:nvSpPr>
        <p:spPr>
          <a:xfrm>
            <a:off x="8526579" y="5064104"/>
            <a:ext cx="14708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覆蓋區間</a:t>
            </a:r>
          </a:p>
        </p:txBody>
      </p:sp>
      <p:sp>
        <p:nvSpPr>
          <p:cNvPr id="45" name="文字方塊 44">
            <a:extLst>
              <a:ext uri="{FF2B5EF4-FFF2-40B4-BE49-F238E27FC236}">
                <a16:creationId xmlns:a16="http://schemas.microsoft.com/office/drawing/2014/main" id="{9B5E5E3A-A90D-4677-8903-F3AF2E41063F}"/>
              </a:ext>
            </a:extLst>
          </p:cNvPr>
          <p:cNvSpPr txBox="1"/>
          <p:nvPr/>
        </p:nvSpPr>
        <p:spPr>
          <a:xfrm>
            <a:off x="3123204" y="2052291"/>
            <a:ext cx="14708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覆蓋區間</a:t>
            </a:r>
          </a:p>
        </p:txBody>
      </p:sp>
    </p:spTree>
    <p:extLst>
      <p:ext uri="{BB962C8B-B14F-4D97-AF65-F5344CB8AC3E}">
        <p14:creationId xmlns:p14="http://schemas.microsoft.com/office/powerpoint/2010/main" val="186806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6"/>
                                        </p:tgtEl>
                                        <p:attrNameLst>
                                          <p:attrName>style.color</p:attrName>
                                        </p:attrNameLst>
                                      </p:cBhvr>
                                      <p:to>
                                        <a:srgbClr val="DF1A05"/>
                                      </p:to>
                                    </p:animClr>
                                    <p:animClr clrSpc="rgb" dir="cw">
                                      <p:cBhvr>
                                        <p:cTn id="7" dur="500" fill="hold"/>
                                        <p:tgtEl>
                                          <p:spTgt spid="6"/>
                                        </p:tgtEl>
                                        <p:attrNameLst>
                                          <p:attrName>fillcolor</p:attrName>
                                        </p:attrNameLst>
                                      </p:cBhvr>
                                      <p:to>
                                        <a:srgbClr val="DF1A05"/>
                                      </p:to>
                                    </p:animClr>
                                    <p:set>
                                      <p:cBhvr>
                                        <p:cTn id="8" dur="500" fill="hold"/>
                                        <p:tgtEl>
                                          <p:spTgt spid="6"/>
                                        </p:tgtEl>
                                        <p:attrNameLst>
                                          <p:attrName>fill.type</p:attrName>
                                        </p:attrNameLst>
                                      </p:cBhvr>
                                      <p:to>
                                        <p:strVal val="solid"/>
                                      </p:to>
                                    </p:set>
                                    <p:set>
                                      <p:cBhvr>
                                        <p:cTn id="9" dur="500" fill="hold"/>
                                        <p:tgtEl>
                                          <p:spTgt spid="6"/>
                                        </p:tgtEl>
                                        <p:attrNameLst>
                                          <p:attrName>fill.on</p:attrName>
                                        </p:attrNameLst>
                                      </p:cBhvr>
                                      <p:to>
                                        <p:strVal val="true"/>
                                      </p:to>
                                    </p:set>
                                  </p:childTnLst>
                                  <p:subTnLst>
                                    <p:animClr clrSpc="rgb" dir="cw">
                                      <p:cBhvr override="childStyle">
                                        <p:cTn dur="1" fill="hold" display="0" masterRel="nextClick" afterEffect="1"/>
                                        <p:tgtEl>
                                          <p:spTgt spid="6"/>
                                        </p:tgtEl>
                                        <p:attrNameLst>
                                          <p:attrName>ppt_c</p:attrName>
                                        </p:attrNameLst>
                                      </p:cBhvr>
                                      <p:to>
                                        <a:srgbClr val="DF1A05"/>
                                      </p:to>
                                    </p:animClr>
                                  </p:subTnLst>
                                </p:cTn>
                              </p:par>
                              <p:par>
                                <p:cTn id="10" presetID="19" presetClass="emph" presetSubtype="0" fill="hold" nodeType="withEffect">
                                  <p:stCondLst>
                                    <p:cond delay="0"/>
                                  </p:stCondLst>
                                  <p:childTnLst>
                                    <p:animClr clrSpc="rgb" dir="cw">
                                      <p:cBhvr override="childStyle">
                                        <p:cTn id="11" dur="500" fill="hold"/>
                                        <p:tgtEl>
                                          <p:spTgt spid="25"/>
                                        </p:tgtEl>
                                        <p:attrNameLst>
                                          <p:attrName>style.color</p:attrName>
                                        </p:attrNameLst>
                                      </p:cBhvr>
                                      <p:to>
                                        <a:schemeClr val="accent2"/>
                                      </p:to>
                                    </p:animClr>
                                    <p:animClr clrSpc="rgb" dir="cw">
                                      <p:cBhvr>
                                        <p:cTn id="12" dur="500" fill="hold"/>
                                        <p:tgtEl>
                                          <p:spTgt spid="25"/>
                                        </p:tgtEl>
                                        <p:attrNameLst>
                                          <p:attrName>fillcolor</p:attrName>
                                        </p:attrNameLst>
                                      </p:cBhvr>
                                      <p:to>
                                        <a:schemeClr val="accent2"/>
                                      </p:to>
                                    </p:animClr>
                                    <p:set>
                                      <p:cBhvr>
                                        <p:cTn id="13" dur="500" fill="hold"/>
                                        <p:tgtEl>
                                          <p:spTgt spid="25"/>
                                        </p:tgtEl>
                                        <p:attrNameLst>
                                          <p:attrName>fill.type</p:attrName>
                                        </p:attrNameLst>
                                      </p:cBhvr>
                                      <p:to>
                                        <p:strVal val="solid"/>
                                      </p:to>
                                    </p:set>
                                    <p:set>
                                      <p:cBhvr>
                                        <p:cTn id="14" dur="500" fill="hold"/>
                                        <p:tgtEl>
                                          <p:spTgt spid="25"/>
                                        </p:tgtEl>
                                        <p:attrNameLst>
                                          <p:attrName>fill.on</p:attrName>
                                        </p:attrNameLst>
                                      </p:cBhvr>
                                      <p:to>
                                        <p:strVal val="true"/>
                                      </p:to>
                                    </p:set>
                                  </p:childTnLst>
                                  <p:subTnLst>
                                    <p:animClr clrSpc="rgb" dir="cw">
                                      <p:cBhvr override="childStyle">
                                        <p:cTn dur="1" fill="hold" display="0" masterRel="nextClick" afterEffect="1"/>
                                        <p:tgtEl>
                                          <p:spTgt spid="25"/>
                                        </p:tgtEl>
                                        <p:attrNameLst>
                                          <p:attrName>ppt_c</p:attrName>
                                        </p:attrNameLst>
                                      </p:cBhvr>
                                      <p:to>
                                        <a:srgbClr val="DF1A05"/>
                                      </p:to>
                                    </p:animClr>
                                  </p:sub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up)">
                                      <p:cBhvr>
                                        <p:cTn id="29" dur="500"/>
                                        <p:tgtEl>
                                          <p:spTgt spid="4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up)">
                                      <p:cBhvr>
                                        <p:cTn id="32" dur="500"/>
                                        <p:tgtEl>
                                          <p:spTgt spid="3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up)">
                                      <p:cBhvr>
                                        <p:cTn id="35" dur="500"/>
                                        <p:tgtEl>
                                          <p:spTgt spid="4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up)">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P spid="31" grpId="0" animBg="1"/>
      <p:bldP spid="9" grpId="0" animBg="1"/>
      <p:bldP spid="8" grpId="0"/>
      <p:bldP spid="28" grpId="0"/>
      <p:bldP spid="44"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78B45C-7222-4EC6-8399-247F82038164}"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2020/8/14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UVa 12321 Gas Stations</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0</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5" name="文字方塊 4">
            <a:extLst>
              <a:ext uri="{FF2B5EF4-FFF2-40B4-BE49-F238E27FC236}">
                <a16:creationId xmlns:a16="http://schemas.microsoft.com/office/drawing/2014/main" id="{3CE34A3F-808C-425F-B455-403A4CCA79A9}"/>
              </a:ext>
            </a:extLst>
          </p:cNvPr>
          <p:cNvSpPr txBox="1"/>
          <p:nvPr/>
        </p:nvSpPr>
        <p:spPr>
          <a:xfrm>
            <a:off x="7919434" y="1929913"/>
            <a:ext cx="188950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左端點排序</a:t>
            </a: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4</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6</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1" name="文字方塊 20">
            <a:extLst>
              <a:ext uri="{FF2B5EF4-FFF2-40B4-BE49-F238E27FC236}">
                <a16:creationId xmlns:a16="http://schemas.microsoft.com/office/drawing/2014/main" id="{EBA63A80-80AD-4624-9E76-4318434350F4}"/>
              </a:ext>
            </a:extLst>
          </p:cNvPr>
          <p:cNvSpPr txBox="1"/>
          <p:nvPr/>
        </p:nvSpPr>
        <p:spPr>
          <a:xfrm>
            <a:off x="7919434" y="2474513"/>
            <a:ext cx="3675158"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然後由左至右掃描左端點</a:t>
            </a:r>
          </a:p>
        </p:txBody>
      </p:sp>
    </p:spTree>
    <p:extLst>
      <p:ext uri="{BB962C8B-B14F-4D97-AF65-F5344CB8AC3E}">
        <p14:creationId xmlns:p14="http://schemas.microsoft.com/office/powerpoint/2010/main" val="111705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up)">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3" grpId="0"/>
      <p:bldP spid="24" grpId="0"/>
      <p:bldP spid="31" grpId="0"/>
      <p:bldP spid="32" grpId="0"/>
      <p:bldP spid="33"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78B45C-7222-4EC6-8399-247F82038164}"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2020/8/14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UVa 12321 Gas Stations</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6477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0</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4</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6</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2155030" y="485709"/>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left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6" name="文字方塊 35">
            <a:extLst>
              <a:ext uri="{FF2B5EF4-FFF2-40B4-BE49-F238E27FC236}">
                <a16:creationId xmlns:a16="http://schemas.microsoft.com/office/drawing/2014/main" id="{8604E837-A6A4-46EE-A8C7-79869C1FE886}"/>
              </a:ext>
            </a:extLst>
          </p:cNvPr>
          <p:cNvSpPr txBox="1"/>
          <p:nvPr/>
        </p:nvSpPr>
        <p:spPr>
          <a:xfrm>
            <a:off x="2062142" y="30907"/>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right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8" name="文字方塊 37">
            <a:extLst>
              <a:ext uri="{FF2B5EF4-FFF2-40B4-BE49-F238E27FC236}">
                <a16:creationId xmlns:a16="http://schemas.microsoft.com/office/drawing/2014/main" id="{3D2E8852-3A5F-4758-8B40-1B6EE8944A1E}"/>
              </a:ext>
            </a:extLst>
          </p:cNvPr>
          <p:cNvSpPr txBox="1"/>
          <p:nvPr/>
        </p:nvSpPr>
        <p:spPr>
          <a:xfrm>
            <a:off x="4934088" y="809997"/>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right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9" name="直線接點 38">
            <a:extLst>
              <a:ext uri="{FF2B5EF4-FFF2-40B4-BE49-F238E27FC236}">
                <a16:creationId xmlns:a16="http://schemas.microsoft.com/office/drawing/2014/main" id="{C7F7253F-8471-4DD6-9277-071A3CD6DCA2}"/>
              </a:ext>
            </a:extLst>
          </p:cNvPr>
          <p:cNvCxnSpPr/>
          <p:nvPr/>
        </p:nvCxnSpPr>
        <p:spPr>
          <a:xfrm>
            <a:off x="1042056" y="1987247"/>
            <a:ext cx="4267200" cy="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E2ABD6AC-0957-4042-B70E-2765367D4F19}"/>
                  </a:ext>
                </a:extLst>
              </p:cNvPr>
              <p:cNvSpPr txBox="1"/>
              <p:nvPr/>
            </p:nvSpPr>
            <p:spPr>
              <a:xfrm>
                <a:off x="898748" y="1719453"/>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5" name="文字方塊 4">
                <a:extLst>
                  <a:ext uri="{FF2B5EF4-FFF2-40B4-BE49-F238E27FC236}">
                    <a16:creationId xmlns:a16="http://schemas.microsoft.com/office/drawing/2014/main" id="{E2ABD6AC-0957-4042-B70E-2765367D4F19}"/>
                  </a:ext>
                </a:extLst>
              </p:cNvPr>
              <p:cNvSpPr txBox="1">
                <a:spLocks noRot="1" noChangeAspect="1" noMove="1" noResize="1" noEditPoints="1" noAdjustHandles="1" noChangeArrowheads="1" noChangeShapeType="1" noTextEdit="1"/>
              </p:cNvSpPr>
              <p:nvPr/>
            </p:nvSpPr>
            <p:spPr>
              <a:xfrm>
                <a:off x="898748" y="1719453"/>
                <a:ext cx="547465" cy="461665"/>
              </a:xfrm>
              <a:prstGeom prst="rect">
                <a:avLst/>
              </a:prstGeom>
              <a:blipFill>
                <a:blip r:embed="rId2"/>
                <a:stretch>
                  <a:fillRect l="-2222"/>
                </a:stretch>
              </a:blipFill>
            </p:spPr>
            <p:txBody>
              <a:bodyPr/>
              <a:lstStyle/>
              <a:p>
                <a:r>
                  <a:rPr lang="zh-TW" altLang="en-US">
                    <a:noFill/>
                  </a:rPr>
                  <a:t> </a:t>
                </a:r>
              </a:p>
            </p:txBody>
          </p:sp>
        </mc:Fallback>
      </mc:AlternateContent>
      <p:sp>
        <p:nvSpPr>
          <p:cNvPr id="37" name="文字方塊 36">
            <a:extLst>
              <a:ext uri="{FF2B5EF4-FFF2-40B4-BE49-F238E27FC236}">
                <a16:creationId xmlns:a16="http://schemas.microsoft.com/office/drawing/2014/main" id="{948CFB81-0361-4985-B568-27C0C6377D3B}"/>
              </a:ext>
            </a:extLst>
          </p:cNvPr>
          <p:cNvSpPr txBox="1"/>
          <p:nvPr/>
        </p:nvSpPr>
        <p:spPr>
          <a:xfrm>
            <a:off x="1744509" y="1604776"/>
            <a:ext cx="82104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左邊</a:t>
            </a:r>
          </a:p>
        </p:txBody>
      </p:sp>
      <p:sp>
        <p:nvSpPr>
          <p:cNvPr id="40" name="文字方塊 39">
            <a:extLst>
              <a:ext uri="{FF2B5EF4-FFF2-40B4-BE49-F238E27FC236}">
                <a16:creationId xmlns:a16="http://schemas.microsoft.com/office/drawing/2014/main" id="{B4218243-A391-49C9-9B5A-EE98EC2CEE00}"/>
              </a:ext>
            </a:extLst>
          </p:cNvPr>
          <p:cNvSpPr txBox="1"/>
          <p:nvPr/>
        </p:nvSpPr>
        <p:spPr>
          <a:xfrm>
            <a:off x="7295726" y="1656707"/>
            <a:ext cx="40564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left,right</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某一團的覆蓋區間</a:t>
            </a:r>
          </a:p>
        </p:txBody>
      </p:sp>
      <p:sp>
        <p:nvSpPr>
          <p:cNvPr id="30" name="文字方塊 29">
            <a:extLst>
              <a:ext uri="{FF2B5EF4-FFF2-40B4-BE49-F238E27FC236}">
                <a16:creationId xmlns:a16="http://schemas.microsoft.com/office/drawing/2014/main" id="{51096E38-BE5F-47EF-8B18-FC045176A4C4}"/>
              </a:ext>
            </a:extLst>
          </p:cNvPr>
          <p:cNvSpPr txBox="1"/>
          <p:nvPr/>
        </p:nvSpPr>
        <p:spPr>
          <a:xfrm>
            <a:off x="4900359" y="2171705"/>
            <a:ext cx="1904828" cy="461665"/>
          </a:xfrm>
          <a:prstGeom prst="rect">
            <a:avLst/>
          </a:prstGeom>
          <a:noFill/>
        </p:spPr>
        <p:txBody>
          <a:bodyPr wrap="square" rtlCol="0">
            <a:spAutoFit/>
          </a:bodyPr>
          <a:lstStyle/>
          <a:p>
            <a:r>
              <a:rPr lang="zh-TW" altLang="en-US" sz="2400" dirty="0">
                <a:solidFill>
                  <a:srgbClr val="FF0000"/>
                </a:solidFill>
                <a:latin typeface="標楷體" panose="03000509000000000000" pitchFamily="65" charset="-120"/>
                <a:ea typeface="標楷體" panose="03000509000000000000" pitchFamily="65" charset="-120"/>
              </a:rPr>
              <a:t>更新</a:t>
            </a:r>
            <a:r>
              <a:rPr lang="en-US" altLang="zh-TW" sz="2400" dirty="0">
                <a:solidFill>
                  <a:srgbClr val="FF0000"/>
                </a:solidFill>
                <a:ea typeface="標楷體" panose="03000509000000000000" pitchFamily="65" charset="-120"/>
              </a:rPr>
              <a:t>right</a:t>
            </a:r>
            <a:r>
              <a:rPr lang="zh-TW" altLang="en-US" sz="2400" dirty="0">
                <a:solidFill>
                  <a:srgbClr val="FF0000"/>
                </a:solidFill>
                <a:latin typeface="標楷體" panose="03000509000000000000" pitchFamily="65" charset="-120"/>
                <a:ea typeface="標楷體" panose="03000509000000000000" pitchFamily="65" charset="-120"/>
              </a:rPr>
              <a:t>值</a:t>
            </a:r>
            <a:endParaRPr lang="en-US" altLang="zh-TW" sz="2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8914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22" presetClass="entr" presetSubtype="1"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78B45C-7222-4EC6-8399-247F82038164}"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2020/8/14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UVa 12321 Gas Stations</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6477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0</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rPr>
              <a:t>2</a:t>
            </a:r>
            <a:endParaRPr kumimoji="0" lang="zh-TW" altLang="en-US"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4</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6</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2155030" y="485709"/>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left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8" name="文字方塊 37">
            <a:extLst>
              <a:ext uri="{FF2B5EF4-FFF2-40B4-BE49-F238E27FC236}">
                <a16:creationId xmlns:a16="http://schemas.microsoft.com/office/drawing/2014/main" id="{3D2E8852-3A5F-4758-8B40-1B6EE8944A1E}"/>
              </a:ext>
            </a:extLst>
          </p:cNvPr>
          <p:cNvSpPr txBox="1"/>
          <p:nvPr/>
        </p:nvSpPr>
        <p:spPr>
          <a:xfrm>
            <a:off x="4934088" y="809997"/>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right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a:off x="1416050" y="2528888"/>
            <a:ext cx="3168142" cy="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4221BD8F-794B-4C94-8C13-467D8DCCDF8B}"/>
                  </a:ext>
                </a:extLst>
              </p:cNvPr>
              <p:cNvSpPr txBox="1"/>
              <p:nvPr/>
            </p:nvSpPr>
            <p:spPr>
              <a:xfrm>
                <a:off x="1251697" y="2275757"/>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6" name="文字方塊 35">
                <a:extLst>
                  <a:ext uri="{FF2B5EF4-FFF2-40B4-BE49-F238E27FC236}">
                    <a16:creationId xmlns:a16="http://schemas.microsoft.com/office/drawing/2014/main" id="{4221BD8F-794B-4C94-8C13-467D8DCCDF8B}"/>
                  </a:ext>
                </a:extLst>
              </p:cNvPr>
              <p:cNvSpPr txBox="1">
                <a:spLocks noRot="1" noChangeAspect="1" noMove="1" noResize="1" noEditPoints="1" noAdjustHandles="1" noChangeArrowheads="1" noChangeShapeType="1" noTextEdit="1"/>
              </p:cNvSpPr>
              <p:nvPr/>
            </p:nvSpPr>
            <p:spPr>
              <a:xfrm>
                <a:off x="1251697" y="2275757"/>
                <a:ext cx="547465" cy="461665"/>
              </a:xfrm>
              <a:prstGeom prst="rect">
                <a:avLst/>
              </a:prstGeom>
              <a:blipFill>
                <a:blip r:embed="rId2"/>
                <a:stretch>
                  <a:fillRect l="-2222"/>
                </a:stretch>
              </a:blipFill>
            </p:spPr>
            <p:txBody>
              <a:bodyPr/>
              <a:lstStyle/>
              <a:p>
                <a:r>
                  <a:rPr lang="zh-TW" altLang="en-US">
                    <a:noFill/>
                  </a:rPr>
                  <a:t> </a:t>
                </a:r>
              </a:p>
            </p:txBody>
          </p:sp>
        </mc:Fallback>
      </mc:AlternateContent>
      <p:sp>
        <p:nvSpPr>
          <p:cNvPr id="37" name="文字方塊 36">
            <a:extLst>
              <a:ext uri="{FF2B5EF4-FFF2-40B4-BE49-F238E27FC236}">
                <a16:creationId xmlns:a16="http://schemas.microsoft.com/office/drawing/2014/main" id="{6CF2C4B0-06D9-4A83-B97A-65EB009FA25B}"/>
              </a:ext>
            </a:extLst>
          </p:cNvPr>
          <p:cNvSpPr txBox="1"/>
          <p:nvPr/>
        </p:nvSpPr>
        <p:spPr>
          <a:xfrm>
            <a:off x="1744509" y="2151063"/>
            <a:ext cx="82104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左邊</a:t>
            </a:r>
          </a:p>
        </p:txBody>
      </p:sp>
      <p:sp>
        <p:nvSpPr>
          <p:cNvPr id="40" name="文字方塊 39">
            <a:extLst>
              <a:ext uri="{FF2B5EF4-FFF2-40B4-BE49-F238E27FC236}">
                <a16:creationId xmlns:a16="http://schemas.microsoft.com/office/drawing/2014/main" id="{5F55E109-786E-409B-878F-BD76AA3C6A69}"/>
              </a:ext>
            </a:extLst>
          </p:cNvPr>
          <p:cNvSpPr txBox="1"/>
          <p:nvPr/>
        </p:nvSpPr>
        <p:spPr>
          <a:xfrm>
            <a:off x="7295726" y="1656707"/>
            <a:ext cx="40564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left,right</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某一團的覆蓋區間</a:t>
            </a:r>
          </a:p>
        </p:txBody>
      </p:sp>
    </p:spTree>
    <p:extLst>
      <p:ext uri="{BB962C8B-B14F-4D97-AF65-F5344CB8AC3E}">
        <p14:creationId xmlns:p14="http://schemas.microsoft.com/office/powerpoint/2010/main" val="11662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78B45C-7222-4EC6-8399-247F82038164}"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2020/8/14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UVa 12321 Gas Stations</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6477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0</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endParaRPr>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4</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6</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2155030" y="485709"/>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left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8" name="文字方塊 37">
            <a:extLst>
              <a:ext uri="{FF2B5EF4-FFF2-40B4-BE49-F238E27FC236}">
                <a16:creationId xmlns:a16="http://schemas.microsoft.com/office/drawing/2014/main" id="{3D2E8852-3A5F-4758-8B40-1B6EE8944A1E}"/>
              </a:ext>
            </a:extLst>
          </p:cNvPr>
          <p:cNvSpPr txBox="1"/>
          <p:nvPr/>
        </p:nvSpPr>
        <p:spPr>
          <a:xfrm>
            <a:off x="4934088" y="809997"/>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right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a:off x="1800098" y="2960688"/>
            <a:ext cx="2406142" cy="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74B68EE5-5484-4757-BA67-0A6CF66729F6}"/>
                  </a:ext>
                </a:extLst>
              </p:cNvPr>
              <p:cNvSpPr txBox="1"/>
              <p:nvPr/>
            </p:nvSpPr>
            <p:spPr>
              <a:xfrm>
                <a:off x="1635830" y="2702447"/>
                <a:ext cx="377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6" name="文字方塊 35">
                <a:extLst>
                  <a:ext uri="{FF2B5EF4-FFF2-40B4-BE49-F238E27FC236}">
                    <a16:creationId xmlns:a16="http://schemas.microsoft.com/office/drawing/2014/main" id="{74B68EE5-5484-4757-BA67-0A6CF66729F6}"/>
                  </a:ext>
                </a:extLst>
              </p:cNvPr>
              <p:cNvSpPr txBox="1">
                <a:spLocks noRot="1" noChangeAspect="1" noMove="1" noResize="1" noEditPoints="1" noAdjustHandles="1" noChangeArrowheads="1" noChangeShapeType="1" noTextEdit="1"/>
              </p:cNvSpPr>
              <p:nvPr/>
            </p:nvSpPr>
            <p:spPr>
              <a:xfrm>
                <a:off x="1635830" y="2702447"/>
                <a:ext cx="377464" cy="461665"/>
              </a:xfrm>
              <a:prstGeom prst="rect">
                <a:avLst/>
              </a:prstGeom>
              <a:blipFill>
                <a:blip r:embed="rId2"/>
                <a:stretch>
                  <a:fillRect l="-3226" r="-1613"/>
                </a:stretch>
              </a:blipFill>
            </p:spPr>
            <p:txBody>
              <a:bodyPr/>
              <a:lstStyle/>
              <a:p>
                <a:r>
                  <a:rPr lang="zh-TW" altLang="en-US">
                    <a:noFill/>
                  </a:rPr>
                  <a:t> </a:t>
                </a:r>
              </a:p>
            </p:txBody>
          </p:sp>
        </mc:Fallback>
      </mc:AlternateContent>
      <p:sp>
        <p:nvSpPr>
          <p:cNvPr id="40" name="文字方塊 39">
            <a:extLst>
              <a:ext uri="{FF2B5EF4-FFF2-40B4-BE49-F238E27FC236}">
                <a16:creationId xmlns:a16="http://schemas.microsoft.com/office/drawing/2014/main" id="{6DF16998-82C8-47A2-B499-38EBFC4DC0B7}"/>
              </a:ext>
            </a:extLst>
          </p:cNvPr>
          <p:cNvSpPr txBox="1"/>
          <p:nvPr/>
        </p:nvSpPr>
        <p:spPr>
          <a:xfrm>
            <a:off x="1758527" y="2551083"/>
            <a:ext cx="82104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左邊</a:t>
            </a:r>
          </a:p>
        </p:txBody>
      </p:sp>
      <p:sp>
        <p:nvSpPr>
          <p:cNvPr id="41" name="文字方塊 40">
            <a:extLst>
              <a:ext uri="{FF2B5EF4-FFF2-40B4-BE49-F238E27FC236}">
                <a16:creationId xmlns:a16="http://schemas.microsoft.com/office/drawing/2014/main" id="{42C5AE0C-8C9E-48D8-801D-600F3BD42CB2}"/>
              </a:ext>
            </a:extLst>
          </p:cNvPr>
          <p:cNvSpPr txBox="1"/>
          <p:nvPr/>
        </p:nvSpPr>
        <p:spPr>
          <a:xfrm>
            <a:off x="7295726" y="1656707"/>
            <a:ext cx="40564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left,right</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某一團的覆蓋區間</a:t>
            </a:r>
          </a:p>
        </p:txBody>
      </p:sp>
    </p:spTree>
    <p:extLst>
      <p:ext uri="{BB962C8B-B14F-4D97-AF65-F5344CB8AC3E}">
        <p14:creationId xmlns:p14="http://schemas.microsoft.com/office/powerpoint/2010/main" val="367534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031C3CEB-4EE4-4366-B081-DDBF91755679}"/>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78B45C-7222-4EC6-8399-247F82038164}"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2020/8/14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UVa 12321 Gas Stations</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a:cxnSpLocks/>
          </p:cNvCxnSpPr>
          <p:nvPr/>
        </p:nvCxnSpPr>
        <p:spPr>
          <a:xfrm>
            <a:off x="2424113" y="1341438"/>
            <a:ext cx="0" cy="402629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0</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rPr>
              <a:t>4</a:t>
            </a:r>
            <a:endParaRPr kumimoji="0" lang="zh-TW" altLang="en-US"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endParaRPr>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6</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4971468" y="861352"/>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left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8" name="文字方塊 37">
            <a:extLst>
              <a:ext uri="{FF2B5EF4-FFF2-40B4-BE49-F238E27FC236}">
                <a16:creationId xmlns:a16="http://schemas.microsoft.com/office/drawing/2014/main" id="{3D2E8852-3A5F-4758-8B40-1B6EE8944A1E}"/>
              </a:ext>
            </a:extLst>
          </p:cNvPr>
          <p:cNvSpPr txBox="1"/>
          <p:nvPr/>
        </p:nvSpPr>
        <p:spPr>
          <a:xfrm>
            <a:off x="4943221" y="485705"/>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right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41" name="直線接點 40">
            <a:extLst>
              <a:ext uri="{FF2B5EF4-FFF2-40B4-BE49-F238E27FC236}">
                <a16:creationId xmlns:a16="http://schemas.microsoft.com/office/drawing/2014/main" id="{B8DA99E3-DC59-46EE-8526-218537E76A61}"/>
              </a:ext>
            </a:extLst>
          </p:cNvPr>
          <p:cNvCxnSpPr>
            <a:cxnSpLocks/>
          </p:cNvCxnSpPr>
          <p:nvPr/>
        </p:nvCxnSpPr>
        <p:spPr>
          <a:xfrm flipH="1">
            <a:off x="5259896" y="1341438"/>
            <a:ext cx="31432" cy="179134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F46188B8-C7A1-4014-A78E-F81AA2CFF793}"/>
                  </a:ext>
                </a:extLst>
              </p:cNvPr>
              <p:cNvSpPr txBox="1"/>
              <p:nvPr/>
            </p:nvSpPr>
            <p:spPr>
              <a:xfrm>
                <a:off x="5852649" y="4780133"/>
                <a:ext cx="2264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4" name="文字方塊 43">
                <a:extLst>
                  <a:ext uri="{FF2B5EF4-FFF2-40B4-BE49-F238E27FC236}">
                    <a16:creationId xmlns:a16="http://schemas.microsoft.com/office/drawing/2014/main" id="{F46188B8-C7A1-4014-A78E-F81AA2CFF793}"/>
                  </a:ext>
                </a:extLst>
              </p:cNvPr>
              <p:cNvSpPr txBox="1">
                <a:spLocks noRot="1" noChangeAspect="1" noMove="1" noResize="1" noEditPoints="1" noAdjustHandles="1" noChangeArrowheads="1" noChangeShapeType="1" noTextEdit="1"/>
              </p:cNvSpPr>
              <p:nvPr/>
            </p:nvSpPr>
            <p:spPr>
              <a:xfrm>
                <a:off x="5852649" y="4780133"/>
                <a:ext cx="226451" cy="461665"/>
              </a:xfrm>
              <a:prstGeom prst="rect">
                <a:avLst/>
              </a:prstGeom>
              <a:blipFill>
                <a:blip r:embed="rId2"/>
                <a:stretch>
                  <a:fillRect l="-5405" r="-70270"/>
                </a:stretch>
              </a:blipFill>
            </p:spPr>
            <p:txBody>
              <a:bodyPr/>
              <a:lstStyle/>
              <a:p>
                <a:r>
                  <a:rPr lang="zh-TW" altLang="en-US">
                    <a:noFill/>
                  </a:rPr>
                  <a:t> </a:t>
                </a:r>
              </a:p>
            </p:txBody>
          </p:sp>
        </mc:Fallback>
      </mc:AlternateContent>
      <p:sp>
        <p:nvSpPr>
          <p:cNvPr id="45" name="文字方塊 44">
            <a:extLst>
              <a:ext uri="{FF2B5EF4-FFF2-40B4-BE49-F238E27FC236}">
                <a16:creationId xmlns:a16="http://schemas.microsoft.com/office/drawing/2014/main" id="{96E0E202-945C-4B6C-80B5-A6CA9E961843}"/>
              </a:ext>
            </a:extLst>
          </p:cNvPr>
          <p:cNvSpPr txBox="1"/>
          <p:nvPr/>
        </p:nvSpPr>
        <p:spPr>
          <a:xfrm>
            <a:off x="2424113" y="4670803"/>
            <a:ext cx="70977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右邊</a:t>
            </a:r>
          </a:p>
        </p:txBody>
      </p:sp>
      <p:sp>
        <p:nvSpPr>
          <p:cNvPr id="50" name="文字方塊 49">
            <a:extLst>
              <a:ext uri="{FF2B5EF4-FFF2-40B4-BE49-F238E27FC236}">
                <a16:creationId xmlns:a16="http://schemas.microsoft.com/office/drawing/2014/main" id="{379B270C-17A2-4885-B048-22E56914806B}"/>
              </a:ext>
            </a:extLst>
          </p:cNvPr>
          <p:cNvSpPr txBox="1"/>
          <p:nvPr/>
        </p:nvSpPr>
        <p:spPr>
          <a:xfrm>
            <a:off x="7295726" y="1656707"/>
            <a:ext cx="40564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left,right</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某一團的覆蓋區間</a:t>
            </a:r>
          </a:p>
        </p:txBody>
      </p:sp>
      <p:sp>
        <p:nvSpPr>
          <p:cNvPr id="51" name="文字方塊 50">
            <a:extLst>
              <a:ext uri="{FF2B5EF4-FFF2-40B4-BE49-F238E27FC236}">
                <a16:creationId xmlns:a16="http://schemas.microsoft.com/office/drawing/2014/main" id="{723AF661-0A91-4F4A-8812-2B0560FECAA1}"/>
              </a:ext>
            </a:extLst>
          </p:cNvPr>
          <p:cNvSpPr txBox="1"/>
          <p:nvPr/>
        </p:nvSpPr>
        <p:spPr>
          <a:xfrm>
            <a:off x="9241218" y="4479020"/>
            <a:ext cx="22189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新的一團開始</a:t>
            </a:r>
          </a:p>
        </p:txBody>
      </p:sp>
      <p:sp>
        <p:nvSpPr>
          <p:cNvPr id="58" name="文字方塊 57">
            <a:extLst>
              <a:ext uri="{FF2B5EF4-FFF2-40B4-BE49-F238E27FC236}">
                <a16:creationId xmlns:a16="http://schemas.microsoft.com/office/drawing/2014/main" id="{22FA3136-62F5-47A1-8D61-B57115A5E3E2}"/>
              </a:ext>
            </a:extLst>
          </p:cNvPr>
          <p:cNvSpPr txBox="1"/>
          <p:nvPr/>
        </p:nvSpPr>
        <p:spPr>
          <a:xfrm>
            <a:off x="3123204" y="2052291"/>
            <a:ext cx="14708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覆蓋區間</a:t>
            </a:r>
          </a:p>
        </p:txBody>
      </p:sp>
      <p:cxnSp>
        <p:nvCxnSpPr>
          <p:cNvPr id="16" name="直線單箭頭接點 15">
            <a:extLst>
              <a:ext uri="{FF2B5EF4-FFF2-40B4-BE49-F238E27FC236}">
                <a16:creationId xmlns:a16="http://schemas.microsoft.com/office/drawing/2014/main" id="{96A3267F-C929-4699-BB8A-48D245D70E27}"/>
              </a:ext>
            </a:extLst>
          </p:cNvPr>
          <p:cNvCxnSpPr>
            <a:cxnSpLocks/>
          </p:cNvCxnSpPr>
          <p:nvPr/>
        </p:nvCxnSpPr>
        <p:spPr>
          <a:xfrm>
            <a:off x="2424113" y="5076940"/>
            <a:ext cx="33475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26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up)">
                                      <p:cBhvr>
                                        <p:cTn id="13" dur="500"/>
                                        <p:tgtEl>
                                          <p:spTgt spid="4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up)">
                                      <p:cBhvr>
                                        <p:cTn id="16" dur="500"/>
                                        <p:tgtEl>
                                          <p:spTgt spid="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left)">
                                      <p:cBhvr>
                                        <p:cTn id="2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5" grpId="0"/>
      <p:bldP spid="51"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76F2BF92-0BB4-4478-9265-5D7B9EAAF72F}"/>
              </a:ext>
            </a:extLst>
          </p:cNvPr>
          <p:cNvSpPr/>
          <p:nvPr/>
        </p:nvSpPr>
        <p:spPr>
          <a:xfrm>
            <a:off x="7175499" y="4714561"/>
            <a:ext cx="4173540" cy="1566933"/>
          </a:xfrm>
          <a:prstGeom prst="rect">
            <a:avLst/>
          </a:prstGeom>
          <a:gradFill flip="none" rotWithShape="1">
            <a:gsLst>
              <a:gs pos="0">
                <a:srgbClr val="FFC000"/>
              </a:gs>
              <a:gs pos="0">
                <a:srgbClr val="92D05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0" name="矩形 29">
            <a:extLst>
              <a:ext uri="{FF2B5EF4-FFF2-40B4-BE49-F238E27FC236}">
                <a16:creationId xmlns:a16="http://schemas.microsoft.com/office/drawing/2014/main" id="{B48441FE-1776-4C01-901D-3B301F4A8B4F}"/>
              </a:ext>
            </a:extLst>
          </p:cNvPr>
          <p:cNvSpPr/>
          <p:nvPr/>
        </p:nvSpPr>
        <p:spPr>
          <a:xfrm>
            <a:off x="5259896" y="3113536"/>
            <a:ext cx="1915604" cy="1566933"/>
          </a:xfrm>
          <a:prstGeom prst="rect">
            <a:avLst/>
          </a:prstGeom>
          <a:gradFill flip="none" rotWithShape="1">
            <a:gsLst>
              <a:gs pos="0">
                <a:srgbClr val="FFC000"/>
              </a:gs>
              <a:gs pos="0">
                <a:srgbClr val="FFC00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 name="矩形 8">
            <a:extLst>
              <a:ext uri="{FF2B5EF4-FFF2-40B4-BE49-F238E27FC236}">
                <a16:creationId xmlns:a16="http://schemas.microsoft.com/office/drawing/2014/main" id="{24F9EFD8-19DA-4A62-9FD9-32588774E173}"/>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78B45C-7222-4EC6-8399-247F82038164}"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2020/8/14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UVa 12321 Gas Stations</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6477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B701D2E6-CAFB-4805-B9FE-374BED0E178B}"/>
              </a:ext>
            </a:extLst>
          </p:cNvPr>
          <p:cNvCxnSpPr>
            <a:cxnSpLocks/>
          </p:cNvCxnSpPr>
          <p:nvPr/>
        </p:nvCxnSpPr>
        <p:spPr>
          <a:xfrm>
            <a:off x="7168896" y="1341438"/>
            <a:ext cx="6604" cy="270033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A572CCC-98D8-4294-AFC0-35B6B107C1F9}"/>
              </a:ext>
            </a:extLst>
          </p:cNvPr>
          <p:cNvCxnSpPr>
            <a:cxnSpLocks/>
          </p:cNvCxnSpPr>
          <p:nvPr/>
        </p:nvCxnSpPr>
        <p:spPr>
          <a:xfrm>
            <a:off x="11352213" y="1341438"/>
            <a:ext cx="1587" cy="370681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0</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619BB4DC-4E0F-424E-8BDA-CCD241983617}"/>
              </a:ext>
            </a:extLst>
          </p:cNvPr>
          <p:cNvSpPr txBox="1"/>
          <p:nvPr/>
        </p:nvSpPr>
        <p:spPr>
          <a:xfrm>
            <a:off x="5397025" y="1692996"/>
            <a:ext cx="15276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srgbClr val="F74811"/>
                </a:solidFill>
                <a:effectLst/>
                <a:uLnTx/>
                <a:uFillTx/>
                <a:latin typeface="標楷體" panose="03000509000000000000" pitchFamily="65" charset="-120"/>
                <a:ea typeface="標楷體" panose="03000509000000000000" pitchFamily="65" charset="-120"/>
                <a:cs typeface="+mn-cs"/>
              </a:rPr>
              <a:t>代表區間</a:t>
            </a:r>
          </a:p>
        </p:txBody>
      </p:sp>
      <p:sp>
        <p:nvSpPr>
          <p:cNvPr id="26" name="文字方塊 25">
            <a:extLst>
              <a:ext uri="{FF2B5EF4-FFF2-40B4-BE49-F238E27FC236}">
                <a16:creationId xmlns:a16="http://schemas.microsoft.com/office/drawing/2014/main" id="{1A0C4D74-C810-48B5-858A-C6575BDBE352}"/>
              </a:ext>
            </a:extLst>
          </p:cNvPr>
          <p:cNvSpPr txBox="1"/>
          <p:nvPr/>
        </p:nvSpPr>
        <p:spPr>
          <a:xfrm>
            <a:off x="7270718" y="3765914"/>
            <a:ext cx="15276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srgbClr val="F74811"/>
                </a:solidFill>
                <a:effectLst/>
                <a:uLnTx/>
                <a:uFillTx/>
                <a:latin typeface="標楷體" panose="03000509000000000000" pitchFamily="65" charset="-120"/>
                <a:ea typeface="標楷體" panose="03000509000000000000" pitchFamily="65" charset="-120"/>
                <a:cs typeface="+mn-cs"/>
              </a:rPr>
              <a:t>代表區間</a:t>
            </a:r>
          </a:p>
        </p:txBody>
      </p:sp>
      <p:sp>
        <p:nvSpPr>
          <p:cNvPr id="28" name="文字方塊 27">
            <a:extLst>
              <a:ext uri="{FF2B5EF4-FFF2-40B4-BE49-F238E27FC236}">
                <a16:creationId xmlns:a16="http://schemas.microsoft.com/office/drawing/2014/main" id="{E325467A-1232-4370-B839-4DD45ECAAB7C}"/>
              </a:ext>
            </a:extLst>
          </p:cNvPr>
          <p:cNvSpPr txBox="1"/>
          <p:nvPr/>
        </p:nvSpPr>
        <p:spPr>
          <a:xfrm>
            <a:off x="10780966" y="5048250"/>
            <a:ext cx="15276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srgbClr val="F74811"/>
                </a:solidFill>
                <a:effectLst/>
                <a:uLnTx/>
                <a:uFillTx/>
                <a:latin typeface="標楷體" panose="03000509000000000000" pitchFamily="65" charset="-120"/>
                <a:ea typeface="標楷體" panose="03000509000000000000" pitchFamily="65" charset="-120"/>
                <a:cs typeface="+mn-cs"/>
              </a:rPr>
              <a:t>代表區間</a:t>
            </a:r>
          </a:p>
        </p:txBody>
      </p:sp>
      <p:sp>
        <p:nvSpPr>
          <p:cNvPr id="32" name="文字方塊 31">
            <a:extLst>
              <a:ext uri="{FF2B5EF4-FFF2-40B4-BE49-F238E27FC236}">
                <a16:creationId xmlns:a16="http://schemas.microsoft.com/office/drawing/2014/main" id="{E6FCA533-52E2-422D-9DA4-CD8AAF3DA56B}"/>
              </a:ext>
            </a:extLst>
          </p:cNvPr>
          <p:cNvSpPr txBox="1"/>
          <p:nvPr/>
        </p:nvSpPr>
        <p:spPr>
          <a:xfrm>
            <a:off x="7451406" y="2528887"/>
            <a:ext cx="326428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3</a:t>
            </a: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段區間即可覆蓋</a:t>
            </a: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[0,L]</a:t>
            </a: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區間</a:t>
            </a:r>
          </a:p>
        </p:txBody>
      </p:sp>
      <p:cxnSp>
        <p:nvCxnSpPr>
          <p:cNvPr id="33" name="直線單箭頭接點 32">
            <a:extLst>
              <a:ext uri="{FF2B5EF4-FFF2-40B4-BE49-F238E27FC236}">
                <a16:creationId xmlns:a16="http://schemas.microsoft.com/office/drawing/2014/main" id="{F7476A7A-0F98-44DF-A8AC-959CEC6FC878}"/>
              </a:ext>
            </a:extLst>
          </p:cNvPr>
          <p:cNvCxnSpPr>
            <a:stCxn id="32" idx="1"/>
          </p:cNvCxnSpPr>
          <p:nvPr/>
        </p:nvCxnSpPr>
        <p:spPr>
          <a:xfrm flipH="1" flipV="1">
            <a:off x="4999839" y="2088859"/>
            <a:ext cx="2451567" cy="6400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5123D118-922B-42AF-A609-F0B2648FE260}"/>
              </a:ext>
            </a:extLst>
          </p:cNvPr>
          <p:cNvCxnSpPr>
            <a:cxnSpLocks/>
          </p:cNvCxnSpPr>
          <p:nvPr/>
        </p:nvCxnSpPr>
        <p:spPr>
          <a:xfrm flipH="1">
            <a:off x="6884576" y="2881343"/>
            <a:ext cx="719231" cy="1110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968BE58-EAAE-40E7-BFE3-3F4784A1F0E6}"/>
              </a:ext>
            </a:extLst>
          </p:cNvPr>
          <p:cNvCxnSpPr>
            <a:cxnSpLocks/>
          </p:cNvCxnSpPr>
          <p:nvPr/>
        </p:nvCxnSpPr>
        <p:spPr>
          <a:xfrm>
            <a:off x="7812024" y="2928997"/>
            <a:ext cx="1155807" cy="2028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F12798E4-DAFF-453E-BEF0-30D3FF48EB3E}"/>
              </a:ext>
            </a:extLst>
          </p:cNvPr>
          <p:cNvSpPr txBox="1"/>
          <p:nvPr/>
        </p:nvSpPr>
        <p:spPr>
          <a:xfrm>
            <a:off x="3066887" y="2017454"/>
            <a:ext cx="14708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覆蓋區間</a:t>
            </a:r>
          </a:p>
        </p:txBody>
      </p:sp>
      <p:sp>
        <p:nvSpPr>
          <p:cNvPr id="45" name="文字方塊 44">
            <a:extLst>
              <a:ext uri="{FF2B5EF4-FFF2-40B4-BE49-F238E27FC236}">
                <a16:creationId xmlns:a16="http://schemas.microsoft.com/office/drawing/2014/main" id="{94BE856E-F12C-4528-87C0-FCDB463E7539}"/>
              </a:ext>
            </a:extLst>
          </p:cNvPr>
          <p:cNvSpPr txBox="1"/>
          <p:nvPr/>
        </p:nvSpPr>
        <p:spPr>
          <a:xfrm>
            <a:off x="5570871" y="3560876"/>
            <a:ext cx="14708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覆蓋區間</a:t>
            </a:r>
          </a:p>
        </p:txBody>
      </p:sp>
      <p:sp>
        <p:nvSpPr>
          <p:cNvPr id="46" name="文字方塊 45">
            <a:extLst>
              <a:ext uri="{FF2B5EF4-FFF2-40B4-BE49-F238E27FC236}">
                <a16:creationId xmlns:a16="http://schemas.microsoft.com/office/drawing/2014/main" id="{E0541470-85EF-4DDA-9B1D-141183346625}"/>
              </a:ext>
            </a:extLst>
          </p:cNvPr>
          <p:cNvSpPr txBox="1"/>
          <p:nvPr/>
        </p:nvSpPr>
        <p:spPr>
          <a:xfrm>
            <a:off x="8526579" y="5064104"/>
            <a:ext cx="14708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覆蓋區間</a:t>
            </a:r>
          </a:p>
        </p:txBody>
      </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92AECE8B-7503-459F-B7F2-9C9211D7C3BE}"/>
                  </a:ext>
                </a:extLst>
              </p:cNvPr>
              <p:cNvSpPr txBox="1"/>
              <p:nvPr/>
            </p:nvSpPr>
            <p:spPr>
              <a:xfrm>
                <a:off x="3106162" y="1713609"/>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41" name="文字方塊 40">
                <a:extLst>
                  <a:ext uri="{FF2B5EF4-FFF2-40B4-BE49-F238E27FC236}">
                    <a16:creationId xmlns:a16="http://schemas.microsoft.com/office/drawing/2014/main" id="{92AECE8B-7503-459F-B7F2-9C9211D7C3BE}"/>
                  </a:ext>
                </a:extLst>
              </p:cNvPr>
              <p:cNvSpPr txBox="1">
                <a:spLocks noRot="1" noChangeAspect="1" noMove="1" noResize="1" noEditPoints="1" noAdjustHandles="1" noChangeArrowheads="1" noChangeShapeType="1" noTextEdit="1"/>
              </p:cNvSpPr>
              <p:nvPr/>
            </p:nvSpPr>
            <p:spPr>
              <a:xfrm>
                <a:off x="3106162" y="1713609"/>
                <a:ext cx="399486" cy="461665"/>
              </a:xfrm>
              <a:prstGeom prst="rect">
                <a:avLst/>
              </a:prstGeom>
              <a:blipFill>
                <a:blip r:embed="rId2"/>
                <a:stretch>
                  <a:fillRect l="-46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AC809EB4-4B87-4388-B541-795F2FBFBEDC}"/>
                  </a:ext>
                </a:extLst>
              </p:cNvPr>
              <p:cNvSpPr txBox="1"/>
              <p:nvPr/>
            </p:nvSpPr>
            <p:spPr>
              <a:xfrm>
                <a:off x="2957985" y="2248286"/>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44" name="文字方塊 43">
                <a:extLst>
                  <a:ext uri="{FF2B5EF4-FFF2-40B4-BE49-F238E27FC236}">
                    <a16:creationId xmlns:a16="http://schemas.microsoft.com/office/drawing/2014/main" id="{AC809EB4-4B87-4388-B541-795F2FBFBEDC}"/>
                  </a:ext>
                </a:extLst>
              </p:cNvPr>
              <p:cNvSpPr txBox="1">
                <a:spLocks noRot="1" noChangeAspect="1" noMove="1" noResize="1" noEditPoints="1" noAdjustHandles="1" noChangeArrowheads="1" noChangeShapeType="1" noTextEdit="1"/>
              </p:cNvSpPr>
              <p:nvPr/>
            </p:nvSpPr>
            <p:spPr>
              <a:xfrm>
                <a:off x="2957985" y="2248286"/>
                <a:ext cx="399486" cy="461665"/>
              </a:xfrm>
              <a:prstGeom prst="rect">
                <a:avLst/>
              </a:prstGeom>
              <a:blipFill>
                <a:blip r:embed="rId3"/>
                <a:stretch>
                  <a:fillRect l="-30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BD09C8C9-9231-46C8-9E33-A6FB283974D5}"/>
                  </a:ext>
                </a:extLst>
              </p:cNvPr>
              <p:cNvSpPr txBox="1"/>
              <p:nvPr/>
            </p:nvSpPr>
            <p:spPr>
              <a:xfrm>
                <a:off x="2800378" y="2683084"/>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47" name="文字方塊 46">
                <a:extLst>
                  <a:ext uri="{FF2B5EF4-FFF2-40B4-BE49-F238E27FC236}">
                    <a16:creationId xmlns:a16="http://schemas.microsoft.com/office/drawing/2014/main" id="{BD09C8C9-9231-46C8-9E33-A6FB283974D5}"/>
                  </a:ext>
                </a:extLst>
              </p:cNvPr>
              <p:cNvSpPr txBox="1">
                <a:spLocks noRot="1" noChangeAspect="1" noMove="1" noResize="1" noEditPoints="1" noAdjustHandles="1" noChangeArrowheads="1" noChangeShapeType="1" noTextEdit="1"/>
              </p:cNvSpPr>
              <p:nvPr/>
            </p:nvSpPr>
            <p:spPr>
              <a:xfrm>
                <a:off x="2800378" y="2683084"/>
                <a:ext cx="399486" cy="461665"/>
              </a:xfrm>
              <a:prstGeom prst="rect">
                <a:avLst/>
              </a:prstGeom>
              <a:blipFill>
                <a:blip r:embed="rId4"/>
                <a:stretch>
                  <a:fillRect l="-30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a:extLst>
                  <a:ext uri="{FF2B5EF4-FFF2-40B4-BE49-F238E27FC236}">
                    <a16:creationId xmlns:a16="http://schemas.microsoft.com/office/drawing/2014/main" id="{915272A2-78BC-44E9-8ECB-3435324B95D0}"/>
                  </a:ext>
                </a:extLst>
              </p:cNvPr>
              <p:cNvSpPr txBox="1"/>
              <p:nvPr/>
            </p:nvSpPr>
            <p:spPr>
              <a:xfrm>
                <a:off x="4654413" y="3205779"/>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48" name="文字方塊 47">
                <a:extLst>
                  <a:ext uri="{FF2B5EF4-FFF2-40B4-BE49-F238E27FC236}">
                    <a16:creationId xmlns:a16="http://schemas.microsoft.com/office/drawing/2014/main" id="{915272A2-78BC-44E9-8ECB-3435324B95D0}"/>
                  </a:ext>
                </a:extLst>
              </p:cNvPr>
              <p:cNvSpPr txBox="1">
                <a:spLocks noRot="1" noChangeAspect="1" noMove="1" noResize="1" noEditPoints="1" noAdjustHandles="1" noChangeArrowheads="1" noChangeShapeType="1" noTextEdit="1"/>
              </p:cNvSpPr>
              <p:nvPr/>
            </p:nvSpPr>
            <p:spPr>
              <a:xfrm>
                <a:off x="4654413" y="3205779"/>
                <a:ext cx="399486" cy="461665"/>
              </a:xfrm>
              <a:prstGeom prst="rect">
                <a:avLst/>
              </a:prstGeom>
              <a:blipFill>
                <a:blip r:embed="rId5"/>
                <a:stretch>
                  <a:fillRect l="-46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7CD9949B-48C2-449D-83D6-FB6194A92770}"/>
                  </a:ext>
                </a:extLst>
              </p:cNvPr>
              <p:cNvSpPr txBox="1"/>
              <p:nvPr/>
            </p:nvSpPr>
            <p:spPr>
              <a:xfrm>
                <a:off x="5238030" y="3765634"/>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49" name="文字方塊 48">
                <a:extLst>
                  <a:ext uri="{FF2B5EF4-FFF2-40B4-BE49-F238E27FC236}">
                    <a16:creationId xmlns:a16="http://schemas.microsoft.com/office/drawing/2014/main" id="{7CD9949B-48C2-449D-83D6-FB6194A92770}"/>
                  </a:ext>
                </a:extLst>
              </p:cNvPr>
              <p:cNvSpPr txBox="1">
                <a:spLocks noRot="1" noChangeAspect="1" noMove="1" noResize="1" noEditPoints="1" noAdjustHandles="1" noChangeArrowheads="1" noChangeShapeType="1" noTextEdit="1"/>
              </p:cNvSpPr>
              <p:nvPr/>
            </p:nvSpPr>
            <p:spPr>
              <a:xfrm>
                <a:off x="5238030" y="3765634"/>
                <a:ext cx="399486" cy="461665"/>
              </a:xfrm>
              <a:prstGeom prst="rect">
                <a:avLst/>
              </a:prstGeom>
              <a:blipFill>
                <a:blip r:embed="rId6"/>
                <a:stretch>
                  <a:fillRect l="-30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CC6385F3-9014-4207-835D-01AF595F1123}"/>
                  </a:ext>
                </a:extLst>
              </p:cNvPr>
              <p:cNvSpPr txBox="1"/>
              <p:nvPr/>
            </p:nvSpPr>
            <p:spPr>
              <a:xfrm>
                <a:off x="5123034" y="4181328"/>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50" name="文字方塊 49">
                <a:extLst>
                  <a:ext uri="{FF2B5EF4-FFF2-40B4-BE49-F238E27FC236}">
                    <a16:creationId xmlns:a16="http://schemas.microsoft.com/office/drawing/2014/main" id="{CC6385F3-9014-4207-835D-01AF595F1123}"/>
                  </a:ext>
                </a:extLst>
              </p:cNvPr>
              <p:cNvSpPr txBox="1">
                <a:spLocks noRot="1" noChangeAspect="1" noMove="1" noResize="1" noEditPoints="1" noAdjustHandles="1" noChangeArrowheads="1" noChangeShapeType="1" noTextEdit="1"/>
              </p:cNvSpPr>
              <p:nvPr/>
            </p:nvSpPr>
            <p:spPr>
              <a:xfrm>
                <a:off x="5123034" y="4181328"/>
                <a:ext cx="399486" cy="461665"/>
              </a:xfrm>
              <a:prstGeom prst="rect">
                <a:avLst/>
              </a:prstGeom>
              <a:blipFill>
                <a:blip r:embed="rId7"/>
                <a:stretch>
                  <a:fillRect l="-30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5F81A06A-6BA9-4233-BAA9-3A139B4D6776}"/>
                  </a:ext>
                </a:extLst>
              </p:cNvPr>
              <p:cNvSpPr txBox="1"/>
              <p:nvPr/>
            </p:nvSpPr>
            <p:spPr>
              <a:xfrm>
                <a:off x="8467584" y="4773754"/>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51" name="文字方塊 50">
                <a:extLst>
                  <a:ext uri="{FF2B5EF4-FFF2-40B4-BE49-F238E27FC236}">
                    <a16:creationId xmlns:a16="http://schemas.microsoft.com/office/drawing/2014/main" id="{5F81A06A-6BA9-4233-BAA9-3A139B4D6776}"/>
                  </a:ext>
                </a:extLst>
              </p:cNvPr>
              <p:cNvSpPr txBox="1">
                <a:spLocks noRot="1" noChangeAspect="1" noMove="1" noResize="1" noEditPoints="1" noAdjustHandles="1" noChangeArrowheads="1" noChangeShapeType="1" noTextEdit="1"/>
              </p:cNvSpPr>
              <p:nvPr/>
            </p:nvSpPr>
            <p:spPr>
              <a:xfrm>
                <a:off x="8467584" y="4773754"/>
                <a:ext cx="399486" cy="461665"/>
              </a:xfrm>
              <a:prstGeom prst="rect">
                <a:avLst/>
              </a:prstGeom>
              <a:blipFill>
                <a:blip r:embed="rId8"/>
                <a:stretch>
                  <a:fillRect l="-30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ECF2C14C-45F1-404E-B4B8-5B4F5808B815}"/>
                  </a:ext>
                </a:extLst>
              </p:cNvPr>
              <p:cNvSpPr txBox="1"/>
              <p:nvPr/>
            </p:nvSpPr>
            <p:spPr>
              <a:xfrm>
                <a:off x="8322075" y="5278542"/>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52" name="文字方塊 51">
                <a:extLst>
                  <a:ext uri="{FF2B5EF4-FFF2-40B4-BE49-F238E27FC236}">
                    <a16:creationId xmlns:a16="http://schemas.microsoft.com/office/drawing/2014/main" id="{ECF2C14C-45F1-404E-B4B8-5B4F5808B815}"/>
                  </a:ext>
                </a:extLst>
              </p:cNvPr>
              <p:cNvSpPr txBox="1">
                <a:spLocks noRot="1" noChangeAspect="1" noMove="1" noResize="1" noEditPoints="1" noAdjustHandles="1" noChangeArrowheads="1" noChangeShapeType="1" noTextEdit="1"/>
              </p:cNvSpPr>
              <p:nvPr/>
            </p:nvSpPr>
            <p:spPr>
              <a:xfrm>
                <a:off x="8322075" y="5278542"/>
                <a:ext cx="399486" cy="461665"/>
              </a:xfrm>
              <a:prstGeom prst="rect">
                <a:avLst/>
              </a:prstGeom>
              <a:blipFill>
                <a:blip r:embed="rId9"/>
                <a:stretch>
                  <a:fillRect l="-30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6FE52898-ED0B-45DF-8182-151C90FE4670}"/>
                  </a:ext>
                </a:extLst>
              </p:cNvPr>
              <p:cNvSpPr txBox="1"/>
              <p:nvPr/>
            </p:nvSpPr>
            <p:spPr>
              <a:xfrm>
                <a:off x="7456936" y="5672627"/>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53" name="文字方塊 52">
                <a:extLst>
                  <a:ext uri="{FF2B5EF4-FFF2-40B4-BE49-F238E27FC236}">
                    <a16:creationId xmlns:a16="http://schemas.microsoft.com/office/drawing/2014/main" id="{6FE52898-ED0B-45DF-8182-151C90FE4670}"/>
                  </a:ext>
                </a:extLst>
              </p:cNvPr>
              <p:cNvSpPr txBox="1">
                <a:spLocks noRot="1" noChangeAspect="1" noMove="1" noResize="1" noEditPoints="1" noAdjustHandles="1" noChangeArrowheads="1" noChangeShapeType="1" noTextEdit="1"/>
              </p:cNvSpPr>
              <p:nvPr/>
            </p:nvSpPr>
            <p:spPr>
              <a:xfrm>
                <a:off x="7456936" y="5672627"/>
                <a:ext cx="399486" cy="461665"/>
              </a:xfrm>
              <a:prstGeom prst="rect">
                <a:avLst/>
              </a:prstGeom>
              <a:blipFill>
                <a:blip r:embed="rId10"/>
                <a:stretch>
                  <a:fillRect l="-30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a:extLst>
                  <a:ext uri="{FF2B5EF4-FFF2-40B4-BE49-F238E27FC236}">
                    <a16:creationId xmlns:a16="http://schemas.microsoft.com/office/drawing/2014/main" id="{EBAB664F-C61D-4796-9BD2-154FE95D22C9}"/>
                  </a:ext>
                </a:extLst>
              </p:cNvPr>
              <p:cNvSpPr txBox="1"/>
              <p:nvPr/>
            </p:nvSpPr>
            <p:spPr>
              <a:xfrm>
                <a:off x="2263736" y="5722388"/>
                <a:ext cx="39948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2400" i="1" smtClean="0">
                          <a:latin typeface="Cambria Math" panose="02040503050406030204" pitchFamily="18" charset="0"/>
                        </a:rPr>
                        <m:t>∆</m:t>
                      </m:r>
                    </m:oMath>
                  </m:oMathPara>
                </a14:m>
                <a:endParaRPr lang="zh-TW" altLang="en-US" sz="2400" dirty="0"/>
              </a:p>
            </p:txBody>
          </p:sp>
        </mc:Choice>
        <mc:Fallback xmlns="">
          <p:sp>
            <p:nvSpPr>
              <p:cNvPr id="54" name="文字方塊 53">
                <a:extLst>
                  <a:ext uri="{FF2B5EF4-FFF2-40B4-BE49-F238E27FC236}">
                    <a16:creationId xmlns:a16="http://schemas.microsoft.com/office/drawing/2014/main" id="{EBAB664F-C61D-4796-9BD2-154FE95D22C9}"/>
                  </a:ext>
                </a:extLst>
              </p:cNvPr>
              <p:cNvSpPr txBox="1">
                <a:spLocks noRot="1" noChangeAspect="1" noMove="1" noResize="1" noEditPoints="1" noAdjustHandles="1" noChangeArrowheads="1" noChangeShapeType="1" noTextEdit="1"/>
              </p:cNvSpPr>
              <p:nvPr/>
            </p:nvSpPr>
            <p:spPr>
              <a:xfrm>
                <a:off x="2263736" y="5722388"/>
                <a:ext cx="399486" cy="461665"/>
              </a:xfrm>
              <a:prstGeom prst="rect">
                <a:avLst/>
              </a:prstGeom>
              <a:blipFill>
                <a:blip r:embed="rId11"/>
                <a:stretch>
                  <a:fillRect l="-3030"/>
                </a:stretch>
              </a:blipFill>
            </p:spPr>
            <p:txBody>
              <a:bodyPr/>
              <a:lstStyle/>
              <a:p>
                <a:r>
                  <a:rPr lang="zh-TW" altLang="en-US">
                    <a:noFill/>
                  </a:rPr>
                  <a:t> </a:t>
                </a:r>
              </a:p>
            </p:txBody>
          </p:sp>
        </mc:Fallback>
      </mc:AlternateContent>
      <p:sp>
        <p:nvSpPr>
          <p:cNvPr id="55" name="文字方塊 54">
            <a:extLst>
              <a:ext uri="{FF2B5EF4-FFF2-40B4-BE49-F238E27FC236}">
                <a16:creationId xmlns:a16="http://schemas.microsoft.com/office/drawing/2014/main" id="{6C8E00EF-0699-4EB9-88CA-8056C632BCD6}"/>
              </a:ext>
            </a:extLst>
          </p:cNvPr>
          <p:cNvSpPr txBox="1"/>
          <p:nvPr/>
        </p:nvSpPr>
        <p:spPr>
          <a:xfrm>
            <a:off x="2561833" y="5748595"/>
            <a:ext cx="159127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a:t>
            </a:r>
            <a:r>
              <a:rPr kumimoji="0" lang="zh-TW" altLang="en-US" sz="2000" b="0" i="0" u="none" strike="noStrike" kern="1200" cap="none" spc="0" normalizeH="0" baseline="0" noProof="0" dirty="0">
                <a:ln>
                  <a:noFill/>
                </a:ln>
                <a:solidFill>
                  <a:prstClr val="black"/>
                </a:solidFill>
                <a:effectLst/>
                <a:uLnTx/>
                <a:uFillTx/>
                <a:latin typeface="Calibri" panose="020F0502020204030204"/>
                <a:ea typeface="標楷體" panose="03000509000000000000" pitchFamily="65" charset="-120"/>
                <a:cs typeface="+mn-cs"/>
              </a:rPr>
              <a:t> 加油站位置 </a:t>
            </a:r>
            <a:endPar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spTree>
    <p:extLst>
      <p:ext uri="{BB962C8B-B14F-4D97-AF65-F5344CB8AC3E}">
        <p14:creationId xmlns:p14="http://schemas.microsoft.com/office/powerpoint/2010/main" val="99061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6"/>
                                        </p:tgtEl>
                                        <p:attrNameLst>
                                          <p:attrName>style.color</p:attrName>
                                        </p:attrNameLst>
                                      </p:cBhvr>
                                      <p:to>
                                        <a:srgbClr val="DF1A05"/>
                                      </p:to>
                                    </p:animClr>
                                    <p:animClr clrSpc="rgb" dir="cw">
                                      <p:cBhvr>
                                        <p:cTn id="7" dur="500" fill="hold"/>
                                        <p:tgtEl>
                                          <p:spTgt spid="6"/>
                                        </p:tgtEl>
                                        <p:attrNameLst>
                                          <p:attrName>fillcolor</p:attrName>
                                        </p:attrNameLst>
                                      </p:cBhvr>
                                      <p:to>
                                        <a:srgbClr val="DF1A05"/>
                                      </p:to>
                                    </p:animClr>
                                    <p:set>
                                      <p:cBhvr>
                                        <p:cTn id="8" dur="500" fill="hold"/>
                                        <p:tgtEl>
                                          <p:spTgt spid="6"/>
                                        </p:tgtEl>
                                        <p:attrNameLst>
                                          <p:attrName>fill.type</p:attrName>
                                        </p:attrNameLst>
                                      </p:cBhvr>
                                      <p:to>
                                        <p:strVal val="solid"/>
                                      </p:to>
                                    </p:set>
                                    <p:set>
                                      <p:cBhvr>
                                        <p:cTn id="9" dur="500" fill="hold"/>
                                        <p:tgtEl>
                                          <p:spTgt spid="6"/>
                                        </p:tgtEl>
                                        <p:attrNameLst>
                                          <p:attrName>fill.on</p:attrName>
                                        </p:attrNameLst>
                                      </p:cBhvr>
                                      <p:to>
                                        <p:strVal val="true"/>
                                      </p:to>
                                    </p:set>
                                  </p:childTnLst>
                                  <p:subTnLst>
                                    <p:animClr clrSpc="rgb" dir="cw">
                                      <p:cBhvr override="childStyle">
                                        <p:cTn dur="1" fill="hold" display="0" masterRel="nextClick" afterEffect="1"/>
                                        <p:tgtEl>
                                          <p:spTgt spid="6"/>
                                        </p:tgtEl>
                                        <p:attrNameLst>
                                          <p:attrName>ppt_c</p:attrName>
                                        </p:attrNameLst>
                                      </p:cBhvr>
                                      <p:to>
                                        <a:srgbClr val="DF1A05"/>
                                      </p:to>
                                    </p:animClr>
                                  </p:subTnLst>
                                </p:cTn>
                              </p:par>
                              <p:par>
                                <p:cTn id="10" presetID="19" presetClass="emph" presetSubtype="0" fill="hold" nodeType="withEffect">
                                  <p:stCondLst>
                                    <p:cond delay="0"/>
                                  </p:stCondLst>
                                  <p:childTnLst>
                                    <p:animClr clrSpc="rgb" dir="cw">
                                      <p:cBhvr override="childStyle">
                                        <p:cTn id="11" dur="500" fill="hold"/>
                                        <p:tgtEl>
                                          <p:spTgt spid="17"/>
                                        </p:tgtEl>
                                        <p:attrNameLst>
                                          <p:attrName>style.color</p:attrName>
                                        </p:attrNameLst>
                                      </p:cBhvr>
                                      <p:to>
                                        <a:schemeClr val="accent2"/>
                                      </p:to>
                                    </p:animClr>
                                    <p:animClr clrSpc="rgb" dir="cw">
                                      <p:cBhvr>
                                        <p:cTn id="12" dur="500" fill="hold"/>
                                        <p:tgtEl>
                                          <p:spTgt spid="17"/>
                                        </p:tgtEl>
                                        <p:attrNameLst>
                                          <p:attrName>fillcolor</p:attrName>
                                        </p:attrNameLst>
                                      </p:cBhvr>
                                      <p:to>
                                        <a:schemeClr val="accent2"/>
                                      </p:to>
                                    </p:animClr>
                                    <p:set>
                                      <p:cBhvr>
                                        <p:cTn id="13" dur="500" fill="hold"/>
                                        <p:tgtEl>
                                          <p:spTgt spid="17"/>
                                        </p:tgtEl>
                                        <p:attrNameLst>
                                          <p:attrName>fill.type</p:attrName>
                                        </p:attrNameLst>
                                      </p:cBhvr>
                                      <p:to>
                                        <p:strVal val="solid"/>
                                      </p:to>
                                    </p:set>
                                    <p:set>
                                      <p:cBhvr>
                                        <p:cTn id="14" dur="500" fill="hold"/>
                                        <p:tgtEl>
                                          <p:spTgt spid="17"/>
                                        </p:tgtEl>
                                        <p:attrNameLst>
                                          <p:attrName>fill.on</p:attrName>
                                        </p:attrNameLst>
                                      </p:cBhvr>
                                      <p:to>
                                        <p:strVal val="true"/>
                                      </p:to>
                                    </p:set>
                                  </p:childTnLst>
                                  <p:subTnLst>
                                    <p:animClr clrSpc="rgb" dir="cw">
                                      <p:cBhvr override="childStyle">
                                        <p:cTn dur="1" fill="hold" display="0" masterRel="nextClick" afterEffect="1"/>
                                        <p:tgtEl>
                                          <p:spTgt spid="17"/>
                                        </p:tgtEl>
                                        <p:attrNameLst>
                                          <p:attrName>ppt_c</p:attrName>
                                        </p:attrNameLst>
                                      </p:cBhvr>
                                      <p:to>
                                        <a:srgbClr val="DF1A05"/>
                                      </p:to>
                                    </p:animClr>
                                  </p:subTnLst>
                                </p:cTn>
                              </p:par>
                              <p:par>
                                <p:cTn id="15" presetID="19" presetClass="emph" presetSubtype="0" fill="hold" nodeType="withEffect">
                                  <p:stCondLst>
                                    <p:cond delay="0"/>
                                  </p:stCondLst>
                                  <p:childTnLst>
                                    <p:animClr clrSpc="rgb" dir="cw">
                                      <p:cBhvr override="childStyle">
                                        <p:cTn id="16" dur="500" fill="hold"/>
                                        <p:tgtEl>
                                          <p:spTgt spid="25"/>
                                        </p:tgtEl>
                                        <p:attrNameLst>
                                          <p:attrName>style.color</p:attrName>
                                        </p:attrNameLst>
                                      </p:cBhvr>
                                      <p:to>
                                        <a:schemeClr val="accent2"/>
                                      </p:to>
                                    </p:animClr>
                                    <p:animClr clrSpc="rgb" dir="cw">
                                      <p:cBhvr>
                                        <p:cTn id="17" dur="500" fill="hold"/>
                                        <p:tgtEl>
                                          <p:spTgt spid="25"/>
                                        </p:tgtEl>
                                        <p:attrNameLst>
                                          <p:attrName>fillcolor</p:attrName>
                                        </p:attrNameLst>
                                      </p:cBhvr>
                                      <p:to>
                                        <a:schemeClr val="accent2"/>
                                      </p:to>
                                    </p:animClr>
                                    <p:set>
                                      <p:cBhvr>
                                        <p:cTn id="18" dur="500" fill="hold"/>
                                        <p:tgtEl>
                                          <p:spTgt spid="25"/>
                                        </p:tgtEl>
                                        <p:attrNameLst>
                                          <p:attrName>fill.type</p:attrName>
                                        </p:attrNameLst>
                                      </p:cBhvr>
                                      <p:to>
                                        <p:strVal val="solid"/>
                                      </p:to>
                                    </p:set>
                                    <p:set>
                                      <p:cBhvr>
                                        <p:cTn id="19" dur="500" fill="hold"/>
                                        <p:tgtEl>
                                          <p:spTgt spid="25"/>
                                        </p:tgtEl>
                                        <p:attrNameLst>
                                          <p:attrName>fill.on</p:attrName>
                                        </p:attrNameLst>
                                      </p:cBhvr>
                                      <p:to>
                                        <p:strVal val="true"/>
                                      </p:to>
                                    </p:set>
                                  </p:childTnLst>
                                  <p:subTnLst>
                                    <p:animClr clrSpc="rgb" dir="cw">
                                      <p:cBhvr override="childStyle">
                                        <p:cTn dur="1" fill="hold" display="0" masterRel="nextClick" afterEffect="1"/>
                                        <p:tgtEl>
                                          <p:spTgt spid="25"/>
                                        </p:tgtEl>
                                        <p:attrNameLst>
                                          <p:attrName>ppt_c</p:attrName>
                                        </p:attrNameLst>
                                      </p:cBhvr>
                                      <p:to>
                                        <a:srgbClr val="DF1A05"/>
                                      </p:to>
                                    </p:animClr>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up)">
                                      <p:cBhvr>
                                        <p:cTn id="38" dur="500"/>
                                        <p:tgtEl>
                                          <p:spTgt spid="31"/>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500"/>
                                        <p:tgtEl>
                                          <p:spTgt spid="32"/>
                                        </p:tgtEl>
                                      </p:cBhvr>
                                    </p:animEffect>
                                  </p:childTnLst>
                                </p:cTn>
                              </p:par>
                              <p:par>
                                <p:cTn id="42" presetID="22" presetClass="entr" presetSubtype="2"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right)">
                                      <p:cBhvr>
                                        <p:cTn id="44" dur="500"/>
                                        <p:tgtEl>
                                          <p:spTgt spid="33"/>
                                        </p:tgtEl>
                                      </p:cBhvr>
                                    </p:animEffect>
                                  </p:childTnLst>
                                </p:cTn>
                              </p:par>
                              <p:par>
                                <p:cTn id="45" presetID="22" presetClass="entr" presetSubtype="1"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up)">
                                      <p:cBhvr>
                                        <p:cTn id="47" dur="500"/>
                                        <p:tgtEl>
                                          <p:spTgt spid="36"/>
                                        </p:tgtEl>
                                      </p:cBhvr>
                                    </p:animEffect>
                                  </p:childTnLst>
                                </p:cTn>
                              </p:par>
                              <p:par>
                                <p:cTn id="48" presetID="22" presetClass="entr" presetSubtype="1"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up)">
                                      <p:cBhvr>
                                        <p:cTn id="53" dur="500"/>
                                        <p:tgtEl>
                                          <p:spTgt spid="3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up)">
                                      <p:cBhvr>
                                        <p:cTn id="56" dur="500"/>
                                        <p:tgtEl>
                                          <p:spTgt spid="4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up)">
                                      <p:cBhvr>
                                        <p:cTn id="59" dur="500"/>
                                        <p:tgtEl>
                                          <p:spTgt spid="46"/>
                                        </p:tgtEl>
                                      </p:cBhvr>
                                    </p:animEffect>
                                  </p:childTnLst>
                                </p:cTn>
                              </p:par>
                              <p:par>
                                <p:cTn id="60" presetID="22" presetClass="entr" presetSubtype="1"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par>
                                <p:cTn id="63" presetID="22" presetClass="entr" presetSubtype="1"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up)">
                                      <p:cBhvr>
                                        <p:cTn id="65" dur="500"/>
                                        <p:tgtEl>
                                          <p:spTgt spid="37"/>
                                        </p:tgtEl>
                                      </p:cBhvr>
                                    </p:animEffect>
                                  </p:childTnLst>
                                </p:cTn>
                              </p:par>
                              <p:par>
                                <p:cTn id="66" presetID="22" presetClass="entr" presetSubtype="1" fill="hold"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up)">
                                      <p:cBhvr>
                                        <p:cTn id="68" dur="500"/>
                                        <p:tgtEl>
                                          <p:spTgt spid="34"/>
                                        </p:tgtEl>
                                      </p:cBhvr>
                                    </p:animEffect>
                                  </p:childTnLst>
                                </p:cTn>
                              </p:par>
                              <p:par>
                                <p:cTn id="69" presetID="22" presetClass="entr" presetSubtype="1"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up)">
                                      <p:cBhvr>
                                        <p:cTn id="7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9" grpId="0" animBg="1"/>
      <p:bldP spid="8" grpId="0"/>
      <p:bldP spid="26" grpId="0"/>
      <p:bldP spid="28" grpId="0"/>
      <p:bldP spid="32" grpId="0"/>
      <p:bldP spid="39" grpId="0"/>
      <p:bldP spid="45" grpId="0"/>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a:extLst>
              <a:ext uri="{FF2B5EF4-FFF2-40B4-BE49-F238E27FC236}">
                <a16:creationId xmlns:a16="http://schemas.microsoft.com/office/drawing/2014/main" id="{1A0354A1-7EF4-4173-826D-AA7E2D4741F2}"/>
              </a:ext>
            </a:extLst>
          </p:cNvPr>
          <p:cNvSpPr/>
          <p:nvPr/>
        </p:nvSpPr>
        <p:spPr>
          <a:xfrm>
            <a:off x="5259896" y="1366130"/>
            <a:ext cx="750760" cy="4914348"/>
          </a:xfrm>
          <a:prstGeom prst="rect">
            <a:avLst/>
          </a:prstGeom>
          <a:gradFill flip="none" rotWithShape="1">
            <a:gsLst>
              <a:gs pos="0">
                <a:srgbClr val="FFC000"/>
              </a:gs>
              <a:gs pos="0">
                <a:srgbClr val="FFC00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a:extLst>
              <a:ext uri="{FF2B5EF4-FFF2-40B4-BE49-F238E27FC236}">
                <a16:creationId xmlns:a16="http://schemas.microsoft.com/office/drawing/2014/main" id="{15E66F67-5BD7-4BD4-A392-19EC550814A4}"/>
              </a:ext>
            </a:extLst>
          </p:cNvPr>
          <p:cNvSpPr/>
          <p:nvPr/>
        </p:nvSpPr>
        <p:spPr>
          <a:xfrm>
            <a:off x="6001101" y="4532803"/>
            <a:ext cx="5347938" cy="1748691"/>
          </a:xfrm>
          <a:prstGeom prst="rect">
            <a:avLst/>
          </a:prstGeom>
          <a:gradFill flip="none" rotWithShape="1">
            <a:gsLst>
              <a:gs pos="0">
                <a:srgbClr val="FFC000"/>
              </a:gs>
              <a:gs pos="0">
                <a:srgbClr val="92D05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7" name="文字方塊 56">
            <a:extLst>
              <a:ext uri="{FF2B5EF4-FFF2-40B4-BE49-F238E27FC236}">
                <a16:creationId xmlns:a16="http://schemas.microsoft.com/office/drawing/2014/main" id="{E3E93BC7-9A81-4D54-BD8E-5D9003945CE7}"/>
              </a:ext>
            </a:extLst>
          </p:cNvPr>
          <p:cNvSpPr txBox="1"/>
          <p:nvPr/>
        </p:nvSpPr>
        <p:spPr>
          <a:xfrm>
            <a:off x="8526579" y="5064104"/>
            <a:ext cx="14708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覆蓋區間</a:t>
            </a:r>
          </a:p>
        </p:txBody>
      </p:sp>
      <p:sp>
        <p:nvSpPr>
          <p:cNvPr id="47" name="矩形 46">
            <a:extLst>
              <a:ext uri="{FF2B5EF4-FFF2-40B4-BE49-F238E27FC236}">
                <a16:creationId xmlns:a16="http://schemas.microsoft.com/office/drawing/2014/main" id="{031C3CEB-4EE4-4366-B081-DDBF91755679}"/>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78B45C-7222-4EC6-8399-247F82038164}" type="datetime1">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2020/8/14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rPr>
              <a:t>UVa 12321 Gas Stations</a:t>
            </a:r>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E93694-D045-4A1B-9B9E-84F567608C77}"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a:cxnSpLocks/>
          </p:cNvCxnSpPr>
          <p:nvPr/>
        </p:nvCxnSpPr>
        <p:spPr>
          <a:xfrm>
            <a:off x="2424113" y="1341438"/>
            <a:ext cx="0" cy="185340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0</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rPr>
              <a:t>L</a:t>
            </a:r>
            <a:endParaRPr kumimoji="0" lang="zh-TW" altLang="en-US" sz="2800" b="0" i="0" u="none" strike="noStrike" kern="1200" cap="none" spc="0" normalizeH="0" baseline="0" noProof="0" dirty="0">
              <a:ln>
                <a:noFill/>
              </a:ln>
              <a:solidFill>
                <a:srgbClr val="0070C0"/>
              </a:solidFill>
              <a:effectLst/>
              <a:uLnTx/>
              <a:uFillTx/>
              <a:latin typeface="Calibri" panose="020F0502020204030204"/>
              <a:ea typeface="新細明體" panose="02020500000000000000" pitchFamily="18" charset="-120"/>
              <a:cs typeface="+mn-cs"/>
            </a:endParaRPr>
          </a:p>
        </p:txBody>
      </p:sp>
      <p:sp>
        <p:nvSpPr>
          <p:cNvPr id="8" name="文字方塊 7">
            <a:extLst>
              <a:ext uri="{FF2B5EF4-FFF2-40B4-BE49-F238E27FC236}">
                <a16:creationId xmlns:a16="http://schemas.microsoft.com/office/drawing/2014/main" id="{456CD754-171A-4549-8B36-F01B1DB629AA}"/>
              </a:ext>
            </a:extLst>
          </p:cNvPr>
          <p:cNvSpPr txBox="1"/>
          <p:nvPr/>
        </p:nvSpPr>
        <p:spPr>
          <a:xfrm>
            <a:off x="626747" y="175830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1</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3" name="文字方塊 22">
            <a:extLst>
              <a:ext uri="{FF2B5EF4-FFF2-40B4-BE49-F238E27FC236}">
                <a16:creationId xmlns:a16="http://schemas.microsoft.com/office/drawing/2014/main" id="{D2AAB552-C11F-4A1B-A6FA-442A53B0AA8F}"/>
              </a:ext>
            </a:extLst>
          </p:cNvPr>
          <p:cNvSpPr txBox="1"/>
          <p:nvPr/>
        </p:nvSpPr>
        <p:spPr>
          <a:xfrm>
            <a:off x="1021445" y="2298055"/>
            <a:ext cx="5474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2</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24" name="文字方塊 23">
            <a:extLst>
              <a:ext uri="{FF2B5EF4-FFF2-40B4-BE49-F238E27FC236}">
                <a16:creationId xmlns:a16="http://schemas.microsoft.com/office/drawing/2014/main" id="{7D43159B-5719-401B-A9E6-64CDC6D2C368}"/>
              </a:ext>
            </a:extLst>
          </p:cNvPr>
          <p:cNvSpPr txBox="1"/>
          <p:nvPr/>
        </p:nvSpPr>
        <p:spPr>
          <a:xfrm>
            <a:off x="1446213" y="2711942"/>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3</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文字方塊 30">
            <a:extLst>
              <a:ext uri="{FF2B5EF4-FFF2-40B4-BE49-F238E27FC236}">
                <a16:creationId xmlns:a16="http://schemas.microsoft.com/office/drawing/2014/main" id="{D0466650-306C-4763-93CB-DA91954FE78C}"/>
              </a:ext>
            </a:extLst>
          </p:cNvPr>
          <p:cNvSpPr txBox="1"/>
          <p:nvPr/>
        </p:nvSpPr>
        <p:spPr>
          <a:xfrm>
            <a:off x="5710246" y="4792218"/>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rPr>
              <a:t>4</a:t>
            </a:r>
            <a:endParaRPr kumimoji="0" lang="zh-TW" altLang="en-US" sz="2400" b="0" i="0" u="none" strike="noStrike" kern="1200" cap="none" spc="0" normalizeH="0" baseline="0" noProof="0" dirty="0">
              <a:ln>
                <a:noFill/>
              </a:ln>
              <a:solidFill>
                <a:srgbClr val="F74811"/>
              </a:solidFill>
              <a:effectLst/>
              <a:uLnTx/>
              <a:uFillTx/>
              <a:latin typeface="Calibri" panose="020F0502020204030204"/>
              <a:ea typeface="新細明體" panose="02020500000000000000" pitchFamily="18" charset="-120"/>
              <a:cs typeface="+mn-cs"/>
            </a:endParaRPr>
          </a:p>
        </p:txBody>
      </p:sp>
      <p:sp>
        <p:nvSpPr>
          <p:cNvPr id="32" name="文字方塊 31">
            <a:extLst>
              <a:ext uri="{FF2B5EF4-FFF2-40B4-BE49-F238E27FC236}">
                <a16:creationId xmlns:a16="http://schemas.microsoft.com/office/drawing/2014/main" id="{BB56D2ED-24ED-40B0-AFD9-2FECAB023852}"/>
              </a:ext>
            </a:extLst>
          </p:cNvPr>
          <p:cNvSpPr txBox="1"/>
          <p:nvPr/>
        </p:nvSpPr>
        <p:spPr>
          <a:xfrm>
            <a:off x="6091610" y="5296374"/>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5</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3" name="文字方塊 32">
            <a:extLst>
              <a:ext uri="{FF2B5EF4-FFF2-40B4-BE49-F238E27FC236}">
                <a16:creationId xmlns:a16="http://schemas.microsoft.com/office/drawing/2014/main" id="{38912800-2111-4DDE-9936-8FBCE854F7DF}"/>
              </a:ext>
            </a:extLst>
          </p:cNvPr>
          <p:cNvSpPr txBox="1"/>
          <p:nvPr/>
        </p:nvSpPr>
        <p:spPr>
          <a:xfrm>
            <a:off x="6538478" y="5710227"/>
            <a:ext cx="3813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prstClr val="black"/>
                </a:solidFill>
                <a:latin typeface="Calibri" panose="020F0502020204030204"/>
                <a:ea typeface="新細明體" panose="02020500000000000000" pitchFamily="18" charset="-120"/>
              </a:rPr>
              <a:t>6</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9" name="文字方塊 8">
            <a:extLst>
              <a:ext uri="{FF2B5EF4-FFF2-40B4-BE49-F238E27FC236}">
                <a16:creationId xmlns:a16="http://schemas.microsoft.com/office/drawing/2014/main" id="{141EED20-FBCE-4E14-B480-63AA5C937084}"/>
              </a:ext>
            </a:extLst>
          </p:cNvPr>
          <p:cNvSpPr txBox="1"/>
          <p:nvPr/>
        </p:nvSpPr>
        <p:spPr>
          <a:xfrm>
            <a:off x="4971468" y="861352"/>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left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38" name="文字方塊 37">
            <a:extLst>
              <a:ext uri="{FF2B5EF4-FFF2-40B4-BE49-F238E27FC236}">
                <a16:creationId xmlns:a16="http://schemas.microsoft.com/office/drawing/2014/main" id="{3D2E8852-3A5F-4758-8B40-1B6EE8944A1E}"/>
              </a:ext>
            </a:extLst>
          </p:cNvPr>
          <p:cNvSpPr txBox="1"/>
          <p:nvPr/>
        </p:nvSpPr>
        <p:spPr>
          <a:xfrm>
            <a:off x="4943221" y="485705"/>
            <a:ext cx="812016" cy="461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right</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9" name="直線接點 38">
            <a:extLst>
              <a:ext uri="{FF2B5EF4-FFF2-40B4-BE49-F238E27FC236}">
                <a16:creationId xmlns:a16="http://schemas.microsoft.com/office/drawing/2014/main" id="{C7F7253F-8471-4DD6-9277-071A3CD6DCA2}"/>
              </a:ext>
            </a:extLst>
          </p:cNvPr>
          <p:cNvCxnSpPr>
            <a:cxnSpLocks/>
          </p:cNvCxnSpPr>
          <p:nvPr/>
        </p:nvCxnSpPr>
        <p:spPr>
          <a:xfrm flipV="1">
            <a:off x="6015581" y="5036100"/>
            <a:ext cx="5336632" cy="12150"/>
          </a:xfrm>
          <a:prstGeom prst="line">
            <a:avLst/>
          </a:prstGeom>
          <a:ln w="38100">
            <a:solidFill>
              <a:srgbClr val="F74811"/>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B8DA99E3-DC59-46EE-8526-218537E76A61}"/>
              </a:ext>
            </a:extLst>
          </p:cNvPr>
          <p:cNvCxnSpPr>
            <a:cxnSpLocks/>
          </p:cNvCxnSpPr>
          <p:nvPr/>
        </p:nvCxnSpPr>
        <p:spPr>
          <a:xfrm flipH="1">
            <a:off x="5259896" y="1341438"/>
            <a:ext cx="31432" cy="390036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66ECDBD1-2C22-4312-9471-3A54736E2F71}"/>
              </a:ext>
            </a:extLst>
          </p:cNvPr>
          <p:cNvCxnSpPr>
            <a:cxnSpLocks/>
          </p:cNvCxnSpPr>
          <p:nvPr/>
        </p:nvCxnSpPr>
        <p:spPr>
          <a:xfrm>
            <a:off x="11352213" y="1341438"/>
            <a:ext cx="1587" cy="370681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F46188B8-C7A1-4014-A78E-F81AA2CFF793}"/>
                  </a:ext>
                </a:extLst>
              </p:cNvPr>
              <p:cNvSpPr txBox="1"/>
              <p:nvPr/>
            </p:nvSpPr>
            <p:spPr>
              <a:xfrm>
                <a:off x="5852649" y="4780133"/>
                <a:ext cx="2264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4" name="文字方塊 43">
                <a:extLst>
                  <a:ext uri="{FF2B5EF4-FFF2-40B4-BE49-F238E27FC236}">
                    <a16:creationId xmlns:a16="http://schemas.microsoft.com/office/drawing/2014/main" id="{F46188B8-C7A1-4014-A78E-F81AA2CFF793}"/>
                  </a:ext>
                </a:extLst>
              </p:cNvPr>
              <p:cNvSpPr txBox="1">
                <a:spLocks noRot="1" noChangeAspect="1" noMove="1" noResize="1" noEditPoints="1" noAdjustHandles="1" noChangeArrowheads="1" noChangeShapeType="1" noTextEdit="1"/>
              </p:cNvSpPr>
              <p:nvPr/>
            </p:nvSpPr>
            <p:spPr>
              <a:xfrm>
                <a:off x="5852649" y="4780133"/>
                <a:ext cx="226451" cy="461665"/>
              </a:xfrm>
              <a:prstGeom prst="rect">
                <a:avLst/>
              </a:prstGeom>
              <a:blipFill>
                <a:blip r:embed="rId2"/>
                <a:stretch>
                  <a:fillRect l="-5405" r="-70270"/>
                </a:stretch>
              </a:blipFill>
            </p:spPr>
            <p:txBody>
              <a:bodyPr/>
              <a:lstStyle/>
              <a:p>
                <a:r>
                  <a:rPr lang="zh-TW" altLang="en-US">
                    <a:noFill/>
                  </a:rPr>
                  <a:t> </a:t>
                </a:r>
              </a:p>
            </p:txBody>
          </p:sp>
        </mc:Fallback>
      </mc:AlternateContent>
      <p:sp>
        <p:nvSpPr>
          <p:cNvPr id="45" name="文字方塊 44">
            <a:extLst>
              <a:ext uri="{FF2B5EF4-FFF2-40B4-BE49-F238E27FC236}">
                <a16:creationId xmlns:a16="http://schemas.microsoft.com/office/drawing/2014/main" id="{96E0E202-945C-4B6C-80B5-A6CA9E961843}"/>
              </a:ext>
            </a:extLst>
          </p:cNvPr>
          <p:cNvSpPr txBox="1"/>
          <p:nvPr/>
        </p:nvSpPr>
        <p:spPr>
          <a:xfrm>
            <a:off x="5222541" y="4679569"/>
            <a:ext cx="70977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右邊</a:t>
            </a:r>
          </a:p>
        </p:txBody>
      </p:sp>
      <p:sp>
        <p:nvSpPr>
          <p:cNvPr id="49" name="文字方塊 48">
            <a:extLst>
              <a:ext uri="{FF2B5EF4-FFF2-40B4-BE49-F238E27FC236}">
                <a16:creationId xmlns:a16="http://schemas.microsoft.com/office/drawing/2014/main" id="{79386D89-26E2-4210-9E0D-721944E22B5E}"/>
              </a:ext>
            </a:extLst>
          </p:cNvPr>
          <p:cNvSpPr txBox="1"/>
          <p:nvPr/>
        </p:nvSpPr>
        <p:spPr>
          <a:xfrm>
            <a:off x="6491671" y="4670803"/>
            <a:ext cx="82104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左邊</a:t>
            </a:r>
          </a:p>
        </p:txBody>
      </p:sp>
      <p:sp>
        <p:nvSpPr>
          <p:cNvPr id="50" name="文字方塊 49">
            <a:extLst>
              <a:ext uri="{FF2B5EF4-FFF2-40B4-BE49-F238E27FC236}">
                <a16:creationId xmlns:a16="http://schemas.microsoft.com/office/drawing/2014/main" id="{379B270C-17A2-4885-B048-22E56914806B}"/>
              </a:ext>
            </a:extLst>
          </p:cNvPr>
          <p:cNvSpPr txBox="1"/>
          <p:nvPr/>
        </p:nvSpPr>
        <p:spPr>
          <a:xfrm>
            <a:off x="7295726" y="1656707"/>
            <a:ext cx="40564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r>
              <a:rPr kumimoji="0" lang="en-US" altLang="zh-TW" sz="2400" b="0" i="0" u="none" strike="noStrike" kern="1200" cap="none" spc="0" normalizeH="0" baseline="0" noProof="0" dirty="0" err="1">
                <a:ln>
                  <a:noFill/>
                </a:ln>
                <a:solidFill>
                  <a:prstClr val="black"/>
                </a:solidFill>
                <a:effectLst/>
                <a:uLnTx/>
                <a:uFillTx/>
                <a:latin typeface="Calibri" panose="020F0502020204030204"/>
                <a:ea typeface="新細明體" panose="02020500000000000000" pitchFamily="18" charset="-120"/>
                <a:cs typeface="+mn-cs"/>
              </a:rPr>
              <a:t>left,right</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某一團的覆蓋區間</a:t>
            </a:r>
          </a:p>
        </p:txBody>
      </p:sp>
      <p:sp>
        <p:nvSpPr>
          <p:cNvPr id="51" name="文字方塊 50">
            <a:extLst>
              <a:ext uri="{FF2B5EF4-FFF2-40B4-BE49-F238E27FC236}">
                <a16:creationId xmlns:a16="http://schemas.microsoft.com/office/drawing/2014/main" id="{723AF661-0A91-4F4A-8812-2B0560FECAA1}"/>
              </a:ext>
            </a:extLst>
          </p:cNvPr>
          <p:cNvSpPr txBox="1"/>
          <p:nvPr/>
        </p:nvSpPr>
        <p:spPr>
          <a:xfrm>
            <a:off x="9241218" y="4479020"/>
            <a:ext cx="22189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新的一團開始</a:t>
            </a:r>
          </a:p>
        </p:txBody>
      </p:sp>
      <p:sp>
        <p:nvSpPr>
          <p:cNvPr id="53" name="橢圓 52">
            <a:extLst>
              <a:ext uri="{FF2B5EF4-FFF2-40B4-BE49-F238E27FC236}">
                <a16:creationId xmlns:a16="http://schemas.microsoft.com/office/drawing/2014/main" id="{7521ACFF-265D-49F5-9A18-AD76593F0123}"/>
              </a:ext>
            </a:extLst>
          </p:cNvPr>
          <p:cNvSpPr/>
          <p:nvPr/>
        </p:nvSpPr>
        <p:spPr>
          <a:xfrm>
            <a:off x="2663222" y="3238053"/>
            <a:ext cx="4712938" cy="1517389"/>
          </a:xfrm>
          <a:prstGeom prst="ellipse">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a:extLst>
              <a:ext uri="{FF2B5EF4-FFF2-40B4-BE49-F238E27FC236}">
                <a16:creationId xmlns:a16="http://schemas.microsoft.com/office/drawing/2014/main" id="{3C3666FD-37E3-43DD-803D-071059EAF089}"/>
              </a:ext>
            </a:extLst>
          </p:cNvPr>
          <p:cNvSpPr txBox="1"/>
          <p:nvPr/>
        </p:nvSpPr>
        <p:spPr>
          <a:xfrm>
            <a:off x="3124071" y="3677503"/>
            <a:ext cx="4231469" cy="830997"/>
          </a:xfrm>
          <a:prstGeom prst="rect">
            <a:avLst/>
          </a:prstGeom>
          <a:noFill/>
        </p:spPr>
        <p:txBody>
          <a:bodyPr wrap="square" rtlCol="0">
            <a:spAutoFit/>
          </a:bodyPr>
          <a:lstStyle/>
          <a:p>
            <a:pPr lvl="0">
              <a:defRPr/>
            </a:pPr>
            <a:r>
              <a:rPr kumimoji="0" lang="zh-TW" altLang="en-US"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舊的一團結束</a:t>
            </a:r>
            <a:r>
              <a:rPr kumimoji="0" lang="en-US" altLang="zh-TW" sz="24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a:t>
            </a:r>
            <a:r>
              <a:rPr kumimoji="0" lang="en-US" altLang="zh-TW"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 </a:t>
            </a:r>
            <a:r>
              <a:rPr kumimoji="0" lang="en-US" altLang="zh-TW" sz="2400" b="0" i="0" u="none" strike="noStrike" kern="1200" cap="none" spc="0" normalizeH="0" baseline="0" noProof="0" dirty="0">
                <a:ln>
                  <a:noFill/>
                </a:ln>
                <a:solidFill>
                  <a:srgbClr val="FF0000"/>
                </a:solidFill>
                <a:effectLst/>
                <a:uLnTx/>
                <a:uFillTx/>
                <a:ea typeface="標楷體" panose="03000509000000000000" pitchFamily="65" charset="-120"/>
                <a:cs typeface="+mn-cs"/>
              </a:rPr>
              <a:t>left=right </a:t>
            </a:r>
            <a:r>
              <a:rPr lang="zh-TW" altLang="en-US" sz="2400" dirty="0">
                <a:ea typeface="標楷體" panose="03000509000000000000" pitchFamily="65" charset="-120"/>
              </a:rPr>
              <a:t>而且</a:t>
            </a:r>
            <a:r>
              <a:rPr lang="en-US" altLang="zh-TW" sz="2400" dirty="0">
                <a:solidFill>
                  <a:srgbClr val="FF0000"/>
                </a:solidFill>
                <a:ea typeface="標楷體" panose="03000509000000000000" pitchFamily="65" charset="-120"/>
              </a:rPr>
              <a:t>right &lt; L</a:t>
            </a:r>
            <a:endParaRPr kumimoji="0" lang="zh-TW" altLang="en-US" sz="2400" b="0" i="0" u="none" strike="noStrike" kern="1200" cap="none" spc="0" normalizeH="0" baseline="0" noProof="0" dirty="0">
              <a:ln>
                <a:noFill/>
              </a:ln>
              <a:solidFill>
                <a:srgbClr val="FF0000"/>
              </a:solidFill>
              <a:effectLst/>
              <a:uLnTx/>
              <a:uFillTx/>
              <a:ea typeface="標楷體" panose="03000509000000000000" pitchFamily="65" charset="-120"/>
              <a:cs typeface="+mn-cs"/>
            </a:endParaRPr>
          </a:p>
        </p:txBody>
      </p:sp>
      <p:sp>
        <p:nvSpPr>
          <p:cNvPr id="55" name="文字方塊 54">
            <a:extLst>
              <a:ext uri="{FF2B5EF4-FFF2-40B4-BE49-F238E27FC236}">
                <a16:creationId xmlns:a16="http://schemas.microsoft.com/office/drawing/2014/main" id="{324092B3-4E6C-47DD-926A-3616CAB63109}"/>
              </a:ext>
            </a:extLst>
          </p:cNvPr>
          <p:cNvSpPr txBox="1"/>
          <p:nvPr/>
        </p:nvSpPr>
        <p:spPr>
          <a:xfrm>
            <a:off x="7309342" y="3714259"/>
            <a:ext cx="9142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無解</a:t>
            </a:r>
          </a:p>
        </p:txBody>
      </p:sp>
      <p:sp>
        <p:nvSpPr>
          <p:cNvPr id="58" name="文字方塊 57">
            <a:extLst>
              <a:ext uri="{FF2B5EF4-FFF2-40B4-BE49-F238E27FC236}">
                <a16:creationId xmlns:a16="http://schemas.microsoft.com/office/drawing/2014/main" id="{22FA3136-62F5-47A1-8D61-B57115A5E3E2}"/>
              </a:ext>
            </a:extLst>
          </p:cNvPr>
          <p:cNvSpPr txBox="1"/>
          <p:nvPr/>
        </p:nvSpPr>
        <p:spPr>
          <a:xfrm>
            <a:off x="3123204" y="2052291"/>
            <a:ext cx="14708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覆蓋區間</a:t>
            </a:r>
          </a:p>
        </p:txBody>
      </p:sp>
      <p:sp>
        <p:nvSpPr>
          <p:cNvPr id="60" name="文字方塊 59">
            <a:extLst>
              <a:ext uri="{FF2B5EF4-FFF2-40B4-BE49-F238E27FC236}">
                <a16:creationId xmlns:a16="http://schemas.microsoft.com/office/drawing/2014/main" id="{F77DB81C-D0BC-414C-AC30-CC4415476556}"/>
              </a:ext>
            </a:extLst>
          </p:cNvPr>
          <p:cNvSpPr txBox="1"/>
          <p:nvPr/>
        </p:nvSpPr>
        <p:spPr>
          <a:xfrm>
            <a:off x="5403395" y="1563126"/>
            <a:ext cx="549785"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400" b="1" dirty="0">
                <a:solidFill>
                  <a:prstClr val="black"/>
                </a:solidFill>
                <a:latin typeface="標楷體" panose="03000509000000000000" pitchFamily="65" charset="-120"/>
                <a:ea typeface="標楷體" panose="03000509000000000000" pitchFamily="65" charset="-120"/>
              </a:rPr>
              <a:t>沒覆蓋到</a:t>
            </a:r>
            <a:endParaRPr kumimoji="0" lang="en-US" altLang="zh-TW" sz="2400" b="1"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p:txBody>
      </p:sp>
      <p:cxnSp>
        <p:nvCxnSpPr>
          <p:cNvPr id="16" name="直線單箭頭接點 15">
            <a:extLst>
              <a:ext uri="{FF2B5EF4-FFF2-40B4-BE49-F238E27FC236}">
                <a16:creationId xmlns:a16="http://schemas.microsoft.com/office/drawing/2014/main" id="{96A3267F-C929-4699-BB8A-48D245D70E27}"/>
              </a:ext>
            </a:extLst>
          </p:cNvPr>
          <p:cNvCxnSpPr>
            <a:cxnSpLocks/>
          </p:cNvCxnSpPr>
          <p:nvPr/>
        </p:nvCxnSpPr>
        <p:spPr>
          <a:xfrm>
            <a:off x="5291328" y="5076940"/>
            <a:ext cx="48036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58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up)">
                                      <p:cBhvr>
                                        <p:cTn id="20" dur="500"/>
                                        <p:tgtEl>
                                          <p:spTgt spid="5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up)">
                                      <p:cBhvr>
                                        <p:cTn id="23" dur="500"/>
                                        <p:tgtEl>
                                          <p:spTgt spid="5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up)">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22" presetClass="entr" presetSubtype="1"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up)">
                                      <p:cBhvr>
                                        <p:cTn id="37" dur="500"/>
                                        <p:tgtEl>
                                          <p:spTgt spid="5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up)">
                                      <p:cBhvr>
                                        <p:cTn id="40" dur="500"/>
                                        <p:tgtEl>
                                          <p:spTgt spid="5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up)">
                                      <p:cBhvr>
                                        <p:cTn id="43" dur="500"/>
                                        <p:tgtEl>
                                          <p:spTgt spid="6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up)">
                                      <p:cBhvr>
                                        <p:cTn id="4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6" grpId="0" animBg="1"/>
      <p:bldP spid="57" grpId="0"/>
      <p:bldP spid="45" grpId="0"/>
      <p:bldP spid="49" grpId="0"/>
      <p:bldP spid="51" grpId="0"/>
      <p:bldP spid="53" grpId="0" animBg="1"/>
      <p:bldP spid="54" grpId="0"/>
      <p:bldP spid="55" grpId="0"/>
      <p:bldP spid="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31</a:t>
            </a:fld>
            <a:endParaRPr lang="zh-TW" altLang="en-US"/>
          </a:p>
        </p:txBody>
      </p:sp>
      <p:sp>
        <p:nvSpPr>
          <p:cNvPr id="5" name="文字方塊 4">
            <a:extLst>
              <a:ext uri="{FF2B5EF4-FFF2-40B4-BE49-F238E27FC236}">
                <a16:creationId xmlns:a16="http://schemas.microsoft.com/office/drawing/2014/main" id="{F34BDE1B-5714-45A7-A74E-D5991A6FB7E3}"/>
              </a:ext>
            </a:extLst>
          </p:cNvPr>
          <p:cNvSpPr txBox="1"/>
          <p:nvPr/>
        </p:nvSpPr>
        <p:spPr>
          <a:xfrm>
            <a:off x="725205" y="853331"/>
            <a:ext cx="9005935" cy="3785652"/>
          </a:xfrm>
          <a:prstGeom prst="rect">
            <a:avLst/>
          </a:prstGeom>
          <a:noFill/>
        </p:spPr>
        <p:txBody>
          <a:bodyPr wrap="square" rtlCol="0">
            <a:spAutoFit/>
          </a:bodyPr>
          <a:lstStyle/>
          <a:p>
            <a:r>
              <a:rPr lang="en-US" altLang="zh-TW" sz="2400" dirty="0"/>
              <a:t>#include &lt;</a:t>
            </a:r>
            <a:r>
              <a:rPr lang="en-US" altLang="zh-TW" sz="2400" dirty="0" err="1"/>
              <a:t>stdio.h</a:t>
            </a:r>
            <a:r>
              <a:rPr lang="en-US" altLang="zh-TW" sz="2400" dirty="0"/>
              <a:t>&gt;</a:t>
            </a:r>
          </a:p>
          <a:p>
            <a:r>
              <a:rPr lang="en-US" altLang="zh-TW" sz="2400" dirty="0"/>
              <a:t>#include &lt;algorithm&gt;</a:t>
            </a:r>
          </a:p>
          <a:p>
            <a:r>
              <a:rPr lang="en-US" altLang="zh-TW" sz="2400" dirty="0"/>
              <a:t>using namespace std;</a:t>
            </a:r>
          </a:p>
          <a:p>
            <a:endParaRPr lang="en-US" altLang="zh-TW" sz="2400" dirty="0"/>
          </a:p>
          <a:p>
            <a:r>
              <a:rPr lang="en-US" altLang="zh-TW" sz="2400" dirty="0">
                <a:solidFill>
                  <a:srgbClr val="FF0000"/>
                </a:solidFill>
              </a:rPr>
              <a:t>int main() </a:t>
            </a:r>
            <a:r>
              <a:rPr lang="en-US" altLang="zh-TW" sz="2400" dirty="0"/>
              <a:t>{</a:t>
            </a:r>
          </a:p>
          <a:p>
            <a:r>
              <a:rPr lang="en-US" altLang="zh-TW" sz="2400" dirty="0"/>
              <a:t>    int L, n, x, r;</a:t>
            </a:r>
          </a:p>
          <a:p>
            <a:r>
              <a:rPr lang="en-US" altLang="zh-TW" sz="2400" dirty="0"/>
              <a:t>    int </a:t>
            </a:r>
            <a:r>
              <a:rPr lang="en-US" altLang="zh-TW" sz="2400" dirty="0" err="1"/>
              <a:t>i</a:t>
            </a:r>
            <a:r>
              <a:rPr lang="en-US" altLang="zh-TW" sz="2400" dirty="0"/>
              <a:t>, j, k;</a:t>
            </a:r>
          </a:p>
          <a:p>
            <a:r>
              <a:rPr lang="en-US" altLang="zh-TW" sz="2400" dirty="0"/>
              <a:t>    </a:t>
            </a:r>
            <a:r>
              <a:rPr lang="en-US" altLang="zh-TW" sz="2400" dirty="0">
                <a:solidFill>
                  <a:srgbClr val="FF0000"/>
                </a:solidFill>
              </a:rPr>
              <a:t>pair &lt;int, int&gt; range[10000];    </a:t>
            </a:r>
            <a:r>
              <a:rPr lang="zh-TW" altLang="en-US" sz="2400" dirty="0">
                <a:solidFill>
                  <a:srgbClr val="FF0000"/>
                </a:solidFill>
              </a:rPr>
              <a:t>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儲存每個區間左右端點值</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a:t>
            </a:r>
            <a:r>
              <a:rPr lang="en-US" altLang="zh-TW" sz="2400" dirty="0" err="1"/>
              <a:t>freopen</a:t>
            </a:r>
            <a:r>
              <a:rPr lang="en-US" altLang="zh-TW" sz="2400" dirty="0"/>
              <a:t>("12321.in","r",stdin);</a:t>
            </a:r>
          </a:p>
          <a:p>
            <a:r>
              <a:rPr lang="en-US" altLang="zh-TW" sz="2400" dirty="0"/>
              <a:t>    </a:t>
            </a:r>
            <a:r>
              <a:rPr lang="en-US" altLang="zh-TW" sz="2400" dirty="0" err="1"/>
              <a:t>freopen</a:t>
            </a:r>
            <a:r>
              <a:rPr lang="en-US" altLang="zh-TW" sz="2400" dirty="0"/>
              <a:t>("12321.out","w",stdout);</a:t>
            </a:r>
            <a:endParaRPr lang="zh-TW" altLang="en-US" sz="2400" dirty="0"/>
          </a:p>
        </p:txBody>
      </p:sp>
      <p:sp>
        <p:nvSpPr>
          <p:cNvPr id="6" name="文字方塊 5">
            <a:extLst>
              <a:ext uri="{FF2B5EF4-FFF2-40B4-BE49-F238E27FC236}">
                <a16:creationId xmlns:a16="http://schemas.microsoft.com/office/drawing/2014/main" id="{E1105126-F1F7-44A1-BC25-58A38E5CBC3E}"/>
              </a:ext>
            </a:extLst>
          </p:cNvPr>
          <p:cNvSpPr txBox="1"/>
          <p:nvPr/>
        </p:nvSpPr>
        <p:spPr>
          <a:xfrm>
            <a:off x="10021415" y="270089"/>
            <a:ext cx="2286000" cy="1077218"/>
          </a:xfrm>
          <a:prstGeom prst="rect">
            <a:avLst/>
          </a:prstGeom>
          <a:noFill/>
        </p:spPr>
        <p:txBody>
          <a:bodyPr wrap="square" rtlCol="0">
            <a:spAutoFit/>
          </a:bodyPr>
          <a:lstStyle/>
          <a:p>
            <a:r>
              <a:rPr lang="en-US" altLang="zh-TW" sz="3200" dirty="0" err="1"/>
              <a:t>UVa</a:t>
            </a:r>
            <a:r>
              <a:rPr lang="en-US" altLang="zh-TW" sz="3200" dirty="0"/>
              <a:t> 12321 Code (1/2)</a:t>
            </a:r>
            <a:endParaRPr lang="zh-TW" altLang="en-US" sz="3200" dirty="0"/>
          </a:p>
        </p:txBody>
      </p:sp>
    </p:spTree>
    <p:extLst>
      <p:ext uri="{BB962C8B-B14F-4D97-AF65-F5344CB8AC3E}">
        <p14:creationId xmlns:p14="http://schemas.microsoft.com/office/powerpoint/2010/main" val="4074204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32</a:t>
            </a:fld>
            <a:endParaRPr lang="zh-TW" altLang="en-US"/>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6E6188DF-AB1A-4DF0-A987-BA2A14E8DF26}"/>
                  </a:ext>
                </a:extLst>
              </p:cNvPr>
              <p:cNvSpPr txBox="1"/>
              <p:nvPr/>
            </p:nvSpPr>
            <p:spPr>
              <a:xfrm>
                <a:off x="-1" y="-125820"/>
                <a:ext cx="13501992" cy="7109639"/>
              </a:xfrm>
              <a:prstGeom prst="rect">
                <a:avLst/>
              </a:prstGeom>
              <a:noFill/>
            </p:spPr>
            <p:txBody>
              <a:bodyPr wrap="square" rtlCol="0">
                <a:spAutoFit/>
              </a:bodyPr>
              <a:lstStyle/>
              <a:p>
                <a:r>
                  <a:rPr lang="en-US" altLang="zh-TW" dirty="0"/>
                  <a:t>   </a:t>
                </a:r>
                <a:r>
                  <a:rPr lang="en-US" altLang="zh-TW" sz="2400" dirty="0"/>
                  <a:t>while (</a:t>
                </a:r>
                <a:r>
                  <a:rPr lang="en-US" altLang="zh-TW" sz="2400" dirty="0" err="1"/>
                  <a:t>scanf</a:t>
                </a:r>
                <a:r>
                  <a:rPr lang="en-US" altLang="zh-TW" sz="2400" dirty="0"/>
                  <a:t>("%d %d", &amp;L, &amp;n) == 2 &amp;&amp; L) {</a:t>
                </a:r>
              </a:p>
              <a:p>
                <a:r>
                  <a:rPr lang="en-US" altLang="zh-TW" sz="2400" dirty="0"/>
                  <a:t>        for(</a:t>
                </a:r>
                <a:r>
                  <a:rPr lang="en-US" altLang="zh-TW" sz="2400" dirty="0" err="1"/>
                  <a:t>i</a:t>
                </a:r>
                <a:r>
                  <a:rPr lang="en-US" altLang="zh-TW" sz="2400" dirty="0"/>
                  <a:t> = 0; </a:t>
                </a:r>
                <a:r>
                  <a:rPr lang="en-US" altLang="zh-TW" sz="2400" dirty="0" err="1"/>
                  <a:t>i</a:t>
                </a:r>
                <a:r>
                  <a:rPr lang="en-US" altLang="zh-TW" sz="2400" dirty="0"/>
                  <a:t> &lt; n; </a:t>
                </a:r>
                <a:r>
                  <a:rPr lang="en-US" altLang="zh-TW" sz="2400" dirty="0" err="1"/>
                  <a:t>i</a:t>
                </a:r>
                <a:r>
                  <a:rPr lang="en-US" altLang="zh-TW" sz="2400" dirty="0"/>
                  <a:t>++) { </a:t>
                </a:r>
                <a:r>
                  <a:rPr lang="en-US" altLang="zh-TW" sz="2400" dirty="0" err="1"/>
                  <a:t>scanf</a:t>
                </a:r>
                <a:r>
                  <a:rPr lang="en-US" altLang="zh-TW" sz="2400" dirty="0"/>
                  <a:t>("%d %d", &amp;x, &amp;r); range[</a:t>
                </a:r>
                <a:r>
                  <a:rPr lang="en-US" altLang="zh-TW" sz="2400" dirty="0" err="1"/>
                  <a:t>i</a:t>
                </a:r>
                <a:r>
                  <a:rPr lang="en-US" altLang="zh-TW" sz="2400" dirty="0"/>
                  <a:t>] = </a:t>
                </a:r>
                <a:r>
                  <a:rPr lang="en-US" altLang="zh-TW" sz="2400" dirty="0" err="1">
                    <a:solidFill>
                      <a:srgbClr val="FF0000"/>
                    </a:solidFill>
                  </a:rPr>
                  <a:t>make_pair</a:t>
                </a:r>
                <a:r>
                  <a:rPr lang="en-US" altLang="zh-TW" sz="2400" dirty="0">
                    <a:solidFill>
                      <a:srgbClr val="FF0000"/>
                    </a:solidFill>
                  </a:rPr>
                  <a:t>(x-r, </a:t>
                </a:r>
                <a:r>
                  <a:rPr lang="en-US" altLang="zh-TW" sz="2400" dirty="0" err="1">
                    <a:solidFill>
                      <a:srgbClr val="FF0000"/>
                    </a:solidFill>
                  </a:rPr>
                  <a:t>x+r</a:t>
                </a:r>
                <a:r>
                  <a:rPr lang="en-US" altLang="zh-TW" sz="2400" dirty="0">
                    <a:solidFill>
                      <a:srgbClr val="FF0000"/>
                    </a:solidFill>
                  </a:rPr>
                  <a:t>); </a:t>
                </a:r>
                <a:r>
                  <a:rPr lang="en-US" altLang="zh-TW" sz="2400" dirty="0"/>
                  <a:t>}</a:t>
                </a:r>
              </a:p>
              <a:p>
                <a:r>
                  <a:rPr lang="en-US" altLang="zh-TW" sz="2400" dirty="0">
                    <a:solidFill>
                      <a:srgbClr val="0070C0"/>
                    </a:solidFill>
                  </a:rPr>
                  <a:t>        sort(range, </a:t>
                </a:r>
                <a:r>
                  <a:rPr lang="en-US" altLang="zh-TW" sz="2400" dirty="0" err="1">
                    <a:solidFill>
                      <a:srgbClr val="0070C0"/>
                    </a:solidFill>
                  </a:rPr>
                  <a:t>range+n</a:t>
                </a:r>
                <a:r>
                  <a:rPr lang="en-US" altLang="zh-TW" sz="2400" dirty="0">
                    <a:solidFill>
                      <a:srgbClr val="0070C0"/>
                    </a:solidFill>
                  </a:rPr>
                  <a:t>);</a:t>
                </a:r>
                <a:r>
                  <a:rPr lang="zh-TW" altLang="en-US" sz="2400" dirty="0">
                    <a:solidFill>
                      <a:srgbClr val="0070C0"/>
                    </a:solidFill>
                  </a:rPr>
                  <a:t>                          </a:t>
                </a:r>
                <a:r>
                  <a:rPr lang="en-US" altLang="zh-TW" sz="2400" dirty="0">
                    <a:solidFill>
                      <a:srgbClr val="0070C0"/>
                    </a:solidFill>
                  </a:rPr>
                  <a:t>// n</a:t>
                </a:r>
                <a:r>
                  <a:rPr lang="zh-TW" altLang="en-US" sz="2400" dirty="0">
                    <a:solidFill>
                      <a:srgbClr val="0070C0"/>
                    </a:solidFill>
                    <a:latin typeface="標楷體" panose="03000509000000000000" pitchFamily="65" charset="-120"/>
                    <a:ea typeface="標楷體" panose="03000509000000000000" pitchFamily="65" charset="-120"/>
                  </a:rPr>
                  <a:t>個區間依左端點由小至大排序</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int right, left = 0, eliminated = n;</a:t>
                </a:r>
                <a:r>
                  <a:rPr lang="zh-TW" altLang="en-US" sz="2400" dirty="0"/>
                  <a:t>      </a:t>
                </a:r>
                <a:r>
                  <a:rPr lang="en-US" altLang="zh-TW" sz="2400" dirty="0">
                    <a:solidFill>
                      <a:srgbClr val="0070C0"/>
                    </a:solidFill>
                  </a:rPr>
                  <a:t>// [</a:t>
                </a:r>
                <a:r>
                  <a:rPr lang="en-US" altLang="zh-TW" sz="2400" dirty="0" err="1">
                    <a:solidFill>
                      <a:srgbClr val="0070C0"/>
                    </a:solidFill>
                  </a:rPr>
                  <a:t>left,right</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每一團覆蓋的範圍</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a:t>
                </a:r>
                <a:r>
                  <a:rPr lang="en-US" altLang="zh-TW" sz="2400" dirty="0" err="1"/>
                  <a:t>i</a:t>
                </a:r>
                <a:r>
                  <a:rPr lang="en-US" altLang="zh-TW" sz="2400" dirty="0"/>
                  <a:t> = 0;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第一團的</a:t>
                </a:r>
                <a:r>
                  <a:rPr lang="en-US" altLang="zh-TW" sz="2400" dirty="0">
                    <a:solidFill>
                      <a:srgbClr val="0070C0"/>
                    </a:solidFill>
                  </a:rPr>
                  <a:t>left</a:t>
                </a:r>
                <a:r>
                  <a:rPr lang="zh-TW" altLang="en-US" sz="2400" dirty="0">
                    <a:solidFill>
                      <a:srgbClr val="0070C0"/>
                    </a:solidFill>
                    <a:latin typeface="標楷體" panose="03000509000000000000" pitchFamily="65" charset="-120"/>
                    <a:ea typeface="標楷體" panose="03000509000000000000" pitchFamily="65" charset="-120"/>
                  </a:rPr>
                  <a:t>值為</a:t>
                </a:r>
                <a:r>
                  <a:rPr lang="en-US" altLang="zh-TW" sz="2400" dirty="0">
                    <a:solidFill>
                      <a:srgbClr val="0070C0"/>
                    </a:solidFill>
                    <a:ea typeface="標楷體" panose="03000509000000000000" pitchFamily="65" charset="-120"/>
                  </a:rPr>
                  <a:t>0</a:t>
                </a:r>
                <a:r>
                  <a:rPr lang="en-US" altLang="zh-TW" sz="2400" dirty="0">
                    <a:solidFill>
                      <a:srgbClr val="0070C0"/>
                    </a:solidFill>
                    <a:latin typeface="標楷體" panose="03000509000000000000" pitchFamily="65" charset="-120"/>
                    <a:ea typeface="標楷體" panose="03000509000000000000" pitchFamily="65" charset="-120"/>
                  </a:rPr>
                  <a:t>; </a:t>
                </a:r>
                <a:r>
                  <a:rPr lang="en-US" altLang="zh-TW" sz="2400" dirty="0">
                    <a:solidFill>
                      <a:srgbClr val="0070C0"/>
                    </a:solidFill>
                    <a:ea typeface="標楷體" panose="03000509000000000000" pitchFamily="65" charset="-120"/>
                  </a:rPr>
                  <a:t>eliminated: </a:t>
                </a:r>
                <a:r>
                  <a:rPr lang="zh-TW" altLang="en-US" sz="2400" dirty="0">
                    <a:solidFill>
                      <a:srgbClr val="0070C0"/>
                    </a:solidFill>
                    <a:ea typeface="標楷體" panose="03000509000000000000" pitchFamily="65" charset="-120"/>
                  </a:rPr>
                  <a:t>要刪除的區間數</a:t>
                </a:r>
                <a:endParaRPr lang="en-US" altLang="zh-TW" sz="2400" dirty="0">
                  <a:solidFill>
                    <a:srgbClr val="0070C0"/>
                  </a:solidFill>
                </a:endParaRPr>
              </a:p>
              <a:p>
                <a:r>
                  <a:rPr lang="en-US" altLang="zh-TW" sz="2400" dirty="0"/>
                  <a:t>        while </a:t>
                </a:r>
                <a:r>
                  <a:rPr lang="en-US" altLang="zh-TW" sz="2400" dirty="0">
                    <a:solidFill>
                      <a:srgbClr val="FF0000"/>
                    </a:solidFill>
                  </a:rPr>
                  <a:t>(left &lt; L) </a:t>
                </a:r>
                <a:r>
                  <a:rPr lang="en-US" altLang="zh-TW" sz="2400" dirty="0"/>
                  <a:t>{</a:t>
                </a:r>
              </a:p>
              <a:p>
                <a:r>
                  <a:rPr lang="en-US" altLang="zh-TW" sz="2400" dirty="0"/>
                  <a:t>            right = left;</a:t>
                </a:r>
                <a:r>
                  <a:rPr lang="zh-TW" altLang="en-US" sz="2400" dirty="0"/>
                  <a:t>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每一團剛開始 </a:t>
                </a:r>
                <a:r>
                  <a:rPr lang="en-US" altLang="zh-TW" sz="2400" dirty="0">
                    <a:solidFill>
                      <a:srgbClr val="0070C0"/>
                    </a:solidFill>
                  </a:rPr>
                  <a:t>left=right</a:t>
                </a:r>
              </a:p>
              <a:p>
                <a:r>
                  <a:rPr lang="en-US" altLang="zh-TW" sz="2400" dirty="0"/>
                  <a:t>            while (</a:t>
                </a:r>
                <a:r>
                  <a:rPr lang="en-US" altLang="zh-TW" sz="2400" dirty="0" err="1"/>
                  <a:t>i</a:t>
                </a:r>
                <a:r>
                  <a:rPr lang="en-US" altLang="zh-TW" sz="2400" dirty="0"/>
                  <a:t> &lt; n &amp;&amp; range[</a:t>
                </a:r>
                <a:r>
                  <a:rPr lang="en-US" altLang="zh-TW" sz="2400" dirty="0" err="1"/>
                  <a:t>i</a:t>
                </a:r>
                <a:r>
                  <a:rPr lang="en-US" altLang="zh-TW" sz="2400" dirty="0"/>
                  <a:t>].first &lt;= left) {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第</a:t>
                </a:r>
                <a:r>
                  <a:rPr lang="en-US" altLang="zh-TW" sz="2400" dirty="0" err="1">
                    <a:solidFill>
                      <a:srgbClr val="0070C0"/>
                    </a:solidFill>
                    <a:ea typeface="標楷體" panose="03000509000000000000" pitchFamily="65" charset="-120"/>
                  </a:rPr>
                  <a:t>i</a:t>
                </a:r>
                <a:r>
                  <a:rPr lang="zh-TW" altLang="en-US" sz="2400" dirty="0">
                    <a:solidFill>
                      <a:srgbClr val="0070C0"/>
                    </a:solidFill>
                    <a:latin typeface="標楷體" panose="03000509000000000000" pitchFamily="65" charset="-120"/>
                    <a:ea typeface="標楷體" panose="03000509000000000000" pitchFamily="65" charset="-120"/>
                  </a:rPr>
                  <a:t>區間左端點在</a:t>
                </a:r>
                <a:r>
                  <a:rPr lang="en-US" altLang="zh-TW" sz="2400" dirty="0">
                    <a:solidFill>
                      <a:srgbClr val="0070C0"/>
                    </a:solidFill>
                    <a:ea typeface="標楷體" panose="03000509000000000000" pitchFamily="65" charset="-120"/>
                  </a:rPr>
                  <a:t>left</a:t>
                </a:r>
                <a:r>
                  <a:rPr lang="zh-TW" altLang="en-US" sz="2400" dirty="0">
                    <a:solidFill>
                      <a:srgbClr val="0070C0"/>
                    </a:solidFill>
                    <a:latin typeface="標楷體" panose="03000509000000000000" pitchFamily="65" charset="-120"/>
                    <a:ea typeface="標楷體" panose="03000509000000000000" pitchFamily="65" charset="-120"/>
                  </a:rPr>
                  <a:t>左邊</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if(right &lt; range[</a:t>
                </a:r>
                <a:r>
                  <a:rPr lang="en-US" altLang="zh-TW" sz="2400" dirty="0" err="1"/>
                  <a:t>i</a:t>
                </a:r>
                <a:r>
                  <a:rPr lang="en-US" altLang="zh-TW" sz="2400" dirty="0"/>
                  <a:t>].second)  right = range[</a:t>
                </a:r>
                <a:r>
                  <a:rPr lang="en-US" altLang="zh-TW" sz="2400" dirty="0" err="1"/>
                  <a:t>i</a:t>
                </a:r>
                <a:r>
                  <a:rPr lang="en-US" altLang="zh-TW" sz="2400" dirty="0"/>
                  <a:t>].second;</a:t>
                </a:r>
                <a:r>
                  <a:rPr lang="zh-TW" altLang="en-US" sz="2400" dirty="0"/>
                  <a:t>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更新</a:t>
                </a:r>
                <a:r>
                  <a:rPr lang="en-US" altLang="zh-TW" sz="2400" dirty="0">
                    <a:solidFill>
                      <a:srgbClr val="0070C0"/>
                    </a:solidFill>
                  </a:rPr>
                  <a:t>right</a:t>
                </a:r>
                <a:r>
                  <a:rPr lang="zh-TW" altLang="en-US" sz="2400" dirty="0">
                    <a:solidFill>
                      <a:srgbClr val="0070C0"/>
                    </a:solidFill>
                    <a:latin typeface="標楷體" panose="03000509000000000000" pitchFamily="65" charset="-120"/>
                    <a:ea typeface="標楷體" panose="03000509000000000000" pitchFamily="65" charset="-120"/>
                  </a:rPr>
                  <a:t>值</a:t>
                </a:r>
                <a:r>
                  <a:rPr lang="en-US" altLang="zh-TW" sz="2400" dirty="0">
                    <a:solidFill>
                      <a:srgbClr val="0070C0"/>
                    </a:solidFill>
                    <a:latin typeface="標楷體" panose="03000509000000000000" pitchFamily="65" charset="-120"/>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向右移</a:t>
                </a:r>
                <a:r>
                  <a:rPr lang="en-US" altLang="zh-TW" sz="2400" dirty="0">
                    <a:solidFill>
                      <a:srgbClr val="0070C0"/>
                    </a:solidFill>
                    <a:latin typeface="標楷體" panose="03000509000000000000" pitchFamily="65" charset="-120"/>
                    <a:ea typeface="標楷體" panose="03000509000000000000" pitchFamily="65" charset="-120"/>
                  </a:rPr>
                  <a:t>)</a:t>
                </a:r>
              </a:p>
              <a:p>
                <a:r>
                  <a:rPr lang="en-US" altLang="zh-TW" sz="2400" dirty="0"/>
                  <a:t>                i++;</a:t>
                </a:r>
              </a:p>
              <a:p>
                <a:r>
                  <a:rPr lang="en-US" altLang="zh-TW" sz="2400" dirty="0"/>
                  <a:t>            }</a:t>
                </a:r>
              </a:p>
              <a:p>
                <a:r>
                  <a:rPr lang="en-US" altLang="zh-TW" sz="2400" dirty="0"/>
                  <a:t>            if (right == left) break;</a:t>
                </a:r>
                <a:r>
                  <a:rPr lang="zh-TW" altLang="en-US" sz="2400" dirty="0"/>
                  <a:t>                 </a:t>
                </a:r>
                <a:r>
                  <a:rPr lang="en-US" altLang="zh-TW" sz="2400" dirty="0">
                    <a:solidFill>
                      <a:srgbClr val="0070C0"/>
                    </a:solidFill>
                  </a:rPr>
                  <a:t>// (right=left</a:t>
                </a:r>
                <a:r>
                  <a:rPr lang="en-US" altLang="zh-TW" sz="2400" dirty="0">
                    <a:solidFill>
                      <a:srgbClr val="0070C0"/>
                    </a:solidFill>
                    <a:ea typeface="標楷體" panose="03000509000000000000" pitchFamily="65" charset="-120"/>
                  </a:rPr>
                  <a:t>)</a:t>
                </a:r>
                <a:r>
                  <a:rPr lang="zh-TW" altLang="en-US" sz="2400" dirty="0">
                    <a:solidFill>
                      <a:srgbClr val="0070C0"/>
                    </a:solidFill>
                    <a:ea typeface="標楷體" panose="03000509000000000000" pitchFamily="65" charset="-120"/>
                  </a:rPr>
                  <a:t> </a:t>
                </a:r>
                <a:r>
                  <a:rPr lang="en-US" altLang="zh-TW" sz="2400" dirty="0">
                    <a:solidFill>
                      <a:srgbClr val="0070C0"/>
                    </a:solidFill>
                  </a:rPr>
                  <a:t>&lt;</a:t>
                </a:r>
                <a:r>
                  <a:rPr lang="zh-TW" altLang="en-US" sz="2400" dirty="0">
                    <a:solidFill>
                      <a:srgbClr val="0070C0"/>
                    </a:solidFill>
                  </a:rPr>
                  <a:t> </a:t>
                </a:r>
                <a:r>
                  <a:rPr lang="en-US" altLang="zh-TW" sz="2400" dirty="0">
                    <a:solidFill>
                      <a:srgbClr val="0070C0"/>
                    </a:solidFill>
                  </a:rPr>
                  <a:t>L:</a:t>
                </a:r>
                <a:r>
                  <a:rPr lang="zh-TW" altLang="en-US"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無解</a:t>
                </a:r>
                <a:r>
                  <a:rPr lang="en-US" altLang="zh-TW" sz="2400" dirty="0">
                    <a:solidFill>
                      <a:srgbClr val="0070C0"/>
                    </a:solidFill>
                    <a:latin typeface="標楷體" panose="03000509000000000000" pitchFamily="65" charset="-120"/>
                    <a:ea typeface="標楷體" panose="03000509000000000000" pitchFamily="65" charset="-120"/>
                  </a:rPr>
                  <a:t>;(</a:t>
                </a:r>
                <a:r>
                  <a:rPr lang="en-US" altLang="zh-TW" sz="2400" dirty="0">
                    <a:solidFill>
                      <a:srgbClr val="0070C0"/>
                    </a:solidFill>
                    <a:ea typeface="標楷體" panose="03000509000000000000" pitchFamily="65" charset="-120"/>
                  </a:rPr>
                  <a:t>right=left)</a:t>
                </a:r>
                <a14:m>
                  <m:oMath xmlns:m="http://schemas.openxmlformats.org/officeDocument/2006/math">
                    <m:r>
                      <a:rPr lang="en-US" altLang="zh-TW" sz="2400" i="1" smtClean="0">
                        <a:solidFill>
                          <a:srgbClr val="0070C0"/>
                        </a:solidFill>
                        <a:latin typeface="Cambria Math" panose="02040503050406030204" pitchFamily="18" charset="0"/>
                        <a:ea typeface="Cambria Math" panose="02040503050406030204" pitchFamily="18" charset="0"/>
                      </a:rPr>
                      <m:t>≥</m:t>
                    </m:r>
                  </m:oMath>
                </a14:m>
                <a:r>
                  <a:rPr lang="en-US" altLang="zh-TW" sz="2400" dirty="0">
                    <a:solidFill>
                      <a:srgbClr val="0070C0"/>
                    </a:solidFill>
                    <a:ea typeface="標楷體" panose="03000509000000000000" pitchFamily="65" charset="-120"/>
                  </a:rPr>
                  <a:t>L:</a:t>
                </a:r>
                <a:r>
                  <a:rPr lang="zh-TW" altLang="en-US" sz="2400" dirty="0">
                    <a:solidFill>
                      <a:srgbClr val="0070C0"/>
                    </a:solidFill>
                    <a:ea typeface="標楷體" panose="03000509000000000000" pitchFamily="65" charset="-120"/>
                  </a:rPr>
                  <a:t>有解</a:t>
                </a:r>
                <a:r>
                  <a:rPr lang="en-US" altLang="zh-TW" sz="2400" dirty="0">
                    <a:solidFill>
                      <a:srgbClr val="0070C0"/>
                    </a:solidFill>
                    <a:ea typeface="標楷體" panose="03000509000000000000" pitchFamily="65" charset="-120"/>
                  </a:rPr>
                  <a:t>,</a:t>
                </a:r>
                <a:r>
                  <a:rPr lang="zh-TW" altLang="en-US" sz="2400" dirty="0">
                    <a:solidFill>
                      <a:srgbClr val="0070C0"/>
                    </a:solidFill>
                    <a:ea typeface="標楷體" panose="03000509000000000000" pitchFamily="65" charset="-120"/>
                  </a:rPr>
                  <a:t>但這一團不算</a:t>
                </a:r>
                <a:endParaRPr lang="en-US" altLang="zh-TW" sz="2400" dirty="0">
                  <a:solidFill>
                    <a:srgbClr val="0070C0"/>
                  </a:solidFill>
                  <a:ea typeface="標楷體" panose="03000509000000000000" pitchFamily="65" charset="-120"/>
                </a:endParaRPr>
              </a:p>
              <a:p>
                <a:r>
                  <a:rPr lang="en-US" altLang="zh-TW" sz="2400" dirty="0"/>
                  <a:t>            left = right;</a:t>
                </a:r>
                <a:r>
                  <a:rPr lang="zh-TW" altLang="en-US" sz="2400" dirty="0"/>
                  <a:t>                                    </a:t>
                </a:r>
                <a:r>
                  <a:rPr lang="en-US" altLang="zh-TW" sz="2400" dirty="0">
                    <a:solidFill>
                      <a:srgbClr val="0070C0"/>
                    </a:solidFill>
                  </a:rPr>
                  <a:t>//  </a:t>
                </a:r>
                <a:r>
                  <a:rPr lang="zh-TW" altLang="en-US" sz="2400" dirty="0">
                    <a:solidFill>
                      <a:srgbClr val="0070C0"/>
                    </a:solidFill>
                    <a:latin typeface="標楷體" panose="03000509000000000000" pitchFamily="65" charset="-120"/>
                    <a:ea typeface="標楷體" panose="03000509000000000000" pitchFamily="65" charset="-120"/>
                  </a:rPr>
                  <a:t>一團掃描結束</a:t>
                </a:r>
                <a:r>
                  <a:rPr lang="en-US" altLang="zh-TW" sz="2400" dirty="0">
                    <a:solidFill>
                      <a:srgbClr val="0070C0"/>
                    </a:solidFill>
                    <a:latin typeface="標楷體" panose="03000509000000000000" pitchFamily="65" charset="-120"/>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新的一團即將開始</a:t>
                </a:r>
                <a:endParaRPr lang="en-US" altLang="zh-TW" sz="2400" dirty="0">
                  <a:solidFill>
                    <a:srgbClr val="0070C0"/>
                  </a:solidFill>
                  <a:latin typeface="標楷體" panose="03000509000000000000" pitchFamily="65" charset="-120"/>
                  <a:ea typeface="標楷體" panose="03000509000000000000" pitchFamily="65" charset="-120"/>
                </a:endParaRPr>
              </a:p>
              <a:p>
                <a:r>
                  <a:rPr lang="en-US" altLang="zh-TW" sz="2400" dirty="0"/>
                  <a:t>            eliminated--;</a:t>
                </a:r>
                <a:r>
                  <a:rPr lang="zh-TW" altLang="en-US" sz="2400" dirty="0"/>
                  <a:t>                                </a:t>
                </a:r>
                <a:r>
                  <a:rPr lang="en-US" altLang="zh-TW" sz="2400" dirty="0">
                    <a:solidFill>
                      <a:srgbClr val="0070C0"/>
                    </a:solidFill>
                  </a:rPr>
                  <a:t>//</a:t>
                </a:r>
                <a:r>
                  <a:rPr lang="zh-TW" altLang="en-US" sz="2400" dirty="0">
                    <a:solidFill>
                      <a:srgbClr val="0070C0"/>
                    </a:solidFill>
                    <a:latin typeface="標楷體" panose="03000509000000000000" pitchFamily="65" charset="-120"/>
                    <a:ea typeface="標楷體" panose="03000509000000000000" pitchFamily="65" charset="-120"/>
                  </a:rPr>
                  <a:t>一團剛形成</a:t>
                </a:r>
                <a:r>
                  <a:rPr lang="en-US" altLang="zh-TW" sz="2400" dirty="0">
                    <a:solidFill>
                      <a:srgbClr val="0070C0"/>
                    </a:solidFill>
                    <a:latin typeface="標楷體" panose="03000509000000000000" pitchFamily="65" charset="-120"/>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因此有一代表區間</a:t>
                </a:r>
                <a:r>
                  <a:rPr lang="en-US" altLang="zh-TW" sz="2400" dirty="0">
                    <a:solidFill>
                      <a:srgbClr val="0070C0"/>
                    </a:solidFill>
                    <a:latin typeface="標楷體" panose="03000509000000000000" pitchFamily="65" charset="-120"/>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要少刪除一個區間</a:t>
                </a:r>
                <a:endParaRPr lang="en-US" altLang="zh-TW" sz="2400" dirty="0"/>
              </a:p>
              <a:p>
                <a:r>
                  <a:rPr lang="en-US" altLang="zh-TW" sz="2400" dirty="0"/>
                  <a:t>        }</a:t>
                </a:r>
              </a:p>
              <a:p>
                <a:r>
                  <a:rPr lang="en-US" altLang="zh-TW" sz="2400" dirty="0"/>
                  <a:t>        if (left &lt; L)  puts("-1"); else  </a:t>
                </a:r>
                <a:r>
                  <a:rPr lang="en-US" altLang="zh-TW" sz="2400" dirty="0" err="1"/>
                  <a:t>printf</a:t>
                </a:r>
                <a:r>
                  <a:rPr lang="en-US" altLang="zh-TW" sz="2400" dirty="0"/>
                  <a:t>("%d\n", eliminated);</a:t>
                </a:r>
              </a:p>
              <a:p>
                <a:r>
                  <a:rPr lang="en-US" altLang="zh-TW" sz="2400" dirty="0"/>
                  <a:t>    }</a:t>
                </a:r>
              </a:p>
              <a:p>
                <a:r>
                  <a:rPr lang="en-US" altLang="zh-TW" sz="2400" dirty="0"/>
                  <a:t>    return 0;</a:t>
                </a:r>
              </a:p>
              <a:p>
                <a:r>
                  <a:rPr lang="en-US" altLang="zh-TW" sz="2400" dirty="0"/>
                  <a:t>}</a:t>
                </a:r>
                <a:endParaRPr lang="zh-TW" altLang="en-US" sz="2400" dirty="0"/>
              </a:p>
            </p:txBody>
          </p:sp>
        </mc:Choice>
        <mc:Fallback xmlns="">
          <p:sp>
            <p:nvSpPr>
              <p:cNvPr id="5" name="文字方塊 4">
                <a:extLst>
                  <a:ext uri="{FF2B5EF4-FFF2-40B4-BE49-F238E27FC236}">
                    <a16:creationId xmlns="" xmlns:a16="http://schemas.microsoft.com/office/drawing/2014/main" xmlns:a14="http://schemas.microsoft.com/office/drawing/2010/main" id="{6E6188DF-AB1A-4DF0-A987-BA2A14E8DF26}"/>
                  </a:ext>
                </a:extLst>
              </p:cNvPr>
              <p:cNvSpPr txBox="1">
                <a:spLocks noRot="1" noChangeAspect="1" noMove="1" noResize="1" noEditPoints="1" noAdjustHandles="1" noChangeArrowheads="1" noChangeShapeType="1" noTextEdit="1"/>
              </p:cNvSpPr>
              <p:nvPr/>
            </p:nvSpPr>
            <p:spPr>
              <a:xfrm>
                <a:off x="-1" y="-125820"/>
                <a:ext cx="13501992" cy="7109639"/>
              </a:xfrm>
              <a:prstGeom prst="rect">
                <a:avLst/>
              </a:prstGeom>
              <a:blipFill rotWithShape="0">
                <a:blip r:embed="rId2"/>
                <a:stretch>
                  <a:fillRect l="-677" t="-686" b="-943"/>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05FF1B25-2287-4FFA-AC1C-75EF217F34C1}"/>
              </a:ext>
            </a:extLst>
          </p:cNvPr>
          <p:cNvSpPr txBox="1"/>
          <p:nvPr/>
        </p:nvSpPr>
        <p:spPr>
          <a:xfrm>
            <a:off x="10021415" y="270089"/>
            <a:ext cx="2286000" cy="1077218"/>
          </a:xfrm>
          <a:prstGeom prst="rect">
            <a:avLst/>
          </a:prstGeom>
          <a:noFill/>
        </p:spPr>
        <p:txBody>
          <a:bodyPr wrap="square" rtlCol="0">
            <a:spAutoFit/>
          </a:bodyPr>
          <a:lstStyle/>
          <a:p>
            <a:r>
              <a:rPr lang="en-US" altLang="zh-TW" sz="3200" dirty="0" err="1"/>
              <a:t>UVa</a:t>
            </a:r>
            <a:r>
              <a:rPr lang="en-US" altLang="zh-TW" sz="3200" dirty="0"/>
              <a:t> 12321 Code (2/2)</a:t>
            </a:r>
            <a:endParaRPr lang="zh-TW" altLang="en-US" sz="3200" dirty="0"/>
          </a:p>
        </p:txBody>
      </p:sp>
    </p:spTree>
    <p:extLst>
      <p:ext uri="{BB962C8B-B14F-4D97-AF65-F5344CB8AC3E}">
        <p14:creationId xmlns:p14="http://schemas.microsoft.com/office/powerpoint/2010/main" val="208283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77FFBA7-D749-4052-BB69-A9937737FEC4}"/>
              </a:ext>
            </a:extLst>
          </p:cNvPr>
          <p:cNvSpPr>
            <a:spLocks noGrp="1"/>
          </p:cNvSpPr>
          <p:nvPr>
            <p:ph type="dt" sz="half" idx="10"/>
          </p:nvPr>
        </p:nvSpPr>
        <p:spPr>
          <a:xfrm>
            <a:off x="238441" y="6316978"/>
            <a:ext cx="2743200" cy="365125"/>
          </a:xfrm>
        </p:spPr>
        <p:txBody>
          <a:bodyPr/>
          <a:lstStyle/>
          <a:p>
            <a:fld id="{CCD1F8C1-51A7-4D7F-A5AE-C5EB9E2272D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2BA11CBE-5A6A-485D-ABC2-18E53DACD11A}"/>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A259EDAD-D26E-46B8-81F8-05996573E0DA}"/>
              </a:ext>
            </a:extLst>
          </p:cNvPr>
          <p:cNvSpPr>
            <a:spLocks noGrp="1"/>
          </p:cNvSpPr>
          <p:nvPr>
            <p:ph type="sldNum" sz="quarter" idx="12"/>
          </p:nvPr>
        </p:nvSpPr>
        <p:spPr/>
        <p:txBody>
          <a:bodyPr/>
          <a:lstStyle/>
          <a:p>
            <a:fld id="{CEE93694-D045-4A1B-9B9E-84F567608C77}" type="slidenum">
              <a:rPr lang="zh-TW" altLang="en-US" smtClean="0"/>
              <a:t>4</a:t>
            </a:fld>
            <a:endParaRPr lang="zh-TW" altLang="en-US"/>
          </a:p>
        </p:txBody>
      </p:sp>
      <p:sp>
        <p:nvSpPr>
          <p:cNvPr id="5" name="文字方塊 4">
            <a:extLst>
              <a:ext uri="{FF2B5EF4-FFF2-40B4-BE49-F238E27FC236}">
                <a16:creationId xmlns:a16="http://schemas.microsoft.com/office/drawing/2014/main" id="{4268AB68-BCCF-49C2-9F04-FA2129BFA256}"/>
              </a:ext>
            </a:extLst>
          </p:cNvPr>
          <p:cNvSpPr txBox="1"/>
          <p:nvPr/>
        </p:nvSpPr>
        <p:spPr>
          <a:xfrm>
            <a:off x="1885635" y="-111970"/>
            <a:ext cx="2838450" cy="646331"/>
          </a:xfrm>
          <a:prstGeom prst="rect">
            <a:avLst/>
          </a:prstGeom>
          <a:noFill/>
        </p:spPr>
        <p:txBody>
          <a:bodyPr wrap="square" rtlCol="0">
            <a:spAutoFit/>
          </a:bodyPr>
          <a:lstStyle/>
          <a:p>
            <a:r>
              <a:rPr lang="en-US" altLang="zh-TW" sz="3600" dirty="0">
                <a:solidFill>
                  <a:srgbClr val="FF0000"/>
                </a:solidFill>
              </a:rPr>
              <a:t>Sample Input</a:t>
            </a:r>
            <a:endParaRPr lang="zh-TW" altLang="en-US" sz="3600" dirty="0">
              <a:solidFill>
                <a:srgbClr val="FF0000"/>
              </a:solidFill>
            </a:endParaRPr>
          </a:p>
        </p:txBody>
      </p:sp>
      <p:sp>
        <p:nvSpPr>
          <p:cNvPr id="6" name="文字方塊 5">
            <a:extLst>
              <a:ext uri="{FF2B5EF4-FFF2-40B4-BE49-F238E27FC236}">
                <a16:creationId xmlns:a16="http://schemas.microsoft.com/office/drawing/2014/main" id="{74B4B5D3-E4EF-424D-BC9C-D5BB466B1622}"/>
              </a:ext>
            </a:extLst>
          </p:cNvPr>
          <p:cNvSpPr txBox="1"/>
          <p:nvPr/>
        </p:nvSpPr>
        <p:spPr>
          <a:xfrm>
            <a:off x="6639151" y="831982"/>
            <a:ext cx="3108030" cy="646331"/>
          </a:xfrm>
          <a:prstGeom prst="rect">
            <a:avLst/>
          </a:prstGeom>
          <a:noFill/>
        </p:spPr>
        <p:txBody>
          <a:bodyPr wrap="square" rtlCol="0">
            <a:spAutoFit/>
          </a:bodyPr>
          <a:lstStyle/>
          <a:p>
            <a:r>
              <a:rPr lang="en-US" altLang="zh-TW" sz="3600" dirty="0">
                <a:solidFill>
                  <a:srgbClr val="FF0000"/>
                </a:solidFill>
              </a:rPr>
              <a:t>Sample Output</a:t>
            </a:r>
            <a:endParaRPr lang="zh-TW" altLang="en-US" sz="3600" dirty="0">
              <a:solidFill>
                <a:srgbClr val="FF0000"/>
              </a:solidFill>
            </a:endParaRPr>
          </a:p>
        </p:txBody>
      </p:sp>
      <p:sp>
        <p:nvSpPr>
          <p:cNvPr id="7" name="文字方塊 6">
            <a:extLst>
              <a:ext uri="{FF2B5EF4-FFF2-40B4-BE49-F238E27FC236}">
                <a16:creationId xmlns:a16="http://schemas.microsoft.com/office/drawing/2014/main" id="{F8A7C7EB-A36A-4FF7-A65C-9A4773B76827}"/>
              </a:ext>
            </a:extLst>
          </p:cNvPr>
          <p:cNvSpPr txBox="1"/>
          <p:nvPr/>
        </p:nvSpPr>
        <p:spPr>
          <a:xfrm>
            <a:off x="1948461" y="489486"/>
            <a:ext cx="1265486" cy="6247864"/>
          </a:xfrm>
          <a:prstGeom prst="rect">
            <a:avLst/>
          </a:prstGeom>
          <a:noFill/>
          <a:ln w="38100">
            <a:solidFill>
              <a:srgbClr val="0070C0"/>
            </a:solidFill>
          </a:ln>
        </p:spPr>
        <p:txBody>
          <a:bodyPr wrap="square" rtlCol="0">
            <a:spAutoFit/>
          </a:bodyPr>
          <a:lstStyle/>
          <a:p>
            <a:r>
              <a:rPr lang="en-US" altLang="zh-TW" sz="1600" dirty="0"/>
              <a:t>40 3</a:t>
            </a:r>
          </a:p>
          <a:p>
            <a:r>
              <a:rPr lang="en-US" altLang="zh-TW" sz="1600" dirty="0"/>
              <a:t>5 5</a:t>
            </a:r>
          </a:p>
          <a:p>
            <a:r>
              <a:rPr lang="en-US" altLang="zh-TW" sz="1600" dirty="0"/>
              <a:t>20 10</a:t>
            </a:r>
          </a:p>
          <a:p>
            <a:r>
              <a:rPr lang="en-US" altLang="zh-TW" sz="1600" dirty="0"/>
              <a:t>40 10</a:t>
            </a:r>
          </a:p>
          <a:p>
            <a:r>
              <a:rPr lang="en-US" altLang="zh-TW" sz="1600" dirty="0"/>
              <a:t>40 5</a:t>
            </a:r>
          </a:p>
          <a:p>
            <a:r>
              <a:rPr lang="en-US" altLang="zh-TW" sz="1600" dirty="0"/>
              <a:t>5 5</a:t>
            </a:r>
          </a:p>
          <a:p>
            <a:r>
              <a:rPr lang="en-US" altLang="zh-TW" sz="1600" dirty="0"/>
              <a:t>11 8</a:t>
            </a:r>
          </a:p>
          <a:p>
            <a:r>
              <a:rPr lang="en-US" altLang="zh-TW" sz="1600" dirty="0"/>
              <a:t>20 10</a:t>
            </a:r>
          </a:p>
          <a:p>
            <a:r>
              <a:rPr lang="en-US" altLang="zh-TW" sz="1600" dirty="0"/>
              <a:t>30 3</a:t>
            </a:r>
          </a:p>
          <a:p>
            <a:r>
              <a:rPr lang="en-US" altLang="zh-TW" sz="1600" dirty="0"/>
              <a:t>40 10</a:t>
            </a:r>
          </a:p>
          <a:p>
            <a:r>
              <a:rPr lang="en-US" altLang="zh-TW" sz="1600" dirty="0"/>
              <a:t>40 5</a:t>
            </a:r>
          </a:p>
          <a:p>
            <a:r>
              <a:rPr lang="en-US" altLang="zh-TW" sz="1600" dirty="0"/>
              <a:t>0 10</a:t>
            </a:r>
          </a:p>
          <a:p>
            <a:r>
              <a:rPr lang="en-US" altLang="zh-TW" sz="1600" dirty="0"/>
              <a:t>10 10</a:t>
            </a:r>
          </a:p>
          <a:p>
            <a:r>
              <a:rPr lang="en-US" altLang="zh-TW" sz="1600" dirty="0"/>
              <a:t>20 10</a:t>
            </a:r>
          </a:p>
          <a:p>
            <a:r>
              <a:rPr lang="en-US" altLang="zh-TW" sz="1600" dirty="0"/>
              <a:t>30 10</a:t>
            </a:r>
          </a:p>
          <a:p>
            <a:r>
              <a:rPr lang="en-US" altLang="zh-TW" sz="1600" dirty="0"/>
              <a:t>40 10</a:t>
            </a:r>
          </a:p>
          <a:p>
            <a:r>
              <a:rPr lang="en-US" altLang="zh-TW" sz="1600" dirty="0"/>
              <a:t>40 3</a:t>
            </a:r>
          </a:p>
          <a:p>
            <a:r>
              <a:rPr lang="en-US" altLang="zh-TW" sz="1600" dirty="0"/>
              <a:t>10 10</a:t>
            </a:r>
          </a:p>
          <a:p>
            <a:r>
              <a:rPr lang="en-US" altLang="zh-TW" sz="1600" dirty="0"/>
              <a:t>18 10</a:t>
            </a:r>
          </a:p>
          <a:p>
            <a:r>
              <a:rPr lang="en-US" altLang="zh-TW" sz="1600" dirty="0"/>
              <a:t>25 10</a:t>
            </a:r>
          </a:p>
          <a:p>
            <a:r>
              <a:rPr lang="en-US" altLang="zh-TW" sz="1600" dirty="0"/>
              <a:t>40 3</a:t>
            </a:r>
          </a:p>
          <a:p>
            <a:r>
              <a:rPr lang="en-US" altLang="zh-TW" sz="1600" dirty="0"/>
              <a:t>10 10</a:t>
            </a:r>
          </a:p>
          <a:p>
            <a:r>
              <a:rPr lang="en-US" altLang="zh-TW" sz="1600" dirty="0"/>
              <a:t>18 10</a:t>
            </a:r>
          </a:p>
          <a:p>
            <a:r>
              <a:rPr lang="en-US" altLang="zh-TW" sz="1600" dirty="0"/>
              <a:t>25 15</a:t>
            </a:r>
          </a:p>
          <a:p>
            <a:r>
              <a:rPr lang="en-US" altLang="zh-TW" sz="1600" dirty="0"/>
              <a:t>0 0</a:t>
            </a:r>
          </a:p>
        </p:txBody>
      </p:sp>
      <p:sp>
        <p:nvSpPr>
          <p:cNvPr id="8" name="文字方塊 7">
            <a:extLst>
              <a:ext uri="{FF2B5EF4-FFF2-40B4-BE49-F238E27FC236}">
                <a16:creationId xmlns:a16="http://schemas.microsoft.com/office/drawing/2014/main" id="{7DDC1C89-0766-4CB1-84D4-01B205EF1E29}"/>
              </a:ext>
            </a:extLst>
          </p:cNvPr>
          <p:cNvSpPr txBox="1"/>
          <p:nvPr/>
        </p:nvSpPr>
        <p:spPr>
          <a:xfrm>
            <a:off x="6669488" y="1558928"/>
            <a:ext cx="3000193" cy="1938992"/>
          </a:xfrm>
          <a:prstGeom prst="rect">
            <a:avLst/>
          </a:prstGeom>
          <a:noFill/>
          <a:ln w="38100">
            <a:solidFill>
              <a:srgbClr val="0070C0"/>
            </a:solidFill>
          </a:ln>
        </p:spPr>
        <p:txBody>
          <a:bodyPr wrap="square" rtlCol="0">
            <a:spAutoFit/>
          </a:bodyPr>
          <a:lstStyle/>
          <a:p>
            <a:r>
              <a:rPr lang="en-US" altLang="zh-TW" sz="2400" dirty="0"/>
              <a:t>0</a:t>
            </a:r>
          </a:p>
          <a:p>
            <a:r>
              <a:rPr lang="en-US" altLang="zh-TW" sz="2400" dirty="0"/>
              <a:t>2</a:t>
            </a:r>
          </a:p>
          <a:p>
            <a:r>
              <a:rPr lang="en-US" altLang="zh-TW" sz="2400" dirty="0"/>
              <a:t>3</a:t>
            </a:r>
          </a:p>
          <a:p>
            <a:r>
              <a:rPr lang="en-US" altLang="zh-TW" sz="2400" dirty="0"/>
              <a:t>-1</a:t>
            </a:r>
          </a:p>
          <a:p>
            <a:r>
              <a:rPr lang="en-US" altLang="zh-TW" sz="2400" dirty="0"/>
              <a:t>1</a:t>
            </a:r>
          </a:p>
        </p:txBody>
      </p:sp>
      <p:sp>
        <p:nvSpPr>
          <p:cNvPr id="9" name="文字方塊 8">
            <a:extLst>
              <a:ext uri="{FF2B5EF4-FFF2-40B4-BE49-F238E27FC236}">
                <a16:creationId xmlns:a16="http://schemas.microsoft.com/office/drawing/2014/main" id="{02977B85-4A8D-4D4C-BFA8-AB65CB63ED5A}"/>
              </a:ext>
            </a:extLst>
          </p:cNvPr>
          <p:cNvSpPr txBox="1"/>
          <p:nvPr/>
        </p:nvSpPr>
        <p:spPr>
          <a:xfrm>
            <a:off x="3245803" y="413714"/>
            <a:ext cx="3212312" cy="400110"/>
          </a:xfrm>
          <a:prstGeom prst="rect">
            <a:avLst/>
          </a:prstGeom>
          <a:noFill/>
        </p:spPr>
        <p:txBody>
          <a:bodyPr wrap="square" rtlCol="0">
            <a:spAutoFit/>
          </a:bodyPr>
          <a:lstStyle/>
          <a:p>
            <a:r>
              <a:rPr lang="en-US" altLang="zh-TW" sz="2000" dirty="0"/>
              <a:t>L(</a:t>
            </a:r>
            <a:r>
              <a:rPr lang="zh-TW" altLang="en-US" sz="2000" dirty="0">
                <a:latin typeface="標楷體" panose="03000509000000000000" pitchFamily="65" charset="-120"/>
                <a:ea typeface="標楷體" panose="03000509000000000000" pitchFamily="65" charset="-120"/>
              </a:rPr>
              <a:t>道路長度</a:t>
            </a:r>
            <a:r>
              <a:rPr lang="en-US" altLang="zh-TW" sz="2000" dirty="0"/>
              <a:t>), G(</a:t>
            </a:r>
            <a:r>
              <a:rPr lang="zh-TW" altLang="en-US" sz="2000" dirty="0">
                <a:latin typeface="標楷體" panose="03000509000000000000" pitchFamily="65" charset="-120"/>
                <a:ea typeface="標楷體" panose="03000509000000000000" pitchFamily="65" charset="-120"/>
              </a:rPr>
              <a:t>加油站個數</a:t>
            </a:r>
            <a:r>
              <a:rPr lang="en-US" altLang="zh-TW" sz="2000" dirty="0"/>
              <a:t>)</a:t>
            </a:r>
            <a:endParaRPr lang="zh-TW" altLang="en-US" sz="2000" dirty="0"/>
          </a:p>
        </p:txBody>
      </p:sp>
      <p:cxnSp>
        <p:nvCxnSpPr>
          <p:cNvPr id="12" name="直線單箭頭接點 11">
            <a:extLst>
              <a:ext uri="{FF2B5EF4-FFF2-40B4-BE49-F238E27FC236}">
                <a16:creationId xmlns:a16="http://schemas.microsoft.com/office/drawing/2014/main" id="{A74E0397-448E-4283-89AB-78B5446EB9EA}"/>
              </a:ext>
            </a:extLst>
          </p:cNvPr>
          <p:cNvCxnSpPr/>
          <p:nvPr/>
        </p:nvCxnSpPr>
        <p:spPr>
          <a:xfrm flipH="1" flipV="1">
            <a:off x="2451616" y="637557"/>
            <a:ext cx="83400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E4AD4AA2-276E-4A0D-B505-AA3A2CE49976}"/>
              </a:ext>
            </a:extLst>
          </p:cNvPr>
          <p:cNvSpPr txBox="1"/>
          <p:nvPr/>
        </p:nvSpPr>
        <p:spPr>
          <a:xfrm>
            <a:off x="4887481" y="1412402"/>
            <a:ext cx="1719663" cy="461665"/>
          </a:xfrm>
          <a:prstGeom prst="rect">
            <a:avLst/>
          </a:prstGeom>
          <a:noFill/>
          <a:ln>
            <a:noFill/>
          </a:ln>
        </p:spPr>
        <p:txBody>
          <a:bodyPr wrap="square" rtlCol="0">
            <a:spAutoFit/>
          </a:bodyPr>
          <a:lstStyle/>
          <a:p>
            <a:r>
              <a:rPr lang="en-US" altLang="zh-TW" sz="2400" dirty="0"/>
              <a:t>Test Case #1</a:t>
            </a:r>
            <a:endParaRPr lang="zh-TW" altLang="en-US" sz="2400" dirty="0"/>
          </a:p>
        </p:txBody>
      </p:sp>
      <p:sp>
        <p:nvSpPr>
          <p:cNvPr id="38" name="文字方塊 37">
            <a:extLst>
              <a:ext uri="{FF2B5EF4-FFF2-40B4-BE49-F238E27FC236}">
                <a16:creationId xmlns:a16="http://schemas.microsoft.com/office/drawing/2014/main" id="{B3722028-5F45-454C-8BC8-0EB93B38CD2B}"/>
              </a:ext>
            </a:extLst>
          </p:cNvPr>
          <p:cNvSpPr txBox="1"/>
          <p:nvPr/>
        </p:nvSpPr>
        <p:spPr>
          <a:xfrm>
            <a:off x="4876774" y="1769386"/>
            <a:ext cx="1719663" cy="461665"/>
          </a:xfrm>
          <a:prstGeom prst="rect">
            <a:avLst/>
          </a:prstGeom>
          <a:noFill/>
        </p:spPr>
        <p:txBody>
          <a:bodyPr wrap="square" rtlCol="0">
            <a:spAutoFit/>
          </a:bodyPr>
          <a:lstStyle/>
          <a:p>
            <a:r>
              <a:rPr lang="en-US" altLang="zh-TW" sz="2400" dirty="0"/>
              <a:t>Test Case #2</a:t>
            </a:r>
            <a:endParaRPr lang="zh-TW" altLang="en-US" sz="2400" dirty="0"/>
          </a:p>
        </p:txBody>
      </p:sp>
      <p:cxnSp>
        <p:nvCxnSpPr>
          <p:cNvPr id="74" name="直線單箭頭接點 73"/>
          <p:cNvCxnSpPr/>
          <p:nvPr/>
        </p:nvCxnSpPr>
        <p:spPr>
          <a:xfrm flipH="1" flipV="1">
            <a:off x="7068160" y="2829878"/>
            <a:ext cx="857435" cy="2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文字方塊 85">
            <a:extLst>
              <a:ext uri="{FF2B5EF4-FFF2-40B4-BE49-F238E27FC236}">
                <a16:creationId xmlns:a16="http://schemas.microsoft.com/office/drawing/2014/main" id="{E4AD4AA2-276E-4A0D-B505-AA3A2CE49976}"/>
              </a:ext>
            </a:extLst>
          </p:cNvPr>
          <p:cNvSpPr txBox="1"/>
          <p:nvPr/>
        </p:nvSpPr>
        <p:spPr>
          <a:xfrm>
            <a:off x="4872038" y="2925979"/>
            <a:ext cx="1719663" cy="461665"/>
          </a:xfrm>
          <a:prstGeom prst="rect">
            <a:avLst/>
          </a:prstGeom>
          <a:noFill/>
        </p:spPr>
        <p:txBody>
          <a:bodyPr wrap="square" rtlCol="0">
            <a:spAutoFit/>
          </a:bodyPr>
          <a:lstStyle/>
          <a:p>
            <a:r>
              <a:rPr lang="en-US" altLang="zh-TW" sz="2400" dirty="0"/>
              <a:t>Test Case #5</a:t>
            </a:r>
            <a:endParaRPr lang="zh-TW" altLang="en-US" sz="2400" dirty="0"/>
          </a:p>
        </p:txBody>
      </p:sp>
      <p:sp>
        <p:nvSpPr>
          <p:cNvPr id="88" name="文字方塊 87">
            <a:extLst>
              <a:ext uri="{FF2B5EF4-FFF2-40B4-BE49-F238E27FC236}">
                <a16:creationId xmlns:a16="http://schemas.microsoft.com/office/drawing/2014/main" id="{E4AD4AA2-276E-4A0D-B505-AA3A2CE49976}"/>
              </a:ext>
            </a:extLst>
          </p:cNvPr>
          <p:cNvSpPr txBox="1"/>
          <p:nvPr/>
        </p:nvSpPr>
        <p:spPr>
          <a:xfrm>
            <a:off x="4860346" y="2149274"/>
            <a:ext cx="1719663" cy="461665"/>
          </a:xfrm>
          <a:prstGeom prst="rect">
            <a:avLst/>
          </a:prstGeom>
          <a:noFill/>
        </p:spPr>
        <p:txBody>
          <a:bodyPr wrap="square" rtlCol="0">
            <a:spAutoFit/>
          </a:bodyPr>
          <a:lstStyle/>
          <a:p>
            <a:r>
              <a:rPr lang="en-US" altLang="zh-TW" sz="2400" dirty="0"/>
              <a:t>Test Case #3</a:t>
            </a:r>
            <a:endParaRPr lang="zh-TW" altLang="en-US" sz="2400" dirty="0"/>
          </a:p>
        </p:txBody>
      </p:sp>
      <p:sp>
        <p:nvSpPr>
          <p:cNvPr id="91" name="文字方塊 90"/>
          <p:cNvSpPr txBox="1"/>
          <p:nvPr/>
        </p:nvSpPr>
        <p:spPr>
          <a:xfrm>
            <a:off x="6505670" y="3633821"/>
            <a:ext cx="4183804" cy="1015663"/>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刪除最多的加油站使得剩下的加油站可以服務道路上任一位置需要服務的客戶</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輸出遭刪除的加油站數</a:t>
            </a:r>
            <a:r>
              <a:rPr lang="en-US" altLang="zh-TW" sz="2000" dirty="0">
                <a:latin typeface="標楷體" panose="03000509000000000000" pitchFamily="65" charset="-120"/>
                <a:ea typeface="標楷體" panose="03000509000000000000" pitchFamily="65" charset="-120"/>
              </a:rPr>
              <a:t>.</a:t>
            </a:r>
            <a:endParaRPr lang="en-US" altLang="zh-TW" sz="2000" dirty="0"/>
          </a:p>
        </p:txBody>
      </p:sp>
      <p:sp>
        <p:nvSpPr>
          <p:cNvPr id="33" name="文字方塊 32">
            <a:extLst>
              <a:ext uri="{FF2B5EF4-FFF2-40B4-BE49-F238E27FC236}">
                <a16:creationId xmlns:a16="http://schemas.microsoft.com/office/drawing/2014/main" id="{02977B85-4A8D-4D4C-BFA8-AB65CB63ED5A}"/>
              </a:ext>
            </a:extLst>
          </p:cNvPr>
          <p:cNvSpPr txBox="1"/>
          <p:nvPr/>
        </p:nvSpPr>
        <p:spPr>
          <a:xfrm>
            <a:off x="3285622" y="675871"/>
            <a:ext cx="1911532" cy="400110"/>
          </a:xfrm>
          <a:prstGeom prst="rect">
            <a:avLst/>
          </a:prstGeom>
          <a:noFill/>
        </p:spPr>
        <p:txBody>
          <a:bodyPr wrap="square" rtlCol="0">
            <a:spAutoFit/>
          </a:bodyPr>
          <a:lstStyle/>
          <a:p>
            <a:r>
              <a:rPr lang="en-US" altLang="zh-TW" sz="2000" dirty="0"/>
              <a:t>x (</a:t>
            </a:r>
            <a:r>
              <a:rPr lang="zh-TW" altLang="en-US" sz="2000" dirty="0">
                <a:latin typeface="標楷體" panose="03000509000000000000" pitchFamily="65" charset="-120"/>
                <a:ea typeface="標楷體" panose="03000509000000000000" pitchFamily="65" charset="-120"/>
              </a:rPr>
              <a:t>位置</a:t>
            </a:r>
            <a:r>
              <a:rPr lang="en-US" altLang="zh-TW" sz="2000" dirty="0"/>
              <a:t>), r (</a:t>
            </a:r>
            <a:r>
              <a:rPr lang="zh-TW" altLang="en-US" sz="2000" dirty="0">
                <a:latin typeface="標楷體" panose="03000509000000000000" pitchFamily="65" charset="-120"/>
                <a:ea typeface="標楷體" panose="03000509000000000000" pitchFamily="65" charset="-120"/>
              </a:rPr>
              <a:t>半徑</a:t>
            </a:r>
            <a:r>
              <a:rPr lang="en-US" altLang="zh-TW" sz="2000" dirty="0"/>
              <a:t>)</a:t>
            </a:r>
            <a:endParaRPr lang="zh-TW" altLang="en-US" sz="2000" dirty="0"/>
          </a:p>
        </p:txBody>
      </p:sp>
      <p:cxnSp>
        <p:nvCxnSpPr>
          <p:cNvPr id="34" name="直線單箭頭接點 33">
            <a:extLst>
              <a:ext uri="{FF2B5EF4-FFF2-40B4-BE49-F238E27FC236}">
                <a16:creationId xmlns:a16="http://schemas.microsoft.com/office/drawing/2014/main" id="{A74E0397-448E-4283-89AB-78B5446EB9EA}"/>
              </a:ext>
            </a:extLst>
          </p:cNvPr>
          <p:cNvCxnSpPr/>
          <p:nvPr/>
        </p:nvCxnSpPr>
        <p:spPr>
          <a:xfrm flipH="1" flipV="1">
            <a:off x="2312396" y="903381"/>
            <a:ext cx="973226" cy="135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4713" y="566381"/>
            <a:ext cx="586617" cy="91719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2004713" y="1534168"/>
            <a:ext cx="586617" cy="141710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2004713" y="2991190"/>
            <a:ext cx="586617" cy="143360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2004713" y="4465684"/>
            <a:ext cx="586617" cy="9259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2004713" y="5433473"/>
            <a:ext cx="586617" cy="9259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右大括弧 10"/>
          <p:cNvSpPr/>
          <p:nvPr/>
        </p:nvSpPr>
        <p:spPr>
          <a:xfrm>
            <a:off x="2479271" y="836145"/>
            <a:ext cx="112059" cy="605118"/>
          </a:xfrm>
          <a:prstGeom prst="rightBrace">
            <a:avLst>
              <a:gd name="adj1" fmla="val 24333"/>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02977B85-4A8D-4D4C-BFA8-AB65CB63ED5A}"/>
              </a:ext>
            </a:extLst>
          </p:cNvPr>
          <p:cNvSpPr txBox="1"/>
          <p:nvPr/>
        </p:nvSpPr>
        <p:spPr>
          <a:xfrm>
            <a:off x="3259251" y="960561"/>
            <a:ext cx="1926334" cy="400110"/>
          </a:xfrm>
          <a:prstGeom prst="rect">
            <a:avLst/>
          </a:prstGeom>
          <a:noFill/>
        </p:spPr>
        <p:txBody>
          <a:bodyPr wrap="square" rtlCol="0">
            <a:spAutoFit/>
          </a:bodyPr>
          <a:lstStyle/>
          <a:p>
            <a:r>
              <a:rPr lang="en-US" altLang="zh-TW" sz="2000" dirty="0"/>
              <a:t>G</a:t>
            </a:r>
            <a:r>
              <a:rPr lang="zh-TW" altLang="en-US" sz="2000" dirty="0">
                <a:latin typeface="標楷體" panose="03000509000000000000" pitchFamily="65" charset="-120"/>
                <a:ea typeface="標楷體" panose="03000509000000000000" pitchFamily="65" charset="-120"/>
              </a:rPr>
              <a:t>個加油站資訊</a:t>
            </a:r>
            <a:endParaRPr lang="zh-TW" altLang="en-US" sz="2000" dirty="0"/>
          </a:p>
        </p:txBody>
      </p:sp>
      <p:cxnSp>
        <p:nvCxnSpPr>
          <p:cNvPr id="40" name="直線單箭頭接點 39">
            <a:extLst>
              <a:ext uri="{FF2B5EF4-FFF2-40B4-BE49-F238E27FC236}">
                <a16:creationId xmlns:a16="http://schemas.microsoft.com/office/drawing/2014/main" id="{A74E0397-448E-4283-89AB-78B5446EB9EA}"/>
              </a:ext>
            </a:extLst>
          </p:cNvPr>
          <p:cNvCxnSpPr/>
          <p:nvPr/>
        </p:nvCxnSpPr>
        <p:spPr>
          <a:xfrm flipH="1" flipV="1">
            <a:off x="2644357" y="1139582"/>
            <a:ext cx="618298" cy="5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接點 15"/>
          <p:cNvCxnSpPr/>
          <p:nvPr/>
        </p:nvCxnSpPr>
        <p:spPr>
          <a:xfrm>
            <a:off x="2591330" y="1320800"/>
            <a:ext cx="4063899" cy="477576"/>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2591330" y="2145617"/>
            <a:ext cx="4052324" cy="160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接點 19"/>
          <p:cNvCxnSpPr>
            <a:endCxn id="8" idx="1"/>
          </p:cNvCxnSpPr>
          <p:nvPr/>
        </p:nvCxnSpPr>
        <p:spPr>
          <a:xfrm flipV="1">
            <a:off x="2591330" y="2528424"/>
            <a:ext cx="4078158" cy="705213"/>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接點 21"/>
          <p:cNvCxnSpPr/>
          <p:nvPr/>
        </p:nvCxnSpPr>
        <p:spPr>
          <a:xfrm flipV="1">
            <a:off x="2591330" y="2932695"/>
            <a:ext cx="4006026" cy="1678329"/>
          </a:xfrm>
          <a:prstGeom prst="bentConnector3">
            <a:avLst>
              <a:gd name="adj1" fmla="val 5346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接點 25"/>
          <p:cNvCxnSpPr/>
          <p:nvPr/>
        </p:nvCxnSpPr>
        <p:spPr>
          <a:xfrm flipV="1">
            <a:off x="2591330" y="3291510"/>
            <a:ext cx="4029175" cy="2277440"/>
          </a:xfrm>
          <a:prstGeom prst="bentConnector3">
            <a:avLst>
              <a:gd name="adj1" fmla="val 5689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4AD4AA2-276E-4A0D-B505-AA3A2CE49976}"/>
              </a:ext>
            </a:extLst>
          </p:cNvPr>
          <p:cNvSpPr txBox="1"/>
          <p:nvPr/>
        </p:nvSpPr>
        <p:spPr>
          <a:xfrm>
            <a:off x="4866289" y="2560370"/>
            <a:ext cx="1719663" cy="461665"/>
          </a:xfrm>
          <a:prstGeom prst="rect">
            <a:avLst/>
          </a:prstGeom>
          <a:noFill/>
        </p:spPr>
        <p:txBody>
          <a:bodyPr wrap="square" rtlCol="0">
            <a:spAutoFit/>
          </a:bodyPr>
          <a:lstStyle/>
          <a:p>
            <a:r>
              <a:rPr lang="en-US" altLang="zh-TW" sz="2400" dirty="0"/>
              <a:t>Test Case #4</a:t>
            </a:r>
            <a:endParaRPr lang="zh-TW" altLang="en-US" sz="2400" dirty="0"/>
          </a:p>
        </p:txBody>
      </p:sp>
      <p:sp>
        <p:nvSpPr>
          <p:cNvPr id="57" name="文字方塊 56">
            <a:extLst>
              <a:ext uri="{FF2B5EF4-FFF2-40B4-BE49-F238E27FC236}">
                <a16:creationId xmlns:a16="http://schemas.microsoft.com/office/drawing/2014/main" id="{02977B85-4A8D-4D4C-BFA8-AB65CB63ED5A}"/>
              </a:ext>
            </a:extLst>
          </p:cNvPr>
          <p:cNvSpPr txBox="1"/>
          <p:nvPr/>
        </p:nvSpPr>
        <p:spPr>
          <a:xfrm>
            <a:off x="7875491" y="2597120"/>
            <a:ext cx="905491" cy="400110"/>
          </a:xfrm>
          <a:prstGeom prst="rect">
            <a:avLst/>
          </a:prstGeom>
          <a:noFill/>
        </p:spPr>
        <p:txBody>
          <a:bodyPr wrap="square" rtlCol="0">
            <a:spAutoFit/>
          </a:bodyPr>
          <a:lstStyle/>
          <a:p>
            <a:r>
              <a:rPr lang="en-US" altLang="zh-TW" sz="2000" dirty="0">
                <a:solidFill>
                  <a:srgbClr val="FF0000"/>
                </a:solidFill>
              </a:rPr>
              <a:t>(</a:t>
            </a:r>
            <a:r>
              <a:rPr lang="zh-TW" altLang="en-US" sz="2000" dirty="0">
                <a:solidFill>
                  <a:srgbClr val="FF0000"/>
                </a:solidFill>
                <a:latin typeface="標楷體" panose="03000509000000000000" pitchFamily="65" charset="-120"/>
                <a:ea typeface="標楷體" panose="03000509000000000000" pitchFamily="65" charset="-120"/>
              </a:rPr>
              <a:t>無解</a:t>
            </a:r>
            <a:r>
              <a:rPr lang="en-US" altLang="zh-TW" sz="2000" dirty="0">
                <a:solidFill>
                  <a:srgbClr val="FF0000"/>
                </a:solidFill>
              </a:rPr>
              <a:t>)</a:t>
            </a:r>
            <a:endParaRPr lang="zh-TW" altLang="en-US" sz="2000" dirty="0">
              <a:solidFill>
                <a:srgbClr val="FF0000"/>
              </a:solidFill>
            </a:endParaRPr>
          </a:p>
        </p:txBody>
      </p:sp>
      <p:sp>
        <p:nvSpPr>
          <p:cNvPr id="41" name="文字方塊 40">
            <a:extLst>
              <a:ext uri="{FF2B5EF4-FFF2-40B4-BE49-F238E27FC236}">
                <a16:creationId xmlns:a16="http://schemas.microsoft.com/office/drawing/2014/main" id="{F1FC51D3-764B-4E29-8906-66CF02B06C5F}"/>
              </a:ext>
            </a:extLst>
          </p:cNvPr>
          <p:cNvSpPr txBox="1"/>
          <p:nvPr/>
        </p:nvSpPr>
        <p:spPr>
          <a:xfrm>
            <a:off x="3340431" y="6281993"/>
            <a:ext cx="1265486"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輸入結束</a:t>
            </a:r>
            <a:endParaRPr lang="zh-TW" altLang="en-US" sz="2000" dirty="0"/>
          </a:p>
        </p:txBody>
      </p:sp>
      <p:cxnSp>
        <p:nvCxnSpPr>
          <p:cNvPr id="42" name="直線單箭頭接點 41">
            <a:extLst>
              <a:ext uri="{FF2B5EF4-FFF2-40B4-BE49-F238E27FC236}">
                <a16:creationId xmlns:a16="http://schemas.microsoft.com/office/drawing/2014/main" id="{3134982E-61A0-4895-9BA0-F5EB53BD697A}"/>
              </a:ext>
            </a:extLst>
          </p:cNvPr>
          <p:cNvCxnSpPr>
            <a:cxnSpLocks/>
            <a:stCxn id="41" idx="1"/>
          </p:cNvCxnSpPr>
          <p:nvPr/>
        </p:nvCxnSpPr>
        <p:spPr>
          <a:xfrm flipH="1">
            <a:off x="2312397" y="6482048"/>
            <a:ext cx="1028034" cy="178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79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9ABF2CF4-C569-46E8-A35E-4407B4750E0A}"/>
              </a:ext>
            </a:extLst>
          </p:cNvPr>
          <p:cNvSpPr txBox="1"/>
          <p:nvPr/>
        </p:nvSpPr>
        <p:spPr>
          <a:xfrm>
            <a:off x="435264" y="263960"/>
            <a:ext cx="2841172" cy="646331"/>
          </a:xfrm>
          <a:prstGeom prst="rect">
            <a:avLst/>
          </a:prstGeom>
          <a:noFill/>
        </p:spPr>
        <p:txBody>
          <a:bodyPr wrap="square" rtlCol="0">
            <a:spAutoFit/>
          </a:bodyPr>
          <a:lstStyle/>
          <a:p>
            <a:r>
              <a:rPr lang="en-US" altLang="zh-TW" sz="3600" dirty="0">
                <a:solidFill>
                  <a:srgbClr val="FF0000"/>
                </a:solidFill>
              </a:rPr>
              <a:t>Solution</a:t>
            </a:r>
            <a:endParaRPr lang="zh-TW" altLang="en-US" sz="3600" dirty="0">
              <a:solidFill>
                <a:srgbClr val="FF0000"/>
              </a:solidFill>
            </a:endParaRPr>
          </a:p>
        </p:txBody>
      </p:sp>
      <p:sp>
        <p:nvSpPr>
          <p:cNvPr id="3" name="日期版面配置區 2">
            <a:extLst>
              <a:ext uri="{FF2B5EF4-FFF2-40B4-BE49-F238E27FC236}">
                <a16:creationId xmlns:a16="http://schemas.microsoft.com/office/drawing/2014/main" id="{85A8FEEC-E8E3-4E1C-A63B-C496C15FF8EE}"/>
              </a:ext>
            </a:extLst>
          </p:cNvPr>
          <p:cNvSpPr>
            <a:spLocks noGrp="1"/>
          </p:cNvSpPr>
          <p:nvPr>
            <p:ph type="dt" sz="half" idx="10"/>
          </p:nvPr>
        </p:nvSpPr>
        <p:spPr/>
        <p:txBody>
          <a:bodyPr/>
          <a:lstStyle/>
          <a:p>
            <a:fld id="{581BF707-AA95-4626-9361-35DAE2EF9491}" type="datetime1">
              <a:rPr lang="zh-TW" altLang="en-US" smtClean="0"/>
              <a:t>2020/8/14</a:t>
            </a:fld>
            <a:endParaRPr lang="zh-TW" altLang="en-US"/>
          </a:p>
        </p:txBody>
      </p:sp>
      <p:sp>
        <p:nvSpPr>
          <p:cNvPr id="4" name="頁尾版面配置區 3">
            <a:extLst>
              <a:ext uri="{FF2B5EF4-FFF2-40B4-BE49-F238E27FC236}">
                <a16:creationId xmlns:a16="http://schemas.microsoft.com/office/drawing/2014/main" id="{C90F9387-D628-46F3-86DF-C4A61C7F84C7}"/>
              </a:ext>
            </a:extLst>
          </p:cNvPr>
          <p:cNvSpPr>
            <a:spLocks noGrp="1"/>
          </p:cNvSpPr>
          <p:nvPr>
            <p:ph type="ftr" sz="quarter" idx="11"/>
          </p:nvPr>
        </p:nvSpPr>
        <p:spPr/>
        <p:txBody>
          <a:bodyPr/>
          <a:lstStyle/>
          <a:p>
            <a:r>
              <a:rPr lang="en-US" altLang="zh-TW"/>
              <a:t>UVa 12321 Gas Stations</a:t>
            </a:r>
            <a:endParaRPr lang="zh-TW" altLang="en-US"/>
          </a:p>
        </p:txBody>
      </p:sp>
      <p:sp>
        <p:nvSpPr>
          <p:cNvPr id="5" name="投影片編號版面配置區 4">
            <a:extLst>
              <a:ext uri="{FF2B5EF4-FFF2-40B4-BE49-F238E27FC236}">
                <a16:creationId xmlns:a16="http://schemas.microsoft.com/office/drawing/2014/main" id="{9EA82B38-28DD-4A7F-AA58-D72CA8A2E36C}"/>
              </a:ext>
            </a:extLst>
          </p:cNvPr>
          <p:cNvSpPr>
            <a:spLocks noGrp="1"/>
          </p:cNvSpPr>
          <p:nvPr>
            <p:ph type="sldNum" sz="quarter" idx="12"/>
          </p:nvPr>
        </p:nvSpPr>
        <p:spPr/>
        <p:txBody>
          <a:bodyPr/>
          <a:lstStyle/>
          <a:p>
            <a:fld id="{CEE93694-D045-4A1B-9B9E-84F567608C77}" type="slidenum">
              <a:rPr lang="zh-TW" altLang="en-US" smtClean="0"/>
              <a:t>5</a:t>
            </a:fld>
            <a:endParaRPr lang="zh-TW" altLang="en-US"/>
          </a:p>
        </p:txBody>
      </p:sp>
      <p:sp>
        <p:nvSpPr>
          <p:cNvPr id="6" name="文字方塊 5">
            <a:extLst>
              <a:ext uri="{FF2B5EF4-FFF2-40B4-BE49-F238E27FC236}">
                <a16:creationId xmlns:a16="http://schemas.microsoft.com/office/drawing/2014/main" id="{6EEA2E2D-C6ED-4B69-B5E3-CF10C0552138}"/>
              </a:ext>
            </a:extLst>
          </p:cNvPr>
          <p:cNvSpPr txBox="1"/>
          <p:nvPr/>
        </p:nvSpPr>
        <p:spPr>
          <a:xfrm>
            <a:off x="442913" y="1446805"/>
            <a:ext cx="10310101" cy="523220"/>
          </a:xfrm>
          <a:prstGeom prst="rect">
            <a:avLst/>
          </a:prstGeom>
          <a:noFill/>
        </p:spPr>
        <p:txBody>
          <a:bodyPr wrap="square" rtlCol="0">
            <a:spAutoFit/>
          </a:bodyPr>
          <a:lstStyle/>
          <a:p>
            <a:pPr marL="457200" indent="-457200">
              <a:buFont typeface="Arial" panose="020B0604020202020204" pitchFamily="34" charset="0"/>
              <a:buChar char="•"/>
            </a:pPr>
            <a:r>
              <a:rPr lang="en-US" altLang="zh-TW" sz="2800" dirty="0">
                <a:ea typeface="標楷體" panose="03000509000000000000" pitchFamily="65" charset="-120"/>
              </a:rPr>
              <a:t>Greedy Method</a:t>
            </a:r>
            <a:r>
              <a:rPr lang="en-US" altLang="zh-TW" sz="2800" dirty="0">
                <a:solidFill>
                  <a:srgbClr val="FF0000"/>
                </a:solidFill>
                <a:ea typeface="標楷體" panose="03000509000000000000" pitchFamily="65" charset="-120"/>
              </a:rPr>
              <a:t>  </a:t>
            </a:r>
            <a:endParaRPr lang="zh-TW" altLang="en-US" sz="2800" dirty="0">
              <a:solidFill>
                <a:srgbClr val="FF0000"/>
              </a:solidFill>
              <a:ea typeface="標楷體" panose="03000509000000000000" pitchFamily="65" charset="-120"/>
            </a:endParaRPr>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79B5853F-AB96-4CC8-8ED2-5673F383EF7D}"/>
                  </a:ext>
                </a:extLst>
              </p:cNvPr>
              <p:cNvSpPr txBox="1"/>
              <p:nvPr/>
            </p:nvSpPr>
            <p:spPr>
              <a:xfrm>
                <a:off x="442913" y="1944995"/>
                <a:ext cx="10529887" cy="1815882"/>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由左至右掃描每個區間左端點</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依序找出一團一團重疊在一起的區間</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每一團的覆蓋範圍為</a:t>
                </a:r>
                <a:r>
                  <a:rPr lang="en-US" altLang="zh-TW" sz="2800" dirty="0">
                    <a:ea typeface="標楷體" panose="03000509000000000000" pitchFamily="65" charset="-120"/>
                  </a:rPr>
                  <a:t>[</a:t>
                </a:r>
                <a:r>
                  <a:rPr lang="en-US" altLang="zh-TW" sz="2800" dirty="0" err="1">
                    <a:ea typeface="標楷體" panose="03000509000000000000" pitchFamily="65" charset="-120"/>
                  </a:rPr>
                  <a:t>left,right</a:t>
                </a:r>
                <a:r>
                  <a:rPr lang="en-US" altLang="zh-TW" sz="2800" dirty="0">
                    <a:ea typeface="標楷體" panose="03000509000000000000" pitchFamily="65" charset="-120"/>
                  </a:rPr>
                  <a:t>], </a:t>
                </a:r>
                <a:r>
                  <a:rPr lang="zh-TW" altLang="en-US" sz="2800" dirty="0">
                    <a:ea typeface="標楷體" panose="03000509000000000000" pitchFamily="65" charset="-120"/>
                  </a:rPr>
                  <a:t>其</a:t>
                </a:r>
                <a:r>
                  <a:rPr lang="en-US" altLang="zh-TW" sz="2800" dirty="0">
                    <a:ea typeface="標楷體" panose="03000509000000000000" pitchFamily="65" charset="-120"/>
                  </a:rPr>
                  <a:t>right</a:t>
                </a:r>
                <a:r>
                  <a:rPr lang="zh-TW" altLang="en-US" sz="2800" dirty="0">
                    <a:ea typeface="標楷體" panose="03000509000000000000" pitchFamily="65" charset="-120"/>
                  </a:rPr>
                  <a:t>值是</a:t>
                </a:r>
                <a:r>
                  <a:rPr lang="zh-TW" altLang="en-US" sz="2800" dirty="0">
                    <a:latin typeface="標楷體" panose="03000509000000000000" pitchFamily="65" charset="-120"/>
                    <a:ea typeface="標楷體" panose="03000509000000000000" pitchFamily="65" charset="-120"/>
                  </a:rPr>
                  <a:t>重疊區間中右端點值最大者</a:t>
                </a:r>
                <a:r>
                  <a:rPr lang="en-US" altLang="zh-TW" sz="2800" dirty="0">
                    <a:latin typeface="標楷體" panose="03000509000000000000" pitchFamily="65" charset="-120"/>
                    <a:ea typeface="標楷體" panose="03000509000000000000" pitchFamily="65" charset="-120"/>
                  </a:rPr>
                  <a:t>; </a:t>
                </a:r>
                <a:r>
                  <a:rPr lang="zh-TW" altLang="en-US" sz="2800" dirty="0">
                    <a:ea typeface="標楷體" panose="03000509000000000000" pitchFamily="65" charset="-120"/>
                  </a:rPr>
                  <a:t>下一團的</a:t>
                </a:r>
                <a:r>
                  <a:rPr lang="en-US" altLang="zh-TW" sz="2800" dirty="0">
                    <a:ea typeface="標楷體" panose="03000509000000000000" pitchFamily="65" charset="-120"/>
                  </a:rPr>
                  <a:t>left</a:t>
                </a:r>
                <a:r>
                  <a:rPr lang="zh-TW" altLang="en-US" sz="2800" dirty="0">
                    <a:ea typeface="標楷體" panose="03000509000000000000" pitchFamily="65" charset="-120"/>
                  </a:rPr>
                  <a:t>值就是前一團的</a:t>
                </a:r>
                <a:r>
                  <a:rPr lang="en-US" altLang="zh-TW" sz="2800" dirty="0">
                    <a:ea typeface="標楷體" panose="03000509000000000000" pitchFamily="65" charset="-120"/>
                  </a:rPr>
                  <a:t>right</a:t>
                </a:r>
                <a:r>
                  <a:rPr lang="zh-TW" altLang="en-US" sz="2800" dirty="0">
                    <a:ea typeface="標楷體" panose="03000509000000000000" pitchFamily="65" charset="-120"/>
                  </a:rPr>
                  <a:t>值 </a:t>
                </a:r>
                <a:r>
                  <a:rPr lang="en-US" altLang="zh-TW" sz="2800" dirty="0">
                    <a:ea typeface="標楷體" panose="03000509000000000000" pitchFamily="65" charset="-120"/>
                  </a:rPr>
                  <a:t>(</a:t>
                </a:r>
                <a:r>
                  <a:rPr lang="zh-TW" altLang="en-US" sz="2800" dirty="0">
                    <a:ea typeface="標楷體" panose="03000509000000000000" pitchFamily="65" charset="-120"/>
                  </a:rPr>
                  <a:t>第一團的</a:t>
                </a:r>
                <a:r>
                  <a:rPr lang="en-US" altLang="zh-TW" sz="2800" dirty="0">
                    <a:ea typeface="標楷體" panose="03000509000000000000" pitchFamily="65" charset="-120"/>
                  </a:rPr>
                  <a:t>left</a:t>
                </a:r>
                <a:r>
                  <a:rPr lang="zh-TW" altLang="en-US" sz="2800" dirty="0">
                    <a:ea typeface="標楷體" panose="03000509000000000000" pitchFamily="65" charset="-120"/>
                  </a:rPr>
                  <a:t>值是</a:t>
                </a:r>
                <a:r>
                  <a:rPr lang="en-US" altLang="zh-TW" sz="2800" dirty="0">
                    <a:ea typeface="標楷體" panose="03000509000000000000" pitchFamily="65" charset="-120"/>
                  </a:rPr>
                  <a:t>0),</a:t>
                </a:r>
                <a:r>
                  <a:rPr lang="zh-TW" altLang="en-US" sz="2800" dirty="0">
                    <a:solidFill>
                      <a:srgbClr val="FF0000"/>
                    </a:solidFill>
                    <a:ea typeface="標楷體" panose="03000509000000000000" pitchFamily="65" charset="-120"/>
                  </a:rPr>
                  <a:t>當</a:t>
                </a:r>
                <a:r>
                  <a:rPr lang="en-US" altLang="zh-TW" sz="2800" dirty="0">
                    <a:solidFill>
                      <a:srgbClr val="FF0000"/>
                    </a:solidFill>
                    <a:ea typeface="標楷體" panose="03000509000000000000" pitchFamily="65" charset="-120"/>
                  </a:rPr>
                  <a:t>left</a:t>
                </a:r>
                <a:r>
                  <a:rPr lang="en-US" altLang="zh-TW" sz="2800" dirty="0">
                    <a:solidFill>
                      <a:srgbClr val="FF0000"/>
                    </a:solidFill>
                    <a:ea typeface="Cambria Math" panose="02040503050406030204" pitchFamily="18" charset="0"/>
                  </a:rPr>
                  <a:t> </a:t>
                </a:r>
                <a14:m>
                  <m:oMath xmlns:m="http://schemas.openxmlformats.org/officeDocument/2006/math">
                    <m:r>
                      <a:rPr lang="en-US" altLang="zh-TW" sz="2800" i="1">
                        <a:solidFill>
                          <a:srgbClr val="FF0000"/>
                        </a:solidFill>
                        <a:latin typeface="Cambria Math" panose="02040503050406030204" pitchFamily="18" charset="0"/>
                        <a:ea typeface="Cambria Math" panose="02040503050406030204" pitchFamily="18" charset="0"/>
                      </a:rPr>
                      <m:t>≥</m:t>
                    </m:r>
                  </m:oMath>
                </a14:m>
                <a:r>
                  <a:rPr lang="en-US" altLang="zh-TW" sz="2800" dirty="0">
                    <a:solidFill>
                      <a:srgbClr val="FF0000"/>
                    </a:solidFill>
                    <a:ea typeface="Cambria Math" panose="02040503050406030204" pitchFamily="18" charset="0"/>
                  </a:rPr>
                  <a:t> L, </a:t>
                </a:r>
                <a:r>
                  <a:rPr lang="zh-TW" altLang="en-US" sz="2800" dirty="0">
                    <a:solidFill>
                      <a:srgbClr val="FF0000"/>
                    </a:solidFill>
                    <a:latin typeface="標楷體" panose="03000509000000000000" pitchFamily="65" charset="-120"/>
                    <a:ea typeface="標楷體" panose="03000509000000000000" pitchFamily="65" charset="-120"/>
                  </a:rPr>
                  <a:t>就停止掃描</a:t>
                </a:r>
                <a:r>
                  <a:rPr lang="en-US" altLang="zh-TW" sz="2800" dirty="0">
                    <a:solidFill>
                      <a:srgbClr val="FF0000"/>
                    </a:solidFill>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 </a:t>
                </a:r>
                <a:endParaRPr lang="zh-TW" altLang="en-US" sz="2800" dirty="0">
                  <a:solidFill>
                    <a:srgbClr val="FF0000"/>
                  </a:solidFill>
                  <a:latin typeface="標楷體" panose="03000509000000000000" pitchFamily="65" charset="-120"/>
                  <a:ea typeface="標楷體" panose="03000509000000000000" pitchFamily="65" charset="-120"/>
                </a:endParaRPr>
              </a:p>
            </p:txBody>
          </p:sp>
        </mc:Choice>
        <mc:Fallback xmlns="">
          <p:sp>
            <p:nvSpPr>
              <p:cNvPr id="12" name="文字方塊 11">
                <a:extLst>
                  <a:ext uri="{FF2B5EF4-FFF2-40B4-BE49-F238E27FC236}">
                    <a16:creationId xmlns="" xmlns:a16="http://schemas.microsoft.com/office/drawing/2014/main" id="{79B5853F-AB96-4CC8-8ED2-5673F383EF7D}"/>
                  </a:ext>
                </a:extLst>
              </p:cNvPr>
              <p:cNvSpPr txBox="1">
                <a:spLocks noRot="1" noChangeAspect="1" noMove="1" noResize="1" noEditPoints="1" noAdjustHandles="1" noChangeArrowheads="1" noChangeShapeType="1" noTextEdit="1"/>
              </p:cNvSpPr>
              <p:nvPr/>
            </p:nvSpPr>
            <p:spPr>
              <a:xfrm>
                <a:off x="442913" y="1944995"/>
                <a:ext cx="10529887" cy="1815882"/>
              </a:xfrm>
              <a:prstGeom prst="rect">
                <a:avLst/>
              </a:prstGeom>
              <a:blipFill rotWithShape="0">
                <a:blip r:embed="rId2"/>
                <a:stretch>
                  <a:fillRect l="-1042" t="-3356" r="-116" b="-8725"/>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6EEA2E2D-C6ED-4B69-B5E3-CF10C0552138}"/>
              </a:ext>
            </a:extLst>
          </p:cNvPr>
          <p:cNvSpPr txBox="1"/>
          <p:nvPr/>
        </p:nvSpPr>
        <p:spPr>
          <a:xfrm>
            <a:off x="435264" y="925258"/>
            <a:ext cx="4402084" cy="523220"/>
          </a:xfrm>
          <a:prstGeom prst="rect">
            <a:avLst/>
          </a:prstGeom>
          <a:noFill/>
        </p:spPr>
        <p:txBody>
          <a:bodyPr wrap="square" rtlCol="0">
            <a:spAutoFit/>
          </a:bodyPr>
          <a:lstStyle/>
          <a:p>
            <a:pPr marL="457200" indent="-457200">
              <a:buFont typeface="Arial" panose="020B0604020202020204" pitchFamily="34" charset="0"/>
              <a:buChar char="•"/>
            </a:pPr>
            <a:r>
              <a:rPr lang="en-US" altLang="zh-TW" sz="2800" dirty="0">
                <a:ea typeface="標楷體" panose="03000509000000000000" pitchFamily="65" charset="-120"/>
              </a:rPr>
              <a:t>Interval Covering</a:t>
            </a:r>
            <a:r>
              <a:rPr lang="zh-TW" altLang="en-US" sz="2800" dirty="0">
                <a:ea typeface="標楷體" panose="03000509000000000000" pitchFamily="65" charset="-120"/>
              </a:rPr>
              <a:t>問題</a:t>
            </a:r>
            <a:r>
              <a:rPr lang="en-US" altLang="zh-TW" sz="2800" dirty="0">
                <a:solidFill>
                  <a:srgbClr val="FF0000"/>
                </a:solidFill>
                <a:ea typeface="標楷體" panose="03000509000000000000" pitchFamily="65" charset="-120"/>
              </a:rPr>
              <a:t>  </a:t>
            </a:r>
            <a:endParaRPr lang="zh-TW" altLang="en-US" sz="2800" dirty="0">
              <a:solidFill>
                <a:srgbClr val="FF0000"/>
              </a:solidFill>
              <a:ea typeface="標楷體" panose="03000509000000000000" pitchFamily="65" charset="-120"/>
            </a:endParaRPr>
          </a:p>
        </p:txBody>
      </p:sp>
      <p:sp>
        <p:nvSpPr>
          <p:cNvPr id="10" name="文字方塊 9">
            <a:extLst>
              <a:ext uri="{FF2B5EF4-FFF2-40B4-BE49-F238E27FC236}">
                <a16:creationId xmlns:a16="http://schemas.microsoft.com/office/drawing/2014/main" id="{79B5853F-AB96-4CC8-8ED2-5673F383EF7D}"/>
              </a:ext>
            </a:extLst>
          </p:cNvPr>
          <p:cNvSpPr txBox="1"/>
          <p:nvPr/>
        </p:nvSpPr>
        <p:spPr>
          <a:xfrm>
            <a:off x="442913" y="3749854"/>
            <a:ext cx="11309205" cy="1384995"/>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當掃到下一左端點</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它已經在當時該團</a:t>
            </a:r>
            <a:r>
              <a:rPr lang="en-US" altLang="zh-TW" sz="2800" dirty="0">
                <a:ea typeface="標楷體" panose="03000509000000000000" pitchFamily="65" charset="-120"/>
              </a:rPr>
              <a:t>left</a:t>
            </a:r>
            <a:r>
              <a:rPr lang="zh-TW" altLang="en-US" sz="2800" dirty="0">
                <a:latin typeface="標楷體" panose="03000509000000000000" pitchFamily="65" charset="-120"/>
                <a:ea typeface="標楷體" panose="03000509000000000000" pitchFamily="65" charset="-120"/>
              </a:rPr>
              <a:t>值右邊時</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表示該團已經掃描結束</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它的覆蓋範圍為當時的</a:t>
            </a:r>
            <a:r>
              <a:rPr lang="en-US" altLang="zh-TW" sz="2800" dirty="0">
                <a:ea typeface="標楷體" panose="03000509000000000000" pitchFamily="65" charset="-120"/>
              </a:rPr>
              <a:t>[</a:t>
            </a:r>
            <a:r>
              <a:rPr lang="en-US" altLang="zh-TW" sz="2800" dirty="0" err="1">
                <a:ea typeface="標楷體" panose="03000509000000000000" pitchFamily="65" charset="-120"/>
              </a:rPr>
              <a:t>left,right</a:t>
            </a:r>
            <a:r>
              <a:rPr lang="en-US" altLang="zh-TW" sz="2800" dirty="0">
                <a:ea typeface="標楷體" panose="03000509000000000000" pitchFamily="65" charset="-120"/>
              </a:rPr>
              <a:t>],</a:t>
            </a:r>
            <a:r>
              <a:rPr lang="zh-TW" altLang="en-US" sz="2800" dirty="0">
                <a:ea typeface="標楷體" panose="03000509000000000000" pitchFamily="65" charset="-120"/>
              </a:rPr>
              <a:t> 下一團的</a:t>
            </a:r>
            <a:r>
              <a:rPr lang="en-US" altLang="zh-TW" sz="2800" dirty="0">
                <a:ea typeface="標楷體" panose="03000509000000000000" pitchFamily="65" charset="-120"/>
              </a:rPr>
              <a:t>left</a:t>
            </a:r>
            <a:r>
              <a:rPr lang="zh-TW" altLang="en-US" sz="2800" dirty="0">
                <a:ea typeface="標楷體" panose="03000509000000000000" pitchFamily="65" charset="-120"/>
              </a:rPr>
              <a:t>值就是前一團的</a:t>
            </a:r>
            <a:r>
              <a:rPr lang="en-US" altLang="zh-TW" sz="2800" dirty="0">
                <a:ea typeface="標楷體" panose="03000509000000000000" pitchFamily="65" charset="-120"/>
              </a:rPr>
              <a:t>right</a:t>
            </a:r>
            <a:r>
              <a:rPr lang="zh-TW" altLang="en-US" sz="2800" dirty="0">
                <a:ea typeface="標楷體" panose="03000509000000000000" pitchFamily="65" charset="-120"/>
              </a:rPr>
              <a:t>值</a:t>
            </a:r>
            <a:r>
              <a:rPr lang="en-US" altLang="zh-TW" sz="2800" dirty="0">
                <a:ea typeface="標楷體" panose="03000509000000000000" pitchFamily="65" charset="-120"/>
              </a:rPr>
              <a:t>.</a:t>
            </a:r>
          </a:p>
        </p:txBody>
      </p:sp>
      <p:sp>
        <p:nvSpPr>
          <p:cNvPr id="11" name="文字方塊 10">
            <a:extLst>
              <a:ext uri="{FF2B5EF4-FFF2-40B4-BE49-F238E27FC236}">
                <a16:creationId xmlns:a16="http://schemas.microsoft.com/office/drawing/2014/main" id="{79B5853F-AB96-4CC8-8ED2-5673F383EF7D}"/>
              </a:ext>
            </a:extLst>
          </p:cNvPr>
          <p:cNvSpPr txBox="1"/>
          <p:nvPr/>
        </p:nvSpPr>
        <p:spPr>
          <a:xfrm>
            <a:off x="982663" y="5134849"/>
            <a:ext cx="10178396" cy="523220"/>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如果</a:t>
            </a:r>
            <a:r>
              <a:rPr lang="en-US" altLang="zh-TW" sz="2800" dirty="0">
                <a:solidFill>
                  <a:srgbClr val="FF0000"/>
                </a:solidFill>
                <a:ea typeface="標楷體" panose="03000509000000000000" pitchFamily="65" charset="-120"/>
              </a:rPr>
              <a:t>left=right</a:t>
            </a:r>
            <a:r>
              <a:rPr lang="zh-TW" altLang="en-US" sz="2800" dirty="0">
                <a:ea typeface="標楷體" panose="03000509000000000000" pitchFamily="65" charset="-120"/>
              </a:rPr>
              <a:t>而且</a:t>
            </a:r>
            <a:r>
              <a:rPr lang="en-US" altLang="zh-TW" sz="2800" dirty="0">
                <a:solidFill>
                  <a:srgbClr val="FF0000"/>
                </a:solidFill>
                <a:ea typeface="標楷體" panose="03000509000000000000" pitchFamily="65" charset="-120"/>
              </a:rPr>
              <a:t>right &lt; L</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表示有一段範圍覆蓋不到</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則</a:t>
            </a:r>
            <a:r>
              <a:rPr lang="zh-TW" altLang="en-US" sz="2800" dirty="0">
                <a:solidFill>
                  <a:srgbClr val="FF0000"/>
                </a:solidFill>
                <a:latin typeface="標楷體" panose="03000509000000000000" pitchFamily="65" charset="-120"/>
                <a:ea typeface="標楷體" panose="03000509000000000000" pitchFamily="65" charset="-120"/>
              </a:rPr>
              <a:t>無解</a:t>
            </a:r>
            <a:r>
              <a:rPr lang="en-US" altLang="zh-TW" sz="2800" dirty="0">
                <a:latin typeface="標楷體" panose="03000509000000000000" pitchFamily="65" charset="-120"/>
                <a:ea typeface="標楷體" panose="03000509000000000000" pitchFamily="65" charset="-120"/>
              </a:rPr>
              <a:t>.</a:t>
            </a:r>
            <a:endParaRPr lang="zh-TW" altLang="en-US" sz="2800" dirty="0">
              <a:solidFill>
                <a:srgbClr val="FF0000"/>
              </a:solidFill>
              <a:ea typeface="標楷體" panose="03000509000000000000" pitchFamily="65" charset="-120"/>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79B5853F-AB96-4CC8-8ED2-5673F383EF7D}"/>
                  </a:ext>
                </a:extLst>
              </p:cNvPr>
              <p:cNvSpPr txBox="1"/>
              <p:nvPr/>
            </p:nvSpPr>
            <p:spPr>
              <a:xfrm>
                <a:off x="982662" y="5658069"/>
                <a:ext cx="8911739" cy="523220"/>
              </a:xfrm>
              <a:prstGeom prst="rect">
                <a:avLst/>
              </a:prstGeom>
              <a:noFill/>
            </p:spPr>
            <p:txBody>
              <a:bodyPr wrap="square" rtlCol="0">
                <a:spAutoFit/>
              </a:bodyPr>
              <a:lstStyle/>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如果最後一團之</a:t>
                </a:r>
                <a:r>
                  <a:rPr lang="en-US" altLang="zh-TW" sz="2800" dirty="0">
                    <a:solidFill>
                      <a:srgbClr val="FF0000"/>
                    </a:solidFill>
                    <a:ea typeface="標楷體" panose="03000509000000000000" pitchFamily="65" charset="-120"/>
                  </a:rPr>
                  <a:t>right</a:t>
                </a:r>
                <a:r>
                  <a:rPr lang="en-US" altLang="zh-TW" sz="2800" dirty="0">
                    <a:solidFill>
                      <a:srgbClr val="FF0000"/>
                    </a:solidFill>
                    <a:ea typeface="Cambria Math" panose="02040503050406030204" pitchFamily="18" charset="0"/>
                  </a:rPr>
                  <a:t> </a:t>
                </a:r>
                <a14:m>
                  <m:oMath xmlns:m="http://schemas.openxmlformats.org/officeDocument/2006/math">
                    <m:r>
                      <a:rPr lang="en-US" altLang="zh-TW" sz="2800" i="1">
                        <a:solidFill>
                          <a:srgbClr val="FF0000"/>
                        </a:solidFill>
                        <a:latin typeface="Cambria Math" panose="02040503050406030204" pitchFamily="18" charset="0"/>
                        <a:ea typeface="Cambria Math" panose="02040503050406030204" pitchFamily="18" charset="0"/>
                      </a:rPr>
                      <m:t>≥</m:t>
                    </m:r>
                  </m:oMath>
                </a14:m>
                <a:r>
                  <a:rPr lang="en-US" altLang="zh-TW" sz="2800" dirty="0">
                    <a:solidFill>
                      <a:srgbClr val="FF0000"/>
                    </a:solidFill>
                    <a:ea typeface="Cambria Math" panose="02040503050406030204" pitchFamily="18" charset="0"/>
                  </a:rPr>
                  <a:t> L</a:t>
                </a:r>
                <a:r>
                  <a:rPr lang="zh-TW" altLang="en-US" sz="2800" dirty="0">
                    <a:solidFill>
                      <a:srgbClr val="FF0000"/>
                    </a:solidFill>
                    <a:ea typeface="標楷體" panose="03000509000000000000" pitchFamily="65" charset="-120"/>
                  </a:rPr>
                  <a:t> </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表示有解</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不然</a:t>
                </a:r>
                <a:r>
                  <a:rPr lang="zh-TW" altLang="en-US" sz="2800" dirty="0">
                    <a:solidFill>
                      <a:srgbClr val="FF0000"/>
                    </a:solidFill>
                    <a:latin typeface="標楷體" panose="03000509000000000000" pitchFamily="65" charset="-120"/>
                    <a:ea typeface="標楷體" panose="03000509000000000000" pitchFamily="65" charset="-120"/>
                  </a:rPr>
                  <a:t>無解</a:t>
                </a:r>
                <a:r>
                  <a:rPr lang="en-US" altLang="zh-TW" sz="2800" dirty="0">
                    <a:latin typeface="標楷體" panose="03000509000000000000" pitchFamily="65" charset="-120"/>
                    <a:ea typeface="標楷體" panose="03000509000000000000" pitchFamily="65" charset="-120"/>
                  </a:rPr>
                  <a:t>.</a:t>
                </a:r>
                <a:endParaRPr lang="zh-TW" altLang="en-US" sz="2800" dirty="0">
                  <a:solidFill>
                    <a:srgbClr val="FF0000"/>
                  </a:solidFill>
                  <a:ea typeface="標楷體" panose="03000509000000000000" pitchFamily="65" charset="-120"/>
                </a:endParaRPr>
              </a:p>
            </p:txBody>
          </p:sp>
        </mc:Choice>
        <mc:Fallback xmlns="">
          <p:sp>
            <p:nvSpPr>
              <p:cNvPr id="14" name="文字方塊 13">
                <a:extLst>
                  <a:ext uri="{FF2B5EF4-FFF2-40B4-BE49-F238E27FC236}">
                    <a16:creationId xmlns:a16="http://schemas.microsoft.com/office/drawing/2014/main" xmlns="" id="{79B5853F-AB96-4CC8-8ED2-5673F383EF7D}"/>
                  </a:ext>
                </a:extLst>
              </p:cNvPr>
              <p:cNvSpPr txBox="1">
                <a:spLocks noRot="1" noChangeAspect="1" noMove="1" noResize="1" noEditPoints="1" noAdjustHandles="1" noChangeArrowheads="1" noChangeShapeType="1" noTextEdit="1"/>
              </p:cNvSpPr>
              <p:nvPr/>
            </p:nvSpPr>
            <p:spPr>
              <a:xfrm>
                <a:off x="982662" y="5658069"/>
                <a:ext cx="8911739" cy="523220"/>
              </a:xfrm>
              <a:prstGeom prst="rect">
                <a:avLst/>
              </a:prstGeom>
              <a:blipFill rotWithShape="0">
                <a:blip r:embed="rId3"/>
                <a:stretch>
                  <a:fillRect l="-1231" t="-12791" b="-325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9889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9" grpId="0"/>
      <p:bldP spid="10"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9B0DCA6D-A6A8-4D49-ACDF-E99EFF69AD5E}"/>
              </a:ext>
            </a:extLst>
          </p:cNvPr>
          <p:cNvSpPr/>
          <p:nvPr/>
        </p:nvSpPr>
        <p:spPr>
          <a:xfrm>
            <a:off x="762000" y="3926539"/>
            <a:ext cx="9960293" cy="13345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6</a:t>
            </a:fld>
            <a:endParaRPr lang="zh-TW" altLang="en-US"/>
          </a:p>
        </p:txBody>
      </p:sp>
      <p:sp>
        <p:nvSpPr>
          <p:cNvPr id="5" name="文字方塊 4">
            <a:extLst>
              <a:ext uri="{FF2B5EF4-FFF2-40B4-BE49-F238E27FC236}">
                <a16:creationId xmlns:a16="http://schemas.microsoft.com/office/drawing/2014/main" id="{BA9F1AD8-2EE3-4A0E-83E5-E729728B530B}"/>
              </a:ext>
            </a:extLst>
          </p:cNvPr>
          <p:cNvSpPr txBox="1"/>
          <p:nvPr/>
        </p:nvSpPr>
        <p:spPr>
          <a:xfrm>
            <a:off x="1074738" y="2861651"/>
            <a:ext cx="6334760"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每一個加油站位置</a:t>
            </a:r>
            <a:r>
              <a:rPr lang="en-US" altLang="zh-TW" sz="2400" dirty="0">
                <a:ea typeface="標楷體" panose="03000509000000000000" pitchFamily="65" charset="-120"/>
              </a:rPr>
              <a:t>x</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其影響半徑</a:t>
            </a:r>
            <a:r>
              <a:rPr lang="en-US" altLang="zh-TW" sz="2400" dirty="0">
                <a:ea typeface="標楷體" panose="03000509000000000000" pitchFamily="65" charset="-120"/>
              </a:rPr>
              <a:t>r</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服務半徑</a:t>
            </a:r>
            <a:r>
              <a:rPr lang="en-US" altLang="zh-TW" sz="2400" dirty="0">
                <a:latin typeface="標楷體" panose="03000509000000000000" pitchFamily="65" charset="-120"/>
                <a:ea typeface="標楷體" panose="03000509000000000000" pitchFamily="65" charset="-120"/>
              </a:rPr>
              <a:t>) </a:t>
            </a:r>
            <a:endParaRPr lang="zh-TW" altLang="en-US" sz="2400" dirty="0">
              <a:latin typeface="標楷體" panose="03000509000000000000" pitchFamily="65" charset="-120"/>
              <a:ea typeface="標楷體" panose="03000509000000000000" pitchFamily="65" charset="-120"/>
            </a:endParaRPr>
          </a:p>
        </p:txBody>
      </p:sp>
      <p:sp>
        <p:nvSpPr>
          <p:cNvPr id="6" name="文字方塊 5">
            <a:extLst>
              <a:ext uri="{FF2B5EF4-FFF2-40B4-BE49-F238E27FC236}">
                <a16:creationId xmlns:a16="http://schemas.microsoft.com/office/drawing/2014/main" id="{8FBBB2CE-5344-41CF-8C54-88036ADFA50F}"/>
              </a:ext>
            </a:extLst>
          </p:cNvPr>
          <p:cNvSpPr txBox="1"/>
          <p:nvPr/>
        </p:nvSpPr>
        <p:spPr>
          <a:xfrm>
            <a:off x="1074738" y="3464874"/>
            <a:ext cx="5651182"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視為一段有效範圍 </a:t>
            </a:r>
            <a:r>
              <a:rPr lang="en-US" altLang="zh-TW" sz="2400" dirty="0">
                <a:solidFill>
                  <a:srgbClr val="FF0000"/>
                </a:solidFill>
                <a:ea typeface="標楷體" panose="03000509000000000000" pitchFamily="65" charset="-120"/>
              </a:rPr>
              <a:t>[x-r, </a:t>
            </a:r>
            <a:r>
              <a:rPr lang="en-US" altLang="zh-TW" sz="2400" dirty="0" err="1">
                <a:solidFill>
                  <a:srgbClr val="FF0000"/>
                </a:solidFill>
                <a:ea typeface="標楷體" panose="03000509000000000000" pitchFamily="65" charset="-120"/>
              </a:rPr>
              <a:t>x+r</a:t>
            </a:r>
            <a:r>
              <a:rPr lang="en-US" altLang="zh-TW" sz="2400" dirty="0">
                <a:solidFill>
                  <a:srgbClr val="FF0000"/>
                </a:solidFill>
                <a:ea typeface="標楷體" panose="03000509000000000000" pitchFamily="65" charset="-120"/>
              </a:rPr>
              <a:t>]</a:t>
            </a:r>
            <a:r>
              <a:rPr lang="zh-TW" altLang="en-US" sz="2400" dirty="0">
                <a:solidFill>
                  <a:srgbClr val="FF0000"/>
                </a:solidFill>
                <a:ea typeface="標楷體" panose="03000509000000000000" pitchFamily="65" charset="-120"/>
              </a:rPr>
              <a:t> </a:t>
            </a:r>
            <a:r>
              <a:rPr lang="zh-TW" altLang="en-US" sz="2400" dirty="0">
                <a:ea typeface="標楷體" panose="03000509000000000000" pitchFamily="65" charset="-120"/>
              </a:rPr>
              <a:t> </a:t>
            </a:r>
            <a:r>
              <a:rPr lang="en-US" altLang="zh-TW" sz="2400" dirty="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有效區間</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6AC77FF5-9B30-4684-8C9E-6BF34C73769C}"/>
                  </a:ext>
                </a:extLst>
              </p:cNvPr>
              <p:cNvSpPr txBox="1"/>
              <p:nvPr/>
            </p:nvSpPr>
            <p:spPr>
              <a:xfrm>
                <a:off x="1074738" y="1706961"/>
                <a:ext cx="6334760"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道路長度</a:t>
                </a:r>
                <a:r>
                  <a:rPr lang="en-US" altLang="zh-TW" sz="2400" dirty="0">
                    <a:ea typeface="標楷體" panose="03000509000000000000" pitchFamily="65" charset="-120"/>
                  </a:rPr>
                  <a:t>L</a:t>
                </a:r>
                <a:r>
                  <a:rPr lang="zh-TW" altLang="en-US" sz="2400" dirty="0">
                    <a:latin typeface="標楷體" panose="03000509000000000000" pitchFamily="65" charset="-120"/>
                    <a:ea typeface="標楷體" panose="03000509000000000000" pitchFamily="65" charset="-120"/>
                  </a:rPr>
                  <a:t>上任一點位置標示為</a:t>
                </a:r>
                <a:r>
                  <a:rPr lang="en-US" altLang="zh-TW" sz="2400" dirty="0">
                    <a:ea typeface="標楷體" panose="03000509000000000000" pitchFamily="65" charset="-120"/>
                  </a:rPr>
                  <a:t>x</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r>
                  <a:rPr lang="en-US" altLang="zh-TW" sz="2400" dirty="0">
                    <a:ea typeface="標楷體" panose="03000509000000000000" pitchFamily="65" charset="-120"/>
                  </a:rPr>
                  <a:t>0</a:t>
                </a:r>
                <a:r>
                  <a:rPr lang="zh-TW" altLang="en-US" sz="2400" dirty="0">
                    <a:ea typeface="標楷體" panose="03000509000000000000" pitchFamily="65" charset="-120"/>
                  </a:rPr>
                  <a:t> </a:t>
                </a:r>
                <a14:m>
                  <m:oMath xmlns:m="http://schemas.openxmlformats.org/officeDocument/2006/math">
                    <m:r>
                      <a:rPr lang="zh-TW" altLang="en-US" sz="2400" i="1" smtClean="0">
                        <a:latin typeface="Cambria Math" panose="02040503050406030204" pitchFamily="18" charset="0"/>
                        <a:ea typeface="標楷體" panose="03000509000000000000" pitchFamily="65" charset="-120"/>
                      </a:rPr>
                      <m:t>≤</m:t>
                    </m:r>
                  </m:oMath>
                </a14:m>
                <a:r>
                  <a:rPr lang="en-US" altLang="zh-TW" sz="2400" dirty="0">
                    <a:ea typeface="標楷體" panose="03000509000000000000" pitchFamily="65" charset="-120"/>
                  </a:rPr>
                  <a:t> x</a:t>
                </a:r>
                <a14:m>
                  <m:oMath xmlns:m="http://schemas.openxmlformats.org/officeDocument/2006/math">
                    <m:r>
                      <a:rPr lang="en-US" altLang="zh-TW" sz="2400" b="0" i="0" dirty="0" smtClean="0">
                        <a:latin typeface="Cambria Math" panose="02040503050406030204" pitchFamily="18" charset="0"/>
                        <a:ea typeface="Cambria Math" panose="02040503050406030204" pitchFamily="18" charset="0"/>
                      </a:rPr>
                      <m:t> </m:t>
                    </m:r>
                    <m:r>
                      <a:rPr lang="en-US" altLang="zh-TW" sz="2400" i="1" dirty="0" smtClean="0">
                        <a:latin typeface="Cambria Math" panose="02040503050406030204" pitchFamily="18" charset="0"/>
                        <a:ea typeface="Cambria Math" panose="02040503050406030204" pitchFamily="18" charset="0"/>
                      </a:rPr>
                      <m:t>≤</m:t>
                    </m:r>
                  </m:oMath>
                </a14:m>
                <a:r>
                  <a:rPr lang="zh-TW" altLang="en-US" sz="2400" dirty="0">
                    <a:ea typeface="標楷體" panose="03000509000000000000" pitchFamily="65" charset="-120"/>
                  </a:rPr>
                  <a:t> </a:t>
                </a:r>
                <a:r>
                  <a:rPr lang="en-US" altLang="zh-TW" sz="2400" dirty="0">
                    <a:ea typeface="標楷體" panose="03000509000000000000" pitchFamily="65" charset="-120"/>
                  </a:rPr>
                  <a:t>L</a:t>
                </a:r>
                <a:r>
                  <a:rPr lang="en-US" altLang="zh-TW" sz="2400" dirty="0">
                    <a:latin typeface="標楷體" panose="03000509000000000000" pitchFamily="65" charset="-120"/>
                    <a:ea typeface="標楷體" panose="03000509000000000000" pitchFamily="65" charset="-120"/>
                  </a:rPr>
                  <a:t>. </a:t>
                </a:r>
                <a:endParaRPr lang="zh-TW" altLang="en-US" sz="2400" dirty="0">
                  <a:latin typeface="標楷體" panose="03000509000000000000" pitchFamily="65" charset="-120"/>
                  <a:ea typeface="標楷體" panose="03000509000000000000" pitchFamily="65" charset="-120"/>
                </a:endParaRPr>
              </a:p>
            </p:txBody>
          </p:sp>
        </mc:Choice>
        <mc:Fallback xmlns="">
          <p:sp>
            <p:nvSpPr>
              <p:cNvPr id="7" name="文字方塊 6">
                <a:extLst>
                  <a:ext uri="{FF2B5EF4-FFF2-40B4-BE49-F238E27FC236}">
                    <a16:creationId xmlns:a16="http://schemas.microsoft.com/office/drawing/2014/main" id="{6AC77FF5-9B30-4684-8C9E-6BF34C73769C}"/>
                  </a:ext>
                </a:extLst>
              </p:cNvPr>
              <p:cNvSpPr txBox="1">
                <a:spLocks noRot="1" noChangeAspect="1" noMove="1" noResize="1" noEditPoints="1" noAdjustHandles="1" noChangeArrowheads="1" noChangeShapeType="1" noTextEdit="1"/>
              </p:cNvSpPr>
              <p:nvPr/>
            </p:nvSpPr>
            <p:spPr>
              <a:xfrm>
                <a:off x="1074738" y="1706961"/>
                <a:ext cx="6334760" cy="461665"/>
              </a:xfrm>
              <a:prstGeom prst="rect">
                <a:avLst/>
              </a:prstGeom>
              <a:blipFill>
                <a:blip r:embed="rId2"/>
                <a:stretch>
                  <a:fillRect l="-1444" t="-11842" b="-28947"/>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AF8E331F-E5D1-44FA-A9C8-0927DBCA3A65}"/>
              </a:ext>
            </a:extLst>
          </p:cNvPr>
          <p:cNvSpPr txBox="1"/>
          <p:nvPr/>
        </p:nvSpPr>
        <p:spPr>
          <a:xfrm>
            <a:off x="1074738" y="2284306"/>
            <a:ext cx="3556000"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整條道路區間為 </a:t>
            </a:r>
            <a:r>
              <a:rPr lang="en-US" altLang="zh-TW" sz="2400" dirty="0">
                <a:ea typeface="標楷體" panose="03000509000000000000" pitchFamily="65" charset="-120"/>
              </a:rPr>
              <a:t>[0,L]</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FA8562CB-6AC8-4A7C-9E53-CA7DCD8877E0}"/>
              </a:ext>
            </a:extLst>
          </p:cNvPr>
          <p:cNvSpPr txBox="1"/>
          <p:nvPr/>
        </p:nvSpPr>
        <p:spPr>
          <a:xfrm>
            <a:off x="1074738" y="4068325"/>
            <a:ext cx="9647555"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整個題目變成</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給定</a:t>
            </a:r>
            <a:r>
              <a:rPr lang="en-US" altLang="zh-TW" sz="2400" dirty="0">
                <a:ea typeface="標楷體" panose="03000509000000000000" pitchFamily="65" charset="-120"/>
              </a:rPr>
              <a:t>n</a:t>
            </a:r>
            <a:r>
              <a:rPr lang="zh-TW" altLang="en-US" sz="2400" dirty="0">
                <a:latin typeface="標楷體" panose="03000509000000000000" pitchFamily="65" charset="-120"/>
                <a:ea typeface="標楷體" panose="03000509000000000000" pitchFamily="65" charset="-120"/>
              </a:rPr>
              <a:t>個區間</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尋找最少個區間可以覆蓋</a:t>
            </a:r>
            <a:r>
              <a:rPr lang="en-US" altLang="zh-TW" sz="2400" dirty="0">
                <a:ea typeface="標楷體" panose="03000509000000000000" pitchFamily="65" charset="-120"/>
              </a:rPr>
              <a:t>[0,L]</a:t>
            </a:r>
            <a:r>
              <a:rPr lang="zh-TW" altLang="en-US" sz="2400" dirty="0">
                <a:latin typeface="標楷體" panose="03000509000000000000" pitchFamily="65" charset="-120"/>
                <a:ea typeface="標楷體" panose="03000509000000000000" pitchFamily="65" charset="-120"/>
              </a:rPr>
              <a:t>道路範圍</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996B8259-A191-4B77-9593-E62B12085E79}"/>
              </a:ext>
            </a:extLst>
          </p:cNvPr>
          <p:cNvSpPr txBox="1"/>
          <p:nvPr/>
        </p:nvSpPr>
        <p:spPr>
          <a:xfrm>
            <a:off x="1064578" y="4560158"/>
            <a:ext cx="4358640" cy="461665"/>
          </a:xfrm>
          <a:prstGeom prst="rect">
            <a:avLst/>
          </a:prstGeom>
          <a:noFill/>
        </p:spPr>
        <p:txBody>
          <a:bodyPr wrap="square" rtlCol="0">
            <a:spAutoFit/>
          </a:bodyPr>
          <a:lstStyle/>
          <a:p>
            <a:r>
              <a:rPr lang="en-US" altLang="zh-TW" sz="2400" dirty="0">
                <a:latin typeface="標楷體" panose="03000509000000000000" pitchFamily="65" charset="-120"/>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成本考量</a:t>
            </a:r>
            <a:r>
              <a:rPr lang="en-US" altLang="zh-TW" sz="2400" dirty="0">
                <a:solidFill>
                  <a:srgbClr val="0070C0"/>
                </a:solidFill>
                <a:latin typeface="標楷體" panose="03000509000000000000" pitchFamily="65" charset="-120"/>
                <a:ea typeface="標楷體" panose="03000509000000000000" pitchFamily="65" charset="-120"/>
              </a:rPr>
              <a:t>,</a:t>
            </a:r>
            <a:r>
              <a:rPr lang="zh-TW" altLang="en-US" sz="2400" dirty="0">
                <a:solidFill>
                  <a:srgbClr val="0070C0"/>
                </a:solidFill>
                <a:latin typeface="標楷體" panose="03000509000000000000" pitchFamily="65" charset="-120"/>
                <a:ea typeface="標楷體" panose="03000509000000000000" pitchFamily="65" charset="-120"/>
              </a:rPr>
              <a:t>設置最少的加油站</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a16="http://schemas.microsoft.com/office/drawing/2014/main" id="{0474E913-8BDC-4076-B559-4A526B2B981B}"/>
              </a:ext>
            </a:extLst>
          </p:cNvPr>
          <p:cNvSpPr txBox="1"/>
          <p:nvPr/>
        </p:nvSpPr>
        <p:spPr>
          <a:xfrm>
            <a:off x="1227138" y="5262592"/>
            <a:ext cx="4033520" cy="584775"/>
          </a:xfrm>
          <a:prstGeom prst="rect">
            <a:avLst/>
          </a:prstGeom>
          <a:noFill/>
        </p:spPr>
        <p:txBody>
          <a:bodyPr wrap="square" rtlCol="0">
            <a:spAutoFit/>
          </a:bodyPr>
          <a:lstStyle/>
          <a:p>
            <a:r>
              <a:rPr lang="en-US" altLang="zh-TW" sz="3200" dirty="0"/>
              <a:t>Interval Covering </a:t>
            </a:r>
            <a:r>
              <a:rPr lang="zh-TW" altLang="en-US" sz="3200" dirty="0">
                <a:latin typeface="標楷體" panose="03000509000000000000" pitchFamily="65" charset="-120"/>
                <a:ea typeface="標楷體" panose="03000509000000000000" pitchFamily="65" charset="-120"/>
              </a:rPr>
              <a:t>問題</a:t>
            </a:r>
          </a:p>
        </p:txBody>
      </p:sp>
      <p:sp>
        <p:nvSpPr>
          <p:cNvPr id="12" name="標題 1">
            <a:extLst>
              <a:ext uri="{FF2B5EF4-FFF2-40B4-BE49-F238E27FC236}">
                <a16:creationId xmlns:a16="http://schemas.microsoft.com/office/drawing/2014/main" id="{2BBE6BDE-9984-4CF1-856D-3E42C783D982}"/>
              </a:ext>
            </a:extLst>
          </p:cNvPr>
          <p:cNvSpPr txBox="1">
            <a:spLocks/>
          </p:cNvSpPr>
          <p:nvPr/>
        </p:nvSpPr>
        <p:spPr>
          <a:xfrm>
            <a:off x="1064578" y="741846"/>
            <a:ext cx="5319776" cy="71062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000" dirty="0" err="1">
                <a:latin typeface="Times New Roman" panose="02020603050405020304" pitchFamily="18" charset="0"/>
                <a:cs typeface="Times New Roman" panose="02020603050405020304" pitchFamily="18" charset="0"/>
              </a:rPr>
              <a:t>UVa</a:t>
            </a:r>
            <a:r>
              <a:rPr lang="en-US" altLang="zh-TW" sz="4000" dirty="0">
                <a:latin typeface="Times New Roman" panose="02020603050405020304" pitchFamily="18" charset="0"/>
                <a:cs typeface="Times New Roman" panose="02020603050405020304" pitchFamily="18" charset="0"/>
              </a:rPr>
              <a:t> 12321 Gas Stations </a:t>
            </a:r>
            <a:endParaRPr lang="zh-TW"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68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7</a:t>
            </a:fld>
            <a:endParaRPr lang="zh-TW" altLang="en-US"/>
          </a:p>
        </p:txBody>
      </p:sp>
      <p:sp>
        <p:nvSpPr>
          <p:cNvPr id="5" name="文字方塊 4">
            <a:extLst>
              <a:ext uri="{FF2B5EF4-FFF2-40B4-BE49-F238E27FC236}">
                <a16:creationId xmlns:a16="http://schemas.microsoft.com/office/drawing/2014/main" id="{8939B5E0-A5E0-4E63-9A60-84F84F1915E1}"/>
              </a:ext>
            </a:extLst>
          </p:cNvPr>
          <p:cNvSpPr txBox="1"/>
          <p:nvPr/>
        </p:nvSpPr>
        <p:spPr>
          <a:xfrm>
            <a:off x="4643120" y="2488912"/>
            <a:ext cx="2062480" cy="646331"/>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rPr>
              <a:t>有解狀況</a:t>
            </a:r>
          </a:p>
        </p:txBody>
      </p:sp>
    </p:spTree>
    <p:extLst>
      <p:ext uri="{BB962C8B-B14F-4D97-AF65-F5344CB8AC3E}">
        <p14:creationId xmlns:p14="http://schemas.microsoft.com/office/powerpoint/2010/main" val="327168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8</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Tree>
    <p:extLst>
      <p:ext uri="{BB962C8B-B14F-4D97-AF65-F5344CB8AC3E}">
        <p14:creationId xmlns:p14="http://schemas.microsoft.com/office/powerpoint/2010/main" val="368220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76F2BF92-0BB4-4478-9265-5D7B9EAAF72F}"/>
              </a:ext>
            </a:extLst>
          </p:cNvPr>
          <p:cNvSpPr/>
          <p:nvPr/>
        </p:nvSpPr>
        <p:spPr>
          <a:xfrm>
            <a:off x="7175499" y="4714561"/>
            <a:ext cx="4173540" cy="1566933"/>
          </a:xfrm>
          <a:prstGeom prst="rect">
            <a:avLst/>
          </a:prstGeom>
          <a:gradFill flip="none" rotWithShape="1">
            <a:gsLst>
              <a:gs pos="0">
                <a:srgbClr val="FFC000"/>
              </a:gs>
              <a:gs pos="0">
                <a:srgbClr val="92D05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B48441FE-1776-4C01-901D-3B301F4A8B4F}"/>
              </a:ext>
            </a:extLst>
          </p:cNvPr>
          <p:cNvSpPr/>
          <p:nvPr/>
        </p:nvSpPr>
        <p:spPr>
          <a:xfrm>
            <a:off x="5259896" y="3113536"/>
            <a:ext cx="1915604" cy="1566933"/>
          </a:xfrm>
          <a:prstGeom prst="rect">
            <a:avLst/>
          </a:prstGeom>
          <a:gradFill flip="none" rotWithShape="1">
            <a:gsLst>
              <a:gs pos="0">
                <a:srgbClr val="FFC000"/>
              </a:gs>
              <a:gs pos="0">
                <a:srgbClr val="FFC000"/>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24F9EFD8-19DA-4A62-9FD9-32588774E173}"/>
              </a:ext>
            </a:extLst>
          </p:cNvPr>
          <p:cNvSpPr/>
          <p:nvPr/>
        </p:nvSpPr>
        <p:spPr>
          <a:xfrm>
            <a:off x="2446403" y="1401100"/>
            <a:ext cx="2813493" cy="16656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版面配置區 1">
            <a:extLst>
              <a:ext uri="{FF2B5EF4-FFF2-40B4-BE49-F238E27FC236}">
                <a16:creationId xmlns:a16="http://schemas.microsoft.com/office/drawing/2014/main" id="{9786443E-5B2D-400D-B338-9827814B4C5E}"/>
              </a:ext>
            </a:extLst>
          </p:cNvPr>
          <p:cNvSpPr>
            <a:spLocks noGrp="1"/>
          </p:cNvSpPr>
          <p:nvPr>
            <p:ph type="dt" sz="half" idx="10"/>
          </p:nvPr>
        </p:nvSpPr>
        <p:spPr/>
        <p:txBody>
          <a:bodyPr/>
          <a:lstStyle/>
          <a:p>
            <a:fld id="{8B78B45C-7222-4EC6-8399-247F82038164}" type="datetime1">
              <a:rPr lang="zh-TW" altLang="en-US" smtClean="0"/>
              <a:t>2020/8/14</a:t>
            </a:fld>
            <a:endParaRPr lang="zh-TW" altLang="en-US"/>
          </a:p>
        </p:txBody>
      </p:sp>
      <p:sp>
        <p:nvSpPr>
          <p:cNvPr id="3" name="頁尾版面配置區 2">
            <a:extLst>
              <a:ext uri="{FF2B5EF4-FFF2-40B4-BE49-F238E27FC236}">
                <a16:creationId xmlns:a16="http://schemas.microsoft.com/office/drawing/2014/main" id="{064A99A9-8A2B-4F29-978B-E11A1DDEA385}"/>
              </a:ext>
            </a:extLst>
          </p:cNvPr>
          <p:cNvSpPr>
            <a:spLocks noGrp="1"/>
          </p:cNvSpPr>
          <p:nvPr>
            <p:ph type="ftr" sz="quarter" idx="11"/>
          </p:nvPr>
        </p:nvSpPr>
        <p:spPr/>
        <p:txBody>
          <a:bodyPr/>
          <a:lstStyle/>
          <a:p>
            <a:r>
              <a:rPr lang="en-US" altLang="zh-TW"/>
              <a:t>UVa 12321 Gas Stations</a:t>
            </a:r>
            <a:endParaRPr lang="zh-TW" altLang="en-US"/>
          </a:p>
        </p:txBody>
      </p:sp>
      <p:sp>
        <p:nvSpPr>
          <p:cNvPr id="4" name="投影片編號版面配置區 3">
            <a:extLst>
              <a:ext uri="{FF2B5EF4-FFF2-40B4-BE49-F238E27FC236}">
                <a16:creationId xmlns:a16="http://schemas.microsoft.com/office/drawing/2014/main" id="{6D2062CB-D16C-4D1B-854D-53C6D9C47E62}"/>
              </a:ext>
            </a:extLst>
          </p:cNvPr>
          <p:cNvSpPr>
            <a:spLocks noGrp="1"/>
          </p:cNvSpPr>
          <p:nvPr>
            <p:ph type="sldNum" sz="quarter" idx="12"/>
          </p:nvPr>
        </p:nvSpPr>
        <p:spPr/>
        <p:txBody>
          <a:bodyPr/>
          <a:lstStyle/>
          <a:p>
            <a:fld id="{CEE93694-D045-4A1B-9B9E-84F567608C77}" type="slidenum">
              <a:rPr lang="zh-TW" altLang="en-US" smtClean="0"/>
              <a:t>9</a:t>
            </a:fld>
            <a:endParaRPr lang="zh-TW" altLang="en-US"/>
          </a:p>
        </p:txBody>
      </p:sp>
      <p:cxnSp>
        <p:nvCxnSpPr>
          <p:cNvPr id="6" name="直線接點 5">
            <a:extLst>
              <a:ext uri="{FF2B5EF4-FFF2-40B4-BE49-F238E27FC236}">
                <a16:creationId xmlns:a16="http://schemas.microsoft.com/office/drawing/2014/main" id="{068F3A93-F6BE-4771-95D5-7C2F863138E8}"/>
              </a:ext>
            </a:extLst>
          </p:cNvPr>
          <p:cNvCxnSpPr/>
          <p:nvPr/>
        </p:nvCxnSpPr>
        <p:spPr>
          <a:xfrm>
            <a:off x="1024128" y="1989138"/>
            <a:ext cx="42672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027C23C-273E-4A1D-8A9B-DD8F06967946}"/>
              </a:ext>
            </a:extLst>
          </p:cNvPr>
          <p:cNvCxnSpPr>
            <a:cxnSpLocks/>
          </p:cNvCxnSpPr>
          <p:nvPr/>
        </p:nvCxnSpPr>
        <p:spPr>
          <a:xfrm>
            <a:off x="1416050" y="2528888"/>
            <a:ext cx="316814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AE0D8188-735E-4356-AB41-7AB629E55360}"/>
              </a:ext>
            </a:extLst>
          </p:cNvPr>
          <p:cNvCxnSpPr>
            <a:cxnSpLocks/>
          </p:cNvCxnSpPr>
          <p:nvPr/>
        </p:nvCxnSpPr>
        <p:spPr>
          <a:xfrm>
            <a:off x="2401824" y="1341438"/>
            <a:ext cx="6998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CBAA65E1-3BAB-4793-9AFF-5ED7B4249586}"/>
              </a:ext>
            </a:extLst>
          </p:cNvPr>
          <p:cNvCxnSpPr>
            <a:cxnSpLocks/>
          </p:cNvCxnSpPr>
          <p:nvPr/>
        </p:nvCxnSpPr>
        <p:spPr>
          <a:xfrm flipV="1">
            <a:off x="1800098" y="2960688"/>
            <a:ext cx="2406142" cy="1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8D08C17-F584-46EB-BD67-4499108F1430}"/>
              </a:ext>
            </a:extLst>
          </p:cNvPr>
          <p:cNvCxnSpPr>
            <a:cxnSpLocks/>
          </p:cNvCxnSpPr>
          <p:nvPr/>
        </p:nvCxnSpPr>
        <p:spPr>
          <a:xfrm>
            <a:off x="3285744" y="3485706"/>
            <a:ext cx="322478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E4D9D69-2462-45FF-A695-0FFB66BA14D0}"/>
              </a:ext>
            </a:extLst>
          </p:cNvPr>
          <p:cNvCxnSpPr>
            <a:cxnSpLocks/>
          </p:cNvCxnSpPr>
          <p:nvPr/>
        </p:nvCxnSpPr>
        <p:spPr>
          <a:xfrm>
            <a:off x="3878834" y="4041775"/>
            <a:ext cx="3290062"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C5F8276E-DF56-4947-9E65-A54AE9344922}"/>
              </a:ext>
            </a:extLst>
          </p:cNvPr>
          <p:cNvCxnSpPr>
            <a:cxnSpLocks/>
          </p:cNvCxnSpPr>
          <p:nvPr/>
        </p:nvCxnSpPr>
        <p:spPr>
          <a:xfrm>
            <a:off x="4584192" y="4459731"/>
            <a:ext cx="151180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7DC76D7F-8FAF-414B-B7F1-1CE4682384CC}"/>
              </a:ext>
            </a:extLst>
          </p:cNvPr>
          <p:cNvCxnSpPr>
            <a:cxnSpLocks/>
          </p:cNvCxnSpPr>
          <p:nvPr/>
        </p:nvCxnSpPr>
        <p:spPr>
          <a:xfrm>
            <a:off x="6010656" y="5049838"/>
            <a:ext cx="534314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35A88E39-B472-451D-91AE-3693135030EC}"/>
              </a:ext>
            </a:extLst>
          </p:cNvPr>
          <p:cNvCxnSpPr>
            <a:cxnSpLocks/>
          </p:cNvCxnSpPr>
          <p:nvPr/>
        </p:nvCxnSpPr>
        <p:spPr>
          <a:xfrm>
            <a:off x="6420866" y="5525769"/>
            <a:ext cx="410083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2C39D38B-7B44-4996-A597-D73E28243A46}"/>
              </a:ext>
            </a:extLst>
          </p:cNvPr>
          <p:cNvCxnSpPr>
            <a:cxnSpLocks/>
          </p:cNvCxnSpPr>
          <p:nvPr/>
        </p:nvCxnSpPr>
        <p:spPr>
          <a:xfrm>
            <a:off x="6886321" y="5941059"/>
            <a:ext cx="151180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0B9B266-36C8-49E7-AE83-FEBDB7AD5F3C}"/>
              </a:ext>
            </a:extLst>
          </p:cNvPr>
          <p:cNvCxnSpPr/>
          <p:nvPr/>
        </p:nvCxnSpPr>
        <p:spPr>
          <a:xfrm>
            <a:off x="2424113" y="1341438"/>
            <a:ext cx="0" cy="16192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BEC9B3EB-2A6D-45C4-9315-7DD77E20EB24}"/>
              </a:ext>
            </a:extLst>
          </p:cNvPr>
          <p:cNvCxnSpPr>
            <a:cxnSpLocks/>
          </p:cNvCxnSpPr>
          <p:nvPr/>
        </p:nvCxnSpPr>
        <p:spPr>
          <a:xfrm>
            <a:off x="5291328" y="1341438"/>
            <a:ext cx="0" cy="6477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B701D2E6-CAFB-4805-B9FE-374BED0E178B}"/>
              </a:ext>
            </a:extLst>
          </p:cNvPr>
          <p:cNvCxnSpPr>
            <a:cxnSpLocks/>
          </p:cNvCxnSpPr>
          <p:nvPr/>
        </p:nvCxnSpPr>
        <p:spPr>
          <a:xfrm>
            <a:off x="7168896" y="1341438"/>
            <a:ext cx="6604" cy="2700337"/>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A572CCC-98D8-4294-AFC0-35B6B107C1F9}"/>
              </a:ext>
            </a:extLst>
          </p:cNvPr>
          <p:cNvCxnSpPr>
            <a:cxnSpLocks/>
          </p:cNvCxnSpPr>
          <p:nvPr/>
        </p:nvCxnSpPr>
        <p:spPr>
          <a:xfrm>
            <a:off x="11352213" y="1341438"/>
            <a:ext cx="1587" cy="370681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48BA8561-AD9F-4740-892A-13B5DBB6910F}"/>
              </a:ext>
            </a:extLst>
          </p:cNvPr>
          <p:cNvSpPr txBox="1"/>
          <p:nvPr/>
        </p:nvSpPr>
        <p:spPr>
          <a:xfrm>
            <a:off x="2273078" y="831957"/>
            <a:ext cx="39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0">
              <a:solidFill>
                <a:srgbClr val="0070C0"/>
              </a:solidFill>
            </a:endParaRPr>
          </a:p>
        </p:txBody>
      </p:sp>
      <p:sp>
        <p:nvSpPr>
          <p:cNvPr id="43" name="文字方塊 42">
            <a:extLst>
              <a:ext uri="{FF2B5EF4-FFF2-40B4-BE49-F238E27FC236}">
                <a16:creationId xmlns:a16="http://schemas.microsoft.com/office/drawing/2014/main" id="{555CFA04-4F46-4E00-A07F-7B8F3BF889EA}"/>
              </a:ext>
            </a:extLst>
          </p:cNvPr>
          <p:cNvSpPr txBox="1"/>
          <p:nvPr/>
        </p:nvSpPr>
        <p:spPr>
          <a:xfrm>
            <a:off x="9160923" y="831957"/>
            <a:ext cx="390144" cy="523220"/>
          </a:xfrm>
          <a:prstGeom prst="rect">
            <a:avLst/>
          </a:prstGeom>
          <a:noFill/>
        </p:spPr>
        <p:txBody>
          <a:bodyPr wrap="square" rtlCol="0">
            <a:spAutoFit/>
          </a:bodyPr>
          <a:lstStyle/>
          <a:p>
            <a:r>
              <a:rPr lang="en-US" altLang="zh-TW" sz="2800" dirty="0">
                <a:solidFill>
                  <a:srgbClr val="0070C0"/>
                </a:solidFill>
              </a:rPr>
              <a:t>L</a:t>
            </a:r>
            <a:endParaRPr lang="zh-TW" altLang="en-US" sz="2800" dirty="0">
              <a:solidFill>
                <a:srgbClr val="0070C0"/>
              </a:solidFill>
            </a:endParaRPr>
          </a:p>
        </p:txBody>
      </p:sp>
      <p:sp>
        <p:nvSpPr>
          <p:cNvPr id="5" name="橢圓 4">
            <a:extLst>
              <a:ext uri="{FF2B5EF4-FFF2-40B4-BE49-F238E27FC236}">
                <a16:creationId xmlns:a16="http://schemas.microsoft.com/office/drawing/2014/main" id="{2B19D62B-BF6E-4498-ADE3-BAF1474E4A76}"/>
              </a:ext>
            </a:extLst>
          </p:cNvPr>
          <p:cNvSpPr/>
          <p:nvPr/>
        </p:nvSpPr>
        <p:spPr>
          <a:xfrm>
            <a:off x="568452" y="1487430"/>
            <a:ext cx="5106416" cy="1750623"/>
          </a:xfrm>
          <a:prstGeom prst="ellipse">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3EFE601D-959A-4917-8680-D264DB0B2C09}"/>
              </a:ext>
            </a:extLst>
          </p:cNvPr>
          <p:cNvSpPr/>
          <p:nvPr/>
        </p:nvSpPr>
        <p:spPr>
          <a:xfrm>
            <a:off x="2663222" y="3238053"/>
            <a:ext cx="4712938" cy="1517389"/>
          </a:xfrm>
          <a:prstGeom prst="ellipse">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3B0353F3-F87C-4738-9205-EE923F3A6D96}"/>
              </a:ext>
            </a:extLst>
          </p:cNvPr>
          <p:cNvSpPr/>
          <p:nvPr/>
        </p:nvSpPr>
        <p:spPr>
          <a:xfrm>
            <a:off x="5674868" y="4508502"/>
            <a:ext cx="6315456" cy="180192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619BB4DC-4E0F-424E-8BDA-CCD241983617}"/>
              </a:ext>
            </a:extLst>
          </p:cNvPr>
          <p:cNvSpPr txBox="1"/>
          <p:nvPr/>
        </p:nvSpPr>
        <p:spPr>
          <a:xfrm>
            <a:off x="5397025" y="1692996"/>
            <a:ext cx="1527620" cy="461665"/>
          </a:xfrm>
          <a:prstGeom prst="rect">
            <a:avLst/>
          </a:prstGeom>
          <a:noFill/>
        </p:spPr>
        <p:txBody>
          <a:bodyPr wrap="square" rtlCol="0">
            <a:spAutoFit/>
          </a:bodyPr>
          <a:lstStyle/>
          <a:p>
            <a:r>
              <a:rPr lang="zh-TW" altLang="en-US" sz="2400" dirty="0">
                <a:solidFill>
                  <a:srgbClr val="F74811"/>
                </a:solidFill>
                <a:latin typeface="標楷體" panose="03000509000000000000" pitchFamily="65" charset="-120"/>
                <a:ea typeface="標楷體" panose="03000509000000000000" pitchFamily="65" charset="-120"/>
              </a:rPr>
              <a:t>代表區間</a:t>
            </a:r>
          </a:p>
        </p:txBody>
      </p:sp>
      <p:sp>
        <p:nvSpPr>
          <p:cNvPr id="26" name="文字方塊 25">
            <a:extLst>
              <a:ext uri="{FF2B5EF4-FFF2-40B4-BE49-F238E27FC236}">
                <a16:creationId xmlns:a16="http://schemas.microsoft.com/office/drawing/2014/main" id="{1A0C4D74-C810-48B5-858A-C6575BDBE352}"/>
              </a:ext>
            </a:extLst>
          </p:cNvPr>
          <p:cNvSpPr txBox="1"/>
          <p:nvPr/>
        </p:nvSpPr>
        <p:spPr>
          <a:xfrm>
            <a:off x="7270718" y="3765914"/>
            <a:ext cx="1527620" cy="461665"/>
          </a:xfrm>
          <a:prstGeom prst="rect">
            <a:avLst/>
          </a:prstGeom>
          <a:noFill/>
        </p:spPr>
        <p:txBody>
          <a:bodyPr wrap="square" rtlCol="0">
            <a:spAutoFit/>
          </a:bodyPr>
          <a:lstStyle/>
          <a:p>
            <a:r>
              <a:rPr lang="zh-TW" altLang="en-US" sz="2400" dirty="0">
                <a:solidFill>
                  <a:srgbClr val="F74811"/>
                </a:solidFill>
                <a:latin typeface="標楷體" panose="03000509000000000000" pitchFamily="65" charset="-120"/>
                <a:ea typeface="標楷體" panose="03000509000000000000" pitchFamily="65" charset="-120"/>
              </a:rPr>
              <a:t>代表區間</a:t>
            </a:r>
          </a:p>
        </p:txBody>
      </p:sp>
      <p:sp>
        <p:nvSpPr>
          <p:cNvPr id="28" name="文字方塊 27">
            <a:extLst>
              <a:ext uri="{FF2B5EF4-FFF2-40B4-BE49-F238E27FC236}">
                <a16:creationId xmlns:a16="http://schemas.microsoft.com/office/drawing/2014/main" id="{E325467A-1232-4370-B839-4DD45ECAAB7C}"/>
              </a:ext>
            </a:extLst>
          </p:cNvPr>
          <p:cNvSpPr txBox="1"/>
          <p:nvPr/>
        </p:nvSpPr>
        <p:spPr>
          <a:xfrm>
            <a:off x="10780966" y="5048250"/>
            <a:ext cx="1527620" cy="461665"/>
          </a:xfrm>
          <a:prstGeom prst="rect">
            <a:avLst/>
          </a:prstGeom>
          <a:noFill/>
        </p:spPr>
        <p:txBody>
          <a:bodyPr wrap="square" rtlCol="0">
            <a:spAutoFit/>
          </a:bodyPr>
          <a:lstStyle/>
          <a:p>
            <a:r>
              <a:rPr lang="zh-TW" altLang="en-US" sz="2400" dirty="0">
                <a:solidFill>
                  <a:srgbClr val="F74811"/>
                </a:solidFill>
                <a:latin typeface="標楷體" panose="03000509000000000000" pitchFamily="65" charset="-120"/>
                <a:ea typeface="標楷體" panose="03000509000000000000" pitchFamily="65" charset="-120"/>
              </a:rPr>
              <a:t>代表區間</a:t>
            </a:r>
          </a:p>
        </p:txBody>
      </p:sp>
      <p:sp>
        <p:nvSpPr>
          <p:cNvPr id="32" name="文字方塊 31">
            <a:extLst>
              <a:ext uri="{FF2B5EF4-FFF2-40B4-BE49-F238E27FC236}">
                <a16:creationId xmlns:a16="http://schemas.microsoft.com/office/drawing/2014/main" id="{E6FCA533-52E2-422D-9DA4-CD8AAF3DA56B}"/>
              </a:ext>
            </a:extLst>
          </p:cNvPr>
          <p:cNvSpPr txBox="1"/>
          <p:nvPr/>
        </p:nvSpPr>
        <p:spPr>
          <a:xfrm>
            <a:off x="7451406" y="2528887"/>
            <a:ext cx="3264283" cy="400110"/>
          </a:xfrm>
          <a:prstGeom prst="rect">
            <a:avLst/>
          </a:prstGeom>
          <a:noFill/>
        </p:spPr>
        <p:txBody>
          <a:bodyPr wrap="square" rtlCol="0">
            <a:spAutoFit/>
          </a:bodyPr>
          <a:lstStyle/>
          <a:p>
            <a:r>
              <a:rPr lang="en-US" altLang="zh-TW" sz="2000" dirty="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段區間即可覆蓋</a:t>
            </a:r>
            <a:r>
              <a:rPr lang="en-US" altLang="zh-TW" sz="2000" dirty="0">
                <a:ea typeface="標楷體" panose="03000509000000000000" pitchFamily="65" charset="-120"/>
              </a:rPr>
              <a:t>[0,L]</a:t>
            </a:r>
            <a:r>
              <a:rPr lang="zh-TW" altLang="en-US" sz="2000" dirty="0">
                <a:latin typeface="標楷體" panose="03000509000000000000" pitchFamily="65" charset="-120"/>
                <a:ea typeface="標楷體" panose="03000509000000000000" pitchFamily="65" charset="-120"/>
              </a:rPr>
              <a:t>區間</a:t>
            </a:r>
          </a:p>
        </p:txBody>
      </p:sp>
      <p:cxnSp>
        <p:nvCxnSpPr>
          <p:cNvPr id="33" name="直線單箭頭接點 32">
            <a:extLst>
              <a:ext uri="{FF2B5EF4-FFF2-40B4-BE49-F238E27FC236}">
                <a16:creationId xmlns:a16="http://schemas.microsoft.com/office/drawing/2014/main" id="{F7476A7A-0F98-44DF-A8AC-959CEC6FC878}"/>
              </a:ext>
            </a:extLst>
          </p:cNvPr>
          <p:cNvCxnSpPr>
            <a:stCxn id="32" idx="1"/>
          </p:cNvCxnSpPr>
          <p:nvPr/>
        </p:nvCxnSpPr>
        <p:spPr>
          <a:xfrm flipH="1" flipV="1">
            <a:off x="4999839" y="2088859"/>
            <a:ext cx="2451567" cy="6400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5123D118-922B-42AF-A609-F0B2648FE260}"/>
              </a:ext>
            </a:extLst>
          </p:cNvPr>
          <p:cNvCxnSpPr>
            <a:cxnSpLocks/>
          </p:cNvCxnSpPr>
          <p:nvPr/>
        </p:nvCxnSpPr>
        <p:spPr>
          <a:xfrm flipH="1">
            <a:off x="6884576" y="2881343"/>
            <a:ext cx="719231" cy="1110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968BE58-EAAE-40E7-BFE3-3F4784A1F0E6}"/>
              </a:ext>
            </a:extLst>
          </p:cNvPr>
          <p:cNvCxnSpPr>
            <a:cxnSpLocks/>
          </p:cNvCxnSpPr>
          <p:nvPr/>
        </p:nvCxnSpPr>
        <p:spPr>
          <a:xfrm>
            <a:off x="7812024" y="2928997"/>
            <a:ext cx="1155807" cy="20288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F12798E4-DAFF-453E-BEF0-30D3FF48EB3E}"/>
              </a:ext>
            </a:extLst>
          </p:cNvPr>
          <p:cNvSpPr txBox="1"/>
          <p:nvPr/>
        </p:nvSpPr>
        <p:spPr>
          <a:xfrm>
            <a:off x="3066887" y="2017454"/>
            <a:ext cx="1470861"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覆蓋區間</a:t>
            </a:r>
          </a:p>
        </p:txBody>
      </p:sp>
      <p:sp>
        <p:nvSpPr>
          <p:cNvPr id="45" name="文字方塊 44">
            <a:extLst>
              <a:ext uri="{FF2B5EF4-FFF2-40B4-BE49-F238E27FC236}">
                <a16:creationId xmlns:a16="http://schemas.microsoft.com/office/drawing/2014/main" id="{94BE856E-F12C-4528-87C0-FCDB463E7539}"/>
              </a:ext>
            </a:extLst>
          </p:cNvPr>
          <p:cNvSpPr txBox="1"/>
          <p:nvPr/>
        </p:nvSpPr>
        <p:spPr>
          <a:xfrm>
            <a:off x="5570871" y="3560876"/>
            <a:ext cx="1470861"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覆蓋區間</a:t>
            </a:r>
          </a:p>
        </p:txBody>
      </p:sp>
      <p:sp>
        <p:nvSpPr>
          <p:cNvPr id="46" name="文字方塊 45">
            <a:extLst>
              <a:ext uri="{FF2B5EF4-FFF2-40B4-BE49-F238E27FC236}">
                <a16:creationId xmlns:a16="http://schemas.microsoft.com/office/drawing/2014/main" id="{E0541470-85EF-4DDA-9B1D-141183346625}"/>
              </a:ext>
            </a:extLst>
          </p:cNvPr>
          <p:cNvSpPr txBox="1"/>
          <p:nvPr/>
        </p:nvSpPr>
        <p:spPr>
          <a:xfrm>
            <a:off x="8526579" y="5064104"/>
            <a:ext cx="1470861"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覆蓋區間</a:t>
            </a:r>
          </a:p>
        </p:txBody>
      </p:sp>
    </p:spTree>
    <p:extLst>
      <p:ext uri="{BB962C8B-B14F-4D97-AF65-F5344CB8AC3E}">
        <p14:creationId xmlns:p14="http://schemas.microsoft.com/office/powerpoint/2010/main" val="231859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6"/>
                                        </p:tgtEl>
                                        <p:attrNameLst>
                                          <p:attrName>style.color</p:attrName>
                                        </p:attrNameLst>
                                      </p:cBhvr>
                                      <p:to>
                                        <a:srgbClr val="DF1A05"/>
                                      </p:to>
                                    </p:animClr>
                                    <p:animClr clrSpc="rgb" dir="cw">
                                      <p:cBhvr>
                                        <p:cTn id="7" dur="500" fill="hold"/>
                                        <p:tgtEl>
                                          <p:spTgt spid="6"/>
                                        </p:tgtEl>
                                        <p:attrNameLst>
                                          <p:attrName>fillcolor</p:attrName>
                                        </p:attrNameLst>
                                      </p:cBhvr>
                                      <p:to>
                                        <a:srgbClr val="DF1A05"/>
                                      </p:to>
                                    </p:animClr>
                                    <p:set>
                                      <p:cBhvr>
                                        <p:cTn id="8" dur="500" fill="hold"/>
                                        <p:tgtEl>
                                          <p:spTgt spid="6"/>
                                        </p:tgtEl>
                                        <p:attrNameLst>
                                          <p:attrName>fill.type</p:attrName>
                                        </p:attrNameLst>
                                      </p:cBhvr>
                                      <p:to>
                                        <p:strVal val="solid"/>
                                      </p:to>
                                    </p:set>
                                    <p:set>
                                      <p:cBhvr>
                                        <p:cTn id="9" dur="500" fill="hold"/>
                                        <p:tgtEl>
                                          <p:spTgt spid="6"/>
                                        </p:tgtEl>
                                        <p:attrNameLst>
                                          <p:attrName>fill.on</p:attrName>
                                        </p:attrNameLst>
                                      </p:cBhvr>
                                      <p:to>
                                        <p:strVal val="true"/>
                                      </p:to>
                                    </p:set>
                                  </p:childTnLst>
                                  <p:subTnLst>
                                    <p:animClr clrSpc="rgb" dir="cw">
                                      <p:cBhvr override="childStyle">
                                        <p:cTn dur="1" fill="hold" display="0" masterRel="nextClick" afterEffect="1"/>
                                        <p:tgtEl>
                                          <p:spTgt spid="6"/>
                                        </p:tgtEl>
                                        <p:attrNameLst>
                                          <p:attrName>ppt_c</p:attrName>
                                        </p:attrNameLst>
                                      </p:cBhvr>
                                      <p:to>
                                        <a:srgbClr val="DF1A05"/>
                                      </p:to>
                                    </p:animClr>
                                  </p:subTnLst>
                                </p:cTn>
                              </p:par>
                              <p:par>
                                <p:cTn id="10" presetID="19" presetClass="emph" presetSubtype="0" fill="hold" nodeType="withEffect">
                                  <p:stCondLst>
                                    <p:cond delay="0"/>
                                  </p:stCondLst>
                                  <p:childTnLst>
                                    <p:animClr clrSpc="rgb" dir="cw">
                                      <p:cBhvr override="childStyle">
                                        <p:cTn id="11" dur="500" fill="hold"/>
                                        <p:tgtEl>
                                          <p:spTgt spid="17"/>
                                        </p:tgtEl>
                                        <p:attrNameLst>
                                          <p:attrName>style.color</p:attrName>
                                        </p:attrNameLst>
                                      </p:cBhvr>
                                      <p:to>
                                        <a:schemeClr val="accent2"/>
                                      </p:to>
                                    </p:animClr>
                                    <p:animClr clrSpc="rgb" dir="cw">
                                      <p:cBhvr>
                                        <p:cTn id="12" dur="500" fill="hold"/>
                                        <p:tgtEl>
                                          <p:spTgt spid="17"/>
                                        </p:tgtEl>
                                        <p:attrNameLst>
                                          <p:attrName>fillcolor</p:attrName>
                                        </p:attrNameLst>
                                      </p:cBhvr>
                                      <p:to>
                                        <a:schemeClr val="accent2"/>
                                      </p:to>
                                    </p:animClr>
                                    <p:set>
                                      <p:cBhvr>
                                        <p:cTn id="13" dur="500" fill="hold"/>
                                        <p:tgtEl>
                                          <p:spTgt spid="17"/>
                                        </p:tgtEl>
                                        <p:attrNameLst>
                                          <p:attrName>fill.type</p:attrName>
                                        </p:attrNameLst>
                                      </p:cBhvr>
                                      <p:to>
                                        <p:strVal val="solid"/>
                                      </p:to>
                                    </p:set>
                                    <p:set>
                                      <p:cBhvr>
                                        <p:cTn id="14" dur="500" fill="hold"/>
                                        <p:tgtEl>
                                          <p:spTgt spid="17"/>
                                        </p:tgtEl>
                                        <p:attrNameLst>
                                          <p:attrName>fill.on</p:attrName>
                                        </p:attrNameLst>
                                      </p:cBhvr>
                                      <p:to>
                                        <p:strVal val="true"/>
                                      </p:to>
                                    </p:set>
                                  </p:childTnLst>
                                  <p:subTnLst>
                                    <p:animClr clrSpc="rgb" dir="cw">
                                      <p:cBhvr override="childStyle">
                                        <p:cTn dur="1" fill="hold" display="0" masterRel="nextClick" afterEffect="1"/>
                                        <p:tgtEl>
                                          <p:spTgt spid="17"/>
                                        </p:tgtEl>
                                        <p:attrNameLst>
                                          <p:attrName>ppt_c</p:attrName>
                                        </p:attrNameLst>
                                      </p:cBhvr>
                                      <p:to>
                                        <a:srgbClr val="DF1A05"/>
                                      </p:to>
                                    </p:animClr>
                                  </p:subTnLst>
                                </p:cTn>
                              </p:par>
                              <p:par>
                                <p:cTn id="15" presetID="19" presetClass="emph" presetSubtype="0" fill="hold" nodeType="withEffect">
                                  <p:stCondLst>
                                    <p:cond delay="0"/>
                                  </p:stCondLst>
                                  <p:childTnLst>
                                    <p:animClr clrSpc="rgb" dir="cw">
                                      <p:cBhvr override="childStyle">
                                        <p:cTn id="16" dur="500" fill="hold"/>
                                        <p:tgtEl>
                                          <p:spTgt spid="25"/>
                                        </p:tgtEl>
                                        <p:attrNameLst>
                                          <p:attrName>style.color</p:attrName>
                                        </p:attrNameLst>
                                      </p:cBhvr>
                                      <p:to>
                                        <a:schemeClr val="accent2"/>
                                      </p:to>
                                    </p:animClr>
                                    <p:animClr clrSpc="rgb" dir="cw">
                                      <p:cBhvr>
                                        <p:cTn id="17" dur="500" fill="hold"/>
                                        <p:tgtEl>
                                          <p:spTgt spid="25"/>
                                        </p:tgtEl>
                                        <p:attrNameLst>
                                          <p:attrName>fillcolor</p:attrName>
                                        </p:attrNameLst>
                                      </p:cBhvr>
                                      <p:to>
                                        <a:schemeClr val="accent2"/>
                                      </p:to>
                                    </p:animClr>
                                    <p:set>
                                      <p:cBhvr>
                                        <p:cTn id="18" dur="500" fill="hold"/>
                                        <p:tgtEl>
                                          <p:spTgt spid="25"/>
                                        </p:tgtEl>
                                        <p:attrNameLst>
                                          <p:attrName>fill.type</p:attrName>
                                        </p:attrNameLst>
                                      </p:cBhvr>
                                      <p:to>
                                        <p:strVal val="solid"/>
                                      </p:to>
                                    </p:set>
                                    <p:set>
                                      <p:cBhvr>
                                        <p:cTn id="19" dur="500" fill="hold"/>
                                        <p:tgtEl>
                                          <p:spTgt spid="25"/>
                                        </p:tgtEl>
                                        <p:attrNameLst>
                                          <p:attrName>fill.on</p:attrName>
                                        </p:attrNameLst>
                                      </p:cBhvr>
                                      <p:to>
                                        <p:strVal val="true"/>
                                      </p:to>
                                    </p:set>
                                  </p:childTnLst>
                                  <p:subTnLst>
                                    <p:animClr clrSpc="rgb" dir="cw">
                                      <p:cBhvr override="childStyle">
                                        <p:cTn dur="1" fill="hold" display="0" masterRel="nextClick" afterEffect="1"/>
                                        <p:tgtEl>
                                          <p:spTgt spid="25"/>
                                        </p:tgtEl>
                                        <p:attrNameLst>
                                          <p:attrName>ppt_c</p:attrName>
                                        </p:attrNameLst>
                                      </p:cBhvr>
                                      <p:to>
                                        <a:srgbClr val="DF1A05"/>
                                      </p:to>
                                    </p:animClr>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up)">
                                      <p:cBhvr>
                                        <p:cTn id="38" dur="500"/>
                                        <p:tgtEl>
                                          <p:spTgt spid="31"/>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up)">
                                      <p:cBhvr>
                                        <p:cTn id="41" dur="500"/>
                                        <p:tgtEl>
                                          <p:spTgt spid="32"/>
                                        </p:tgtEl>
                                      </p:cBhvr>
                                    </p:animEffect>
                                  </p:childTnLst>
                                </p:cTn>
                              </p:par>
                              <p:par>
                                <p:cTn id="42" presetID="22" presetClass="entr" presetSubtype="2"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right)">
                                      <p:cBhvr>
                                        <p:cTn id="44" dur="500"/>
                                        <p:tgtEl>
                                          <p:spTgt spid="33"/>
                                        </p:tgtEl>
                                      </p:cBhvr>
                                    </p:animEffect>
                                  </p:childTnLst>
                                </p:cTn>
                              </p:par>
                              <p:par>
                                <p:cTn id="45" presetID="22" presetClass="entr" presetSubtype="1"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up)">
                                      <p:cBhvr>
                                        <p:cTn id="47" dur="500"/>
                                        <p:tgtEl>
                                          <p:spTgt spid="36"/>
                                        </p:tgtEl>
                                      </p:cBhvr>
                                    </p:animEffect>
                                  </p:childTnLst>
                                </p:cTn>
                              </p:par>
                              <p:par>
                                <p:cTn id="48" presetID="22" presetClass="entr" presetSubtype="1"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up)">
                                      <p:cBhvr>
                                        <p:cTn id="53" dur="500"/>
                                        <p:tgtEl>
                                          <p:spTgt spid="3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up)">
                                      <p:cBhvr>
                                        <p:cTn id="56" dur="500"/>
                                        <p:tgtEl>
                                          <p:spTgt spid="4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up)">
                                      <p:cBhvr>
                                        <p:cTn id="5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9" grpId="0" animBg="1"/>
      <p:bldP spid="8" grpId="0"/>
      <p:bldP spid="26" grpId="0"/>
      <p:bldP spid="28" grpId="0"/>
      <p:bldP spid="32" grpId="0"/>
      <p:bldP spid="39" grpId="0"/>
      <p:bldP spid="45" grpId="0"/>
      <p:bldP spid="46"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4954</TotalTime>
  <Words>1789</Words>
  <Application>Microsoft Office PowerPoint</Application>
  <PresentationFormat>寬螢幕</PresentationFormat>
  <Paragraphs>501</Paragraphs>
  <Slides>32</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32</vt:i4>
      </vt:variant>
    </vt:vector>
  </HeadingPairs>
  <TitlesOfParts>
    <vt:vector size="40" baseType="lpstr">
      <vt:lpstr>新細明體</vt:lpstr>
      <vt:lpstr>標楷體</vt:lpstr>
      <vt:lpstr>Arial</vt:lpstr>
      <vt:lpstr>Calibri</vt:lpstr>
      <vt:lpstr>Calibri Light</vt:lpstr>
      <vt:lpstr>Cambria Math</vt:lpstr>
      <vt:lpstr>Times New Roman</vt:lpstr>
      <vt:lpstr>Office 佈景主題</vt:lpstr>
      <vt:lpstr>UVa 12321 Gas Stations</vt:lpstr>
      <vt:lpstr>UVa 12321 Gas Stations (Time Limit: 2 seconds)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 410 Station Balance</dc:title>
  <dc:creator>chcheng</dc:creator>
  <cp:lastModifiedBy>chcheng</cp:lastModifiedBy>
  <cp:revision>1265</cp:revision>
  <dcterms:created xsi:type="dcterms:W3CDTF">2020-02-14T09:12:44Z</dcterms:created>
  <dcterms:modified xsi:type="dcterms:W3CDTF">2020-08-14T03:38:59Z</dcterms:modified>
</cp:coreProperties>
</file>