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0"/>
  </p:notesMasterIdLst>
  <p:sldIdLst>
    <p:sldId id="256" r:id="rId2"/>
    <p:sldId id="257" r:id="rId3"/>
    <p:sldId id="285" r:id="rId4"/>
    <p:sldId id="304" r:id="rId5"/>
    <p:sldId id="258" r:id="rId6"/>
    <p:sldId id="259" r:id="rId7"/>
    <p:sldId id="260" r:id="rId8"/>
    <p:sldId id="305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289" r:id="rId24"/>
    <p:sldId id="306" r:id="rId25"/>
    <p:sldId id="313" r:id="rId26"/>
    <p:sldId id="314" r:id="rId27"/>
    <p:sldId id="315" r:id="rId28"/>
    <p:sldId id="309" r:id="rId29"/>
    <p:sldId id="310" r:id="rId30"/>
    <p:sldId id="316" r:id="rId31"/>
    <p:sldId id="317" r:id="rId32"/>
    <p:sldId id="318" r:id="rId33"/>
    <p:sldId id="311" r:id="rId34"/>
    <p:sldId id="312" r:id="rId35"/>
    <p:sldId id="319" r:id="rId36"/>
    <p:sldId id="321" r:id="rId37"/>
    <p:sldId id="322" r:id="rId38"/>
    <p:sldId id="323" r:id="rId39"/>
    <p:sldId id="338" r:id="rId40"/>
    <p:sldId id="339" r:id="rId41"/>
    <p:sldId id="340" r:id="rId42"/>
    <p:sldId id="341" r:id="rId43"/>
    <p:sldId id="342" r:id="rId44"/>
    <p:sldId id="344" r:id="rId45"/>
    <p:sldId id="346" r:id="rId46"/>
    <p:sldId id="345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33CC"/>
    <a:srgbClr val="0000FF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70" d="100"/>
          <a:sy n="70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9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48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1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55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91683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6600" err="1" smtClean="0">
                <a:latin typeface="Arial" charset="0"/>
              </a:rPr>
              <a:t>Uva</a:t>
            </a:r>
            <a:r>
              <a:rPr lang="en-US" altLang="zh-TW" sz="6600" smtClean="0">
                <a:latin typeface="Arial" charset="0"/>
              </a:rPr>
              <a:t> 1201</a:t>
            </a:r>
            <a:endParaRPr lang="en-US" altLang="zh-TW" sz="6600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059832"/>
            <a:ext cx="6172200" cy="1719808"/>
          </a:xfrm>
        </p:spPr>
        <p:txBody>
          <a:bodyPr/>
          <a:lstStyle/>
          <a:p>
            <a:r>
              <a:rPr lang="en-US" altLang="zh-TW" sz="4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Taxi Cab </a:t>
            </a:r>
            <a:r>
              <a:rPr lang="en-US" altLang="zh-TW" sz="4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Scheme</a:t>
            </a:r>
          </a:p>
          <a:p>
            <a:endParaRPr lang="en-US" altLang="zh-TW" sz="3600">
              <a:latin typeface="Arial" charset="0"/>
            </a:endParaRPr>
          </a:p>
          <a:p>
            <a:r>
              <a:rPr lang="en-US" altLang="zh-TW" sz="3600" smtClean="0">
                <a:latin typeface="Arial" charset="0"/>
              </a:rPr>
              <a:t>NWERC 2004, LA 3126 </a:t>
            </a:r>
            <a:endParaRPr lang="en-US" altLang="zh-TW" sz="3600" dirty="0" smtClean="0">
              <a:latin typeface="Arial" charset="0"/>
            </a:endParaRPr>
          </a:p>
          <a:p>
            <a:r>
              <a:rPr lang="en-US" altLang="zh-TW" sz="36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26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1020186" y="206084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2316330" y="206923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041311" y="291656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337455" y="292494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1041311" y="378065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337455" y="378904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041311" y="471676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2337455" y="472514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1054052" y="558085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350196" y="558924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" name="直線接點 15"/>
          <p:cNvCxnSpPr>
            <a:stCxn id="3" idx="6"/>
            <a:endCxn id="6" idx="2"/>
          </p:cNvCxnSpPr>
          <p:nvPr/>
        </p:nvCxnSpPr>
        <p:spPr bwMode="auto">
          <a:xfrm>
            <a:off x="1308218" y="2204864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5" idx="6"/>
            <a:endCxn id="8" idx="2"/>
          </p:cNvCxnSpPr>
          <p:nvPr/>
        </p:nvCxnSpPr>
        <p:spPr bwMode="auto">
          <a:xfrm>
            <a:off x="1329343" y="3060576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5" idx="6"/>
            <a:endCxn id="10" idx="2"/>
          </p:cNvCxnSpPr>
          <p:nvPr/>
        </p:nvCxnSpPr>
        <p:spPr bwMode="auto">
          <a:xfrm>
            <a:off x="1329343" y="3060576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7" idx="6"/>
            <a:endCxn id="10" idx="2"/>
          </p:cNvCxnSpPr>
          <p:nvPr/>
        </p:nvCxnSpPr>
        <p:spPr bwMode="auto">
          <a:xfrm>
            <a:off x="1329343" y="392467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7" idx="6"/>
            <a:endCxn id="4" idx="2"/>
          </p:cNvCxnSpPr>
          <p:nvPr/>
        </p:nvCxnSpPr>
        <p:spPr bwMode="auto">
          <a:xfrm flipV="1">
            <a:off x="1329343" y="2213248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9" idx="6"/>
            <a:endCxn id="10" idx="2"/>
          </p:cNvCxnSpPr>
          <p:nvPr/>
        </p:nvCxnSpPr>
        <p:spPr bwMode="auto">
          <a:xfrm>
            <a:off x="1308218" y="484387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>
            <a:stCxn id="11" idx="6"/>
            <a:endCxn id="10" idx="3"/>
          </p:cNvCxnSpPr>
          <p:nvPr/>
        </p:nvCxnSpPr>
        <p:spPr bwMode="auto">
          <a:xfrm flipV="1">
            <a:off x="1342084" y="497099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>
            <a:stCxn id="11" idx="6"/>
            <a:endCxn id="12" idx="2"/>
          </p:cNvCxnSpPr>
          <p:nvPr/>
        </p:nvCxnSpPr>
        <p:spPr bwMode="auto">
          <a:xfrm>
            <a:off x="1342084" y="572487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/>
          <p:cNvCxnSpPr>
            <a:stCxn id="3" idx="6"/>
            <a:endCxn id="4" idx="2"/>
          </p:cNvCxnSpPr>
          <p:nvPr/>
        </p:nvCxnSpPr>
        <p:spPr bwMode="auto">
          <a:xfrm>
            <a:off x="1308218" y="2204864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>
            <a:stCxn id="5" idx="6"/>
            <a:endCxn id="4" idx="2"/>
          </p:cNvCxnSpPr>
          <p:nvPr/>
        </p:nvCxnSpPr>
        <p:spPr bwMode="auto">
          <a:xfrm flipV="1">
            <a:off x="1329343" y="221324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橢圓 60"/>
          <p:cNvSpPr/>
          <p:nvPr/>
        </p:nvSpPr>
        <p:spPr bwMode="auto">
          <a:xfrm>
            <a:off x="3758787" y="205246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5054931" y="206084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橢圓 62"/>
          <p:cNvSpPr/>
          <p:nvPr/>
        </p:nvSpPr>
        <p:spPr bwMode="auto">
          <a:xfrm>
            <a:off x="3779912" y="290817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" name="橢圓 63"/>
          <p:cNvSpPr/>
          <p:nvPr/>
        </p:nvSpPr>
        <p:spPr bwMode="auto">
          <a:xfrm>
            <a:off x="5076056" y="29165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橢圓 64"/>
          <p:cNvSpPr/>
          <p:nvPr/>
        </p:nvSpPr>
        <p:spPr bwMode="auto">
          <a:xfrm>
            <a:off x="3779912" y="377227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5076056" y="37806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3779912" y="4708376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 bwMode="auto">
          <a:xfrm>
            <a:off x="5076056" y="47167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3792653" y="5572472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5088797" y="55808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1" name="直線接點 70"/>
          <p:cNvCxnSpPr>
            <a:stCxn id="61" idx="6"/>
            <a:endCxn id="64" idx="2"/>
          </p:cNvCxnSpPr>
          <p:nvPr/>
        </p:nvCxnSpPr>
        <p:spPr bwMode="auto">
          <a:xfrm>
            <a:off x="4046819" y="2196480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>
            <a:stCxn id="63" idx="6"/>
            <a:endCxn id="66" idx="2"/>
          </p:cNvCxnSpPr>
          <p:nvPr/>
        </p:nvCxnSpPr>
        <p:spPr bwMode="auto">
          <a:xfrm>
            <a:off x="4067944" y="3052192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接點 72"/>
          <p:cNvCxnSpPr>
            <a:stCxn id="63" idx="6"/>
            <a:endCxn id="68" idx="2"/>
          </p:cNvCxnSpPr>
          <p:nvPr/>
        </p:nvCxnSpPr>
        <p:spPr bwMode="auto">
          <a:xfrm>
            <a:off x="4067944" y="3052192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65" idx="6"/>
            <a:endCxn id="68" idx="2"/>
          </p:cNvCxnSpPr>
          <p:nvPr/>
        </p:nvCxnSpPr>
        <p:spPr bwMode="auto">
          <a:xfrm>
            <a:off x="4067944" y="3916288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>
            <a:stCxn id="65" idx="6"/>
            <a:endCxn id="62" idx="2"/>
          </p:cNvCxnSpPr>
          <p:nvPr/>
        </p:nvCxnSpPr>
        <p:spPr bwMode="auto">
          <a:xfrm flipV="1">
            <a:off x="4067944" y="2204864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67" idx="6"/>
            <a:endCxn id="68" idx="2"/>
          </p:cNvCxnSpPr>
          <p:nvPr/>
        </p:nvCxnSpPr>
        <p:spPr bwMode="auto">
          <a:xfrm>
            <a:off x="4046819" y="4835494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69" idx="6"/>
            <a:endCxn id="68" idx="3"/>
          </p:cNvCxnSpPr>
          <p:nvPr/>
        </p:nvCxnSpPr>
        <p:spPr bwMode="auto">
          <a:xfrm flipV="1">
            <a:off x="4080685" y="4962611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69" idx="6"/>
            <a:endCxn id="70" idx="2"/>
          </p:cNvCxnSpPr>
          <p:nvPr/>
        </p:nvCxnSpPr>
        <p:spPr bwMode="auto">
          <a:xfrm>
            <a:off x="4080685" y="571648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接點 78"/>
          <p:cNvCxnSpPr>
            <a:stCxn id="61" idx="6"/>
            <a:endCxn id="62" idx="2"/>
          </p:cNvCxnSpPr>
          <p:nvPr/>
        </p:nvCxnSpPr>
        <p:spPr bwMode="auto">
          <a:xfrm>
            <a:off x="4046819" y="219648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79"/>
          <p:cNvCxnSpPr>
            <a:stCxn id="63" idx="6"/>
            <a:endCxn id="62" idx="2"/>
          </p:cNvCxnSpPr>
          <p:nvPr/>
        </p:nvCxnSpPr>
        <p:spPr bwMode="auto">
          <a:xfrm flipV="1">
            <a:off x="4067944" y="2204864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橢圓 80"/>
          <p:cNvSpPr/>
          <p:nvPr/>
        </p:nvSpPr>
        <p:spPr bwMode="auto">
          <a:xfrm>
            <a:off x="6423083" y="203420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7719227" y="204259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6444208" y="288992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7740352" y="28983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6444208" y="375401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橢圓 85"/>
          <p:cNvSpPr/>
          <p:nvPr/>
        </p:nvSpPr>
        <p:spPr bwMode="auto">
          <a:xfrm>
            <a:off x="7740352" y="37624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橢圓 86"/>
          <p:cNvSpPr/>
          <p:nvPr/>
        </p:nvSpPr>
        <p:spPr bwMode="auto">
          <a:xfrm>
            <a:off x="6444208" y="469012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7740352" y="46985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9" name="橢圓 88"/>
          <p:cNvSpPr/>
          <p:nvPr/>
        </p:nvSpPr>
        <p:spPr bwMode="auto">
          <a:xfrm>
            <a:off x="6456949" y="55542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0" name="橢圓 89"/>
          <p:cNvSpPr/>
          <p:nvPr/>
        </p:nvSpPr>
        <p:spPr bwMode="auto">
          <a:xfrm>
            <a:off x="7753093" y="55626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1" name="直線接點 90"/>
          <p:cNvCxnSpPr>
            <a:stCxn id="81" idx="6"/>
            <a:endCxn id="84" idx="2"/>
          </p:cNvCxnSpPr>
          <p:nvPr/>
        </p:nvCxnSpPr>
        <p:spPr bwMode="auto">
          <a:xfrm>
            <a:off x="6711115" y="2178224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接點 91"/>
          <p:cNvCxnSpPr>
            <a:stCxn id="83" idx="6"/>
            <a:endCxn id="86" idx="2"/>
          </p:cNvCxnSpPr>
          <p:nvPr/>
        </p:nvCxnSpPr>
        <p:spPr bwMode="auto">
          <a:xfrm>
            <a:off x="6732240" y="3033936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/>
          <p:cNvCxnSpPr>
            <a:stCxn id="83" idx="6"/>
            <a:endCxn id="88" idx="2"/>
          </p:cNvCxnSpPr>
          <p:nvPr/>
        </p:nvCxnSpPr>
        <p:spPr bwMode="auto">
          <a:xfrm>
            <a:off x="6732240" y="3033936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>
            <a:stCxn id="85" idx="6"/>
            <a:endCxn id="88" idx="2"/>
          </p:cNvCxnSpPr>
          <p:nvPr/>
        </p:nvCxnSpPr>
        <p:spPr bwMode="auto">
          <a:xfrm>
            <a:off x="6732240" y="389803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接點 94"/>
          <p:cNvCxnSpPr>
            <a:stCxn id="85" idx="6"/>
            <a:endCxn id="82" idx="2"/>
          </p:cNvCxnSpPr>
          <p:nvPr/>
        </p:nvCxnSpPr>
        <p:spPr bwMode="auto">
          <a:xfrm flipV="1">
            <a:off x="6732240" y="2186608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/>
          <p:cNvCxnSpPr>
            <a:stCxn id="87" idx="6"/>
            <a:endCxn id="88" idx="2"/>
          </p:cNvCxnSpPr>
          <p:nvPr/>
        </p:nvCxnSpPr>
        <p:spPr bwMode="auto">
          <a:xfrm>
            <a:off x="6711115" y="481723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接點 96"/>
          <p:cNvCxnSpPr>
            <a:stCxn id="89" idx="6"/>
            <a:endCxn id="88" idx="3"/>
          </p:cNvCxnSpPr>
          <p:nvPr/>
        </p:nvCxnSpPr>
        <p:spPr bwMode="auto">
          <a:xfrm flipV="1">
            <a:off x="6744981" y="494435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接點 97"/>
          <p:cNvCxnSpPr>
            <a:stCxn id="89" idx="6"/>
            <a:endCxn id="90" idx="2"/>
          </p:cNvCxnSpPr>
          <p:nvPr/>
        </p:nvCxnSpPr>
        <p:spPr bwMode="auto">
          <a:xfrm>
            <a:off x="6744981" y="56982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接點 98"/>
          <p:cNvCxnSpPr>
            <a:stCxn id="81" idx="6"/>
            <a:endCxn id="82" idx="2"/>
          </p:cNvCxnSpPr>
          <p:nvPr/>
        </p:nvCxnSpPr>
        <p:spPr bwMode="auto">
          <a:xfrm>
            <a:off x="6711115" y="2178224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/>
          <p:cNvCxnSpPr>
            <a:stCxn id="83" idx="6"/>
            <a:endCxn id="82" idx="2"/>
          </p:cNvCxnSpPr>
          <p:nvPr/>
        </p:nvCxnSpPr>
        <p:spPr bwMode="auto">
          <a:xfrm flipV="1">
            <a:off x="6732240" y="218660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手繪多邊形 101"/>
          <p:cNvSpPr/>
          <p:nvPr/>
        </p:nvSpPr>
        <p:spPr>
          <a:xfrm>
            <a:off x="6688667" y="2322240"/>
            <a:ext cx="1092200" cy="2648756"/>
          </a:xfrm>
          <a:custGeom>
            <a:avLst/>
            <a:gdLst>
              <a:gd name="connsiteX0" fmla="*/ 0 w 1092200"/>
              <a:gd name="connsiteY0" fmla="*/ 2826253 h 2897332"/>
              <a:gd name="connsiteX1" fmla="*/ 999066 w 1092200"/>
              <a:gd name="connsiteY1" fmla="*/ 2809319 h 2897332"/>
              <a:gd name="connsiteX2" fmla="*/ 42333 w 1092200"/>
              <a:gd name="connsiteY2" fmla="*/ 1954186 h 2897332"/>
              <a:gd name="connsiteX3" fmla="*/ 1092200 w 1092200"/>
              <a:gd name="connsiteY3" fmla="*/ 176186 h 2897332"/>
              <a:gd name="connsiteX4" fmla="*/ 42333 w 1092200"/>
              <a:gd name="connsiteY4" fmla="*/ 150786 h 2897332"/>
              <a:gd name="connsiteX5" fmla="*/ 973666 w 1092200"/>
              <a:gd name="connsiteY5" fmla="*/ 938186 h 28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200" h="2897332">
                <a:moveTo>
                  <a:pt x="0" y="2826253"/>
                </a:moveTo>
                <a:cubicBezTo>
                  <a:pt x="496005" y="2890458"/>
                  <a:pt x="992011" y="2954664"/>
                  <a:pt x="999066" y="2809319"/>
                </a:cubicBezTo>
                <a:cubicBezTo>
                  <a:pt x="1006122" y="2663974"/>
                  <a:pt x="26811" y="2393041"/>
                  <a:pt x="42333" y="1954186"/>
                </a:cubicBezTo>
                <a:cubicBezTo>
                  <a:pt x="57855" y="1515331"/>
                  <a:pt x="1092200" y="476753"/>
                  <a:pt x="1092200" y="176186"/>
                </a:cubicBezTo>
                <a:cubicBezTo>
                  <a:pt x="1092200" y="-124381"/>
                  <a:pt x="62089" y="23786"/>
                  <a:pt x="42333" y="150786"/>
                </a:cubicBezTo>
                <a:cubicBezTo>
                  <a:pt x="22577" y="277786"/>
                  <a:pt x="498121" y="607986"/>
                  <a:pt x="973666" y="938186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845360" y="983609"/>
            <a:ext cx="294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找 </a:t>
            </a:r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Augmenting Path</a:t>
            </a:r>
          </a:p>
          <a:p>
            <a:r>
              <a:rPr lang="zh-TW" altLang="en-US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增加 </a:t>
            </a:r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cardinality</a:t>
            </a:r>
            <a:endParaRPr lang="zh-TW" altLang="en-US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向下箭號 14"/>
          <p:cNvSpPr/>
          <p:nvPr/>
        </p:nvSpPr>
        <p:spPr bwMode="auto">
          <a:xfrm rot="19403110">
            <a:off x="4147035" y="1699144"/>
            <a:ext cx="504056" cy="38965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71800" y="1392452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cardinality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1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26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81" name="橢圓 80"/>
          <p:cNvSpPr/>
          <p:nvPr/>
        </p:nvSpPr>
        <p:spPr bwMode="auto">
          <a:xfrm>
            <a:off x="958859" y="220486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2255003" y="221324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979984" y="306057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2276128" y="30689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979984" y="392467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橢圓 85"/>
          <p:cNvSpPr/>
          <p:nvPr/>
        </p:nvSpPr>
        <p:spPr bwMode="auto">
          <a:xfrm>
            <a:off x="2276128" y="39330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橢圓 86"/>
          <p:cNvSpPr/>
          <p:nvPr/>
        </p:nvSpPr>
        <p:spPr bwMode="auto">
          <a:xfrm>
            <a:off x="979984" y="4860776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2276128" y="48691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9" name="橢圓 88"/>
          <p:cNvSpPr/>
          <p:nvPr/>
        </p:nvSpPr>
        <p:spPr bwMode="auto">
          <a:xfrm>
            <a:off x="992725" y="5724872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0" name="橢圓 89"/>
          <p:cNvSpPr/>
          <p:nvPr/>
        </p:nvSpPr>
        <p:spPr bwMode="auto">
          <a:xfrm>
            <a:off x="2288869" y="57332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1" name="直線接點 90"/>
          <p:cNvCxnSpPr>
            <a:stCxn id="81" idx="6"/>
            <a:endCxn id="84" idx="2"/>
          </p:cNvCxnSpPr>
          <p:nvPr/>
        </p:nvCxnSpPr>
        <p:spPr bwMode="auto">
          <a:xfrm>
            <a:off x="1246891" y="2348880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接點 91"/>
          <p:cNvCxnSpPr>
            <a:stCxn id="83" idx="6"/>
            <a:endCxn id="86" idx="2"/>
          </p:cNvCxnSpPr>
          <p:nvPr/>
        </p:nvCxnSpPr>
        <p:spPr bwMode="auto">
          <a:xfrm>
            <a:off x="1268016" y="3204592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/>
          <p:cNvCxnSpPr>
            <a:stCxn id="83" idx="6"/>
            <a:endCxn id="88" idx="2"/>
          </p:cNvCxnSpPr>
          <p:nvPr/>
        </p:nvCxnSpPr>
        <p:spPr bwMode="auto">
          <a:xfrm>
            <a:off x="1268016" y="3204592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>
            <a:stCxn id="85" idx="6"/>
            <a:endCxn id="88" idx="2"/>
          </p:cNvCxnSpPr>
          <p:nvPr/>
        </p:nvCxnSpPr>
        <p:spPr bwMode="auto">
          <a:xfrm>
            <a:off x="1268016" y="4068688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接點 94"/>
          <p:cNvCxnSpPr>
            <a:stCxn id="85" idx="6"/>
            <a:endCxn id="82" idx="2"/>
          </p:cNvCxnSpPr>
          <p:nvPr/>
        </p:nvCxnSpPr>
        <p:spPr bwMode="auto">
          <a:xfrm flipV="1">
            <a:off x="1268016" y="2357264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/>
          <p:cNvCxnSpPr>
            <a:stCxn id="87" idx="6"/>
            <a:endCxn id="88" idx="2"/>
          </p:cNvCxnSpPr>
          <p:nvPr/>
        </p:nvCxnSpPr>
        <p:spPr bwMode="auto">
          <a:xfrm>
            <a:off x="1246891" y="4987894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接點 96"/>
          <p:cNvCxnSpPr>
            <a:stCxn id="89" idx="6"/>
            <a:endCxn id="88" idx="3"/>
          </p:cNvCxnSpPr>
          <p:nvPr/>
        </p:nvCxnSpPr>
        <p:spPr bwMode="auto">
          <a:xfrm flipV="1">
            <a:off x="1280757" y="5115011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接點 97"/>
          <p:cNvCxnSpPr>
            <a:stCxn id="89" idx="6"/>
            <a:endCxn id="90" idx="2"/>
          </p:cNvCxnSpPr>
          <p:nvPr/>
        </p:nvCxnSpPr>
        <p:spPr bwMode="auto">
          <a:xfrm>
            <a:off x="1280757" y="586888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接點 98"/>
          <p:cNvCxnSpPr>
            <a:stCxn id="81" idx="6"/>
            <a:endCxn id="82" idx="2"/>
          </p:cNvCxnSpPr>
          <p:nvPr/>
        </p:nvCxnSpPr>
        <p:spPr bwMode="auto">
          <a:xfrm>
            <a:off x="1246891" y="234888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/>
          <p:cNvCxnSpPr>
            <a:stCxn id="83" idx="6"/>
            <a:endCxn id="82" idx="2"/>
          </p:cNvCxnSpPr>
          <p:nvPr/>
        </p:nvCxnSpPr>
        <p:spPr bwMode="auto">
          <a:xfrm flipV="1">
            <a:off x="1268016" y="2357264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手繪多邊形 101"/>
          <p:cNvSpPr/>
          <p:nvPr/>
        </p:nvSpPr>
        <p:spPr>
          <a:xfrm>
            <a:off x="1224443" y="2436176"/>
            <a:ext cx="1092200" cy="2678836"/>
          </a:xfrm>
          <a:custGeom>
            <a:avLst/>
            <a:gdLst>
              <a:gd name="connsiteX0" fmla="*/ 0 w 1092200"/>
              <a:gd name="connsiteY0" fmla="*/ 2826253 h 2897332"/>
              <a:gd name="connsiteX1" fmla="*/ 999066 w 1092200"/>
              <a:gd name="connsiteY1" fmla="*/ 2809319 h 2897332"/>
              <a:gd name="connsiteX2" fmla="*/ 42333 w 1092200"/>
              <a:gd name="connsiteY2" fmla="*/ 1954186 h 2897332"/>
              <a:gd name="connsiteX3" fmla="*/ 1092200 w 1092200"/>
              <a:gd name="connsiteY3" fmla="*/ 176186 h 2897332"/>
              <a:gd name="connsiteX4" fmla="*/ 42333 w 1092200"/>
              <a:gd name="connsiteY4" fmla="*/ 150786 h 2897332"/>
              <a:gd name="connsiteX5" fmla="*/ 973666 w 1092200"/>
              <a:gd name="connsiteY5" fmla="*/ 938186 h 28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200" h="2897332">
                <a:moveTo>
                  <a:pt x="0" y="2826253"/>
                </a:moveTo>
                <a:cubicBezTo>
                  <a:pt x="496005" y="2890458"/>
                  <a:pt x="992011" y="2954664"/>
                  <a:pt x="999066" y="2809319"/>
                </a:cubicBezTo>
                <a:cubicBezTo>
                  <a:pt x="1006122" y="2663974"/>
                  <a:pt x="26811" y="2393041"/>
                  <a:pt x="42333" y="1954186"/>
                </a:cubicBezTo>
                <a:cubicBezTo>
                  <a:pt x="57855" y="1515331"/>
                  <a:pt x="1092200" y="476753"/>
                  <a:pt x="1092200" y="176186"/>
                </a:cubicBezTo>
                <a:cubicBezTo>
                  <a:pt x="1092200" y="-124381"/>
                  <a:pt x="62089" y="23786"/>
                  <a:pt x="42333" y="150786"/>
                </a:cubicBezTo>
                <a:cubicBezTo>
                  <a:pt x="22577" y="277786"/>
                  <a:pt x="498121" y="607986"/>
                  <a:pt x="973666" y="938186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3802360" y="223014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5098504" y="223853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3823485" y="308585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5119629" y="309424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823485" y="394995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5119629" y="395833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823485" y="4886058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5119629" y="489444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0" name="直線接點 109"/>
          <p:cNvCxnSpPr>
            <a:stCxn id="101" idx="6"/>
            <a:endCxn id="105" idx="2"/>
          </p:cNvCxnSpPr>
          <p:nvPr/>
        </p:nvCxnSpPr>
        <p:spPr bwMode="auto">
          <a:xfrm>
            <a:off x="4090392" y="2374162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接點 110"/>
          <p:cNvCxnSpPr>
            <a:stCxn id="104" idx="6"/>
            <a:endCxn id="107" idx="2"/>
          </p:cNvCxnSpPr>
          <p:nvPr/>
        </p:nvCxnSpPr>
        <p:spPr bwMode="auto">
          <a:xfrm>
            <a:off x="4111517" y="322987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接點 111"/>
          <p:cNvCxnSpPr>
            <a:stCxn id="104" idx="6"/>
            <a:endCxn id="109" idx="2"/>
          </p:cNvCxnSpPr>
          <p:nvPr/>
        </p:nvCxnSpPr>
        <p:spPr bwMode="auto">
          <a:xfrm>
            <a:off x="4111517" y="322987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接點 112"/>
          <p:cNvCxnSpPr>
            <a:stCxn id="106" idx="6"/>
            <a:endCxn id="109" idx="2"/>
          </p:cNvCxnSpPr>
          <p:nvPr/>
        </p:nvCxnSpPr>
        <p:spPr bwMode="auto">
          <a:xfrm>
            <a:off x="4111517" y="4093970"/>
            <a:ext cx="1008112" cy="944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接點 113"/>
          <p:cNvCxnSpPr>
            <a:stCxn id="106" idx="6"/>
            <a:endCxn id="103" idx="2"/>
          </p:cNvCxnSpPr>
          <p:nvPr/>
        </p:nvCxnSpPr>
        <p:spPr bwMode="auto">
          <a:xfrm flipV="1">
            <a:off x="4111517" y="2382546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接點 114"/>
          <p:cNvCxnSpPr>
            <a:stCxn id="108" idx="6"/>
            <a:endCxn id="109" idx="2"/>
          </p:cNvCxnSpPr>
          <p:nvPr/>
        </p:nvCxnSpPr>
        <p:spPr bwMode="auto">
          <a:xfrm>
            <a:off x="4090392" y="5013176"/>
            <a:ext cx="1029237" cy="252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接點 115"/>
          <p:cNvCxnSpPr>
            <a:stCxn id="101" idx="6"/>
            <a:endCxn id="103" idx="2"/>
          </p:cNvCxnSpPr>
          <p:nvPr/>
        </p:nvCxnSpPr>
        <p:spPr bwMode="auto">
          <a:xfrm>
            <a:off x="4090392" y="2374162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接點 116"/>
          <p:cNvCxnSpPr>
            <a:stCxn id="104" idx="6"/>
            <a:endCxn id="103" idx="2"/>
          </p:cNvCxnSpPr>
          <p:nvPr/>
        </p:nvCxnSpPr>
        <p:spPr bwMode="auto">
          <a:xfrm flipV="1">
            <a:off x="4111517" y="238254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橢圓 118"/>
          <p:cNvSpPr/>
          <p:nvPr/>
        </p:nvSpPr>
        <p:spPr bwMode="auto">
          <a:xfrm>
            <a:off x="3321680" y="121543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0" name="橢圓 119"/>
          <p:cNvSpPr/>
          <p:nvPr/>
        </p:nvSpPr>
        <p:spPr bwMode="auto">
          <a:xfrm>
            <a:off x="2760115" y="123003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2" name="橢圓 121"/>
          <p:cNvSpPr/>
          <p:nvPr/>
        </p:nvSpPr>
        <p:spPr bwMode="auto">
          <a:xfrm>
            <a:off x="3933406" y="12116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3" name="橢圓 122"/>
          <p:cNvSpPr/>
          <p:nvPr/>
        </p:nvSpPr>
        <p:spPr bwMode="auto">
          <a:xfrm>
            <a:off x="2156494" y="123674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5" name="橢圓 124"/>
          <p:cNvSpPr/>
          <p:nvPr/>
        </p:nvSpPr>
        <p:spPr bwMode="auto">
          <a:xfrm>
            <a:off x="1020443" y="125364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6" name="橢圓 125"/>
          <p:cNvSpPr/>
          <p:nvPr/>
        </p:nvSpPr>
        <p:spPr bwMode="auto">
          <a:xfrm>
            <a:off x="1520635" y="123674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7" name="直線接點 126"/>
          <p:cNvCxnSpPr>
            <a:stCxn id="119" idx="6"/>
            <a:endCxn id="122" idx="2"/>
          </p:cNvCxnSpPr>
          <p:nvPr/>
        </p:nvCxnSpPr>
        <p:spPr bwMode="auto">
          <a:xfrm flipV="1">
            <a:off x="3609712" y="1355688"/>
            <a:ext cx="323694" cy="37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接點 129"/>
          <p:cNvCxnSpPr>
            <a:stCxn id="123" idx="2"/>
            <a:endCxn id="126" idx="6"/>
          </p:cNvCxnSpPr>
          <p:nvPr/>
        </p:nvCxnSpPr>
        <p:spPr bwMode="auto">
          <a:xfrm flipH="1" flipV="1">
            <a:off x="1808667" y="1380757"/>
            <a:ext cx="347827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接點 130"/>
          <p:cNvCxnSpPr>
            <a:stCxn id="123" idx="6"/>
            <a:endCxn id="120" idx="2"/>
          </p:cNvCxnSpPr>
          <p:nvPr/>
        </p:nvCxnSpPr>
        <p:spPr bwMode="auto">
          <a:xfrm flipV="1">
            <a:off x="2444526" y="1374051"/>
            <a:ext cx="315589" cy="67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線接點 131"/>
          <p:cNvCxnSpPr>
            <a:stCxn id="125" idx="6"/>
            <a:endCxn id="126" idx="2"/>
          </p:cNvCxnSpPr>
          <p:nvPr/>
        </p:nvCxnSpPr>
        <p:spPr bwMode="auto">
          <a:xfrm flipV="1">
            <a:off x="1287350" y="1380757"/>
            <a:ext cx="233285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線接點 132"/>
          <p:cNvCxnSpPr>
            <a:stCxn id="119" idx="2"/>
            <a:endCxn id="120" idx="6"/>
          </p:cNvCxnSpPr>
          <p:nvPr/>
        </p:nvCxnSpPr>
        <p:spPr bwMode="auto">
          <a:xfrm flipH="1">
            <a:off x="3048147" y="1359452"/>
            <a:ext cx="273533" cy="145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橢圓 166"/>
          <p:cNvSpPr/>
          <p:nvPr/>
        </p:nvSpPr>
        <p:spPr bwMode="auto">
          <a:xfrm>
            <a:off x="7104457" y="121543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8" name="橢圓 167"/>
          <p:cNvSpPr/>
          <p:nvPr/>
        </p:nvSpPr>
        <p:spPr bwMode="auto">
          <a:xfrm>
            <a:off x="6542892" y="123003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9" name="橢圓 168"/>
          <p:cNvSpPr/>
          <p:nvPr/>
        </p:nvSpPr>
        <p:spPr bwMode="auto">
          <a:xfrm>
            <a:off x="7716183" y="12116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0" name="橢圓 169"/>
          <p:cNvSpPr/>
          <p:nvPr/>
        </p:nvSpPr>
        <p:spPr bwMode="auto">
          <a:xfrm>
            <a:off x="5939271" y="123674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4803220" y="125364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2" name="橢圓 171"/>
          <p:cNvSpPr/>
          <p:nvPr/>
        </p:nvSpPr>
        <p:spPr bwMode="auto">
          <a:xfrm>
            <a:off x="5303412" y="123674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3" name="直線接點 172"/>
          <p:cNvCxnSpPr>
            <a:stCxn id="167" idx="6"/>
            <a:endCxn id="169" idx="2"/>
          </p:cNvCxnSpPr>
          <p:nvPr/>
        </p:nvCxnSpPr>
        <p:spPr bwMode="auto">
          <a:xfrm flipV="1">
            <a:off x="7392489" y="1355688"/>
            <a:ext cx="323694" cy="37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線接點 173"/>
          <p:cNvCxnSpPr>
            <a:stCxn id="170" idx="2"/>
            <a:endCxn id="172" idx="6"/>
          </p:cNvCxnSpPr>
          <p:nvPr/>
        </p:nvCxnSpPr>
        <p:spPr bwMode="auto">
          <a:xfrm flipH="1" flipV="1">
            <a:off x="5591444" y="1380757"/>
            <a:ext cx="347827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線接點 174"/>
          <p:cNvCxnSpPr>
            <a:stCxn id="170" idx="6"/>
            <a:endCxn id="168" idx="2"/>
          </p:cNvCxnSpPr>
          <p:nvPr/>
        </p:nvCxnSpPr>
        <p:spPr bwMode="auto">
          <a:xfrm flipV="1">
            <a:off x="6227303" y="1374051"/>
            <a:ext cx="315589" cy="67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線接點 175"/>
          <p:cNvCxnSpPr>
            <a:stCxn id="171" idx="6"/>
            <a:endCxn id="172" idx="2"/>
          </p:cNvCxnSpPr>
          <p:nvPr/>
        </p:nvCxnSpPr>
        <p:spPr bwMode="auto">
          <a:xfrm flipV="1">
            <a:off x="5070127" y="1380757"/>
            <a:ext cx="233285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線接點 176"/>
          <p:cNvCxnSpPr>
            <a:stCxn id="167" idx="2"/>
            <a:endCxn id="168" idx="6"/>
          </p:cNvCxnSpPr>
          <p:nvPr/>
        </p:nvCxnSpPr>
        <p:spPr bwMode="auto">
          <a:xfrm flipH="1">
            <a:off x="6830924" y="1359452"/>
            <a:ext cx="273533" cy="145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橢圓 177"/>
          <p:cNvSpPr/>
          <p:nvPr/>
        </p:nvSpPr>
        <p:spPr bwMode="auto">
          <a:xfrm>
            <a:off x="6353427" y="2195157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9" name="橢圓 178"/>
          <p:cNvSpPr/>
          <p:nvPr/>
        </p:nvSpPr>
        <p:spPr bwMode="auto">
          <a:xfrm>
            <a:off x="7649571" y="220354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0" name="橢圓 179"/>
          <p:cNvSpPr/>
          <p:nvPr/>
        </p:nvSpPr>
        <p:spPr bwMode="auto">
          <a:xfrm>
            <a:off x="6374552" y="3050869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1" name="橢圓 180"/>
          <p:cNvSpPr/>
          <p:nvPr/>
        </p:nvSpPr>
        <p:spPr bwMode="auto">
          <a:xfrm>
            <a:off x="7670696" y="3059253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2" name="橢圓 181"/>
          <p:cNvSpPr/>
          <p:nvPr/>
        </p:nvSpPr>
        <p:spPr bwMode="auto">
          <a:xfrm>
            <a:off x="6374552" y="3914965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3" name="橢圓 182"/>
          <p:cNvSpPr/>
          <p:nvPr/>
        </p:nvSpPr>
        <p:spPr bwMode="auto">
          <a:xfrm>
            <a:off x="7670696" y="3923349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4" name="橢圓 183"/>
          <p:cNvSpPr/>
          <p:nvPr/>
        </p:nvSpPr>
        <p:spPr bwMode="auto">
          <a:xfrm>
            <a:off x="6374552" y="4851069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5" name="橢圓 184"/>
          <p:cNvSpPr/>
          <p:nvPr/>
        </p:nvSpPr>
        <p:spPr bwMode="auto">
          <a:xfrm>
            <a:off x="7670696" y="4859453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6" name="橢圓 185"/>
          <p:cNvSpPr/>
          <p:nvPr/>
        </p:nvSpPr>
        <p:spPr bwMode="auto">
          <a:xfrm>
            <a:off x="6387293" y="5715165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7" name="橢圓 186"/>
          <p:cNvSpPr/>
          <p:nvPr/>
        </p:nvSpPr>
        <p:spPr bwMode="auto">
          <a:xfrm>
            <a:off x="7683437" y="5723549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8" name="直線接點 187"/>
          <p:cNvCxnSpPr>
            <a:stCxn id="178" idx="6"/>
            <a:endCxn id="181" idx="2"/>
          </p:cNvCxnSpPr>
          <p:nvPr/>
        </p:nvCxnSpPr>
        <p:spPr bwMode="auto">
          <a:xfrm>
            <a:off x="6641459" y="2339173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接點 188"/>
          <p:cNvCxnSpPr>
            <a:stCxn id="180" idx="6"/>
            <a:endCxn id="183" idx="2"/>
          </p:cNvCxnSpPr>
          <p:nvPr/>
        </p:nvCxnSpPr>
        <p:spPr bwMode="auto">
          <a:xfrm>
            <a:off x="6662584" y="3194885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接點 189"/>
          <p:cNvCxnSpPr>
            <a:stCxn id="180" idx="6"/>
            <a:endCxn id="185" idx="2"/>
          </p:cNvCxnSpPr>
          <p:nvPr/>
        </p:nvCxnSpPr>
        <p:spPr bwMode="auto">
          <a:xfrm>
            <a:off x="6662584" y="3194885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線接點 190"/>
          <p:cNvCxnSpPr>
            <a:stCxn id="182" idx="6"/>
            <a:endCxn id="185" idx="2"/>
          </p:cNvCxnSpPr>
          <p:nvPr/>
        </p:nvCxnSpPr>
        <p:spPr bwMode="auto">
          <a:xfrm>
            <a:off x="6662584" y="4058981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接點 191"/>
          <p:cNvCxnSpPr>
            <a:stCxn id="182" idx="6"/>
            <a:endCxn id="179" idx="2"/>
          </p:cNvCxnSpPr>
          <p:nvPr/>
        </p:nvCxnSpPr>
        <p:spPr bwMode="auto">
          <a:xfrm flipV="1">
            <a:off x="6662584" y="2347557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線接點 192"/>
          <p:cNvCxnSpPr>
            <a:stCxn id="184" idx="6"/>
            <a:endCxn id="185" idx="2"/>
          </p:cNvCxnSpPr>
          <p:nvPr/>
        </p:nvCxnSpPr>
        <p:spPr bwMode="auto">
          <a:xfrm>
            <a:off x="6641459" y="4978187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線接點 193"/>
          <p:cNvCxnSpPr>
            <a:stCxn id="186" idx="6"/>
            <a:endCxn id="185" idx="3"/>
          </p:cNvCxnSpPr>
          <p:nvPr/>
        </p:nvCxnSpPr>
        <p:spPr bwMode="auto">
          <a:xfrm flipV="1">
            <a:off x="6675325" y="5105304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接點 194"/>
          <p:cNvCxnSpPr>
            <a:stCxn id="186" idx="6"/>
            <a:endCxn id="187" idx="2"/>
          </p:cNvCxnSpPr>
          <p:nvPr/>
        </p:nvCxnSpPr>
        <p:spPr bwMode="auto">
          <a:xfrm>
            <a:off x="6675325" y="5859181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線接點 195"/>
          <p:cNvCxnSpPr>
            <a:stCxn id="178" idx="6"/>
            <a:endCxn id="179" idx="2"/>
          </p:cNvCxnSpPr>
          <p:nvPr/>
        </p:nvCxnSpPr>
        <p:spPr bwMode="auto">
          <a:xfrm>
            <a:off x="6641459" y="2339173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直線接點 196"/>
          <p:cNvCxnSpPr>
            <a:stCxn id="180" idx="6"/>
            <a:endCxn id="179" idx="2"/>
          </p:cNvCxnSpPr>
          <p:nvPr/>
        </p:nvCxnSpPr>
        <p:spPr bwMode="auto">
          <a:xfrm flipV="1">
            <a:off x="6662584" y="2347557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238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26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78" name="橢圓 177"/>
          <p:cNvSpPr/>
          <p:nvPr/>
        </p:nvSpPr>
        <p:spPr bwMode="auto">
          <a:xfrm>
            <a:off x="1259632" y="174248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9" name="橢圓 178"/>
          <p:cNvSpPr/>
          <p:nvPr/>
        </p:nvSpPr>
        <p:spPr bwMode="auto">
          <a:xfrm>
            <a:off x="2555776" y="175086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0" name="橢圓 179"/>
          <p:cNvSpPr/>
          <p:nvPr/>
        </p:nvSpPr>
        <p:spPr bwMode="auto">
          <a:xfrm>
            <a:off x="1280757" y="259819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1" name="橢圓 180"/>
          <p:cNvSpPr/>
          <p:nvPr/>
        </p:nvSpPr>
        <p:spPr bwMode="auto">
          <a:xfrm>
            <a:off x="2576901" y="260657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2" name="橢圓 181"/>
          <p:cNvSpPr/>
          <p:nvPr/>
        </p:nvSpPr>
        <p:spPr bwMode="auto">
          <a:xfrm>
            <a:off x="1280757" y="346228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3" name="橢圓 182"/>
          <p:cNvSpPr/>
          <p:nvPr/>
        </p:nvSpPr>
        <p:spPr bwMode="auto">
          <a:xfrm>
            <a:off x="2576901" y="34706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4" name="橢圓 183"/>
          <p:cNvSpPr/>
          <p:nvPr/>
        </p:nvSpPr>
        <p:spPr bwMode="auto">
          <a:xfrm>
            <a:off x="1280757" y="4398392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5" name="橢圓 184"/>
          <p:cNvSpPr/>
          <p:nvPr/>
        </p:nvSpPr>
        <p:spPr bwMode="auto">
          <a:xfrm>
            <a:off x="2576901" y="440677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6" name="橢圓 185"/>
          <p:cNvSpPr/>
          <p:nvPr/>
        </p:nvSpPr>
        <p:spPr bwMode="auto">
          <a:xfrm>
            <a:off x="1293498" y="526248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7" name="橢圓 186"/>
          <p:cNvSpPr/>
          <p:nvPr/>
        </p:nvSpPr>
        <p:spPr bwMode="auto">
          <a:xfrm>
            <a:off x="2589642" y="52708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8" name="直線接點 187"/>
          <p:cNvCxnSpPr>
            <a:stCxn id="178" idx="6"/>
            <a:endCxn id="181" idx="2"/>
          </p:cNvCxnSpPr>
          <p:nvPr/>
        </p:nvCxnSpPr>
        <p:spPr bwMode="auto">
          <a:xfrm>
            <a:off x="1547664" y="1886496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接點 188"/>
          <p:cNvCxnSpPr>
            <a:stCxn id="180" idx="6"/>
            <a:endCxn id="183" idx="2"/>
          </p:cNvCxnSpPr>
          <p:nvPr/>
        </p:nvCxnSpPr>
        <p:spPr bwMode="auto">
          <a:xfrm>
            <a:off x="1568789" y="2742208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接點 189"/>
          <p:cNvCxnSpPr>
            <a:stCxn id="180" idx="6"/>
            <a:endCxn id="185" idx="2"/>
          </p:cNvCxnSpPr>
          <p:nvPr/>
        </p:nvCxnSpPr>
        <p:spPr bwMode="auto">
          <a:xfrm>
            <a:off x="1568789" y="2742208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線接點 190"/>
          <p:cNvCxnSpPr>
            <a:stCxn id="182" idx="6"/>
            <a:endCxn id="185" idx="2"/>
          </p:cNvCxnSpPr>
          <p:nvPr/>
        </p:nvCxnSpPr>
        <p:spPr bwMode="auto">
          <a:xfrm>
            <a:off x="1568789" y="3606304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接點 191"/>
          <p:cNvCxnSpPr>
            <a:stCxn id="182" idx="6"/>
            <a:endCxn id="179" idx="2"/>
          </p:cNvCxnSpPr>
          <p:nvPr/>
        </p:nvCxnSpPr>
        <p:spPr bwMode="auto">
          <a:xfrm flipV="1">
            <a:off x="1568789" y="1894880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線接點 192"/>
          <p:cNvCxnSpPr>
            <a:stCxn id="184" idx="6"/>
            <a:endCxn id="185" idx="2"/>
          </p:cNvCxnSpPr>
          <p:nvPr/>
        </p:nvCxnSpPr>
        <p:spPr bwMode="auto">
          <a:xfrm>
            <a:off x="1547664" y="4525510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線接點 193"/>
          <p:cNvCxnSpPr>
            <a:stCxn id="186" idx="6"/>
            <a:endCxn id="185" idx="2"/>
          </p:cNvCxnSpPr>
          <p:nvPr/>
        </p:nvCxnSpPr>
        <p:spPr bwMode="auto">
          <a:xfrm flipV="1">
            <a:off x="1581530" y="4550792"/>
            <a:ext cx="995371" cy="8557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接點 194"/>
          <p:cNvCxnSpPr>
            <a:stCxn id="186" idx="6"/>
            <a:endCxn id="187" idx="2"/>
          </p:cNvCxnSpPr>
          <p:nvPr/>
        </p:nvCxnSpPr>
        <p:spPr bwMode="auto">
          <a:xfrm>
            <a:off x="1581530" y="5406504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線接點 195"/>
          <p:cNvCxnSpPr>
            <a:stCxn id="178" idx="6"/>
            <a:endCxn id="179" idx="2"/>
          </p:cNvCxnSpPr>
          <p:nvPr/>
        </p:nvCxnSpPr>
        <p:spPr bwMode="auto">
          <a:xfrm>
            <a:off x="1547664" y="188649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直線接點 196"/>
          <p:cNvCxnSpPr>
            <a:stCxn id="180" idx="6"/>
            <a:endCxn id="179" idx="2"/>
          </p:cNvCxnSpPr>
          <p:nvPr/>
        </p:nvCxnSpPr>
        <p:spPr bwMode="auto">
          <a:xfrm flipV="1">
            <a:off x="1568789" y="1894880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971600" y="1124744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Perfect Matching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6012160" y="187811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1" name="橢圓 120"/>
          <p:cNvSpPr/>
          <p:nvPr/>
        </p:nvSpPr>
        <p:spPr bwMode="auto">
          <a:xfrm>
            <a:off x="7308304" y="188649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4" name="橢圓 123"/>
          <p:cNvSpPr/>
          <p:nvPr/>
        </p:nvSpPr>
        <p:spPr bwMode="auto">
          <a:xfrm>
            <a:off x="6033285" y="273382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8" name="橢圓 127"/>
          <p:cNvSpPr/>
          <p:nvPr/>
        </p:nvSpPr>
        <p:spPr bwMode="auto">
          <a:xfrm>
            <a:off x="7329429" y="27422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9" name="橢圓 128"/>
          <p:cNvSpPr/>
          <p:nvPr/>
        </p:nvSpPr>
        <p:spPr bwMode="auto">
          <a:xfrm>
            <a:off x="6033285" y="359792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4" name="橢圓 133"/>
          <p:cNvSpPr/>
          <p:nvPr/>
        </p:nvSpPr>
        <p:spPr bwMode="auto">
          <a:xfrm>
            <a:off x="7329429" y="36063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5" name="橢圓 134"/>
          <p:cNvSpPr/>
          <p:nvPr/>
        </p:nvSpPr>
        <p:spPr bwMode="auto">
          <a:xfrm>
            <a:off x="6033285" y="4534024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6" name="橢圓 135"/>
          <p:cNvSpPr/>
          <p:nvPr/>
        </p:nvSpPr>
        <p:spPr bwMode="auto">
          <a:xfrm>
            <a:off x="7329429" y="45424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7" name="橢圓 136"/>
          <p:cNvSpPr/>
          <p:nvPr/>
        </p:nvSpPr>
        <p:spPr bwMode="auto">
          <a:xfrm>
            <a:off x="6046026" y="539812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8" name="橢圓 137"/>
          <p:cNvSpPr/>
          <p:nvPr/>
        </p:nvSpPr>
        <p:spPr bwMode="auto">
          <a:xfrm>
            <a:off x="7342170" y="54065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9" name="直線接點 138"/>
          <p:cNvCxnSpPr>
            <a:stCxn id="118" idx="6"/>
            <a:endCxn id="128" idx="2"/>
          </p:cNvCxnSpPr>
          <p:nvPr/>
        </p:nvCxnSpPr>
        <p:spPr bwMode="auto">
          <a:xfrm>
            <a:off x="6300192" y="202212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接點 139"/>
          <p:cNvCxnSpPr>
            <a:stCxn id="124" idx="6"/>
            <a:endCxn id="134" idx="2"/>
          </p:cNvCxnSpPr>
          <p:nvPr/>
        </p:nvCxnSpPr>
        <p:spPr bwMode="auto">
          <a:xfrm>
            <a:off x="6321317" y="287784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接點 140"/>
          <p:cNvCxnSpPr>
            <a:stCxn id="124" idx="6"/>
            <a:endCxn id="136" idx="2"/>
          </p:cNvCxnSpPr>
          <p:nvPr/>
        </p:nvCxnSpPr>
        <p:spPr bwMode="auto">
          <a:xfrm>
            <a:off x="6321317" y="2877840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接點 141"/>
          <p:cNvCxnSpPr>
            <a:stCxn id="129" idx="6"/>
            <a:endCxn id="136" idx="2"/>
          </p:cNvCxnSpPr>
          <p:nvPr/>
        </p:nvCxnSpPr>
        <p:spPr bwMode="auto">
          <a:xfrm>
            <a:off x="6321317" y="3741936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接點 142"/>
          <p:cNvCxnSpPr>
            <a:stCxn id="129" idx="6"/>
            <a:endCxn id="121" idx="2"/>
          </p:cNvCxnSpPr>
          <p:nvPr/>
        </p:nvCxnSpPr>
        <p:spPr bwMode="auto">
          <a:xfrm flipV="1">
            <a:off x="6321317" y="2030512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接點 143"/>
          <p:cNvCxnSpPr>
            <a:stCxn id="135" idx="6"/>
            <a:endCxn id="136" idx="2"/>
          </p:cNvCxnSpPr>
          <p:nvPr/>
        </p:nvCxnSpPr>
        <p:spPr bwMode="auto">
          <a:xfrm>
            <a:off x="6300192" y="466114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接點 144"/>
          <p:cNvCxnSpPr>
            <a:stCxn id="137" idx="6"/>
            <a:endCxn id="136" idx="2"/>
          </p:cNvCxnSpPr>
          <p:nvPr/>
        </p:nvCxnSpPr>
        <p:spPr bwMode="auto">
          <a:xfrm flipV="1">
            <a:off x="6334058" y="4686424"/>
            <a:ext cx="995371" cy="8557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接點 146"/>
          <p:cNvCxnSpPr>
            <a:stCxn id="118" idx="6"/>
            <a:endCxn id="121" idx="2"/>
          </p:cNvCxnSpPr>
          <p:nvPr/>
        </p:nvCxnSpPr>
        <p:spPr bwMode="auto">
          <a:xfrm>
            <a:off x="6300192" y="202212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接點 147"/>
          <p:cNvCxnSpPr>
            <a:stCxn id="124" idx="6"/>
            <a:endCxn id="121" idx="2"/>
          </p:cNvCxnSpPr>
          <p:nvPr/>
        </p:nvCxnSpPr>
        <p:spPr bwMode="auto">
          <a:xfrm flipV="1">
            <a:off x="6321317" y="203051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文字方塊 148"/>
          <p:cNvSpPr txBox="1"/>
          <p:nvPr/>
        </p:nvSpPr>
        <p:spPr>
          <a:xfrm>
            <a:off x="5436096" y="112474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Not Perfect Matching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4154147" y="5832760"/>
            <a:ext cx="4898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From Node 5, </a:t>
            </a:r>
          </a:p>
          <a:p>
            <a:r>
              <a:rPr lang="en-US" altLang="zh-TW" b="1" dirty="0" smtClean="0">
                <a:solidFill>
                  <a:srgbClr val="0033CC"/>
                </a:solidFill>
              </a:rPr>
              <a:t>we cannot find </a:t>
            </a:r>
            <a:r>
              <a:rPr lang="en-US" altLang="zh-TW" b="1" smtClean="0">
                <a:solidFill>
                  <a:srgbClr val="0033CC"/>
                </a:solidFill>
              </a:rPr>
              <a:t>an </a:t>
            </a:r>
            <a:r>
              <a:rPr lang="en-US" altLang="zh-TW" b="1" smtClean="0">
                <a:solidFill>
                  <a:srgbClr val="0033CC"/>
                </a:solidFill>
              </a:rPr>
              <a:t>Augmenting </a:t>
            </a:r>
            <a:r>
              <a:rPr lang="en-US" altLang="zh-TW" b="1" dirty="0" smtClean="0">
                <a:solidFill>
                  <a:srgbClr val="0033CC"/>
                </a:solidFill>
              </a:rPr>
              <a:t>Path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151" name="橢圓 150"/>
          <p:cNvSpPr/>
          <p:nvPr/>
        </p:nvSpPr>
        <p:spPr bwMode="auto">
          <a:xfrm>
            <a:off x="3874163" y="316049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2" name="橢圓 151"/>
          <p:cNvSpPr/>
          <p:nvPr/>
        </p:nvSpPr>
        <p:spPr bwMode="auto">
          <a:xfrm>
            <a:off x="5170307" y="316888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53" name="直線接點 152"/>
          <p:cNvCxnSpPr>
            <a:stCxn id="151" idx="6"/>
            <a:endCxn id="152" idx="2"/>
          </p:cNvCxnSpPr>
          <p:nvPr/>
        </p:nvCxnSpPr>
        <p:spPr bwMode="auto">
          <a:xfrm>
            <a:off x="4162195" y="330451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4492236" y="2733824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32698" y="30689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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6305909" y="4690983"/>
            <a:ext cx="845392" cy="691900"/>
          </a:xfrm>
          <a:custGeom>
            <a:avLst/>
            <a:gdLst>
              <a:gd name="connsiteX0" fmla="*/ 0 w 845392"/>
              <a:gd name="connsiteY0" fmla="*/ 691900 h 691900"/>
              <a:gd name="connsiteX1" fmla="*/ 845389 w 845392"/>
              <a:gd name="connsiteY1" fmla="*/ 53545 h 691900"/>
              <a:gd name="connsiteX2" fmla="*/ 8627 w 845392"/>
              <a:gd name="connsiteY2" fmla="*/ 79425 h 69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392" h="691900">
                <a:moveTo>
                  <a:pt x="0" y="691900"/>
                </a:moveTo>
                <a:cubicBezTo>
                  <a:pt x="421975" y="423762"/>
                  <a:pt x="843951" y="155624"/>
                  <a:pt x="845389" y="53545"/>
                </a:cubicBezTo>
                <a:cubicBezTo>
                  <a:pt x="846827" y="-48534"/>
                  <a:pt x="427727" y="15445"/>
                  <a:pt x="8627" y="79425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09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Maximum </a:t>
            </a:r>
            <a:r>
              <a:rPr lang="en-US" altLang="zh-TW" smtClean="0">
                <a:solidFill>
                  <a:srgbClr val="FF0000"/>
                </a:solidFill>
              </a:rPr>
              <a:t>Weight </a:t>
            </a:r>
            <a:br>
              <a:rPr lang="en-US" altLang="zh-TW" smtClean="0">
                <a:solidFill>
                  <a:srgbClr val="FF0000"/>
                </a:solidFill>
              </a:rPr>
            </a:br>
            <a:r>
              <a:rPr lang="en-US" altLang="zh-TW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153758" y="18541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449902" y="18625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174883" y="270982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471027" y="27182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174883" y="35739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471027" y="35823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174883" y="4510028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471027" y="45184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1187624" y="53741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483768" y="53825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4" idx="6"/>
            <a:endCxn id="7" idx="2"/>
          </p:cNvCxnSpPr>
          <p:nvPr/>
        </p:nvCxnSpPr>
        <p:spPr bwMode="auto">
          <a:xfrm>
            <a:off x="1441790" y="1998132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6" idx="6"/>
            <a:endCxn id="9" idx="2"/>
          </p:cNvCxnSpPr>
          <p:nvPr/>
        </p:nvCxnSpPr>
        <p:spPr bwMode="auto">
          <a:xfrm>
            <a:off x="1462915" y="285384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>
            <a:stCxn id="6" idx="6"/>
            <a:endCxn id="11" idx="2"/>
          </p:cNvCxnSpPr>
          <p:nvPr/>
        </p:nvCxnSpPr>
        <p:spPr bwMode="auto">
          <a:xfrm>
            <a:off x="1462915" y="285384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8" idx="6"/>
            <a:endCxn id="11" idx="2"/>
          </p:cNvCxnSpPr>
          <p:nvPr/>
        </p:nvCxnSpPr>
        <p:spPr bwMode="auto">
          <a:xfrm>
            <a:off x="1462915" y="3717940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8" idx="6"/>
            <a:endCxn id="5" idx="2"/>
          </p:cNvCxnSpPr>
          <p:nvPr/>
        </p:nvCxnSpPr>
        <p:spPr bwMode="auto">
          <a:xfrm flipV="1">
            <a:off x="1462915" y="2006516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 bwMode="auto">
          <a:xfrm>
            <a:off x="1441790" y="4637146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2" idx="6"/>
            <a:endCxn id="11" idx="3"/>
          </p:cNvCxnSpPr>
          <p:nvPr/>
        </p:nvCxnSpPr>
        <p:spPr bwMode="auto">
          <a:xfrm flipV="1">
            <a:off x="1475656" y="4764263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stCxn id="12" idx="6"/>
            <a:endCxn id="13" idx="2"/>
          </p:cNvCxnSpPr>
          <p:nvPr/>
        </p:nvCxnSpPr>
        <p:spPr bwMode="auto">
          <a:xfrm>
            <a:off x="1475656" y="551814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4" idx="6"/>
            <a:endCxn id="5" idx="2"/>
          </p:cNvCxnSpPr>
          <p:nvPr/>
        </p:nvCxnSpPr>
        <p:spPr bwMode="auto">
          <a:xfrm>
            <a:off x="1441790" y="19981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6" idx="6"/>
            <a:endCxn id="5" idx="2"/>
          </p:cNvCxnSpPr>
          <p:nvPr/>
        </p:nvCxnSpPr>
        <p:spPr bwMode="auto">
          <a:xfrm flipV="1">
            <a:off x="1462915" y="200651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1423203" y="16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423203" y="2060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344239" y="24301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501424" y="27098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353742" y="2920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382711" y="3290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410732" y="37705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23203" y="4297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423203" y="51412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462915" y="55265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669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3315" y="260648"/>
            <a:ext cx="7315200" cy="838200"/>
          </a:xfrm>
        </p:spPr>
        <p:txBody>
          <a:bodyPr/>
          <a:lstStyle/>
          <a:p>
            <a:r>
              <a:rPr lang="en-US" altLang="zh-TW" dirty="0"/>
              <a:t>Equality </a:t>
            </a:r>
            <a:r>
              <a:rPr lang="en-US" altLang="zh-TW" dirty="0" smtClean="0"/>
              <a:t>Edge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5370113" y="1550141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6666257" y="155852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5658145" y="1710925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5967302" y="1324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69542" y="1496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48264" y="1496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90435" y="108847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Lx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1393606" y="161950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689750" y="162789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1414731" y="24752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2710875" y="24836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1414731" y="33393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2710875" y="33477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1414731" y="427542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710875" y="42838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1427472" y="51395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723616" y="51479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2" name="直線接點 21"/>
          <p:cNvCxnSpPr>
            <a:stCxn id="12" idx="6"/>
            <a:endCxn id="15" idx="2"/>
          </p:cNvCxnSpPr>
          <p:nvPr/>
        </p:nvCxnSpPr>
        <p:spPr bwMode="auto">
          <a:xfrm>
            <a:off x="1681638" y="1763524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14" idx="6"/>
            <a:endCxn id="17" idx="2"/>
          </p:cNvCxnSpPr>
          <p:nvPr/>
        </p:nvCxnSpPr>
        <p:spPr bwMode="auto">
          <a:xfrm>
            <a:off x="1702763" y="2619236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14" idx="6"/>
            <a:endCxn id="19" idx="2"/>
          </p:cNvCxnSpPr>
          <p:nvPr/>
        </p:nvCxnSpPr>
        <p:spPr bwMode="auto">
          <a:xfrm>
            <a:off x="1702763" y="2619236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>
            <a:stCxn id="16" idx="6"/>
            <a:endCxn id="19" idx="2"/>
          </p:cNvCxnSpPr>
          <p:nvPr/>
        </p:nvCxnSpPr>
        <p:spPr bwMode="auto">
          <a:xfrm>
            <a:off x="1702763" y="348333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6" idx="6"/>
            <a:endCxn id="13" idx="2"/>
          </p:cNvCxnSpPr>
          <p:nvPr/>
        </p:nvCxnSpPr>
        <p:spPr bwMode="auto">
          <a:xfrm flipV="1">
            <a:off x="1702763" y="1771908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>
            <a:stCxn id="18" idx="6"/>
            <a:endCxn id="19" idx="2"/>
          </p:cNvCxnSpPr>
          <p:nvPr/>
        </p:nvCxnSpPr>
        <p:spPr bwMode="auto">
          <a:xfrm>
            <a:off x="1681638" y="440253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>
            <a:stCxn id="20" idx="6"/>
            <a:endCxn id="19" idx="3"/>
          </p:cNvCxnSpPr>
          <p:nvPr/>
        </p:nvCxnSpPr>
        <p:spPr bwMode="auto">
          <a:xfrm flipV="1">
            <a:off x="1715504" y="452965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20" idx="6"/>
            <a:endCxn id="21" idx="2"/>
          </p:cNvCxnSpPr>
          <p:nvPr/>
        </p:nvCxnSpPr>
        <p:spPr bwMode="auto">
          <a:xfrm>
            <a:off x="1715504" y="52835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>
            <a:stCxn id="12" idx="6"/>
            <a:endCxn id="13" idx="2"/>
          </p:cNvCxnSpPr>
          <p:nvPr/>
        </p:nvCxnSpPr>
        <p:spPr bwMode="auto">
          <a:xfrm>
            <a:off x="1681638" y="1763524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>
            <a:stCxn id="14" idx="6"/>
            <a:endCxn id="13" idx="2"/>
          </p:cNvCxnSpPr>
          <p:nvPr/>
        </p:nvCxnSpPr>
        <p:spPr bwMode="auto">
          <a:xfrm flipV="1">
            <a:off x="1702763" y="177190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1663051" y="1394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663051" y="1826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584087" y="21955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741272" y="2475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93590" y="2686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622559" y="30554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650580" y="353593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663051" y="40624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663051" y="4906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02763" y="529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85553" y="15384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127631" y="2380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127631" y="326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55088" y="4195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132227" y="5086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99592" y="125017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label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009283" y="15459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051361" y="2387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051361" y="3273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078818" y="4202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055957" y="50945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823322" y="12577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label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810273" y="108847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923928" y="2270221"/>
                <a:ext cx="4679486" cy="83099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𝑷𝒓𝒐𝒑𝒆𝒓𝒕𝒚</m:t>
                      </m:r>
                      <m:r>
                        <a:rPr lang="en-US" altLang="zh-TW" b="1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altLang="zh-TW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𝑳𝒙</m:t>
                      </m:r>
                      <m:r>
                        <a:rPr lang="en-US" altLang="zh-TW" b="1" i="1" smtClean="0">
                          <a:latin typeface="Cambria Math"/>
                        </a:rPr>
                        <m:t>+</m:t>
                      </m:r>
                      <m:r>
                        <a:rPr lang="en-US" altLang="zh-TW" b="1" i="1" smtClean="0">
                          <a:latin typeface="Cambria Math"/>
                        </a:rPr>
                        <m:t>𝑳𝒚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𝒔𝒆𝒍𝒆𝒄𝒕𝒆𝒅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𝒆𝒅𝒈𝒆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270221"/>
                <a:ext cx="467948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910" b="-863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707904" y="3550695"/>
                <a:ext cx="5371150" cy="304698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𝑰𝒅𝒆𝒂</m:t>
                      </m:r>
                      <m:r>
                        <a:rPr lang="en-US" altLang="zh-TW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altLang="zh-TW" b="1" dirty="0" smtClean="0">
                  <a:solidFill>
                    <a:schemeClr val="bg2"/>
                  </a:solidFill>
                </a:endParaRPr>
              </a:p>
              <a:p>
                <a:r>
                  <a:rPr lang="zh-TW" altLang="en-US" dirty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想辦法</a:t>
                </a:r>
                <a:r>
                  <a:rPr lang="zh-TW" altLang="en-US" dirty="0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降低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𝑖𝑛𝑑𝑖𝑐𝑎𝑡𝑒𝑠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𝑎𝑙𝑙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𝑛𝑜𝑑𝑒𝑠</m:t>
                    </m:r>
                  </m:oMath>
                </a14:m>
                <a:endParaRPr lang="en-US" altLang="zh-TW" dirty="0" smtClean="0">
                  <a:solidFill>
                    <a:schemeClr val="bg2"/>
                  </a:solidFill>
                  <a:latin typeface="+mj-lt"/>
                  <a:ea typeface="標楷體" pitchFamily="65" charset="-120"/>
                </a:endParaRPr>
              </a:p>
              <a:p>
                <a:endParaRPr lang="en-US" altLang="zh-TW" dirty="0" smtClean="0">
                  <a:solidFill>
                    <a:schemeClr val="bg2"/>
                  </a:solidFill>
                  <a:latin typeface="+mj-lt"/>
                  <a:ea typeface="標楷體" pitchFamily="65" charset="-120"/>
                </a:endParaRPr>
              </a:p>
              <a:p>
                <a:r>
                  <a:rPr lang="zh-TW" altLang="en-US" dirty="0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讓 </a:t>
                </a:r>
                <a:r>
                  <a:rPr lang="zh-TW" altLang="en-US" dirty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∑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</a:rPr>
                      <m:t>𝑳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</a:rPr>
                      <m:t>𝒌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= </a:t>
                </a:r>
                <a:r>
                  <a:rPr lang="en-US" altLang="zh-TW" dirty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∑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𝒔𝒆𝒍𝒆𝒄𝒕𝒆𝒅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_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𝒆𝒅𝒈𝒆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TW" altLang="en-US" b="1" dirty="0">
                  <a:solidFill>
                    <a:schemeClr val="bg2"/>
                  </a:solidFill>
                </a:endParaRPr>
              </a:p>
              <a:p>
                <a:endParaRPr lang="en-US" altLang="zh-TW" dirty="0" smtClean="0">
                  <a:solidFill>
                    <a:schemeClr val="bg2"/>
                  </a:solidFill>
                  <a:latin typeface="+mj-lt"/>
                  <a:ea typeface="標楷體" pitchFamily="65" charset="-120"/>
                </a:endParaRPr>
              </a:p>
              <a:p>
                <a:r>
                  <a:rPr lang="zh-TW" altLang="en-US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即</a:t>
                </a:r>
                <a:r>
                  <a:rPr lang="zh-TW" altLang="en-US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為 </a:t>
                </a:r>
                <a:r>
                  <a:rPr lang="en-US" altLang="zh-TW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Maximum Weighted </a:t>
                </a:r>
              </a:p>
              <a:p>
                <a:r>
                  <a:rPr lang="en-US" altLang="zh-TW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Perfect BipartiteMatching</a:t>
                </a:r>
                <a:endParaRPr lang="en-US" altLang="zh-TW" dirty="0" smtClean="0">
                  <a:solidFill>
                    <a:schemeClr val="bg2"/>
                  </a:solidFill>
                  <a:latin typeface="+mj-lt"/>
                  <a:ea typeface="標楷體" pitchFamily="65" charset="-120"/>
                </a:endParaRPr>
              </a:p>
              <a:p>
                <a:endParaRPr lang="zh-TW" alt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50695"/>
                <a:ext cx="5371150" cy="3046988"/>
              </a:xfrm>
              <a:prstGeom prst="rect">
                <a:avLst/>
              </a:prstGeom>
              <a:blipFill rotWithShape="1">
                <a:blip r:embed="rId3"/>
                <a:stretch>
                  <a:fillRect l="-158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0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8068" y="10714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020186" y="17728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316330" y="17812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041311" y="262852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337455" y="26369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041311" y="34926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337455" y="35010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041311" y="4428728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337455" y="44371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1054052" y="52928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350196" y="53012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4" idx="6"/>
            <a:endCxn id="7" idx="2"/>
          </p:cNvCxnSpPr>
          <p:nvPr/>
        </p:nvCxnSpPr>
        <p:spPr bwMode="auto">
          <a:xfrm>
            <a:off x="1308218" y="1916832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6" idx="6"/>
            <a:endCxn id="9" idx="2"/>
          </p:cNvCxnSpPr>
          <p:nvPr/>
        </p:nvCxnSpPr>
        <p:spPr bwMode="auto">
          <a:xfrm>
            <a:off x="1329343" y="277254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>
            <a:stCxn id="6" idx="6"/>
            <a:endCxn id="11" idx="2"/>
          </p:cNvCxnSpPr>
          <p:nvPr/>
        </p:nvCxnSpPr>
        <p:spPr bwMode="auto">
          <a:xfrm>
            <a:off x="1329343" y="277254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8" idx="6"/>
            <a:endCxn id="11" idx="2"/>
          </p:cNvCxnSpPr>
          <p:nvPr/>
        </p:nvCxnSpPr>
        <p:spPr bwMode="auto">
          <a:xfrm>
            <a:off x="1329343" y="3636640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8" idx="6"/>
            <a:endCxn id="5" idx="2"/>
          </p:cNvCxnSpPr>
          <p:nvPr/>
        </p:nvCxnSpPr>
        <p:spPr bwMode="auto">
          <a:xfrm flipV="1">
            <a:off x="1329343" y="1925216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 bwMode="auto">
          <a:xfrm>
            <a:off x="1308218" y="4555846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2" idx="6"/>
            <a:endCxn id="11" idx="3"/>
          </p:cNvCxnSpPr>
          <p:nvPr/>
        </p:nvCxnSpPr>
        <p:spPr bwMode="auto">
          <a:xfrm flipV="1">
            <a:off x="1342084" y="4682963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stCxn id="12" idx="6"/>
            <a:endCxn id="13" idx="2"/>
          </p:cNvCxnSpPr>
          <p:nvPr/>
        </p:nvCxnSpPr>
        <p:spPr bwMode="auto">
          <a:xfrm>
            <a:off x="1342084" y="543684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4" idx="6"/>
            <a:endCxn id="5" idx="2"/>
          </p:cNvCxnSpPr>
          <p:nvPr/>
        </p:nvCxnSpPr>
        <p:spPr bwMode="auto">
          <a:xfrm>
            <a:off x="1308218" y="19168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6" idx="6"/>
            <a:endCxn id="5" idx="2"/>
          </p:cNvCxnSpPr>
          <p:nvPr/>
        </p:nvCxnSpPr>
        <p:spPr bwMode="auto">
          <a:xfrm flipV="1">
            <a:off x="1329343" y="192521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1289631" y="15475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89631" y="1979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210667" y="2348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67852" y="2628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20170" y="2839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49139" y="32087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77160" y="36892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89631" y="42157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89631" y="50599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29343" y="5445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65" name="橢圓 64"/>
          <p:cNvSpPr/>
          <p:nvPr/>
        </p:nvSpPr>
        <p:spPr bwMode="auto">
          <a:xfrm>
            <a:off x="3614771" y="181301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4910915" y="182139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3635896" y="266872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 bwMode="auto">
          <a:xfrm>
            <a:off x="4932040" y="26771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3635896" y="35328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4932040" y="35412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橢圓 70"/>
          <p:cNvSpPr/>
          <p:nvPr/>
        </p:nvSpPr>
        <p:spPr bwMode="auto">
          <a:xfrm>
            <a:off x="3635896" y="4468924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4932040" y="44773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3648637" y="53330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4944781" y="53414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5" name="直線接點 74"/>
          <p:cNvCxnSpPr>
            <a:stCxn id="65" idx="6"/>
            <a:endCxn id="68" idx="2"/>
          </p:cNvCxnSpPr>
          <p:nvPr/>
        </p:nvCxnSpPr>
        <p:spPr bwMode="auto">
          <a:xfrm>
            <a:off x="3902803" y="195702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67" idx="6"/>
            <a:endCxn id="70" idx="2"/>
          </p:cNvCxnSpPr>
          <p:nvPr/>
        </p:nvCxnSpPr>
        <p:spPr bwMode="auto">
          <a:xfrm>
            <a:off x="3923928" y="281274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67" idx="6"/>
            <a:endCxn id="72" idx="2"/>
          </p:cNvCxnSpPr>
          <p:nvPr/>
        </p:nvCxnSpPr>
        <p:spPr bwMode="auto">
          <a:xfrm>
            <a:off x="3923928" y="2812740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69" idx="6"/>
            <a:endCxn id="72" idx="2"/>
          </p:cNvCxnSpPr>
          <p:nvPr/>
        </p:nvCxnSpPr>
        <p:spPr bwMode="auto">
          <a:xfrm>
            <a:off x="3923928" y="3676836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接點 78"/>
          <p:cNvCxnSpPr>
            <a:stCxn id="69" idx="6"/>
            <a:endCxn id="66" idx="2"/>
          </p:cNvCxnSpPr>
          <p:nvPr/>
        </p:nvCxnSpPr>
        <p:spPr bwMode="auto">
          <a:xfrm flipV="1">
            <a:off x="3923928" y="1965412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79"/>
          <p:cNvCxnSpPr>
            <a:stCxn id="71" idx="6"/>
            <a:endCxn id="72" idx="2"/>
          </p:cNvCxnSpPr>
          <p:nvPr/>
        </p:nvCxnSpPr>
        <p:spPr bwMode="auto">
          <a:xfrm>
            <a:off x="3902803" y="459604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/>
          <p:cNvCxnSpPr>
            <a:stCxn id="73" idx="6"/>
            <a:endCxn id="72" idx="3"/>
          </p:cNvCxnSpPr>
          <p:nvPr/>
        </p:nvCxnSpPr>
        <p:spPr bwMode="auto">
          <a:xfrm flipV="1">
            <a:off x="3936669" y="4723159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接點 81"/>
          <p:cNvCxnSpPr>
            <a:stCxn id="73" idx="6"/>
            <a:endCxn id="74" idx="2"/>
          </p:cNvCxnSpPr>
          <p:nvPr/>
        </p:nvCxnSpPr>
        <p:spPr bwMode="auto">
          <a:xfrm>
            <a:off x="3936669" y="547703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接點 82"/>
          <p:cNvCxnSpPr>
            <a:stCxn id="65" idx="6"/>
            <a:endCxn id="66" idx="2"/>
          </p:cNvCxnSpPr>
          <p:nvPr/>
        </p:nvCxnSpPr>
        <p:spPr bwMode="auto">
          <a:xfrm>
            <a:off x="3902803" y="1957028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/>
          <p:cNvCxnSpPr>
            <a:stCxn id="67" idx="6"/>
            <a:endCxn id="66" idx="2"/>
          </p:cNvCxnSpPr>
          <p:nvPr/>
        </p:nvCxnSpPr>
        <p:spPr bwMode="auto">
          <a:xfrm flipV="1">
            <a:off x="3923928" y="196541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/>
          <p:cNvSpPr txBox="1"/>
          <p:nvPr/>
        </p:nvSpPr>
        <p:spPr>
          <a:xfrm>
            <a:off x="3884216" y="1587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884216" y="2019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805252" y="23890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962437" y="2668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14755" y="2879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843724" y="3248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871745" y="37294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884216" y="4255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84216" y="51000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923928" y="548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314200" y="1759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347864" y="2627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47864" y="350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48555" y="4396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98942" y="5291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220072" y="1759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5253736" y="2627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253736" y="35045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254427" y="4396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304814" y="529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3095012" y="140075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054435" y="14184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660536" y="586246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956604" y="587727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6567099" y="182503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7863243" y="183341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6588224" y="268074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7884368" y="268912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6588224" y="354484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7884368" y="355322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6588224" y="4480944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7884368" y="448932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6600965" y="534504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7897109" y="535342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6855131" y="196904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6876256" y="282476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6876256" y="2824760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6876256" y="3688856"/>
            <a:ext cx="1008112" cy="9444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6876256" y="1977432"/>
            <a:ext cx="986987" cy="171142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6855131" y="460806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6888997" y="4735179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6888997" y="548905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6855131" y="1969048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6876256" y="197743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6836544" y="1599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6836544" y="2031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6757580" y="2401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6914765" y="2680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767083" y="2891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6796052" y="3261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6824073" y="37414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6836544" y="4267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836544" y="5112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6876256" y="5497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6266528" y="17718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300192" y="2639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6300192" y="3516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6300883" y="44080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351270" y="53039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8172400" y="1771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8206064" y="26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8206064" y="35166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8206755" y="4408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8257142" y="5303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6047340" y="141277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8006763" y="143043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6612864" y="587448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7908932" y="588929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4" name="向右箭號 23"/>
          <p:cNvSpPr/>
          <p:nvPr/>
        </p:nvSpPr>
        <p:spPr bwMode="auto">
          <a:xfrm>
            <a:off x="2915816" y="1772816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4" name="向右箭號 153"/>
          <p:cNvSpPr/>
          <p:nvPr/>
        </p:nvSpPr>
        <p:spPr bwMode="auto">
          <a:xfrm>
            <a:off x="2916507" y="2654650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5" name="向右箭號 154"/>
          <p:cNvSpPr/>
          <p:nvPr/>
        </p:nvSpPr>
        <p:spPr bwMode="auto">
          <a:xfrm>
            <a:off x="5831316" y="3518746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40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7236296" y="2508460"/>
            <a:ext cx="648072" cy="43798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131319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427463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152444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448588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152444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448588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152444" y="456303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448588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165185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461329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419351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440476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440476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440476" y="3770942"/>
            <a:ext cx="1008112" cy="944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440476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419351" y="469014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453217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453217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419351" y="2051134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440476" y="205951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400764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400764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321800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1465237" y="27712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345442" y="3036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259632" y="3356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388293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400764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400764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440476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3074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864412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864412" y="3598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865103" y="44901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15490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2736620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770284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770284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2770975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821362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651488" y="1552700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2"/>
                </a:solidFill>
              </a:rPr>
              <a:t>label</a:t>
            </a:r>
            <a:endParaRPr lang="zh-TW" altLang="en-US" sz="1600" b="1" dirty="0">
              <a:solidFill>
                <a:schemeClr val="bg2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2582731" y="157694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2"/>
                </a:solidFill>
              </a:rPr>
              <a:t>label</a:t>
            </a:r>
            <a:endParaRPr lang="zh-TW" altLang="en-US" sz="1600" b="1" dirty="0">
              <a:solidFill>
                <a:schemeClr val="bg2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177084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2473152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80" name="橢圓 179"/>
          <p:cNvSpPr/>
          <p:nvPr/>
        </p:nvSpPr>
        <p:spPr bwMode="auto">
          <a:xfrm>
            <a:off x="5717076" y="271534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1" name="橢圓 180"/>
          <p:cNvSpPr/>
          <p:nvPr/>
        </p:nvSpPr>
        <p:spPr bwMode="auto">
          <a:xfrm>
            <a:off x="4732648" y="273041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3" name="橢圓 182"/>
          <p:cNvSpPr/>
          <p:nvPr/>
        </p:nvSpPr>
        <p:spPr bwMode="auto">
          <a:xfrm>
            <a:off x="6796559" y="26894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4" name="橢圓 183"/>
          <p:cNvSpPr/>
          <p:nvPr/>
        </p:nvSpPr>
        <p:spPr bwMode="auto">
          <a:xfrm>
            <a:off x="3707904" y="273041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8" name="直線接點 187"/>
          <p:cNvCxnSpPr>
            <a:stCxn id="184" idx="6"/>
            <a:endCxn id="181" idx="2"/>
          </p:cNvCxnSpPr>
          <p:nvPr/>
        </p:nvCxnSpPr>
        <p:spPr bwMode="auto">
          <a:xfrm>
            <a:off x="3995936" y="2874432"/>
            <a:ext cx="7367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接點 188"/>
          <p:cNvCxnSpPr>
            <a:stCxn id="180" idx="2"/>
            <a:endCxn id="181" idx="6"/>
          </p:cNvCxnSpPr>
          <p:nvPr/>
        </p:nvCxnSpPr>
        <p:spPr bwMode="auto">
          <a:xfrm flipH="1">
            <a:off x="5020680" y="2859360"/>
            <a:ext cx="696396" cy="150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" name="文字方塊 195"/>
          <p:cNvSpPr txBox="1"/>
          <p:nvPr/>
        </p:nvSpPr>
        <p:spPr>
          <a:xfrm>
            <a:off x="3709254" y="2426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4214251" y="24770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6248265" y="2461378"/>
            <a:ext cx="2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smtClean="0">
                <a:solidFill>
                  <a:schemeClr val="bg2"/>
                </a:solidFill>
              </a:rPr>
              <a:t>3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208" name="文字方塊 207"/>
          <p:cNvSpPr txBox="1"/>
          <p:nvPr/>
        </p:nvSpPr>
        <p:spPr>
          <a:xfrm>
            <a:off x="4740040" y="24055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09" name="文字方塊 208"/>
          <p:cNvSpPr txBox="1"/>
          <p:nvPr/>
        </p:nvSpPr>
        <p:spPr>
          <a:xfrm>
            <a:off x="5149444" y="25084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6772330" y="2361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11" name="文字方塊 210"/>
          <p:cNvSpPr txBox="1"/>
          <p:nvPr/>
        </p:nvSpPr>
        <p:spPr>
          <a:xfrm>
            <a:off x="5707148" y="23992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236296" y="252786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5+0-3=2</a:t>
            </a:r>
            <a:endParaRPr lang="zh-TW" altLang="en-US" dirty="0">
              <a:solidFill>
                <a:srgbClr val="0000CC"/>
              </a:solidFill>
              <a:latin typeface="Gungsuh" pitchFamily="18" charset="-127"/>
              <a:ea typeface="Gungsuh" pitchFamily="18" charset="-127"/>
            </a:endParaRPr>
          </a:p>
        </p:txBody>
      </p:sp>
      <p:cxnSp>
        <p:nvCxnSpPr>
          <p:cNvPr id="107" name="直線接點 106"/>
          <p:cNvCxnSpPr>
            <a:stCxn id="180" idx="6"/>
            <a:endCxn id="183" idx="2"/>
          </p:cNvCxnSpPr>
          <p:nvPr/>
        </p:nvCxnSpPr>
        <p:spPr bwMode="auto">
          <a:xfrm flipV="1">
            <a:off x="6005108" y="2833416"/>
            <a:ext cx="791451" cy="259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7236296" y="2946440"/>
            <a:ext cx="14798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3203848" y="1239143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5+6+4+3+6=24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6" name="向右箭號 155"/>
          <p:cNvSpPr/>
          <p:nvPr/>
        </p:nvSpPr>
        <p:spPr bwMode="auto">
          <a:xfrm>
            <a:off x="423072" y="3625264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向下箭號 45"/>
          <p:cNvSpPr/>
          <p:nvPr/>
        </p:nvSpPr>
        <p:spPr bwMode="auto">
          <a:xfrm>
            <a:off x="7236296" y="2147242"/>
            <a:ext cx="288032" cy="3806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950704" y="17008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628274" y="1710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後來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向下箭號 157"/>
          <p:cNvSpPr/>
          <p:nvPr/>
        </p:nvSpPr>
        <p:spPr bwMode="auto">
          <a:xfrm>
            <a:off x="7884368" y="2148572"/>
            <a:ext cx="288032" cy="3806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8316416" y="17165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</a:p>
        </p:txBody>
      </p:sp>
      <p:sp>
        <p:nvSpPr>
          <p:cNvPr id="160" name="向下箭號 159"/>
          <p:cNvSpPr/>
          <p:nvPr/>
        </p:nvSpPr>
        <p:spPr bwMode="auto">
          <a:xfrm>
            <a:off x="8388424" y="2148572"/>
            <a:ext cx="288032" cy="3806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62334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39599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396689" y="44901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47076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275856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1362334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3263806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6549725" y="386104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-2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5553274" y="391339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+2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4499992" y="390343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-2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6524714" y="414908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smtClean="0"/>
              <a:t>odd</a:t>
            </a:r>
            <a:endParaRPr lang="zh-TW" altLang="en-US" sz="1600" b="1"/>
          </a:p>
        </p:txBody>
      </p:sp>
      <p:sp>
        <p:nvSpPr>
          <p:cNvPr id="174" name="文字方塊 173"/>
          <p:cNvSpPr txBox="1"/>
          <p:nvPr/>
        </p:nvSpPr>
        <p:spPr>
          <a:xfrm>
            <a:off x="5526864" y="417056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smtClean="0"/>
              <a:t>even</a:t>
            </a:r>
            <a:endParaRPr lang="zh-TW" altLang="en-US" sz="1600" b="1"/>
          </a:p>
        </p:txBody>
      </p:sp>
      <p:sp>
        <p:nvSpPr>
          <p:cNvPr id="175" name="文字方塊 174"/>
          <p:cNvSpPr txBox="1"/>
          <p:nvPr/>
        </p:nvSpPr>
        <p:spPr>
          <a:xfrm>
            <a:off x="4572000" y="41705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smtClean="0"/>
              <a:t>odd</a:t>
            </a:r>
            <a:endParaRPr lang="zh-TW" altLang="en-US" sz="1600" b="1"/>
          </a:p>
        </p:txBody>
      </p:sp>
      <p:sp>
        <p:nvSpPr>
          <p:cNvPr id="108" name="向右箭號 107"/>
          <p:cNvSpPr/>
          <p:nvPr/>
        </p:nvSpPr>
        <p:spPr bwMode="auto">
          <a:xfrm>
            <a:off x="655622" y="3692036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1" name="橢圓 140"/>
          <p:cNvSpPr/>
          <p:nvPr/>
        </p:nvSpPr>
        <p:spPr bwMode="auto">
          <a:xfrm>
            <a:off x="6582207" y="2125549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4" name="橢圓 143"/>
          <p:cNvSpPr/>
          <p:nvPr/>
        </p:nvSpPr>
        <p:spPr bwMode="auto">
          <a:xfrm>
            <a:off x="5597779" y="214062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3" name="橢圓 152"/>
          <p:cNvSpPr/>
          <p:nvPr/>
        </p:nvSpPr>
        <p:spPr bwMode="auto">
          <a:xfrm>
            <a:off x="7661690" y="209960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9" name="橢圓 158"/>
          <p:cNvSpPr/>
          <p:nvPr/>
        </p:nvSpPr>
        <p:spPr bwMode="auto">
          <a:xfrm>
            <a:off x="4573035" y="2140621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1" name="直線接點 160"/>
          <p:cNvCxnSpPr>
            <a:stCxn id="159" idx="6"/>
            <a:endCxn id="144" idx="2"/>
          </p:cNvCxnSpPr>
          <p:nvPr/>
        </p:nvCxnSpPr>
        <p:spPr bwMode="auto">
          <a:xfrm>
            <a:off x="4861067" y="2284637"/>
            <a:ext cx="7367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接點 161"/>
          <p:cNvCxnSpPr>
            <a:stCxn id="141" idx="2"/>
            <a:endCxn id="144" idx="6"/>
          </p:cNvCxnSpPr>
          <p:nvPr/>
        </p:nvCxnSpPr>
        <p:spPr bwMode="auto">
          <a:xfrm flipH="1">
            <a:off x="5885811" y="2269565"/>
            <a:ext cx="696396" cy="150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文字方塊 176"/>
          <p:cNvSpPr txBox="1"/>
          <p:nvPr/>
        </p:nvSpPr>
        <p:spPr>
          <a:xfrm>
            <a:off x="4574385" y="18370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5079382" y="1887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7113396" y="1871583"/>
            <a:ext cx="2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smtClean="0">
                <a:solidFill>
                  <a:schemeClr val="bg2"/>
                </a:solidFill>
              </a:rPr>
              <a:t>3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5605171" y="18157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014575" y="1918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7637461" y="1771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6572279" y="1809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02" name="直線接點 201"/>
          <p:cNvCxnSpPr>
            <a:stCxn id="141" idx="6"/>
            <a:endCxn id="153" idx="2"/>
          </p:cNvCxnSpPr>
          <p:nvPr/>
        </p:nvCxnSpPr>
        <p:spPr bwMode="auto">
          <a:xfrm flipV="1">
            <a:off x="6870239" y="2243621"/>
            <a:ext cx="791451" cy="259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橢圓 204"/>
          <p:cNvSpPr/>
          <p:nvPr/>
        </p:nvSpPr>
        <p:spPr bwMode="auto">
          <a:xfrm>
            <a:off x="6677659" y="477018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6" name="橢圓 205"/>
          <p:cNvSpPr/>
          <p:nvPr/>
        </p:nvSpPr>
        <p:spPr bwMode="auto">
          <a:xfrm>
            <a:off x="5693231" y="47852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7" name="橢圓 206"/>
          <p:cNvSpPr/>
          <p:nvPr/>
        </p:nvSpPr>
        <p:spPr bwMode="auto">
          <a:xfrm>
            <a:off x="7757142" y="474424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8" name="橢圓 207"/>
          <p:cNvSpPr/>
          <p:nvPr/>
        </p:nvSpPr>
        <p:spPr bwMode="auto">
          <a:xfrm>
            <a:off x="4668487" y="478525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9" name="直線接點 208"/>
          <p:cNvCxnSpPr>
            <a:stCxn id="208" idx="6"/>
            <a:endCxn id="206" idx="2"/>
          </p:cNvCxnSpPr>
          <p:nvPr/>
        </p:nvCxnSpPr>
        <p:spPr bwMode="auto">
          <a:xfrm>
            <a:off x="4956519" y="4929272"/>
            <a:ext cx="7367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直線接點 209"/>
          <p:cNvCxnSpPr>
            <a:stCxn id="205" idx="2"/>
            <a:endCxn id="206" idx="6"/>
          </p:cNvCxnSpPr>
          <p:nvPr/>
        </p:nvCxnSpPr>
        <p:spPr bwMode="auto">
          <a:xfrm flipH="1">
            <a:off x="5981263" y="4914200"/>
            <a:ext cx="696396" cy="150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文字方塊 210"/>
          <p:cNvSpPr txBox="1"/>
          <p:nvPr/>
        </p:nvSpPr>
        <p:spPr>
          <a:xfrm>
            <a:off x="4669837" y="44817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12" name="文字方塊 211"/>
          <p:cNvSpPr txBox="1"/>
          <p:nvPr/>
        </p:nvSpPr>
        <p:spPr>
          <a:xfrm>
            <a:off x="5174834" y="4531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7208848" y="4516218"/>
            <a:ext cx="2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smtClean="0">
                <a:solidFill>
                  <a:schemeClr val="bg2"/>
                </a:solidFill>
              </a:rPr>
              <a:t>3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214" name="文字方塊 213"/>
          <p:cNvSpPr txBox="1"/>
          <p:nvPr/>
        </p:nvSpPr>
        <p:spPr>
          <a:xfrm>
            <a:off x="5700623" y="44603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15" name="文字方塊 214"/>
          <p:cNvSpPr txBox="1"/>
          <p:nvPr/>
        </p:nvSpPr>
        <p:spPr>
          <a:xfrm>
            <a:off x="6110027" y="4563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7732913" y="44159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17" name="文字方塊 216"/>
          <p:cNvSpPr txBox="1"/>
          <p:nvPr/>
        </p:nvSpPr>
        <p:spPr>
          <a:xfrm>
            <a:off x="6667731" y="44541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43" name="直線接點 242"/>
          <p:cNvCxnSpPr>
            <a:stCxn id="205" idx="6"/>
            <a:endCxn id="207" idx="2"/>
          </p:cNvCxnSpPr>
          <p:nvPr/>
        </p:nvCxnSpPr>
        <p:spPr bwMode="auto">
          <a:xfrm flipV="1">
            <a:off x="6965691" y="4888256"/>
            <a:ext cx="791451" cy="259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2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9159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39599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430570" y="3612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396689" y="44901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03648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68206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352948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3779912" y="1371751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3+4+2+3+6+2+2=22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04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07704" y="4365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463606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40364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403648" y="358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648" y="44606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47076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68206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75856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352948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5758718" y="211058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 smtClean="0"/>
              <a:t>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5028264" y="211235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5" name="橢圓 94"/>
          <p:cNvSpPr/>
          <p:nvPr/>
        </p:nvSpPr>
        <p:spPr bwMode="auto">
          <a:xfrm>
            <a:off x="6776335" y="209214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6" name="橢圓 95"/>
          <p:cNvSpPr/>
          <p:nvPr/>
        </p:nvSpPr>
        <p:spPr bwMode="auto">
          <a:xfrm>
            <a:off x="4406096" y="211235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7" name="直線接點 96"/>
          <p:cNvCxnSpPr>
            <a:stCxn id="93" idx="6"/>
            <a:endCxn id="95" idx="2"/>
          </p:cNvCxnSpPr>
          <p:nvPr/>
        </p:nvCxnSpPr>
        <p:spPr bwMode="auto">
          <a:xfrm flipV="1">
            <a:off x="6046750" y="2236156"/>
            <a:ext cx="729585" cy="184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接點 97"/>
          <p:cNvCxnSpPr>
            <a:stCxn id="96" idx="6"/>
            <a:endCxn id="94" idx="2"/>
          </p:cNvCxnSpPr>
          <p:nvPr/>
        </p:nvCxnSpPr>
        <p:spPr bwMode="auto">
          <a:xfrm>
            <a:off x="4694128" y="2256374"/>
            <a:ext cx="33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接點 98"/>
          <p:cNvCxnSpPr>
            <a:stCxn id="93" idx="2"/>
            <a:endCxn id="94" idx="6"/>
          </p:cNvCxnSpPr>
          <p:nvPr/>
        </p:nvCxnSpPr>
        <p:spPr bwMode="auto">
          <a:xfrm flipH="1">
            <a:off x="5316296" y="2254598"/>
            <a:ext cx="442422" cy="17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文字方塊 99"/>
          <p:cNvSpPr txBox="1"/>
          <p:nvPr/>
        </p:nvSpPr>
        <p:spPr>
          <a:xfrm>
            <a:off x="4415934" y="1835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4671229" y="1907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28264" y="1835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758718" y="17843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308573" y="1902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770310" y="17570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6284329" y="18880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bg2"/>
                </a:solidFill>
              </a:rPr>
              <a:t>2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7223462" y="1959223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6+0-2=4</a:t>
            </a:r>
            <a:endParaRPr lang="zh-TW" altLang="en-US" dirty="0">
              <a:solidFill>
                <a:srgbClr val="0000CC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201" name="向右箭號 200"/>
          <p:cNvSpPr/>
          <p:nvPr/>
        </p:nvSpPr>
        <p:spPr bwMode="auto">
          <a:xfrm>
            <a:off x="780046" y="4525559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5608655" y="35638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-4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4886398" y="3573016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+4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4282319" y="359975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-4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3" name="橢圓 162"/>
          <p:cNvSpPr/>
          <p:nvPr/>
        </p:nvSpPr>
        <p:spPr bwMode="auto">
          <a:xfrm>
            <a:off x="5746668" y="437777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 smtClean="0"/>
              <a:t>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4" name="橢圓 163"/>
          <p:cNvSpPr/>
          <p:nvPr/>
        </p:nvSpPr>
        <p:spPr bwMode="auto">
          <a:xfrm>
            <a:off x="5016214" y="437955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5" name="橢圓 164"/>
          <p:cNvSpPr/>
          <p:nvPr/>
        </p:nvSpPr>
        <p:spPr bwMode="auto">
          <a:xfrm>
            <a:off x="6764285" y="435933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6" name="橢圓 165"/>
          <p:cNvSpPr/>
          <p:nvPr/>
        </p:nvSpPr>
        <p:spPr bwMode="auto">
          <a:xfrm>
            <a:off x="4394046" y="437955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8" name="直線接點 167"/>
          <p:cNvCxnSpPr>
            <a:stCxn id="163" idx="6"/>
            <a:endCxn id="165" idx="2"/>
          </p:cNvCxnSpPr>
          <p:nvPr/>
        </p:nvCxnSpPr>
        <p:spPr bwMode="auto">
          <a:xfrm flipV="1">
            <a:off x="6034700" y="4503350"/>
            <a:ext cx="729585" cy="184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線接點 168"/>
          <p:cNvCxnSpPr>
            <a:stCxn id="166" idx="6"/>
            <a:endCxn id="164" idx="2"/>
          </p:cNvCxnSpPr>
          <p:nvPr/>
        </p:nvCxnSpPr>
        <p:spPr bwMode="auto">
          <a:xfrm>
            <a:off x="4682078" y="4523568"/>
            <a:ext cx="33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線接點 169"/>
          <p:cNvCxnSpPr>
            <a:stCxn id="163" idx="2"/>
            <a:endCxn id="164" idx="6"/>
          </p:cNvCxnSpPr>
          <p:nvPr/>
        </p:nvCxnSpPr>
        <p:spPr bwMode="auto">
          <a:xfrm flipH="1">
            <a:off x="5304246" y="4521792"/>
            <a:ext cx="442422" cy="17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文字方塊 170"/>
          <p:cNvSpPr txBox="1"/>
          <p:nvPr/>
        </p:nvSpPr>
        <p:spPr>
          <a:xfrm>
            <a:off x="4355976" y="40400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659179" y="4174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5016214" y="40334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746668" y="40515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296523" y="41695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6272279" y="41552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bg2"/>
                </a:solidFill>
              </a:rPr>
              <a:t>2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225" name="文字方塊 224"/>
          <p:cNvSpPr txBox="1"/>
          <p:nvPr/>
        </p:nvSpPr>
        <p:spPr>
          <a:xfrm>
            <a:off x="6732240" y="3995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 </a:t>
            </a:r>
            <a:r>
              <a:rPr lang="en-US" altLang="zh-TW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>
                <a:ea typeface="Cambria Math" panose="02040503050406030204" pitchFamily="18" charset="0"/>
              </a:rPr>
              <a:t>Running a taxi station is not all that simple. Apart from the obvious demand for a centralised </a:t>
            </a:r>
            <a:r>
              <a:rPr lang="en-US" altLang="zh-TW" sz="2800" smtClean="0">
                <a:ea typeface="Cambria Math" panose="02040503050406030204" pitchFamily="18" charset="0"/>
              </a:rPr>
              <a:t>coordination </a:t>
            </a:r>
            <a:r>
              <a:rPr lang="en-US" altLang="zh-TW" sz="2800">
                <a:ea typeface="Cambria Math" panose="02040503050406030204" pitchFamily="18" charset="0"/>
              </a:rPr>
              <a:t>of the cabs in order to pick up the customers calling to get a cab as soon as possible, there </a:t>
            </a:r>
            <a:r>
              <a:rPr lang="en-US" altLang="zh-TW" sz="2800" smtClean="0">
                <a:ea typeface="Cambria Math" panose="02040503050406030204" pitchFamily="18" charset="0"/>
              </a:rPr>
              <a:t>is also </a:t>
            </a:r>
            <a:r>
              <a:rPr lang="en-US" altLang="zh-TW" sz="2800">
                <a:ea typeface="Cambria Math" panose="02040503050406030204" pitchFamily="18" charset="0"/>
              </a:rPr>
              <a:t>a need to schedule all the taxi rides which have been booked in advance. </a:t>
            </a:r>
            <a:endParaRPr lang="en-US" altLang="zh-TW" sz="2800" smtClean="0">
              <a:ea typeface="Cambria Math" panose="02040503050406030204" pitchFamily="18" charset="0"/>
            </a:endParaRPr>
          </a:p>
          <a:p>
            <a:pPr algn="just"/>
            <a:r>
              <a:rPr lang="en-US" altLang="zh-TW" sz="2800" smtClean="0">
                <a:ea typeface="Cambria Math" panose="02040503050406030204" pitchFamily="18" charset="0"/>
              </a:rPr>
              <a:t>Given </a:t>
            </a:r>
            <a:r>
              <a:rPr lang="en-US" altLang="zh-TW" sz="2800" u="sng">
                <a:solidFill>
                  <a:srgbClr val="FF0000"/>
                </a:solidFill>
                <a:ea typeface="Cambria Math" panose="02040503050406030204" pitchFamily="18" charset="0"/>
              </a:rPr>
              <a:t>a list of all </a:t>
            </a:r>
            <a:r>
              <a:rPr lang="en-US" altLang="zh-TW" sz="2800" u="sng" smtClean="0">
                <a:solidFill>
                  <a:srgbClr val="FF0000"/>
                </a:solidFill>
                <a:ea typeface="Cambria Math" panose="02040503050406030204" pitchFamily="18" charset="0"/>
              </a:rPr>
              <a:t>booked taxi </a:t>
            </a:r>
            <a:r>
              <a:rPr lang="en-US" altLang="zh-TW" sz="2800" u="sng">
                <a:solidFill>
                  <a:srgbClr val="FF0000"/>
                </a:solidFill>
                <a:ea typeface="Cambria Math" panose="02040503050406030204" pitchFamily="18" charset="0"/>
              </a:rPr>
              <a:t>rides for the next day</a:t>
            </a:r>
            <a:r>
              <a:rPr lang="en-US" altLang="zh-TW" sz="2800">
                <a:ea typeface="Cambria Math" panose="02040503050406030204" pitchFamily="18" charset="0"/>
              </a:rPr>
              <a:t>, you want to </a:t>
            </a:r>
            <a:r>
              <a:rPr lang="en-US" altLang="zh-TW" sz="2800" u="sng">
                <a:solidFill>
                  <a:srgbClr val="FF0000"/>
                </a:solidFill>
                <a:ea typeface="Cambria Math" panose="02040503050406030204" pitchFamily="18" charset="0"/>
              </a:rPr>
              <a:t>minimise the number of cabs needed to carry out all of </a:t>
            </a:r>
            <a:r>
              <a:rPr lang="en-US" altLang="zh-TW" sz="2800" u="sng" smtClean="0">
                <a:solidFill>
                  <a:srgbClr val="FF0000"/>
                </a:solidFill>
                <a:ea typeface="Cambria Math" panose="02040503050406030204" pitchFamily="18" charset="0"/>
              </a:rPr>
              <a:t>the rides</a:t>
            </a:r>
            <a:r>
              <a:rPr lang="en-US" altLang="zh-TW" sz="2800">
                <a:ea typeface="Cambria Math" panose="02040503050406030204" pitchFamily="18" charset="0"/>
              </a:rPr>
              <a:t>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9159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40364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463606" y="358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648" y="4490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47076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77852" y="18566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352948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01" name="向右箭號 200"/>
          <p:cNvSpPr/>
          <p:nvPr/>
        </p:nvSpPr>
        <p:spPr bwMode="auto">
          <a:xfrm>
            <a:off x="780046" y="4525559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3710428" y="1363731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3-2-1+6+6+6+2=20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0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9159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386438" y="27025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309494" y="358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285879" y="4490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47076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68206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9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352948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01" name="向右箭號 200"/>
          <p:cNvSpPr/>
          <p:nvPr/>
        </p:nvSpPr>
        <p:spPr bwMode="auto">
          <a:xfrm>
            <a:off x="927122" y="5439175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4929209" y="1934507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6046181" y="194037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1" name="直線接點 50"/>
          <p:cNvCxnSpPr/>
          <p:nvPr/>
        </p:nvCxnSpPr>
        <p:spPr bwMode="auto">
          <a:xfrm>
            <a:off x="5214599" y="2108719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4929209" y="15864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024553" y="15947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7143163" y="2810121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/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6050371" y="2820259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6" name="直線接點 55"/>
          <p:cNvCxnSpPr>
            <a:stCxn id="49" idx="5"/>
            <a:endCxn id="55" idx="1"/>
          </p:cNvCxnSpPr>
          <p:nvPr/>
        </p:nvCxnSpPr>
        <p:spPr bwMode="auto">
          <a:xfrm>
            <a:off x="5175060" y="2180358"/>
            <a:ext cx="917492" cy="6820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/>
          <p:cNvCxnSpPr>
            <a:stCxn id="55" idx="6"/>
            <a:endCxn id="54" idx="2"/>
          </p:cNvCxnSpPr>
          <p:nvPr/>
        </p:nvCxnSpPr>
        <p:spPr bwMode="auto">
          <a:xfrm flipV="1">
            <a:off x="6338403" y="2937239"/>
            <a:ext cx="804760" cy="27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字方塊 64"/>
          <p:cNvSpPr txBox="1"/>
          <p:nvPr/>
        </p:nvSpPr>
        <p:spPr>
          <a:xfrm>
            <a:off x="5496054" y="1740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1</a:t>
            </a:r>
            <a:endParaRPr lang="zh-TW" altLang="en-US" sz="1800" b="1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418573" y="24570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590742" y="2929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3</a:t>
            </a:r>
            <a:endParaRPr lang="zh-TW" altLang="en-US" sz="18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560593" y="181172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6+0-1=5</a:t>
            </a:r>
            <a:endParaRPr lang="zh-TW" altLang="en-US" dirty="0">
              <a:solidFill>
                <a:srgbClr val="0000CC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4901204" y="4080683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" name="橢圓 101"/>
          <p:cNvSpPr/>
          <p:nvPr/>
        </p:nvSpPr>
        <p:spPr bwMode="auto">
          <a:xfrm>
            <a:off x="6018176" y="408655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/>
          <p:nvPr/>
        </p:nvCxnSpPr>
        <p:spPr bwMode="auto">
          <a:xfrm>
            <a:off x="5186594" y="4254895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4901204" y="37325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5996548" y="3740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7115158" y="4956297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6022366" y="496643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8" name="直線接點 107"/>
          <p:cNvCxnSpPr>
            <a:stCxn id="101" idx="5"/>
            <a:endCxn id="107" idx="1"/>
          </p:cNvCxnSpPr>
          <p:nvPr/>
        </p:nvCxnSpPr>
        <p:spPr bwMode="auto">
          <a:xfrm>
            <a:off x="5147055" y="4326534"/>
            <a:ext cx="917492" cy="6820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線接點 152"/>
          <p:cNvCxnSpPr>
            <a:stCxn id="107" idx="6"/>
            <a:endCxn id="106" idx="2"/>
          </p:cNvCxnSpPr>
          <p:nvPr/>
        </p:nvCxnSpPr>
        <p:spPr bwMode="auto">
          <a:xfrm flipV="1">
            <a:off x="6310398" y="5083415"/>
            <a:ext cx="804760" cy="27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文字方塊 153"/>
          <p:cNvSpPr txBox="1"/>
          <p:nvPr/>
        </p:nvSpPr>
        <p:spPr>
          <a:xfrm>
            <a:off x="5468049" y="3886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1</a:t>
            </a:r>
            <a:endParaRPr lang="zh-TW" altLang="en-US" sz="1800" b="1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5390568" y="4603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6562737" y="5075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3</a:t>
            </a:r>
            <a:endParaRPr lang="zh-TW" altLang="en-US" sz="1800" b="1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4740055" y="336785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-5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5930804" y="5467793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+5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7027869" y="5464349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-5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064547" y="30643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7088103" y="30334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012940" y="5184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9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7060098" y="51842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9159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39599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309494" y="358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314654" y="4490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03648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68206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9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275856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01" name="向右箭號 200"/>
          <p:cNvSpPr/>
          <p:nvPr/>
        </p:nvSpPr>
        <p:spPr bwMode="auto">
          <a:xfrm>
            <a:off x="927122" y="5439175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3601952" y="1264029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3+2+2-6+1+2+9=13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向下箭號 2"/>
          <p:cNvSpPr/>
          <p:nvPr/>
        </p:nvSpPr>
        <p:spPr bwMode="auto">
          <a:xfrm rot="8507215">
            <a:off x="6156176" y="1664139"/>
            <a:ext cx="432048" cy="44971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92714" y="226774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3+2+4+3+1=13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12160" y="2670497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Maximum Match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2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Minimum Vertex Cover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8079432" cy="4979640"/>
          </a:xfrm>
        </p:spPr>
        <p:txBody>
          <a:bodyPr/>
          <a:lstStyle/>
          <a:p>
            <a:pPr algn="just"/>
            <a:r>
              <a:rPr lang="en-US" altLang="zh-TW"/>
              <a:t>A vertex cover of an undirected graph is </a:t>
            </a:r>
            <a:r>
              <a:rPr lang="en-US" altLang="zh-TW">
                <a:solidFill>
                  <a:srgbClr val="FF0000"/>
                </a:solidFill>
              </a:rPr>
              <a:t>a subset of its vertices </a:t>
            </a:r>
            <a:r>
              <a:rPr lang="en-US" altLang="zh-TW"/>
              <a:t>such that for </a:t>
            </a:r>
            <a:r>
              <a:rPr lang="en-US" altLang="zh-TW">
                <a:solidFill>
                  <a:srgbClr val="FF0000"/>
                </a:solidFill>
              </a:rPr>
              <a:t>every edge (u, v) of the graph, either ‘u’ or ‘v’ is in vertex cover</a:t>
            </a:r>
            <a:r>
              <a:rPr lang="en-US" altLang="zh-TW"/>
              <a:t>. </a:t>
            </a:r>
            <a:endParaRPr lang="en-US" altLang="zh-TW" smtClean="0"/>
          </a:p>
          <a:p>
            <a:pPr algn="just"/>
            <a:r>
              <a:rPr lang="en-US" altLang="zh-TW" smtClean="0"/>
              <a:t>Although </a:t>
            </a:r>
            <a:r>
              <a:rPr lang="en-US" altLang="zh-TW"/>
              <a:t>the name is Vertex Cover, the set covers all edges of the given graph. Given an undirected graph, the vertex cover problem is to find </a:t>
            </a:r>
            <a:r>
              <a:rPr lang="en-US" altLang="zh-TW" u="sng">
                <a:solidFill>
                  <a:srgbClr val="FF0000"/>
                </a:solidFill>
              </a:rPr>
              <a:t>minimum size vertex </a:t>
            </a:r>
            <a:r>
              <a:rPr lang="en-US" altLang="zh-TW" u="sng" smtClean="0">
                <a:solidFill>
                  <a:srgbClr val="FF0000"/>
                </a:solidFill>
              </a:rPr>
              <a:t>cover.</a:t>
            </a:r>
            <a:endParaRPr lang="zh-TW" altLang="en-US" u="sng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00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Minimum Vertex Cover (2/5)</a:t>
            </a:r>
            <a:endParaRPr lang="zh-TW" altLang="en-US" dirty="0"/>
          </a:p>
        </p:txBody>
      </p:sp>
      <p:pic>
        <p:nvPicPr>
          <p:cNvPr id="1028" name="Picture 4" descr="http://web.ntnu.edu.tw/~algo/VertexCo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95072"/>
            <a:ext cx="7200800" cy="53245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/>
          <p:cNvSpPr/>
          <p:nvPr/>
        </p:nvSpPr>
        <p:spPr bwMode="auto">
          <a:xfrm>
            <a:off x="4716016" y="4077072"/>
            <a:ext cx="3528392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4448" y="3429000"/>
            <a:ext cx="2579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smtClean="0">
                <a:solidFill>
                  <a:srgbClr val="FF0000"/>
                </a:solidFill>
              </a:rPr>
              <a:t>5 vertexes</a:t>
            </a:r>
            <a:endParaRPr lang="zh-TW" altLang="en-US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9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Minimum Vertex Cover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979640"/>
          </a:xfrm>
        </p:spPr>
        <p:txBody>
          <a:bodyPr/>
          <a:lstStyle/>
          <a:p>
            <a:pPr algn="just"/>
            <a:r>
              <a:rPr lang="en-US" altLang="zh-TW"/>
              <a:t>Minimum Vertex Cover [NP-complete]</a:t>
            </a:r>
          </a:p>
          <a:p>
            <a:pPr marL="0" indent="0" algn="just">
              <a:buNone/>
            </a:pPr>
            <a:endParaRPr lang="zh-TW" altLang="en-US"/>
          </a:p>
          <a:p>
            <a:pPr algn="just"/>
            <a:r>
              <a:rPr lang="en-US" altLang="zh-TW">
                <a:solidFill>
                  <a:srgbClr val="FF0000"/>
                </a:solidFill>
              </a:rPr>
              <a:t>I</a:t>
            </a:r>
            <a:r>
              <a:rPr lang="en-US" altLang="zh-TW" smtClean="0">
                <a:solidFill>
                  <a:srgbClr val="FF0000"/>
                </a:solidFill>
              </a:rPr>
              <a:t>n </a:t>
            </a:r>
            <a:r>
              <a:rPr lang="en-US" altLang="zh-TW">
                <a:solidFill>
                  <a:srgbClr val="FF0000"/>
                </a:solidFill>
              </a:rPr>
              <a:t>Tree [</a:t>
            </a:r>
            <a:r>
              <a:rPr lang="en-US" altLang="zh-TW" smtClean="0">
                <a:solidFill>
                  <a:srgbClr val="FF0000"/>
                </a:solidFill>
              </a:rPr>
              <a:t>P-</a:t>
            </a:r>
            <a:r>
              <a:rPr lang="zh-TW" altLang="en-US" smtClean="0">
                <a:solidFill>
                  <a:srgbClr val="FF0000"/>
                </a:solidFill>
              </a:rPr>
              <a:t>問題</a:t>
            </a:r>
            <a:r>
              <a:rPr lang="en-US" altLang="zh-TW" smtClean="0">
                <a:solidFill>
                  <a:srgbClr val="FF0000"/>
                </a:solidFill>
              </a:rPr>
              <a:t>]</a:t>
            </a:r>
            <a:endParaRPr lang="en-US" altLang="zh-TW">
              <a:solidFill>
                <a:srgbClr val="FF0000"/>
              </a:solidFill>
            </a:endParaRPr>
          </a:p>
          <a:p>
            <a:pPr lvl="1" algn="just"/>
            <a:r>
              <a:rPr lang="en-US" altLang="zh-TW" smtClean="0">
                <a:ea typeface="微軟正黑體" panose="020B0604030504040204" pitchFamily="34" charset="-120"/>
              </a:rPr>
              <a:t>Dynamic Programming</a:t>
            </a:r>
            <a:endParaRPr lang="en-US" altLang="zh-TW">
              <a:ea typeface="微軟正黑體" panose="020B0604030504040204" pitchFamily="34" charset="-120"/>
            </a:endParaRPr>
          </a:p>
          <a:p>
            <a:pPr algn="just"/>
            <a:endParaRPr lang="zh-TW" altLang="en-US"/>
          </a:p>
          <a:p>
            <a:pPr algn="just"/>
            <a:r>
              <a:rPr lang="en-US" altLang="zh-TW">
                <a:solidFill>
                  <a:srgbClr val="FF0000"/>
                </a:solidFill>
              </a:rPr>
              <a:t>I</a:t>
            </a:r>
            <a:r>
              <a:rPr lang="en-US" altLang="zh-TW" smtClean="0">
                <a:solidFill>
                  <a:srgbClr val="FF0000"/>
                </a:solidFill>
              </a:rPr>
              <a:t>n </a:t>
            </a:r>
            <a:r>
              <a:rPr lang="en-US" altLang="zh-TW">
                <a:solidFill>
                  <a:srgbClr val="FF0000"/>
                </a:solidFill>
              </a:rPr>
              <a:t>Bipartite Graph [</a:t>
            </a:r>
            <a:r>
              <a:rPr lang="en-US" altLang="zh-TW" smtClean="0">
                <a:solidFill>
                  <a:srgbClr val="FF0000"/>
                </a:solidFill>
              </a:rPr>
              <a:t>P-</a:t>
            </a:r>
            <a:r>
              <a:rPr lang="zh-TW" altLang="en-US" smtClean="0">
                <a:solidFill>
                  <a:srgbClr val="FF0000"/>
                </a:solidFill>
              </a:rPr>
              <a:t>問題</a:t>
            </a:r>
            <a:r>
              <a:rPr lang="en-US" altLang="zh-TW" smtClean="0">
                <a:solidFill>
                  <a:srgbClr val="FF0000"/>
                </a:solidFill>
              </a:rPr>
              <a:t>]</a:t>
            </a:r>
            <a:endParaRPr lang="en-US" altLang="zh-TW">
              <a:solidFill>
                <a:srgbClr val="FF0000"/>
              </a:solidFill>
            </a:endParaRPr>
          </a:p>
          <a:p>
            <a:pPr lvl="1" algn="just"/>
            <a:r>
              <a:rPr lang="zh-TW" altLang="en-US" smtClean="0">
                <a:ea typeface="微軟正黑體" panose="020B0604030504040204" pitchFamily="34" charset="-120"/>
              </a:rPr>
              <a:t>轉 </a:t>
            </a:r>
            <a:r>
              <a:rPr lang="en-US" altLang="zh-TW" smtClean="0">
                <a:ea typeface="微軟正黑體" panose="020B0604030504040204" pitchFamily="34" charset="-120"/>
              </a:rPr>
              <a:t>Maximum </a:t>
            </a:r>
            <a:r>
              <a:rPr lang="en-US" altLang="zh-TW">
                <a:ea typeface="微軟正黑體" panose="020B0604030504040204" pitchFamily="34" charset="-120"/>
              </a:rPr>
              <a:t>Cardinality Bipartite </a:t>
            </a:r>
            <a:r>
              <a:rPr lang="en-US" altLang="zh-TW" smtClean="0">
                <a:ea typeface="微軟正黑體" panose="020B0604030504040204" pitchFamily="34" charset="-120"/>
              </a:rPr>
              <a:t>Matching</a:t>
            </a:r>
            <a:endParaRPr lang="zh-TW" altLang="en-US" u="sng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8673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2656" y="260648"/>
            <a:ext cx="7315200" cy="838200"/>
          </a:xfrm>
        </p:spPr>
        <p:txBody>
          <a:bodyPr/>
          <a:lstStyle/>
          <a:p>
            <a:r>
              <a:rPr lang="en-US" altLang="zh-TW"/>
              <a:t>Minimum Vertex Cover </a:t>
            </a:r>
            <a:br>
              <a:rPr lang="en-US" altLang="zh-TW"/>
            </a:br>
            <a:r>
              <a:rPr lang="en-US" altLang="zh-TW" smtClean="0"/>
              <a:t>in a tree(4/5)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80512" cy="4866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998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2656" y="260648"/>
            <a:ext cx="7315200" cy="838200"/>
          </a:xfrm>
        </p:spPr>
        <p:txBody>
          <a:bodyPr/>
          <a:lstStyle/>
          <a:p>
            <a:r>
              <a:rPr lang="en-US" altLang="zh-TW"/>
              <a:t>Minimum Vertex Cover </a:t>
            </a:r>
            <a:br>
              <a:rPr lang="en-US" altLang="zh-TW"/>
            </a:br>
            <a:r>
              <a:rPr lang="en-US" altLang="zh-TW" smtClean="0"/>
              <a:t>in Bipartile (5/5)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4797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217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26032"/>
            <a:ext cx="8136904" cy="838200"/>
          </a:xfrm>
        </p:spPr>
        <p:txBody>
          <a:bodyPr/>
          <a:lstStyle/>
          <a:p>
            <a:r>
              <a:rPr lang="en-US" altLang="zh-TW" smtClean="0"/>
              <a:t>Maximum Independent Set(1/5)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24744"/>
            <a:ext cx="8079432" cy="4979640"/>
          </a:xfrm>
        </p:spPr>
        <p:txBody>
          <a:bodyPr/>
          <a:lstStyle/>
          <a:p>
            <a:pPr algn="just"/>
            <a:r>
              <a:rPr lang="en-US" altLang="zh-TW" smtClean="0"/>
              <a:t>An </a:t>
            </a:r>
            <a:r>
              <a:rPr lang="en-US" altLang="zh-TW" u="sng">
                <a:solidFill>
                  <a:srgbClr val="FF0000"/>
                </a:solidFill>
              </a:rPr>
              <a:t>independent set</a:t>
            </a:r>
            <a:r>
              <a:rPr lang="en-US" altLang="zh-TW"/>
              <a:t>, </a:t>
            </a:r>
            <a:r>
              <a:rPr lang="en-US" altLang="zh-TW" u="sng">
                <a:solidFill>
                  <a:srgbClr val="FF0000"/>
                </a:solidFill>
              </a:rPr>
              <a:t>stable set</a:t>
            </a:r>
            <a:r>
              <a:rPr lang="en-US" altLang="zh-TW"/>
              <a:t>, </a:t>
            </a:r>
            <a:r>
              <a:rPr lang="en-US" altLang="zh-TW" u="sng">
                <a:solidFill>
                  <a:srgbClr val="FF0000"/>
                </a:solidFill>
              </a:rPr>
              <a:t>coclique</a:t>
            </a:r>
            <a:r>
              <a:rPr lang="en-US" altLang="zh-TW"/>
              <a:t> or </a:t>
            </a:r>
            <a:r>
              <a:rPr lang="en-US" altLang="zh-TW" u="sng">
                <a:solidFill>
                  <a:srgbClr val="FF0000"/>
                </a:solidFill>
              </a:rPr>
              <a:t>anticlique</a:t>
            </a:r>
            <a:r>
              <a:rPr lang="en-US" altLang="zh-TW"/>
              <a:t> is a set of vertices in a graph, no two of which are adjacent. </a:t>
            </a:r>
            <a:endParaRPr lang="en-US" altLang="zh-TW" smtClean="0"/>
          </a:p>
          <a:p>
            <a:pPr algn="just"/>
            <a:r>
              <a:rPr lang="en-US" altLang="zh-TW" smtClean="0"/>
              <a:t>It is </a:t>
            </a:r>
            <a:r>
              <a:rPr lang="en-US" altLang="zh-TW"/>
              <a:t>a set </a:t>
            </a:r>
            <a:r>
              <a:rPr lang="en-US" altLang="zh-TW" smtClean="0"/>
              <a:t>of </a:t>
            </a:r>
            <a:r>
              <a:rPr lang="en-US" altLang="zh-TW"/>
              <a:t>vertices such that for every two vertices in </a:t>
            </a:r>
            <a:r>
              <a:rPr lang="en-US" altLang="zh-TW" smtClean="0"/>
              <a:t>the set, </a:t>
            </a:r>
            <a:r>
              <a:rPr lang="en-US" altLang="zh-TW"/>
              <a:t>there is </a:t>
            </a:r>
            <a:r>
              <a:rPr lang="en-US" altLang="zh-TW">
                <a:solidFill>
                  <a:srgbClr val="FF0000"/>
                </a:solidFill>
              </a:rPr>
              <a:t>no edge connecting the two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Equivalently</a:t>
            </a:r>
            <a:r>
              <a:rPr lang="en-US" altLang="zh-TW"/>
              <a:t>, each edge in the graph has at most one endpoint </a:t>
            </a:r>
            <a:r>
              <a:rPr lang="en-US" altLang="zh-TW" smtClean="0"/>
              <a:t>in the set. </a:t>
            </a:r>
            <a:r>
              <a:rPr lang="en-US" altLang="zh-TW"/>
              <a:t>The size of an independent set is the number of vertices it contains. Independent sets have also been called </a:t>
            </a:r>
            <a:r>
              <a:rPr lang="en-US" altLang="zh-TW" u="sng">
                <a:solidFill>
                  <a:srgbClr val="FF0000"/>
                </a:solidFill>
              </a:rPr>
              <a:t>internally stable sets</a:t>
            </a:r>
            <a:r>
              <a:rPr lang="en-US" altLang="zh-TW" smtClean="0"/>
              <a:t>.</a:t>
            </a:r>
            <a:endParaRPr lang="zh-TW" altLang="en-US" u="sng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727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Independent Set (2/5)</a:t>
            </a:r>
            <a:endParaRPr lang="zh-TW" altLang="en-US" dirty="0"/>
          </a:p>
        </p:txBody>
      </p:sp>
      <p:pic>
        <p:nvPicPr>
          <p:cNvPr id="4098" name="Picture 2" descr="http://web.ntnu.edu.tw/~algo/IndependentSe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40760" cy="50583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/>
          <p:cNvSpPr/>
          <p:nvPr/>
        </p:nvSpPr>
        <p:spPr bwMode="auto">
          <a:xfrm>
            <a:off x="4690156" y="4005065"/>
            <a:ext cx="3338227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16216" y="3408860"/>
            <a:ext cx="2579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smtClean="0">
                <a:solidFill>
                  <a:srgbClr val="FF0000"/>
                </a:solidFill>
              </a:rPr>
              <a:t>4 vertexes</a:t>
            </a:r>
            <a:endParaRPr lang="zh-TW" altLang="en-US" sz="44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87623" y="4014578"/>
            <a:ext cx="3338227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92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 </a:t>
            </a:r>
            <a:r>
              <a:rPr lang="en-US" altLang="zh-TW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>
                <a:latin typeface="+mj-lt"/>
              </a:rPr>
              <a:t>For the sake of simplicity, we </a:t>
            </a:r>
            <a:r>
              <a:rPr lang="en-US" altLang="zh-TW" sz="2800" u="sng">
                <a:solidFill>
                  <a:srgbClr val="FF0000"/>
                </a:solidFill>
                <a:latin typeface="+mj-lt"/>
              </a:rPr>
              <a:t>model a city as a rectangular grid</a:t>
            </a:r>
            <a:r>
              <a:rPr lang="en-US" altLang="zh-TW" sz="2800">
                <a:latin typeface="+mj-lt"/>
              </a:rPr>
              <a:t>. An address in the city is </a:t>
            </a:r>
            <a:r>
              <a:rPr lang="en-US" altLang="zh-TW" sz="2800" smtClean="0">
                <a:latin typeface="+mj-lt"/>
              </a:rPr>
              <a:t>denoted by </a:t>
            </a:r>
            <a:r>
              <a:rPr lang="en-US" altLang="zh-TW" sz="2800">
                <a:latin typeface="+mj-lt"/>
              </a:rPr>
              <a:t>two integers: the street and avenue </a:t>
            </a:r>
            <a:r>
              <a:rPr lang="en-US" altLang="zh-TW" sz="2800" smtClean="0">
                <a:latin typeface="+mj-lt"/>
              </a:rPr>
              <a:t>number. The </a:t>
            </a:r>
            <a:r>
              <a:rPr lang="en-US" altLang="zh-TW" sz="2800">
                <a:latin typeface="+mj-lt"/>
              </a:rPr>
              <a:t>time needed to get from the address </a:t>
            </a:r>
            <a:r>
              <a:rPr lang="en-US" altLang="zh-TW" sz="2800" smtClean="0">
                <a:latin typeface="+mj-lt"/>
              </a:rPr>
              <a:t>(</a:t>
            </a:r>
            <a:r>
              <a:rPr lang="en-US" altLang="zh-TW" sz="2800" i="1" smtClean="0">
                <a:latin typeface="+mj-lt"/>
              </a:rPr>
              <a:t>a, b) </a:t>
            </a:r>
            <a:r>
              <a:rPr lang="en-US" altLang="zh-TW" sz="2800">
                <a:latin typeface="+mj-lt"/>
              </a:rPr>
              <a:t>to </a:t>
            </a:r>
            <a:r>
              <a:rPr lang="en-US" altLang="zh-TW" sz="2800" smtClean="0">
                <a:latin typeface="+mj-lt"/>
              </a:rPr>
              <a:t>(</a:t>
            </a:r>
            <a:r>
              <a:rPr lang="en-US" altLang="zh-TW" sz="2800" i="1" smtClean="0">
                <a:latin typeface="+mj-lt"/>
              </a:rPr>
              <a:t>c, d) </a:t>
            </a:r>
            <a:r>
              <a:rPr lang="en-US" altLang="zh-TW" sz="2800" smtClean="0">
                <a:latin typeface="+mj-lt"/>
              </a:rPr>
              <a:t>by taxi </a:t>
            </a:r>
            <a:r>
              <a:rPr lang="en-US" altLang="zh-TW" sz="2800">
                <a:latin typeface="+mj-lt"/>
              </a:rPr>
              <a:t>is </a:t>
            </a:r>
            <a:r>
              <a:rPr lang="en-US" altLang="zh-TW" sz="2800" i="1" smtClean="0">
                <a:latin typeface="+mj-lt"/>
              </a:rPr>
              <a:t>|a-c|</a:t>
            </a:r>
            <a:r>
              <a:rPr lang="en-US" altLang="zh-TW" sz="2800" smtClean="0">
                <a:latin typeface="+mj-lt"/>
              </a:rPr>
              <a:t>+ </a:t>
            </a:r>
            <a:r>
              <a:rPr lang="en-US" altLang="zh-TW" sz="2800" i="1" smtClean="0">
                <a:latin typeface="+mj-lt"/>
              </a:rPr>
              <a:t>|b-d| </a:t>
            </a:r>
            <a:r>
              <a:rPr lang="en-US" altLang="zh-TW" sz="2800" smtClean="0">
                <a:latin typeface="+mj-lt"/>
              </a:rPr>
              <a:t>minutes</a:t>
            </a:r>
            <a:r>
              <a:rPr lang="en-US" altLang="zh-TW" sz="2800">
                <a:latin typeface="+mj-lt"/>
              </a:rPr>
              <a:t>. </a:t>
            </a:r>
            <a:endParaRPr lang="en-US" altLang="zh-TW" sz="2800" smtClean="0">
              <a:latin typeface="+mj-lt"/>
            </a:endParaRPr>
          </a:p>
          <a:p>
            <a:pPr algn="just"/>
            <a:r>
              <a:rPr lang="en-US" altLang="zh-TW" sz="2800" smtClean="0">
                <a:latin typeface="+mj-lt"/>
              </a:rPr>
              <a:t>A </a:t>
            </a:r>
            <a:r>
              <a:rPr lang="en-US" altLang="zh-TW" sz="2800">
                <a:latin typeface="+mj-lt"/>
              </a:rPr>
              <a:t>cab may </a:t>
            </a:r>
            <a:r>
              <a:rPr lang="en-US" altLang="zh-TW" sz="2800" u="sng">
                <a:solidFill>
                  <a:srgbClr val="FF0000"/>
                </a:solidFill>
                <a:latin typeface="+mj-lt"/>
              </a:rPr>
              <a:t>carry out a booked ride if it is its </a:t>
            </a:r>
            <a:r>
              <a:rPr lang="en-US" altLang="zh-TW" sz="2800" u="sng" smtClean="0">
                <a:solidFill>
                  <a:srgbClr val="FF0000"/>
                </a:solidFill>
                <a:latin typeface="+mj-lt"/>
              </a:rPr>
              <a:t>first </a:t>
            </a:r>
            <a:r>
              <a:rPr lang="en-US" altLang="zh-TW" sz="2800" u="sng">
                <a:solidFill>
                  <a:srgbClr val="FF0000"/>
                </a:solidFill>
                <a:latin typeface="+mj-lt"/>
              </a:rPr>
              <a:t>ride of the day</a:t>
            </a:r>
            <a:r>
              <a:rPr lang="en-US" altLang="zh-TW" sz="2800">
                <a:latin typeface="+mj-lt"/>
              </a:rPr>
              <a:t>, </a:t>
            </a:r>
            <a:r>
              <a:rPr lang="en-US" altLang="zh-TW" sz="2800" smtClean="0">
                <a:latin typeface="+mj-lt"/>
              </a:rPr>
              <a:t>or </a:t>
            </a:r>
            <a:r>
              <a:rPr lang="en-US" altLang="zh-TW" sz="2800" u="sng" smtClean="0">
                <a:solidFill>
                  <a:srgbClr val="FF0000"/>
                </a:solidFill>
                <a:latin typeface="+mj-lt"/>
              </a:rPr>
              <a:t>if </a:t>
            </a:r>
            <a:r>
              <a:rPr lang="en-US" altLang="zh-TW" sz="2800" u="sng">
                <a:solidFill>
                  <a:srgbClr val="FF0000"/>
                </a:solidFill>
                <a:latin typeface="+mj-lt"/>
              </a:rPr>
              <a:t>it can get to the source address of the new ride from its latest</a:t>
            </a:r>
            <a:r>
              <a:rPr lang="en-US" altLang="zh-TW" sz="2800">
                <a:latin typeface="+mj-lt"/>
              </a:rPr>
              <a:t>, at least one minute before the </a:t>
            </a:r>
            <a:r>
              <a:rPr lang="en-US" altLang="zh-TW" sz="2800" smtClean="0">
                <a:latin typeface="+mj-lt"/>
              </a:rPr>
              <a:t>new</a:t>
            </a:r>
            <a:r>
              <a:rPr lang="zh-TW" altLang="en-US" sz="2800" smtClean="0">
                <a:latin typeface="+mj-lt"/>
              </a:rPr>
              <a:t> </a:t>
            </a:r>
            <a:r>
              <a:rPr lang="en-US" altLang="zh-TW" sz="2800" smtClean="0">
                <a:latin typeface="+mj-lt"/>
              </a:rPr>
              <a:t>rides </a:t>
            </a:r>
            <a:r>
              <a:rPr lang="en-US" altLang="zh-TW" sz="2800">
                <a:latin typeface="+mj-lt"/>
              </a:rPr>
              <a:t>scheduled departure. </a:t>
            </a:r>
            <a:endParaRPr lang="en-US" altLang="zh-TW" sz="2800" smtClean="0">
              <a:latin typeface="+mj-lt"/>
            </a:endParaRPr>
          </a:p>
          <a:p>
            <a:pPr algn="just"/>
            <a:r>
              <a:rPr lang="en-US" altLang="zh-TW" sz="2800" smtClean="0">
                <a:latin typeface="+mj-lt"/>
              </a:rPr>
              <a:t>Note </a:t>
            </a:r>
            <a:r>
              <a:rPr lang="en-US" altLang="zh-TW" sz="2800">
                <a:latin typeface="+mj-lt"/>
              </a:rPr>
              <a:t>that some rides </a:t>
            </a:r>
            <a:r>
              <a:rPr lang="en-US" altLang="zh-TW" sz="2800" u="sng">
                <a:solidFill>
                  <a:srgbClr val="FF0000"/>
                </a:solidFill>
                <a:latin typeface="+mj-lt"/>
              </a:rPr>
              <a:t>may end after midnight</a:t>
            </a:r>
            <a:r>
              <a:rPr lang="en-US" altLang="zh-TW" sz="2800">
                <a:latin typeface="+mj-lt"/>
              </a:rPr>
              <a:t>.</a:t>
            </a:r>
            <a:endParaRPr lang="zh-TW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6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136904" cy="838200"/>
          </a:xfrm>
        </p:spPr>
        <p:txBody>
          <a:bodyPr/>
          <a:lstStyle/>
          <a:p>
            <a:r>
              <a:rPr lang="en-US" altLang="zh-TW" smtClean="0"/>
              <a:t>Maximum Independent Set(3/5)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12776"/>
            <a:ext cx="8079432" cy="4979640"/>
          </a:xfrm>
        </p:spPr>
        <p:txBody>
          <a:bodyPr/>
          <a:lstStyle/>
          <a:p>
            <a:pPr algn="just"/>
            <a:r>
              <a:rPr lang="en-US" altLang="zh-TW">
                <a:ea typeface="微軟正黑體" panose="020B0604030504040204" pitchFamily="34" charset="-120"/>
              </a:rPr>
              <a:t>Maximum Independent Set [NP-complete]</a:t>
            </a:r>
          </a:p>
          <a:p>
            <a:pPr algn="just"/>
            <a:endParaRPr lang="zh-TW" altLang="en-US">
              <a:ea typeface="微軟正黑體" panose="020B0604030504040204" pitchFamily="34" charset="-120"/>
            </a:endParaRPr>
          </a:p>
          <a:p>
            <a:pPr algn="just"/>
            <a:r>
              <a:rPr lang="en-US" altLang="zh-TW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n </a:t>
            </a:r>
            <a:r>
              <a:rPr lang="en-US" altLang="zh-TW">
                <a:solidFill>
                  <a:srgbClr val="FF0000"/>
                </a:solidFill>
                <a:ea typeface="微軟正黑體" panose="020B0604030504040204" pitchFamily="34" charset="-120"/>
              </a:rPr>
              <a:t>Tree [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P-</a:t>
            </a:r>
            <a:r>
              <a:rPr lang="zh-TW" altLang="en-US" smtClean="0">
                <a:solidFill>
                  <a:srgbClr val="FF0000"/>
                </a:solidFill>
                <a:ea typeface="微軟正黑體" panose="020B0604030504040204" pitchFamily="34" charset="-120"/>
              </a:rPr>
              <a:t>問題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]</a:t>
            </a:r>
            <a:endParaRPr lang="en-US" altLang="zh-TW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smtClean="0">
                <a:ea typeface="微軟正黑體" panose="020B0604030504040204" pitchFamily="34" charset="-120"/>
              </a:rPr>
              <a:t>Dynamic Programming</a:t>
            </a:r>
            <a:endParaRPr lang="zh-TW" altLang="en-US"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zh-TW" altLang="en-US">
              <a:ea typeface="微軟正黑體" panose="020B0604030504040204" pitchFamily="34" charset="-120"/>
            </a:endParaRPr>
          </a:p>
          <a:p>
            <a:pPr algn="just"/>
            <a:r>
              <a:rPr lang="en-US" altLang="zh-TW">
                <a:solidFill>
                  <a:srgbClr val="FF0000"/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n </a:t>
            </a:r>
            <a:r>
              <a:rPr lang="en-US" altLang="zh-TW">
                <a:solidFill>
                  <a:srgbClr val="FF0000"/>
                </a:solidFill>
                <a:ea typeface="微軟正黑體" panose="020B0604030504040204" pitchFamily="34" charset="-120"/>
              </a:rPr>
              <a:t>Bipartite Graph [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P-</a:t>
            </a:r>
            <a:r>
              <a:rPr lang="zh-TW" altLang="en-US" smtClean="0">
                <a:solidFill>
                  <a:srgbClr val="FF0000"/>
                </a:solidFill>
                <a:ea typeface="微軟正黑體" panose="020B0604030504040204" pitchFamily="34" charset="-120"/>
              </a:rPr>
              <a:t>問題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]</a:t>
            </a:r>
            <a:endParaRPr lang="en-US" altLang="zh-TW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mtClean="0">
                <a:ea typeface="微軟正黑體" panose="020B0604030504040204" pitchFamily="34" charset="-120"/>
              </a:rPr>
              <a:t>轉</a:t>
            </a:r>
            <a:r>
              <a:rPr lang="en-US" altLang="zh-TW" smtClean="0">
                <a:ea typeface="微軟正黑體" panose="020B0604030504040204" pitchFamily="34" charset="-120"/>
              </a:rPr>
              <a:t>Maximum </a:t>
            </a:r>
            <a:r>
              <a:rPr lang="en-US" altLang="zh-TW">
                <a:ea typeface="微軟正黑體" panose="020B0604030504040204" pitchFamily="34" charset="-120"/>
              </a:rPr>
              <a:t>Cardinality Bipartite </a:t>
            </a:r>
            <a:r>
              <a:rPr lang="en-US" altLang="zh-TW" smtClean="0">
                <a:ea typeface="微軟正黑體" panose="020B0604030504040204" pitchFamily="34" charset="-120"/>
              </a:rPr>
              <a:t>Matching</a:t>
            </a:r>
            <a:endParaRPr lang="zh-TW" altLang="en-US" u="sng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5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2656" y="260648"/>
            <a:ext cx="7315200" cy="838200"/>
          </a:xfrm>
        </p:spPr>
        <p:txBody>
          <a:bodyPr/>
          <a:lstStyle/>
          <a:p>
            <a:r>
              <a:rPr lang="en-US" altLang="zh-TW"/>
              <a:t>Minimum </a:t>
            </a:r>
            <a:r>
              <a:rPr lang="en-US" altLang="zh-TW" smtClean="0"/>
              <a:t>Independent Set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 smtClean="0"/>
              <a:t>in a tree(4/5)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5332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007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2656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Maximum </a:t>
            </a:r>
            <a:r>
              <a:rPr lang="en-US" altLang="zh-TW"/>
              <a:t>Independent Set</a:t>
            </a:r>
            <a:br>
              <a:rPr lang="en-US" altLang="zh-TW"/>
            </a:br>
            <a:r>
              <a:rPr lang="en-US" altLang="zh-TW" smtClean="0"/>
              <a:t>in Bipartile (5/5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372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0492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Minimum Edge Cover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8079432" cy="4979640"/>
          </a:xfrm>
        </p:spPr>
        <p:txBody>
          <a:bodyPr/>
          <a:lstStyle/>
          <a:p>
            <a:pPr algn="just"/>
            <a:r>
              <a:rPr lang="en-US" altLang="zh-TW"/>
              <a:t>In graph theory, an edge cover of a graph is </a:t>
            </a:r>
            <a:r>
              <a:rPr lang="en-US" altLang="zh-TW" u="sng">
                <a:solidFill>
                  <a:srgbClr val="FF0000"/>
                </a:solidFill>
              </a:rPr>
              <a:t>a set of edges</a:t>
            </a:r>
            <a:r>
              <a:rPr lang="en-US" altLang="zh-TW"/>
              <a:t> such that </a:t>
            </a:r>
            <a:r>
              <a:rPr lang="en-US" altLang="zh-TW" u="sng">
                <a:solidFill>
                  <a:srgbClr val="FF0000"/>
                </a:solidFill>
              </a:rPr>
              <a:t>every vertex of the graph is incident to at least one edge of the set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/>
              <a:t>M</a:t>
            </a:r>
            <a:r>
              <a:rPr lang="en-US" altLang="zh-TW" smtClean="0"/>
              <a:t>inimum edge cover problem is the problem of finding </a:t>
            </a:r>
            <a:r>
              <a:rPr lang="en-US" altLang="zh-TW" u="sng" smtClean="0">
                <a:solidFill>
                  <a:srgbClr val="FF0000"/>
                </a:solidFill>
              </a:rPr>
              <a:t>an edge cover of minimum size</a:t>
            </a:r>
            <a:r>
              <a:rPr lang="en-US" altLang="zh-TW" smtClean="0"/>
              <a:t>. </a:t>
            </a:r>
          </a:p>
          <a:p>
            <a:pPr algn="just"/>
            <a:r>
              <a:rPr lang="en-US" altLang="zh-TW" smtClean="0"/>
              <a:t>It </a:t>
            </a:r>
            <a:r>
              <a:rPr lang="en-US" altLang="zh-TW"/>
              <a:t>is an optimization problem that belongs to the class of covering problems and </a:t>
            </a:r>
            <a:r>
              <a:rPr lang="en-US" altLang="zh-TW" u="sng">
                <a:solidFill>
                  <a:srgbClr val="FF0000"/>
                </a:solidFill>
              </a:rPr>
              <a:t>can be solved in polynomial time</a:t>
            </a:r>
            <a:r>
              <a:rPr lang="en-US" altLang="zh-TW"/>
              <a:t>.</a:t>
            </a:r>
            <a:endParaRPr lang="zh-TW" altLang="en-US" u="sng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287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Minimum Edge Cover (2/5)</a:t>
            </a:r>
            <a:endParaRPr lang="zh-TW" altLang="en-US" dirty="0"/>
          </a:p>
        </p:txBody>
      </p:sp>
      <p:pic>
        <p:nvPicPr>
          <p:cNvPr id="2050" name="Picture 2" descr="http://web.ntnu.edu.tw/~algo/EdgeCo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056784" cy="52180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/>
          <p:cNvSpPr/>
          <p:nvPr/>
        </p:nvSpPr>
        <p:spPr bwMode="auto">
          <a:xfrm>
            <a:off x="4644008" y="1484784"/>
            <a:ext cx="2448272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38429" y="1280083"/>
            <a:ext cx="1923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smtClean="0">
                <a:solidFill>
                  <a:srgbClr val="FF0000"/>
                </a:solidFill>
              </a:rPr>
              <a:t>5 edges</a:t>
            </a:r>
            <a:endParaRPr lang="zh-TW" altLang="en-US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8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26032"/>
            <a:ext cx="7315200" cy="838200"/>
          </a:xfrm>
        </p:spPr>
        <p:txBody>
          <a:bodyPr/>
          <a:lstStyle/>
          <a:p>
            <a:r>
              <a:rPr lang="en-US" altLang="zh-TW" smtClean="0"/>
              <a:t>Minimum Edge Cover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979640"/>
          </a:xfrm>
        </p:spPr>
        <p:txBody>
          <a:bodyPr/>
          <a:lstStyle/>
          <a:p>
            <a:pPr algn="just"/>
            <a:r>
              <a:rPr lang="en-US" altLang="zh-TW">
                <a:solidFill>
                  <a:srgbClr val="FF0000"/>
                </a:solidFill>
                <a:ea typeface="微軟正黑體" panose="020B0604030504040204" pitchFamily="34" charset="-120"/>
              </a:rPr>
              <a:t>Minimum Edge Cover [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P-</a:t>
            </a:r>
            <a:r>
              <a:rPr lang="zh-TW" altLang="en-US" smtClean="0">
                <a:solidFill>
                  <a:srgbClr val="FF0000"/>
                </a:solidFill>
                <a:ea typeface="微軟正黑體" panose="020B0604030504040204" pitchFamily="34" charset="-120"/>
              </a:rPr>
              <a:t>問題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]</a:t>
            </a:r>
            <a:endParaRPr lang="en-US" altLang="zh-TW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mtClean="0">
                <a:ea typeface="微軟正黑體" panose="020B0604030504040204" pitchFamily="34" charset="-120"/>
              </a:rPr>
              <a:t>轉</a:t>
            </a:r>
            <a:r>
              <a:rPr lang="zh-TW" altLang="en-US">
                <a:ea typeface="微軟正黑體" panose="020B0604030504040204" pitchFamily="34" charset="-120"/>
              </a:rPr>
              <a:t>成 </a:t>
            </a:r>
            <a:r>
              <a:rPr lang="en-US" altLang="zh-TW" smtClean="0">
                <a:ea typeface="微軟正黑體" panose="020B0604030504040204" pitchFamily="34" charset="-120"/>
              </a:rPr>
              <a:t>Maximum Matching</a:t>
            </a:r>
            <a:endParaRPr lang="zh-TW" altLang="en-US">
              <a:ea typeface="微軟正黑體" panose="020B0604030504040204" pitchFamily="34" charset="-120"/>
            </a:endParaRPr>
          </a:p>
          <a:p>
            <a:pPr algn="just"/>
            <a:endParaRPr lang="zh-TW" altLang="en-US">
              <a:ea typeface="微軟正黑體" panose="020B0604030504040204" pitchFamily="34" charset="-120"/>
            </a:endParaRPr>
          </a:p>
          <a:p>
            <a:pPr algn="just"/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in </a:t>
            </a:r>
            <a:r>
              <a:rPr lang="en-US" altLang="zh-TW">
                <a:solidFill>
                  <a:srgbClr val="FF0000"/>
                </a:solidFill>
                <a:ea typeface="微軟正黑體" panose="020B0604030504040204" pitchFamily="34" charset="-120"/>
              </a:rPr>
              <a:t>Bipartite Graph [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P-</a:t>
            </a:r>
            <a:r>
              <a:rPr lang="zh-TW" altLang="en-US" smtClean="0">
                <a:solidFill>
                  <a:srgbClr val="FF0000"/>
                </a:solidFill>
                <a:ea typeface="微軟正黑體" panose="020B0604030504040204" pitchFamily="34" charset="-120"/>
              </a:rPr>
              <a:t>問題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]</a:t>
            </a:r>
            <a:endParaRPr lang="en-US" altLang="zh-TW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mtClean="0">
                <a:ea typeface="微軟正黑體" panose="020B0604030504040204" pitchFamily="34" charset="-120"/>
              </a:rPr>
              <a:t>利用</a:t>
            </a:r>
            <a:r>
              <a:rPr lang="en-US" altLang="zh-TW">
                <a:ea typeface="微軟正黑體" panose="020B0604030504040204" pitchFamily="34" charset="-120"/>
              </a:rPr>
              <a:t>Greedy</a:t>
            </a:r>
            <a:r>
              <a:rPr lang="zh-TW" altLang="en-US">
                <a:ea typeface="微軟正黑體" panose="020B0604030504040204" pitchFamily="34" charset="-120"/>
              </a:rPr>
              <a:t>演算法，優先覆蓋</a:t>
            </a:r>
            <a:r>
              <a:rPr lang="en-US" altLang="zh-TW">
                <a:ea typeface="微軟正黑體" panose="020B0604030504040204" pitchFamily="34" charset="-120"/>
              </a:rPr>
              <a:t>degree</a:t>
            </a:r>
            <a:r>
              <a:rPr lang="zh-TW" altLang="en-US">
                <a:ea typeface="微軟正黑體" panose="020B0604030504040204" pitchFamily="34" charset="-120"/>
              </a:rPr>
              <a:t>最小的</a:t>
            </a:r>
            <a:r>
              <a:rPr lang="zh-TW" altLang="en-US" smtClean="0">
                <a:ea typeface="微軟正黑體" panose="020B0604030504040204" pitchFamily="34" charset="-120"/>
              </a:rPr>
              <a:t>點</a:t>
            </a:r>
            <a:endParaRPr lang="zh-TW" altLang="en-US">
              <a:ea typeface="微軟正黑體" panose="020B0604030504040204" pitchFamily="34" charset="-120"/>
            </a:endParaRPr>
          </a:p>
          <a:p>
            <a:pPr algn="just"/>
            <a:endParaRPr lang="zh-TW" altLang="en-US">
              <a:ea typeface="微軟正黑體" panose="020B0604030504040204" pitchFamily="34" charset="-120"/>
            </a:endParaRPr>
          </a:p>
          <a:p>
            <a:pPr algn="just"/>
            <a:r>
              <a:rPr lang="en-US" altLang="zh-TW">
                <a:solidFill>
                  <a:srgbClr val="FF0000"/>
                </a:solidFill>
                <a:ea typeface="微軟正黑體" panose="020B0604030504040204" pitchFamily="34" charset="-120"/>
              </a:rPr>
              <a:t>Minimum/Maximum Weight Edge Cover [P]</a:t>
            </a:r>
          </a:p>
          <a:p>
            <a:pPr lvl="1" algn="just"/>
            <a:r>
              <a:rPr lang="zh-TW" altLang="en-US">
                <a:ea typeface="微軟正黑體" panose="020B0604030504040204" pitchFamily="34" charset="-120"/>
              </a:rPr>
              <a:t>一張圖上權重最小（大）的</a:t>
            </a:r>
            <a:r>
              <a:rPr lang="en-US" altLang="zh-TW">
                <a:ea typeface="微軟正黑體" panose="020B0604030504040204" pitchFamily="34" charset="-120"/>
              </a:rPr>
              <a:t>Edge </a:t>
            </a:r>
            <a:r>
              <a:rPr lang="en-US" altLang="zh-TW" smtClean="0">
                <a:ea typeface="微軟正黑體" panose="020B0604030504040204" pitchFamily="34" charset="-120"/>
              </a:rPr>
              <a:t>Cover</a:t>
            </a:r>
            <a:endParaRPr lang="zh-TW" altLang="en-US"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smtClean="0">
                <a:ea typeface="微軟正黑體" panose="020B0604030504040204" pitchFamily="34" charset="-120"/>
              </a:rPr>
              <a:t>Minimum/Minimum </a:t>
            </a:r>
            <a:r>
              <a:rPr lang="en-US" altLang="zh-TW">
                <a:ea typeface="微軟正黑體" panose="020B0604030504040204" pitchFamily="34" charset="-120"/>
              </a:rPr>
              <a:t>Weight </a:t>
            </a:r>
            <a:r>
              <a:rPr lang="en-US" altLang="zh-TW" smtClean="0">
                <a:ea typeface="微軟正黑體" panose="020B0604030504040204" pitchFamily="34" charset="-120"/>
              </a:rPr>
              <a:t>Matching</a:t>
            </a:r>
            <a:endParaRPr lang="zh-TW" altLang="en-US" u="sng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5061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2412" y="166959"/>
            <a:ext cx="7315200" cy="838200"/>
          </a:xfrm>
        </p:spPr>
        <p:txBody>
          <a:bodyPr/>
          <a:lstStyle/>
          <a:p>
            <a:r>
              <a:rPr lang="en-US" altLang="zh-TW" smtClean="0"/>
              <a:t>Minimum Edge Cover 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516" y="692696"/>
            <a:ext cx="8712968" cy="4979640"/>
          </a:xfrm>
        </p:spPr>
        <p:txBody>
          <a:bodyPr/>
          <a:lstStyle/>
          <a:p>
            <a:pPr algn="just"/>
            <a:r>
              <a:rPr lang="en-US" altLang="zh-TW">
                <a:solidFill>
                  <a:srgbClr val="FF0000"/>
                </a:solidFill>
                <a:ea typeface="微軟正黑體" panose="020B0604030504040204" pitchFamily="34" charset="-120"/>
              </a:rPr>
              <a:t>Minimum Edge Cover [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P-</a:t>
            </a:r>
            <a:r>
              <a:rPr lang="zh-TW" altLang="en-US" smtClean="0">
                <a:solidFill>
                  <a:srgbClr val="FF0000"/>
                </a:solidFill>
                <a:ea typeface="微軟正黑體" panose="020B0604030504040204" pitchFamily="34" charset="-120"/>
              </a:rPr>
              <a:t>問題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]</a:t>
            </a:r>
            <a:endParaRPr lang="en-US" altLang="zh-TW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smtClean="0">
                <a:ea typeface="微軟正黑體" panose="020B0604030504040204" pitchFamily="34" charset="-120"/>
              </a:rPr>
              <a:t>Maximum Matching + </a:t>
            </a:r>
            <a:r>
              <a:rPr lang="zh-TW" altLang="en-US" smtClean="0">
                <a:ea typeface="微軟正黑體" panose="020B0604030504040204" pitchFamily="34" charset="-120"/>
              </a:rPr>
              <a:t>加入沒覆蓋到的點</a:t>
            </a:r>
            <a:endParaRPr lang="zh-TW" altLang="en-US"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zh-TW" altLang="en-US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704"/>
            <a:ext cx="9144000" cy="4955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9919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52296"/>
            <a:ext cx="7315200" cy="838200"/>
          </a:xfrm>
        </p:spPr>
        <p:txBody>
          <a:bodyPr/>
          <a:lstStyle/>
          <a:p>
            <a:r>
              <a:rPr lang="en-US" altLang="zh-TW" smtClean="0"/>
              <a:t>Minimum Edge Cover 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4979640"/>
          </a:xfrm>
        </p:spPr>
        <p:txBody>
          <a:bodyPr/>
          <a:lstStyle/>
          <a:p>
            <a:pPr algn="just"/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in </a:t>
            </a:r>
            <a:r>
              <a:rPr lang="en-US" altLang="zh-TW">
                <a:solidFill>
                  <a:srgbClr val="FF0000"/>
                </a:solidFill>
                <a:ea typeface="微軟正黑體" panose="020B0604030504040204" pitchFamily="34" charset="-120"/>
              </a:rPr>
              <a:t>Bipartite Graph [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P-</a:t>
            </a:r>
            <a:r>
              <a:rPr lang="zh-TW" altLang="en-US" smtClean="0">
                <a:solidFill>
                  <a:srgbClr val="FF0000"/>
                </a:solidFill>
                <a:ea typeface="微軟正黑體" panose="020B0604030504040204" pitchFamily="34" charset="-120"/>
              </a:rPr>
              <a:t>問題</a:t>
            </a:r>
            <a:r>
              <a:rPr lang="en-US" altLang="zh-TW" smtClean="0">
                <a:solidFill>
                  <a:srgbClr val="FF0000"/>
                </a:solidFill>
                <a:ea typeface="微軟正黑體" panose="020B0604030504040204" pitchFamily="34" charset="-120"/>
              </a:rPr>
              <a:t>]</a:t>
            </a:r>
            <a:endParaRPr lang="en-US" altLang="zh-TW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mtClean="0">
                <a:ea typeface="微軟正黑體" panose="020B0604030504040204" pitchFamily="34" charset="-120"/>
              </a:rPr>
              <a:t>利用</a:t>
            </a:r>
            <a:r>
              <a:rPr lang="en-US" altLang="zh-TW">
                <a:ea typeface="微軟正黑體" panose="020B0604030504040204" pitchFamily="34" charset="-120"/>
              </a:rPr>
              <a:t>Greedy</a:t>
            </a:r>
            <a:r>
              <a:rPr lang="zh-TW" altLang="en-US">
                <a:ea typeface="微軟正黑體" panose="020B0604030504040204" pitchFamily="34" charset="-120"/>
              </a:rPr>
              <a:t>演算法，優先覆蓋</a:t>
            </a:r>
            <a:r>
              <a:rPr lang="en-US" altLang="zh-TW">
                <a:ea typeface="微軟正黑體" panose="020B0604030504040204" pitchFamily="34" charset="-120"/>
              </a:rPr>
              <a:t>degree</a:t>
            </a:r>
            <a:r>
              <a:rPr lang="zh-TW" altLang="en-US">
                <a:ea typeface="微軟正黑體" panose="020B0604030504040204" pitchFamily="34" charset="-120"/>
              </a:rPr>
              <a:t>最小的</a:t>
            </a:r>
            <a:r>
              <a:rPr lang="zh-TW" altLang="en-US" smtClean="0">
                <a:ea typeface="微軟正黑體" panose="020B0604030504040204" pitchFamily="34" charset="-120"/>
              </a:rPr>
              <a:t>點</a:t>
            </a:r>
            <a:endParaRPr lang="zh-TW" altLang="en-US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458"/>
            <a:ext cx="9144000" cy="4638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641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Minimum Path Cover </a:t>
            </a:r>
            <a:br>
              <a:rPr lang="en-US" altLang="zh-TW" smtClean="0"/>
            </a:br>
            <a:r>
              <a:rPr lang="en-US" altLang="zh-TW" smtClean="0"/>
              <a:t>in DAG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 bwMode="auto">
          <a:xfrm>
            <a:off x="1547664" y="247918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95950" y="24654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 bwMode="auto">
          <a:xfrm>
            <a:off x="3203848" y="2492896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2134" y="247918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9" name="橢圓 8"/>
          <p:cNvSpPr/>
          <p:nvPr/>
        </p:nvSpPr>
        <p:spPr bwMode="auto">
          <a:xfrm>
            <a:off x="3203848" y="400506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52134" y="399135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11" name="橢圓 10"/>
          <p:cNvSpPr/>
          <p:nvPr/>
        </p:nvSpPr>
        <p:spPr bwMode="auto">
          <a:xfrm>
            <a:off x="1547664" y="400506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95950" y="39913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14" name="直線單箭頭接點 13"/>
          <p:cNvCxnSpPr>
            <a:stCxn id="5" idx="6"/>
            <a:endCxn id="7" idx="2"/>
          </p:cNvCxnSpPr>
          <p:nvPr/>
        </p:nvCxnSpPr>
        <p:spPr bwMode="auto">
          <a:xfrm>
            <a:off x="2051720" y="2731212"/>
            <a:ext cx="1152128" cy="13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>
            <a:stCxn id="7" idx="4"/>
            <a:endCxn id="10" idx="0"/>
          </p:cNvCxnSpPr>
          <p:nvPr/>
        </p:nvCxnSpPr>
        <p:spPr bwMode="auto">
          <a:xfrm flipH="1">
            <a:off x="3447059" y="2996952"/>
            <a:ext cx="8817" cy="994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>
            <a:stCxn id="9" idx="2"/>
            <a:endCxn id="11" idx="6"/>
          </p:cNvCxnSpPr>
          <p:nvPr/>
        </p:nvCxnSpPr>
        <p:spPr bwMode="auto">
          <a:xfrm flipH="1">
            <a:off x="2051720" y="4257092"/>
            <a:ext cx="11521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>
            <a:stCxn id="5" idx="4"/>
            <a:endCxn id="12" idx="0"/>
          </p:cNvCxnSpPr>
          <p:nvPr/>
        </p:nvCxnSpPr>
        <p:spPr bwMode="auto">
          <a:xfrm>
            <a:off x="1799692" y="2983240"/>
            <a:ext cx="0" cy="1008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>
            <a:stCxn id="7" idx="3"/>
          </p:cNvCxnSpPr>
          <p:nvPr/>
        </p:nvCxnSpPr>
        <p:spPr bwMode="auto">
          <a:xfrm flipH="1">
            <a:off x="1994619" y="2923135"/>
            <a:ext cx="1283046" cy="1140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>
            <a:stCxn id="5" idx="5"/>
          </p:cNvCxnSpPr>
          <p:nvPr/>
        </p:nvCxnSpPr>
        <p:spPr bwMode="auto">
          <a:xfrm>
            <a:off x="1977903" y="2909423"/>
            <a:ext cx="1341218" cy="1153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橢圓 31"/>
          <p:cNvSpPr/>
          <p:nvPr/>
        </p:nvSpPr>
        <p:spPr bwMode="auto">
          <a:xfrm>
            <a:off x="5112060" y="250479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160346" y="24910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769409" y="203849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個乘客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5112060" y="3586728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160346" y="35730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39" name="橢圓 38"/>
          <p:cNvSpPr/>
          <p:nvPr/>
        </p:nvSpPr>
        <p:spPr bwMode="auto">
          <a:xfrm>
            <a:off x="5117764" y="4706620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166050" y="46929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41" name="橢圓 40"/>
          <p:cNvSpPr/>
          <p:nvPr/>
        </p:nvSpPr>
        <p:spPr bwMode="auto">
          <a:xfrm>
            <a:off x="5063774" y="580226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112060" y="578854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sp>
        <p:nvSpPr>
          <p:cNvPr id="43" name="橢圓 42"/>
          <p:cNvSpPr/>
          <p:nvPr/>
        </p:nvSpPr>
        <p:spPr bwMode="auto">
          <a:xfrm>
            <a:off x="6654528" y="250780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702814" y="249409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45" name="橢圓 44"/>
          <p:cNvSpPr/>
          <p:nvPr/>
        </p:nvSpPr>
        <p:spPr bwMode="auto">
          <a:xfrm>
            <a:off x="6654528" y="358973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702814" y="35760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7" name="橢圓 46"/>
          <p:cNvSpPr/>
          <p:nvPr/>
        </p:nvSpPr>
        <p:spPr bwMode="auto">
          <a:xfrm>
            <a:off x="6660232" y="4709623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708518" y="469591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49" name="橢圓 48"/>
          <p:cNvSpPr/>
          <p:nvPr/>
        </p:nvSpPr>
        <p:spPr bwMode="auto">
          <a:xfrm>
            <a:off x="6606242" y="580526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654528" y="57915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52" name="直線接點 51"/>
          <p:cNvCxnSpPr>
            <a:endCxn id="45" idx="1"/>
          </p:cNvCxnSpPr>
          <p:nvPr/>
        </p:nvCxnSpPr>
        <p:spPr bwMode="auto">
          <a:xfrm>
            <a:off x="5550196" y="2952752"/>
            <a:ext cx="1178149" cy="710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/>
          <p:cNvCxnSpPr>
            <a:stCxn id="32" idx="5"/>
          </p:cNvCxnSpPr>
          <p:nvPr/>
        </p:nvCxnSpPr>
        <p:spPr bwMode="auto">
          <a:xfrm>
            <a:off x="5542299" y="2935038"/>
            <a:ext cx="1225945" cy="1807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>
            <a:stCxn id="32" idx="5"/>
            <a:endCxn id="49" idx="1"/>
          </p:cNvCxnSpPr>
          <p:nvPr/>
        </p:nvCxnSpPr>
        <p:spPr bwMode="auto">
          <a:xfrm>
            <a:off x="5542299" y="2935038"/>
            <a:ext cx="1137760" cy="29440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/>
          <p:cNvCxnSpPr>
            <a:stCxn id="37" idx="6"/>
          </p:cNvCxnSpPr>
          <p:nvPr/>
        </p:nvCxnSpPr>
        <p:spPr bwMode="auto">
          <a:xfrm>
            <a:off x="5616116" y="3838756"/>
            <a:ext cx="1152128" cy="9034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/>
          <p:cNvCxnSpPr>
            <a:stCxn id="37" idx="6"/>
          </p:cNvCxnSpPr>
          <p:nvPr/>
        </p:nvCxnSpPr>
        <p:spPr bwMode="auto">
          <a:xfrm>
            <a:off x="5616116" y="3838756"/>
            <a:ext cx="1063943" cy="20540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>
            <a:stCxn id="39" idx="6"/>
          </p:cNvCxnSpPr>
          <p:nvPr/>
        </p:nvCxnSpPr>
        <p:spPr bwMode="auto">
          <a:xfrm>
            <a:off x="5621820" y="4958648"/>
            <a:ext cx="1044116" cy="9204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6422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Minimum Path Cover </a:t>
            </a:r>
            <a:br>
              <a:rPr lang="en-US" altLang="zh-TW" smtClean="0"/>
            </a:br>
            <a:r>
              <a:rPr lang="en-US" altLang="zh-TW" smtClean="0"/>
              <a:t>in DAG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 bwMode="auto">
          <a:xfrm>
            <a:off x="1026219" y="250479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74505" y="24910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83568" y="203849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個乘客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1026219" y="3586728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74505" y="35730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39" name="橢圓 38"/>
          <p:cNvSpPr/>
          <p:nvPr/>
        </p:nvSpPr>
        <p:spPr bwMode="auto">
          <a:xfrm>
            <a:off x="1031923" y="4706620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80209" y="46929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41" name="橢圓 40"/>
          <p:cNvSpPr/>
          <p:nvPr/>
        </p:nvSpPr>
        <p:spPr bwMode="auto">
          <a:xfrm>
            <a:off x="977933" y="580226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026219" y="578854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sp>
        <p:nvSpPr>
          <p:cNvPr id="43" name="橢圓 42"/>
          <p:cNvSpPr/>
          <p:nvPr/>
        </p:nvSpPr>
        <p:spPr bwMode="auto">
          <a:xfrm>
            <a:off x="2568687" y="250780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616973" y="249409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45" name="橢圓 44"/>
          <p:cNvSpPr/>
          <p:nvPr/>
        </p:nvSpPr>
        <p:spPr bwMode="auto">
          <a:xfrm>
            <a:off x="2568687" y="358973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616973" y="35760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7" name="橢圓 46"/>
          <p:cNvSpPr/>
          <p:nvPr/>
        </p:nvSpPr>
        <p:spPr bwMode="auto">
          <a:xfrm>
            <a:off x="2574391" y="4709623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622677" y="469591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49" name="橢圓 48"/>
          <p:cNvSpPr/>
          <p:nvPr/>
        </p:nvSpPr>
        <p:spPr bwMode="auto">
          <a:xfrm>
            <a:off x="2520401" y="580526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68687" y="57915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52" name="直線接點 51"/>
          <p:cNvCxnSpPr>
            <a:endCxn id="45" idx="1"/>
          </p:cNvCxnSpPr>
          <p:nvPr/>
        </p:nvCxnSpPr>
        <p:spPr bwMode="auto">
          <a:xfrm>
            <a:off x="1464355" y="2952752"/>
            <a:ext cx="1178149" cy="710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/>
          <p:cNvCxnSpPr>
            <a:stCxn id="32" idx="5"/>
          </p:cNvCxnSpPr>
          <p:nvPr/>
        </p:nvCxnSpPr>
        <p:spPr bwMode="auto">
          <a:xfrm>
            <a:off x="1456458" y="2935038"/>
            <a:ext cx="1225945" cy="1807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>
            <a:stCxn id="32" idx="5"/>
            <a:endCxn id="49" idx="1"/>
          </p:cNvCxnSpPr>
          <p:nvPr/>
        </p:nvCxnSpPr>
        <p:spPr bwMode="auto">
          <a:xfrm>
            <a:off x="1456458" y="2935038"/>
            <a:ext cx="1137760" cy="29440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/>
          <p:cNvCxnSpPr>
            <a:stCxn id="37" idx="6"/>
          </p:cNvCxnSpPr>
          <p:nvPr/>
        </p:nvCxnSpPr>
        <p:spPr bwMode="auto">
          <a:xfrm>
            <a:off x="1530275" y="3838756"/>
            <a:ext cx="1152128" cy="9034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/>
          <p:cNvCxnSpPr>
            <a:stCxn id="37" idx="6"/>
          </p:cNvCxnSpPr>
          <p:nvPr/>
        </p:nvCxnSpPr>
        <p:spPr bwMode="auto">
          <a:xfrm>
            <a:off x="1530275" y="3838756"/>
            <a:ext cx="1063943" cy="20540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>
            <a:stCxn id="39" idx="6"/>
          </p:cNvCxnSpPr>
          <p:nvPr/>
        </p:nvCxnSpPr>
        <p:spPr bwMode="auto">
          <a:xfrm>
            <a:off x="1535979" y="4958648"/>
            <a:ext cx="1044116" cy="9204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橢圓 50"/>
          <p:cNvSpPr/>
          <p:nvPr/>
        </p:nvSpPr>
        <p:spPr bwMode="auto">
          <a:xfrm>
            <a:off x="4620286" y="2576807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668572" y="25630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55" name="橢圓 54"/>
          <p:cNvSpPr/>
          <p:nvPr/>
        </p:nvSpPr>
        <p:spPr bwMode="auto">
          <a:xfrm>
            <a:off x="4620286" y="3658736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668572" y="364502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8" name="橢圓 57"/>
          <p:cNvSpPr/>
          <p:nvPr/>
        </p:nvSpPr>
        <p:spPr bwMode="auto">
          <a:xfrm>
            <a:off x="4625990" y="4778628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674276" y="47649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61" name="橢圓 60"/>
          <p:cNvSpPr/>
          <p:nvPr/>
        </p:nvSpPr>
        <p:spPr bwMode="auto">
          <a:xfrm>
            <a:off x="4644008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692294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sp>
        <p:nvSpPr>
          <p:cNvPr id="64" name="橢圓 63"/>
          <p:cNvSpPr/>
          <p:nvPr/>
        </p:nvSpPr>
        <p:spPr bwMode="auto">
          <a:xfrm>
            <a:off x="6162754" y="2579810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211040" y="25660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67" name="橢圓 66"/>
          <p:cNvSpPr/>
          <p:nvPr/>
        </p:nvSpPr>
        <p:spPr bwMode="auto">
          <a:xfrm>
            <a:off x="6162754" y="366173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211040" y="364802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69" name="橢圓 68"/>
          <p:cNvSpPr/>
          <p:nvPr/>
        </p:nvSpPr>
        <p:spPr bwMode="auto">
          <a:xfrm>
            <a:off x="6168458" y="478163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216744" y="47679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71" name="橢圓 70"/>
          <p:cNvSpPr/>
          <p:nvPr/>
        </p:nvSpPr>
        <p:spPr bwMode="auto">
          <a:xfrm>
            <a:off x="6114468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162754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73" name="直線接點 72"/>
          <p:cNvCxnSpPr>
            <a:endCxn id="67" idx="1"/>
          </p:cNvCxnSpPr>
          <p:nvPr/>
        </p:nvCxnSpPr>
        <p:spPr bwMode="auto">
          <a:xfrm>
            <a:off x="5058422" y="3024760"/>
            <a:ext cx="1178149" cy="7107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51" idx="5"/>
          </p:cNvCxnSpPr>
          <p:nvPr/>
        </p:nvCxnSpPr>
        <p:spPr bwMode="auto">
          <a:xfrm>
            <a:off x="5050525" y="3007046"/>
            <a:ext cx="1225945" cy="1807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>
            <a:stCxn id="51" idx="5"/>
            <a:endCxn id="71" idx="1"/>
          </p:cNvCxnSpPr>
          <p:nvPr/>
        </p:nvCxnSpPr>
        <p:spPr bwMode="auto">
          <a:xfrm>
            <a:off x="5050525" y="3007046"/>
            <a:ext cx="1137760" cy="29440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55" idx="6"/>
          </p:cNvCxnSpPr>
          <p:nvPr/>
        </p:nvCxnSpPr>
        <p:spPr bwMode="auto">
          <a:xfrm>
            <a:off x="5124342" y="3910764"/>
            <a:ext cx="1152128" cy="9034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55" idx="6"/>
          </p:cNvCxnSpPr>
          <p:nvPr/>
        </p:nvCxnSpPr>
        <p:spPr bwMode="auto">
          <a:xfrm>
            <a:off x="5124342" y="3910764"/>
            <a:ext cx="1063943" cy="20540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58" idx="6"/>
          </p:cNvCxnSpPr>
          <p:nvPr/>
        </p:nvCxnSpPr>
        <p:spPr bwMode="auto">
          <a:xfrm>
            <a:off x="5130046" y="5030656"/>
            <a:ext cx="1044116" cy="920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4067944" y="187501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FF0000"/>
                </a:solidFill>
              </a:rPr>
              <a:t>Max matching=3</a:t>
            </a:r>
            <a:endParaRPr lang="zh-TW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Input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08720"/>
            <a:ext cx="7603232" cy="4824536"/>
          </a:xfrm>
        </p:spPr>
        <p:txBody>
          <a:bodyPr/>
          <a:lstStyle/>
          <a:p>
            <a:r>
              <a:rPr lang="en-US" altLang="zh-TW" sz="2800"/>
              <a:t>On the </a:t>
            </a:r>
            <a:r>
              <a:rPr lang="en-US" altLang="zh-TW" sz="2800" smtClean="0"/>
              <a:t>first </a:t>
            </a:r>
            <a:r>
              <a:rPr lang="en-US" altLang="zh-TW" sz="2800"/>
              <a:t>line of the input is </a:t>
            </a:r>
            <a:r>
              <a:rPr lang="en-US" altLang="zh-TW" sz="2800" u="sng">
                <a:solidFill>
                  <a:srgbClr val="FF0000"/>
                </a:solidFill>
              </a:rPr>
              <a:t>a single positive integer </a:t>
            </a:r>
            <a:r>
              <a:rPr lang="en-US" altLang="zh-TW" sz="2800" i="1" u="sng">
                <a:solidFill>
                  <a:srgbClr val="FF0000"/>
                </a:solidFill>
              </a:rPr>
              <a:t>N</a:t>
            </a:r>
            <a:r>
              <a:rPr lang="en-US" altLang="zh-TW" sz="2800"/>
              <a:t>, telling the number of test scenarios to follow.</a:t>
            </a:r>
          </a:p>
          <a:p>
            <a:pPr algn="just"/>
            <a:r>
              <a:rPr lang="en-US" altLang="zh-TW" sz="2800"/>
              <a:t>Each scenario begins with a line containing an integer </a:t>
            </a:r>
            <a:r>
              <a:rPr lang="en-US" altLang="zh-TW" sz="2800" i="1"/>
              <a:t>M</a:t>
            </a:r>
            <a:r>
              <a:rPr lang="en-US" altLang="zh-TW" sz="2800"/>
              <a:t>, 0 </a:t>
            </a:r>
            <a:r>
              <a:rPr lang="en-US" altLang="zh-TW" sz="2800" i="1"/>
              <a:t>&lt; M &lt; </a:t>
            </a:r>
            <a:r>
              <a:rPr lang="en-US" altLang="zh-TW" sz="2800"/>
              <a:t>500, being the number of </a:t>
            </a:r>
            <a:r>
              <a:rPr lang="en-US" altLang="zh-TW" sz="2800" smtClean="0"/>
              <a:t>booked taxi </a:t>
            </a:r>
            <a:r>
              <a:rPr lang="en-US" altLang="zh-TW" sz="2800"/>
              <a:t>rides. </a:t>
            </a:r>
            <a:r>
              <a:rPr lang="en-US" altLang="zh-TW" sz="2800" smtClean="0"/>
              <a:t>The </a:t>
            </a:r>
            <a:r>
              <a:rPr lang="en-US" altLang="zh-TW" sz="2800"/>
              <a:t>following </a:t>
            </a:r>
            <a:r>
              <a:rPr lang="en-US" altLang="zh-TW" sz="2800" i="1"/>
              <a:t>M </a:t>
            </a:r>
            <a:r>
              <a:rPr lang="en-US" altLang="zh-TW" sz="2800"/>
              <a:t>lines contain the rides. </a:t>
            </a:r>
            <a:endParaRPr lang="en-US" altLang="zh-TW" sz="2800" smtClean="0"/>
          </a:p>
        </p:txBody>
      </p:sp>
    </p:spTree>
    <p:extLst>
      <p:ext uri="{BB962C8B-B14F-4D97-AF65-F5344CB8AC3E}">
        <p14:creationId xmlns:p14="http://schemas.microsoft.com/office/powerpoint/2010/main" val="141526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Minimum Path Cover </a:t>
            </a:r>
            <a:br>
              <a:rPr lang="en-US" altLang="zh-TW" smtClean="0"/>
            </a:br>
            <a:r>
              <a:rPr lang="en-US" altLang="zh-TW" smtClean="0"/>
              <a:t>in DAG</a:t>
            </a:r>
            <a:endParaRPr lang="zh-TW" altLang="en-US" dirty="0"/>
          </a:p>
        </p:txBody>
      </p:sp>
      <p:sp>
        <p:nvSpPr>
          <p:cNvPr id="51" name="橢圓 50"/>
          <p:cNvSpPr/>
          <p:nvPr/>
        </p:nvSpPr>
        <p:spPr bwMode="auto">
          <a:xfrm>
            <a:off x="1111881" y="2576807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60167" y="25630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55" name="橢圓 54"/>
          <p:cNvSpPr/>
          <p:nvPr/>
        </p:nvSpPr>
        <p:spPr bwMode="auto">
          <a:xfrm>
            <a:off x="1111881" y="3658736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160167" y="364502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8" name="橢圓 57"/>
          <p:cNvSpPr/>
          <p:nvPr/>
        </p:nvSpPr>
        <p:spPr bwMode="auto">
          <a:xfrm>
            <a:off x="1117585" y="4778628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65871" y="47649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61" name="橢圓 60"/>
          <p:cNvSpPr/>
          <p:nvPr/>
        </p:nvSpPr>
        <p:spPr bwMode="auto">
          <a:xfrm>
            <a:off x="1135603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183889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sp>
        <p:nvSpPr>
          <p:cNvPr id="64" name="橢圓 63"/>
          <p:cNvSpPr/>
          <p:nvPr/>
        </p:nvSpPr>
        <p:spPr bwMode="auto">
          <a:xfrm>
            <a:off x="2654349" y="2579810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702635" y="25660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67" name="橢圓 66"/>
          <p:cNvSpPr/>
          <p:nvPr/>
        </p:nvSpPr>
        <p:spPr bwMode="auto">
          <a:xfrm>
            <a:off x="2654349" y="366173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702635" y="364802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69" name="橢圓 68"/>
          <p:cNvSpPr/>
          <p:nvPr/>
        </p:nvSpPr>
        <p:spPr bwMode="auto">
          <a:xfrm>
            <a:off x="2660053" y="478163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08339" y="47679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71" name="橢圓 70"/>
          <p:cNvSpPr/>
          <p:nvPr/>
        </p:nvSpPr>
        <p:spPr bwMode="auto">
          <a:xfrm>
            <a:off x="2606063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654349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73" name="直線接點 72"/>
          <p:cNvCxnSpPr>
            <a:endCxn id="67" idx="1"/>
          </p:cNvCxnSpPr>
          <p:nvPr/>
        </p:nvCxnSpPr>
        <p:spPr bwMode="auto">
          <a:xfrm>
            <a:off x="1550017" y="3024760"/>
            <a:ext cx="1178149" cy="7107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51" idx="5"/>
          </p:cNvCxnSpPr>
          <p:nvPr/>
        </p:nvCxnSpPr>
        <p:spPr bwMode="auto">
          <a:xfrm>
            <a:off x="1542120" y="3007046"/>
            <a:ext cx="1225945" cy="1807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>
            <a:stCxn id="51" idx="5"/>
            <a:endCxn id="71" idx="1"/>
          </p:cNvCxnSpPr>
          <p:nvPr/>
        </p:nvCxnSpPr>
        <p:spPr bwMode="auto">
          <a:xfrm>
            <a:off x="1542120" y="3007046"/>
            <a:ext cx="1137760" cy="29440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55" idx="6"/>
          </p:cNvCxnSpPr>
          <p:nvPr/>
        </p:nvCxnSpPr>
        <p:spPr bwMode="auto">
          <a:xfrm>
            <a:off x="1615937" y="3910764"/>
            <a:ext cx="1152128" cy="9034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55" idx="6"/>
          </p:cNvCxnSpPr>
          <p:nvPr/>
        </p:nvCxnSpPr>
        <p:spPr bwMode="auto">
          <a:xfrm>
            <a:off x="1615937" y="3910764"/>
            <a:ext cx="1063943" cy="20540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58" idx="6"/>
          </p:cNvCxnSpPr>
          <p:nvPr/>
        </p:nvCxnSpPr>
        <p:spPr bwMode="auto">
          <a:xfrm>
            <a:off x="1621641" y="5030656"/>
            <a:ext cx="1044116" cy="920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559539" y="187501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FF0000"/>
                </a:solidFill>
              </a:rPr>
              <a:t>Max matching=3</a:t>
            </a:r>
            <a:endParaRPr lang="zh-TW" altLang="en-US" sz="3200">
              <a:solidFill>
                <a:srgbClr val="FF0000"/>
              </a:solidFill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4860032" y="418563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908318" y="417192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81" name="橢圓 80"/>
          <p:cNvSpPr/>
          <p:nvPr/>
        </p:nvSpPr>
        <p:spPr bwMode="auto">
          <a:xfrm>
            <a:off x="6516216" y="419934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564502" y="418563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83" name="橢圓 82"/>
          <p:cNvSpPr/>
          <p:nvPr/>
        </p:nvSpPr>
        <p:spPr bwMode="auto">
          <a:xfrm>
            <a:off x="6516216" y="571151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564502" y="56978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85" name="橢圓 84"/>
          <p:cNvSpPr/>
          <p:nvPr/>
        </p:nvSpPr>
        <p:spPr bwMode="auto">
          <a:xfrm>
            <a:off x="4860032" y="571151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908318" y="5697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87" name="直線單箭頭接點 86"/>
          <p:cNvCxnSpPr>
            <a:stCxn id="79" idx="6"/>
            <a:endCxn id="81" idx="2"/>
          </p:cNvCxnSpPr>
          <p:nvPr/>
        </p:nvCxnSpPr>
        <p:spPr bwMode="auto">
          <a:xfrm>
            <a:off x="5364088" y="4437660"/>
            <a:ext cx="1152128" cy="13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單箭頭接點 87"/>
          <p:cNvCxnSpPr>
            <a:stCxn id="81" idx="4"/>
            <a:endCxn id="84" idx="0"/>
          </p:cNvCxnSpPr>
          <p:nvPr/>
        </p:nvCxnSpPr>
        <p:spPr bwMode="auto">
          <a:xfrm flipH="1">
            <a:off x="6759427" y="4703400"/>
            <a:ext cx="8817" cy="99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單箭頭接點 88"/>
          <p:cNvCxnSpPr>
            <a:stCxn id="83" idx="2"/>
            <a:endCxn id="85" idx="6"/>
          </p:cNvCxnSpPr>
          <p:nvPr/>
        </p:nvCxnSpPr>
        <p:spPr bwMode="auto">
          <a:xfrm flipH="1">
            <a:off x="5364088" y="5963540"/>
            <a:ext cx="11521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單箭頭接點 89"/>
          <p:cNvCxnSpPr>
            <a:stCxn id="79" idx="4"/>
            <a:endCxn id="86" idx="0"/>
          </p:cNvCxnSpPr>
          <p:nvPr/>
        </p:nvCxnSpPr>
        <p:spPr bwMode="auto">
          <a:xfrm>
            <a:off x="5112060" y="4689688"/>
            <a:ext cx="0" cy="1008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單箭頭接點 90"/>
          <p:cNvCxnSpPr>
            <a:stCxn id="81" idx="3"/>
          </p:cNvCxnSpPr>
          <p:nvPr/>
        </p:nvCxnSpPr>
        <p:spPr bwMode="auto">
          <a:xfrm flipH="1">
            <a:off x="5306987" y="4629583"/>
            <a:ext cx="1283046" cy="1140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單箭頭接點 91"/>
          <p:cNvCxnSpPr>
            <a:stCxn id="79" idx="5"/>
          </p:cNvCxnSpPr>
          <p:nvPr/>
        </p:nvCxnSpPr>
        <p:spPr bwMode="auto">
          <a:xfrm>
            <a:off x="5290271" y="4615871"/>
            <a:ext cx="1341218" cy="1153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4196817" y="1850901"/>
            <a:ext cx="48606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/>
              <a:t>Ans=Minmum path Cover</a:t>
            </a:r>
          </a:p>
          <a:p>
            <a:r>
              <a:rPr lang="en-US" altLang="zh-TW" sz="3200">
                <a:solidFill>
                  <a:srgbClr val="FF0000"/>
                </a:solidFill>
              </a:rPr>
              <a:t> </a:t>
            </a:r>
            <a:r>
              <a:rPr lang="en-US" altLang="zh-TW" sz="3200" smtClean="0">
                <a:solidFill>
                  <a:srgbClr val="FF0000"/>
                </a:solidFill>
              </a:rPr>
              <a:t>      =(Number of Customer </a:t>
            </a:r>
          </a:p>
          <a:p>
            <a:r>
              <a:rPr lang="en-US" altLang="zh-TW" sz="3200">
                <a:solidFill>
                  <a:srgbClr val="FF0000"/>
                </a:solidFill>
              </a:rPr>
              <a:t> </a:t>
            </a:r>
            <a:r>
              <a:rPr lang="en-US" altLang="zh-TW" sz="3200" smtClean="0">
                <a:solidFill>
                  <a:srgbClr val="FF0000"/>
                </a:solidFill>
              </a:rPr>
              <a:t>          – max matching)</a:t>
            </a:r>
          </a:p>
          <a:p>
            <a:r>
              <a:rPr lang="en-US" altLang="zh-TW" sz="3200">
                <a:solidFill>
                  <a:srgbClr val="FF0000"/>
                </a:solidFill>
              </a:rPr>
              <a:t> </a:t>
            </a:r>
            <a:r>
              <a:rPr lang="en-US" altLang="zh-TW" sz="3200" smtClean="0">
                <a:solidFill>
                  <a:srgbClr val="FF0000"/>
                </a:solidFill>
              </a:rPr>
              <a:t>      =4-3=1</a:t>
            </a:r>
            <a:endParaRPr lang="zh-TW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Minimum Path Cover </a:t>
            </a:r>
            <a:br>
              <a:rPr lang="en-US" altLang="zh-TW" smtClean="0"/>
            </a:br>
            <a:r>
              <a:rPr lang="en-US" altLang="zh-TW" smtClean="0"/>
              <a:t>in DAG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 bwMode="auto">
          <a:xfrm>
            <a:off x="1547664" y="247918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95950" y="24654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 bwMode="auto">
          <a:xfrm>
            <a:off x="3203848" y="2492896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2134" y="247918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9" name="橢圓 8"/>
          <p:cNvSpPr/>
          <p:nvPr/>
        </p:nvSpPr>
        <p:spPr bwMode="auto">
          <a:xfrm>
            <a:off x="3203848" y="400506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52134" y="399135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11" name="橢圓 10"/>
          <p:cNvSpPr/>
          <p:nvPr/>
        </p:nvSpPr>
        <p:spPr bwMode="auto">
          <a:xfrm>
            <a:off x="1547664" y="400506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95950" y="39913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14" name="直線單箭頭接點 13"/>
          <p:cNvCxnSpPr>
            <a:stCxn id="5" idx="6"/>
            <a:endCxn id="7" idx="2"/>
          </p:cNvCxnSpPr>
          <p:nvPr/>
        </p:nvCxnSpPr>
        <p:spPr bwMode="auto">
          <a:xfrm>
            <a:off x="2051720" y="2731212"/>
            <a:ext cx="1152128" cy="137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>
            <a:stCxn id="9" idx="2"/>
            <a:endCxn id="11" idx="6"/>
          </p:cNvCxnSpPr>
          <p:nvPr/>
        </p:nvCxnSpPr>
        <p:spPr bwMode="auto">
          <a:xfrm flipH="1">
            <a:off x="2051720" y="4257092"/>
            <a:ext cx="11521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>
            <a:stCxn id="5" idx="4"/>
            <a:endCxn id="12" idx="0"/>
          </p:cNvCxnSpPr>
          <p:nvPr/>
        </p:nvCxnSpPr>
        <p:spPr bwMode="auto">
          <a:xfrm>
            <a:off x="1799692" y="2983240"/>
            <a:ext cx="0" cy="1008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>
            <a:stCxn id="7" idx="3"/>
          </p:cNvCxnSpPr>
          <p:nvPr/>
        </p:nvCxnSpPr>
        <p:spPr bwMode="auto">
          <a:xfrm flipH="1">
            <a:off x="1994619" y="2923135"/>
            <a:ext cx="1283046" cy="1140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>
            <a:stCxn id="5" idx="5"/>
          </p:cNvCxnSpPr>
          <p:nvPr/>
        </p:nvCxnSpPr>
        <p:spPr bwMode="auto">
          <a:xfrm>
            <a:off x="1977903" y="2909423"/>
            <a:ext cx="1341218" cy="1153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橢圓 31"/>
          <p:cNvSpPr/>
          <p:nvPr/>
        </p:nvSpPr>
        <p:spPr bwMode="auto">
          <a:xfrm>
            <a:off x="5112060" y="250479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160346" y="24910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769409" y="203849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個乘客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5112060" y="3586728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160346" y="35730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39" name="橢圓 38"/>
          <p:cNvSpPr/>
          <p:nvPr/>
        </p:nvSpPr>
        <p:spPr bwMode="auto">
          <a:xfrm>
            <a:off x="5117764" y="4706620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166050" y="46929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41" name="橢圓 40"/>
          <p:cNvSpPr/>
          <p:nvPr/>
        </p:nvSpPr>
        <p:spPr bwMode="auto">
          <a:xfrm>
            <a:off x="5063774" y="580226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112060" y="578854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sp>
        <p:nvSpPr>
          <p:cNvPr id="43" name="橢圓 42"/>
          <p:cNvSpPr/>
          <p:nvPr/>
        </p:nvSpPr>
        <p:spPr bwMode="auto">
          <a:xfrm>
            <a:off x="6654528" y="250780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702814" y="249409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45" name="橢圓 44"/>
          <p:cNvSpPr/>
          <p:nvPr/>
        </p:nvSpPr>
        <p:spPr bwMode="auto">
          <a:xfrm>
            <a:off x="6654528" y="358973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702814" y="35760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7" name="橢圓 46"/>
          <p:cNvSpPr/>
          <p:nvPr/>
        </p:nvSpPr>
        <p:spPr bwMode="auto">
          <a:xfrm>
            <a:off x="6660232" y="4709623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708518" y="469591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49" name="橢圓 48"/>
          <p:cNvSpPr/>
          <p:nvPr/>
        </p:nvSpPr>
        <p:spPr bwMode="auto">
          <a:xfrm>
            <a:off x="6606242" y="580526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654528" y="57915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52" name="直線接點 51"/>
          <p:cNvCxnSpPr>
            <a:endCxn id="45" idx="1"/>
          </p:cNvCxnSpPr>
          <p:nvPr/>
        </p:nvCxnSpPr>
        <p:spPr bwMode="auto">
          <a:xfrm>
            <a:off x="5550196" y="2952752"/>
            <a:ext cx="1178149" cy="710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/>
          <p:cNvCxnSpPr>
            <a:stCxn id="32" idx="5"/>
          </p:cNvCxnSpPr>
          <p:nvPr/>
        </p:nvCxnSpPr>
        <p:spPr bwMode="auto">
          <a:xfrm>
            <a:off x="5542299" y="2935038"/>
            <a:ext cx="1225945" cy="1807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>
            <a:stCxn id="32" idx="5"/>
            <a:endCxn id="49" idx="1"/>
          </p:cNvCxnSpPr>
          <p:nvPr/>
        </p:nvCxnSpPr>
        <p:spPr bwMode="auto">
          <a:xfrm>
            <a:off x="5542299" y="2935038"/>
            <a:ext cx="1137760" cy="29440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/>
          <p:cNvCxnSpPr>
            <a:stCxn id="37" idx="6"/>
          </p:cNvCxnSpPr>
          <p:nvPr/>
        </p:nvCxnSpPr>
        <p:spPr bwMode="auto">
          <a:xfrm>
            <a:off x="5616116" y="3838756"/>
            <a:ext cx="1063943" cy="20540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>
            <a:stCxn id="39" idx="6"/>
          </p:cNvCxnSpPr>
          <p:nvPr/>
        </p:nvCxnSpPr>
        <p:spPr bwMode="auto">
          <a:xfrm>
            <a:off x="5621820" y="4958648"/>
            <a:ext cx="1044116" cy="9204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00831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Minimum Path Cover </a:t>
            </a:r>
            <a:br>
              <a:rPr lang="en-US" altLang="zh-TW" smtClean="0"/>
            </a:br>
            <a:r>
              <a:rPr lang="en-US" altLang="zh-TW" smtClean="0"/>
              <a:t>in DAG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 bwMode="auto">
          <a:xfrm>
            <a:off x="1026219" y="250479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74505" y="24910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83568" y="203849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個乘客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1026219" y="3586728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74505" y="35730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39" name="橢圓 38"/>
          <p:cNvSpPr/>
          <p:nvPr/>
        </p:nvSpPr>
        <p:spPr bwMode="auto">
          <a:xfrm>
            <a:off x="1031923" y="4706620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80209" y="46929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41" name="橢圓 40"/>
          <p:cNvSpPr/>
          <p:nvPr/>
        </p:nvSpPr>
        <p:spPr bwMode="auto">
          <a:xfrm>
            <a:off x="977933" y="580226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026219" y="578854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sp>
        <p:nvSpPr>
          <p:cNvPr id="43" name="橢圓 42"/>
          <p:cNvSpPr/>
          <p:nvPr/>
        </p:nvSpPr>
        <p:spPr bwMode="auto">
          <a:xfrm>
            <a:off x="2568687" y="250780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616973" y="249409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45" name="橢圓 44"/>
          <p:cNvSpPr/>
          <p:nvPr/>
        </p:nvSpPr>
        <p:spPr bwMode="auto">
          <a:xfrm>
            <a:off x="2568687" y="358973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616973" y="35760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7" name="橢圓 46"/>
          <p:cNvSpPr/>
          <p:nvPr/>
        </p:nvSpPr>
        <p:spPr bwMode="auto">
          <a:xfrm>
            <a:off x="2574391" y="4709623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622677" y="469591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49" name="橢圓 48"/>
          <p:cNvSpPr/>
          <p:nvPr/>
        </p:nvSpPr>
        <p:spPr bwMode="auto">
          <a:xfrm>
            <a:off x="2520401" y="580526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68687" y="57915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52" name="直線接點 51"/>
          <p:cNvCxnSpPr>
            <a:endCxn id="45" idx="1"/>
          </p:cNvCxnSpPr>
          <p:nvPr/>
        </p:nvCxnSpPr>
        <p:spPr bwMode="auto">
          <a:xfrm>
            <a:off x="1464355" y="2952752"/>
            <a:ext cx="1178149" cy="710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接點 52"/>
          <p:cNvCxnSpPr>
            <a:stCxn id="32" idx="5"/>
          </p:cNvCxnSpPr>
          <p:nvPr/>
        </p:nvCxnSpPr>
        <p:spPr bwMode="auto">
          <a:xfrm>
            <a:off x="1456458" y="2935038"/>
            <a:ext cx="1225945" cy="1807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>
            <a:stCxn id="32" idx="5"/>
            <a:endCxn id="49" idx="1"/>
          </p:cNvCxnSpPr>
          <p:nvPr/>
        </p:nvCxnSpPr>
        <p:spPr bwMode="auto">
          <a:xfrm>
            <a:off x="1456458" y="2935038"/>
            <a:ext cx="1137760" cy="29440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/>
          <p:cNvCxnSpPr>
            <a:stCxn id="37" idx="6"/>
          </p:cNvCxnSpPr>
          <p:nvPr/>
        </p:nvCxnSpPr>
        <p:spPr bwMode="auto">
          <a:xfrm>
            <a:off x="1530275" y="3838756"/>
            <a:ext cx="1152128" cy="9034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/>
          <p:cNvCxnSpPr>
            <a:stCxn id="37" idx="6"/>
          </p:cNvCxnSpPr>
          <p:nvPr/>
        </p:nvCxnSpPr>
        <p:spPr bwMode="auto">
          <a:xfrm>
            <a:off x="1530275" y="3838756"/>
            <a:ext cx="1063943" cy="20540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>
            <a:stCxn id="39" idx="6"/>
          </p:cNvCxnSpPr>
          <p:nvPr/>
        </p:nvCxnSpPr>
        <p:spPr bwMode="auto">
          <a:xfrm>
            <a:off x="1535979" y="4958648"/>
            <a:ext cx="1044116" cy="9204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橢圓 50"/>
          <p:cNvSpPr/>
          <p:nvPr/>
        </p:nvSpPr>
        <p:spPr bwMode="auto">
          <a:xfrm>
            <a:off x="4620286" y="2576807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668572" y="25630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55" name="橢圓 54"/>
          <p:cNvSpPr/>
          <p:nvPr/>
        </p:nvSpPr>
        <p:spPr bwMode="auto">
          <a:xfrm>
            <a:off x="4620286" y="3658736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668572" y="364502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8" name="橢圓 57"/>
          <p:cNvSpPr/>
          <p:nvPr/>
        </p:nvSpPr>
        <p:spPr bwMode="auto">
          <a:xfrm>
            <a:off x="4625990" y="4778628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674276" y="47649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61" name="橢圓 60"/>
          <p:cNvSpPr/>
          <p:nvPr/>
        </p:nvSpPr>
        <p:spPr bwMode="auto">
          <a:xfrm>
            <a:off x="4644008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692294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sp>
        <p:nvSpPr>
          <p:cNvPr id="64" name="橢圓 63"/>
          <p:cNvSpPr/>
          <p:nvPr/>
        </p:nvSpPr>
        <p:spPr bwMode="auto">
          <a:xfrm>
            <a:off x="6162754" y="2579810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211040" y="25660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67" name="橢圓 66"/>
          <p:cNvSpPr/>
          <p:nvPr/>
        </p:nvSpPr>
        <p:spPr bwMode="auto">
          <a:xfrm>
            <a:off x="6162754" y="366173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211040" y="364802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69" name="橢圓 68"/>
          <p:cNvSpPr/>
          <p:nvPr/>
        </p:nvSpPr>
        <p:spPr bwMode="auto">
          <a:xfrm>
            <a:off x="6168458" y="478163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216744" y="47679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71" name="橢圓 70"/>
          <p:cNvSpPr/>
          <p:nvPr/>
        </p:nvSpPr>
        <p:spPr bwMode="auto">
          <a:xfrm>
            <a:off x="6114468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162754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73" name="直線接點 72"/>
          <p:cNvCxnSpPr>
            <a:endCxn id="67" idx="1"/>
          </p:cNvCxnSpPr>
          <p:nvPr/>
        </p:nvCxnSpPr>
        <p:spPr bwMode="auto">
          <a:xfrm>
            <a:off x="5058422" y="3024760"/>
            <a:ext cx="1178149" cy="7107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51" idx="5"/>
          </p:cNvCxnSpPr>
          <p:nvPr/>
        </p:nvCxnSpPr>
        <p:spPr bwMode="auto">
          <a:xfrm>
            <a:off x="5050525" y="3007046"/>
            <a:ext cx="1225945" cy="1807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>
            <a:stCxn id="51" idx="5"/>
            <a:endCxn id="71" idx="1"/>
          </p:cNvCxnSpPr>
          <p:nvPr/>
        </p:nvCxnSpPr>
        <p:spPr bwMode="auto">
          <a:xfrm>
            <a:off x="5050525" y="3007046"/>
            <a:ext cx="1137760" cy="29440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55" idx="6"/>
          </p:cNvCxnSpPr>
          <p:nvPr/>
        </p:nvCxnSpPr>
        <p:spPr bwMode="auto">
          <a:xfrm>
            <a:off x="5124342" y="3910764"/>
            <a:ext cx="1152128" cy="9034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55" idx="6"/>
          </p:cNvCxnSpPr>
          <p:nvPr/>
        </p:nvCxnSpPr>
        <p:spPr bwMode="auto">
          <a:xfrm>
            <a:off x="5124342" y="3910764"/>
            <a:ext cx="1063943" cy="20540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58" idx="6"/>
          </p:cNvCxnSpPr>
          <p:nvPr/>
        </p:nvCxnSpPr>
        <p:spPr bwMode="auto">
          <a:xfrm>
            <a:off x="5130046" y="5030656"/>
            <a:ext cx="1044116" cy="920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4067944" y="187501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FF0000"/>
                </a:solidFill>
              </a:rPr>
              <a:t>Max matching=3</a:t>
            </a:r>
            <a:endParaRPr lang="zh-TW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89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Minimum Path Cover </a:t>
            </a:r>
            <a:br>
              <a:rPr lang="en-US" altLang="zh-TW" smtClean="0"/>
            </a:br>
            <a:r>
              <a:rPr lang="en-US" altLang="zh-TW" smtClean="0"/>
              <a:t>in DAG</a:t>
            </a:r>
            <a:endParaRPr lang="zh-TW" altLang="en-US" dirty="0"/>
          </a:p>
        </p:txBody>
      </p:sp>
      <p:sp>
        <p:nvSpPr>
          <p:cNvPr id="51" name="橢圓 50"/>
          <p:cNvSpPr/>
          <p:nvPr/>
        </p:nvSpPr>
        <p:spPr bwMode="auto">
          <a:xfrm>
            <a:off x="1111881" y="2576807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60167" y="25630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55" name="橢圓 54"/>
          <p:cNvSpPr/>
          <p:nvPr/>
        </p:nvSpPr>
        <p:spPr bwMode="auto">
          <a:xfrm>
            <a:off x="1111881" y="3658736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160167" y="364502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8" name="橢圓 57"/>
          <p:cNvSpPr/>
          <p:nvPr/>
        </p:nvSpPr>
        <p:spPr bwMode="auto">
          <a:xfrm>
            <a:off x="1117585" y="4778628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65871" y="47649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61" name="橢圓 60"/>
          <p:cNvSpPr/>
          <p:nvPr/>
        </p:nvSpPr>
        <p:spPr bwMode="auto">
          <a:xfrm>
            <a:off x="1135603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183889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sp>
        <p:nvSpPr>
          <p:cNvPr id="64" name="橢圓 63"/>
          <p:cNvSpPr/>
          <p:nvPr/>
        </p:nvSpPr>
        <p:spPr bwMode="auto">
          <a:xfrm>
            <a:off x="2654349" y="2579810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702635" y="25660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67" name="橢圓 66"/>
          <p:cNvSpPr/>
          <p:nvPr/>
        </p:nvSpPr>
        <p:spPr bwMode="auto">
          <a:xfrm>
            <a:off x="2654349" y="366173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702635" y="364802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69" name="橢圓 68"/>
          <p:cNvSpPr/>
          <p:nvPr/>
        </p:nvSpPr>
        <p:spPr bwMode="auto">
          <a:xfrm>
            <a:off x="2660053" y="478163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08339" y="47679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71" name="橢圓 70"/>
          <p:cNvSpPr/>
          <p:nvPr/>
        </p:nvSpPr>
        <p:spPr bwMode="auto">
          <a:xfrm>
            <a:off x="2606063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654349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73" name="直線接點 72"/>
          <p:cNvCxnSpPr>
            <a:endCxn id="67" idx="1"/>
          </p:cNvCxnSpPr>
          <p:nvPr/>
        </p:nvCxnSpPr>
        <p:spPr bwMode="auto">
          <a:xfrm>
            <a:off x="1550017" y="3024760"/>
            <a:ext cx="1178149" cy="7107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51" idx="5"/>
          </p:cNvCxnSpPr>
          <p:nvPr/>
        </p:nvCxnSpPr>
        <p:spPr bwMode="auto">
          <a:xfrm>
            <a:off x="1542120" y="3007046"/>
            <a:ext cx="1225945" cy="1807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>
            <a:stCxn id="51" idx="5"/>
            <a:endCxn id="71" idx="1"/>
          </p:cNvCxnSpPr>
          <p:nvPr/>
        </p:nvCxnSpPr>
        <p:spPr bwMode="auto">
          <a:xfrm>
            <a:off x="1542120" y="3007046"/>
            <a:ext cx="1137760" cy="29440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55" idx="6"/>
          </p:cNvCxnSpPr>
          <p:nvPr/>
        </p:nvCxnSpPr>
        <p:spPr bwMode="auto">
          <a:xfrm>
            <a:off x="1615937" y="3910764"/>
            <a:ext cx="1063943" cy="20540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58" idx="6"/>
          </p:cNvCxnSpPr>
          <p:nvPr/>
        </p:nvCxnSpPr>
        <p:spPr bwMode="auto">
          <a:xfrm>
            <a:off x="1621641" y="5030656"/>
            <a:ext cx="1044116" cy="920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559539" y="187501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FF0000"/>
                </a:solidFill>
              </a:rPr>
              <a:t>Max matching=2</a:t>
            </a:r>
            <a:endParaRPr lang="zh-TW" altLang="en-US" sz="3200">
              <a:solidFill>
                <a:srgbClr val="FF0000"/>
              </a:solidFill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4860032" y="418563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908318" y="417192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81" name="橢圓 80"/>
          <p:cNvSpPr/>
          <p:nvPr/>
        </p:nvSpPr>
        <p:spPr bwMode="auto">
          <a:xfrm>
            <a:off x="6516216" y="419934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564502" y="418563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83" name="橢圓 82"/>
          <p:cNvSpPr/>
          <p:nvPr/>
        </p:nvSpPr>
        <p:spPr bwMode="auto">
          <a:xfrm>
            <a:off x="6516216" y="571151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564502" y="56978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85" name="橢圓 84"/>
          <p:cNvSpPr/>
          <p:nvPr/>
        </p:nvSpPr>
        <p:spPr bwMode="auto">
          <a:xfrm>
            <a:off x="4860032" y="571151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908318" y="5697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87" name="直線單箭頭接點 86"/>
          <p:cNvCxnSpPr>
            <a:stCxn id="79" idx="6"/>
            <a:endCxn id="81" idx="2"/>
          </p:cNvCxnSpPr>
          <p:nvPr/>
        </p:nvCxnSpPr>
        <p:spPr bwMode="auto">
          <a:xfrm>
            <a:off x="5364088" y="4437660"/>
            <a:ext cx="1152128" cy="13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單箭頭接點 88"/>
          <p:cNvCxnSpPr>
            <a:stCxn id="83" idx="2"/>
            <a:endCxn id="85" idx="6"/>
          </p:cNvCxnSpPr>
          <p:nvPr/>
        </p:nvCxnSpPr>
        <p:spPr bwMode="auto">
          <a:xfrm flipH="1">
            <a:off x="5364088" y="5963540"/>
            <a:ext cx="11521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單箭頭接點 89"/>
          <p:cNvCxnSpPr>
            <a:stCxn id="79" idx="4"/>
            <a:endCxn id="86" idx="0"/>
          </p:cNvCxnSpPr>
          <p:nvPr/>
        </p:nvCxnSpPr>
        <p:spPr bwMode="auto">
          <a:xfrm>
            <a:off x="5112060" y="4689688"/>
            <a:ext cx="0" cy="1008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單箭頭接點 90"/>
          <p:cNvCxnSpPr>
            <a:stCxn id="81" idx="3"/>
          </p:cNvCxnSpPr>
          <p:nvPr/>
        </p:nvCxnSpPr>
        <p:spPr bwMode="auto">
          <a:xfrm flipH="1">
            <a:off x="5306987" y="4629583"/>
            <a:ext cx="1283046" cy="11402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單箭頭接點 91"/>
          <p:cNvCxnSpPr>
            <a:stCxn id="79" idx="5"/>
          </p:cNvCxnSpPr>
          <p:nvPr/>
        </p:nvCxnSpPr>
        <p:spPr bwMode="auto">
          <a:xfrm>
            <a:off x="5290271" y="4615871"/>
            <a:ext cx="1341218" cy="1153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4196817" y="1850901"/>
            <a:ext cx="48606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/>
              <a:t>Ans=Minmum path Cover</a:t>
            </a:r>
          </a:p>
          <a:p>
            <a:r>
              <a:rPr lang="en-US" altLang="zh-TW" sz="3200">
                <a:solidFill>
                  <a:srgbClr val="FF0000"/>
                </a:solidFill>
              </a:rPr>
              <a:t> </a:t>
            </a:r>
            <a:r>
              <a:rPr lang="en-US" altLang="zh-TW" sz="3200" smtClean="0">
                <a:solidFill>
                  <a:srgbClr val="FF0000"/>
                </a:solidFill>
              </a:rPr>
              <a:t>      =(Number of Customer </a:t>
            </a:r>
          </a:p>
          <a:p>
            <a:r>
              <a:rPr lang="en-US" altLang="zh-TW" sz="3200">
                <a:solidFill>
                  <a:srgbClr val="FF0000"/>
                </a:solidFill>
              </a:rPr>
              <a:t> </a:t>
            </a:r>
            <a:r>
              <a:rPr lang="en-US" altLang="zh-TW" sz="3200" smtClean="0">
                <a:solidFill>
                  <a:srgbClr val="FF0000"/>
                </a:solidFill>
              </a:rPr>
              <a:t>          – max matching)</a:t>
            </a:r>
          </a:p>
          <a:p>
            <a:r>
              <a:rPr lang="en-US" altLang="zh-TW" sz="3200">
                <a:solidFill>
                  <a:srgbClr val="FF0000"/>
                </a:solidFill>
              </a:rPr>
              <a:t> </a:t>
            </a:r>
            <a:r>
              <a:rPr lang="en-US" altLang="zh-TW" sz="3200" smtClean="0">
                <a:solidFill>
                  <a:srgbClr val="FF0000"/>
                </a:solidFill>
              </a:rPr>
              <a:t>      =4-2=2</a:t>
            </a:r>
            <a:endParaRPr lang="zh-TW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69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Minimum Path Cover </a:t>
            </a:r>
            <a:br>
              <a:rPr lang="en-US" altLang="zh-TW" smtClean="0"/>
            </a:br>
            <a:r>
              <a:rPr lang="en-US" altLang="zh-TW" smtClean="0"/>
              <a:t>in DAG</a:t>
            </a:r>
            <a:endParaRPr lang="zh-TW" altLang="en-US" dirty="0"/>
          </a:p>
        </p:txBody>
      </p:sp>
      <p:sp>
        <p:nvSpPr>
          <p:cNvPr id="51" name="橢圓 50"/>
          <p:cNvSpPr/>
          <p:nvPr/>
        </p:nvSpPr>
        <p:spPr bwMode="auto">
          <a:xfrm>
            <a:off x="1111881" y="2576807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60167" y="25630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55" name="橢圓 54"/>
          <p:cNvSpPr/>
          <p:nvPr/>
        </p:nvSpPr>
        <p:spPr bwMode="auto">
          <a:xfrm>
            <a:off x="1111881" y="3658736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160167" y="364502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8" name="橢圓 57"/>
          <p:cNvSpPr/>
          <p:nvPr/>
        </p:nvSpPr>
        <p:spPr bwMode="auto">
          <a:xfrm>
            <a:off x="1117585" y="4778628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65871" y="476491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61" name="橢圓 60"/>
          <p:cNvSpPr/>
          <p:nvPr/>
        </p:nvSpPr>
        <p:spPr bwMode="auto">
          <a:xfrm>
            <a:off x="1135603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183889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sp>
        <p:nvSpPr>
          <p:cNvPr id="64" name="橢圓 63"/>
          <p:cNvSpPr/>
          <p:nvPr/>
        </p:nvSpPr>
        <p:spPr bwMode="auto">
          <a:xfrm>
            <a:off x="2654349" y="2579810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702635" y="25660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67" name="橢圓 66"/>
          <p:cNvSpPr/>
          <p:nvPr/>
        </p:nvSpPr>
        <p:spPr bwMode="auto">
          <a:xfrm>
            <a:off x="2654349" y="3661739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702635" y="364802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69" name="橢圓 68"/>
          <p:cNvSpPr/>
          <p:nvPr/>
        </p:nvSpPr>
        <p:spPr bwMode="auto">
          <a:xfrm>
            <a:off x="2660053" y="4781631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08339" y="47679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71" name="橢圓 70"/>
          <p:cNvSpPr/>
          <p:nvPr/>
        </p:nvSpPr>
        <p:spPr bwMode="auto">
          <a:xfrm>
            <a:off x="2606063" y="587727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654349" y="586356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73" name="直線接點 72"/>
          <p:cNvCxnSpPr>
            <a:endCxn id="67" idx="1"/>
          </p:cNvCxnSpPr>
          <p:nvPr/>
        </p:nvCxnSpPr>
        <p:spPr bwMode="auto">
          <a:xfrm>
            <a:off x="1550017" y="3024760"/>
            <a:ext cx="1178149" cy="7107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51" idx="5"/>
          </p:cNvCxnSpPr>
          <p:nvPr/>
        </p:nvCxnSpPr>
        <p:spPr bwMode="auto">
          <a:xfrm>
            <a:off x="1542120" y="3007046"/>
            <a:ext cx="1225945" cy="1807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>
            <a:stCxn id="51" idx="5"/>
            <a:endCxn id="71" idx="1"/>
          </p:cNvCxnSpPr>
          <p:nvPr/>
        </p:nvCxnSpPr>
        <p:spPr bwMode="auto">
          <a:xfrm>
            <a:off x="1542120" y="3007046"/>
            <a:ext cx="1137760" cy="29440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55" idx="6"/>
          </p:cNvCxnSpPr>
          <p:nvPr/>
        </p:nvCxnSpPr>
        <p:spPr bwMode="auto">
          <a:xfrm>
            <a:off x="1615937" y="3910764"/>
            <a:ext cx="1063943" cy="20540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58" idx="6"/>
          </p:cNvCxnSpPr>
          <p:nvPr/>
        </p:nvCxnSpPr>
        <p:spPr bwMode="auto">
          <a:xfrm>
            <a:off x="1621641" y="5030656"/>
            <a:ext cx="1044116" cy="920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559539" y="187501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FF0000"/>
                </a:solidFill>
              </a:rPr>
              <a:t>Max matching=2</a:t>
            </a:r>
            <a:endParaRPr lang="zh-TW" altLang="en-US" sz="3200">
              <a:solidFill>
                <a:srgbClr val="FF0000"/>
              </a:solidFill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4860032" y="418563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908318" y="417192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/>
          </a:p>
        </p:txBody>
      </p:sp>
      <p:sp>
        <p:nvSpPr>
          <p:cNvPr id="81" name="橢圓 80"/>
          <p:cNvSpPr/>
          <p:nvPr/>
        </p:nvSpPr>
        <p:spPr bwMode="auto">
          <a:xfrm>
            <a:off x="6516216" y="4199344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564502" y="418563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83" name="橢圓 82"/>
          <p:cNvSpPr/>
          <p:nvPr/>
        </p:nvSpPr>
        <p:spPr bwMode="auto">
          <a:xfrm>
            <a:off x="6516216" y="571151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564502" y="56978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</a:t>
            </a:r>
            <a:endParaRPr lang="zh-TW" altLang="en-US"/>
          </a:p>
        </p:txBody>
      </p:sp>
      <p:sp>
        <p:nvSpPr>
          <p:cNvPr id="85" name="橢圓 84"/>
          <p:cNvSpPr/>
          <p:nvPr/>
        </p:nvSpPr>
        <p:spPr bwMode="auto">
          <a:xfrm>
            <a:off x="4860032" y="5711512"/>
            <a:ext cx="50405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908318" y="5697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D</a:t>
            </a:r>
            <a:endParaRPr lang="zh-TW" altLang="en-US"/>
          </a:p>
        </p:txBody>
      </p:sp>
      <p:cxnSp>
        <p:nvCxnSpPr>
          <p:cNvPr id="87" name="直線單箭頭接點 86"/>
          <p:cNvCxnSpPr>
            <a:stCxn id="79" idx="6"/>
            <a:endCxn id="81" idx="2"/>
          </p:cNvCxnSpPr>
          <p:nvPr/>
        </p:nvCxnSpPr>
        <p:spPr bwMode="auto">
          <a:xfrm>
            <a:off x="5364088" y="4437660"/>
            <a:ext cx="1152128" cy="13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單箭頭接點 88"/>
          <p:cNvCxnSpPr>
            <a:stCxn id="83" idx="2"/>
            <a:endCxn id="85" idx="6"/>
          </p:cNvCxnSpPr>
          <p:nvPr/>
        </p:nvCxnSpPr>
        <p:spPr bwMode="auto">
          <a:xfrm flipH="1">
            <a:off x="5364088" y="5963540"/>
            <a:ext cx="11521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單箭頭接點 89"/>
          <p:cNvCxnSpPr>
            <a:stCxn id="79" idx="4"/>
            <a:endCxn id="86" idx="0"/>
          </p:cNvCxnSpPr>
          <p:nvPr/>
        </p:nvCxnSpPr>
        <p:spPr bwMode="auto">
          <a:xfrm>
            <a:off x="5112060" y="4689688"/>
            <a:ext cx="0" cy="1008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單箭頭接點 90"/>
          <p:cNvCxnSpPr>
            <a:stCxn id="81" idx="3"/>
          </p:cNvCxnSpPr>
          <p:nvPr/>
        </p:nvCxnSpPr>
        <p:spPr bwMode="auto">
          <a:xfrm flipH="1">
            <a:off x="5306987" y="4629583"/>
            <a:ext cx="1283046" cy="11402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單箭頭接點 91"/>
          <p:cNvCxnSpPr>
            <a:stCxn id="79" idx="5"/>
          </p:cNvCxnSpPr>
          <p:nvPr/>
        </p:nvCxnSpPr>
        <p:spPr bwMode="auto">
          <a:xfrm>
            <a:off x="5290271" y="4615871"/>
            <a:ext cx="1341218" cy="1153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4196817" y="1850901"/>
            <a:ext cx="48606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/>
              <a:t>Ans=Minmum path Cover</a:t>
            </a:r>
          </a:p>
          <a:p>
            <a:r>
              <a:rPr lang="en-US" altLang="zh-TW" sz="3200">
                <a:solidFill>
                  <a:srgbClr val="FF0000"/>
                </a:solidFill>
              </a:rPr>
              <a:t> </a:t>
            </a:r>
            <a:r>
              <a:rPr lang="en-US" altLang="zh-TW" sz="3200" smtClean="0">
                <a:solidFill>
                  <a:srgbClr val="FF0000"/>
                </a:solidFill>
              </a:rPr>
              <a:t>      =(Number of Customer </a:t>
            </a:r>
          </a:p>
          <a:p>
            <a:r>
              <a:rPr lang="en-US" altLang="zh-TW" sz="3200">
                <a:solidFill>
                  <a:srgbClr val="FF0000"/>
                </a:solidFill>
              </a:rPr>
              <a:t> </a:t>
            </a:r>
            <a:r>
              <a:rPr lang="en-US" altLang="zh-TW" sz="3200" smtClean="0">
                <a:solidFill>
                  <a:srgbClr val="FF0000"/>
                </a:solidFill>
              </a:rPr>
              <a:t>          – max matching)</a:t>
            </a:r>
          </a:p>
          <a:p>
            <a:r>
              <a:rPr lang="en-US" altLang="zh-TW" sz="3200">
                <a:solidFill>
                  <a:srgbClr val="FF0000"/>
                </a:solidFill>
              </a:rPr>
              <a:t> </a:t>
            </a:r>
            <a:r>
              <a:rPr lang="en-US" altLang="zh-TW" sz="3200" smtClean="0">
                <a:solidFill>
                  <a:srgbClr val="FF0000"/>
                </a:solidFill>
              </a:rPr>
              <a:t>      =4-2=2</a:t>
            </a:r>
            <a:endParaRPr lang="zh-TW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53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04787"/>
            <a:ext cx="6486525" cy="6448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289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640"/>
            <a:ext cx="5495925" cy="6524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2146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4524375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636912"/>
            <a:ext cx="5210175" cy="4105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369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2048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Golden Tiger Claw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3212976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smtClean="0"/>
              <a:t>Uva 11383</a:t>
            </a:r>
            <a:endParaRPr lang="en-US" altLang="zh-TW" dirty="0" smtClean="0"/>
          </a:p>
          <a:p>
            <a:pPr eaLnBrk="1" hangingPunct="1"/>
            <a:r>
              <a:rPr lang="en-US" altLang="zh-TW" smtClean="0">
                <a:latin typeface="Arial" charset="0"/>
              </a:rPr>
              <a:t>8 </a:t>
            </a:r>
            <a:r>
              <a:rPr lang="en-US" altLang="zh-TW" dirty="0" smtClean="0">
                <a:latin typeface="Arial" charset="0"/>
              </a:rPr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4055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</a:t>
            </a:r>
            <a:r>
              <a:rPr lang="en-US" altLang="zh-TW" smtClean="0"/>
              <a:t>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8352928" cy="4968552"/>
              </a:xfrm>
            </p:spPr>
            <p:txBody>
              <a:bodyPr/>
              <a:lstStyle/>
              <a:p>
                <a:pPr algn="just"/>
                <a:r>
                  <a:rPr lang="en-US" altLang="zh-TW" sz="2400" smtClean="0"/>
                  <a:t>Omi, Raymondo, Clay and Kimiko are on new adventure- in search of new Shen Gong Wu</a:t>
                </a:r>
                <a:r>
                  <a:rPr lang="en-US" altLang="zh-TW" sz="2400"/>
                  <a:t>. </a:t>
                </a:r>
                <a:endParaRPr lang="en-US" altLang="zh-TW" sz="2400" smtClean="0"/>
              </a:p>
              <a:p>
                <a:pPr algn="just"/>
                <a:r>
                  <a:rPr lang="en-US" altLang="zh-TW" sz="2400" smtClean="0"/>
                  <a:t>But Evil Boy </a:t>
                </a:r>
                <a:r>
                  <a:rPr lang="en-US" altLang="zh-TW" sz="2400"/>
                  <a:t>Genius Jack Spicer is also there. Omi and Jack found the Shen Gong Wu at the same time so </a:t>
                </a:r>
                <a:r>
                  <a:rPr lang="en-US" altLang="zh-TW" sz="2400" smtClean="0"/>
                  <a:t>they rushed </a:t>
                </a:r>
                <a:r>
                  <a:rPr lang="en-US" altLang="zh-TW" sz="2400"/>
                  <a:t>for it but alas they touched it at the same time. Then what? It is time for “Xiaolin Showdown”.</a:t>
                </a:r>
              </a:p>
              <a:p>
                <a:pPr algn="just"/>
                <a:r>
                  <a:rPr lang="en-US" altLang="zh-TW" sz="2400"/>
                  <a:t>Jack challenged Omi to play a game. The game is simple! There will be an </a:t>
                </a:r>
                <a:r>
                  <a:rPr lang="en-US" altLang="zh-TW" sz="2400" i="1" smtClean="0"/>
                  <a:t>N</a:t>
                </a:r>
                <a:r>
                  <a:rPr lang="en-US" altLang="zh-TW" sz="2400" i="1" smtClean="0">
                    <a:latin typeface="微軟正黑體"/>
                    <a:ea typeface="微軟正黑體"/>
                  </a:rPr>
                  <a:t>╳</a:t>
                </a:r>
                <a:r>
                  <a:rPr lang="en-US" altLang="zh-TW" sz="2400" i="1" smtClean="0"/>
                  <a:t>N </a:t>
                </a:r>
                <a:r>
                  <a:rPr lang="en-US" altLang="zh-TW" sz="2400"/>
                  <a:t>board </a:t>
                </a:r>
                <a:r>
                  <a:rPr lang="en-US" altLang="zh-TW" sz="2400" smtClean="0"/>
                  <a:t>where </a:t>
                </a:r>
                <a:r>
                  <a:rPr lang="en-US" altLang="zh-TW" sz="2400" u="sng" smtClean="0">
                    <a:solidFill>
                      <a:srgbClr val="FF0000"/>
                    </a:solidFill>
                  </a:rPr>
                  <a:t>each </a:t>
                </a:r>
                <a:r>
                  <a:rPr lang="en-US" altLang="zh-TW" sz="2400" u="sng">
                    <a:solidFill>
                      <a:srgbClr val="FF0000"/>
                    </a:solidFill>
                  </a:rPr>
                  <a:t>cell in the board contains some number</a:t>
                </a:r>
                <a:r>
                  <a:rPr lang="en-US" altLang="zh-TW" sz="2400"/>
                  <a:t>. </a:t>
                </a:r>
                <a:endParaRPr lang="en-US" altLang="zh-TW" sz="2400" smtClean="0"/>
              </a:p>
              <a:p>
                <a:pPr algn="just"/>
                <a:r>
                  <a:rPr lang="en-US" altLang="zh-TW" sz="2400" smtClean="0"/>
                  <a:t>They </a:t>
                </a:r>
                <a:r>
                  <a:rPr lang="en-US" altLang="zh-TW" sz="2400"/>
                  <a:t>have to assign numbers to each row and </a:t>
                </a:r>
                <a:r>
                  <a:rPr lang="en-US" altLang="zh-TW" sz="2400" smtClean="0"/>
                  <a:t>column separately </a:t>
                </a:r>
                <a:r>
                  <a:rPr lang="en-US" altLang="zh-TW" sz="2400"/>
                  <a:t>so that </a:t>
                </a:r>
                <a:r>
                  <a:rPr lang="en-US" altLang="zh-TW" sz="2400" smtClean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</a:rPr>
                      <m:t>𝒊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</a:rPr>
                      <m:t>𝒋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</a:rPr>
                      <m:t>)≤ </m:t>
                    </m:r>
                  </m:oMath>
                </a14:m>
                <a:r>
                  <a:rPr lang="en-US" altLang="zh-TW" sz="2400" i="1" smtClean="0">
                    <a:solidFill>
                      <a:srgbClr val="FF0000"/>
                    </a:solidFill>
                  </a:rPr>
                  <a:t>row</a:t>
                </a:r>
                <a:r>
                  <a:rPr lang="en-US" altLang="zh-TW" sz="240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400" i="1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400">
                    <a:solidFill>
                      <a:srgbClr val="FF0000"/>
                    </a:solidFill>
                  </a:rPr>
                  <a:t>) + </a:t>
                </a:r>
                <a:r>
                  <a:rPr lang="en-US" altLang="zh-TW" sz="2400" i="1" smtClean="0">
                    <a:solidFill>
                      <a:srgbClr val="FF0000"/>
                    </a:solidFill>
                  </a:rPr>
                  <a:t>col</a:t>
                </a:r>
                <a:r>
                  <a:rPr lang="en-US" altLang="zh-TW" sz="240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400" i="1" smtClean="0">
                    <a:solidFill>
                      <a:srgbClr val="FF0000"/>
                    </a:solidFill>
                  </a:rPr>
                  <a:t>j</a:t>
                </a:r>
                <a:r>
                  <a:rPr lang="en-US" altLang="zh-TW" sz="240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sz="2400" smtClean="0"/>
                  <a:t>, where w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/>
                      </a:rPr>
                      <m:t>(</m:t>
                    </m:r>
                    <m:r>
                      <a:rPr lang="en-US" altLang="zh-TW" sz="2400" b="1" i="1" smtClean="0">
                        <a:latin typeface="Cambria Math"/>
                      </a:rPr>
                      <m:t>𝒊</m:t>
                    </m:r>
                    <m:r>
                      <a:rPr lang="en-US" altLang="zh-TW" sz="2400" b="1" i="1" smtClean="0">
                        <a:latin typeface="Cambria Math"/>
                      </a:rPr>
                      <m:t>,</m:t>
                    </m:r>
                    <m:r>
                      <a:rPr lang="en-US" altLang="zh-TW" sz="2400" b="1" i="1" smtClean="0">
                        <a:latin typeface="Cambria Math"/>
                      </a:rPr>
                      <m:t>𝒋</m:t>
                    </m:r>
                    <m:r>
                      <a:rPr lang="en-US" altLang="zh-TW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smtClean="0"/>
                  <a:t>is </a:t>
                </a:r>
                <a:r>
                  <a:rPr lang="en-US" altLang="zh-TW" sz="2400"/>
                  <a:t>the number assigned to the cell </a:t>
                </a:r>
                <a:r>
                  <a:rPr lang="en-US" altLang="zh-TW" sz="2400" smtClean="0"/>
                  <a:t>located at </a:t>
                </a:r>
                <a:r>
                  <a:rPr lang="en-US" altLang="zh-TW" sz="2400" i="1"/>
                  <a:t>i</a:t>
                </a:r>
                <a:r>
                  <a:rPr lang="en-US" altLang="zh-TW" sz="2400"/>
                  <a:t>-th row and </a:t>
                </a:r>
                <a:r>
                  <a:rPr lang="en-US" altLang="zh-TW" sz="2400" i="1"/>
                  <a:t>j</a:t>
                </a:r>
                <a:r>
                  <a:rPr lang="en-US" altLang="zh-TW" sz="2400"/>
                  <a:t>-th column, </a:t>
                </a:r>
                <a:r>
                  <a:rPr lang="en-US" altLang="zh-TW" sz="2400" i="1"/>
                  <a:t>row</a:t>
                </a:r>
                <a:r>
                  <a:rPr lang="en-US" altLang="zh-TW" sz="2400"/>
                  <a:t>(</a:t>
                </a:r>
                <a:r>
                  <a:rPr lang="en-US" altLang="zh-TW" sz="2400" i="1"/>
                  <a:t>i</a:t>
                </a:r>
                <a:r>
                  <a:rPr lang="en-US" altLang="zh-TW" sz="2400"/>
                  <a:t>) is the number assigned to </a:t>
                </a:r>
                <a:r>
                  <a:rPr lang="en-US" altLang="zh-TW" sz="2400" i="1"/>
                  <a:t>i</a:t>
                </a:r>
                <a:r>
                  <a:rPr lang="en-US" altLang="zh-TW" sz="2400"/>
                  <a:t>-th row and </a:t>
                </a:r>
                <a:r>
                  <a:rPr lang="en-US" altLang="zh-TW" sz="2400" i="1"/>
                  <a:t>col</a:t>
                </a:r>
                <a:r>
                  <a:rPr lang="en-US" altLang="zh-TW" sz="2400"/>
                  <a:t>(</a:t>
                </a:r>
                <a:r>
                  <a:rPr lang="en-US" altLang="zh-TW" sz="2400" i="1"/>
                  <a:t>j</a:t>
                </a:r>
                <a:r>
                  <a:rPr lang="en-US" altLang="zh-TW" sz="2400"/>
                  <a:t>) is the </a:t>
                </a:r>
                <a:r>
                  <a:rPr lang="en-US" altLang="zh-TW" sz="2400" smtClean="0"/>
                  <a:t>number assigned </a:t>
                </a:r>
                <a:r>
                  <a:rPr lang="en-US" altLang="zh-TW" sz="2400"/>
                  <a:t>to </a:t>
                </a:r>
                <a:r>
                  <a:rPr lang="en-US" altLang="zh-TW" sz="2400" i="1"/>
                  <a:t>j</a:t>
                </a:r>
                <a:r>
                  <a:rPr lang="en-US" altLang="zh-TW" sz="2400"/>
                  <a:t>-th column. </a:t>
                </a:r>
                <a:endParaRPr lang="en-US" altLang="zh-TW" sz="22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352928" cy="4968552"/>
              </a:xfrm>
              <a:blipFill rotWithShape="1">
                <a:blip r:embed="rId2"/>
                <a:stretch>
                  <a:fillRect t="-982" r="-1095" b="-12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Input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08720"/>
            <a:ext cx="7603232" cy="4824536"/>
          </a:xfrm>
        </p:spPr>
        <p:txBody>
          <a:bodyPr/>
          <a:lstStyle/>
          <a:p>
            <a:pPr algn="just"/>
            <a:r>
              <a:rPr lang="en-US" altLang="zh-TW" sz="2800" smtClean="0"/>
              <a:t>Each </a:t>
            </a:r>
            <a:r>
              <a:rPr lang="en-US" altLang="zh-TW" sz="2800"/>
              <a:t>ride is described by a departure time on </a:t>
            </a:r>
            <a:r>
              <a:rPr lang="en-US" altLang="zh-TW" sz="2800" smtClean="0"/>
              <a:t>the format </a:t>
            </a:r>
            <a:r>
              <a:rPr lang="en-US" altLang="zh-TW" sz="2800" i="1"/>
              <a:t>hh </a:t>
            </a:r>
            <a:r>
              <a:rPr lang="en-US" altLang="zh-TW" sz="2800"/>
              <a:t>: </a:t>
            </a:r>
            <a:r>
              <a:rPr lang="en-US" altLang="zh-TW" sz="2800" i="1"/>
              <a:t>mm </a:t>
            </a:r>
            <a:r>
              <a:rPr lang="en-US" altLang="zh-TW" sz="2800"/>
              <a:t>(ranging from 00:00 to 23:59), two </a:t>
            </a:r>
            <a:r>
              <a:rPr lang="en-US" altLang="zh-TW" sz="2800" smtClean="0"/>
              <a:t>integers </a:t>
            </a:r>
            <a:r>
              <a:rPr lang="en-US" altLang="zh-TW" sz="2800" i="1" smtClean="0"/>
              <a:t>a </a:t>
            </a:r>
            <a:r>
              <a:rPr lang="en-US" altLang="zh-TW" sz="2800" i="1"/>
              <a:t>b </a:t>
            </a:r>
            <a:r>
              <a:rPr lang="en-US" altLang="zh-TW" sz="2800"/>
              <a:t>that are </a:t>
            </a:r>
            <a:r>
              <a:rPr lang="en-US" altLang="zh-TW" sz="2800" smtClean="0"/>
              <a:t>the coordinates </a:t>
            </a:r>
            <a:r>
              <a:rPr lang="en-US" altLang="zh-TW" sz="2800"/>
              <a:t>of the </a:t>
            </a:r>
            <a:r>
              <a:rPr lang="en-US" altLang="zh-TW" sz="2800" smtClean="0"/>
              <a:t>source address </a:t>
            </a:r>
            <a:r>
              <a:rPr lang="en-US" altLang="zh-TW" sz="2800"/>
              <a:t>and two integers </a:t>
            </a:r>
            <a:r>
              <a:rPr lang="en-US" altLang="zh-TW" sz="2800" i="1"/>
              <a:t>c d </a:t>
            </a:r>
            <a:r>
              <a:rPr lang="en-US" altLang="zh-TW" sz="2800"/>
              <a:t>that are the coordinates of the destination address.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All </a:t>
            </a:r>
            <a:r>
              <a:rPr lang="en-US" altLang="zh-TW" sz="2800"/>
              <a:t>coordinates are </a:t>
            </a:r>
            <a:r>
              <a:rPr lang="en-US" altLang="zh-TW" sz="2800" u="sng" smtClean="0">
                <a:solidFill>
                  <a:srgbClr val="FF0000"/>
                </a:solidFill>
              </a:rPr>
              <a:t>at least </a:t>
            </a:r>
            <a:r>
              <a:rPr lang="en-US" altLang="zh-TW" sz="2800" u="sng">
                <a:solidFill>
                  <a:srgbClr val="FF0000"/>
                </a:solidFill>
              </a:rPr>
              <a:t>0 and strictly smaller than 200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The </a:t>
            </a:r>
            <a:r>
              <a:rPr lang="en-US" altLang="zh-TW" sz="2800"/>
              <a:t>booked rides in each scenario are </a:t>
            </a:r>
            <a:r>
              <a:rPr lang="en-US" altLang="zh-TW" sz="4400" u="sng">
                <a:solidFill>
                  <a:srgbClr val="FF0000"/>
                </a:solidFill>
              </a:rPr>
              <a:t>sorted</a:t>
            </a:r>
            <a:r>
              <a:rPr lang="en-US" altLang="zh-TW" sz="2800" u="sng">
                <a:solidFill>
                  <a:srgbClr val="FF0000"/>
                </a:solidFill>
              </a:rPr>
              <a:t> in order of </a:t>
            </a:r>
            <a:r>
              <a:rPr lang="en-US" altLang="zh-TW" sz="2800" u="sng" smtClean="0">
                <a:solidFill>
                  <a:srgbClr val="FF0000"/>
                </a:solidFill>
              </a:rPr>
              <a:t>increasing departure </a:t>
            </a:r>
            <a:r>
              <a:rPr lang="en-US" altLang="zh-TW" sz="2800" u="sng">
                <a:solidFill>
                  <a:srgbClr val="FF0000"/>
                </a:solidFill>
              </a:rPr>
              <a:t>time</a:t>
            </a:r>
            <a:r>
              <a:rPr lang="en-US" altLang="zh-TW" sz="2800"/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</a:t>
            </a:r>
            <a:r>
              <a:rPr lang="en-US" altLang="zh-TW" smtClean="0"/>
              <a:t>Descriptions 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8352928" cy="4968552"/>
              </a:xfrm>
            </p:spPr>
            <p:txBody>
              <a:bodyPr/>
              <a:lstStyle/>
              <a:p>
                <a:pPr algn="just"/>
                <a:r>
                  <a:rPr lang="en-US" altLang="zh-TW" sz="2400" smtClean="0"/>
                  <a:t>That </a:t>
                </a:r>
                <a:r>
                  <a:rPr lang="en-US" altLang="zh-TW" sz="2400"/>
                  <a:t>is </a:t>
                </a:r>
                <a:r>
                  <a:rPr lang="en-US" altLang="zh-TW" sz="2400" smtClean="0"/>
                  <a:t>simple, isn’t </a:t>
                </a:r>
                <a:r>
                  <a:rPr lang="en-US" altLang="zh-TW" sz="2400"/>
                  <a:t>it? </a:t>
                </a:r>
                <a:r>
                  <a:rPr lang="en-US" altLang="zh-TW" sz="2400" smtClean="0"/>
                  <a:t>Well, the </a:t>
                </a:r>
                <a:r>
                  <a:rPr lang="en-US" altLang="zh-TW" sz="2400"/>
                  <a:t>main part is that you have to </a:t>
                </a:r>
                <a:r>
                  <a:rPr lang="en-US" altLang="zh-TW" sz="2400" smtClean="0">
                    <a:solidFill>
                      <a:srgbClr val="FF0000"/>
                    </a:solidFill>
                  </a:rPr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𝒓𝒐𝒘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𝒄𝒐𝒍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smtClean="0"/>
                  <a:t>.</a:t>
                </a:r>
              </a:p>
              <a:p>
                <a:pPr algn="just"/>
                <a:r>
                  <a:rPr lang="en-US" altLang="zh-TW" sz="2400"/>
                  <a:t>Jack has taken his favorite “Monkey Stuff” and Omi has taken “Golden Tiger Claw”. With the </a:t>
                </a:r>
                <a:r>
                  <a:rPr lang="en-US" altLang="zh-TW" sz="2400" smtClean="0"/>
                  <a:t>help of </a:t>
                </a:r>
                <a:r>
                  <a:rPr lang="en-US" altLang="zh-TW" sz="2400"/>
                  <a:t>this “Golden Tiger Claw”, he can go anywhere in the world. He has come to you and seeking </a:t>
                </a:r>
                <a:r>
                  <a:rPr lang="en-US" altLang="zh-TW" sz="2400" smtClean="0"/>
                  <a:t>your help</a:t>
                </a:r>
                <a:r>
                  <a:rPr lang="en-US" altLang="zh-TW" sz="2400"/>
                  <a:t>. Jack is using his computer to solve this problem. So do it quick! Find the most optimal </a:t>
                </a:r>
                <a:r>
                  <a:rPr lang="en-US" altLang="zh-TW" sz="2400" smtClean="0"/>
                  <a:t>solution for </a:t>
                </a:r>
                <a:r>
                  <a:rPr lang="en-US" altLang="zh-TW" sz="2400"/>
                  <a:t>Omi so that you can also be part of history in saving the world from the darkness of evil.</a:t>
                </a:r>
                <a:endParaRPr lang="en-US" altLang="zh-TW" sz="22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352928" cy="4968552"/>
              </a:xfrm>
              <a:blipFill rotWithShape="1">
                <a:blip r:embed="rId2"/>
                <a:stretch>
                  <a:fillRect t="-4663" r="-10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4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980728"/>
            <a:ext cx="8064896" cy="5688632"/>
          </a:xfrm>
        </p:spPr>
        <p:txBody>
          <a:bodyPr/>
          <a:lstStyle/>
          <a:p>
            <a:pPr algn="just"/>
            <a:r>
              <a:rPr lang="en-US" altLang="zh-TW" sz="2800"/>
              <a:t>Input contains 15 test cases.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Each </a:t>
            </a:r>
            <a:r>
              <a:rPr lang="en-US" altLang="zh-TW" sz="2800"/>
              <a:t>case starts with </a:t>
            </a:r>
            <a:r>
              <a:rPr lang="en-US" altLang="zh-TW" sz="2800" i="1"/>
              <a:t>N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pPr algn="just"/>
            <a:r>
              <a:rPr lang="en-US" altLang="zh-TW" sz="2800" smtClean="0"/>
              <a:t>Then </a:t>
            </a:r>
            <a:r>
              <a:rPr lang="en-US" altLang="zh-TW" sz="2800"/>
              <a:t>there are </a:t>
            </a:r>
            <a:r>
              <a:rPr lang="en-US" altLang="zh-TW" sz="2800" i="1"/>
              <a:t>N </a:t>
            </a:r>
            <a:r>
              <a:rPr lang="en-US" altLang="zh-TW" sz="2800"/>
              <a:t>lines containing </a:t>
            </a:r>
            <a:r>
              <a:rPr lang="en-US" altLang="zh-TW" sz="2800" i="1"/>
              <a:t>N </a:t>
            </a:r>
            <a:r>
              <a:rPr lang="en-US" altLang="zh-TW" sz="2800" smtClean="0"/>
              <a:t>numbers each</a:t>
            </a:r>
            <a:r>
              <a:rPr lang="en-US" altLang="zh-TW" sz="2800"/>
              <a:t>. All the numbers in input is </a:t>
            </a:r>
            <a:r>
              <a:rPr lang="en-US" altLang="zh-TW" sz="2800" u="sng">
                <a:solidFill>
                  <a:srgbClr val="FF0000"/>
                </a:solidFill>
              </a:rPr>
              <a:t>positive integer within the limit 100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 u="sng">
                <a:solidFill>
                  <a:srgbClr val="FF0000"/>
                </a:solidFill>
              </a:rPr>
              <a:t>except </a:t>
            </a:r>
            <a:r>
              <a:rPr lang="en-US" altLang="zh-TW" sz="2800" i="1" u="sng">
                <a:solidFill>
                  <a:srgbClr val="FF0000"/>
                </a:solidFill>
              </a:rPr>
              <a:t>N </a:t>
            </a:r>
            <a:r>
              <a:rPr lang="en-US" altLang="zh-TW" sz="2800" u="sng">
                <a:solidFill>
                  <a:srgbClr val="FF0000"/>
                </a:solidFill>
              </a:rPr>
              <a:t>which can be at </a:t>
            </a:r>
            <a:r>
              <a:rPr lang="en-US" altLang="zh-TW" sz="2800" u="sng" smtClean="0">
                <a:solidFill>
                  <a:srgbClr val="FF0000"/>
                </a:solidFill>
              </a:rPr>
              <a:t>most 500</a:t>
            </a:r>
            <a:r>
              <a:rPr lang="en-US" altLang="zh-TW" sz="2800"/>
              <a:t>.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562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268760"/>
            <a:ext cx="7560840" cy="4536504"/>
          </a:xfrm>
        </p:spPr>
        <p:txBody>
          <a:bodyPr/>
          <a:lstStyle/>
          <a:p>
            <a:pPr algn="just"/>
            <a:r>
              <a:rPr lang="en-US" altLang="zh-TW" sz="2400"/>
              <a:t>For each </a:t>
            </a:r>
            <a:r>
              <a:rPr lang="en-US" altLang="zh-TW" sz="2400" smtClean="0"/>
              <a:t>case, </a:t>
            </a:r>
            <a:r>
              <a:rPr lang="en-US" altLang="zh-TW" sz="2400" u="sng" smtClean="0">
                <a:solidFill>
                  <a:srgbClr val="FF0000"/>
                </a:solidFill>
              </a:rPr>
              <a:t>print minimum sum in a line</a:t>
            </a:r>
            <a:r>
              <a:rPr lang="en-US" altLang="zh-TW" sz="2400" smtClean="0"/>
              <a:t>.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291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1760" y="-27384"/>
            <a:ext cx="4722912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268760"/>
            <a:ext cx="2232248" cy="216024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800" b="0" smtClean="0"/>
              <a:t>2</a:t>
            </a:r>
          </a:p>
          <a:p>
            <a:pPr marL="0" indent="0">
              <a:buNone/>
            </a:pPr>
            <a:r>
              <a:rPr lang="en-US" altLang="zh-TW" sz="2800" b="0" smtClean="0"/>
              <a:t>1</a:t>
            </a:r>
            <a:r>
              <a:rPr lang="en-US" altLang="zh-TW" sz="2800" b="0"/>
              <a:t> </a:t>
            </a:r>
            <a:r>
              <a:rPr lang="en-US" altLang="zh-TW" sz="2800" b="0" smtClean="0"/>
              <a:t>1</a:t>
            </a:r>
            <a:endParaRPr lang="en-US" altLang="zh-TW" sz="2800" b="0"/>
          </a:p>
          <a:p>
            <a:pPr marL="0" indent="0">
              <a:buNone/>
            </a:pPr>
            <a:r>
              <a:rPr lang="en-US" altLang="zh-TW" sz="2800" b="0"/>
              <a:t>1 1</a:t>
            </a:r>
            <a:endParaRPr lang="en-US" altLang="zh-TW" sz="2800" dirty="0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652120" y="1268760"/>
            <a:ext cx="2088232" cy="216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en-US" altLang="zh-TW" sz="2400" kern="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331640" y="1268760"/>
            <a:ext cx="2232248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1691680" y="1124744"/>
            <a:ext cx="432048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2057841" y="79250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331640" y="1772816"/>
            <a:ext cx="726201" cy="10081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524104" y="4653136"/>
          <a:ext cx="98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96112" y="41914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100168" y="41914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164064" y="46369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164064" y="49835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11112" y="378904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row</a:t>
            </a:r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13655" y="411946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column</a:t>
            </a:r>
            <a:endParaRPr lang="zh-TW" altLang="en-US"/>
          </a:p>
        </p:txBody>
      </p:sp>
      <p:cxnSp>
        <p:nvCxnSpPr>
          <p:cNvPr id="14" name="直線單箭頭接點 13"/>
          <p:cNvCxnSpPr>
            <a:endCxn id="7" idx="1"/>
          </p:cNvCxnSpPr>
          <p:nvPr/>
        </p:nvCxnSpPr>
        <p:spPr bwMode="auto">
          <a:xfrm>
            <a:off x="4333341" y="4191471"/>
            <a:ext cx="262771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55"/>
          <p:cNvCxnSpPr/>
          <p:nvPr/>
        </p:nvCxnSpPr>
        <p:spPr bwMode="auto">
          <a:xfrm>
            <a:off x="3973301" y="4437112"/>
            <a:ext cx="262771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22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7315200" cy="838200"/>
          </a:xfrm>
        </p:spPr>
        <p:txBody>
          <a:bodyPr/>
          <a:lstStyle/>
          <a:p>
            <a:r>
              <a:rPr lang="en-US" altLang="zh-TW" smtClean="0"/>
              <a:t>Solution</a:t>
            </a:r>
            <a:br>
              <a:rPr lang="en-US" altLang="zh-TW" smtClean="0"/>
            </a:br>
            <a:r>
              <a:rPr lang="en-US" altLang="zh-TW" smtClean="0"/>
              <a:t>Bipartite Graph</a:t>
            </a:r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777445" y="3140968"/>
          <a:ext cx="98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849453" y="2679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53509" y="2679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17405" y="31248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17405" y="34713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64453" y="227687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row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66996" y="260729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column</a:t>
            </a:r>
            <a:endParaRPr lang="zh-TW" altLang="en-US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 bwMode="auto">
          <a:xfrm>
            <a:off x="4586682" y="2679303"/>
            <a:ext cx="262771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>
            <a:off x="4226642" y="2924944"/>
            <a:ext cx="262771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橢圓 11"/>
          <p:cNvSpPr/>
          <p:nvPr/>
        </p:nvSpPr>
        <p:spPr bwMode="auto">
          <a:xfrm>
            <a:off x="4449060" y="479715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45204" y="480553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470185" y="565286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766329" y="566124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" name="直線接點 15"/>
          <p:cNvCxnSpPr>
            <a:stCxn id="12" idx="6"/>
            <a:endCxn id="15" idx="2"/>
          </p:cNvCxnSpPr>
          <p:nvPr/>
        </p:nvCxnSpPr>
        <p:spPr bwMode="auto">
          <a:xfrm>
            <a:off x="4737092" y="494116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12" idx="6"/>
            <a:endCxn id="13" idx="2"/>
          </p:cNvCxnSpPr>
          <p:nvPr/>
        </p:nvCxnSpPr>
        <p:spPr bwMode="auto">
          <a:xfrm>
            <a:off x="4737092" y="494116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14" idx="6"/>
            <a:endCxn id="13" idx="2"/>
          </p:cNvCxnSpPr>
          <p:nvPr/>
        </p:nvCxnSpPr>
        <p:spPr bwMode="auto">
          <a:xfrm flipV="1">
            <a:off x="4758217" y="494955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5582120" y="4299906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row</a:t>
            </a: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970111" y="423386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column</a:t>
            </a:r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766843" y="45548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579203" y="49411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579203" y="5343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 bwMode="auto">
          <a:xfrm>
            <a:off x="4763162" y="578849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/>
          <p:cNvSpPr txBox="1"/>
          <p:nvPr/>
        </p:nvSpPr>
        <p:spPr>
          <a:xfrm>
            <a:off x="4672697" y="57332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813459" y="4695527"/>
                <a:ext cx="758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𝐿𝑥</m:t>
                      </m:r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459" y="4695527"/>
                <a:ext cx="758541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767258" y="5577600"/>
                <a:ext cx="758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𝐿𝑥</m:t>
                      </m:r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258" y="5577600"/>
                <a:ext cx="75854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054361" y="4651596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𝐿𝑦</m:t>
                      </m:r>
                      <m:r>
                        <a:rPr lang="en-US" altLang="zh-TW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361" y="4651596"/>
                <a:ext cx="766557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381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058336" y="5557663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𝐿𝑦</m:t>
                      </m:r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36" y="5557663"/>
                <a:ext cx="76655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94" r="-1587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678987" y="4623519"/>
                <a:ext cx="2135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𝐿𝑥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1+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𝑙𝑦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2≥1</m:t>
                      </m:r>
                    </m:oMath>
                  </m:oMathPara>
                </a14:m>
                <a:endParaRPr lang="zh-TW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987" y="4623519"/>
                <a:ext cx="213552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820917" y="4631891"/>
                <a:ext cx="2135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𝐿𝑥</m:t>
                      </m:r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1+</m:t>
                      </m:r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𝑙𝑦</m:t>
                      </m:r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1≥1</m:t>
                      </m:r>
                    </m:oMath>
                  </m:oMathPara>
                </a14:m>
                <a:endParaRPr lang="zh-TW" altLang="en-US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17" y="4631891"/>
                <a:ext cx="213552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678987" y="5566047"/>
                <a:ext cx="2135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𝐿𝑥</m:t>
                      </m:r>
                      <m:r>
                        <a:rPr lang="en-US" altLang="zh-TW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2+</m:t>
                      </m:r>
                      <m:r>
                        <a:rPr lang="en-US" altLang="zh-TW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𝑙𝑦</m:t>
                      </m:r>
                      <m:r>
                        <a:rPr lang="en-US" altLang="zh-TW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1≥1</m:t>
                      </m:r>
                    </m:oMath>
                  </m:oMathPara>
                </a14:m>
                <a:endParaRPr lang="zh-TW" altLang="en-US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987" y="5566047"/>
                <a:ext cx="213552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810840" y="5510734"/>
                <a:ext cx="2135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66FF"/>
                          </a:solidFill>
                          <a:latin typeface="Cambria Math"/>
                        </a:rPr>
                        <m:t>𝐿𝑥</m:t>
                      </m:r>
                      <m:r>
                        <a:rPr lang="en-US" altLang="zh-TW" b="0" i="1" smtClean="0">
                          <a:solidFill>
                            <a:srgbClr val="FF66FF"/>
                          </a:solidFill>
                          <a:latin typeface="Cambria Math"/>
                        </a:rPr>
                        <m:t>1+</m:t>
                      </m:r>
                      <m:r>
                        <a:rPr lang="en-US" altLang="zh-TW" b="0" i="1" smtClean="0">
                          <a:solidFill>
                            <a:srgbClr val="FF66FF"/>
                          </a:solidFill>
                          <a:latin typeface="Cambria Math"/>
                        </a:rPr>
                        <m:t>𝑙𝑦</m:t>
                      </m:r>
                      <m:r>
                        <a:rPr lang="en-US" altLang="zh-TW" b="0" i="1" smtClean="0">
                          <a:solidFill>
                            <a:srgbClr val="FF66FF"/>
                          </a:solidFill>
                          <a:latin typeface="Cambria Math"/>
                        </a:rPr>
                        <m:t>2≥1</m:t>
                      </m:r>
                    </m:oMath>
                  </m:oMathPara>
                </a14:m>
                <a:endParaRPr lang="zh-TW" altLang="en-US">
                  <a:solidFill>
                    <a:srgbClr val="FF66FF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840" y="5510734"/>
                <a:ext cx="213552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046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2048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KM</a:t>
            </a:r>
            <a:r>
              <a:rPr lang="zh-TW" altLang="en-US" smtClean="0"/>
              <a:t> </a:t>
            </a:r>
            <a:r>
              <a:rPr lang="en-US" altLang="zh-TW" smtClean="0"/>
              <a:t>Algorithm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>
              <a:latin typeface="Arial" charset="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26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 bwMode="auto">
          <a:xfrm>
            <a:off x="1020186" y="206084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2316330" y="206923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041311" y="291656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337455" y="292494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1041311" y="378065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337455" y="378904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041311" y="471676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2337455" y="472514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1054052" y="558085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350196" y="558924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" name="直線接點 15"/>
          <p:cNvCxnSpPr>
            <a:stCxn id="3" idx="6"/>
            <a:endCxn id="6" idx="2"/>
          </p:cNvCxnSpPr>
          <p:nvPr/>
        </p:nvCxnSpPr>
        <p:spPr bwMode="auto">
          <a:xfrm>
            <a:off x="1308218" y="2204864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5" idx="6"/>
            <a:endCxn id="8" idx="2"/>
          </p:cNvCxnSpPr>
          <p:nvPr/>
        </p:nvCxnSpPr>
        <p:spPr bwMode="auto">
          <a:xfrm>
            <a:off x="1329343" y="3060576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5" idx="6"/>
            <a:endCxn id="10" idx="2"/>
          </p:cNvCxnSpPr>
          <p:nvPr/>
        </p:nvCxnSpPr>
        <p:spPr bwMode="auto">
          <a:xfrm>
            <a:off x="1329343" y="3060576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7" idx="6"/>
            <a:endCxn id="10" idx="2"/>
          </p:cNvCxnSpPr>
          <p:nvPr/>
        </p:nvCxnSpPr>
        <p:spPr bwMode="auto">
          <a:xfrm>
            <a:off x="1329343" y="392467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7" idx="6"/>
            <a:endCxn id="4" idx="2"/>
          </p:cNvCxnSpPr>
          <p:nvPr/>
        </p:nvCxnSpPr>
        <p:spPr bwMode="auto">
          <a:xfrm flipV="1">
            <a:off x="1329343" y="2213248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9" idx="6"/>
            <a:endCxn id="10" idx="2"/>
          </p:cNvCxnSpPr>
          <p:nvPr/>
        </p:nvCxnSpPr>
        <p:spPr bwMode="auto">
          <a:xfrm>
            <a:off x="1308218" y="484387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>
            <a:stCxn id="11" idx="6"/>
            <a:endCxn id="10" idx="3"/>
          </p:cNvCxnSpPr>
          <p:nvPr/>
        </p:nvCxnSpPr>
        <p:spPr bwMode="auto">
          <a:xfrm flipV="1">
            <a:off x="1342084" y="497099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>
            <a:stCxn id="11" idx="6"/>
            <a:endCxn id="12" idx="2"/>
          </p:cNvCxnSpPr>
          <p:nvPr/>
        </p:nvCxnSpPr>
        <p:spPr bwMode="auto">
          <a:xfrm>
            <a:off x="1342084" y="572487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/>
          <p:cNvCxnSpPr>
            <a:stCxn id="3" idx="6"/>
            <a:endCxn id="4" idx="2"/>
          </p:cNvCxnSpPr>
          <p:nvPr/>
        </p:nvCxnSpPr>
        <p:spPr bwMode="auto">
          <a:xfrm>
            <a:off x="1308218" y="2204864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>
            <a:stCxn id="5" idx="6"/>
            <a:endCxn id="4" idx="2"/>
          </p:cNvCxnSpPr>
          <p:nvPr/>
        </p:nvCxnSpPr>
        <p:spPr bwMode="auto">
          <a:xfrm flipV="1">
            <a:off x="1329343" y="221324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橢圓 60"/>
          <p:cNvSpPr/>
          <p:nvPr/>
        </p:nvSpPr>
        <p:spPr bwMode="auto">
          <a:xfrm>
            <a:off x="3758787" y="205246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5054931" y="206084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橢圓 62"/>
          <p:cNvSpPr/>
          <p:nvPr/>
        </p:nvSpPr>
        <p:spPr bwMode="auto">
          <a:xfrm>
            <a:off x="3779912" y="290817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" name="橢圓 63"/>
          <p:cNvSpPr/>
          <p:nvPr/>
        </p:nvSpPr>
        <p:spPr bwMode="auto">
          <a:xfrm>
            <a:off x="5076056" y="29165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橢圓 64"/>
          <p:cNvSpPr/>
          <p:nvPr/>
        </p:nvSpPr>
        <p:spPr bwMode="auto">
          <a:xfrm>
            <a:off x="3779912" y="377227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5076056" y="37806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3779912" y="4708376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 bwMode="auto">
          <a:xfrm>
            <a:off x="5076056" y="47167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3792653" y="5572472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5088797" y="55808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1" name="直線接點 70"/>
          <p:cNvCxnSpPr>
            <a:stCxn id="61" idx="6"/>
            <a:endCxn id="64" idx="2"/>
          </p:cNvCxnSpPr>
          <p:nvPr/>
        </p:nvCxnSpPr>
        <p:spPr bwMode="auto">
          <a:xfrm>
            <a:off x="4046819" y="2196480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>
            <a:stCxn id="63" idx="6"/>
            <a:endCxn id="66" idx="2"/>
          </p:cNvCxnSpPr>
          <p:nvPr/>
        </p:nvCxnSpPr>
        <p:spPr bwMode="auto">
          <a:xfrm>
            <a:off x="4067944" y="3052192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接點 72"/>
          <p:cNvCxnSpPr>
            <a:stCxn id="63" idx="6"/>
            <a:endCxn id="68" idx="2"/>
          </p:cNvCxnSpPr>
          <p:nvPr/>
        </p:nvCxnSpPr>
        <p:spPr bwMode="auto">
          <a:xfrm>
            <a:off x="4067944" y="3052192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65" idx="6"/>
            <a:endCxn id="68" idx="2"/>
          </p:cNvCxnSpPr>
          <p:nvPr/>
        </p:nvCxnSpPr>
        <p:spPr bwMode="auto">
          <a:xfrm>
            <a:off x="4067944" y="3916288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>
            <a:stCxn id="65" idx="6"/>
            <a:endCxn id="62" idx="2"/>
          </p:cNvCxnSpPr>
          <p:nvPr/>
        </p:nvCxnSpPr>
        <p:spPr bwMode="auto">
          <a:xfrm flipV="1">
            <a:off x="4067944" y="2204864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67" idx="6"/>
            <a:endCxn id="68" idx="2"/>
          </p:cNvCxnSpPr>
          <p:nvPr/>
        </p:nvCxnSpPr>
        <p:spPr bwMode="auto">
          <a:xfrm>
            <a:off x="4046819" y="4835494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69" idx="6"/>
            <a:endCxn id="68" idx="3"/>
          </p:cNvCxnSpPr>
          <p:nvPr/>
        </p:nvCxnSpPr>
        <p:spPr bwMode="auto">
          <a:xfrm flipV="1">
            <a:off x="4080685" y="4962611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69" idx="6"/>
            <a:endCxn id="70" idx="2"/>
          </p:cNvCxnSpPr>
          <p:nvPr/>
        </p:nvCxnSpPr>
        <p:spPr bwMode="auto">
          <a:xfrm>
            <a:off x="4080685" y="571648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接點 78"/>
          <p:cNvCxnSpPr>
            <a:stCxn id="61" idx="6"/>
            <a:endCxn id="62" idx="2"/>
          </p:cNvCxnSpPr>
          <p:nvPr/>
        </p:nvCxnSpPr>
        <p:spPr bwMode="auto">
          <a:xfrm>
            <a:off x="4046819" y="219648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79"/>
          <p:cNvCxnSpPr>
            <a:stCxn id="63" idx="6"/>
            <a:endCxn id="62" idx="2"/>
          </p:cNvCxnSpPr>
          <p:nvPr/>
        </p:nvCxnSpPr>
        <p:spPr bwMode="auto">
          <a:xfrm flipV="1">
            <a:off x="4067944" y="2204864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橢圓 80"/>
          <p:cNvSpPr/>
          <p:nvPr/>
        </p:nvSpPr>
        <p:spPr bwMode="auto">
          <a:xfrm>
            <a:off x="6423083" y="203420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7719227" y="204259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6444208" y="288992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7740352" y="28983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6444208" y="375401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橢圓 85"/>
          <p:cNvSpPr/>
          <p:nvPr/>
        </p:nvSpPr>
        <p:spPr bwMode="auto">
          <a:xfrm>
            <a:off x="7740352" y="37624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橢圓 86"/>
          <p:cNvSpPr/>
          <p:nvPr/>
        </p:nvSpPr>
        <p:spPr bwMode="auto">
          <a:xfrm>
            <a:off x="6444208" y="469012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7740352" y="46985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9" name="橢圓 88"/>
          <p:cNvSpPr/>
          <p:nvPr/>
        </p:nvSpPr>
        <p:spPr bwMode="auto">
          <a:xfrm>
            <a:off x="6456949" y="55542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0" name="橢圓 89"/>
          <p:cNvSpPr/>
          <p:nvPr/>
        </p:nvSpPr>
        <p:spPr bwMode="auto">
          <a:xfrm>
            <a:off x="7753093" y="55626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1" name="直線接點 90"/>
          <p:cNvCxnSpPr>
            <a:stCxn id="81" idx="6"/>
            <a:endCxn id="84" idx="2"/>
          </p:cNvCxnSpPr>
          <p:nvPr/>
        </p:nvCxnSpPr>
        <p:spPr bwMode="auto">
          <a:xfrm>
            <a:off x="6711115" y="2178224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接點 91"/>
          <p:cNvCxnSpPr>
            <a:stCxn id="83" idx="6"/>
            <a:endCxn id="86" idx="2"/>
          </p:cNvCxnSpPr>
          <p:nvPr/>
        </p:nvCxnSpPr>
        <p:spPr bwMode="auto">
          <a:xfrm>
            <a:off x="6732240" y="3033936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/>
          <p:cNvCxnSpPr>
            <a:stCxn id="83" idx="6"/>
            <a:endCxn id="88" idx="2"/>
          </p:cNvCxnSpPr>
          <p:nvPr/>
        </p:nvCxnSpPr>
        <p:spPr bwMode="auto">
          <a:xfrm>
            <a:off x="6732240" y="3033936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>
            <a:stCxn id="85" idx="6"/>
            <a:endCxn id="88" idx="2"/>
          </p:cNvCxnSpPr>
          <p:nvPr/>
        </p:nvCxnSpPr>
        <p:spPr bwMode="auto">
          <a:xfrm>
            <a:off x="6732240" y="389803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接點 94"/>
          <p:cNvCxnSpPr>
            <a:stCxn id="85" idx="6"/>
            <a:endCxn id="82" idx="2"/>
          </p:cNvCxnSpPr>
          <p:nvPr/>
        </p:nvCxnSpPr>
        <p:spPr bwMode="auto">
          <a:xfrm flipV="1">
            <a:off x="6732240" y="2186608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/>
          <p:cNvCxnSpPr>
            <a:stCxn id="87" idx="6"/>
            <a:endCxn id="88" idx="2"/>
          </p:cNvCxnSpPr>
          <p:nvPr/>
        </p:nvCxnSpPr>
        <p:spPr bwMode="auto">
          <a:xfrm>
            <a:off x="6711115" y="481723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接點 96"/>
          <p:cNvCxnSpPr>
            <a:stCxn id="89" idx="6"/>
            <a:endCxn id="88" idx="3"/>
          </p:cNvCxnSpPr>
          <p:nvPr/>
        </p:nvCxnSpPr>
        <p:spPr bwMode="auto">
          <a:xfrm flipV="1">
            <a:off x="6744981" y="494435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接點 97"/>
          <p:cNvCxnSpPr>
            <a:stCxn id="89" idx="6"/>
            <a:endCxn id="90" idx="2"/>
          </p:cNvCxnSpPr>
          <p:nvPr/>
        </p:nvCxnSpPr>
        <p:spPr bwMode="auto">
          <a:xfrm>
            <a:off x="6744981" y="56982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接點 98"/>
          <p:cNvCxnSpPr>
            <a:stCxn id="81" idx="6"/>
            <a:endCxn id="82" idx="2"/>
          </p:cNvCxnSpPr>
          <p:nvPr/>
        </p:nvCxnSpPr>
        <p:spPr bwMode="auto">
          <a:xfrm>
            <a:off x="6711115" y="2178224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/>
          <p:cNvCxnSpPr>
            <a:stCxn id="83" idx="6"/>
            <a:endCxn id="82" idx="2"/>
          </p:cNvCxnSpPr>
          <p:nvPr/>
        </p:nvCxnSpPr>
        <p:spPr bwMode="auto">
          <a:xfrm flipV="1">
            <a:off x="6732240" y="218660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手繪多邊形 101"/>
          <p:cNvSpPr/>
          <p:nvPr/>
        </p:nvSpPr>
        <p:spPr>
          <a:xfrm>
            <a:off x="6688667" y="2322240"/>
            <a:ext cx="1092200" cy="2648756"/>
          </a:xfrm>
          <a:custGeom>
            <a:avLst/>
            <a:gdLst>
              <a:gd name="connsiteX0" fmla="*/ 0 w 1092200"/>
              <a:gd name="connsiteY0" fmla="*/ 2826253 h 2897332"/>
              <a:gd name="connsiteX1" fmla="*/ 999066 w 1092200"/>
              <a:gd name="connsiteY1" fmla="*/ 2809319 h 2897332"/>
              <a:gd name="connsiteX2" fmla="*/ 42333 w 1092200"/>
              <a:gd name="connsiteY2" fmla="*/ 1954186 h 2897332"/>
              <a:gd name="connsiteX3" fmla="*/ 1092200 w 1092200"/>
              <a:gd name="connsiteY3" fmla="*/ 176186 h 2897332"/>
              <a:gd name="connsiteX4" fmla="*/ 42333 w 1092200"/>
              <a:gd name="connsiteY4" fmla="*/ 150786 h 2897332"/>
              <a:gd name="connsiteX5" fmla="*/ 973666 w 1092200"/>
              <a:gd name="connsiteY5" fmla="*/ 938186 h 28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200" h="2897332">
                <a:moveTo>
                  <a:pt x="0" y="2826253"/>
                </a:moveTo>
                <a:cubicBezTo>
                  <a:pt x="496005" y="2890458"/>
                  <a:pt x="992011" y="2954664"/>
                  <a:pt x="999066" y="2809319"/>
                </a:cubicBezTo>
                <a:cubicBezTo>
                  <a:pt x="1006122" y="2663974"/>
                  <a:pt x="26811" y="2393041"/>
                  <a:pt x="42333" y="1954186"/>
                </a:cubicBezTo>
                <a:cubicBezTo>
                  <a:pt x="57855" y="1515331"/>
                  <a:pt x="1092200" y="476753"/>
                  <a:pt x="1092200" y="176186"/>
                </a:cubicBezTo>
                <a:cubicBezTo>
                  <a:pt x="1092200" y="-124381"/>
                  <a:pt x="62089" y="23786"/>
                  <a:pt x="42333" y="150786"/>
                </a:cubicBezTo>
                <a:cubicBezTo>
                  <a:pt x="22577" y="277786"/>
                  <a:pt x="498121" y="607986"/>
                  <a:pt x="973666" y="938186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238861" y="930787"/>
            <a:ext cx="2630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找 </a:t>
            </a:r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Argument Path</a:t>
            </a:r>
          </a:p>
          <a:p>
            <a:r>
              <a:rPr lang="zh-TW" altLang="en-US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增加 </a:t>
            </a:r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cardinality</a:t>
            </a:r>
            <a:endParaRPr lang="zh-TW" altLang="en-US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向下箭號 14"/>
          <p:cNvSpPr/>
          <p:nvPr/>
        </p:nvSpPr>
        <p:spPr bwMode="auto">
          <a:xfrm rot="19403110">
            <a:off x="4147035" y="1699144"/>
            <a:ext cx="504056" cy="38965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71800" y="1392452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cardinality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9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26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81" name="橢圓 80"/>
          <p:cNvSpPr/>
          <p:nvPr/>
        </p:nvSpPr>
        <p:spPr bwMode="auto">
          <a:xfrm>
            <a:off x="958859" y="220486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2255003" y="221324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979984" y="306057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2276128" y="30689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979984" y="392467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橢圓 85"/>
          <p:cNvSpPr/>
          <p:nvPr/>
        </p:nvSpPr>
        <p:spPr bwMode="auto">
          <a:xfrm>
            <a:off x="2276128" y="39330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橢圓 86"/>
          <p:cNvSpPr/>
          <p:nvPr/>
        </p:nvSpPr>
        <p:spPr bwMode="auto">
          <a:xfrm>
            <a:off x="979984" y="4860776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2276128" y="486916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9" name="橢圓 88"/>
          <p:cNvSpPr/>
          <p:nvPr/>
        </p:nvSpPr>
        <p:spPr bwMode="auto">
          <a:xfrm>
            <a:off x="992725" y="5724872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0" name="橢圓 89"/>
          <p:cNvSpPr/>
          <p:nvPr/>
        </p:nvSpPr>
        <p:spPr bwMode="auto">
          <a:xfrm>
            <a:off x="2288869" y="57332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1" name="直線接點 90"/>
          <p:cNvCxnSpPr>
            <a:stCxn id="81" idx="6"/>
            <a:endCxn id="84" idx="2"/>
          </p:cNvCxnSpPr>
          <p:nvPr/>
        </p:nvCxnSpPr>
        <p:spPr bwMode="auto">
          <a:xfrm>
            <a:off x="1246891" y="2348880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接點 91"/>
          <p:cNvCxnSpPr>
            <a:stCxn id="83" idx="6"/>
            <a:endCxn id="86" idx="2"/>
          </p:cNvCxnSpPr>
          <p:nvPr/>
        </p:nvCxnSpPr>
        <p:spPr bwMode="auto">
          <a:xfrm>
            <a:off x="1268016" y="3204592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/>
          <p:cNvCxnSpPr>
            <a:stCxn id="83" idx="6"/>
            <a:endCxn id="88" idx="2"/>
          </p:cNvCxnSpPr>
          <p:nvPr/>
        </p:nvCxnSpPr>
        <p:spPr bwMode="auto">
          <a:xfrm>
            <a:off x="1268016" y="3204592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接點 93"/>
          <p:cNvCxnSpPr>
            <a:stCxn id="85" idx="6"/>
            <a:endCxn id="88" idx="2"/>
          </p:cNvCxnSpPr>
          <p:nvPr/>
        </p:nvCxnSpPr>
        <p:spPr bwMode="auto">
          <a:xfrm>
            <a:off x="1268016" y="4068688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接點 94"/>
          <p:cNvCxnSpPr>
            <a:stCxn id="85" idx="6"/>
            <a:endCxn id="82" idx="2"/>
          </p:cNvCxnSpPr>
          <p:nvPr/>
        </p:nvCxnSpPr>
        <p:spPr bwMode="auto">
          <a:xfrm flipV="1">
            <a:off x="1268016" y="2357264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接點 95"/>
          <p:cNvCxnSpPr>
            <a:stCxn id="87" idx="6"/>
            <a:endCxn id="88" idx="2"/>
          </p:cNvCxnSpPr>
          <p:nvPr/>
        </p:nvCxnSpPr>
        <p:spPr bwMode="auto">
          <a:xfrm>
            <a:off x="1246891" y="4987894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接點 96"/>
          <p:cNvCxnSpPr>
            <a:stCxn id="89" idx="6"/>
            <a:endCxn id="88" idx="3"/>
          </p:cNvCxnSpPr>
          <p:nvPr/>
        </p:nvCxnSpPr>
        <p:spPr bwMode="auto">
          <a:xfrm flipV="1">
            <a:off x="1280757" y="5115011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接點 97"/>
          <p:cNvCxnSpPr>
            <a:stCxn id="89" idx="6"/>
            <a:endCxn id="90" idx="2"/>
          </p:cNvCxnSpPr>
          <p:nvPr/>
        </p:nvCxnSpPr>
        <p:spPr bwMode="auto">
          <a:xfrm>
            <a:off x="1280757" y="586888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接點 98"/>
          <p:cNvCxnSpPr>
            <a:stCxn id="81" idx="6"/>
            <a:endCxn id="82" idx="2"/>
          </p:cNvCxnSpPr>
          <p:nvPr/>
        </p:nvCxnSpPr>
        <p:spPr bwMode="auto">
          <a:xfrm>
            <a:off x="1246891" y="234888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接點 99"/>
          <p:cNvCxnSpPr>
            <a:stCxn id="83" idx="6"/>
            <a:endCxn id="82" idx="2"/>
          </p:cNvCxnSpPr>
          <p:nvPr/>
        </p:nvCxnSpPr>
        <p:spPr bwMode="auto">
          <a:xfrm flipV="1">
            <a:off x="1268016" y="2357264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手繪多邊形 101"/>
          <p:cNvSpPr/>
          <p:nvPr/>
        </p:nvSpPr>
        <p:spPr>
          <a:xfrm>
            <a:off x="1224443" y="2436176"/>
            <a:ext cx="1092200" cy="2678836"/>
          </a:xfrm>
          <a:custGeom>
            <a:avLst/>
            <a:gdLst>
              <a:gd name="connsiteX0" fmla="*/ 0 w 1092200"/>
              <a:gd name="connsiteY0" fmla="*/ 2826253 h 2897332"/>
              <a:gd name="connsiteX1" fmla="*/ 999066 w 1092200"/>
              <a:gd name="connsiteY1" fmla="*/ 2809319 h 2897332"/>
              <a:gd name="connsiteX2" fmla="*/ 42333 w 1092200"/>
              <a:gd name="connsiteY2" fmla="*/ 1954186 h 2897332"/>
              <a:gd name="connsiteX3" fmla="*/ 1092200 w 1092200"/>
              <a:gd name="connsiteY3" fmla="*/ 176186 h 2897332"/>
              <a:gd name="connsiteX4" fmla="*/ 42333 w 1092200"/>
              <a:gd name="connsiteY4" fmla="*/ 150786 h 2897332"/>
              <a:gd name="connsiteX5" fmla="*/ 973666 w 1092200"/>
              <a:gd name="connsiteY5" fmla="*/ 938186 h 28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200" h="2897332">
                <a:moveTo>
                  <a:pt x="0" y="2826253"/>
                </a:moveTo>
                <a:cubicBezTo>
                  <a:pt x="496005" y="2890458"/>
                  <a:pt x="992011" y="2954664"/>
                  <a:pt x="999066" y="2809319"/>
                </a:cubicBezTo>
                <a:cubicBezTo>
                  <a:pt x="1006122" y="2663974"/>
                  <a:pt x="26811" y="2393041"/>
                  <a:pt x="42333" y="1954186"/>
                </a:cubicBezTo>
                <a:cubicBezTo>
                  <a:pt x="57855" y="1515331"/>
                  <a:pt x="1092200" y="476753"/>
                  <a:pt x="1092200" y="176186"/>
                </a:cubicBezTo>
                <a:cubicBezTo>
                  <a:pt x="1092200" y="-124381"/>
                  <a:pt x="62089" y="23786"/>
                  <a:pt x="42333" y="150786"/>
                </a:cubicBezTo>
                <a:cubicBezTo>
                  <a:pt x="22577" y="277786"/>
                  <a:pt x="498121" y="607986"/>
                  <a:pt x="973666" y="938186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3802360" y="223014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5098504" y="223853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3823485" y="308585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5119629" y="309424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823485" y="394995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5119629" y="395833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823485" y="4886058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5119629" y="489444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0" name="直線接點 109"/>
          <p:cNvCxnSpPr>
            <a:stCxn id="101" idx="6"/>
            <a:endCxn id="105" idx="2"/>
          </p:cNvCxnSpPr>
          <p:nvPr/>
        </p:nvCxnSpPr>
        <p:spPr bwMode="auto">
          <a:xfrm>
            <a:off x="4090392" y="2374162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接點 110"/>
          <p:cNvCxnSpPr>
            <a:stCxn id="104" idx="6"/>
            <a:endCxn id="107" idx="2"/>
          </p:cNvCxnSpPr>
          <p:nvPr/>
        </p:nvCxnSpPr>
        <p:spPr bwMode="auto">
          <a:xfrm>
            <a:off x="4111517" y="322987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接點 111"/>
          <p:cNvCxnSpPr>
            <a:stCxn id="104" idx="6"/>
            <a:endCxn id="109" idx="2"/>
          </p:cNvCxnSpPr>
          <p:nvPr/>
        </p:nvCxnSpPr>
        <p:spPr bwMode="auto">
          <a:xfrm>
            <a:off x="4111517" y="322987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接點 112"/>
          <p:cNvCxnSpPr>
            <a:stCxn id="106" idx="6"/>
            <a:endCxn id="109" idx="2"/>
          </p:cNvCxnSpPr>
          <p:nvPr/>
        </p:nvCxnSpPr>
        <p:spPr bwMode="auto">
          <a:xfrm>
            <a:off x="4111517" y="4093970"/>
            <a:ext cx="1008112" cy="944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接點 113"/>
          <p:cNvCxnSpPr>
            <a:stCxn id="106" idx="6"/>
            <a:endCxn id="103" idx="2"/>
          </p:cNvCxnSpPr>
          <p:nvPr/>
        </p:nvCxnSpPr>
        <p:spPr bwMode="auto">
          <a:xfrm flipV="1">
            <a:off x="4111517" y="2382546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接點 114"/>
          <p:cNvCxnSpPr>
            <a:stCxn id="108" idx="6"/>
            <a:endCxn id="109" idx="2"/>
          </p:cNvCxnSpPr>
          <p:nvPr/>
        </p:nvCxnSpPr>
        <p:spPr bwMode="auto">
          <a:xfrm>
            <a:off x="4090392" y="5013176"/>
            <a:ext cx="1029237" cy="252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接點 115"/>
          <p:cNvCxnSpPr>
            <a:stCxn id="101" idx="6"/>
            <a:endCxn id="103" idx="2"/>
          </p:cNvCxnSpPr>
          <p:nvPr/>
        </p:nvCxnSpPr>
        <p:spPr bwMode="auto">
          <a:xfrm>
            <a:off x="4090392" y="2374162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接點 116"/>
          <p:cNvCxnSpPr>
            <a:stCxn id="104" idx="6"/>
            <a:endCxn id="103" idx="2"/>
          </p:cNvCxnSpPr>
          <p:nvPr/>
        </p:nvCxnSpPr>
        <p:spPr bwMode="auto">
          <a:xfrm flipV="1">
            <a:off x="4111517" y="238254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橢圓 118"/>
          <p:cNvSpPr/>
          <p:nvPr/>
        </p:nvSpPr>
        <p:spPr bwMode="auto">
          <a:xfrm>
            <a:off x="3321680" y="121543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0" name="橢圓 119"/>
          <p:cNvSpPr/>
          <p:nvPr/>
        </p:nvSpPr>
        <p:spPr bwMode="auto">
          <a:xfrm>
            <a:off x="2760115" y="123003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2" name="橢圓 121"/>
          <p:cNvSpPr/>
          <p:nvPr/>
        </p:nvSpPr>
        <p:spPr bwMode="auto">
          <a:xfrm>
            <a:off x="3933406" y="12116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3" name="橢圓 122"/>
          <p:cNvSpPr/>
          <p:nvPr/>
        </p:nvSpPr>
        <p:spPr bwMode="auto">
          <a:xfrm>
            <a:off x="2156494" y="123674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5" name="橢圓 124"/>
          <p:cNvSpPr/>
          <p:nvPr/>
        </p:nvSpPr>
        <p:spPr bwMode="auto">
          <a:xfrm>
            <a:off x="1020443" y="125364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6" name="橢圓 125"/>
          <p:cNvSpPr/>
          <p:nvPr/>
        </p:nvSpPr>
        <p:spPr bwMode="auto">
          <a:xfrm>
            <a:off x="1520635" y="123674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7" name="直線接點 126"/>
          <p:cNvCxnSpPr>
            <a:stCxn id="119" idx="6"/>
            <a:endCxn id="122" idx="2"/>
          </p:cNvCxnSpPr>
          <p:nvPr/>
        </p:nvCxnSpPr>
        <p:spPr bwMode="auto">
          <a:xfrm flipV="1">
            <a:off x="3609712" y="1355688"/>
            <a:ext cx="323694" cy="37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接點 129"/>
          <p:cNvCxnSpPr>
            <a:stCxn id="123" idx="2"/>
            <a:endCxn id="126" idx="6"/>
          </p:cNvCxnSpPr>
          <p:nvPr/>
        </p:nvCxnSpPr>
        <p:spPr bwMode="auto">
          <a:xfrm flipH="1" flipV="1">
            <a:off x="1808667" y="1380757"/>
            <a:ext cx="347827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接點 130"/>
          <p:cNvCxnSpPr>
            <a:stCxn id="123" idx="6"/>
            <a:endCxn id="120" idx="2"/>
          </p:cNvCxnSpPr>
          <p:nvPr/>
        </p:nvCxnSpPr>
        <p:spPr bwMode="auto">
          <a:xfrm flipV="1">
            <a:off x="2444526" y="1374051"/>
            <a:ext cx="315589" cy="67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線接點 131"/>
          <p:cNvCxnSpPr>
            <a:stCxn id="125" idx="6"/>
            <a:endCxn id="126" idx="2"/>
          </p:cNvCxnSpPr>
          <p:nvPr/>
        </p:nvCxnSpPr>
        <p:spPr bwMode="auto">
          <a:xfrm flipV="1">
            <a:off x="1287350" y="1380757"/>
            <a:ext cx="233285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線接點 132"/>
          <p:cNvCxnSpPr>
            <a:stCxn id="119" idx="2"/>
            <a:endCxn id="120" idx="6"/>
          </p:cNvCxnSpPr>
          <p:nvPr/>
        </p:nvCxnSpPr>
        <p:spPr bwMode="auto">
          <a:xfrm flipH="1">
            <a:off x="3048147" y="1359452"/>
            <a:ext cx="273533" cy="145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橢圓 166"/>
          <p:cNvSpPr/>
          <p:nvPr/>
        </p:nvSpPr>
        <p:spPr bwMode="auto">
          <a:xfrm>
            <a:off x="7104457" y="121543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8" name="橢圓 167"/>
          <p:cNvSpPr/>
          <p:nvPr/>
        </p:nvSpPr>
        <p:spPr bwMode="auto">
          <a:xfrm>
            <a:off x="6542892" y="123003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9" name="橢圓 168"/>
          <p:cNvSpPr/>
          <p:nvPr/>
        </p:nvSpPr>
        <p:spPr bwMode="auto">
          <a:xfrm>
            <a:off x="7716183" y="12116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0" name="橢圓 169"/>
          <p:cNvSpPr/>
          <p:nvPr/>
        </p:nvSpPr>
        <p:spPr bwMode="auto">
          <a:xfrm>
            <a:off x="5939271" y="123674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4803220" y="125364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2" name="橢圓 171"/>
          <p:cNvSpPr/>
          <p:nvPr/>
        </p:nvSpPr>
        <p:spPr bwMode="auto">
          <a:xfrm>
            <a:off x="5303412" y="123674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3" name="直線接點 172"/>
          <p:cNvCxnSpPr>
            <a:stCxn id="167" idx="6"/>
            <a:endCxn id="169" idx="2"/>
          </p:cNvCxnSpPr>
          <p:nvPr/>
        </p:nvCxnSpPr>
        <p:spPr bwMode="auto">
          <a:xfrm flipV="1">
            <a:off x="7392489" y="1355688"/>
            <a:ext cx="323694" cy="37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線接點 173"/>
          <p:cNvCxnSpPr>
            <a:stCxn id="170" idx="2"/>
            <a:endCxn id="172" idx="6"/>
          </p:cNvCxnSpPr>
          <p:nvPr/>
        </p:nvCxnSpPr>
        <p:spPr bwMode="auto">
          <a:xfrm flipH="1" flipV="1">
            <a:off x="5591444" y="1380757"/>
            <a:ext cx="347827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線接點 174"/>
          <p:cNvCxnSpPr>
            <a:stCxn id="170" idx="6"/>
            <a:endCxn id="168" idx="2"/>
          </p:cNvCxnSpPr>
          <p:nvPr/>
        </p:nvCxnSpPr>
        <p:spPr bwMode="auto">
          <a:xfrm flipV="1">
            <a:off x="6227303" y="1374051"/>
            <a:ext cx="315589" cy="67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線接點 175"/>
          <p:cNvCxnSpPr>
            <a:stCxn id="171" idx="6"/>
            <a:endCxn id="172" idx="2"/>
          </p:cNvCxnSpPr>
          <p:nvPr/>
        </p:nvCxnSpPr>
        <p:spPr bwMode="auto">
          <a:xfrm flipV="1">
            <a:off x="5070127" y="1380757"/>
            <a:ext cx="233285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線接點 176"/>
          <p:cNvCxnSpPr>
            <a:stCxn id="167" idx="2"/>
            <a:endCxn id="168" idx="6"/>
          </p:cNvCxnSpPr>
          <p:nvPr/>
        </p:nvCxnSpPr>
        <p:spPr bwMode="auto">
          <a:xfrm flipH="1">
            <a:off x="6830924" y="1359452"/>
            <a:ext cx="273533" cy="145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橢圓 177"/>
          <p:cNvSpPr/>
          <p:nvPr/>
        </p:nvSpPr>
        <p:spPr bwMode="auto">
          <a:xfrm>
            <a:off x="6353427" y="2195157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9" name="橢圓 178"/>
          <p:cNvSpPr/>
          <p:nvPr/>
        </p:nvSpPr>
        <p:spPr bwMode="auto">
          <a:xfrm>
            <a:off x="7649571" y="220354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0" name="橢圓 179"/>
          <p:cNvSpPr/>
          <p:nvPr/>
        </p:nvSpPr>
        <p:spPr bwMode="auto">
          <a:xfrm>
            <a:off x="6374552" y="3050869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1" name="橢圓 180"/>
          <p:cNvSpPr/>
          <p:nvPr/>
        </p:nvSpPr>
        <p:spPr bwMode="auto">
          <a:xfrm>
            <a:off x="7670696" y="3059253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2" name="橢圓 181"/>
          <p:cNvSpPr/>
          <p:nvPr/>
        </p:nvSpPr>
        <p:spPr bwMode="auto">
          <a:xfrm>
            <a:off x="6374552" y="3914965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3" name="橢圓 182"/>
          <p:cNvSpPr/>
          <p:nvPr/>
        </p:nvSpPr>
        <p:spPr bwMode="auto">
          <a:xfrm>
            <a:off x="7670696" y="3923349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4" name="橢圓 183"/>
          <p:cNvSpPr/>
          <p:nvPr/>
        </p:nvSpPr>
        <p:spPr bwMode="auto">
          <a:xfrm>
            <a:off x="6374552" y="4851069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5" name="橢圓 184"/>
          <p:cNvSpPr/>
          <p:nvPr/>
        </p:nvSpPr>
        <p:spPr bwMode="auto">
          <a:xfrm>
            <a:off x="7670696" y="4859453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6" name="橢圓 185"/>
          <p:cNvSpPr/>
          <p:nvPr/>
        </p:nvSpPr>
        <p:spPr bwMode="auto">
          <a:xfrm>
            <a:off x="6387293" y="5715165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7" name="橢圓 186"/>
          <p:cNvSpPr/>
          <p:nvPr/>
        </p:nvSpPr>
        <p:spPr bwMode="auto">
          <a:xfrm>
            <a:off x="7683437" y="5723549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8" name="直線接點 187"/>
          <p:cNvCxnSpPr>
            <a:stCxn id="178" idx="6"/>
            <a:endCxn id="181" idx="2"/>
          </p:cNvCxnSpPr>
          <p:nvPr/>
        </p:nvCxnSpPr>
        <p:spPr bwMode="auto">
          <a:xfrm>
            <a:off x="6641459" y="2339173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接點 188"/>
          <p:cNvCxnSpPr>
            <a:stCxn id="180" idx="6"/>
            <a:endCxn id="183" idx="2"/>
          </p:cNvCxnSpPr>
          <p:nvPr/>
        </p:nvCxnSpPr>
        <p:spPr bwMode="auto">
          <a:xfrm>
            <a:off x="6662584" y="3194885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接點 189"/>
          <p:cNvCxnSpPr>
            <a:stCxn id="180" idx="6"/>
            <a:endCxn id="185" idx="2"/>
          </p:cNvCxnSpPr>
          <p:nvPr/>
        </p:nvCxnSpPr>
        <p:spPr bwMode="auto">
          <a:xfrm>
            <a:off x="6662584" y="3194885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線接點 190"/>
          <p:cNvCxnSpPr>
            <a:stCxn id="182" idx="6"/>
            <a:endCxn id="185" idx="2"/>
          </p:cNvCxnSpPr>
          <p:nvPr/>
        </p:nvCxnSpPr>
        <p:spPr bwMode="auto">
          <a:xfrm>
            <a:off x="6662584" y="4058981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接點 191"/>
          <p:cNvCxnSpPr>
            <a:stCxn id="182" idx="6"/>
            <a:endCxn id="179" idx="2"/>
          </p:cNvCxnSpPr>
          <p:nvPr/>
        </p:nvCxnSpPr>
        <p:spPr bwMode="auto">
          <a:xfrm flipV="1">
            <a:off x="6662584" y="2347557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線接點 192"/>
          <p:cNvCxnSpPr>
            <a:stCxn id="184" idx="6"/>
            <a:endCxn id="185" idx="2"/>
          </p:cNvCxnSpPr>
          <p:nvPr/>
        </p:nvCxnSpPr>
        <p:spPr bwMode="auto">
          <a:xfrm>
            <a:off x="6641459" y="4978187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線接點 193"/>
          <p:cNvCxnSpPr>
            <a:stCxn id="186" idx="6"/>
            <a:endCxn id="185" idx="3"/>
          </p:cNvCxnSpPr>
          <p:nvPr/>
        </p:nvCxnSpPr>
        <p:spPr bwMode="auto">
          <a:xfrm flipV="1">
            <a:off x="6675325" y="5105304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接點 194"/>
          <p:cNvCxnSpPr>
            <a:stCxn id="186" idx="6"/>
            <a:endCxn id="187" idx="2"/>
          </p:cNvCxnSpPr>
          <p:nvPr/>
        </p:nvCxnSpPr>
        <p:spPr bwMode="auto">
          <a:xfrm>
            <a:off x="6675325" y="5859181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線接點 195"/>
          <p:cNvCxnSpPr>
            <a:stCxn id="178" idx="6"/>
            <a:endCxn id="179" idx="2"/>
          </p:cNvCxnSpPr>
          <p:nvPr/>
        </p:nvCxnSpPr>
        <p:spPr bwMode="auto">
          <a:xfrm>
            <a:off x="6641459" y="2339173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直線接點 196"/>
          <p:cNvCxnSpPr>
            <a:stCxn id="180" idx="6"/>
            <a:endCxn id="179" idx="2"/>
          </p:cNvCxnSpPr>
          <p:nvPr/>
        </p:nvCxnSpPr>
        <p:spPr bwMode="auto">
          <a:xfrm flipV="1">
            <a:off x="6662584" y="2347557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36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264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78" name="橢圓 177"/>
          <p:cNvSpPr/>
          <p:nvPr/>
        </p:nvSpPr>
        <p:spPr bwMode="auto">
          <a:xfrm>
            <a:off x="1259632" y="174248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9" name="橢圓 178"/>
          <p:cNvSpPr/>
          <p:nvPr/>
        </p:nvSpPr>
        <p:spPr bwMode="auto">
          <a:xfrm>
            <a:off x="2555776" y="175086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0" name="橢圓 179"/>
          <p:cNvSpPr/>
          <p:nvPr/>
        </p:nvSpPr>
        <p:spPr bwMode="auto">
          <a:xfrm>
            <a:off x="1280757" y="259819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1" name="橢圓 180"/>
          <p:cNvSpPr/>
          <p:nvPr/>
        </p:nvSpPr>
        <p:spPr bwMode="auto">
          <a:xfrm>
            <a:off x="2576901" y="260657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2" name="橢圓 181"/>
          <p:cNvSpPr/>
          <p:nvPr/>
        </p:nvSpPr>
        <p:spPr bwMode="auto">
          <a:xfrm>
            <a:off x="1280757" y="346228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3" name="橢圓 182"/>
          <p:cNvSpPr/>
          <p:nvPr/>
        </p:nvSpPr>
        <p:spPr bwMode="auto">
          <a:xfrm>
            <a:off x="2576901" y="34706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4" name="橢圓 183"/>
          <p:cNvSpPr/>
          <p:nvPr/>
        </p:nvSpPr>
        <p:spPr bwMode="auto">
          <a:xfrm>
            <a:off x="1280757" y="4398392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5" name="橢圓 184"/>
          <p:cNvSpPr/>
          <p:nvPr/>
        </p:nvSpPr>
        <p:spPr bwMode="auto">
          <a:xfrm>
            <a:off x="2576901" y="440677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6" name="橢圓 185"/>
          <p:cNvSpPr/>
          <p:nvPr/>
        </p:nvSpPr>
        <p:spPr bwMode="auto">
          <a:xfrm>
            <a:off x="1293498" y="526248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7" name="橢圓 186"/>
          <p:cNvSpPr/>
          <p:nvPr/>
        </p:nvSpPr>
        <p:spPr bwMode="auto">
          <a:xfrm>
            <a:off x="2589642" y="527087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8" name="直線接點 187"/>
          <p:cNvCxnSpPr>
            <a:stCxn id="178" idx="6"/>
            <a:endCxn id="181" idx="2"/>
          </p:cNvCxnSpPr>
          <p:nvPr/>
        </p:nvCxnSpPr>
        <p:spPr bwMode="auto">
          <a:xfrm>
            <a:off x="1547664" y="1886496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接點 188"/>
          <p:cNvCxnSpPr>
            <a:stCxn id="180" idx="6"/>
            <a:endCxn id="183" idx="2"/>
          </p:cNvCxnSpPr>
          <p:nvPr/>
        </p:nvCxnSpPr>
        <p:spPr bwMode="auto">
          <a:xfrm>
            <a:off x="1568789" y="2742208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接點 189"/>
          <p:cNvCxnSpPr>
            <a:stCxn id="180" idx="6"/>
            <a:endCxn id="185" idx="2"/>
          </p:cNvCxnSpPr>
          <p:nvPr/>
        </p:nvCxnSpPr>
        <p:spPr bwMode="auto">
          <a:xfrm>
            <a:off x="1568789" y="2742208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線接點 190"/>
          <p:cNvCxnSpPr>
            <a:stCxn id="182" idx="6"/>
            <a:endCxn id="185" idx="2"/>
          </p:cNvCxnSpPr>
          <p:nvPr/>
        </p:nvCxnSpPr>
        <p:spPr bwMode="auto">
          <a:xfrm>
            <a:off x="1568789" y="3606304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接點 191"/>
          <p:cNvCxnSpPr>
            <a:stCxn id="182" idx="6"/>
            <a:endCxn id="179" idx="2"/>
          </p:cNvCxnSpPr>
          <p:nvPr/>
        </p:nvCxnSpPr>
        <p:spPr bwMode="auto">
          <a:xfrm flipV="1">
            <a:off x="1568789" y="1894880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線接點 192"/>
          <p:cNvCxnSpPr>
            <a:stCxn id="184" idx="6"/>
            <a:endCxn id="185" idx="2"/>
          </p:cNvCxnSpPr>
          <p:nvPr/>
        </p:nvCxnSpPr>
        <p:spPr bwMode="auto">
          <a:xfrm>
            <a:off x="1547664" y="4525510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線接點 193"/>
          <p:cNvCxnSpPr>
            <a:stCxn id="186" idx="6"/>
            <a:endCxn id="185" idx="2"/>
          </p:cNvCxnSpPr>
          <p:nvPr/>
        </p:nvCxnSpPr>
        <p:spPr bwMode="auto">
          <a:xfrm flipV="1">
            <a:off x="1581530" y="4550792"/>
            <a:ext cx="995371" cy="8557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接點 194"/>
          <p:cNvCxnSpPr>
            <a:stCxn id="186" idx="6"/>
            <a:endCxn id="187" idx="2"/>
          </p:cNvCxnSpPr>
          <p:nvPr/>
        </p:nvCxnSpPr>
        <p:spPr bwMode="auto">
          <a:xfrm>
            <a:off x="1581530" y="5406504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線接點 195"/>
          <p:cNvCxnSpPr>
            <a:stCxn id="178" idx="6"/>
            <a:endCxn id="179" idx="2"/>
          </p:cNvCxnSpPr>
          <p:nvPr/>
        </p:nvCxnSpPr>
        <p:spPr bwMode="auto">
          <a:xfrm>
            <a:off x="1547664" y="188649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直線接點 196"/>
          <p:cNvCxnSpPr>
            <a:stCxn id="180" idx="6"/>
            <a:endCxn id="179" idx="2"/>
          </p:cNvCxnSpPr>
          <p:nvPr/>
        </p:nvCxnSpPr>
        <p:spPr bwMode="auto">
          <a:xfrm flipV="1">
            <a:off x="1568789" y="1894880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971600" y="1124744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Perfect Matching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6012160" y="187811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1" name="橢圓 120"/>
          <p:cNvSpPr/>
          <p:nvPr/>
        </p:nvSpPr>
        <p:spPr bwMode="auto">
          <a:xfrm>
            <a:off x="7308304" y="188649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4" name="橢圓 123"/>
          <p:cNvSpPr/>
          <p:nvPr/>
        </p:nvSpPr>
        <p:spPr bwMode="auto">
          <a:xfrm>
            <a:off x="6033285" y="273382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8" name="橢圓 127"/>
          <p:cNvSpPr/>
          <p:nvPr/>
        </p:nvSpPr>
        <p:spPr bwMode="auto">
          <a:xfrm>
            <a:off x="7329429" y="27422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9" name="橢圓 128"/>
          <p:cNvSpPr/>
          <p:nvPr/>
        </p:nvSpPr>
        <p:spPr bwMode="auto">
          <a:xfrm>
            <a:off x="6033285" y="359792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4" name="橢圓 133"/>
          <p:cNvSpPr/>
          <p:nvPr/>
        </p:nvSpPr>
        <p:spPr bwMode="auto">
          <a:xfrm>
            <a:off x="7329429" y="36063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5" name="橢圓 134"/>
          <p:cNvSpPr/>
          <p:nvPr/>
        </p:nvSpPr>
        <p:spPr bwMode="auto">
          <a:xfrm>
            <a:off x="6033285" y="4534024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6" name="橢圓 135"/>
          <p:cNvSpPr/>
          <p:nvPr/>
        </p:nvSpPr>
        <p:spPr bwMode="auto">
          <a:xfrm>
            <a:off x="7329429" y="45424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7" name="橢圓 136"/>
          <p:cNvSpPr/>
          <p:nvPr/>
        </p:nvSpPr>
        <p:spPr bwMode="auto">
          <a:xfrm>
            <a:off x="6046026" y="539812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8" name="橢圓 137"/>
          <p:cNvSpPr/>
          <p:nvPr/>
        </p:nvSpPr>
        <p:spPr bwMode="auto">
          <a:xfrm>
            <a:off x="7342170" y="54065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9" name="直線接點 138"/>
          <p:cNvCxnSpPr>
            <a:stCxn id="118" idx="6"/>
            <a:endCxn id="128" idx="2"/>
          </p:cNvCxnSpPr>
          <p:nvPr/>
        </p:nvCxnSpPr>
        <p:spPr bwMode="auto">
          <a:xfrm>
            <a:off x="6300192" y="202212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接點 139"/>
          <p:cNvCxnSpPr>
            <a:stCxn id="124" idx="6"/>
            <a:endCxn id="134" idx="2"/>
          </p:cNvCxnSpPr>
          <p:nvPr/>
        </p:nvCxnSpPr>
        <p:spPr bwMode="auto">
          <a:xfrm>
            <a:off x="6321317" y="287784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接點 140"/>
          <p:cNvCxnSpPr>
            <a:stCxn id="124" idx="6"/>
            <a:endCxn id="136" idx="2"/>
          </p:cNvCxnSpPr>
          <p:nvPr/>
        </p:nvCxnSpPr>
        <p:spPr bwMode="auto">
          <a:xfrm>
            <a:off x="6321317" y="2877840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接點 141"/>
          <p:cNvCxnSpPr>
            <a:stCxn id="129" idx="6"/>
            <a:endCxn id="136" idx="2"/>
          </p:cNvCxnSpPr>
          <p:nvPr/>
        </p:nvCxnSpPr>
        <p:spPr bwMode="auto">
          <a:xfrm>
            <a:off x="6321317" y="3741936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接點 142"/>
          <p:cNvCxnSpPr>
            <a:stCxn id="129" idx="6"/>
            <a:endCxn id="121" idx="2"/>
          </p:cNvCxnSpPr>
          <p:nvPr/>
        </p:nvCxnSpPr>
        <p:spPr bwMode="auto">
          <a:xfrm flipV="1">
            <a:off x="6321317" y="2030512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接點 143"/>
          <p:cNvCxnSpPr>
            <a:stCxn id="135" idx="6"/>
            <a:endCxn id="136" idx="2"/>
          </p:cNvCxnSpPr>
          <p:nvPr/>
        </p:nvCxnSpPr>
        <p:spPr bwMode="auto">
          <a:xfrm>
            <a:off x="6300192" y="466114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接點 144"/>
          <p:cNvCxnSpPr>
            <a:stCxn id="137" idx="6"/>
            <a:endCxn id="136" idx="2"/>
          </p:cNvCxnSpPr>
          <p:nvPr/>
        </p:nvCxnSpPr>
        <p:spPr bwMode="auto">
          <a:xfrm flipV="1">
            <a:off x="6334058" y="4686424"/>
            <a:ext cx="995371" cy="8557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接點 146"/>
          <p:cNvCxnSpPr>
            <a:stCxn id="118" idx="6"/>
            <a:endCxn id="121" idx="2"/>
          </p:cNvCxnSpPr>
          <p:nvPr/>
        </p:nvCxnSpPr>
        <p:spPr bwMode="auto">
          <a:xfrm>
            <a:off x="6300192" y="202212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接點 147"/>
          <p:cNvCxnSpPr>
            <a:stCxn id="124" idx="6"/>
            <a:endCxn id="121" idx="2"/>
          </p:cNvCxnSpPr>
          <p:nvPr/>
        </p:nvCxnSpPr>
        <p:spPr bwMode="auto">
          <a:xfrm flipV="1">
            <a:off x="6321317" y="203051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文字方塊 148"/>
          <p:cNvSpPr txBox="1"/>
          <p:nvPr/>
        </p:nvSpPr>
        <p:spPr>
          <a:xfrm>
            <a:off x="5436096" y="112474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Not Perfect Matching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4492236" y="5805264"/>
            <a:ext cx="4624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From Node 5, </a:t>
            </a:r>
          </a:p>
          <a:p>
            <a:r>
              <a:rPr lang="en-US" altLang="zh-TW" b="1" dirty="0" smtClean="0">
                <a:solidFill>
                  <a:srgbClr val="0033CC"/>
                </a:solidFill>
              </a:rPr>
              <a:t>we cannot find an Argument Path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151" name="橢圓 150"/>
          <p:cNvSpPr/>
          <p:nvPr/>
        </p:nvSpPr>
        <p:spPr bwMode="auto">
          <a:xfrm>
            <a:off x="3874163" y="316049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2" name="橢圓 151"/>
          <p:cNvSpPr/>
          <p:nvPr/>
        </p:nvSpPr>
        <p:spPr bwMode="auto">
          <a:xfrm>
            <a:off x="5170307" y="316888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53" name="直線接點 152"/>
          <p:cNvCxnSpPr>
            <a:stCxn id="151" idx="6"/>
            <a:endCxn id="152" idx="2"/>
          </p:cNvCxnSpPr>
          <p:nvPr/>
        </p:nvCxnSpPr>
        <p:spPr bwMode="auto">
          <a:xfrm>
            <a:off x="4162195" y="330451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4492236" y="2733824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32698" y="30689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Wingdings 2"/>
              </a:rPr>
              <a:t>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6305909" y="4690983"/>
            <a:ext cx="845392" cy="691900"/>
          </a:xfrm>
          <a:custGeom>
            <a:avLst/>
            <a:gdLst>
              <a:gd name="connsiteX0" fmla="*/ 0 w 845392"/>
              <a:gd name="connsiteY0" fmla="*/ 691900 h 691900"/>
              <a:gd name="connsiteX1" fmla="*/ 845389 w 845392"/>
              <a:gd name="connsiteY1" fmla="*/ 53545 h 691900"/>
              <a:gd name="connsiteX2" fmla="*/ 8627 w 845392"/>
              <a:gd name="connsiteY2" fmla="*/ 79425 h 69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392" h="691900">
                <a:moveTo>
                  <a:pt x="0" y="691900"/>
                </a:moveTo>
                <a:cubicBezTo>
                  <a:pt x="421975" y="423762"/>
                  <a:pt x="843951" y="155624"/>
                  <a:pt x="845389" y="53545"/>
                </a:cubicBezTo>
                <a:cubicBezTo>
                  <a:pt x="846827" y="-48534"/>
                  <a:pt x="427727" y="15445"/>
                  <a:pt x="8627" y="79425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91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Maximum </a:t>
            </a:r>
            <a:r>
              <a:rPr lang="en-US" altLang="zh-TW" smtClean="0">
                <a:solidFill>
                  <a:srgbClr val="FF0000"/>
                </a:solidFill>
              </a:rPr>
              <a:t>Weight </a:t>
            </a:r>
            <a:br>
              <a:rPr lang="en-US" altLang="zh-TW" smtClean="0">
                <a:solidFill>
                  <a:srgbClr val="FF0000"/>
                </a:solidFill>
              </a:rPr>
            </a:br>
            <a:r>
              <a:rPr lang="en-US" altLang="zh-TW" smtClean="0"/>
              <a:t>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153758" y="18541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449902" y="18625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174883" y="270982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471027" y="27182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174883" y="35739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471027" y="35823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174883" y="4510028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471027" y="45184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1187624" y="53741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483768" y="53825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4" idx="6"/>
            <a:endCxn id="7" idx="2"/>
          </p:cNvCxnSpPr>
          <p:nvPr/>
        </p:nvCxnSpPr>
        <p:spPr bwMode="auto">
          <a:xfrm>
            <a:off x="1441790" y="1998132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6" idx="6"/>
            <a:endCxn id="9" idx="2"/>
          </p:cNvCxnSpPr>
          <p:nvPr/>
        </p:nvCxnSpPr>
        <p:spPr bwMode="auto">
          <a:xfrm>
            <a:off x="1462915" y="285384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>
            <a:stCxn id="6" idx="6"/>
            <a:endCxn id="11" idx="2"/>
          </p:cNvCxnSpPr>
          <p:nvPr/>
        </p:nvCxnSpPr>
        <p:spPr bwMode="auto">
          <a:xfrm>
            <a:off x="1462915" y="285384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8" idx="6"/>
            <a:endCxn id="11" idx="2"/>
          </p:cNvCxnSpPr>
          <p:nvPr/>
        </p:nvCxnSpPr>
        <p:spPr bwMode="auto">
          <a:xfrm>
            <a:off x="1462915" y="3717940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8" idx="6"/>
            <a:endCxn id="5" idx="2"/>
          </p:cNvCxnSpPr>
          <p:nvPr/>
        </p:nvCxnSpPr>
        <p:spPr bwMode="auto">
          <a:xfrm flipV="1">
            <a:off x="1462915" y="2006516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 bwMode="auto">
          <a:xfrm>
            <a:off x="1441790" y="4637146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2" idx="6"/>
            <a:endCxn id="11" idx="3"/>
          </p:cNvCxnSpPr>
          <p:nvPr/>
        </p:nvCxnSpPr>
        <p:spPr bwMode="auto">
          <a:xfrm flipV="1">
            <a:off x="1475656" y="4764263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stCxn id="12" idx="6"/>
            <a:endCxn id="13" idx="2"/>
          </p:cNvCxnSpPr>
          <p:nvPr/>
        </p:nvCxnSpPr>
        <p:spPr bwMode="auto">
          <a:xfrm>
            <a:off x="1475656" y="551814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4" idx="6"/>
            <a:endCxn id="5" idx="2"/>
          </p:cNvCxnSpPr>
          <p:nvPr/>
        </p:nvCxnSpPr>
        <p:spPr bwMode="auto">
          <a:xfrm>
            <a:off x="1441790" y="19981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6" idx="6"/>
            <a:endCxn id="5" idx="2"/>
          </p:cNvCxnSpPr>
          <p:nvPr/>
        </p:nvCxnSpPr>
        <p:spPr bwMode="auto">
          <a:xfrm flipV="1">
            <a:off x="1462915" y="200651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1423203" y="16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423203" y="2060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344239" y="24301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501424" y="27098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353742" y="2920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382711" y="3290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410732" y="37705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23203" y="4297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423203" y="51412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462915" y="55265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222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pPr algn="just"/>
            <a:r>
              <a:rPr lang="en-US" altLang="zh-TW" sz="2800"/>
              <a:t>For each scenario, output one line containing the </a:t>
            </a:r>
            <a:r>
              <a:rPr lang="en-US" altLang="zh-TW" sz="2800" u="sng">
                <a:solidFill>
                  <a:srgbClr val="FF0000"/>
                </a:solidFill>
              </a:rPr>
              <a:t>minimum number of cabs required to carry out </a:t>
            </a:r>
            <a:r>
              <a:rPr lang="en-US" altLang="zh-TW" sz="2800" u="sng" smtClean="0">
                <a:solidFill>
                  <a:srgbClr val="FF0000"/>
                </a:solidFill>
              </a:rPr>
              <a:t>all the </a:t>
            </a:r>
            <a:r>
              <a:rPr lang="en-US" altLang="zh-TW" sz="2800" u="sng">
                <a:solidFill>
                  <a:srgbClr val="FF0000"/>
                </a:solidFill>
              </a:rPr>
              <a:t>booked taxi rides</a:t>
            </a:r>
            <a:r>
              <a:rPr lang="en-US" altLang="zh-TW" sz="280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3315" y="260648"/>
            <a:ext cx="7315200" cy="838200"/>
          </a:xfrm>
        </p:spPr>
        <p:txBody>
          <a:bodyPr/>
          <a:lstStyle/>
          <a:p>
            <a:r>
              <a:rPr lang="en-US" altLang="zh-TW" dirty="0"/>
              <a:t>Equality </a:t>
            </a:r>
            <a:r>
              <a:rPr lang="en-US" altLang="zh-TW" dirty="0" smtClean="0"/>
              <a:t>Edge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5370113" y="1550141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6666257" y="155852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5658145" y="1710925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5967302" y="1324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69542" y="1496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48264" y="1496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90435" y="108847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Lx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 bwMode="auto">
          <a:xfrm>
            <a:off x="1393606" y="161950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689750" y="162789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1414731" y="24752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2710875" y="24836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1414731" y="33393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2710875" y="33477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1414731" y="427542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710875" y="42838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1427472" y="51395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723616" y="51479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2" name="直線接點 21"/>
          <p:cNvCxnSpPr>
            <a:stCxn id="12" idx="6"/>
            <a:endCxn id="15" idx="2"/>
          </p:cNvCxnSpPr>
          <p:nvPr/>
        </p:nvCxnSpPr>
        <p:spPr bwMode="auto">
          <a:xfrm>
            <a:off x="1681638" y="1763524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14" idx="6"/>
            <a:endCxn id="17" idx="2"/>
          </p:cNvCxnSpPr>
          <p:nvPr/>
        </p:nvCxnSpPr>
        <p:spPr bwMode="auto">
          <a:xfrm>
            <a:off x="1702763" y="2619236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14" idx="6"/>
            <a:endCxn id="19" idx="2"/>
          </p:cNvCxnSpPr>
          <p:nvPr/>
        </p:nvCxnSpPr>
        <p:spPr bwMode="auto">
          <a:xfrm>
            <a:off x="1702763" y="2619236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>
            <a:stCxn id="16" idx="6"/>
            <a:endCxn id="19" idx="2"/>
          </p:cNvCxnSpPr>
          <p:nvPr/>
        </p:nvCxnSpPr>
        <p:spPr bwMode="auto">
          <a:xfrm>
            <a:off x="1702763" y="348333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6" idx="6"/>
            <a:endCxn id="13" idx="2"/>
          </p:cNvCxnSpPr>
          <p:nvPr/>
        </p:nvCxnSpPr>
        <p:spPr bwMode="auto">
          <a:xfrm flipV="1">
            <a:off x="1702763" y="1771908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>
            <a:stCxn id="18" idx="6"/>
            <a:endCxn id="19" idx="2"/>
          </p:cNvCxnSpPr>
          <p:nvPr/>
        </p:nvCxnSpPr>
        <p:spPr bwMode="auto">
          <a:xfrm>
            <a:off x="1681638" y="440253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>
            <a:stCxn id="20" idx="6"/>
            <a:endCxn id="19" idx="3"/>
          </p:cNvCxnSpPr>
          <p:nvPr/>
        </p:nvCxnSpPr>
        <p:spPr bwMode="auto">
          <a:xfrm flipV="1">
            <a:off x="1715504" y="452965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20" idx="6"/>
            <a:endCxn id="21" idx="2"/>
          </p:cNvCxnSpPr>
          <p:nvPr/>
        </p:nvCxnSpPr>
        <p:spPr bwMode="auto">
          <a:xfrm>
            <a:off x="1715504" y="52835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>
            <a:stCxn id="12" idx="6"/>
            <a:endCxn id="13" idx="2"/>
          </p:cNvCxnSpPr>
          <p:nvPr/>
        </p:nvCxnSpPr>
        <p:spPr bwMode="auto">
          <a:xfrm>
            <a:off x="1681638" y="1763524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>
            <a:stCxn id="14" idx="6"/>
            <a:endCxn id="13" idx="2"/>
          </p:cNvCxnSpPr>
          <p:nvPr/>
        </p:nvCxnSpPr>
        <p:spPr bwMode="auto">
          <a:xfrm flipV="1">
            <a:off x="1702763" y="177190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1663051" y="1394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663051" y="1826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584087" y="21955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741272" y="2475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93590" y="2686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622559" y="30554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650580" y="353593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663051" y="40624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663051" y="4906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02763" y="529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85553" y="15384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127631" y="2380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127631" y="326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55088" y="4195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132227" y="5086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99592" y="125017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label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009283" y="15459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051361" y="2387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051361" y="3273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078818" y="4202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055957" y="50945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823322" y="12577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label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810273" y="108847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923928" y="2270221"/>
                <a:ext cx="4679486" cy="83099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𝑷𝒓𝒐𝒑𝒆𝒓𝒕𝒚</m:t>
                      </m:r>
                      <m:r>
                        <a:rPr lang="en-US" altLang="zh-TW" b="1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altLang="zh-TW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𝑳𝒙</m:t>
                      </m:r>
                      <m:r>
                        <a:rPr lang="en-US" altLang="zh-TW" b="1" i="1" smtClean="0">
                          <a:latin typeface="Cambria Math"/>
                        </a:rPr>
                        <m:t>+</m:t>
                      </m:r>
                      <m:r>
                        <a:rPr lang="en-US" altLang="zh-TW" b="1" i="1" smtClean="0">
                          <a:latin typeface="Cambria Math"/>
                        </a:rPr>
                        <m:t>𝑳𝒚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𝒔𝒆𝒍𝒆𝒄𝒕𝒆𝒅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𝒆𝒅𝒈𝒆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TW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270221"/>
                <a:ext cx="467948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910" b="-863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707904" y="3550695"/>
                <a:ext cx="5371150" cy="304698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𝑰𝒅𝒆𝒂</m:t>
                      </m:r>
                      <m:r>
                        <a:rPr lang="en-US" altLang="zh-TW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altLang="zh-TW" b="1" dirty="0" smtClean="0">
                  <a:solidFill>
                    <a:schemeClr val="bg2"/>
                  </a:solidFill>
                </a:endParaRPr>
              </a:p>
              <a:p>
                <a:r>
                  <a:rPr lang="zh-TW" altLang="en-US" dirty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想辦法</a:t>
                </a:r>
                <a:r>
                  <a:rPr lang="zh-TW" altLang="en-US" dirty="0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降低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𝑖𝑛𝑑𝑖𝑐𝑎𝑡𝑒𝑠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𝑎𝑙𝑙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bg2"/>
                        </a:solidFill>
                        <a:latin typeface="Cambria Math"/>
                      </a:rPr>
                      <m:t>𝑛𝑜𝑑𝑒𝑠</m:t>
                    </m:r>
                  </m:oMath>
                </a14:m>
                <a:endParaRPr lang="en-US" altLang="zh-TW" dirty="0" smtClean="0">
                  <a:solidFill>
                    <a:schemeClr val="bg2"/>
                  </a:solidFill>
                  <a:latin typeface="+mj-lt"/>
                  <a:ea typeface="標楷體" pitchFamily="65" charset="-120"/>
                </a:endParaRPr>
              </a:p>
              <a:p>
                <a:endParaRPr lang="en-US" altLang="zh-TW" dirty="0" smtClean="0">
                  <a:solidFill>
                    <a:schemeClr val="bg2"/>
                  </a:solidFill>
                  <a:latin typeface="+mj-lt"/>
                  <a:ea typeface="標楷體" pitchFamily="65" charset="-120"/>
                </a:endParaRPr>
              </a:p>
              <a:p>
                <a:r>
                  <a:rPr lang="zh-TW" altLang="en-US" dirty="0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讓 </a:t>
                </a:r>
                <a:r>
                  <a:rPr lang="zh-TW" altLang="en-US" dirty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∑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</a:rPr>
                      <m:t>𝑳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</a:rPr>
                      <m:t>𝒌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= </a:t>
                </a:r>
                <a:r>
                  <a:rPr lang="en-US" altLang="zh-TW" dirty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∑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𝒔𝒆𝒍𝒆𝒄𝒕𝒆𝒅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_</m:t>
                    </m:r>
                    <m:r>
                      <a:rPr lang="en-US" altLang="zh-TW" b="1" i="1" smtClean="0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𝒆𝒅𝒈𝒆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TW" b="1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TW" altLang="en-US" b="1" dirty="0">
                  <a:solidFill>
                    <a:schemeClr val="bg2"/>
                  </a:solidFill>
                </a:endParaRPr>
              </a:p>
              <a:p>
                <a:endParaRPr lang="en-US" altLang="zh-TW" dirty="0" smtClean="0">
                  <a:solidFill>
                    <a:schemeClr val="bg2"/>
                  </a:solidFill>
                  <a:latin typeface="+mj-lt"/>
                  <a:ea typeface="標楷體" pitchFamily="65" charset="-120"/>
                </a:endParaRPr>
              </a:p>
              <a:p>
                <a:r>
                  <a:rPr lang="zh-TW" altLang="en-US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即</a:t>
                </a:r>
                <a:r>
                  <a:rPr lang="zh-TW" altLang="en-US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為 </a:t>
                </a:r>
                <a:r>
                  <a:rPr lang="en-US" altLang="zh-TW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Maximum Weighted </a:t>
                </a:r>
              </a:p>
              <a:p>
                <a:r>
                  <a:rPr lang="en-US" altLang="zh-TW" smtClean="0">
                    <a:solidFill>
                      <a:schemeClr val="bg2"/>
                    </a:solidFill>
                    <a:latin typeface="+mj-lt"/>
                    <a:ea typeface="標楷體" pitchFamily="65" charset="-120"/>
                  </a:rPr>
                  <a:t>Perfect BipartiteMatching</a:t>
                </a:r>
                <a:endParaRPr lang="en-US" altLang="zh-TW" dirty="0" smtClean="0">
                  <a:solidFill>
                    <a:schemeClr val="bg2"/>
                  </a:solidFill>
                  <a:latin typeface="+mj-lt"/>
                  <a:ea typeface="標楷體" pitchFamily="65" charset="-120"/>
                </a:endParaRPr>
              </a:p>
              <a:p>
                <a:endParaRPr lang="zh-TW" alt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50695"/>
                <a:ext cx="5371150" cy="3046988"/>
              </a:xfrm>
              <a:prstGeom prst="rect">
                <a:avLst/>
              </a:prstGeom>
              <a:blipFill rotWithShape="1">
                <a:blip r:embed="rId3"/>
                <a:stretch>
                  <a:fillRect l="-158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6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020186" y="17728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316330" y="17812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041311" y="262852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337455" y="26369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041311" y="34926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337455" y="35010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041311" y="4428728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337455" y="44371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1054052" y="52928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350196" y="53012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4" idx="6"/>
            <a:endCxn id="7" idx="2"/>
          </p:cNvCxnSpPr>
          <p:nvPr/>
        </p:nvCxnSpPr>
        <p:spPr bwMode="auto">
          <a:xfrm>
            <a:off x="1308218" y="1916832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6" idx="6"/>
            <a:endCxn id="9" idx="2"/>
          </p:cNvCxnSpPr>
          <p:nvPr/>
        </p:nvCxnSpPr>
        <p:spPr bwMode="auto">
          <a:xfrm>
            <a:off x="1329343" y="277254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>
            <a:stCxn id="6" idx="6"/>
            <a:endCxn id="11" idx="2"/>
          </p:cNvCxnSpPr>
          <p:nvPr/>
        </p:nvCxnSpPr>
        <p:spPr bwMode="auto">
          <a:xfrm>
            <a:off x="1329343" y="277254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8" idx="6"/>
            <a:endCxn id="11" idx="2"/>
          </p:cNvCxnSpPr>
          <p:nvPr/>
        </p:nvCxnSpPr>
        <p:spPr bwMode="auto">
          <a:xfrm>
            <a:off x="1329343" y="3636640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8" idx="6"/>
            <a:endCxn id="5" idx="2"/>
          </p:cNvCxnSpPr>
          <p:nvPr/>
        </p:nvCxnSpPr>
        <p:spPr bwMode="auto">
          <a:xfrm flipV="1">
            <a:off x="1329343" y="1925216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 bwMode="auto">
          <a:xfrm>
            <a:off x="1308218" y="4555846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2" idx="6"/>
            <a:endCxn id="11" idx="3"/>
          </p:cNvCxnSpPr>
          <p:nvPr/>
        </p:nvCxnSpPr>
        <p:spPr bwMode="auto">
          <a:xfrm flipV="1">
            <a:off x="1342084" y="4682963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stCxn id="12" idx="6"/>
            <a:endCxn id="13" idx="2"/>
          </p:cNvCxnSpPr>
          <p:nvPr/>
        </p:nvCxnSpPr>
        <p:spPr bwMode="auto">
          <a:xfrm>
            <a:off x="1342084" y="543684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4" idx="6"/>
            <a:endCxn id="5" idx="2"/>
          </p:cNvCxnSpPr>
          <p:nvPr/>
        </p:nvCxnSpPr>
        <p:spPr bwMode="auto">
          <a:xfrm>
            <a:off x="1308218" y="19168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6" idx="6"/>
            <a:endCxn id="5" idx="2"/>
          </p:cNvCxnSpPr>
          <p:nvPr/>
        </p:nvCxnSpPr>
        <p:spPr bwMode="auto">
          <a:xfrm flipV="1">
            <a:off x="1329343" y="192521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1289631" y="15475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89631" y="1979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210667" y="2348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67852" y="2628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20170" y="2839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49139" y="32087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77160" y="36892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89631" y="42157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89631" y="50599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29343" y="5445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65" name="橢圓 64"/>
          <p:cNvSpPr/>
          <p:nvPr/>
        </p:nvSpPr>
        <p:spPr bwMode="auto">
          <a:xfrm>
            <a:off x="3614771" y="181301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4910915" y="182139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3635896" y="266872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 bwMode="auto">
          <a:xfrm>
            <a:off x="4932040" y="26771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3635896" y="35328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4932040" y="35412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橢圓 70"/>
          <p:cNvSpPr/>
          <p:nvPr/>
        </p:nvSpPr>
        <p:spPr bwMode="auto">
          <a:xfrm>
            <a:off x="3635896" y="4468924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4932040" y="44773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3648637" y="53330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4944781" y="53414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5" name="直線接點 74"/>
          <p:cNvCxnSpPr>
            <a:stCxn id="65" idx="6"/>
            <a:endCxn id="68" idx="2"/>
          </p:cNvCxnSpPr>
          <p:nvPr/>
        </p:nvCxnSpPr>
        <p:spPr bwMode="auto">
          <a:xfrm>
            <a:off x="3902803" y="195702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67" idx="6"/>
            <a:endCxn id="70" idx="2"/>
          </p:cNvCxnSpPr>
          <p:nvPr/>
        </p:nvCxnSpPr>
        <p:spPr bwMode="auto">
          <a:xfrm>
            <a:off x="3923928" y="281274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67" idx="6"/>
            <a:endCxn id="72" idx="2"/>
          </p:cNvCxnSpPr>
          <p:nvPr/>
        </p:nvCxnSpPr>
        <p:spPr bwMode="auto">
          <a:xfrm>
            <a:off x="3923928" y="2812740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69" idx="6"/>
            <a:endCxn id="72" idx="2"/>
          </p:cNvCxnSpPr>
          <p:nvPr/>
        </p:nvCxnSpPr>
        <p:spPr bwMode="auto">
          <a:xfrm>
            <a:off x="3923928" y="3676836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接點 78"/>
          <p:cNvCxnSpPr>
            <a:stCxn id="69" idx="6"/>
            <a:endCxn id="66" idx="2"/>
          </p:cNvCxnSpPr>
          <p:nvPr/>
        </p:nvCxnSpPr>
        <p:spPr bwMode="auto">
          <a:xfrm flipV="1">
            <a:off x="3923928" y="1965412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79"/>
          <p:cNvCxnSpPr>
            <a:stCxn id="71" idx="6"/>
            <a:endCxn id="72" idx="2"/>
          </p:cNvCxnSpPr>
          <p:nvPr/>
        </p:nvCxnSpPr>
        <p:spPr bwMode="auto">
          <a:xfrm>
            <a:off x="3902803" y="459604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/>
          <p:cNvCxnSpPr>
            <a:stCxn id="73" idx="6"/>
            <a:endCxn id="72" idx="3"/>
          </p:cNvCxnSpPr>
          <p:nvPr/>
        </p:nvCxnSpPr>
        <p:spPr bwMode="auto">
          <a:xfrm flipV="1">
            <a:off x="3936669" y="4723159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接點 81"/>
          <p:cNvCxnSpPr>
            <a:stCxn id="73" idx="6"/>
            <a:endCxn id="74" idx="2"/>
          </p:cNvCxnSpPr>
          <p:nvPr/>
        </p:nvCxnSpPr>
        <p:spPr bwMode="auto">
          <a:xfrm>
            <a:off x="3936669" y="547703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接點 82"/>
          <p:cNvCxnSpPr>
            <a:stCxn id="65" idx="6"/>
            <a:endCxn id="66" idx="2"/>
          </p:cNvCxnSpPr>
          <p:nvPr/>
        </p:nvCxnSpPr>
        <p:spPr bwMode="auto">
          <a:xfrm>
            <a:off x="3902803" y="1957028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/>
          <p:cNvCxnSpPr>
            <a:stCxn id="67" idx="6"/>
            <a:endCxn id="66" idx="2"/>
          </p:cNvCxnSpPr>
          <p:nvPr/>
        </p:nvCxnSpPr>
        <p:spPr bwMode="auto">
          <a:xfrm flipV="1">
            <a:off x="3923928" y="196541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/>
          <p:cNvSpPr txBox="1"/>
          <p:nvPr/>
        </p:nvSpPr>
        <p:spPr>
          <a:xfrm>
            <a:off x="3884216" y="1587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884216" y="2019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805252" y="23890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962437" y="2668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14755" y="2879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843724" y="3248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871745" y="37294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884216" y="4255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84216" y="51000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923928" y="548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314200" y="1759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347864" y="2627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47864" y="350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48555" y="4396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98942" y="5291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220072" y="1759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5253736" y="2627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253736" y="35045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254427" y="4396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304814" y="529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3095012" y="140075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054435" y="14184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660536" y="586246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956604" y="587727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6567099" y="182503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7863243" y="183341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6588224" y="268074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7884368" y="268912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6588224" y="354484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7884368" y="355322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6588224" y="4480944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7884368" y="448932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6600965" y="534504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7897109" y="535342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6855131" y="196904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6876256" y="282476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6876256" y="2824760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6876256" y="3688856"/>
            <a:ext cx="1008112" cy="9444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6876256" y="1977432"/>
            <a:ext cx="986987" cy="171142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6855131" y="460806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6888997" y="4735179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6888997" y="548905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6855131" y="1969048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6876256" y="197743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6836544" y="1599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6836544" y="2031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6757580" y="2401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6914765" y="2680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767083" y="2891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6796052" y="3261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6824073" y="37414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6836544" y="4267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836544" y="5112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6876256" y="5497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6266528" y="17718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300192" y="2639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6300192" y="3516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6300883" y="44080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351270" y="53039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8172400" y="1771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8206064" y="26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8206064" y="35166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8206755" y="4408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8257142" y="5303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6047340" y="141277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8006763" y="143043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6612864" y="587448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7908932" y="588929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4" name="向右箭號 23"/>
          <p:cNvSpPr/>
          <p:nvPr/>
        </p:nvSpPr>
        <p:spPr bwMode="auto">
          <a:xfrm>
            <a:off x="2915816" y="1772816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4" name="向右箭號 153"/>
          <p:cNvSpPr/>
          <p:nvPr/>
        </p:nvSpPr>
        <p:spPr bwMode="auto">
          <a:xfrm>
            <a:off x="2916507" y="2654650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5" name="向右箭號 154"/>
          <p:cNvSpPr/>
          <p:nvPr/>
        </p:nvSpPr>
        <p:spPr bwMode="auto">
          <a:xfrm>
            <a:off x="5831316" y="3518746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0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7236296" y="2508460"/>
            <a:ext cx="648072" cy="43798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131319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427463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152444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448588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152444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448588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152444" y="456303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448588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165185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461329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419351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440476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440476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440476" y="3770942"/>
            <a:ext cx="1008112" cy="944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440476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419351" y="469014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453217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453217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419351" y="2051134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440476" y="205951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400764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400764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321800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1465237" y="27712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345442" y="3036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259632" y="3356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388293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400764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400764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440476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3074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864412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864412" y="3598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865103" y="44901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915490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2736620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770284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770284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2770975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821362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651488" y="1552700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2"/>
                </a:solidFill>
              </a:rPr>
              <a:t>label</a:t>
            </a:r>
            <a:endParaRPr lang="zh-TW" altLang="en-US" sz="1600" b="1" dirty="0">
              <a:solidFill>
                <a:schemeClr val="bg2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2582731" y="157694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2"/>
                </a:solidFill>
              </a:rPr>
              <a:t>label</a:t>
            </a:r>
            <a:endParaRPr lang="zh-TW" altLang="en-US" sz="1600" b="1" dirty="0">
              <a:solidFill>
                <a:schemeClr val="bg2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177084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2473152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80" name="橢圓 179"/>
          <p:cNvSpPr/>
          <p:nvPr/>
        </p:nvSpPr>
        <p:spPr bwMode="auto">
          <a:xfrm>
            <a:off x="5717076" y="271534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1" name="橢圓 180"/>
          <p:cNvSpPr/>
          <p:nvPr/>
        </p:nvSpPr>
        <p:spPr bwMode="auto">
          <a:xfrm>
            <a:off x="4732648" y="273041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3" name="橢圓 182"/>
          <p:cNvSpPr/>
          <p:nvPr/>
        </p:nvSpPr>
        <p:spPr bwMode="auto">
          <a:xfrm>
            <a:off x="6796559" y="26894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4" name="橢圓 183"/>
          <p:cNvSpPr/>
          <p:nvPr/>
        </p:nvSpPr>
        <p:spPr bwMode="auto">
          <a:xfrm>
            <a:off x="3707904" y="273041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8" name="直線接點 187"/>
          <p:cNvCxnSpPr>
            <a:stCxn id="184" idx="6"/>
            <a:endCxn id="181" idx="2"/>
          </p:cNvCxnSpPr>
          <p:nvPr/>
        </p:nvCxnSpPr>
        <p:spPr bwMode="auto">
          <a:xfrm>
            <a:off x="3995936" y="2874432"/>
            <a:ext cx="7367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接點 188"/>
          <p:cNvCxnSpPr>
            <a:stCxn id="180" idx="2"/>
            <a:endCxn id="181" idx="6"/>
          </p:cNvCxnSpPr>
          <p:nvPr/>
        </p:nvCxnSpPr>
        <p:spPr bwMode="auto">
          <a:xfrm flipH="1">
            <a:off x="5020680" y="2859360"/>
            <a:ext cx="696396" cy="150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" name="文字方塊 195"/>
          <p:cNvSpPr txBox="1"/>
          <p:nvPr/>
        </p:nvSpPr>
        <p:spPr>
          <a:xfrm>
            <a:off x="3709254" y="2426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4214251" y="24770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6248265" y="2461378"/>
            <a:ext cx="2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smtClean="0">
                <a:solidFill>
                  <a:schemeClr val="bg2"/>
                </a:solidFill>
              </a:rPr>
              <a:t>3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208" name="文字方塊 207"/>
          <p:cNvSpPr txBox="1"/>
          <p:nvPr/>
        </p:nvSpPr>
        <p:spPr>
          <a:xfrm>
            <a:off x="4740040" y="24055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09" name="文字方塊 208"/>
          <p:cNvSpPr txBox="1"/>
          <p:nvPr/>
        </p:nvSpPr>
        <p:spPr>
          <a:xfrm>
            <a:off x="5149444" y="25084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6772330" y="2361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11" name="文字方塊 210"/>
          <p:cNvSpPr txBox="1"/>
          <p:nvPr/>
        </p:nvSpPr>
        <p:spPr>
          <a:xfrm>
            <a:off x="5707148" y="23992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236296" y="252786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5+0-3=2</a:t>
            </a:r>
            <a:endParaRPr lang="zh-TW" altLang="en-US" dirty="0">
              <a:solidFill>
                <a:srgbClr val="0000CC"/>
              </a:solidFill>
              <a:latin typeface="Gungsuh" pitchFamily="18" charset="-127"/>
              <a:ea typeface="Gungsuh" pitchFamily="18" charset="-127"/>
            </a:endParaRPr>
          </a:p>
        </p:txBody>
      </p:sp>
      <p:cxnSp>
        <p:nvCxnSpPr>
          <p:cNvPr id="107" name="直線接點 106"/>
          <p:cNvCxnSpPr>
            <a:stCxn id="180" idx="6"/>
            <a:endCxn id="183" idx="2"/>
          </p:cNvCxnSpPr>
          <p:nvPr/>
        </p:nvCxnSpPr>
        <p:spPr bwMode="auto">
          <a:xfrm flipV="1">
            <a:off x="6005108" y="2833416"/>
            <a:ext cx="791451" cy="259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7236296" y="2946440"/>
            <a:ext cx="14798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字方塊 3"/>
          <p:cNvSpPr txBox="1"/>
          <p:nvPr/>
        </p:nvSpPr>
        <p:spPr>
          <a:xfrm>
            <a:off x="3203848" y="1239143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5+6+4+3+6=24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6" name="向右箭號 155"/>
          <p:cNvSpPr/>
          <p:nvPr/>
        </p:nvSpPr>
        <p:spPr bwMode="auto">
          <a:xfrm>
            <a:off x="423072" y="3625264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向下箭號 45"/>
          <p:cNvSpPr/>
          <p:nvPr/>
        </p:nvSpPr>
        <p:spPr bwMode="auto">
          <a:xfrm>
            <a:off x="7236296" y="2147242"/>
            <a:ext cx="288032" cy="3806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950704" y="17008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628274" y="1710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後來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向下箭號 157"/>
          <p:cNvSpPr/>
          <p:nvPr/>
        </p:nvSpPr>
        <p:spPr bwMode="auto">
          <a:xfrm>
            <a:off x="7884368" y="2148572"/>
            <a:ext cx="288032" cy="3806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8316416" y="17165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</a:p>
        </p:txBody>
      </p:sp>
      <p:sp>
        <p:nvSpPr>
          <p:cNvPr id="160" name="向下箭號 159"/>
          <p:cNvSpPr/>
          <p:nvPr/>
        </p:nvSpPr>
        <p:spPr bwMode="auto">
          <a:xfrm>
            <a:off x="8388424" y="2148572"/>
            <a:ext cx="288032" cy="3806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87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62334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39599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396689" y="44901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47076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275856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1362334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3263806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6549725" y="386104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-2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5553274" y="391339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+2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4499992" y="390343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-2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6524714" y="414908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smtClean="0"/>
              <a:t>odd</a:t>
            </a:r>
            <a:endParaRPr lang="zh-TW" altLang="en-US" sz="1600" b="1"/>
          </a:p>
        </p:txBody>
      </p:sp>
      <p:sp>
        <p:nvSpPr>
          <p:cNvPr id="174" name="文字方塊 173"/>
          <p:cNvSpPr txBox="1"/>
          <p:nvPr/>
        </p:nvSpPr>
        <p:spPr>
          <a:xfrm>
            <a:off x="5526864" y="417056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smtClean="0"/>
              <a:t>even</a:t>
            </a:r>
            <a:endParaRPr lang="zh-TW" altLang="en-US" sz="1600" b="1"/>
          </a:p>
        </p:txBody>
      </p:sp>
      <p:sp>
        <p:nvSpPr>
          <p:cNvPr id="175" name="文字方塊 174"/>
          <p:cNvSpPr txBox="1"/>
          <p:nvPr/>
        </p:nvSpPr>
        <p:spPr>
          <a:xfrm>
            <a:off x="4572000" y="41705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smtClean="0"/>
              <a:t>odd</a:t>
            </a:r>
            <a:endParaRPr lang="zh-TW" altLang="en-US" sz="1600" b="1"/>
          </a:p>
        </p:txBody>
      </p:sp>
      <p:sp>
        <p:nvSpPr>
          <p:cNvPr id="108" name="向右箭號 107"/>
          <p:cNvSpPr/>
          <p:nvPr/>
        </p:nvSpPr>
        <p:spPr bwMode="auto">
          <a:xfrm>
            <a:off x="655622" y="3692036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1" name="橢圓 140"/>
          <p:cNvSpPr/>
          <p:nvPr/>
        </p:nvSpPr>
        <p:spPr bwMode="auto">
          <a:xfrm>
            <a:off x="6582207" y="2125549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4" name="橢圓 143"/>
          <p:cNvSpPr/>
          <p:nvPr/>
        </p:nvSpPr>
        <p:spPr bwMode="auto">
          <a:xfrm>
            <a:off x="5597779" y="214062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3" name="橢圓 152"/>
          <p:cNvSpPr/>
          <p:nvPr/>
        </p:nvSpPr>
        <p:spPr bwMode="auto">
          <a:xfrm>
            <a:off x="7661690" y="209960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9" name="橢圓 158"/>
          <p:cNvSpPr/>
          <p:nvPr/>
        </p:nvSpPr>
        <p:spPr bwMode="auto">
          <a:xfrm>
            <a:off x="4573035" y="2140621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1" name="直線接點 160"/>
          <p:cNvCxnSpPr>
            <a:stCxn id="159" idx="6"/>
            <a:endCxn id="144" idx="2"/>
          </p:cNvCxnSpPr>
          <p:nvPr/>
        </p:nvCxnSpPr>
        <p:spPr bwMode="auto">
          <a:xfrm>
            <a:off x="4861067" y="2284637"/>
            <a:ext cx="7367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接點 161"/>
          <p:cNvCxnSpPr>
            <a:stCxn id="141" idx="2"/>
            <a:endCxn id="144" idx="6"/>
          </p:cNvCxnSpPr>
          <p:nvPr/>
        </p:nvCxnSpPr>
        <p:spPr bwMode="auto">
          <a:xfrm flipH="1">
            <a:off x="5885811" y="2269565"/>
            <a:ext cx="696396" cy="150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文字方塊 176"/>
          <p:cNvSpPr txBox="1"/>
          <p:nvPr/>
        </p:nvSpPr>
        <p:spPr>
          <a:xfrm>
            <a:off x="4574385" y="18370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5079382" y="1887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7113396" y="1871583"/>
            <a:ext cx="2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smtClean="0">
                <a:solidFill>
                  <a:schemeClr val="bg2"/>
                </a:solidFill>
              </a:rPr>
              <a:t>3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5605171" y="18157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014575" y="1918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7637461" y="1771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6572279" y="1809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02" name="直線接點 201"/>
          <p:cNvCxnSpPr>
            <a:stCxn id="141" idx="6"/>
            <a:endCxn id="153" idx="2"/>
          </p:cNvCxnSpPr>
          <p:nvPr/>
        </p:nvCxnSpPr>
        <p:spPr bwMode="auto">
          <a:xfrm flipV="1">
            <a:off x="6870239" y="2243621"/>
            <a:ext cx="791451" cy="259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橢圓 204"/>
          <p:cNvSpPr/>
          <p:nvPr/>
        </p:nvSpPr>
        <p:spPr bwMode="auto">
          <a:xfrm>
            <a:off x="6677659" y="477018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6" name="橢圓 205"/>
          <p:cNvSpPr/>
          <p:nvPr/>
        </p:nvSpPr>
        <p:spPr bwMode="auto">
          <a:xfrm>
            <a:off x="5693231" y="478525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7" name="橢圓 206"/>
          <p:cNvSpPr/>
          <p:nvPr/>
        </p:nvSpPr>
        <p:spPr bwMode="auto">
          <a:xfrm>
            <a:off x="7757142" y="474424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8" name="橢圓 207"/>
          <p:cNvSpPr/>
          <p:nvPr/>
        </p:nvSpPr>
        <p:spPr bwMode="auto">
          <a:xfrm>
            <a:off x="4668487" y="478525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9" name="直線接點 208"/>
          <p:cNvCxnSpPr>
            <a:stCxn id="208" idx="6"/>
            <a:endCxn id="206" idx="2"/>
          </p:cNvCxnSpPr>
          <p:nvPr/>
        </p:nvCxnSpPr>
        <p:spPr bwMode="auto">
          <a:xfrm>
            <a:off x="4956519" y="4929272"/>
            <a:ext cx="7367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直線接點 209"/>
          <p:cNvCxnSpPr>
            <a:stCxn id="205" idx="2"/>
            <a:endCxn id="206" idx="6"/>
          </p:cNvCxnSpPr>
          <p:nvPr/>
        </p:nvCxnSpPr>
        <p:spPr bwMode="auto">
          <a:xfrm flipH="1">
            <a:off x="5981263" y="4914200"/>
            <a:ext cx="696396" cy="150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文字方塊 210"/>
          <p:cNvSpPr txBox="1"/>
          <p:nvPr/>
        </p:nvSpPr>
        <p:spPr>
          <a:xfrm>
            <a:off x="4669837" y="44817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12" name="文字方塊 211"/>
          <p:cNvSpPr txBox="1"/>
          <p:nvPr/>
        </p:nvSpPr>
        <p:spPr>
          <a:xfrm>
            <a:off x="5174834" y="4531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7208848" y="4516218"/>
            <a:ext cx="2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smtClean="0">
                <a:solidFill>
                  <a:schemeClr val="bg2"/>
                </a:solidFill>
              </a:rPr>
              <a:t>3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214" name="文字方塊 213"/>
          <p:cNvSpPr txBox="1"/>
          <p:nvPr/>
        </p:nvSpPr>
        <p:spPr>
          <a:xfrm>
            <a:off x="5700623" y="44603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15" name="文字方塊 214"/>
          <p:cNvSpPr txBox="1"/>
          <p:nvPr/>
        </p:nvSpPr>
        <p:spPr>
          <a:xfrm>
            <a:off x="6110027" y="4563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7732913" y="44159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217" name="文字方塊 216"/>
          <p:cNvSpPr txBox="1"/>
          <p:nvPr/>
        </p:nvSpPr>
        <p:spPr>
          <a:xfrm>
            <a:off x="6667731" y="44541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43" name="直線接點 242"/>
          <p:cNvCxnSpPr>
            <a:stCxn id="205" idx="6"/>
            <a:endCxn id="207" idx="2"/>
          </p:cNvCxnSpPr>
          <p:nvPr/>
        </p:nvCxnSpPr>
        <p:spPr bwMode="auto">
          <a:xfrm flipV="1">
            <a:off x="6965691" y="4888256"/>
            <a:ext cx="791451" cy="259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56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9159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39599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430570" y="3612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396689" y="44901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03648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68206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352948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3779912" y="1371751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3+4+2+3+6+2+2=22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7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07704" y="4365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463606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40364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403648" y="358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648" y="44606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47076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68206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75856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352948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5758718" y="211058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 smtClean="0"/>
              <a:t>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5028264" y="211235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5" name="橢圓 94"/>
          <p:cNvSpPr/>
          <p:nvPr/>
        </p:nvSpPr>
        <p:spPr bwMode="auto">
          <a:xfrm>
            <a:off x="6776335" y="209214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6" name="橢圓 95"/>
          <p:cNvSpPr/>
          <p:nvPr/>
        </p:nvSpPr>
        <p:spPr bwMode="auto">
          <a:xfrm>
            <a:off x="4406096" y="211235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7" name="直線接點 96"/>
          <p:cNvCxnSpPr>
            <a:stCxn id="93" idx="6"/>
            <a:endCxn id="95" idx="2"/>
          </p:cNvCxnSpPr>
          <p:nvPr/>
        </p:nvCxnSpPr>
        <p:spPr bwMode="auto">
          <a:xfrm flipV="1">
            <a:off x="6046750" y="2236156"/>
            <a:ext cx="729585" cy="184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接點 97"/>
          <p:cNvCxnSpPr>
            <a:stCxn id="96" idx="6"/>
            <a:endCxn id="94" idx="2"/>
          </p:cNvCxnSpPr>
          <p:nvPr/>
        </p:nvCxnSpPr>
        <p:spPr bwMode="auto">
          <a:xfrm>
            <a:off x="4694128" y="2256374"/>
            <a:ext cx="33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接點 98"/>
          <p:cNvCxnSpPr>
            <a:stCxn id="93" idx="2"/>
            <a:endCxn id="94" idx="6"/>
          </p:cNvCxnSpPr>
          <p:nvPr/>
        </p:nvCxnSpPr>
        <p:spPr bwMode="auto">
          <a:xfrm flipH="1">
            <a:off x="5316296" y="2254598"/>
            <a:ext cx="442422" cy="17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文字方塊 99"/>
          <p:cNvSpPr txBox="1"/>
          <p:nvPr/>
        </p:nvSpPr>
        <p:spPr>
          <a:xfrm>
            <a:off x="4415934" y="1835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4671229" y="1907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28264" y="1835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758718" y="17843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308573" y="1902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770310" y="17570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6284329" y="18880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bg2"/>
                </a:solidFill>
              </a:rPr>
              <a:t>2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7223462" y="1959223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6+0-2=4</a:t>
            </a:r>
            <a:endParaRPr lang="zh-TW" altLang="en-US" dirty="0">
              <a:solidFill>
                <a:srgbClr val="0000CC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201" name="向右箭號 200"/>
          <p:cNvSpPr/>
          <p:nvPr/>
        </p:nvSpPr>
        <p:spPr bwMode="auto">
          <a:xfrm>
            <a:off x="780046" y="4525559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5608655" y="35638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-4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4886398" y="3573016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+4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4282319" y="359975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-4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3" name="橢圓 162"/>
          <p:cNvSpPr/>
          <p:nvPr/>
        </p:nvSpPr>
        <p:spPr bwMode="auto">
          <a:xfrm>
            <a:off x="5746668" y="437777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 smtClean="0"/>
              <a:t>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4" name="橢圓 163"/>
          <p:cNvSpPr/>
          <p:nvPr/>
        </p:nvSpPr>
        <p:spPr bwMode="auto">
          <a:xfrm>
            <a:off x="5016214" y="437955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5" name="橢圓 164"/>
          <p:cNvSpPr/>
          <p:nvPr/>
        </p:nvSpPr>
        <p:spPr bwMode="auto">
          <a:xfrm>
            <a:off x="6764285" y="435933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6" name="橢圓 165"/>
          <p:cNvSpPr/>
          <p:nvPr/>
        </p:nvSpPr>
        <p:spPr bwMode="auto">
          <a:xfrm>
            <a:off x="4394046" y="437955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8" name="直線接點 167"/>
          <p:cNvCxnSpPr>
            <a:stCxn id="163" idx="6"/>
            <a:endCxn id="165" idx="2"/>
          </p:cNvCxnSpPr>
          <p:nvPr/>
        </p:nvCxnSpPr>
        <p:spPr bwMode="auto">
          <a:xfrm flipV="1">
            <a:off x="6034700" y="4503350"/>
            <a:ext cx="729585" cy="184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線接點 168"/>
          <p:cNvCxnSpPr>
            <a:stCxn id="166" idx="6"/>
            <a:endCxn id="164" idx="2"/>
          </p:cNvCxnSpPr>
          <p:nvPr/>
        </p:nvCxnSpPr>
        <p:spPr bwMode="auto">
          <a:xfrm>
            <a:off x="4682078" y="4523568"/>
            <a:ext cx="3341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線接點 169"/>
          <p:cNvCxnSpPr>
            <a:stCxn id="163" idx="2"/>
            <a:endCxn id="164" idx="6"/>
          </p:cNvCxnSpPr>
          <p:nvPr/>
        </p:nvCxnSpPr>
        <p:spPr bwMode="auto">
          <a:xfrm flipH="1">
            <a:off x="5304246" y="4521792"/>
            <a:ext cx="442422" cy="17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文字方塊 170"/>
          <p:cNvSpPr txBox="1"/>
          <p:nvPr/>
        </p:nvSpPr>
        <p:spPr>
          <a:xfrm>
            <a:off x="4355976" y="40400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659179" y="4174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5016214" y="40334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746668" y="40515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296523" y="41695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6272279" y="41552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bg2"/>
                </a:solidFill>
              </a:rPr>
              <a:t>2</a:t>
            </a:r>
            <a:endParaRPr lang="zh-TW" altLang="en-US" sz="1800" b="1" dirty="0">
              <a:solidFill>
                <a:schemeClr val="bg2"/>
              </a:solidFill>
            </a:endParaRPr>
          </a:p>
        </p:txBody>
      </p:sp>
      <p:sp>
        <p:nvSpPr>
          <p:cNvPr id="225" name="文字方塊 224"/>
          <p:cNvSpPr txBox="1"/>
          <p:nvPr/>
        </p:nvSpPr>
        <p:spPr>
          <a:xfrm>
            <a:off x="6732240" y="3995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9159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40364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463606" y="358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403648" y="4490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47076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77852" y="18566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352948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01" name="向右箭號 200"/>
          <p:cNvSpPr/>
          <p:nvPr/>
        </p:nvSpPr>
        <p:spPr bwMode="auto">
          <a:xfrm>
            <a:off x="780046" y="4525559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3710428" y="1363731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3-2-1+6+6+6+2=20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6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9159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386438" y="27025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309494" y="358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285879" y="4490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47076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68206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9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352948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01" name="向右箭號 200"/>
          <p:cNvSpPr/>
          <p:nvPr/>
        </p:nvSpPr>
        <p:spPr bwMode="auto">
          <a:xfrm>
            <a:off x="927122" y="5439175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4929209" y="1934507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6046181" y="194037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1" name="直線接點 50"/>
          <p:cNvCxnSpPr/>
          <p:nvPr/>
        </p:nvCxnSpPr>
        <p:spPr bwMode="auto">
          <a:xfrm>
            <a:off x="5214599" y="2108719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4929209" y="15864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024553" y="15947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7143163" y="2810121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/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6050371" y="2820259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6" name="直線接點 55"/>
          <p:cNvCxnSpPr>
            <a:stCxn id="49" idx="5"/>
            <a:endCxn id="55" idx="1"/>
          </p:cNvCxnSpPr>
          <p:nvPr/>
        </p:nvCxnSpPr>
        <p:spPr bwMode="auto">
          <a:xfrm>
            <a:off x="5175060" y="2180358"/>
            <a:ext cx="917492" cy="6820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/>
          <p:cNvCxnSpPr>
            <a:stCxn id="55" idx="6"/>
            <a:endCxn id="54" idx="2"/>
          </p:cNvCxnSpPr>
          <p:nvPr/>
        </p:nvCxnSpPr>
        <p:spPr bwMode="auto">
          <a:xfrm flipV="1">
            <a:off x="6338403" y="2937239"/>
            <a:ext cx="804760" cy="27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字方塊 64"/>
          <p:cNvSpPr txBox="1"/>
          <p:nvPr/>
        </p:nvSpPr>
        <p:spPr>
          <a:xfrm>
            <a:off x="5496054" y="1740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1</a:t>
            </a:r>
            <a:endParaRPr lang="zh-TW" altLang="en-US" sz="1800" b="1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418573" y="24570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590742" y="2929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3</a:t>
            </a:r>
            <a:endParaRPr lang="zh-TW" altLang="en-US" sz="18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560593" y="1811727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6+0-1=5</a:t>
            </a:r>
            <a:endParaRPr lang="zh-TW" altLang="en-US" dirty="0">
              <a:solidFill>
                <a:srgbClr val="0000CC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4901204" y="4080683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" name="橢圓 101"/>
          <p:cNvSpPr/>
          <p:nvPr/>
        </p:nvSpPr>
        <p:spPr bwMode="auto">
          <a:xfrm>
            <a:off x="6018176" y="4086551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/>
          <p:nvPr/>
        </p:nvCxnSpPr>
        <p:spPr bwMode="auto">
          <a:xfrm>
            <a:off x="5186594" y="4254895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4901204" y="37325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5996548" y="3740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7115158" y="4956297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6022366" y="4966435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8" name="直線接點 107"/>
          <p:cNvCxnSpPr>
            <a:stCxn id="101" idx="5"/>
            <a:endCxn id="107" idx="1"/>
          </p:cNvCxnSpPr>
          <p:nvPr/>
        </p:nvCxnSpPr>
        <p:spPr bwMode="auto">
          <a:xfrm>
            <a:off x="5147055" y="4326534"/>
            <a:ext cx="917492" cy="6820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線接點 152"/>
          <p:cNvCxnSpPr>
            <a:stCxn id="107" idx="6"/>
            <a:endCxn id="106" idx="2"/>
          </p:cNvCxnSpPr>
          <p:nvPr/>
        </p:nvCxnSpPr>
        <p:spPr bwMode="auto">
          <a:xfrm flipV="1">
            <a:off x="6310398" y="5083415"/>
            <a:ext cx="804760" cy="27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文字方塊 153"/>
          <p:cNvSpPr txBox="1"/>
          <p:nvPr/>
        </p:nvSpPr>
        <p:spPr>
          <a:xfrm>
            <a:off x="5468049" y="3886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1</a:t>
            </a:r>
            <a:endParaRPr lang="zh-TW" altLang="en-US" sz="1800" b="1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5390568" y="4603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6562737" y="5075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3</a:t>
            </a:r>
            <a:endParaRPr lang="zh-TW" altLang="en-US" sz="1800" b="1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4740055" y="336785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-5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5930804" y="5467793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+5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7027869" y="5464349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Gungsuh" pitchFamily="18" charset="-127"/>
                <a:ea typeface="Gungsuh" pitchFamily="18" charset="-127"/>
              </a:rPr>
              <a:t>-5</a:t>
            </a:r>
            <a:endParaRPr lang="zh-TW" altLang="en-US" b="1" dirty="0">
              <a:solidFill>
                <a:srgbClr val="00B050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064547" y="30643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7088103" y="30334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012940" y="5184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9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7060098" y="51842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218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Weight Perfect </a:t>
            </a:r>
            <a:r>
              <a:rPr lang="en-US" altLang="zh-TW" dirty="0"/>
              <a:t>Bipartite </a:t>
            </a:r>
            <a:r>
              <a:rPr lang="en-US" altLang="zh-TW" dirty="0" smtClean="0"/>
              <a:t>Matching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 bwMode="auto">
          <a:xfrm>
            <a:off x="1662905" y="1907118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959049" y="191550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1684030" y="2762830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2980174" y="27712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684030" y="36269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2980174" y="36353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684030" y="4563030"/>
            <a:ext cx="266907" cy="254235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980174" y="457141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1696771" y="542712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992915" y="543551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9" name="直線接點 118"/>
          <p:cNvCxnSpPr>
            <a:stCxn id="109" idx="6"/>
            <a:endCxn id="112" idx="2"/>
          </p:cNvCxnSpPr>
          <p:nvPr/>
        </p:nvCxnSpPr>
        <p:spPr bwMode="auto">
          <a:xfrm>
            <a:off x="1950937" y="2051134"/>
            <a:ext cx="1029237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接點 119"/>
          <p:cNvCxnSpPr>
            <a:stCxn id="111" idx="6"/>
            <a:endCxn id="114" idx="2"/>
          </p:cNvCxnSpPr>
          <p:nvPr/>
        </p:nvCxnSpPr>
        <p:spPr bwMode="auto">
          <a:xfrm>
            <a:off x="1972062" y="2906846"/>
            <a:ext cx="1008112" cy="872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接點 120"/>
          <p:cNvCxnSpPr>
            <a:stCxn id="111" idx="6"/>
            <a:endCxn id="116" idx="2"/>
          </p:cNvCxnSpPr>
          <p:nvPr/>
        </p:nvCxnSpPr>
        <p:spPr bwMode="auto">
          <a:xfrm>
            <a:off x="1972062" y="2906846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>
            <a:stCxn id="113" idx="6"/>
            <a:endCxn id="116" idx="2"/>
          </p:cNvCxnSpPr>
          <p:nvPr/>
        </p:nvCxnSpPr>
        <p:spPr bwMode="auto">
          <a:xfrm>
            <a:off x="1972062" y="3770942"/>
            <a:ext cx="1008112" cy="944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接點 122"/>
          <p:cNvCxnSpPr>
            <a:stCxn id="113" idx="6"/>
            <a:endCxn id="110" idx="2"/>
          </p:cNvCxnSpPr>
          <p:nvPr/>
        </p:nvCxnSpPr>
        <p:spPr bwMode="auto">
          <a:xfrm flipV="1">
            <a:off x="1972062" y="2059518"/>
            <a:ext cx="986987" cy="17114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接點 123"/>
          <p:cNvCxnSpPr>
            <a:stCxn id="115" idx="6"/>
            <a:endCxn id="116" idx="2"/>
          </p:cNvCxnSpPr>
          <p:nvPr/>
        </p:nvCxnSpPr>
        <p:spPr bwMode="auto">
          <a:xfrm>
            <a:off x="1950937" y="4690148"/>
            <a:ext cx="1029237" cy="252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接點 124"/>
          <p:cNvCxnSpPr>
            <a:stCxn id="117" idx="6"/>
            <a:endCxn id="116" idx="3"/>
          </p:cNvCxnSpPr>
          <p:nvPr/>
        </p:nvCxnSpPr>
        <p:spPr bwMode="auto">
          <a:xfrm flipV="1">
            <a:off x="1984803" y="4817265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/>
          <p:cNvCxnSpPr>
            <a:stCxn id="117" idx="6"/>
            <a:endCxn id="118" idx="2"/>
          </p:cNvCxnSpPr>
          <p:nvPr/>
        </p:nvCxnSpPr>
        <p:spPr bwMode="auto">
          <a:xfrm>
            <a:off x="1984803" y="5571142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接點 126"/>
          <p:cNvCxnSpPr>
            <a:stCxn id="109" idx="6"/>
            <a:endCxn id="110" idx="2"/>
          </p:cNvCxnSpPr>
          <p:nvPr/>
        </p:nvCxnSpPr>
        <p:spPr bwMode="auto">
          <a:xfrm>
            <a:off x="1950937" y="2051134"/>
            <a:ext cx="1008112" cy="8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接點 127"/>
          <p:cNvCxnSpPr>
            <a:stCxn id="111" idx="6"/>
            <a:endCxn id="110" idx="2"/>
          </p:cNvCxnSpPr>
          <p:nvPr/>
        </p:nvCxnSpPr>
        <p:spPr bwMode="auto">
          <a:xfrm flipV="1">
            <a:off x="1972062" y="2059518"/>
            <a:ext cx="986987" cy="8473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1932350" y="1681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932350" y="2113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853386" y="24831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010571" y="2762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862889" y="297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1891858" y="3343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1919879" y="38235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932350" y="4350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1932350" y="5194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1972062" y="5579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1391598" y="185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395998" y="2721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309494" y="358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314654" y="4490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-6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403648" y="5386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268206" y="1853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301870" y="2721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301870" y="3598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302561" y="4490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9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275856" y="5386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143146" y="149486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3102569" y="151252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708670" y="595656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004738" y="5971378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01" name="向右箭號 200"/>
          <p:cNvSpPr/>
          <p:nvPr/>
        </p:nvSpPr>
        <p:spPr bwMode="auto">
          <a:xfrm>
            <a:off x="927122" y="5439175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3601952" y="1264029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3+2+2-6+1+2+9=13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向下箭號 2"/>
          <p:cNvSpPr/>
          <p:nvPr/>
        </p:nvSpPr>
        <p:spPr bwMode="auto">
          <a:xfrm rot="8507215">
            <a:off x="6156176" y="1664139"/>
            <a:ext cx="432048" cy="44971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92714" y="226774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3+2+4+3+1=13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12160" y="2670497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Maximum Match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8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95320" cy="838200"/>
          </a:xfrm>
        </p:spPr>
        <p:txBody>
          <a:bodyPr/>
          <a:lstStyle/>
          <a:p>
            <a:r>
              <a:rPr lang="en-US" altLang="zh-TW" sz="3600" dirty="0"/>
              <a:t>Kuhn-</a:t>
            </a:r>
            <a:r>
              <a:rPr lang="en-US" altLang="zh-TW" sz="3600" dirty="0" err="1"/>
              <a:t>Munkres</a:t>
            </a:r>
            <a:r>
              <a:rPr lang="en-US" altLang="zh-TW" sz="3600" dirty="0"/>
              <a:t> (</a:t>
            </a:r>
            <a:r>
              <a:rPr lang="en-US" altLang="zh-TW" sz="3600" dirty="0" smtClean="0"/>
              <a:t>KM) Algorithm</a:t>
            </a:r>
            <a:endParaRPr lang="zh-TW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721422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049361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577406" y="11543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Lx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77352" y="1124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Ly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205188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205188" y="117503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S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57355" y="112474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T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8599208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8576031" y="4509119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8481409" y="4119463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Gungsuh" pitchFamily="18" charset="-127"/>
                <a:ea typeface="Gungsuh" pitchFamily="18" charset="-127"/>
              </a:rPr>
              <a:t>Lef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353099" y="458112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8119447" y="4545125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6363169" y="494116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8129517" y="4905165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6363169" y="5409219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8129517" y="5373216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6363169" y="580526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8129517" y="5769261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363169" y="616530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8129517" y="6129301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577406" y="95546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938880" y="96266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5991225" cy="566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" name="文字方塊 27"/>
          <p:cNvSpPr txBox="1"/>
          <p:nvPr/>
        </p:nvSpPr>
        <p:spPr>
          <a:xfrm>
            <a:off x="2483768" y="17431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99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24544" y="60633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320013"/>
            <a:ext cx="3384376" cy="525658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08:00 10 11 9 16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08:07 9 16 10 11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08:00 10 11 9 16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08:06 9 16 10 11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55976" y="1299550"/>
            <a:ext cx="460851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pPr marL="0" indent="0" algn="just">
              <a:buNone/>
            </a:pPr>
            <a:r>
              <a:rPr lang="en-US" altLang="zh-TW" sz="2800" ker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sz="1800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3568" y="1320013"/>
            <a:ext cx="576064" cy="5968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1259632" y="1196752"/>
            <a:ext cx="792088" cy="4216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403648" y="796717"/>
            <a:ext cx="288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test cases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83568" y="1916832"/>
            <a:ext cx="3384376" cy="17281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63998" y="1989911"/>
            <a:ext cx="336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booked rides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83568" y="2451576"/>
            <a:ext cx="3168352" cy="61738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/>
          <p:nvPr/>
        </p:nvCxnSpPr>
        <p:spPr bwMode="auto">
          <a:xfrm>
            <a:off x="1835696" y="2451576"/>
            <a:ext cx="0" cy="617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/>
          <p:nvPr/>
        </p:nvCxnSpPr>
        <p:spPr bwMode="auto">
          <a:xfrm>
            <a:off x="1907704" y="2996952"/>
            <a:ext cx="940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/>
          <p:nvPr/>
        </p:nvCxnSpPr>
        <p:spPr bwMode="auto">
          <a:xfrm>
            <a:off x="2983102" y="2996952"/>
            <a:ext cx="940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/>
          <p:cNvCxnSpPr/>
          <p:nvPr/>
        </p:nvCxnSpPr>
        <p:spPr bwMode="auto">
          <a:xfrm flipH="1" flipV="1">
            <a:off x="2627784" y="3068960"/>
            <a:ext cx="504056" cy="6687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字方塊 50"/>
          <p:cNvSpPr txBox="1"/>
          <p:nvPr/>
        </p:nvSpPr>
        <p:spPr>
          <a:xfrm>
            <a:off x="2888228" y="3630120"/>
            <a:ext cx="108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Source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53" name="直線單箭頭接點 52"/>
          <p:cNvCxnSpPr/>
          <p:nvPr/>
        </p:nvCxnSpPr>
        <p:spPr bwMode="auto">
          <a:xfrm flipH="1" flipV="1">
            <a:off x="3937722" y="2826992"/>
            <a:ext cx="449536" cy="354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字方塊 53"/>
          <p:cNvSpPr txBox="1"/>
          <p:nvPr/>
        </p:nvSpPr>
        <p:spPr>
          <a:xfrm>
            <a:off x="4396788" y="276026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Destination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 bwMode="auto">
          <a:xfrm flipH="1" flipV="1">
            <a:off x="1462284" y="3007952"/>
            <a:ext cx="489840" cy="935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1259632" y="3913663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Departure time</a:t>
            </a:r>
            <a:endParaRPr lang="zh-TW" altLang="en-US" b="1">
              <a:solidFill>
                <a:srgbClr val="FF0000"/>
              </a:solidFill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902"/>
              </p:ext>
            </p:extLst>
          </p:nvPr>
        </p:nvGraphicFramePr>
        <p:xfrm>
          <a:off x="6222392" y="521160"/>
          <a:ext cx="39600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</a:tblGrid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5381605" y="635668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(0,0)</a:t>
            </a:r>
            <a:endParaRPr lang="zh-TW" altLang="en-US" b="1"/>
          </a:p>
        </p:txBody>
      </p:sp>
      <p:sp>
        <p:nvSpPr>
          <p:cNvPr id="57" name="橢圓 56"/>
          <p:cNvSpPr/>
          <p:nvPr/>
        </p:nvSpPr>
        <p:spPr bwMode="auto">
          <a:xfrm>
            <a:off x="9396536" y="2616360"/>
            <a:ext cx="216024" cy="185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橢圓 64"/>
          <p:cNvSpPr/>
          <p:nvPr/>
        </p:nvSpPr>
        <p:spPr bwMode="auto">
          <a:xfrm>
            <a:off x="9108504" y="836712"/>
            <a:ext cx="216024" cy="18533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9014776" y="806165"/>
            <a:ext cx="216024" cy="185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9504548" y="2616360"/>
            <a:ext cx="216024" cy="18533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83568" y="3027640"/>
            <a:ext cx="3168352" cy="61738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9" name="直線接點 68"/>
          <p:cNvCxnSpPr/>
          <p:nvPr/>
        </p:nvCxnSpPr>
        <p:spPr bwMode="auto">
          <a:xfrm>
            <a:off x="1835696" y="3027640"/>
            <a:ext cx="0" cy="617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手繪多邊形 71"/>
          <p:cNvSpPr/>
          <p:nvPr/>
        </p:nvSpPr>
        <p:spPr bwMode="auto">
          <a:xfrm>
            <a:off x="9091962" y="1115568"/>
            <a:ext cx="253206" cy="1731122"/>
          </a:xfrm>
          <a:custGeom>
            <a:avLst/>
            <a:gdLst>
              <a:gd name="connsiteX0" fmla="*/ 253206 w 253206"/>
              <a:gd name="connsiteY0" fmla="*/ 1645920 h 1731122"/>
              <a:gd name="connsiteX1" fmla="*/ 15462 w 253206"/>
              <a:gd name="connsiteY1" fmla="*/ 1545336 h 1731122"/>
              <a:gd name="connsiteX2" fmla="*/ 42894 w 253206"/>
              <a:gd name="connsiteY2" fmla="*/ 0 h 173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206" h="1731122">
                <a:moveTo>
                  <a:pt x="253206" y="1645920"/>
                </a:moveTo>
                <a:cubicBezTo>
                  <a:pt x="151860" y="1732788"/>
                  <a:pt x="50514" y="1819656"/>
                  <a:pt x="15462" y="1545336"/>
                </a:cubicBezTo>
                <a:cubicBezTo>
                  <a:pt x="-19590" y="1271016"/>
                  <a:pt x="11652" y="635508"/>
                  <a:pt x="42894" y="0"/>
                </a:cubicBezTo>
              </a:path>
            </a:pathLst>
          </a:custGeom>
          <a:noFill/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724586" y="1855461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6 minites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58" name="手繪多邊形 57"/>
          <p:cNvSpPr/>
          <p:nvPr/>
        </p:nvSpPr>
        <p:spPr bwMode="auto">
          <a:xfrm>
            <a:off x="9029362" y="582036"/>
            <a:ext cx="248302" cy="274385"/>
          </a:xfrm>
          <a:custGeom>
            <a:avLst/>
            <a:gdLst>
              <a:gd name="connsiteX0" fmla="*/ 0 w 248302"/>
              <a:gd name="connsiteY0" fmla="*/ 164657 h 274385"/>
              <a:gd name="connsiteX1" fmla="*/ 128016 w 248302"/>
              <a:gd name="connsiteY1" fmla="*/ 65 h 274385"/>
              <a:gd name="connsiteX2" fmla="*/ 237744 w 248302"/>
              <a:gd name="connsiteY2" fmla="*/ 146369 h 274385"/>
              <a:gd name="connsiteX3" fmla="*/ 237744 w 248302"/>
              <a:gd name="connsiteY3" fmla="*/ 274385 h 27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302" h="274385">
                <a:moveTo>
                  <a:pt x="0" y="164657"/>
                </a:moveTo>
                <a:cubicBezTo>
                  <a:pt x="44196" y="83885"/>
                  <a:pt x="88392" y="3113"/>
                  <a:pt x="128016" y="65"/>
                </a:cubicBezTo>
                <a:cubicBezTo>
                  <a:pt x="167640" y="-2983"/>
                  <a:pt x="219456" y="100649"/>
                  <a:pt x="237744" y="146369"/>
                </a:cubicBezTo>
                <a:cubicBezTo>
                  <a:pt x="256032" y="192089"/>
                  <a:pt x="246888" y="233237"/>
                  <a:pt x="237744" y="274385"/>
                </a:cubicBez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844024" y="26851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1</a:t>
            </a:r>
            <a:r>
              <a:rPr lang="en-US" altLang="zh-TW" b="1" smtClean="0">
                <a:solidFill>
                  <a:srgbClr val="FF0000"/>
                </a:solidFill>
              </a:rPr>
              <a:t> minites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5" name="手繪多邊形 74"/>
          <p:cNvSpPr/>
          <p:nvPr/>
        </p:nvSpPr>
        <p:spPr bwMode="auto">
          <a:xfrm>
            <a:off x="9363456" y="820230"/>
            <a:ext cx="265176" cy="1621218"/>
          </a:xfrm>
          <a:custGeom>
            <a:avLst/>
            <a:gdLst>
              <a:gd name="connsiteX0" fmla="*/ 0 w 265176"/>
              <a:gd name="connsiteY0" fmla="*/ 30162 h 1621218"/>
              <a:gd name="connsiteX1" fmla="*/ 210312 w 265176"/>
              <a:gd name="connsiteY1" fmla="*/ 213042 h 1621218"/>
              <a:gd name="connsiteX2" fmla="*/ 265176 w 265176"/>
              <a:gd name="connsiteY2" fmla="*/ 1621218 h 162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176" h="1621218">
                <a:moveTo>
                  <a:pt x="0" y="30162"/>
                </a:moveTo>
                <a:cubicBezTo>
                  <a:pt x="83058" y="-10986"/>
                  <a:pt x="166116" y="-52134"/>
                  <a:pt x="210312" y="213042"/>
                </a:cubicBezTo>
                <a:cubicBezTo>
                  <a:pt x="254508" y="478218"/>
                  <a:pt x="259842" y="1049718"/>
                  <a:pt x="265176" y="162121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9623620" y="1407587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6 minites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 bwMode="auto">
          <a:xfrm>
            <a:off x="1020186" y="17728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316330" y="17812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041311" y="262852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337455" y="26369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041311" y="34926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337455" y="35010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041311" y="4428728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337455" y="44371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1054052" y="52928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350196" y="53012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4" idx="6"/>
            <a:endCxn id="7" idx="2"/>
          </p:cNvCxnSpPr>
          <p:nvPr/>
        </p:nvCxnSpPr>
        <p:spPr bwMode="auto">
          <a:xfrm>
            <a:off x="1308218" y="1916832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6" idx="6"/>
            <a:endCxn id="9" idx="2"/>
          </p:cNvCxnSpPr>
          <p:nvPr/>
        </p:nvCxnSpPr>
        <p:spPr bwMode="auto">
          <a:xfrm>
            <a:off x="1329343" y="277254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>
            <a:stCxn id="6" idx="6"/>
            <a:endCxn id="11" idx="2"/>
          </p:cNvCxnSpPr>
          <p:nvPr/>
        </p:nvCxnSpPr>
        <p:spPr bwMode="auto">
          <a:xfrm>
            <a:off x="1329343" y="277254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8" idx="6"/>
            <a:endCxn id="11" idx="2"/>
          </p:cNvCxnSpPr>
          <p:nvPr/>
        </p:nvCxnSpPr>
        <p:spPr bwMode="auto">
          <a:xfrm>
            <a:off x="1329343" y="3636640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8" idx="6"/>
            <a:endCxn id="5" idx="2"/>
          </p:cNvCxnSpPr>
          <p:nvPr/>
        </p:nvCxnSpPr>
        <p:spPr bwMode="auto">
          <a:xfrm flipV="1">
            <a:off x="1329343" y="1925216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 bwMode="auto">
          <a:xfrm>
            <a:off x="1308218" y="4555846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2" idx="6"/>
            <a:endCxn id="11" idx="3"/>
          </p:cNvCxnSpPr>
          <p:nvPr/>
        </p:nvCxnSpPr>
        <p:spPr bwMode="auto">
          <a:xfrm flipV="1">
            <a:off x="1342084" y="4682963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stCxn id="12" idx="6"/>
            <a:endCxn id="13" idx="2"/>
          </p:cNvCxnSpPr>
          <p:nvPr/>
        </p:nvCxnSpPr>
        <p:spPr bwMode="auto">
          <a:xfrm>
            <a:off x="1342084" y="543684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4" idx="6"/>
            <a:endCxn id="5" idx="2"/>
          </p:cNvCxnSpPr>
          <p:nvPr/>
        </p:nvCxnSpPr>
        <p:spPr bwMode="auto">
          <a:xfrm>
            <a:off x="1308218" y="19168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6" idx="6"/>
            <a:endCxn id="5" idx="2"/>
          </p:cNvCxnSpPr>
          <p:nvPr/>
        </p:nvCxnSpPr>
        <p:spPr bwMode="auto">
          <a:xfrm flipV="1">
            <a:off x="1329343" y="192521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1289631" y="15475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89631" y="1979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210667" y="2348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67852" y="2628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20170" y="2839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49139" y="32087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77160" y="36892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89631" y="42157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89631" y="50599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29343" y="5445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65" name="橢圓 64"/>
          <p:cNvSpPr/>
          <p:nvPr/>
        </p:nvSpPr>
        <p:spPr bwMode="auto">
          <a:xfrm>
            <a:off x="3614771" y="181301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4910915" y="182139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3635896" y="266872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 bwMode="auto">
          <a:xfrm>
            <a:off x="4932040" y="26771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3635896" y="35328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4932040" y="35412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橢圓 70"/>
          <p:cNvSpPr/>
          <p:nvPr/>
        </p:nvSpPr>
        <p:spPr bwMode="auto">
          <a:xfrm>
            <a:off x="3635896" y="4468924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4932040" y="44773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3648637" y="53330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4944781" y="53414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5" name="直線接點 74"/>
          <p:cNvCxnSpPr>
            <a:stCxn id="65" idx="6"/>
            <a:endCxn id="68" idx="2"/>
          </p:cNvCxnSpPr>
          <p:nvPr/>
        </p:nvCxnSpPr>
        <p:spPr bwMode="auto">
          <a:xfrm>
            <a:off x="3902803" y="195702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67" idx="6"/>
            <a:endCxn id="70" idx="2"/>
          </p:cNvCxnSpPr>
          <p:nvPr/>
        </p:nvCxnSpPr>
        <p:spPr bwMode="auto">
          <a:xfrm>
            <a:off x="3923928" y="281274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67" idx="6"/>
            <a:endCxn id="72" idx="2"/>
          </p:cNvCxnSpPr>
          <p:nvPr/>
        </p:nvCxnSpPr>
        <p:spPr bwMode="auto">
          <a:xfrm>
            <a:off x="3923928" y="2812740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69" idx="6"/>
            <a:endCxn id="72" idx="2"/>
          </p:cNvCxnSpPr>
          <p:nvPr/>
        </p:nvCxnSpPr>
        <p:spPr bwMode="auto">
          <a:xfrm>
            <a:off x="3923928" y="3676836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接點 78"/>
          <p:cNvCxnSpPr>
            <a:stCxn id="69" idx="6"/>
            <a:endCxn id="66" idx="2"/>
          </p:cNvCxnSpPr>
          <p:nvPr/>
        </p:nvCxnSpPr>
        <p:spPr bwMode="auto">
          <a:xfrm flipV="1">
            <a:off x="3923928" y="1965412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79"/>
          <p:cNvCxnSpPr>
            <a:stCxn id="71" idx="6"/>
            <a:endCxn id="72" idx="2"/>
          </p:cNvCxnSpPr>
          <p:nvPr/>
        </p:nvCxnSpPr>
        <p:spPr bwMode="auto">
          <a:xfrm>
            <a:off x="3902803" y="459604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/>
          <p:cNvCxnSpPr>
            <a:stCxn id="73" idx="6"/>
            <a:endCxn id="72" idx="3"/>
          </p:cNvCxnSpPr>
          <p:nvPr/>
        </p:nvCxnSpPr>
        <p:spPr bwMode="auto">
          <a:xfrm flipV="1">
            <a:off x="3936669" y="4723159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接點 81"/>
          <p:cNvCxnSpPr>
            <a:stCxn id="73" idx="6"/>
            <a:endCxn id="74" idx="2"/>
          </p:cNvCxnSpPr>
          <p:nvPr/>
        </p:nvCxnSpPr>
        <p:spPr bwMode="auto">
          <a:xfrm>
            <a:off x="3936669" y="547703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接點 82"/>
          <p:cNvCxnSpPr>
            <a:stCxn id="65" idx="6"/>
            <a:endCxn id="66" idx="2"/>
          </p:cNvCxnSpPr>
          <p:nvPr/>
        </p:nvCxnSpPr>
        <p:spPr bwMode="auto">
          <a:xfrm>
            <a:off x="3902803" y="1957028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/>
          <p:cNvCxnSpPr>
            <a:stCxn id="67" idx="6"/>
            <a:endCxn id="66" idx="2"/>
          </p:cNvCxnSpPr>
          <p:nvPr/>
        </p:nvCxnSpPr>
        <p:spPr bwMode="auto">
          <a:xfrm flipV="1">
            <a:off x="3923928" y="196541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/>
          <p:cNvSpPr txBox="1"/>
          <p:nvPr/>
        </p:nvSpPr>
        <p:spPr>
          <a:xfrm>
            <a:off x="3884216" y="1587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884216" y="2019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805252" y="23890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962437" y="2668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14755" y="2879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843724" y="3248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871745" y="37294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884216" y="4255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84216" y="51000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923928" y="548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314200" y="1759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347864" y="2627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47864" y="350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48555" y="4396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98942" y="5291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220072" y="1759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5253736" y="2627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253736" y="35045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254427" y="4396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304814" y="529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3095012" y="140075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054435" y="14184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660536" y="586246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956604" y="587727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4" name="向右箭號 23"/>
          <p:cNvSpPr/>
          <p:nvPr/>
        </p:nvSpPr>
        <p:spPr bwMode="auto">
          <a:xfrm>
            <a:off x="2915816" y="1772816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4" name="向右箭號 153"/>
          <p:cNvSpPr/>
          <p:nvPr/>
        </p:nvSpPr>
        <p:spPr bwMode="auto">
          <a:xfrm>
            <a:off x="2916507" y="2654650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53" name="表格 152"/>
          <p:cNvGraphicFramePr>
            <a:graphicFrameLocks noGrp="1"/>
          </p:cNvGraphicFramePr>
          <p:nvPr>
            <p:extLst/>
          </p:nvPr>
        </p:nvGraphicFramePr>
        <p:xfrm>
          <a:off x="6628437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/>
          </p:nvPr>
        </p:nvGraphicFramePr>
        <p:xfrm>
          <a:off x="7956376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7" name="文字方塊 156"/>
          <p:cNvSpPr txBox="1"/>
          <p:nvPr/>
        </p:nvSpPr>
        <p:spPr>
          <a:xfrm>
            <a:off x="6484421" y="11543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Lx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7884367" y="1124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Ly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/>
          </p:nvPr>
        </p:nvGraphicFramePr>
        <p:xfrm>
          <a:off x="611220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" name="文字方塊 159"/>
          <p:cNvSpPr txBox="1"/>
          <p:nvPr/>
        </p:nvSpPr>
        <p:spPr>
          <a:xfrm>
            <a:off x="6112203" y="117503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S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8464370" y="112474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T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62" name="表格 161"/>
          <p:cNvGraphicFramePr>
            <a:graphicFrameLocks noGrp="1"/>
          </p:cNvGraphicFramePr>
          <p:nvPr>
            <p:extLst/>
          </p:nvPr>
        </p:nvGraphicFramePr>
        <p:xfrm>
          <a:off x="850622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表格 162"/>
          <p:cNvGraphicFramePr>
            <a:graphicFrameLocks noGrp="1"/>
          </p:cNvGraphicFramePr>
          <p:nvPr>
            <p:extLst/>
          </p:nvPr>
        </p:nvGraphicFramePr>
        <p:xfrm>
          <a:off x="8390061" y="459913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" name="文字方塊 163"/>
          <p:cNvSpPr txBox="1"/>
          <p:nvPr/>
        </p:nvSpPr>
        <p:spPr>
          <a:xfrm>
            <a:off x="8244408" y="413747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Gungsuh" pitchFamily="18" charset="-127"/>
                <a:ea typeface="Gungsuh" pitchFamily="18" charset="-127"/>
              </a:rPr>
              <a:t>Lef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5" name="橢圓 164"/>
          <p:cNvSpPr/>
          <p:nvPr/>
        </p:nvSpPr>
        <p:spPr bwMode="auto">
          <a:xfrm>
            <a:off x="6260114" y="458112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6" name="橢圓 165"/>
          <p:cNvSpPr/>
          <p:nvPr/>
        </p:nvSpPr>
        <p:spPr bwMode="auto">
          <a:xfrm>
            <a:off x="8026462" y="4581128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7" name="橢圓 166"/>
          <p:cNvSpPr/>
          <p:nvPr/>
        </p:nvSpPr>
        <p:spPr bwMode="auto">
          <a:xfrm>
            <a:off x="6270184" y="5013176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8" name="橢圓 167"/>
          <p:cNvSpPr/>
          <p:nvPr/>
        </p:nvSpPr>
        <p:spPr bwMode="auto">
          <a:xfrm>
            <a:off x="8036532" y="5013176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9" name="橢圓 168"/>
          <p:cNvSpPr/>
          <p:nvPr/>
        </p:nvSpPr>
        <p:spPr bwMode="auto">
          <a:xfrm>
            <a:off x="6270184" y="5409219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0" name="橢圓 169"/>
          <p:cNvSpPr/>
          <p:nvPr/>
        </p:nvSpPr>
        <p:spPr bwMode="auto">
          <a:xfrm>
            <a:off x="8036532" y="544522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270184" y="580526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2" name="橢圓 171"/>
          <p:cNvSpPr/>
          <p:nvPr/>
        </p:nvSpPr>
        <p:spPr bwMode="auto">
          <a:xfrm>
            <a:off x="8036532" y="580526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6270184" y="616530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8036532" y="616530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7" name="直線接點 176"/>
          <p:cNvCxnSpPr>
            <a:stCxn id="165" idx="6"/>
            <a:endCxn id="166" idx="2"/>
          </p:cNvCxnSpPr>
          <p:nvPr/>
        </p:nvCxnSpPr>
        <p:spPr bwMode="auto">
          <a:xfrm>
            <a:off x="6467990" y="4689140"/>
            <a:ext cx="15584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8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95320" cy="838200"/>
          </a:xfrm>
        </p:spPr>
        <p:txBody>
          <a:bodyPr/>
          <a:lstStyle/>
          <a:p>
            <a:r>
              <a:rPr lang="en-US" altLang="zh-TW" sz="3600" dirty="0"/>
              <a:t>Kuhn-</a:t>
            </a:r>
            <a:r>
              <a:rPr lang="en-US" altLang="zh-TW" sz="3600" dirty="0" err="1"/>
              <a:t>Munkres</a:t>
            </a:r>
            <a:r>
              <a:rPr lang="en-US" altLang="zh-TW" sz="3600" dirty="0"/>
              <a:t> (</a:t>
            </a:r>
            <a:r>
              <a:rPr lang="en-US" altLang="zh-TW" sz="3600" dirty="0" smtClean="0"/>
              <a:t>KM) Algorithm</a:t>
            </a:r>
            <a:endParaRPr lang="zh-TW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721422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049361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577406" y="11543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Lx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77352" y="1124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Ly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205188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rgbClr val="FF0000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205188" y="117503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S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57355" y="112474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T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8599208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8576031" y="4509119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8481409" y="4119463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Gungsuh" pitchFamily="18" charset="-127"/>
                <a:ea typeface="Gungsuh" pitchFamily="18" charset="-127"/>
              </a:rPr>
              <a:t>Lef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353099" y="458112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8119447" y="4545125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6363169" y="494116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8129517" y="4905165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6363169" y="5409219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8129517" y="5373216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6363169" y="580526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8129517" y="5769261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6363169" y="616530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8129517" y="6129301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577406" y="95546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938880" y="96266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5991225" cy="566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2483768" y="17431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27" name="直線接點 26"/>
          <p:cNvCxnSpPr/>
          <p:nvPr/>
        </p:nvCxnSpPr>
        <p:spPr bwMode="auto">
          <a:xfrm>
            <a:off x="6577406" y="4653137"/>
            <a:ext cx="15584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54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 bwMode="auto">
          <a:xfrm>
            <a:off x="1020186" y="17728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316330" y="17812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041311" y="262852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337455" y="26369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041311" y="34926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337455" y="35010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041311" y="4428728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337455" y="44371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1054052" y="52928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350196" y="53012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4" idx="6"/>
            <a:endCxn id="7" idx="2"/>
          </p:cNvCxnSpPr>
          <p:nvPr/>
        </p:nvCxnSpPr>
        <p:spPr bwMode="auto">
          <a:xfrm>
            <a:off x="1308218" y="1916832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6" idx="6"/>
            <a:endCxn id="9" idx="2"/>
          </p:cNvCxnSpPr>
          <p:nvPr/>
        </p:nvCxnSpPr>
        <p:spPr bwMode="auto">
          <a:xfrm>
            <a:off x="1329343" y="277254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>
            <a:stCxn id="6" idx="6"/>
            <a:endCxn id="11" idx="2"/>
          </p:cNvCxnSpPr>
          <p:nvPr/>
        </p:nvCxnSpPr>
        <p:spPr bwMode="auto">
          <a:xfrm>
            <a:off x="1329343" y="277254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8" idx="6"/>
            <a:endCxn id="11" idx="2"/>
          </p:cNvCxnSpPr>
          <p:nvPr/>
        </p:nvCxnSpPr>
        <p:spPr bwMode="auto">
          <a:xfrm>
            <a:off x="1329343" y="3636640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8" idx="6"/>
            <a:endCxn id="5" idx="2"/>
          </p:cNvCxnSpPr>
          <p:nvPr/>
        </p:nvCxnSpPr>
        <p:spPr bwMode="auto">
          <a:xfrm flipV="1">
            <a:off x="1329343" y="1925216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 bwMode="auto">
          <a:xfrm>
            <a:off x="1308218" y="4555846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2" idx="6"/>
            <a:endCxn id="11" idx="3"/>
          </p:cNvCxnSpPr>
          <p:nvPr/>
        </p:nvCxnSpPr>
        <p:spPr bwMode="auto">
          <a:xfrm flipV="1">
            <a:off x="1342084" y="4682963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stCxn id="12" idx="6"/>
            <a:endCxn id="13" idx="2"/>
          </p:cNvCxnSpPr>
          <p:nvPr/>
        </p:nvCxnSpPr>
        <p:spPr bwMode="auto">
          <a:xfrm>
            <a:off x="1342084" y="543684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4" idx="6"/>
            <a:endCxn id="5" idx="2"/>
          </p:cNvCxnSpPr>
          <p:nvPr/>
        </p:nvCxnSpPr>
        <p:spPr bwMode="auto">
          <a:xfrm>
            <a:off x="1308218" y="19168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6" idx="6"/>
            <a:endCxn id="5" idx="2"/>
          </p:cNvCxnSpPr>
          <p:nvPr/>
        </p:nvCxnSpPr>
        <p:spPr bwMode="auto">
          <a:xfrm flipV="1">
            <a:off x="1329343" y="192521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1289631" y="15475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89631" y="1979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210667" y="2348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67852" y="2628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20170" y="2839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49139" y="32087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77160" y="36892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89631" y="42157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89631" y="50599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29343" y="5445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65" name="橢圓 64"/>
          <p:cNvSpPr/>
          <p:nvPr/>
        </p:nvSpPr>
        <p:spPr bwMode="auto">
          <a:xfrm>
            <a:off x="3614771" y="181301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4910915" y="182139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3635896" y="266872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 bwMode="auto">
          <a:xfrm>
            <a:off x="4932040" y="26771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3635896" y="35328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4932040" y="35412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橢圓 70"/>
          <p:cNvSpPr/>
          <p:nvPr/>
        </p:nvSpPr>
        <p:spPr bwMode="auto">
          <a:xfrm>
            <a:off x="3635896" y="4468924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4932040" y="44773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3648637" y="53330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4944781" y="53414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5" name="直線接點 74"/>
          <p:cNvCxnSpPr>
            <a:stCxn id="65" idx="6"/>
            <a:endCxn id="68" idx="2"/>
          </p:cNvCxnSpPr>
          <p:nvPr/>
        </p:nvCxnSpPr>
        <p:spPr bwMode="auto">
          <a:xfrm>
            <a:off x="3902803" y="195702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67" idx="6"/>
            <a:endCxn id="70" idx="2"/>
          </p:cNvCxnSpPr>
          <p:nvPr/>
        </p:nvCxnSpPr>
        <p:spPr bwMode="auto">
          <a:xfrm>
            <a:off x="3923928" y="281274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67" idx="6"/>
            <a:endCxn id="72" idx="2"/>
          </p:cNvCxnSpPr>
          <p:nvPr/>
        </p:nvCxnSpPr>
        <p:spPr bwMode="auto">
          <a:xfrm>
            <a:off x="3923928" y="2812740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69" idx="6"/>
            <a:endCxn id="72" idx="2"/>
          </p:cNvCxnSpPr>
          <p:nvPr/>
        </p:nvCxnSpPr>
        <p:spPr bwMode="auto">
          <a:xfrm>
            <a:off x="3923928" y="3676836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接點 78"/>
          <p:cNvCxnSpPr>
            <a:stCxn id="69" idx="6"/>
            <a:endCxn id="66" idx="2"/>
          </p:cNvCxnSpPr>
          <p:nvPr/>
        </p:nvCxnSpPr>
        <p:spPr bwMode="auto">
          <a:xfrm flipV="1">
            <a:off x="3923928" y="1965412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79"/>
          <p:cNvCxnSpPr>
            <a:stCxn id="71" idx="6"/>
            <a:endCxn id="72" idx="2"/>
          </p:cNvCxnSpPr>
          <p:nvPr/>
        </p:nvCxnSpPr>
        <p:spPr bwMode="auto">
          <a:xfrm>
            <a:off x="3902803" y="459604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/>
          <p:cNvCxnSpPr>
            <a:stCxn id="73" idx="6"/>
            <a:endCxn id="72" idx="3"/>
          </p:cNvCxnSpPr>
          <p:nvPr/>
        </p:nvCxnSpPr>
        <p:spPr bwMode="auto">
          <a:xfrm flipV="1">
            <a:off x="3936669" y="4723159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接點 81"/>
          <p:cNvCxnSpPr>
            <a:stCxn id="73" idx="6"/>
            <a:endCxn id="74" idx="2"/>
          </p:cNvCxnSpPr>
          <p:nvPr/>
        </p:nvCxnSpPr>
        <p:spPr bwMode="auto">
          <a:xfrm>
            <a:off x="3936669" y="547703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接點 82"/>
          <p:cNvCxnSpPr>
            <a:stCxn id="65" idx="6"/>
            <a:endCxn id="66" idx="2"/>
          </p:cNvCxnSpPr>
          <p:nvPr/>
        </p:nvCxnSpPr>
        <p:spPr bwMode="auto">
          <a:xfrm>
            <a:off x="3902803" y="1957028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/>
          <p:cNvCxnSpPr>
            <a:stCxn id="67" idx="6"/>
            <a:endCxn id="66" idx="2"/>
          </p:cNvCxnSpPr>
          <p:nvPr/>
        </p:nvCxnSpPr>
        <p:spPr bwMode="auto">
          <a:xfrm flipV="1">
            <a:off x="3923928" y="196541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/>
          <p:cNvSpPr txBox="1"/>
          <p:nvPr/>
        </p:nvSpPr>
        <p:spPr>
          <a:xfrm>
            <a:off x="3884216" y="1587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884216" y="2019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805252" y="23890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962437" y="2668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14755" y="2879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843724" y="3248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871745" y="37294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884216" y="4255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84216" y="51000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923928" y="548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314200" y="1759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347864" y="2627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47864" y="350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48555" y="4396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98942" y="5291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220072" y="1759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5253736" y="2627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253736" y="35045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254427" y="4396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304814" y="529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3095012" y="140075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054435" y="14184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660536" y="586246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956604" y="587727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4" name="向右箭號 23"/>
          <p:cNvSpPr/>
          <p:nvPr/>
        </p:nvSpPr>
        <p:spPr bwMode="auto">
          <a:xfrm>
            <a:off x="2915816" y="1772816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4" name="向右箭號 153"/>
          <p:cNvSpPr/>
          <p:nvPr/>
        </p:nvSpPr>
        <p:spPr bwMode="auto">
          <a:xfrm>
            <a:off x="2916507" y="2654650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53" name="表格 152"/>
          <p:cNvGraphicFramePr>
            <a:graphicFrameLocks noGrp="1"/>
          </p:cNvGraphicFramePr>
          <p:nvPr>
            <p:extLst/>
          </p:nvPr>
        </p:nvGraphicFramePr>
        <p:xfrm>
          <a:off x="6628437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/>
          </p:nvPr>
        </p:nvGraphicFramePr>
        <p:xfrm>
          <a:off x="7956376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7" name="文字方塊 156"/>
          <p:cNvSpPr txBox="1"/>
          <p:nvPr/>
        </p:nvSpPr>
        <p:spPr>
          <a:xfrm>
            <a:off x="6484421" y="11543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Lx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7884367" y="1124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Ly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/>
          </p:nvPr>
        </p:nvGraphicFramePr>
        <p:xfrm>
          <a:off x="611220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" name="文字方塊 159"/>
          <p:cNvSpPr txBox="1"/>
          <p:nvPr/>
        </p:nvSpPr>
        <p:spPr>
          <a:xfrm>
            <a:off x="6112203" y="117503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S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8464370" y="112474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T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62" name="表格 161"/>
          <p:cNvGraphicFramePr>
            <a:graphicFrameLocks noGrp="1"/>
          </p:cNvGraphicFramePr>
          <p:nvPr>
            <p:extLst/>
          </p:nvPr>
        </p:nvGraphicFramePr>
        <p:xfrm>
          <a:off x="850622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表格 162"/>
          <p:cNvGraphicFramePr>
            <a:graphicFrameLocks noGrp="1"/>
          </p:cNvGraphicFramePr>
          <p:nvPr>
            <p:extLst/>
          </p:nvPr>
        </p:nvGraphicFramePr>
        <p:xfrm>
          <a:off x="8390061" y="459913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" name="文字方塊 163"/>
          <p:cNvSpPr txBox="1"/>
          <p:nvPr/>
        </p:nvSpPr>
        <p:spPr>
          <a:xfrm>
            <a:off x="8244408" y="413747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Gungsuh" pitchFamily="18" charset="-127"/>
                <a:ea typeface="Gungsuh" pitchFamily="18" charset="-127"/>
              </a:rPr>
              <a:t>Lef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5" name="橢圓 164"/>
          <p:cNvSpPr/>
          <p:nvPr/>
        </p:nvSpPr>
        <p:spPr bwMode="auto">
          <a:xfrm>
            <a:off x="6260114" y="458112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6" name="橢圓 165"/>
          <p:cNvSpPr/>
          <p:nvPr/>
        </p:nvSpPr>
        <p:spPr bwMode="auto">
          <a:xfrm>
            <a:off x="8026462" y="4581128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7" name="橢圓 166"/>
          <p:cNvSpPr/>
          <p:nvPr/>
        </p:nvSpPr>
        <p:spPr bwMode="auto">
          <a:xfrm>
            <a:off x="6270184" y="5013176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8" name="橢圓 167"/>
          <p:cNvSpPr/>
          <p:nvPr/>
        </p:nvSpPr>
        <p:spPr bwMode="auto">
          <a:xfrm>
            <a:off x="8036532" y="5013176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9" name="橢圓 168"/>
          <p:cNvSpPr/>
          <p:nvPr/>
        </p:nvSpPr>
        <p:spPr bwMode="auto">
          <a:xfrm>
            <a:off x="6270184" y="5409219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0" name="橢圓 169"/>
          <p:cNvSpPr/>
          <p:nvPr/>
        </p:nvSpPr>
        <p:spPr bwMode="auto">
          <a:xfrm>
            <a:off x="8036532" y="544522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270184" y="580526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2" name="橢圓 171"/>
          <p:cNvSpPr/>
          <p:nvPr/>
        </p:nvSpPr>
        <p:spPr bwMode="auto">
          <a:xfrm>
            <a:off x="8036532" y="580526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6270184" y="616530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8036532" y="616530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7" name="直線接點 176"/>
          <p:cNvCxnSpPr>
            <a:stCxn id="165" idx="6"/>
            <a:endCxn id="166" idx="2"/>
          </p:cNvCxnSpPr>
          <p:nvPr/>
        </p:nvCxnSpPr>
        <p:spPr bwMode="auto">
          <a:xfrm>
            <a:off x="6467990" y="4689140"/>
            <a:ext cx="15584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直線接點 184"/>
          <p:cNvCxnSpPr>
            <a:endCxn id="172" idx="2"/>
          </p:cNvCxnSpPr>
          <p:nvPr/>
        </p:nvCxnSpPr>
        <p:spPr bwMode="auto">
          <a:xfrm>
            <a:off x="6467990" y="5121188"/>
            <a:ext cx="1568542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67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95320" cy="838200"/>
          </a:xfrm>
        </p:spPr>
        <p:txBody>
          <a:bodyPr/>
          <a:lstStyle/>
          <a:p>
            <a:r>
              <a:rPr lang="en-US" altLang="zh-TW" sz="3600" dirty="0"/>
              <a:t>Kuhn-</a:t>
            </a:r>
            <a:r>
              <a:rPr lang="en-US" altLang="zh-TW" sz="3600" dirty="0" err="1"/>
              <a:t>Munkres</a:t>
            </a:r>
            <a:r>
              <a:rPr lang="en-US" altLang="zh-TW" sz="3600" dirty="0"/>
              <a:t> (</a:t>
            </a:r>
            <a:r>
              <a:rPr lang="en-US" altLang="zh-TW" sz="3600" dirty="0" smtClean="0"/>
              <a:t>KM) Algorithm</a:t>
            </a:r>
            <a:endParaRPr lang="zh-TW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5991225" cy="566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2483768" y="17431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6628437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956376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484421" y="11543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Lx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884367" y="1124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Ly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11220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rgbClr val="FF0000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6112203" y="117503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S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464370" y="112474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T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850622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8390061" y="459913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8244408" y="413747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Gungsuh" pitchFamily="18" charset="-127"/>
                <a:ea typeface="Gungsuh" pitchFamily="18" charset="-127"/>
              </a:rPr>
              <a:t>Lef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6260114" y="458112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8026462" y="4581128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6270184" y="5013176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8036532" y="5013176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6270184" y="5409219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8036532" y="544522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6270184" y="580526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8036532" y="580526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6270184" y="616530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8036532" y="616530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0" name="直線接點 49"/>
          <p:cNvCxnSpPr>
            <a:stCxn id="38" idx="6"/>
            <a:endCxn id="39" idx="2"/>
          </p:cNvCxnSpPr>
          <p:nvPr/>
        </p:nvCxnSpPr>
        <p:spPr bwMode="auto">
          <a:xfrm>
            <a:off x="6467990" y="4689140"/>
            <a:ext cx="15584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接點 50"/>
          <p:cNvCxnSpPr>
            <a:endCxn id="47" idx="2"/>
          </p:cNvCxnSpPr>
          <p:nvPr/>
        </p:nvCxnSpPr>
        <p:spPr bwMode="auto">
          <a:xfrm>
            <a:off x="6467990" y="5121188"/>
            <a:ext cx="1568542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橢圓 51"/>
          <p:cNvSpPr/>
          <p:nvPr/>
        </p:nvSpPr>
        <p:spPr bwMode="auto">
          <a:xfrm>
            <a:off x="-2063603" y="132793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-767459" y="133631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-2042478" y="218364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-746334" y="219203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-2042478" y="3047742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7" name="橢圓 56"/>
          <p:cNvSpPr/>
          <p:nvPr/>
        </p:nvSpPr>
        <p:spPr bwMode="auto">
          <a:xfrm>
            <a:off x="-746334" y="305612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橢圓 57"/>
          <p:cNvSpPr/>
          <p:nvPr/>
        </p:nvSpPr>
        <p:spPr bwMode="auto">
          <a:xfrm>
            <a:off x="-2042478" y="3983846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9" name="橢圓 58"/>
          <p:cNvSpPr/>
          <p:nvPr/>
        </p:nvSpPr>
        <p:spPr bwMode="auto">
          <a:xfrm>
            <a:off x="-746334" y="399223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" name="橢圓 59"/>
          <p:cNvSpPr/>
          <p:nvPr/>
        </p:nvSpPr>
        <p:spPr bwMode="auto">
          <a:xfrm>
            <a:off x="-2029737" y="4847942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" name="橢圓 60"/>
          <p:cNvSpPr/>
          <p:nvPr/>
        </p:nvSpPr>
        <p:spPr bwMode="auto">
          <a:xfrm>
            <a:off x="-733593" y="485632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2" name="直線接點 61"/>
          <p:cNvCxnSpPr>
            <a:stCxn id="52" idx="6"/>
            <a:endCxn id="55" idx="2"/>
          </p:cNvCxnSpPr>
          <p:nvPr/>
        </p:nvCxnSpPr>
        <p:spPr bwMode="auto">
          <a:xfrm>
            <a:off x="-1775571" y="1471950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接點 62"/>
          <p:cNvCxnSpPr>
            <a:stCxn id="54" idx="6"/>
            <a:endCxn id="57" idx="2"/>
          </p:cNvCxnSpPr>
          <p:nvPr/>
        </p:nvCxnSpPr>
        <p:spPr bwMode="auto">
          <a:xfrm>
            <a:off x="-1754446" y="2327662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接點 63"/>
          <p:cNvCxnSpPr>
            <a:stCxn id="54" idx="6"/>
            <a:endCxn id="59" idx="2"/>
          </p:cNvCxnSpPr>
          <p:nvPr/>
        </p:nvCxnSpPr>
        <p:spPr bwMode="auto">
          <a:xfrm>
            <a:off x="-1754446" y="2327662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/>
          <p:cNvCxnSpPr>
            <a:stCxn id="56" idx="6"/>
            <a:endCxn id="59" idx="2"/>
          </p:cNvCxnSpPr>
          <p:nvPr/>
        </p:nvCxnSpPr>
        <p:spPr bwMode="auto">
          <a:xfrm>
            <a:off x="-1754446" y="3191758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>
            <a:stCxn id="56" idx="6"/>
            <a:endCxn id="53" idx="2"/>
          </p:cNvCxnSpPr>
          <p:nvPr/>
        </p:nvCxnSpPr>
        <p:spPr bwMode="auto">
          <a:xfrm flipV="1">
            <a:off x="-1754446" y="1480334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接點 66"/>
          <p:cNvCxnSpPr>
            <a:stCxn id="58" idx="6"/>
            <a:endCxn id="59" idx="2"/>
          </p:cNvCxnSpPr>
          <p:nvPr/>
        </p:nvCxnSpPr>
        <p:spPr bwMode="auto">
          <a:xfrm>
            <a:off x="-1775571" y="4110964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/>
          <p:cNvCxnSpPr>
            <a:stCxn id="60" idx="6"/>
            <a:endCxn id="59" idx="3"/>
          </p:cNvCxnSpPr>
          <p:nvPr/>
        </p:nvCxnSpPr>
        <p:spPr bwMode="auto">
          <a:xfrm flipV="1">
            <a:off x="-1741705" y="4238081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接點 68"/>
          <p:cNvCxnSpPr>
            <a:stCxn id="60" idx="6"/>
            <a:endCxn id="61" idx="2"/>
          </p:cNvCxnSpPr>
          <p:nvPr/>
        </p:nvCxnSpPr>
        <p:spPr bwMode="auto">
          <a:xfrm>
            <a:off x="-1741705" y="499195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接點 69"/>
          <p:cNvCxnSpPr>
            <a:stCxn id="52" idx="6"/>
            <a:endCxn id="53" idx="2"/>
          </p:cNvCxnSpPr>
          <p:nvPr/>
        </p:nvCxnSpPr>
        <p:spPr bwMode="auto">
          <a:xfrm>
            <a:off x="-1775571" y="1471950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/>
          <p:cNvCxnSpPr>
            <a:stCxn id="54" idx="6"/>
            <a:endCxn id="53" idx="2"/>
          </p:cNvCxnSpPr>
          <p:nvPr/>
        </p:nvCxnSpPr>
        <p:spPr bwMode="auto">
          <a:xfrm flipV="1">
            <a:off x="-1754446" y="1480334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字方塊 71"/>
          <p:cNvSpPr txBox="1"/>
          <p:nvPr/>
        </p:nvSpPr>
        <p:spPr>
          <a:xfrm>
            <a:off x="-1794158" y="1102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-1794158" y="15346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-1873122" y="19039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-1715937" y="2183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-1863619" y="23945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-1834650" y="27639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-1806629" y="32443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-1794158" y="3770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-1794158" y="46150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-1754446" y="50003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-2364174" y="1274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-2330510" y="2142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-2330510" y="30195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-2329819" y="391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-2279432" y="4806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-458302" y="12747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-424638" y="2142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-424638" y="30195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-423947" y="39109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-373560" y="4806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-2583362" y="91567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-623939" y="93334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-2017838" y="537738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-721770" y="539219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96" name="向右箭號 95"/>
          <p:cNvSpPr/>
          <p:nvPr/>
        </p:nvSpPr>
        <p:spPr bwMode="auto">
          <a:xfrm>
            <a:off x="-2762558" y="1287738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7" name="向右箭號 96"/>
          <p:cNvSpPr/>
          <p:nvPr/>
        </p:nvSpPr>
        <p:spPr bwMode="auto">
          <a:xfrm>
            <a:off x="-2761867" y="2169572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8" name="向右箭號 97"/>
          <p:cNvSpPr/>
          <p:nvPr/>
        </p:nvSpPr>
        <p:spPr bwMode="auto">
          <a:xfrm>
            <a:off x="-2762558" y="3048139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 bwMode="auto">
          <a:xfrm>
            <a:off x="1020186" y="1772816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316330" y="178120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041311" y="2628528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337455" y="26369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041311" y="34926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337455" y="35010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041311" y="4428728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337455" y="4437112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1054052" y="5292824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350196" y="53012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4" idx="6"/>
            <a:endCxn id="7" idx="2"/>
          </p:cNvCxnSpPr>
          <p:nvPr/>
        </p:nvCxnSpPr>
        <p:spPr bwMode="auto">
          <a:xfrm>
            <a:off x="1308218" y="1916832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6" idx="6"/>
            <a:endCxn id="9" idx="2"/>
          </p:cNvCxnSpPr>
          <p:nvPr/>
        </p:nvCxnSpPr>
        <p:spPr bwMode="auto">
          <a:xfrm>
            <a:off x="1329343" y="2772544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>
            <a:stCxn id="6" idx="6"/>
            <a:endCxn id="11" idx="2"/>
          </p:cNvCxnSpPr>
          <p:nvPr/>
        </p:nvCxnSpPr>
        <p:spPr bwMode="auto">
          <a:xfrm>
            <a:off x="1329343" y="2772544"/>
            <a:ext cx="1008112" cy="1808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8" idx="6"/>
            <a:endCxn id="11" idx="2"/>
          </p:cNvCxnSpPr>
          <p:nvPr/>
        </p:nvCxnSpPr>
        <p:spPr bwMode="auto">
          <a:xfrm>
            <a:off x="1329343" y="3636640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>
            <a:stCxn id="8" idx="6"/>
            <a:endCxn id="5" idx="2"/>
          </p:cNvCxnSpPr>
          <p:nvPr/>
        </p:nvCxnSpPr>
        <p:spPr bwMode="auto">
          <a:xfrm flipV="1">
            <a:off x="1329343" y="1925216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 bwMode="auto">
          <a:xfrm>
            <a:off x="1308218" y="4555846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2" idx="6"/>
            <a:endCxn id="11" idx="3"/>
          </p:cNvCxnSpPr>
          <p:nvPr/>
        </p:nvCxnSpPr>
        <p:spPr bwMode="auto">
          <a:xfrm flipV="1">
            <a:off x="1342084" y="4682963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stCxn id="12" idx="6"/>
            <a:endCxn id="13" idx="2"/>
          </p:cNvCxnSpPr>
          <p:nvPr/>
        </p:nvCxnSpPr>
        <p:spPr bwMode="auto">
          <a:xfrm>
            <a:off x="1342084" y="5436840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4" idx="6"/>
            <a:endCxn id="5" idx="2"/>
          </p:cNvCxnSpPr>
          <p:nvPr/>
        </p:nvCxnSpPr>
        <p:spPr bwMode="auto">
          <a:xfrm>
            <a:off x="1308218" y="1916832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6" idx="6"/>
            <a:endCxn id="5" idx="2"/>
          </p:cNvCxnSpPr>
          <p:nvPr/>
        </p:nvCxnSpPr>
        <p:spPr bwMode="auto">
          <a:xfrm flipV="1">
            <a:off x="1329343" y="1925216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1289631" y="15475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289631" y="1979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210667" y="2348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67852" y="2628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20170" y="2839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49139" y="32087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77160" y="36892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89631" y="42157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89631" y="50599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29343" y="5445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graphicFrame>
        <p:nvGraphicFramePr>
          <p:cNvPr id="153" name="表格 152"/>
          <p:cNvGraphicFramePr>
            <a:graphicFrameLocks noGrp="1"/>
          </p:cNvGraphicFramePr>
          <p:nvPr>
            <p:extLst/>
          </p:nvPr>
        </p:nvGraphicFramePr>
        <p:xfrm>
          <a:off x="6628437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表格 155"/>
          <p:cNvGraphicFramePr>
            <a:graphicFrameLocks noGrp="1"/>
          </p:cNvGraphicFramePr>
          <p:nvPr>
            <p:extLst/>
          </p:nvPr>
        </p:nvGraphicFramePr>
        <p:xfrm>
          <a:off x="7956376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7" name="文字方塊 156"/>
          <p:cNvSpPr txBox="1"/>
          <p:nvPr/>
        </p:nvSpPr>
        <p:spPr>
          <a:xfrm>
            <a:off x="6484421" y="11543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Lx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7884367" y="1124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Ly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/>
          </p:nvPr>
        </p:nvGraphicFramePr>
        <p:xfrm>
          <a:off x="611220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0" name="文字方塊 159"/>
          <p:cNvSpPr txBox="1"/>
          <p:nvPr/>
        </p:nvSpPr>
        <p:spPr>
          <a:xfrm>
            <a:off x="6112203" y="117503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S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8464370" y="112474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T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62" name="表格 161"/>
          <p:cNvGraphicFramePr>
            <a:graphicFrameLocks noGrp="1"/>
          </p:cNvGraphicFramePr>
          <p:nvPr>
            <p:extLst/>
          </p:nvPr>
        </p:nvGraphicFramePr>
        <p:xfrm>
          <a:off x="850622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表格 162"/>
          <p:cNvGraphicFramePr>
            <a:graphicFrameLocks noGrp="1"/>
          </p:cNvGraphicFramePr>
          <p:nvPr>
            <p:extLst/>
          </p:nvPr>
        </p:nvGraphicFramePr>
        <p:xfrm>
          <a:off x="8390061" y="459913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" name="文字方塊 163"/>
          <p:cNvSpPr txBox="1"/>
          <p:nvPr/>
        </p:nvSpPr>
        <p:spPr>
          <a:xfrm>
            <a:off x="8244408" y="413747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Gungsuh" pitchFamily="18" charset="-127"/>
                <a:ea typeface="Gungsuh" pitchFamily="18" charset="-127"/>
              </a:rPr>
              <a:t>Lef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65" name="橢圓 164"/>
          <p:cNvSpPr/>
          <p:nvPr/>
        </p:nvSpPr>
        <p:spPr bwMode="auto">
          <a:xfrm>
            <a:off x="6260114" y="458112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6" name="橢圓 165"/>
          <p:cNvSpPr/>
          <p:nvPr/>
        </p:nvSpPr>
        <p:spPr bwMode="auto">
          <a:xfrm>
            <a:off x="8026462" y="4581128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7" name="橢圓 166"/>
          <p:cNvSpPr/>
          <p:nvPr/>
        </p:nvSpPr>
        <p:spPr bwMode="auto">
          <a:xfrm>
            <a:off x="6270184" y="5013176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8" name="橢圓 167"/>
          <p:cNvSpPr/>
          <p:nvPr/>
        </p:nvSpPr>
        <p:spPr bwMode="auto">
          <a:xfrm>
            <a:off x="8036532" y="5013176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9" name="橢圓 168"/>
          <p:cNvSpPr/>
          <p:nvPr/>
        </p:nvSpPr>
        <p:spPr bwMode="auto">
          <a:xfrm>
            <a:off x="6270184" y="5409219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0" name="橢圓 169"/>
          <p:cNvSpPr/>
          <p:nvPr/>
        </p:nvSpPr>
        <p:spPr bwMode="auto">
          <a:xfrm>
            <a:off x="8036532" y="544522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270184" y="580526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2" name="橢圓 171"/>
          <p:cNvSpPr/>
          <p:nvPr/>
        </p:nvSpPr>
        <p:spPr bwMode="auto">
          <a:xfrm>
            <a:off x="8036532" y="580526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6270184" y="616530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8036532" y="616530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7" name="直線接點 176"/>
          <p:cNvCxnSpPr>
            <a:stCxn id="165" idx="6"/>
            <a:endCxn id="166" idx="2"/>
          </p:cNvCxnSpPr>
          <p:nvPr/>
        </p:nvCxnSpPr>
        <p:spPr bwMode="auto">
          <a:xfrm>
            <a:off x="6467990" y="4689140"/>
            <a:ext cx="15584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直線接點 184"/>
          <p:cNvCxnSpPr>
            <a:endCxn id="172" idx="2"/>
          </p:cNvCxnSpPr>
          <p:nvPr/>
        </p:nvCxnSpPr>
        <p:spPr bwMode="auto">
          <a:xfrm>
            <a:off x="6467990" y="5121188"/>
            <a:ext cx="1568542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橢圓 64"/>
          <p:cNvSpPr/>
          <p:nvPr/>
        </p:nvSpPr>
        <p:spPr bwMode="auto">
          <a:xfrm>
            <a:off x="3614771" y="181301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4910915" y="182139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3635896" y="266872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 bwMode="auto">
          <a:xfrm>
            <a:off x="4932040" y="26771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3635896" y="35328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4932040" y="35412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橢圓 70"/>
          <p:cNvSpPr/>
          <p:nvPr/>
        </p:nvSpPr>
        <p:spPr bwMode="auto">
          <a:xfrm>
            <a:off x="3635896" y="4468924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4932040" y="447730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橢圓 72"/>
          <p:cNvSpPr/>
          <p:nvPr/>
        </p:nvSpPr>
        <p:spPr bwMode="auto">
          <a:xfrm>
            <a:off x="3648637" y="5333020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4944781" y="5341404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5" name="直線接點 74"/>
          <p:cNvCxnSpPr>
            <a:stCxn id="65" idx="6"/>
            <a:endCxn id="68" idx="2"/>
          </p:cNvCxnSpPr>
          <p:nvPr/>
        </p:nvCxnSpPr>
        <p:spPr bwMode="auto">
          <a:xfrm>
            <a:off x="3902803" y="1957028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接點 75"/>
          <p:cNvCxnSpPr>
            <a:stCxn id="67" idx="6"/>
            <a:endCxn id="70" idx="2"/>
          </p:cNvCxnSpPr>
          <p:nvPr/>
        </p:nvCxnSpPr>
        <p:spPr bwMode="auto">
          <a:xfrm>
            <a:off x="3923928" y="2812740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stCxn id="67" idx="6"/>
            <a:endCxn id="72" idx="2"/>
          </p:cNvCxnSpPr>
          <p:nvPr/>
        </p:nvCxnSpPr>
        <p:spPr bwMode="auto">
          <a:xfrm>
            <a:off x="3923928" y="2812740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69" idx="6"/>
            <a:endCxn id="72" idx="2"/>
          </p:cNvCxnSpPr>
          <p:nvPr/>
        </p:nvCxnSpPr>
        <p:spPr bwMode="auto">
          <a:xfrm>
            <a:off x="3923928" y="3676836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接點 78"/>
          <p:cNvCxnSpPr>
            <a:stCxn id="69" idx="6"/>
            <a:endCxn id="66" idx="2"/>
          </p:cNvCxnSpPr>
          <p:nvPr/>
        </p:nvCxnSpPr>
        <p:spPr bwMode="auto">
          <a:xfrm flipV="1">
            <a:off x="3923928" y="1965412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79"/>
          <p:cNvCxnSpPr>
            <a:stCxn id="71" idx="6"/>
            <a:endCxn id="72" idx="2"/>
          </p:cNvCxnSpPr>
          <p:nvPr/>
        </p:nvCxnSpPr>
        <p:spPr bwMode="auto">
          <a:xfrm>
            <a:off x="3902803" y="4596042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接點 80"/>
          <p:cNvCxnSpPr>
            <a:stCxn id="73" idx="6"/>
            <a:endCxn id="72" idx="3"/>
          </p:cNvCxnSpPr>
          <p:nvPr/>
        </p:nvCxnSpPr>
        <p:spPr bwMode="auto">
          <a:xfrm flipV="1">
            <a:off x="3936669" y="4723159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接點 81"/>
          <p:cNvCxnSpPr>
            <a:stCxn id="73" idx="6"/>
            <a:endCxn id="74" idx="2"/>
          </p:cNvCxnSpPr>
          <p:nvPr/>
        </p:nvCxnSpPr>
        <p:spPr bwMode="auto">
          <a:xfrm>
            <a:off x="3936669" y="5477036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接點 82"/>
          <p:cNvCxnSpPr>
            <a:stCxn id="65" idx="6"/>
            <a:endCxn id="66" idx="2"/>
          </p:cNvCxnSpPr>
          <p:nvPr/>
        </p:nvCxnSpPr>
        <p:spPr bwMode="auto">
          <a:xfrm>
            <a:off x="3902803" y="1957028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接點 83"/>
          <p:cNvCxnSpPr>
            <a:stCxn id="67" idx="6"/>
            <a:endCxn id="66" idx="2"/>
          </p:cNvCxnSpPr>
          <p:nvPr/>
        </p:nvCxnSpPr>
        <p:spPr bwMode="auto">
          <a:xfrm flipV="1">
            <a:off x="3923928" y="1965412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字方塊 84"/>
          <p:cNvSpPr txBox="1"/>
          <p:nvPr/>
        </p:nvSpPr>
        <p:spPr>
          <a:xfrm>
            <a:off x="3884216" y="1587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884216" y="2019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805252" y="23890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962437" y="2668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14755" y="2879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843724" y="3248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871745" y="37294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884216" y="4255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84216" y="51000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923928" y="548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314200" y="1759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347864" y="2627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47864" y="350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48555" y="4396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98942" y="5291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220072" y="1759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5253736" y="2627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253736" y="35045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254427" y="4396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304814" y="529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3095012" y="140075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054435" y="14184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660536" y="586246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956604" y="587727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24" name="向右箭號 23"/>
          <p:cNvSpPr/>
          <p:nvPr/>
        </p:nvSpPr>
        <p:spPr bwMode="auto">
          <a:xfrm>
            <a:off x="2915816" y="1772816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4" name="向右箭號 153"/>
          <p:cNvSpPr/>
          <p:nvPr/>
        </p:nvSpPr>
        <p:spPr bwMode="auto">
          <a:xfrm>
            <a:off x="2916507" y="2654650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向右箭號 108"/>
          <p:cNvSpPr/>
          <p:nvPr/>
        </p:nvSpPr>
        <p:spPr bwMode="auto">
          <a:xfrm>
            <a:off x="2915816" y="3533217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6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86" y="0"/>
            <a:ext cx="5975210" cy="4839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628437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956376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484421" y="11543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Lx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84367" y="1124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Ly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11220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112203" y="117503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S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64370" y="112474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T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850622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8390061" y="459913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8244408" y="413747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Gungsuh" pitchFamily="18" charset="-127"/>
                <a:ea typeface="Gungsuh" pitchFamily="18" charset="-127"/>
              </a:rPr>
              <a:t>Lef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260114" y="458112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8026462" y="4581128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6270184" y="5013176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8036532" y="5013176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6270184" y="5409219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8036532" y="544522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6270184" y="580526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8036532" y="580526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6270184" y="616530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8036532" y="616530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4" name="直線接點 23"/>
          <p:cNvCxnSpPr>
            <a:stCxn id="14" idx="6"/>
            <a:endCxn id="15" idx="2"/>
          </p:cNvCxnSpPr>
          <p:nvPr/>
        </p:nvCxnSpPr>
        <p:spPr bwMode="auto">
          <a:xfrm>
            <a:off x="6467990" y="4689140"/>
            <a:ext cx="15584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>
            <a:endCxn id="21" idx="2"/>
          </p:cNvCxnSpPr>
          <p:nvPr/>
        </p:nvCxnSpPr>
        <p:spPr bwMode="auto">
          <a:xfrm>
            <a:off x="6467990" y="5121188"/>
            <a:ext cx="1568542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橢圓 73"/>
          <p:cNvSpPr/>
          <p:nvPr/>
        </p:nvSpPr>
        <p:spPr bwMode="auto">
          <a:xfrm>
            <a:off x="-2063603" y="132793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-767459" y="133631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-2042478" y="218364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-746334" y="219203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-2042478" y="304774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-746334" y="305612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-2042478" y="3983846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-746334" y="399223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-2029737" y="4847942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-733593" y="485632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4" name="直線接點 83"/>
          <p:cNvCxnSpPr>
            <a:stCxn id="74" idx="6"/>
            <a:endCxn id="77" idx="2"/>
          </p:cNvCxnSpPr>
          <p:nvPr/>
        </p:nvCxnSpPr>
        <p:spPr bwMode="auto">
          <a:xfrm>
            <a:off x="-1775571" y="1471950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9933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/>
          <p:cNvCxnSpPr>
            <a:stCxn id="76" idx="6"/>
            <a:endCxn id="79" idx="2"/>
          </p:cNvCxnSpPr>
          <p:nvPr/>
        </p:nvCxnSpPr>
        <p:spPr bwMode="auto">
          <a:xfrm>
            <a:off x="-1754446" y="2327662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9933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接點 85"/>
          <p:cNvCxnSpPr>
            <a:stCxn id="76" idx="6"/>
            <a:endCxn id="81" idx="2"/>
          </p:cNvCxnSpPr>
          <p:nvPr/>
        </p:nvCxnSpPr>
        <p:spPr bwMode="auto">
          <a:xfrm>
            <a:off x="-1754446" y="2327662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接點 86"/>
          <p:cNvCxnSpPr>
            <a:stCxn id="78" idx="6"/>
            <a:endCxn id="81" idx="2"/>
          </p:cNvCxnSpPr>
          <p:nvPr/>
        </p:nvCxnSpPr>
        <p:spPr bwMode="auto">
          <a:xfrm>
            <a:off x="-1754446" y="3191758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接點 87"/>
          <p:cNvCxnSpPr>
            <a:stCxn id="78" idx="6"/>
            <a:endCxn id="75" idx="2"/>
          </p:cNvCxnSpPr>
          <p:nvPr/>
        </p:nvCxnSpPr>
        <p:spPr bwMode="auto">
          <a:xfrm flipV="1">
            <a:off x="-1754446" y="1480334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接點 88"/>
          <p:cNvCxnSpPr>
            <a:stCxn id="80" idx="6"/>
            <a:endCxn id="81" idx="2"/>
          </p:cNvCxnSpPr>
          <p:nvPr/>
        </p:nvCxnSpPr>
        <p:spPr bwMode="auto">
          <a:xfrm>
            <a:off x="-1775571" y="4110964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接點 89"/>
          <p:cNvCxnSpPr>
            <a:stCxn id="82" idx="6"/>
            <a:endCxn id="81" idx="3"/>
          </p:cNvCxnSpPr>
          <p:nvPr/>
        </p:nvCxnSpPr>
        <p:spPr bwMode="auto">
          <a:xfrm flipV="1">
            <a:off x="-1741705" y="4238081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接點 90"/>
          <p:cNvCxnSpPr>
            <a:stCxn id="82" idx="6"/>
            <a:endCxn id="83" idx="2"/>
          </p:cNvCxnSpPr>
          <p:nvPr/>
        </p:nvCxnSpPr>
        <p:spPr bwMode="auto">
          <a:xfrm>
            <a:off x="-1741705" y="499195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接點 91"/>
          <p:cNvCxnSpPr>
            <a:stCxn id="74" idx="6"/>
            <a:endCxn id="75" idx="2"/>
          </p:cNvCxnSpPr>
          <p:nvPr/>
        </p:nvCxnSpPr>
        <p:spPr bwMode="auto">
          <a:xfrm>
            <a:off x="-1775571" y="1471950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/>
          <p:cNvCxnSpPr>
            <a:stCxn id="76" idx="6"/>
            <a:endCxn id="75" idx="2"/>
          </p:cNvCxnSpPr>
          <p:nvPr/>
        </p:nvCxnSpPr>
        <p:spPr bwMode="auto">
          <a:xfrm flipV="1">
            <a:off x="-1754446" y="1480334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-1794158" y="1102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-1794158" y="15346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-1873122" y="19039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-1715937" y="2183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-1863619" y="23945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-1834650" y="27639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-1806629" y="32443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-1794158" y="3770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-1794158" y="46150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-1754446" y="50003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-2364174" y="1274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5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-2330510" y="2142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-2330510" y="30195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4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-2329819" y="391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-2279432" y="4806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-458302" y="12747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-424638" y="2142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-424638" y="30195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-423947" y="39109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-373560" y="4806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-2583362" y="91567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-623939" y="93334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-2017838" y="537738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-721770" y="539219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18" name="向右箭號 117"/>
          <p:cNvSpPr/>
          <p:nvPr/>
        </p:nvSpPr>
        <p:spPr bwMode="auto">
          <a:xfrm>
            <a:off x="-2762558" y="1287738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9" name="向右箭號 118"/>
          <p:cNvSpPr/>
          <p:nvPr/>
        </p:nvSpPr>
        <p:spPr bwMode="auto">
          <a:xfrm>
            <a:off x="-2761867" y="2169572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0" name="向右箭號 119"/>
          <p:cNvSpPr/>
          <p:nvPr/>
        </p:nvSpPr>
        <p:spPr bwMode="auto">
          <a:xfrm>
            <a:off x="-2762558" y="3048139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-718261" y="1705412"/>
            <a:ext cx="1332416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99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5+0-3=</a:t>
            </a:r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-718261" y="2545016"/>
            <a:ext cx="1332416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99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6+0-2=4</a:t>
            </a:r>
            <a:endParaRPr lang="zh-TW" altLang="en-US" b="1">
              <a:solidFill>
                <a:srgbClr val="FF993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40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86" y="0"/>
            <a:ext cx="5975210" cy="4839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628437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956376" y="1658418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484421" y="11543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Lx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84367" y="1124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Ly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11220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112203" y="117503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S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64370" y="112474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Gungsuh" pitchFamily="18" charset="-127"/>
                <a:ea typeface="Gungsuh" pitchFamily="18" charset="-127"/>
              </a:rPr>
              <a:t>T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8506223" y="166562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chemeClr val="bg2"/>
                          </a:solidFill>
                          <a:latin typeface="微軟正黑體"/>
                          <a:ea typeface="微軟正黑體"/>
                        </a:rPr>
                        <a:t>╳</a:t>
                      </a:r>
                      <a:endParaRPr lang="zh-TW" altLang="en-US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8390061" y="4599136"/>
          <a:ext cx="36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8244408" y="413747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Gungsuh" pitchFamily="18" charset="-127"/>
                <a:ea typeface="Gungsuh" pitchFamily="18" charset="-127"/>
              </a:rPr>
              <a:t>Lef</a:t>
            </a:r>
            <a:endParaRPr lang="zh-TW" altLang="en-US" b="1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260114" y="4581128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8026462" y="4581128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6270184" y="5013176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8036532" y="5013176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6270184" y="5409219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8036532" y="544522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6270184" y="580526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8036532" y="580526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6270184" y="6165304"/>
            <a:ext cx="207876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8036532" y="6165304"/>
            <a:ext cx="207876" cy="216024"/>
          </a:xfrm>
          <a:prstGeom prst="ellips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4" name="直線接點 23"/>
          <p:cNvCxnSpPr>
            <a:stCxn id="14" idx="6"/>
            <a:endCxn id="15" idx="2"/>
          </p:cNvCxnSpPr>
          <p:nvPr/>
        </p:nvCxnSpPr>
        <p:spPr bwMode="auto">
          <a:xfrm>
            <a:off x="6467990" y="4689140"/>
            <a:ext cx="15584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>
            <a:endCxn id="21" idx="2"/>
          </p:cNvCxnSpPr>
          <p:nvPr/>
        </p:nvCxnSpPr>
        <p:spPr bwMode="auto">
          <a:xfrm>
            <a:off x="6467990" y="5121188"/>
            <a:ext cx="1568542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橢圓 73"/>
          <p:cNvSpPr/>
          <p:nvPr/>
        </p:nvSpPr>
        <p:spPr bwMode="auto">
          <a:xfrm>
            <a:off x="-2063603" y="1327934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/>
              <a:t>1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-767459" y="1336318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-2042478" y="2183646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-746334" y="219203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-2042478" y="3047742"/>
            <a:ext cx="288032" cy="28803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-746334" y="305612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-2042478" y="3983846"/>
            <a:ext cx="266907" cy="25423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-746334" y="3992230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-2029737" y="4847942"/>
            <a:ext cx="288032" cy="28803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-733593" y="4856326"/>
            <a:ext cx="288032" cy="288032"/>
          </a:xfrm>
          <a:prstGeom prst="ellips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新細明體" pitchFamily="18" charset="-120"/>
              </a:rPr>
              <a:t>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4" name="直線接點 83"/>
          <p:cNvCxnSpPr>
            <a:stCxn id="74" idx="6"/>
            <a:endCxn id="77" idx="2"/>
          </p:cNvCxnSpPr>
          <p:nvPr/>
        </p:nvCxnSpPr>
        <p:spPr bwMode="auto">
          <a:xfrm>
            <a:off x="-1775571" y="1471950"/>
            <a:ext cx="1029237" cy="8640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9933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接點 84"/>
          <p:cNvCxnSpPr>
            <a:stCxn id="76" idx="6"/>
            <a:endCxn id="79" idx="2"/>
          </p:cNvCxnSpPr>
          <p:nvPr/>
        </p:nvCxnSpPr>
        <p:spPr bwMode="auto">
          <a:xfrm>
            <a:off x="-1754446" y="2327662"/>
            <a:ext cx="1008112" cy="872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9933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接點 85"/>
          <p:cNvCxnSpPr>
            <a:stCxn id="76" idx="6"/>
            <a:endCxn id="81" idx="2"/>
          </p:cNvCxnSpPr>
          <p:nvPr/>
        </p:nvCxnSpPr>
        <p:spPr bwMode="auto">
          <a:xfrm>
            <a:off x="-1754446" y="2327662"/>
            <a:ext cx="1008112" cy="18085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接點 86"/>
          <p:cNvCxnSpPr>
            <a:stCxn id="78" idx="6"/>
            <a:endCxn id="81" idx="2"/>
          </p:cNvCxnSpPr>
          <p:nvPr/>
        </p:nvCxnSpPr>
        <p:spPr bwMode="auto">
          <a:xfrm>
            <a:off x="-1754446" y="3191758"/>
            <a:ext cx="1008112" cy="9444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接點 87"/>
          <p:cNvCxnSpPr>
            <a:stCxn id="78" idx="6"/>
            <a:endCxn id="75" idx="2"/>
          </p:cNvCxnSpPr>
          <p:nvPr/>
        </p:nvCxnSpPr>
        <p:spPr bwMode="auto">
          <a:xfrm flipV="1">
            <a:off x="-1754446" y="1480334"/>
            <a:ext cx="986987" cy="17114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接點 88"/>
          <p:cNvCxnSpPr>
            <a:stCxn id="80" idx="6"/>
            <a:endCxn id="81" idx="2"/>
          </p:cNvCxnSpPr>
          <p:nvPr/>
        </p:nvCxnSpPr>
        <p:spPr bwMode="auto">
          <a:xfrm>
            <a:off x="-1775571" y="4110964"/>
            <a:ext cx="1029237" cy="252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接點 89"/>
          <p:cNvCxnSpPr>
            <a:stCxn id="82" idx="6"/>
            <a:endCxn id="81" idx="3"/>
          </p:cNvCxnSpPr>
          <p:nvPr/>
        </p:nvCxnSpPr>
        <p:spPr bwMode="auto">
          <a:xfrm flipV="1">
            <a:off x="-1741705" y="4238081"/>
            <a:ext cx="1037552" cy="7538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接點 90"/>
          <p:cNvCxnSpPr>
            <a:stCxn id="82" idx="6"/>
            <a:endCxn id="83" idx="2"/>
          </p:cNvCxnSpPr>
          <p:nvPr/>
        </p:nvCxnSpPr>
        <p:spPr bwMode="auto">
          <a:xfrm>
            <a:off x="-1741705" y="4991958"/>
            <a:ext cx="1008112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接點 91"/>
          <p:cNvCxnSpPr>
            <a:stCxn id="74" idx="6"/>
            <a:endCxn id="75" idx="2"/>
          </p:cNvCxnSpPr>
          <p:nvPr/>
        </p:nvCxnSpPr>
        <p:spPr bwMode="auto">
          <a:xfrm>
            <a:off x="-1775571" y="1471950"/>
            <a:ext cx="1008112" cy="8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接點 92"/>
          <p:cNvCxnSpPr>
            <a:stCxn id="76" idx="6"/>
            <a:endCxn id="75" idx="2"/>
          </p:cNvCxnSpPr>
          <p:nvPr/>
        </p:nvCxnSpPr>
        <p:spPr bwMode="auto">
          <a:xfrm flipV="1">
            <a:off x="-1754446" y="1480334"/>
            <a:ext cx="986987" cy="8473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-1794158" y="1102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5</a:t>
            </a:r>
            <a:endParaRPr lang="zh-TW" altLang="en-US" sz="18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-1794158" y="15346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-1873122" y="19039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-3</a:t>
            </a:r>
            <a:endParaRPr lang="zh-TW" altLang="en-US" sz="1800" b="1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-1715937" y="2183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-1863619" y="23945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-1834650" y="27639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4</a:t>
            </a:r>
            <a:endParaRPr lang="zh-TW" altLang="en-US" sz="1800" b="1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-1806629" y="32443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-2</a:t>
            </a:r>
            <a:endParaRPr lang="zh-TW" altLang="en-US" sz="1800" b="1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-1794158" y="3770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-1794158" y="46150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6</a:t>
            </a:r>
            <a:endParaRPr lang="zh-TW" altLang="en-US" sz="1800" b="1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-1754446" y="50003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-2484784" y="12747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5-2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-2484784" y="21425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6-2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-2484784" y="30195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4-2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-2329819" y="391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3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-2279432" y="4806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6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-511449" y="126876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0+2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-424638" y="2142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-424638" y="30195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-511449" y="39330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0+2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-373560" y="4806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0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-2583362" y="91567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-623939" y="93334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label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-2017838" y="537738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X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-721770" y="539219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Rockwell Condensed" pitchFamily="18" charset="0"/>
              </a:rPr>
              <a:t>Y</a:t>
            </a:r>
            <a:endParaRPr lang="zh-TW" altLang="en-US" b="1" dirty="0">
              <a:latin typeface="Rockwell Condensed" pitchFamily="18" charset="0"/>
            </a:endParaRPr>
          </a:p>
        </p:txBody>
      </p:sp>
      <p:sp>
        <p:nvSpPr>
          <p:cNvPr id="118" name="向右箭號 117"/>
          <p:cNvSpPr/>
          <p:nvPr/>
        </p:nvSpPr>
        <p:spPr bwMode="auto">
          <a:xfrm>
            <a:off x="-2988840" y="1287738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9" name="向右箭號 118"/>
          <p:cNvSpPr/>
          <p:nvPr/>
        </p:nvSpPr>
        <p:spPr bwMode="auto">
          <a:xfrm>
            <a:off x="-2988840" y="2169572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0" name="向右箭號 119"/>
          <p:cNvSpPr/>
          <p:nvPr/>
        </p:nvSpPr>
        <p:spPr bwMode="auto">
          <a:xfrm>
            <a:off x="-2988840" y="3048139"/>
            <a:ext cx="432048" cy="3161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-718261" y="1705412"/>
            <a:ext cx="1332416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99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5+0-3=</a:t>
            </a:r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0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5040560" cy="478159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3725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5610225" cy="490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0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24544" y="60633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320013"/>
            <a:ext cx="3384376" cy="525658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08:00 10 11 9 16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08:07 9 16 10 11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08:00 10 11 9 16</a:t>
            </a:r>
          </a:p>
          <a:p>
            <a:pPr marL="0" indent="0">
              <a:buNone/>
            </a:pPr>
            <a:r>
              <a:rPr lang="en-US" altLang="zh-TW" b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08:06 9 16 10 11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55976" y="1299550"/>
            <a:ext cx="460851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TW" sz="2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  <a:p>
            <a:pPr marL="0" indent="0" algn="just">
              <a:buNone/>
            </a:pPr>
            <a:r>
              <a:rPr lang="en-US" altLang="zh-TW" sz="2800" ker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sz="1800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3568" y="1320013"/>
            <a:ext cx="576064" cy="5968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1259632" y="1196752"/>
            <a:ext cx="792088" cy="4216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403648" y="796717"/>
            <a:ext cx="288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test cases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83568" y="1916832"/>
            <a:ext cx="3384376" cy="17281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63998" y="1989911"/>
            <a:ext cx="336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booked rides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83568" y="2451576"/>
            <a:ext cx="3168352" cy="61738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/>
          <p:nvPr/>
        </p:nvCxnSpPr>
        <p:spPr bwMode="auto">
          <a:xfrm>
            <a:off x="1835696" y="2451576"/>
            <a:ext cx="0" cy="617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/>
          <p:nvPr/>
        </p:nvCxnSpPr>
        <p:spPr bwMode="auto">
          <a:xfrm>
            <a:off x="1907704" y="2996952"/>
            <a:ext cx="940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/>
          <p:nvPr/>
        </p:nvCxnSpPr>
        <p:spPr bwMode="auto">
          <a:xfrm>
            <a:off x="2983102" y="2996952"/>
            <a:ext cx="94082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/>
          <p:cNvCxnSpPr/>
          <p:nvPr/>
        </p:nvCxnSpPr>
        <p:spPr bwMode="auto">
          <a:xfrm flipH="1" flipV="1">
            <a:off x="2627784" y="3068960"/>
            <a:ext cx="504056" cy="6687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字方塊 50"/>
          <p:cNvSpPr txBox="1"/>
          <p:nvPr/>
        </p:nvSpPr>
        <p:spPr>
          <a:xfrm>
            <a:off x="2888228" y="3630120"/>
            <a:ext cx="108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Source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53" name="直線單箭頭接點 52"/>
          <p:cNvCxnSpPr/>
          <p:nvPr/>
        </p:nvCxnSpPr>
        <p:spPr bwMode="auto">
          <a:xfrm flipH="1" flipV="1">
            <a:off x="3937722" y="2826992"/>
            <a:ext cx="449536" cy="354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字方塊 53"/>
          <p:cNvSpPr txBox="1"/>
          <p:nvPr/>
        </p:nvSpPr>
        <p:spPr>
          <a:xfrm>
            <a:off x="4396788" y="276026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Destination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 bwMode="auto">
          <a:xfrm flipH="1" flipV="1">
            <a:off x="1462284" y="3007952"/>
            <a:ext cx="489840" cy="935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1259632" y="3913663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Departure time</a:t>
            </a:r>
            <a:endParaRPr lang="zh-TW" altLang="en-US" b="1">
              <a:solidFill>
                <a:srgbClr val="FF0000"/>
              </a:solidFill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222392" y="521160"/>
          <a:ext cx="39600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  <a:gridCol w="330000"/>
              </a:tblGrid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5381605" y="635668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(0,0)</a:t>
            </a:r>
            <a:endParaRPr lang="zh-TW" altLang="en-US" b="1"/>
          </a:p>
        </p:txBody>
      </p:sp>
      <p:sp>
        <p:nvSpPr>
          <p:cNvPr id="57" name="橢圓 56"/>
          <p:cNvSpPr/>
          <p:nvPr/>
        </p:nvSpPr>
        <p:spPr bwMode="auto">
          <a:xfrm>
            <a:off x="9396536" y="2616360"/>
            <a:ext cx="216024" cy="185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橢圓 64"/>
          <p:cNvSpPr/>
          <p:nvPr/>
        </p:nvSpPr>
        <p:spPr bwMode="auto">
          <a:xfrm>
            <a:off x="9108504" y="836712"/>
            <a:ext cx="216024" cy="18533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9014776" y="806165"/>
            <a:ext cx="216024" cy="1853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橢圓 66"/>
          <p:cNvSpPr/>
          <p:nvPr/>
        </p:nvSpPr>
        <p:spPr bwMode="auto">
          <a:xfrm>
            <a:off x="9504548" y="2616360"/>
            <a:ext cx="216024" cy="18533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83568" y="3027640"/>
            <a:ext cx="3168352" cy="61738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9" name="直線接點 68"/>
          <p:cNvCxnSpPr/>
          <p:nvPr/>
        </p:nvCxnSpPr>
        <p:spPr bwMode="auto">
          <a:xfrm>
            <a:off x="1835696" y="3027640"/>
            <a:ext cx="0" cy="6173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手繪多邊形 8"/>
          <p:cNvSpPr/>
          <p:nvPr/>
        </p:nvSpPr>
        <p:spPr bwMode="auto">
          <a:xfrm>
            <a:off x="9091962" y="1115568"/>
            <a:ext cx="253206" cy="1731122"/>
          </a:xfrm>
          <a:custGeom>
            <a:avLst/>
            <a:gdLst>
              <a:gd name="connsiteX0" fmla="*/ 253206 w 253206"/>
              <a:gd name="connsiteY0" fmla="*/ 1645920 h 1731122"/>
              <a:gd name="connsiteX1" fmla="*/ 15462 w 253206"/>
              <a:gd name="connsiteY1" fmla="*/ 1545336 h 1731122"/>
              <a:gd name="connsiteX2" fmla="*/ 42894 w 253206"/>
              <a:gd name="connsiteY2" fmla="*/ 0 h 173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206" h="1731122">
                <a:moveTo>
                  <a:pt x="253206" y="1645920"/>
                </a:moveTo>
                <a:cubicBezTo>
                  <a:pt x="151860" y="1732788"/>
                  <a:pt x="50514" y="1819656"/>
                  <a:pt x="15462" y="1545336"/>
                </a:cubicBezTo>
                <a:cubicBezTo>
                  <a:pt x="-19590" y="1271016"/>
                  <a:pt x="11652" y="635508"/>
                  <a:pt x="42894" y="0"/>
                </a:cubicBezTo>
              </a:path>
            </a:pathLst>
          </a:custGeom>
          <a:noFill/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24586" y="1855461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6 minites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3" name="手繪多邊形 32"/>
          <p:cNvSpPr/>
          <p:nvPr/>
        </p:nvSpPr>
        <p:spPr bwMode="auto">
          <a:xfrm>
            <a:off x="9402184" y="929380"/>
            <a:ext cx="265176" cy="1621218"/>
          </a:xfrm>
          <a:custGeom>
            <a:avLst/>
            <a:gdLst>
              <a:gd name="connsiteX0" fmla="*/ 0 w 265176"/>
              <a:gd name="connsiteY0" fmla="*/ 30162 h 1621218"/>
              <a:gd name="connsiteX1" fmla="*/ 210312 w 265176"/>
              <a:gd name="connsiteY1" fmla="*/ 213042 h 1621218"/>
              <a:gd name="connsiteX2" fmla="*/ 265176 w 265176"/>
              <a:gd name="connsiteY2" fmla="*/ 1621218 h 162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176" h="1621218">
                <a:moveTo>
                  <a:pt x="0" y="30162"/>
                </a:moveTo>
                <a:cubicBezTo>
                  <a:pt x="83058" y="-10986"/>
                  <a:pt x="166116" y="-52134"/>
                  <a:pt x="210312" y="213042"/>
                </a:cubicBezTo>
                <a:cubicBezTo>
                  <a:pt x="254508" y="478218"/>
                  <a:pt x="259842" y="1049718"/>
                  <a:pt x="265176" y="162121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623620" y="1407587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6 minites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2048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KM</a:t>
            </a:r>
            <a:r>
              <a:rPr lang="zh-TW" altLang="en-US" smtClean="0"/>
              <a:t> </a:t>
            </a:r>
            <a:r>
              <a:rPr lang="en-US" altLang="zh-TW" smtClean="0"/>
              <a:t>Algorithm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>
              <a:latin typeface="Arial" charset="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0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4015</TotalTime>
  <Words>3312</Words>
  <Application>Microsoft Office PowerPoint</Application>
  <PresentationFormat>如螢幕大小 (4:3)</PresentationFormat>
  <Paragraphs>1944</Paragraphs>
  <Slides>78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90" baseType="lpstr">
      <vt:lpstr>Arial Unicode MS</vt:lpstr>
      <vt:lpstr>Gungsuh</vt:lpstr>
      <vt:lpstr>微軟正黑體</vt:lpstr>
      <vt:lpstr>新細明體</vt:lpstr>
      <vt:lpstr>標楷體</vt:lpstr>
      <vt:lpstr>Arial</vt:lpstr>
      <vt:lpstr>Cambria Math</vt:lpstr>
      <vt:lpstr>Rockwell Condensed</vt:lpstr>
      <vt:lpstr>Times New Roman</vt:lpstr>
      <vt:lpstr>Wingdings</vt:lpstr>
      <vt:lpstr>Wingdings 2</vt:lpstr>
      <vt:lpstr>古典-1</vt:lpstr>
      <vt:lpstr>Uva 1201</vt:lpstr>
      <vt:lpstr>Problem Description (1/2)</vt:lpstr>
      <vt:lpstr>Problem Description (2/2)</vt:lpstr>
      <vt:lpstr>Input (1/2)</vt:lpstr>
      <vt:lpstr>Input (2/2)</vt:lpstr>
      <vt:lpstr>Output</vt:lpstr>
      <vt:lpstr>Sample Input / Output</vt:lpstr>
      <vt:lpstr>Sample Input / Output</vt:lpstr>
      <vt:lpstr>KM Algorithm  </vt:lpstr>
      <vt:lpstr>Perfect Bipartite Matching </vt:lpstr>
      <vt:lpstr>Perfect Bipartite Matching </vt:lpstr>
      <vt:lpstr>Perfect Bipartite Matching </vt:lpstr>
      <vt:lpstr>Maximum Weight  Perfect Bipartite Matching </vt:lpstr>
      <vt:lpstr>Equality Edge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Minimum Vertex Cover (1/5)</vt:lpstr>
      <vt:lpstr>Minimum Vertex Cover (2/5)</vt:lpstr>
      <vt:lpstr>Minimum Vertex Cover (3/5)</vt:lpstr>
      <vt:lpstr>Minimum Vertex Cover  in a tree(4/5)</vt:lpstr>
      <vt:lpstr>Minimum Vertex Cover  in Bipartile (5/5)</vt:lpstr>
      <vt:lpstr>Maximum Independent Set(1/5)</vt:lpstr>
      <vt:lpstr>Independent Set (2/5)</vt:lpstr>
      <vt:lpstr>Maximum Independent Set(3/5)</vt:lpstr>
      <vt:lpstr>Minimum Independent Set in a tree(4/5)</vt:lpstr>
      <vt:lpstr>Maximum Independent Set in Bipartile (5/5)</vt:lpstr>
      <vt:lpstr>Minimum Edge Cover (1/5)</vt:lpstr>
      <vt:lpstr>Minimum Edge Cover (2/5)</vt:lpstr>
      <vt:lpstr>Minimum Edge Cover (3/5)</vt:lpstr>
      <vt:lpstr>Minimum Edge Cover (4/5)</vt:lpstr>
      <vt:lpstr>Minimum Edge Cover (5/5)</vt:lpstr>
      <vt:lpstr>Minimum Path Cover  in DAG</vt:lpstr>
      <vt:lpstr>Minimum Path Cover  in DAG</vt:lpstr>
      <vt:lpstr>Minimum Path Cover  in DAG</vt:lpstr>
      <vt:lpstr>Minimum Path Cover  in DAG</vt:lpstr>
      <vt:lpstr>Minimum Path Cover  in DAG</vt:lpstr>
      <vt:lpstr>Minimum Path Cover  in DAG</vt:lpstr>
      <vt:lpstr>Minimum Path Cover  in DAG</vt:lpstr>
      <vt:lpstr>PowerPoint 簡報</vt:lpstr>
      <vt:lpstr>PowerPoint 簡報</vt:lpstr>
      <vt:lpstr>PowerPoint 簡報</vt:lpstr>
      <vt:lpstr>Golden Tiger Claw  </vt:lpstr>
      <vt:lpstr>Problem Descriptions (1/2)</vt:lpstr>
      <vt:lpstr>Problem Descriptions (2/2)</vt:lpstr>
      <vt:lpstr>Input</vt:lpstr>
      <vt:lpstr>Output</vt:lpstr>
      <vt:lpstr>Example</vt:lpstr>
      <vt:lpstr>Solution Bipartite Graph</vt:lpstr>
      <vt:lpstr>KM Algorithm  </vt:lpstr>
      <vt:lpstr>Perfect Bipartite Matching </vt:lpstr>
      <vt:lpstr>Perfect Bipartite Matching </vt:lpstr>
      <vt:lpstr>Perfect Bipartite Matching </vt:lpstr>
      <vt:lpstr>Maximum Weight  Perfect Bipartite Matching </vt:lpstr>
      <vt:lpstr>Equality Edge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Maximum Weight Perfect Bipartite Matching </vt:lpstr>
      <vt:lpstr>Kuhn-Munkres (KM) Algorithm</vt:lpstr>
      <vt:lpstr>PowerPoint 簡報</vt:lpstr>
      <vt:lpstr>Kuhn-Munkres (KM) Algorithm</vt:lpstr>
      <vt:lpstr>PowerPoint 簡報</vt:lpstr>
      <vt:lpstr>Kuhn-Munkres (KM) Algorithm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1029</cp:revision>
  <dcterms:created xsi:type="dcterms:W3CDTF">2007-09-17T04:06:35Z</dcterms:created>
  <dcterms:modified xsi:type="dcterms:W3CDTF">2020-11-04T06:20:04Z</dcterms:modified>
</cp:coreProperties>
</file>