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7"/>
  </p:notesMasterIdLst>
  <p:sldIdLst>
    <p:sldId id="258" r:id="rId2"/>
    <p:sldId id="288" r:id="rId3"/>
    <p:sldId id="289" r:id="rId4"/>
    <p:sldId id="291" r:id="rId5"/>
    <p:sldId id="292" r:id="rId6"/>
    <p:sldId id="294" r:id="rId7"/>
    <p:sldId id="304" r:id="rId8"/>
    <p:sldId id="306" r:id="rId9"/>
    <p:sldId id="307" r:id="rId10"/>
    <p:sldId id="299" r:id="rId11"/>
    <p:sldId id="300" r:id="rId12"/>
    <p:sldId id="301" r:id="rId13"/>
    <p:sldId id="305" r:id="rId14"/>
    <p:sldId id="302" r:id="rId15"/>
    <p:sldId id="303" r:id="rId16"/>
  </p:sldIdLst>
  <p:sldSz cx="9144000" cy="5143500" type="screen16x9"/>
  <p:notesSz cx="6858000" cy="9144000"/>
  <p:embeddedFontLst>
    <p:embeddedFont>
      <p:font typeface="Barlow" panose="00000500000000000000" pitchFamily="2" charset="0"/>
      <p:regular r:id="rId18"/>
      <p:bold r:id="rId19"/>
      <p:italic r:id="rId20"/>
      <p:boldItalic r:id="rId21"/>
    </p:embeddedFont>
    <p:embeddedFont>
      <p:font typeface="Barlow Light" panose="00000400000000000000" pitchFamily="2" charset="0"/>
      <p:regular r:id="rId22"/>
      <p:bold r:id="rId23"/>
      <p:italic r:id="rId24"/>
      <p:boldItalic r:id="rId25"/>
    </p:embeddedFont>
    <p:embeddedFont>
      <p:font typeface="Calibri" panose="020F0502020204030204" pitchFamily="34" charset="0"/>
      <p:regular r:id="rId26"/>
      <p:bold r:id="rId27"/>
      <p:italic r:id="rId28"/>
      <p:boldItalic r:id="rId29"/>
    </p:embeddedFont>
    <p:embeddedFont>
      <p:font typeface="Cambria Math" panose="02040503050406030204" pitchFamily="18" charset="0"/>
      <p:regular r:id="rId30"/>
    </p:embeddedFont>
    <p:embeddedFont>
      <p:font typeface="Lucida Sans Unicode" panose="020B0602030504020204" pitchFamily="34" charset="0"/>
      <p:regular r:id="rId31"/>
    </p:embeddedFont>
    <p:embeddedFont>
      <p:font typeface="Miriam Libre" panose="00000500000000000000" pitchFamily="2" charset="-79"/>
      <p:regular r:id="rId32"/>
      <p:bold r:id="rId33"/>
    </p:embeddedFont>
    <p:embeddedFont>
      <p:font typeface="Segoe UI" panose="020B0502040204020203"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9C5457D7-38B5-488A-AB12-1DFC905FD23A}">
          <p14:sldIdLst>
            <p14:sldId id="258"/>
            <p14:sldId id="288"/>
            <p14:sldId id="289"/>
            <p14:sldId id="291"/>
            <p14:sldId id="292"/>
            <p14:sldId id="294"/>
            <p14:sldId id="304"/>
            <p14:sldId id="306"/>
            <p14:sldId id="307"/>
            <p14:sldId id="299"/>
            <p14:sldId id="300"/>
            <p14:sldId id="301"/>
            <p14:sldId id="305"/>
            <p14:sldId id="302"/>
            <p14:sldId id="30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B0FE"/>
    <a:srgbClr val="938D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5E06A6-B9C5-4392-BBF4-0348FCB3A457}">
  <a:tblStyle styleId="{F35E06A6-B9C5-4392-BBF4-0348FCB3A45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0EC1077-E716-4A77-9B5E-4BEACD265C9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viewProps" Target="viewProps.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72198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dcac64e18e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dcac64e18e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76212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69645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12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61288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122525" y="1991825"/>
            <a:ext cx="48990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4600"/>
              <a:buNone/>
              <a:defRPr sz="4600">
                <a:solidFill>
                  <a:schemeClr val="dk1"/>
                </a:solidFill>
              </a:defRPr>
            </a:lvl1pPr>
            <a:lvl2pPr lvl="1" algn="ctr">
              <a:spcBef>
                <a:spcPts val="0"/>
              </a:spcBef>
              <a:spcAft>
                <a:spcPts val="0"/>
              </a:spcAft>
              <a:buClr>
                <a:schemeClr val="dk1"/>
              </a:buClr>
              <a:buSzPts val="4600"/>
              <a:buNone/>
              <a:defRPr sz="4600">
                <a:solidFill>
                  <a:schemeClr val="dk1"/>
                </a:solidFill>
              </a:defRPr>
            </a:lvl2pPr>
            <a:lvl3pPr lvl="2" algn="ctr">
              <a:spcBef>
                <a:spcPts val="0"/>
              </a:spcBef>
              <a:spcAft>
                <a:spcPts val="0"/>
              </a:spcAft>
              <a:buClr>
                <a:schemeClr val="dk1"/>
              </a:buClr>
              <a:buSzPts val="4600"/>
              <a:buNone/>
              <a:defRPr sz="4600">
                <a:solidFill>
                  <a:schemeClr val="dk1"/>
                </a:solidFill>
              </a:defRPr>
            </a:lvl3pPr>
            <a:lvl4pPr lvl="3" algn="ctr">
              <a:spcBef>
                <a:spcPts val="0"/>
              </a:spcBef>
              <a:spcAft>
                <a:spcPts val="0"/>
              </a:spcAft>
              <a:buClr>
                <a:schemeClr val="dk1"/>
              </a:buClr>
              <a:buSzPts val="4600"/>
              <a:buNone/>
              <a:defRPr sz="4600">
                <a:solidFill>
                  <a:schemeClr val="dk1"/>
                </a:solidFill>
              </a:defRPr>
            </a:lvl4pPr>
            <a:lvl5pPr lvl="4" algn="ctr">
              <a:spcBef>
                <a:spcPts val="0"/>
              </a:spcBef>
              <a:spcAft>
                <a:spcPts val="0"/>
              </a:spcAft>
              <a:buClr>
                <a:schemeClr val="dk1"/>
              </a:buClr>
              <a:buSzPts val="4600"/>
              <a:buNone/>
              <a:defRPr sz="4600">
                <a:solidFill>
                  <a:schemeClr val="dk1"/>
                </a:solidFill>
              </a:defRPr>
            </a:lvl5pPr>
            <a:lvl6pPr lvl="5" algn="ctr">
              <a:spcBef>
                <a:spcPts val="0"/>
              </a:spcBef>
              <a:spcAft>
                <a:spcPts val="0"/>
              </a:spcAft>
              <a:buClr>
                <a:schemeClr val="dk1"/>
              </a:buClr>
              <a:buSzPts val="4600"/>
              <a:buNone/>
              <a:defRPr sz="4600">
                <a:solidFill>
                  <a:schemeClr val="dk1"/>
                </a:solidFill>
              </a:defRPr>
            </a:lvl6pPr>
            <a:lvl7pPr lvl="6" algn="ctr">
              <a:spcBef>
                <a:spcPts val="0"/>
              </a:spcBef>
              <a:spcAft>
                <a:spcPts val="0"/>
              </a:spcAft>
              <a:buClr>
                <a:schemeClr val="dk1"/>
              </a:buClr>
              <a:buSzPts val="4600"/>
              <a:buNone/>
              <a:defRPr sz="4600">
                <a:solidFill>
                  <a:schemeClr val="dk1"/>
                </a:solidFill>
              </a:defRPr>
            </a:lvl7pPr>
            <a:lvl8pPr lvl="7" algn="ctr">
              <a:spcBef>
                <a:spcPts val="0"/>
              </a:spcBef>
              <a:spcAft>
                <a:spcPts val="0"/>
              </a:spcAft>
              <a:buClr>
                <a:schemeClr val="dk1"/>
              </a:buClr>
              <a:buSzPts val="4600"/>
              <a:buNone/>
              <a:defRPr sz="4600">
                <a:solidFill>
                  <a:schemeClr val="dk1"/>
                </a:solidFill>
              </a:defRPr>
            </a:lvl8pPr>
            <a:lvl9pPr lvl="8" algn="ctr">
              <a:spcBef>
                <a:spcPts val="0"/>
              </a:spcBef>
              <a:spcAft>
                <a:spcPts val="0"/>
              </a:spcAft>
              <a:buClr>
                <a:schemeClr val="dk1"/>
              </a:buClr>
              <a:buSzPts val="4600"/>
              <a:buNone/>
              <a:defRPr sz="4600">
                <a:solidFill>
                  <a:schemeClr val="dk1"/>
                </a:solidFill>
              </a:defRPr>
            </a:lvl9pPr>
          </a:lstStyle>
          <a:p>
            <a:endParaRPr/>
          </a:p>
        </p:txBody>
      </p:sp>
      <p:sp>
        <p:nvSpPr>
          <p:cNvPr id="11" name="Google Shape;11;p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 name="Google Shape;12;p2"/>
          <p:cNvGrpSpPr/>
          <p:nvPr/>
        </p:nvGrpSpPr>
        <p:grpSpPr>
          <a:xfrm>
            <a:off x="557947" y="-9"/>
            <a:ext cx="1564584" cy="2825099"/>
            <a:chOff x="0" y="855663"/>
            <a:chExt cx="1257300" cy="2270250"/>
          </a:xfrm>
        </p:grpSpPr>
        <p:sp>
          <p:nvSpPr>
            <p:cNvPr id="13" name="Google Shape;13;p2"/>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 name="Google Shape;21;p2"/>
          <p:cNvGrpSpPr/>
          <p:nvPr/>
        </p:nvGrpSpPr>
        <p:grpSpPr>
          <a:xfrm rot="-5400000">
            <a:off x="7256368" y="-405553"/>
            <a:ext cx="1043197" cy="2732065"/>
            <a:chOff x="7556500" y="3806825"/>
            <a:chExt cx="838313" cy="2195488"/>
          </a:xfrm>
        </p:grpSpPr>
        <p:sp>
          <p:nvSpPr>
            <p:cNvPr id="22" name="Google Shape;22;p2"/>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 name="Google Shape;33;p2"/>
          <p:cNvGrpSpPr/>
          <p:nvPr/>
        </p:nvGrpSpPr>
        <p:grpSpPr>
          <a:xfrm rot="5400000">
            <a:off x="527351" y="2768116"/>
            <a:ext cx="1389642" cy="2444192"/>
            <a:chOff x="4395788" y="4144963"/>
            <a:chExt cx="1058775" cy="1862100"/>
          </a:xfrm>
        </p:grpSpPr>
        <p:sp>
          <p:nvSpPr>
            <p:cNvPr id="34" name="Google Shape;34;p2"/>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 name="Google Shape;37;p2"/>
          <p:cNvGrpSpPr/>
          <p:nvPr/>
        </p:nvGrpSpPr>
        <p:grpSpPr>
          <a:xfrm rot="10800000">
            <a:off x="6869501" y="2412068"/>
            <a:ext cx="1768658" cy="2731445"/>
            <a:chOff x="6545263" y="855663"/>
            <a:chExt cx="1469962" cy="2270150"/>
          </a:xfrm>
        </p:grpSpPr>
        <p:sp>
          <p:nvSpPr>
            <p:cNvPr id="38" name="Google Shape;38;p2"/>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74717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32"/>
        <p:cNvGrpSpPr/>
        <p:nvPr/>
      </p:nvGrpSpPr>
      <p:grpSpPr>
        <a:xfrm>
          <a:off x="0" y="0"/>
          <a:ext cx="0" cy="0"/>
          <a:chOff x="0" y="0"/>
          <a:chExt cx="0" cy="0"/>
        </a:xfrm>
      </p:grpSpPr>
      <p:sp>
        <p:nvSpPr>
          <p:cNvPr id="233" name="Google Shape;233;p1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234" name="Google Shape;234;p12"/>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235" name="Google Shape;235;p12"/>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277670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C4343-89DF-4136-A476-2A14C3835A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B679A4-B39F-4989-8E87-DDD9FFD5C75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666DF2-9DC0-47AB-BFF8-364FCB67193C}"/>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5EB14787-E5A4-46B0-BD01-57044A849B32}" type="datetimeFigureOut">
              <a:rPr lang="en-US" smtClean="0"/>
              <a:pPr/>
              <a:t>12/15/2023</a:t>
            </a:fld>
            <a:endParaRPr lang="en-US" dirty="0"/>
          </a:p>
        </p:txBody>
      </p:sp>
      <p:sp>
        <p:nvSpPr>
          <p:cNvPr id="5" name="Footer Placeholder 4">
            <a:extLst>
              <a:ext uri="{FF2B5EF4-FFF2-40B4-BE49-F238E27FC236}">
                <a16:creationId xmlns:a16="http://schemas.microsoft.com/office/drawing/2014/main" id="{B7C66D43-0ACA-4C8A-8F79-0F976A287D25}"/>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dirty="0"/>
          </a:p>
        </p:txBody>
      </p:sp>
      <p:sp>
        <p:nvSpPr>
          <p:cNvPr id="6" name="Slide Number Placeholder 5">
            <a:extLst>
              <a:ext uri="{FF2B5EF4-FFF2-40B4-BE49-F238E27FC236}">
                <a16:creationId xmlns:a16="http://schemas.microsoft.com/office/drawing/2014/main" id="{A13E385F-553D-4E43-959A-28204D6A87E3}"/>
              </a:ext>
            </a:extLst>
          </p:cNvPr>
          <p:cNvSpPr>
            <a:spLocks noGrp="1"/>
          </p:cNvSpPr>
          <p:nvPr>
            <p:ph type="sldNum" sz="quarter" idx="12"/>
          </p:nvPr>
        </p:nvSpPr>
        <p:spPr/>
        <p:txBody>
          <a:bodyPr/>
          <a:lstStyle/>
          <a:p>
            <a:fld id="{1DB2B0B7-7936-483F-A7DB-FD61B5A66A3C}" type="slidenum">
              <a:rPr lang="en-US" smtClean="0"/>
              <a:t>‹#›</a:t>
            </a:fld>
            <a:endParaRPr lang="en-US"/>
          </a:p>
        </p:txBody>
      </p:sp>
    </p:spTree>
    <p:extLst>
      <p:ext uri="{BB962C8B-B14F-4D97-AF65-F5344CB8AC3E}">
        <p14:creationId xmlns:p14="http://schemas.microsoft.com/office/powerpoint/2010/main" val="16659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1pPr>
            <a:lvl2pPr lvl="1">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2pPr>
            <a:lvl3pPr lvl="2">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3pPr>
            <a:lvl4pPr lvl="3">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4pPr>
            <a:lvl5pPr lvl="4">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5pPr>
            <a:lvl6pPr lvl="5">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6pPr>
            <a:lvl7pPr lvl="6">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7pPr>
            <a:lvl8pPr lvl="7">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8pPr>
            <a:lvl9pPr lvl="8">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9pPr>
          </a:lstStyle>
          <a:p>
            <a:endParaRPr/>
          </a:p>
        </p:txBody>
      </p:sp>
      <p:sp>
        <p:nvSpPr>
          <p:cNvPr id="7" name="Google Shape;7;p1"/>
          <p:cNvSpPr txBox="1">
            <a:spLocks noGrp="1"/>
          </p:cNvSpPr>
          <p:nvPr>
            <p:ph type="body" idx="1"/>
          </p:nvPr>
        </p:nvSpPr>
        <p:spPr>
          <a:xfrm>
            <a:off x="457200" y="1657350"/>
            <a:ext cx="5138700" cy="3180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lvl1pPr lvl="0" algn="ctr">
              <a:buNone/>
              <a:defRPr sz="1000">
                <a:solidFill>
                  <a:schemeClr val="lt1"/>
                </a:solidFill>
                <a:latin typeface="Barlow"/>
                <a:ea typeface="Barlow"/>
                <a:cs typeface="Barlow"/>
                <a:sym typeface="Barlow"/>
              </a:defRPr>
            </a:lvl1pPr>
            <a:lvl2pPr lvl="1" algn="ctr">
              <a:buNone/>
              <a:defRPr sz="1000">
                <a:solidFill>
                  <a:schemeClr val="lt1"/>
                </a:solidFill>
                <a:latin typeface="Barlow"/>
                <a:ea typeface="Barlow"/>
                <a:cs typeface="Barlow"/>
                <a:sym typeface="Barlow"/>
              </a:defRPr>
            </a:lvl2pPr>
            <a:lvl3pPr lvl="2" algn="ctr">
              <a:buNone/>
              <a:defRPr sz="1000">
                <a:solidFill>
                  <a:schemeClr val="lt1"/>
                </a:solidFill>
                <a:latin typeface="Barlow"/>
                <a:ea typeface="Barlow"/>
                <a:cs typeface="Barlow"/>
                <a:sym typeface="Barlow"/>
              </a:defRPr>
            </a:lvl3pPr>
            <a:lvl4pPr lvl="3" algn="ctr">
              <a:buNone/>
              <a:defRPr sz="1000">
                <a:solidFill>
                  <a:schemeClr val="lt1"/>
                </a:solidFill>
                <a:latin typeface="Barlow"/>
                <a:ea typeface="Barlow"/>
                <a:cs typeface="Barlow"/>
                <a:sym typeface="Barlow"/>
              </a:defRPr>
            </a:lvl4pPr>
            <a:lvl5pPr lvl="4" algn="ctr">
              <a:buNone/>
              <a:defRPr sz="1000">
                <a:solidFill>
                  <a:schemeClr val="lt1"/>
                </a:solidFill>
                <a:latin typeface="Barlow"/>
                <a:ea typeface="Barlow"/>
                <a:cs typeface="Barlow"/>
                <a:sym typeface="Barlow"/>
              </a:defRPr>
            </a:lvl5pPr>
            <a:lvl6pPr lvl="5" algn="ctr">
              <a:buNone/>
              <a:defRPr sz="1000">
                <a:solidFill>
                  <a:schemeClr val="lt1"/>
                </a:solidFill>
                <a:latin typeface="Barlow"/>
                <a:ea typeface="Barlow"/>
                <a:cs typeface="Barlow"/>
                <a:sym typeface="Barlow"/>
              </a:defRPr>
            </a:lvl6pPr>
            <a:lvl7pPr lvl="6" algn="ctr">
              <a:buNone/>
              <a:defRPr sz="1000">
                <a:solidFill>
                  <a:schemeClr val="lt1"/>
                </a:solidFill>
                <a:latin typeface="Barlow"/>
                <a:ea typeface="Barlow"/>
                <a:cs typeface="Barlow"/>
                <a:sym typeface="Barlow"/>
              </a:defRPr>
            </a:lvl7pPr>
            <a:lvl8pPr lvl="7" algn="ctr">
              <a:buNone/>
              <a:defRPr sz="1000">
                <a:solidFill>
                  <a:schemeClr val="lt1"/>
                </a:solidFill>
                <a:latin typeface="Barlow"/>
                <a:ea typeface="Barlow"/>
                <a:cs typeface="Barlow"/>
                <a:sym typeface="Barlow"/>
              </a:defRPr>
            </a:lvl8pPr>
            <a:lvl9pPr lvl="8" algn="ctr">
              <a:buNone/>
              <a:defRPr sz="1000">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616955" y="1530007"/>
            <a:ext cx="4730901" cy="400110"/>
          </a:xfrm>
          <a:prstGeom prst="rect">
            <a:avLst/>
          </a:prstGeom>
          <a:noFill/>
        </p:spPr>
        <p:txBody>
          <a:bodyPr wrap="square" rtlCol="0">
            <a:spAutoFit/>
          </a:bodyPr>
          <a:lstStyle/>
          <a:p>
            <a:r>
              <a:rPr lang="en-AU" sz="2000" b="1" dirty="0">
                <a:latin typeface="Times New Roman" panose="02020603050405020304" pitchFamily="18" charset="0"/>
                <a:cs typeface="Times New Roman" panose="02020603050405020304" pitchFamily="18" charset="0"/>
              </a:rPr>
              <a:t>MÔN HỌC:TH TRÍ TUỆ NHÂN TẠO</a:t>
            </a:r>
            <a:endParaRPr lang="en-US" sz="20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930313" y="1930117"/>
            <a:ext cx="5918608" cy="523220"/>
          </a:xfrm>
          <a:prstGeom prst="rect">
            <a:avLst/>
          </a:prstGeom>
          <a:noFill/>
        </p:spPr>
        <p:txBody>
          <a:bodyPr wrap="none" rtlCol="0">
            <a:spAutoFit/>
          </a:bodyPr>
          <a:lstStyle/>
          <a:p>
            <a:r>
              <a:rPr lang="en-AU" sz="2500" b="1" i="1" dirty="0">
                <a:latin typeface="Times New Roman" panose="02020603050405020304" pitchFamily="18" charset="0"/>
                <a:cs typeface="Times New Roman" panose="02020603050405020304" pitchFamily="18" charset="0"/>
              </a:rPr>
              <a:t>ĐỀ TÀI : “ </a:t>
            </a:r>
            <a:r>
              <a:rPr lang="en-AU" sz="2800" b="1" dirty="0">
                <a:solidFill>
                  <a:schemeClr val="tx1"/>
                </a:solidFill>
                <a:latin typeface="Times New Roman" panose="02020603050405020304" pitchFamily="18" charset="0"/>
                <a:cs typeface="Times New Roman" panose="02020603050405020304" pitchFamily="18" charset="0"/>
              </a:rPr>
              <a:t>THUẬT TOÁN K-MEAN“</a:t>
            </a:r>
            <a:endParaRPr lang="en-US" sz="2500" b="1"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DECFC7D-4718-4C54-AE0E-94A027D823B5}"/>
              </a:ext>
            </a:extLst>
          </p:cNvPr>
          <p:cNvSpPr txBox="1"/>
          <p:nvPr/>
        </p:nvSpPr>
        <p:spPr>
          <a:xfrm>
            <a:off x="2415651" y="2696409"/>
            <a:ext cx="4701655" cy="400110"/>
          </a:xfrm>
          <a:prstGeom prst="rect">
            <a:avLst/>
          </a:prstGeom>
          <a:noFill/>
        </p:spPr>
        <p:txBody>
          <a:bodyPr wrap="square" rtlCol="0">
            <a:spAutoFit/>
          </a:bodyPr>
          <a:lstStyle/>
          <a:p>
            <a:r>
              <a:rPr lang="en-US" sz="2000" b="1" dirty="0" err="1">
                <a:latin typeface="Times New Roman" panose="02020603050405020304" pitchFamily="18" charset="0"/>
                <a:cs typeface="Times New Roman" panose="02020603050405020304" pitchFamily="18" charset="0"/>
              </a:rPr>
              <a:t>Giáo</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viên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bộ</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môn</a:t>
            </a:r>
            <a:r>
              <a:rPr lang="en-US" sz="2000" b="1" dirty="0">
                <a:latin typeface="Times New Roman" panose="02020603050405020304" pitchFamily="18" charset="0"/>
                <a:cs typeface="Times New Roman" panose="02020603050405020304" pitchFamily="18" charset="0"/>
              </a:rPr>
              <a:t> : </a:t>
            </a:r>
            <a:r>
              <a:rPr lang="en-US" sz="2000" b="1" dirty="0" err="1">
                <a:solidFill>
                  <a:schemeClr val="accent1">
                    <a:lumMod val="50000"/>
                  </a:schemeClr>
                </a:solidFill>
                <a:latin typeface="Times New Roman" panose="02020603050405020304" pitchFamily="18" charset="0"/>
                <a:cs typeface="Times New Roman" panose="02020603050405020304" pitchFamily="18" charset="0"/>
              </a:rPr>
              <a:t>Trần</a:t>
            </a:r>
            <a:r>
              <a:rPr lang="en-US" sz="2000" b="1" dirty="0">
                <a:solidFill>
                  <a:schemeClr val="accent1">
                    <a:lumMod val="50000"/>
                  </a:schemeClr>
                </a:solidFill>
                <a:latin typeface="Times New Roman" panose="02020603050405020304" pitchFamily="18" charset="0"/>
                <a:cs typeface="Times New Roman" panose="02020603050405020304" pitchFamily="18" charset="0"/>
              </a:rPr>
              <a:t> </a:t>
            </a:r>
            <a:r>
              <a:rPr lang="en-US" sz="2000" b="1" dirty="0" err="1">
                <a:solidFill>
                  <a:schemeClr val="accent1">
                    <a:lumMod val="50000"/>
                  </a:schemeClr>
                </a:solidFill>
                <a:latin typeface="Times New Roman" panose="02020603050405020304" pitchFamily="18" charset="0"/>
                <a:cs typeface="Times New Roman" panose="02020603050405020304" pitchFamily="18" charset="0"/>
              </a:rPr>
              <a:t>Đình</a:t>
            </a:r>
            <a:r>
              <a:rPr lang="en-US" sz="2000" b="1" dirty="0">
                <a:solidFill>
                  <a:schemeClr val="accent1">
                    <a:lumMod val="50000"/>
                  </a:schemeClr>
                </a:solidFill>
                <a:latin typeface="Times New Roman" panose="02020603050405020304" pitchFamily="18" charset="0"/>
                <a:cs typeface="Times New Roman" panose="02020603050405020304" pitchFamily="18" charset="0"/>
              </a:rPr>
              <a:t> </a:t>
            </a:r>
            <a:r>
              <a:rPr lang="en-US" sz="2000" b="1" dirty="0" err="1">
                <a:solidFill>
                  <a:schemeClr val="accent1">
                    <a:lumMod val="50000"/>
                  </a:schemeClr>
                </a:solidFill>
                <a:latin typeface="Times New Roman" panose="02020603050405020304" pitchFamily="18" charset="0"/>
                <a:cs typeface="Times New Roman" panose="02020603050405020304" pitchFamily="18" charset="0"/>
              </a:rPr>
              <a:t>Toàn</a:t>
            </a:r>
            <a:endParaRPr lang="en-US" sz="2000"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1C74374-9693-882C-C8C8-30B28E4393D6}"/>
              </a:ext>
            </a:extLst>
          </p:cNvPr>
          <p:cNvPicPr>
            <a:picLocks noChangeAspect="1"/>
          </p:cNvPicPr>
          <p:nvPr/>
        </p:nvPicPr>
        <p:blipFill>
          <a:blip r:embed="rId3"/>
          <a:stretch>
            <a:fillRect/>
          </a:stretch>
        </p:blipFill>
        <p:spPr>
          <a:xfrm>
            <a:off x="3707605" y="278606"/>
            <a:ext cx="1350169" cy="1251401"/>
          </a:xfrm>
          <a:prstGeom prst="rect">
            <a:avLst/>
          </a:prstGeom>
        </p:spPr>
      </p:pic>
    </p:spTree>
    <p:extLst>
      <p:ext uri="{BB962C8B-B14F-4D97-AF65-F5344CB8AC3E}">
        <p14:creationId xmlns:p14="http://schemas.microsoft.com/office/powerpoint/2010/main" val="2271688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59EA6A-F1C3-4E40-ADB3-D420A9147A4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sp>
        <p:nvSpPr>
          <p:cNvPr id="3" name="Rectangle 2">
            <a:extLst>
              <a:ext uri="{FF2B5EF4-FFF2-40B4-BE49-F238E27FC236}">
                <a16:creationId xmlns:a16="http://schemas.microsoft.com/office/drawing/2014/main" id="{AB975AA5-6FE8-4660-84FE-B48424793249}"/>
              </a:ext>
            </a:extLst>
          </p:cNvPr>
          <p:cNvSpPr/>
          <p:nvPr/>
        </p:nvSpPr>
        <p:spPr>
          <a:xfrm>
            <a:off x="218661" y="242800"/>
            <a:ext cx="8698727" cy="477054"/>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en-US" sz="2500" b="1" spc="50" dirty="0" err="1">
                <a:ln w="0"/>
                <a:solidFill>
                  <a:schemeClr val="accent2">
                    <a:lumMod val="50000"/>
                  </a:schemeClr>
                </a:solidFill>
                <a:effectLst>
                  <a:innerShdw blurRad="63500" dist="50800" dir="13500000">
                    <a:srgbClr val="000000">
                      <a:alpha val="50000"/>
                    </a:srgbClr>
                  </a:innerShdw>
                </a:effectLst>
                <a:latin typeface="Times New Roman" panose="02020603050405020304" pitchFamily="18" charset="0"/>
              </a:rPr>
              <a:t>Thuật</a:t>
            </a:r>
            <a:r>
              <a:rPr lang="en-US" sz="2500" b="1" spc="50" dirty="0">
                <a:ln w="0"/>
                <a:solidFill>
                  <a:schemeClr val="accent2">
                    <a:lumMod val="50000"/>
                  </a:schemeClr>
                </a:solidFill>
                <a:effectLst>
                  <a:innerShdw blurRad="63500" dist="50800" dir="13500000">
                    <a:srgbClr val="000000">
                      <a:alpha val="50000"/>
                    </a:srgbClr>
                  </a:innerShdw>
                </a:effectLst>
                <a:latin typeface="Times New Roman" panose="02020603050405020304" pitchFamily="18" charset="0"/>
              </a:rPr>
              <a:t> </a:t>
            </a:r>
            <a:r>
              <a:rPr lang="en-US" sz="2500" b="1" spc="50" dirty="0" err="1">
                <a:ln w="0"/>
                <a:solidFill>
                  <a:schemeClr val="accent2">
                    <a:lumMod val="50000"/>
                  </a:schemeClr>
                </a:solidFill>
                <a:effectLst>
                  <a:innerShdw blurRad="63500" dist="50800" dir="13500000">
                    <a:srgbClr val="000000">
                      <a:alpha val="50000"/>
                    </a:srgbClr>
                  </a:innerShdw>
                </a:effectLst>
                <a:latin typeface="Times New Roman" panose="02020603050405020304" pitchFamily="18" charset="0"/>
              </a:rPr>
              <a:t>toán</a:t>
            </a:r>
            <a:r>
              <a:rPr lang="en-US" sz="2500" b="1" spc="50" dirty="0">
                <a:ln w="0"/>
                <a:solidFill>
                  <a:schemeClr val="accent2">
                    <a:lumMod val="50000"/>
                  </a:schemeClr>
                </a:solidFill>
                <a:effectLst>
                  <a:innerShdw blurRad="63500" dist="50800" dir="13500000">
                    <a:srgbClr val="000000">
                      <a:alpha val="50000"/>
                    </a:srgbClr>
                  </a:innerShdw>
                </a:effectLst>
                <a:latin typeface="Times New Roman" panose="02020603050405020304" pitchFamily="18" charset="0"/>
              </a:rPr>
              <a:t> K-MEAN</a:t>
            </a:r>
            <a:endParaRPr lang="en-US" sz="2500" b="1" spc="50" dirty="0">
              <a:ln w="0"/>
              <a:solidFill>
                <a:schemeClr val="accent2">
                  <a:lumMod val="50000"/>
                </a:schemeClr>
              </a:solidFill>
              <a:effectLst>
                <a:innerShdw blurRad="63500" dist="50800" dir="13500000">
                  <a:srgbClr val="000000">
                    <a:alpha val="50000"/>
                  </a:srgbClr>
                </a:innerShdw>
              </a:effectLst>
            </a:endParaRPr>
          </a:p>
        </p:txBody>
      </p:sp>
      <p:sp>
        <p:nvSpPr>
          <p:cNvPr id="4" name="TextBox 3">
            <a:extLst>
              <a:ext uri="{FF2B5EF4-FFF2-40B4-BE49-F238E27FC236}">
                <a16:creationId xmlns:a16="http://schemas.microsoft.com/office/drawing/2014/main" id="{3260A778-B7F6-4EBC-BF52-4B812F0A98FE}"/>
              </a:ext>
            </a:extLst>
          </p:cNvPr>
          <p:cNvSpPr txBox="1"/>
          <p:nvPr/>
        </p:nvSpPr>
        <p:spPr>
          <a:xfrm>
            <a:off x="571500" y="802452"/>
            <a:ext cx="3884122" cy="477054"/>
          </a:xfrm>
          <a:prstGeom prst="rect">
            <a:avLst/>
          </a:prstGeom>
          <a:noFill/>
        </p:spPr>
        <p:txBody>
          <a:bodyPr wrap="square" rtlCol="0">
            <a:spAutoFit/>
          </a:bodyPr>
          <a:lstStyle/>
          <a:p>
            <a:r>
              <a:rPr lang="en-US" sz="2500" b="1" dirty="0"/>
              <a:t>4. </a:t>
            </a:r>
            <a:r>
              <a:rPr lang="en-US" sz="2500" b="1" dirty="0" err="1"/>
              <a:t>Ứng</a:t>
            </a:r>
            <a:r>
              <a:rPr lang="en-US" sz="2500" b="1" dirty="0"/>
              <a:t> </a:t>
            </a:r>
            <a:r>
              <a:rPr lang="en-US" sz="2500" b="1" dirty="0" err="1"/>
              <a:t>dụng</a:t>
            </a:r>
            <a:r>
              <a:rPr lang="en-US" sz="2500" b="1" dirty="0"/>
              <a:t> </a:t>
            </a:r>
            <a:r>
              <a:rPr lang="en-US" sz="2500" b="1" dirty="0" err="1"/>
              <a:t>thuật</a:t>
            </a:r>
            <a:r>
              <a:rPr lang="en-US" sz="2500" b="1" dirty="0"/>
              <a:t> </a:t>
            </a:r>
            <a:r>
              <a:rPr lang="en-US" sz="2500" b="1" dirty="0" err="1"/>
              <a:t>toán</a:t>
            </a:r>
            <a:endParaRPr lang="en-US" sz="2500" b="1" dirty="0"/>
          </a:p>
        </p:txBody>
      </p:sp>
      <p:sp>
        <p:nvSpPr>
          <p:cNvPr id="20" name="Freeform: Shape 19">
            <a:extLst>
              <a:ext uri="{FF2B5EF4-FFF2-40B4-BE49-F238E27FC236}">
                <a16:creationId xmlns:a16="http://schemas.microsoft.com/office/drawing/2014/main" id="{8689FE5E-881B-4E13-AA67-1683ECB982B5}"/>
              </a:ext>
            </a:extLst>
          </p:cNvPr>
          <p:cNvSpPr/>
          <p:nvPr/>
        </p:nvSpPr>
        <p:spPr>
          <a:xfrm>
            <a:off x="615834" y="1609779"/>
            <a:ext cx="1838516" cy="596900"/>
          </a:xfrm>
          <a:custGeom>
            <a:avLst/>
            <a:gdLst>
              <a:gd name="connsiteX0" fmla="*/ 0 w 1838516"/>
              <a:gd name="connsiteY0" fmla="*/ 0 h 596900"/>
              <a:gd name="connsiteX1" fmla="*/ 1770406 w 1838516"/>
              <a:gd name="connsiteY1" fmla="*/ 0 h 596900"/>
              <a:gd name="connsiteX2" fmla="*/ 1762265 w 1838516"/>
              <a:gd name="connsiteY2" fmla="*/ 4835 h 596900"/>
              <a:gd name="connsiteX3" fmla="*/ 1627881 w 1838516"/>
              <a:gd name="connsiteY3" fmla="*/ 281339 h 596900"/>
              <a:gd name="connsiteX4" fmla="*/ 1814039 w 1838516"/>
              <a:gd name="connsiteY4" fmla="*/ 588588 h 596900"/>
              <a:gd name="connsiteX5" fmla="*/ 1838516 w 1838516"/>
              <a:gd name="connsiteY5" fmla="*/ 596900 h 596900"/>
              <a:gd name="connsiteX6" fmla="*/ 69990 w 1838516"/>
              <a:gd name="connsiteY6" fmla="*/ 596900 h 596900"/>
              <a:gd name="connsiteX7" fmla="*/ 77447 w 1838516"/>
              <a:gd name="connsiteY7" fmla="*/ 592472 h 596900"/>
              <a:gd name="connsiteX8" fmla="*/ 211831 w 1838516"/>
              <a:gd name="connsiteY8" fmla="*/ 315967 h 596900"/>
              <a:gd name="connsiteX9" fmla="*/ 25673 w 1838516"/>
              <a:gd name="connsiteY9" fmla="*/ 8718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38516" h="596900">
                <a:moveTo>
                  <a:pt x="0" y="0"/>
                </a:moveTo>
                <a:lnTo>
                  <a:pt x="1770406" y="0"/>
                </a:lnTo>
                <a:lnTo>
                  <a:pt x="1762265" y="4835"/>
                </a:lnTo>
                <a:cubicBezTo>
                  <a:pt x="1681187" y="64759"/>
                  <a:pt x="1627881" y="166238"/>
                  <a:pt x="1627881" y="281339"/>
                </a:cubicBezTo>
                <a:cubicBezTo>
                  <a:pt x="1627881" y="419460"/>
                  <a:pt x="1704642" y="537967"/>
                  <a:pt x="1814039" y="588588"/>
                </a:cubicBezTo>
                <a:lnTo>
                  <a:pt x="1838516" y="596900"/>
                </a:lnTo>
                <a:lnTo>
                  <a:pt x="69990" y="596900"/>
                </a:lnTo>
                <a:lnTo>
                  <a:pt x="77447" y="592472"/>
                </a:lnTo>
                <a:cubicBezTo>
                  <a:pt x="158525" y="532548"/>
                  <a:pt x="211831" y="431068"/>
                  <a:pt x="211831" y="315967"/>
                </a:cubicBezTo>
                <a:cubicBezTo>
                  <a:pt x="211831" y="177846"/>
                  <a:pt x="135070" y="59339"/>
                  <a:pt x="25673" y="8718"/>
                </a:cubicBezTo>
                <a:close/>
              </a:path>
            </a:pathLst>
          </a:cu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TextBox 20">
            <a:extLst>
              <a:ext uri="{FF2B5EF4-FFF2-40B4-BE49-F238E27FC236}">
                <a16:creationId xmlns:a16="http://schemas.microsoft.com/office/drawing/2014/main" id="{5EEA9C8C-B6BC-4034-B78C-2D9B1F4E9EAB}"/>
              </a:ext>
            </a:extLst>
          </p:cNvPr>
          <p:cNvSpPr txBox="1"/>
          <p:nvPr/>
        </p:nvSpPr>
        <p:spPr>
          <a:xfrm>
            <a:off x="1008513" y="1685336"/>
            <a:ext cx="976745" cy="523220"/>
          </a:xfrm>
          <a:prstGeom prst="rect">
            <a:avLst/>
          </a:prstGeom>
          <a:noFill/>
        </p:spPr>
        <p:txBody>
          <a:bodyPr wrap="square" rtlCol="0">
            <a:spAutoFit/>
          </a:bodyPr>
          <a:lstStyle/>
          <a:p>
            <a:r>
              <a:rPr lang="en-US" dirty="0" err="1"/>
              <a:t>Phân</a:t>
            </a:r>
            <a:r>
              <a:rPr lang="en-US" dirty="0"/>
              <a:t> </a:t>
            </a:r>
            <a:r>
              <a:rPr lang="en-US" dirty="0" err="1"/>
              <a:t>tích</a:t>
            </a:r>
            <a:r>
              <a:rPr lang="en-US" dirty="0"/>
              <a:t> </a:t>
            </a:r>
            <a:r>
              <a:rPr lang="en-US" dirty="0" err="1"/>
              <a:t>thị</a:t>
            </a:r>
            <a:r>
              <a:rPr lang="en-US" dirty="0"/>
              <a:t> tr</a:t>
            </a:r>
            <a:r>
              <a:rPr lang="vi-VN" dirty="0"/>
              <a:t>ư</a:t>
            </a:r>
            <a:r>
              <a:rPr lang="en-US" dirty="0" err="1"/>
              <a:t>ờng</a:t>
            </a:r>
            <a:endParaRPr lang="en-US" dirty="0"/>
          </a:p>
        </p:txBody>
      </p:sp>
      <p:sp>
        <p:nvSpPr>
          <p:cNvPr id="23" name="Freeform: Shape 22">
            <a:extLst>
              <a:ext uri="{FF2B5EF4-FFF2-40B4-BE49-F238E27FC236}">
                <a16:creationId xmlns:a16="http://schemas.microsoft.com/office/drawing/2014/main" id="{EEDDF07D-21CA-401D-9FA2-146F88CCEE4E}"/>
              </a:ext>
            </a:extLst>
          </p:cNvPr>
          <p:cNvSpPr/>
          <p:nvPr/>
        </p:nvSpPr>
        <p:spPr>
          <a:xfrm>
            <a:off x="3228603" y="1619911"/>
            <a:ext cx="1838516" cy="596900"/>
          </a:xfrm>
          <a:custGeom>
            <a:avLst/>
            <a:gdLst>
              <a:gd name="connsiteX0" fmla="*/ 0 w 1838516"/>
              <a:gd name="connsiteY0" fmla="*/ 0 h 596900"/>
              <a:gd name="connsiteX1" fmla="*/ 1770406 w 1838516"/>
              <a:gd name="connsiteY1" fmla="*/ 0 h 596900"/>
              <a:gd name="connsiteX2" fmla="*/ 1762265 w 1838516"/>
              <a:gd name="connsiteY2" fmla="*/ 4835 h 596900"/>
              <a:gd name="connsiteX3" fmla="*/ 1627881 w 1838516"/>
              <a:gd name="connsiteY3" fmla="*/ 281339 h 596900"/>
              <a:gd name="connsiteX4" fmla="*/ 1814039 w 1838516"/>
              <a:gd name="connsiteY4" fmla="*/ 588588 h 596900"/>
              <a:gd name="connsiteX5" fmla="*/ 1838516 w 1838516"/>
              <a:gd name="connsiteY5" fmla="*/ 596900 h 596900"/>
              <a:gd name="connsiteX6" fmla="*/ 69990 w 1838516"/>
              <a:gd name="connsiteY6" fmla="*/ 596900 h 596900"/>
              <a:gd name="connsiteX7" fmla="*/ 77447 w 1838516"/>
              <a:gd name="connsiteY7" fmla="*/ 592472 h 596900"/>
              <a:gd name="connsiteX8" fmla="*/ 211831 w 1838516"/>
              <a:gd name="connsiteY8" fmla="*/ 315967 h 596900"/>
              <a:gd name="connsiteX9" fmla="*/ 25673 w 1838516"/>
              <a:gd name="connsiteY9" fmla="*/ 8718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38516" h="596900">
                <a:moveTo>
                  <a:pt x="0" y="0"/>
                </a:moveTo>
                <a:lnTo>
                  <a:pt x="1770406" y="0"/>
                </a:lnTo>
                <a:lnTo>
                  <a:pt x="1762265" y="4835"/>
                </a:lnTo>
                <a:cubicBezTo>
                  <a:pt x="1681187" y="64759"/>
                  <a:pt x="1627881" y="166238"/>
                  <a:pt x="1627881" y="281339"/>
                </a:cubicBezTo>
                <a:cubicBezTo>
                  <a:pt x="1627881" y="419460"/>
                  <a:pt x="1704642" y="537967"/>
                  <a:pt x="1814039" y="588588"/>
                </a:cubicBezTo>
                <a:lnTo>
                  <a:pt x="1838516" y="596900"/>
                </a:lnTo>
                <a:lnTo>
                  <a:pt x="69990" y="596900"/>
                </a:lnTo>
                <a:lnTo>
                  <a:pt x="77447" y="592472"/>
                </a:lnTo>
                <a:cubicBezTo>
                  <a:pt x="158525" y="532548"/>
                  <a:pt x="211831" y="431068"/>
                  <a:pt x="211831" y="315967"/>
                </a:cubicBezTo>
                <a:cubicBezTo>
                  <a:pt x="211831" y="177846"/>
                  <a:pt x="135070" y="59339"/>
                  <a:pt x="25673" y="8718"/>
                </a:cubicBezTo>
                <a:close/>
              </a:path>
            </a:pathLst>
          </a:cu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4" name="Freeform: Shape 23">
            <a:extLst>
              <a:ext uri="{FF2B5EF4-FFF2-40B4-BE49-F238E27FC236}">
                <a16:creationId xmlns:a16="http://schemas.microsoft.com/office/drawing/2014/main" id="{FA9139DD-9BD1-4F28-A497-E64D722B3040}"/>
              </a:ext>
            </a:extLst>
          </p:cNvPr>
          <p:cNvSpPr/>
          <p:nvPr/>
        </p:nvSpPr>
        <p:spPr>
          <a:xfrm>
            <a:off x="6160918" y="1587884"/>
            <a:ext cx="1838516" cy="596900"/>
          </a:xfrm>
          <a:custGeom>
            <a:avLst/>
            <a:gdLst>
              <a:gd name="connsiteX0" fmla="*/ 0 w 1838516"/>
              <a:gd name="connsiteY0" fmla="*/ 0 h 596900"/>
              <a:gd name="connsiteX1" fmla="*/ 1770406 w 1838516"/>
              <a:gd name="connsiteY1" fmla="*/ 0 h 596900"/>
              <a:gd name="connsiteX2" fmla="*/ 1762265 w 1838516"/>
              <a:gd name="connsiteY2" fmla="*/ 4835 h 596900"/>
              <a:gd name="connsiteX3" fmla="*/ 1627881 w 1838516"/>
              <a:gd name="connsiteY3" fmla="*/ 281339 h 596900"/>
              <a:gd name="connsiteX4" fmla="*/ 1814039 w 1838516"/>
              <a:gd name="connsiteY4" fmla="*/ 588588 h 596900"/>
              <a:gd name="connsiteX5" fmla="*/ 1838516 w 1838516"/>
              <a:gd name="connsiteY5" fmla="*/ 596900 h 596900"/>
              <a:gd name="connsiteX6" fmla="*/ 69990 w 1838516"/>
              <a:gd name="connsiteY6" fmla="*/ 596900 h 596900"/>
              <a:gd name="connsiteX7" fmla="*/ 77447 w 1838516"/>
              <a:gd name="connsiteY7" fmla="*/ 592472 h 596900"/>
              <a:gd name="connsiteX8" fmla="*/ 211831 w 1838516"/>
              <a:gd name="connsiteY8" fmla="*/ 315967 h 596900"/>
              <a:gd name="connsiteX9" fmla="*/ 25673 w 1838516"/>
              <a:gd name="connsiteY9" fmla="*/ 8718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38516" h="596900">
                <a:moveTo>
                  <a:pt x="0" y="0"/>
                </a:moveTo>
                <a:lnTo>
                  <a:pt x="1770406" y="0"/>
                </a:lnTo>
                <a:lnTo>
                  <a:pt x="1762265" y="4835"/>
                </a:lnTo>
                <a:cubicBezTo>
                  <a:pt x="1681187" y="64759"/>
                  <a:pt x="1627881" y="166238"/>
                  <a:pt x="1627881" y="281339"/>
                </a:cubicBezTo>
                <a:cubicBezTo>
                  <a:pt x="1627881" y="419460"/>
                  <a:pt x="1704642" y="537967"/>
                  <a:pt x="1814039" y="588588"/>
                </a:cubicBezTo>
                <a:lnTo>
                  <a:pt x="1838516" y="596900"/>
                </a:lnTo>
                <a:lnTo>
                  <a:pt x="69990" y="596900"/>
                </a:lnTo>
                <a:lnTo>
                  <a:pt x="77447" y="592472"/>
                </a:lnTo>
                <a:cubicBezTo>
                  <a:pt x="158525" y="532548"/>
                  <a:pt x="211831" y="431068"/>
                  <a:pt x="211831" y="315967"/>
                </a:cubicBezTo>
                <a:cubicBezTo>
                  <a:pt x="211831" y="177846"/>
                  <a:pt x="135070" y="59339"/>
                  <a:pt x="25673" y="8718"/>
                </a:cubicBezTo>
                <a:close/>
              </a:path>
            </a:pathLst>
          </a:cu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5" name="Freeform: Shape 24">
            <a:extLst>
              <a:ext uri="{FF2B5EF4-FFF2-40B4-BE49-F238E27FC236}">
                <a16:creationId xmlns:a16="http://schemas.microsoft.com/office/drawing/2014/main" id="{63F320E6-6B4D-4F47-8BAE-1B67BCE7DBD9}"/>
              </a:ext>
            </a:extLst>
          </p:cNvPr>
          <p:cNvSpPr/>
          <p:nvPr/>
        </p:nvSpPr>
        <p:spPr>
          <a:xfrm>
            <a:off x="6232583" y="2724489"/>
            <a:ext cx="1838516" cy="596900"/>
          </a:xfrm>
          <a:custGeom>
            <a:avLst/>
            <a:gdLst>
              <a:gd name="connsiteX0" fmla="*/ 0 w 1838516"/>
              <a:gd name="connsiteY0" fmla="*/ 0 h 596900"/>
              <a:gd name="connsiteX1" fmla="*/ 1770406 w 1838516"/>
              <a:gd name="connsiteY1" fmla="*/ 0 h 596900"/>
              <a:gd name="connsiteX2" fmla="*/ 1762265 w 1838516"/>
              <a:gd name="connsiteY2" fmla="*/ 4835 h 596900"/>
              <a:gd name="connsiteX3" fmla="*/ 1627881 w 1838516"/>
              <a:gd name="connsiteY3" fmla="*/ 281339 h 596900"/>
              <a:gd name="connsiteX4" fmla="*/ 1814039 w 1838516"/>
              <a:gd name="connsiteY4" fmla="*/ 588588 h 596900"/>
              <a:gd name="connsiteX5" fmla="*/ 1838516 w 1838516"/>
              <a:gd name="connsiteY5" fmla="*/ 596900 h 596900"/>
              <a:gd name="connsiteX6" fmla="*/ 69990 w 1838516"/>
              <a:gd name="connsiteY6" fmla="*/ 596900 h 596900"/>
              <a:gd name="connsiteX7" fmla="*/ 77447 w 1838516"/>
              <a:gd name="connsiteY7" fmla="*/ 592472 h 596900"/>
              <a:gd name="connsiteX8" fmla="*/ 211831 w 1838516"/>
              <a:gd name="connsiteY8" fmla="*/ 315967 h 596900"/>
              <a:gd name="connsiteX9" fmla="*/ 25673 w 1838516"/>
              <a:gd name="connsiteY9" fmla="*/ 8718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38516" h="596900">
                <a:moveTo>
                  <a:pt x="0" y="0"/>
                </a:moveTo>
                <a:lnTo>
                  <a:pt x="1770406" y="0"/>
                </a:lnTo>
                <a:lnTo>
                  <a:pt x="1762265" y="4835"/>
                </a:lnTo>
                <a:cubicBezTo>
                  <a:pt x="1681187" y="64759"/>
                  <a:pt x="1627881" y="166238"/>
                  <a:pt x="1627881" y="281339"/>
                </a:cubicBezTo>
                <a:cubicBezTo>
                  <a:pt x="1627881" y="419460"/>
                  <a:pt x="1704642" y="537967"/>
                  <a:pt x="1814039" y="588588"/>
                </a:cubicBezTo>
                <a:lnTo>
                  <a:pt x="1838516" y="596900"/>
                </a:lnTo>
                <a:lnTo>
                  <a:pt x="69990" y="596900"/>
                </a:lnTo>
                <a:lnTo>
                  <a:pt x="77447" y="592472"/>
                </a:lnTo>
                <a:cubicBezTo>
                  <a:pt x="158525" y="532548"/>
                  <a:pt x="211831" y="431068"/>
                  <a:pt x="211831" y="315967"/>
                </a:cubicBezTo>
                <a:cubicBezTo>
                  <a:pt x="211831" y="177846"/>
                  <a:pt x="135070" y="59339"/>
                  <a:pt x="25673" y="8718"/>
                </a:cubicBezTo>
                <a:close/>
              </a:path>
            </a:pathLst>
          </a:cu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6" name="Freeform: Shape 25">
            <a:extLst>
              <a:ext uri="{FF2B5EF4-FFF2-40B4-BE49-F238E27FC236}">
                <a16:creationId xmlns:a16="http://schemas.microsoft.com/office/drawing/2014/main" id="{C2311FBD-7829-4777-8DFA-CCBC74BCA764}"/>
              </a:ext>
            </a:extLst>
          </p:cNvPr>
          <p:cNvSpPr/>
          <p:nvPr/>
        </p:nvSpPr>
        <p:spPr>
          <a:xfrm>
            <a:off x="3292308" y="2745929"/>
            <a:ext cx="1838516" cy="596900"/>
          </a:xfrm>
          <a:custGeom>
            <a:avLst/>
            <a:gdLst>
              <a:gd name="connsiteX0" fmla="*/ 0 w 1838516"/>
              <a:gd name="connsiteY0" fmla="*/ 0 h 596900"/>
              <a:gd name="connsiteX1" fmla="*/ 1770406 w 1838516"/>
              <a:gd name="connsiteY1" fmla="*/ 0 h 596900"/>
              <a:gd name="connsiteX2" fmla="*/ 1762265 w 1838516"/>
              <a:gd name="connsiteY2" fmla="*/ 4835 h 596900"/>
              <a:gd name="connsiteX3" fmla="*/ 1627881 w 1838516"/>
              <a:gd name="connsiteY3" fmla="*/ 281339 h 596900"/>
              <a:gd name="connsiteX4" fmla="*/ 1814039 w 1838516"/>
              <a:gd name="connsiteY4" fmla="*/ 588588 h 596900"/>
              <a:gd name="connsiteX5" fmla="*/ 1838516 w 1838516"/>
              <a:gd name="connsiteY5" fmla="*/ 596900 h 596900"/>
              <a:gd name="connsiteX6" fmla="*/ 69990 w 1838516"/>
              <a:gd name="connsiteY6" fmla="*/ 596900 h 596900"/>
              <a:gd name="connsiteX7" fmla="*/ 77447 w 1838516"/>
              <a:gd name="connsiteY7" fmla="*/ 592472 h 596900"/>
              <a:gd name="connsiteX8" fmla="*/ 211831 w 1838516"/>
              <a:gd name="connsiteY8" fmla="*/ 315967 h 596900"/>
              <a:gd name="connsiteX9" fmla="*/ 25673 w 1838516"/>
              <a:gd name="connsiteY9" fmla="*/ 8718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38516" h="596900">
                <a:moveTo>
                  <a:pt x="0" y="0"/>
                </a:moveTo>
                <a:lnTo>
                  <a:pt x="1770406" y="0"/>
                </a:lnTo>
                <a:lnTo>
                  <a:pt x="1762265" y="4835"/>
                </a:lnTo>
                <a:cubicBezTo>
                  <a:pt x="1681187" y="64759"/>
                  <a:pt x="1627881" y="166238"/>
                  <a:pt x="1627881" y="281339"/>
                </a:cubicBezTo>
                <a:cubicBezTo>
                  <a:pt x="1627881" y="419460"/>
                  <a:pt x="1704642" y="537967"/>
                  <a:pt x="1814039" y="588588"/>
                </a:cubicBezTo>
                <a:lnTo>
                  <a:pt x="1838516" y="596900"/>
                </a:lnTo>
                <a:lnTo>
                  <a:pt x="69990" y="596900"/>
                </a:lnTo>
                <a:lnTo>
                  <a:pt x="77447" y="592472"/>
                </a:lnTo>
                <a:cubicBezTo>
                  <a:pt x="158525" y="532548"/>
                  <a:pt x="211831" y="431068"/>
                  <a:pt x="211831" y="315967"/>
                </a:cubicBezTo>
                <a:cubicBezTo>
                  <a:pt x="211831" y="177846"/>
                  <a:pt x="135070" y="59339"/>
                  <a:pt x="25673" y="8718"/>
                </a:cubicBezTo>
                <a:close/>
              </a:path>
            </a:pathLst>
          </a:cu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7" name="Freeform: Shape 26">
            <a:extLst>
              <a:ext uri="{FF2B5EF4-FFF2-40B4-BE49-F238E27FC236}">
                <a16:creationId xmlns:a16="http://schemas.microsoft.com/office/drawing/2014/main" id="{E77B2553-657A-428C-91F1-37F643DF539D}"/>
              </a:ext>
            </a:extLst>
          </p:cNvPr>
          <p:cNvSpPr/>
          <p:nvPr/>
        </p:nvSpPr>
        <p:spPr>
          <a:xfrm>
            <a:off x="571500" y="2745929"/>
            <a:ext cx="1838516" cy="596900"/>
          </a:xfrm>
          <a:custGeom>
            <a:avLst/>
            <a:gdLst>
              <a:gd name="connsiteX0" fmla="*/ 0 w 1838516"/>
              <a:gd name="connsiteY0" fmla="*/ 0 h 596900"/>
              <a:gd name="connsiteX1" fmla="*/ 1770406 w 1838516"/>
              <a:gd name="connsiteY1" fmla="*/ 0 h 596900"/>
              <a:gd name="connsiteX2" fmla="*/ 1762265 w 1838516"/>
              <a:gd name="connsiteY2" fmla="*/ 4835 h 596900"/>
              <a:gd name="connsiteX3" fmla="*/ 1627881 w 1838516"/>
              <a:gd name="connsiteY3" fmla="*/ 281339 h 596900"/>
              <a:gd name="connsiteX4" fmla="*/ 1814039 w 1838516"/>
              <a:gd name="connsiteY4" fmla="*/ 588588 h 596900"/>
              <a:gd name="connsiteX5" fmla="*/ 1838516 w 1838516"/>
              <a:gd name="connsiteY5" fmla="*/ 596900 h 596900"/>
              <a:gd name="connsiteX6" fmla="*/ 69990 w 1838516"/>
              <a:gd name="connsiteY6" fmla="*/ 596900 h 596900"/>
              <a:gd name="connsiteX7" fmla="*/ 77447 w 1838516"/>
              <a:gd name="connsiteY7" fmla="*/ 592472 h 596900"/>
              <a:gd name="connsiteX8" fmla="*/ 211831 w 1838516"/>
              <a:gd name="connsiteY8" fmla="*/ 315967 h 596900"/>
              <a:gd name="connsiteX9" fmla="*/ 25673 w 1838516"/>
              <a:gd name="connsiteY9" fmla="*/ 8718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38516" h="596900">
                <a:moveTo>
                  <a:pt x="0" y="0"/>
                </a:moveTo>
                <a:lnTo>
                  <a:pt x="1770406" y="0"/>
                </a:lnTo>
                <a:lnTo>
                  <a:pt x="1762265" y="4835"/>
                </a:lnTo>
                <a:cubicBezTo>
                  <a:pt x="1681187" y="64759"/>
                  <a:pt x="1627881" y="166238"/>
                  <a:pt x="1627881" y="281339"/>
                </a:cubicBezTo>
                <a:cubicBezTo>
                  <a:pt x="1627881" y="419460"/>
                  <a:pt x="1704642" y="537967"/>
                  <a:pt x="1814039" y="588588"/>
                </a:cubicBezTo>
                <a:lnTo>
                  <a:pt x="1838516" y="596900"/>
                </a:lnTo>
                <a:lnTo>
                  <a:pt x="69990" y="596900"/>
                </a:lnTo>
                <a:lnTo>
                  <a:pt x="77447" y="592472"/>
                </a:lnTo>
                <a:cubicBezTo>
                  <a:pt x="158525" y="532548"/>
                  <a:pt x="211831" y="431068"/>
                  <a:pt x="211831" y="315967"/>
                </a:cubicBezTo>
                <a:cubicBezTo>
                  <a:pt x="211831" y="177846"/>
                  <a:pt x="135070" y="59339"/>
                  <a:pt x="25673" y="8718"/>
                </a:cubicBezTo>
                <a:close/>
              </a:path>
            </a:pathLst>
          </a:cu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C81DC361-01EE-473F-9933-226ED86ECC59}"/>
              </a:ext>
            </a:extLst>
          </p:cNvPr>
          <p:cNvSpPr txBox="1"/>
          <p:nvPr/>
        </p:nvSpPr>
        <p:spPr>
          <a:xfrm>
            <a:off x="3556148" y="1735926"/>
            <a:ext cx="1471352" cy="523220"/>
          </a:xfrm>
          <a:prstGeom prst="rect">
            <a:avLst/>
          </a:prstGeom>
          <a:noFill/>
        </p:spPr>
        <p:txBody>
          <a:bodyPr wrap="square" rtlCol="0">
            <a:spAutoFit/>
          </a:bodyPr>
          <a:lstStyle/>
          <a:p>
            <a:r>
              <a:rPr lang="en-US" dirty="0" err="1"/>
              <a:t>Phân</a:t>
            </a:r>
            <a:r>
              <a:rPr lang="en-US" dirty="0"/>
              <a:t> </a:t>
            </a:r>
            <a:r>
              <a:rPr lang="en-US" dirty="0" err="1"/>
              <a:t>tích</a:t>
            </a:r>
            <a:r>
              <a:rPr lang="en-US" dirty="0"/>
              <a:t> gen</a:t>
            </a:r>
          </a:p>
          <a:p>
            <a:endParaRPr lang="en-US" dirty="0"/>
          </a:p>
        </p:txBody>
      </p:sp>
      <p:sp>
        <p:nvSpPr>
          <p:cNvPr id="29" name="TextBox 28">
            <a:extLst>
              <a:ext uri="{FF2B5EF4-FFF2-40B4-BE49-F238E27FC236}">
                <a16:creationId xmlns:a16="http://schemas.microsoft.com/office/drawing/2014/main" id="{01F24948-31B1-40DB-9343-060F21773DDA}"/>
              </a:ext>
            </a:extLst>
          </p:cNvPr>
          <p:cNvSpPr txBox="1"/>
          <p:nvPr/>
        </p:nvSpPr>
        <p:spPr>
          <a:xfrm>
            <a:off x="6426464" y="1711324"/>
            <a:ext cx="1539422" cy="523220"/>
          </a:xfrm>
          <a:prstGeom prst="rect">
            <a:avLst/>
          </a:prstGeom>
          <a:noFill/>
        </p:spPr>
        <p:txBody>
          <a:bodyPr wrap="square" rtlCol="0">
            <a:spAutoFit/>
          </a:bodyPr>
          <a:lstStyle/>
          <a:p>
            <a:r>
              <a:rPr lang="en-US" dirty="0" err="1"/>
              <a:t>Phân</a:t>
            </a:r>
            <a:r>
              <a:rPr lang="en-US" dirty="0"/>
              <a:t> </a:t>
            </a:r>
            <a:r>
              <a:rPr lang="en-US" dirty="0" err="1"/>
              <a:t>loại</a:t>
            </a:r>
            <a:r>
              <a:rPr lang="en-US" dirty="0"/>
              <a:t> </a:t>
            </a:r>
            <a:r>
              <a:rPr lang="en-US" dirty="0" err="1"/>
              <a:t>ảnh</a:t>
            </a:r>
            <a:endParaRPr lang="en-US" dirty="0"/>
          </a:p>
          <a:p>
            <a:endParaRPr lang="en-US" dirty="0"/>
          </a:p>
        </p:txBody>
      </p:sp>
      <p:sp>
        <p:nvSpPr>
          <p:cNvPr id="30" name="TextBox 29">
            <a:extLst>
              <a:ext uri="{FF2B5EF4-FFF2-40B4-BE49-F238E27FC236}">
                <a16:creationId xmlns:a16="http://schemas.microsoft.com/office/drawing/2014/main" id="{54FB23AF-8287-455D-85CF-B0C74EFCB2E8}"/>
              </a:ext>
            </a:extLst>
          </p:cNvPr>
          <p:cNvSpPr txBox="1"/>
          <p:nvPr/>
        </p:nvSpPr>
        <p:spPr>
          <a:xfrm>
            <a:off x="1104829" y="2869050"/>
            <a:ext cx="968433" cy="307777"/>
          </a:xfrm>
          <a:prstGeom prst="rect">
            <a:avLst/>
          </a:prstGeom>
          <a:noFill/>
        </p:spPr>
        <p:txBody>
          <a:bodyPr wrap="square" rtlCol="0">
            <a:spAutoFit/>
          </a:bodyPr>
          <a:lstStyle/>
          <a:p>
            <a:r>
              <a:rPr lang="vi-VN" dirty="0"/>
              <a:t>Nén ảnh</a:t>
            </a:r>
            <a:endParaRPr lang="en-US" dirty="0"/>
          </a:p>
        </p:txBody>
      </p:sp>
      <p:sp>
        <p:nvSpPr>
          <p:cNvPr id="32" name="TextBox 31">
            <a:extLst>
              <a:ext uri="{FF2B5EF4-FFF2-40B4-BE49-F238E27FC236}">
                <a16:creationId xmlns:a16="http://schemas.microsoft.com/office/drawing/2014/main" id="{85526C43-1BFB-49F8-8678-20B5F29ADE69}"/>
              </a:ext>
            </a:extLst>
          </p:cNvPr>
          <p:cNvSpPr txBox="1"/>
          <p:nvPr/>
        </p:nvSpPr>
        <p:spPr>
          <a:xfrm>
            <a:off x="3603498" y="2799249"/>
            <a:ext cx="1166164" cy="523220"/>
          </a:xfrm>
          <a:prstGeom prst="rect">
            <a:avLst/>
          </a:prstGeom>
          <a:noFill/>
        </p:spPr>
        <p:txBody>
          <a:bodyPr wrap="square" rtlCol="0">
            <a:spAutoFit/>
          </a:bodyPr>
          <a:lstStyle/>
          <a:p>
            <a:pPr algn="ctr"/>
            <a:r>
              <a:rPr lang="en-US" dirty="0" err="1"/>
              <a:t>Phân</a:t>
            </a:r>
            <a:r>
              <a:rPr lang="en-US" dirty="0"/>
              <a:t> </a:t>
            </a:r>
            <a:r>
              <a:rPr lang="en-US" dirty="0" err="1"/>
              <a:t>loại</a:t>
            </a:r>
            <a:r>
              <a:rPr lang="en-US" dirty="0"/>
              <a:t> </a:t>
            </a:r>
            <a:r>
              <a:rPr lang="en-US" dirty="0" err="1"/>
              <a:t>văn</a:t>
            </a:r>
            <a:r>
              <a:rPr lang="en-US" dirty="0"/>
              <a:t> </a:t>
            </a:r>
            <a:r>
              <a:rPr lang="en-US" dirty="0" err="1"/>
              <a:t>bản</a:t>
            </a:r>
            <a:endParaRPr lang="en-US" dirty="0"/>
          </a:p>
        </p:txBody>
      </p:sp>
      <p:sp>
        <p:nvSpPr>
          <p:cNvPr id="33" name="TextBox 32">
            <a:extLst>
              <a:ext uri="{FF2B5EF4-FFF2-40B4-BE49-F238E27FC236}">
                <a16:creationId xmlns:a16="http://schemas.microsoft.com/office/drawing/2014/main" id="{CAF66623-5BA0-4487-9F93-DC3538DCA083}"/>
              </a:ext>
            </a:extLst>
          </p:cNvPr>
          <p:cNvSpPr txBox="1"/>
          <p:nvPr/>
        </p:nvSpPr>
        <p:spPr>
          <a:xfrm>
            <a:off x="6576613" y="2774249"/>
            <a:ext cx="1213658" cy="523220"/>
          </a:xfrm>
          <a:prstGeom prst="rect">
            <a:avLst/>
          </a:prstGeom>
          <a:noFill/>
        </p:spPr>
        <p:txBody>
          <a:bodyPr wrap="square" rtlCol="0">
            <a:spAutoFit/>
          </a:bodyPr>
          <a:lstStyle/>
          <a:p>
            <a:pPr algn="ctr"/>
            <a:r>
              <a:rPr lang="en-US" dirty="0" err="1"/>
              <a:t>Quản</a:t>
            </a:r>
            <a:r>
              <a:rPr lang="en-US" dirty="0"/>
              <a:t> </a:t>
            </a:r>
            <a:r>
              <a:rPr lang="en-US" dirty="0" err="1"/>
              <a:t>lý</a:t>
            </a:r>
            <a:r>
              <a:rPr lang="en-US" dirty="0"/>
              <a:t> </a:t>
            </a:r>
            <a:r>
              <a:rPr lang="en-US" dirty="0" err="1"/>
              <a:t>hàng</a:t>
            </a:r>
            <a:r>
              <a:rPr lang="en-US" dirty="0"/>
              <a:t> </a:t>
            </a:r>
            <a:r>
              <a:rPr lang="en-US" dirty="0" err="1"/>
              <a:t>tồn</a:t>
            </a:r>
            <a:r>
              <a:rPr lang="en-US" dirty="0"/>
              <a:t> </a:t>
            </a:r>
            <a:r>
              <a:rPr lang="en-US" dirty="0" err="1"/>
              <a:t>kho</a:t>
            </a:r>
            <a:endParaRPr lang="en-US" dirty="0"/>
          </a:p>
        </p:txBody>
      </p:sp>
      <p:sp>
        <p:nvSpPr>
          <p:cNvPr id="34" name="Freeform: Shape 33">
            <a:extLst>
              <a:ext uri="{FF2B5EF4-FFF2-40B4-BE49-F238E27FC236}">
                <a16:creationId xmlns:a16="http://schemas.microsoft.com/office/drawing/2014/main" id="{B55C510E-D639-4550-9BB9-0F789D63563B}"/>
              </a:ext>
            </a:extLst>
          </p:cNvPr>
          <p:cNvSpPr/>
          <p:nvPr/>
        </p:nvSpPr>
        <p:spPr>
          <a:xfrm>
            <a:off x="6276917" y="3692329"/>
            <a:ext cx="1838516" cy="596900"/>
          </a:xfrm>
          <a:custGeom>
            <a:avLst/>
            <a:gdLst>
              <a:gd name="connsiteX0" fmla="*/ 0 w 1838516"/>
              <a:gd name="connsiteY0" fmla="*/ 0 h 596900"/>
              <a:gd name="connsiteX1" fmla="*/ 1770406 w 1838516"/>
              <a:gd name="connsiteY1" fmla="*/ 0 h 596900"/>
              <a:gd name="connsiteX2" fmla="*/ 1762265 w 1838516"/>
              <a:gd name="connsiteY2" fmla="*/ 4835 h 596900"/>
              <a:gd name="connsiteX3" fmla="*/ 1627881 w 1838516"/>
              <a:gd name="connsiteY3" fmla="*/ 281339 h 596900"/>
              <a:gd name="connsiteX4" fmla="*/ 1814039 w 1838516"/>
              <a:gd name="connsiteY4" fmla="*/ 588588 h 596900"/>
              <a:gd name="connsiteX5" fmla="*/ 1838516 w 1838516"/>
              <a:gd name="connsiteY5" fmla="*/ 596900 h 596900"/>
              <a:gd name="connsiteX6" fmla="*/ 69990 w 1838516"/>
              <a:gd name="connsiteY6" fmla="*/ 596900 h 596900"/>
              <a:gd name="connsiteX7" fmla="*/ 77447 w 1838516"/>
              <a:gd name="connsiteY7" fmla="*/ 592472 h 596900"/>
              <a:gd name="connsiteX8" fmla="*/ 211831 w 1838516"/>
              <a:gd name="connsiteY8" fmla="*/ 315967 h 596900"/>
              <a:gd name="connsiteX9" fmla="*/ 25673 w 1838516"/>
              <a:gd name="connsiteY9" fmla="*/ 8718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38516" h="596900">
                <a:moveTo>
                  <a:pt x="0" y="0"/>
                </a:moveTo>
                <a:lnTo>
                  <a:pt x="1770406" y="0"/>
                </a:lnTo>
                <a:lnTo>
                  <a:pt x="1762265" y="4835"/>
                </a:lnTo>
                <a:cubicBezTo>
                  <a:pt x="1681187" y="64759"/>
                  <a:pt x="1627881" y="166238"/>
                  <a:pt x="1627881" y="281339"/>
                </a:cubicBezTo>
                <a:cubicBezTo>
                  <a:pt x="1627881" y="419460"/>
                  <a:pt x="1704642" y="537967"/>
                  <a:pt x="1814039" y="588588"/>
                </a:cubicBezTo>
                <a:lnTo>
                  <a:pt x="1838516" y="596900"/>
                </a:lnTo>
                <a:lnTo>
                  <a:pt x="69990" y="596900"/>
                </a:lnTo>
                <a:lnTo>
                  <a:pt x="77447" y="592472"/>
                </a:lnTo>
                <a:cubicBezTo>
                  <a:pt x="158525" y="532548"/>
                  <a:pt x="211831" y="431068"/>
                  <a:pt x="211831" y="315967"/>
                </a:cubicBezTo>
                <a:cubicBezTo>
                  <a:pt x="211831" y="177846"/>
                  <a:pt x="135070" y="59339"/>
                  <a:pt x="25673" y="8718"/>
                </a:cubicBezTo>
                <a:close/>
              </a:path>
            </a:pathLst>
          </a:cu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5" name="Freeform: Shape 34">
            <a:extLst>
              <a:ext uri="{FF2B5EF4-FFF2-40B4-BE49-F238E27FC236}">
                <a16:creationId xmlns:a16="http://schemas.microsoft.com/office/drawing/2014/main" id="{2B5525EE-FE0F-44F4-B870-760841217798}"/>
              </a:ext>
            </a:extLst>
          </p:cNvPr>
          <p:cNvSpPr/>
          <p:nvPr/>
        </p:nvSpPr>
        <p:spPr>
          <a:xfrm>
            <a:off x="3336642" y="3713769"/>
            <a:ext cx="1838516" cy="596900"/>
          </a:xfrm>
          <a:custGeom>
            <a:avLst/>
            <a:gdLst>
              <a:gd name="connsiteX0" fmla="*/ 0 w 1838516"/>
              <a:gd name="connsiteY0" fmla="*/ 0 h 596900"/>
              <a:gd name="connsiteX1" fmla="*/ 1770406 w 1838516"/>
              <a:gd name="connsiteY1" fmla="*/ 0 h 596900"/>
              <a:gd name="connsiteX2" fmla="*/ 1762265 w 1838516"/>
              <a:gd name="connsiteY2" fmla="*/ 4835 h 596900"/>
              <a:gd name="connsiteX3" fmla="*/ 1627881 w 1838516"/>
              <a:gd name="connsiteY3" fmla="*/ 281339 h 596900"/>
              <a:gd name="connsiteX4" fmla="*/ 1814039 w 1838516"/>
              <a:gd name="connsiteY4" fmla="*/ 588588 h 596900"/>
              <a:gd name="connsiteX5" fmla="*/ 1838516 w 1838516"/>
              <a:gd name="connsiteY5" fmla="*/ 596900 h 596900"/>
              <a:gd name="connsiteX6" fmla="*/ 69990 w 1838516"/>
              <a:gd name="connsiteY6" fmla="*/ 596900 h 596900"/>
              <a:gd name="connsiteX7" fmla="*/ 77447 w 1838516"/>
              <a:gd name="connsiteY7" fmla="*/ 592472 h 596900"/>
              <a:gd name="connsiteX8" fmla="*/ 211831 w 1838516"/>
              <a:gd name="connsiteY8" fmla="*/ 315967 h 596900"/>
              <a:gd name="connsiteX9" fmla="*/ 25673 w 1838516"/>
              <a:gd name="connsiteY9" fmla="*/ 8718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38516" h="596900">
                <a:moveTo>
                  <a:pt x="0" y="0"/>
                </a:moveTo>
                <a:lnTo>
                  <a:pt x="1770406" y="0"/>
                </a:lnTo>
                <a:lnTo>
                  <a:pt x="1762265" y="4835"/>
                </a:lnTo>
                <a:cubicBezTo>
                  <a:pt x="1681187" y="64759"/>
                  <a:pt x="1627881" y="166238"/>
                  <a:pt x="1627881" y="281339"/>
                </a:cubicBezTo>
                <a:cubicBezTo>
                  <a:pt x="1627881" y="419460"/>
                  <a:pt x="1704642" y="537967"/>
                  <a:pt x="1814039" y="588588"/>
                </a:cubicBezTo>
                <a:lnTo>
                  <a:pt x="1838516" y="596900"/>
                </a:lnTo>
                <a:lnTo>
                  <a:pt x="69990" y="596900"/>
                </a:lnTo>
                <a:lnTo>
                  <a:pt x="77447" y="592472"/>
                </a:lnTo>
                <a:cubicBezTo>
                  <a:pt x="158525" y="532548"/>
                  <a:pt x="211831" y="431068"/>
                  <a:pt x="211831" y="315967"/>
                </a:cubicBezTo>
                <a:cubicBezTo>
                  <a:pt x="211831" y="177846"/>
                  <a:pt x="135070" y="59339"/>
                  <a:pt x="25673" y="8718"/>
                </a:cubicBezTo>
                <a:close/>
              </a:path>
            </a:pathLst>
          </a:cu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6" name="Freeform: Shape 35">
            <a:extLst>
              <a:ext uri="{FF2B5EF4-FFF2-40B4-BE49-F238E27FC236}">
                <a16:creationId xmlns:a16="http://schemas.microsoft.com/office/drawing/2014/main" id="{C068BEF5-9428-477E-92AD-A980C35AD368}"/>
              </a:ext>
            </a:extLst>
          </p:cNvPr>
          <p:cNvSpPr/>
          <p:nvPr/>
        </p:nvSpPr>
        <p:spPr>
          <a:xfrm>
            <a:off x="615834" y="3713769"/>
            <a:ext cx="1838516" cy="596900"/>
          </a:xfrm>
          <a:custGeom>
            <a:avLst/>
            <a:gdLst>
              <a:gd name="connsiteX0" fmla="*/ 0 w 1838516"/>
              <a:gd name="connsiteY0" fmla="*/ 0 h 596900"/>
              <a:gd name="connsiteX1" fmla="*/ 1770406 w 1838516"/>
              <a:gd name="connsiteY1" fmla="*/ 0 h 596900"/>
              <a:gd name="connsiteX2" fmla="*/ 1762265 w 1838516"/>
              <a:gd name="connsiteY2" fmla="*/ 4835 h 596900"/>
              <a:gd name="connsiteX3" fmla="*/ 1627881 w 1838516"/>
              <a:gd name="connsiteY3" fmla="*/ 281339 h 596900"/>
              <a:gd name="connsiteX4" fmla="*/ 1814039 w 1838516"/>
              <a:gd name="connsiteY4" fmla="*/ 588588 h 596900"/>
              <a:gd name="connsiteX5" fmla="*/ 1838516 w 1838516"/>
              <a:gd name="connsiteY5" fmla="*/ 596900 h 596900"/>
              <a:gd name="connsiteX6" fmla="*/ 69990 w 1838516"/>
              <a:gd name="connsiteY6" fmla="*/ 596900 h 596900"/>
              <a:gd name="connsiteX7" fmla="*/ 77447 w 1838516"/>
              <a:gd name="connsiteY7" fmla="*/ 592472 h 596900"/>
              <a:gd name="connsiteX8" fmla="*/ 211831 w 1838516"/>
              <a:gd name="connsiteY8" fmla="*/ 315967 h 596900"/>
              <a:gd name="connsiteX9" fmla="*/ 25673 w 1838516"/>
              <a:gd name="connsiteY9" fmla="*/ 8718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38516" h="596900">
                <a:moveTo>
                  <a:pt x="0" y="0"/>
                </a:moveTo>
                <a:lnTo>
                  <a:pt x="1770406" y="0"/>
                </a:lnTo>
                <a:lnTo>
                  <a:pt x="1762265" y="4835"/>
                </a:lnTo>
                <a:cubicBezTo>
                  <a:pt x="1681187" y="64759"/>
                  <a:pt x="1627881" y="166238"/>
                  <a:pt x="1627881" y="281339"/>
                </a:cubicBezTo>
                <a:cubicBezTo>
                  <a:pt x="1627881" y="419460"/>
                  <a:pt x="1704642" y="537967"/>
                  <a:pt x="1814039" y="588588"/>
                </a:cubicBezTo>
                <a:lnTo>
                  <a:pt x="1838516" y="596900"/>
                </a:lnTo>
                <a:lnTo>
                  <a:pt x="69990" y="596900"/>
                </a:lnTo>
                <a:lnTo>
                  <a:pt x="77447" y="592472"/>
                </a:lnTo>
                <a:cubicBezTo>
                  <a:pt x="158525" y="532548"/>
                  <a:pt x="211831" y="431068"/>
                  <a:pt x="211831" y="315967"/>
                </a:cubicBezTo>
                <a:cubicBezTo>
                  <a:pt x="211831" y="177846"/>
                  <a:pt x="135070" y="59339"/>
                  <a:pt x="25673" y="8718"/>
                </a:cubicBezTo>
                <a:close/>
              </a:path>
            </a:pathLst>
          </a:cu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7" name="TextBox 36">
            <a:extLst>
              <a:ext uri="{FF2B5EF4-FFF2-40B4-BE49-F238E27FC236}">
                <a16:creationId xmlns:a16="http://schemas.microsoft.com/office/drawing/2014/main" id="{618A6B19-052F-494C-B3E5-489781FFFEB6}"/>
              </a:ext>
            </a:extLst>
          </p:cNvPr>
          <p:cNvSpPr txBox="1"/>
          <p:nvPr/>
        </p:nvSpPr>
        <p:spPr>
          <a:xfrm>
            <a:off x="880955" y="3766009"/>
            <a:ext cx="1416183" cy="523220"/>
          </a:xfrm>
          <a:prstGeom prst="rect">
            <a:avLst/>
          </a:prstGeom>
          <a:noFill/>
        </p:spPr>
        <p:txBody>
          <a:bodyPr wrap="square" rtlCol="0">
            <a:spAutoFit/>
          </a:bodyPr>
          <a:lstStyle/>
          <a:p>
            <a:r>
              <a:rPr lang="en-US" dirty="0" err="1"/>
              <a:t>Nhận</a:t>
            </a:r>
            <a:r>
              <a:rPr lang="en-US" dirty="0"/>
              <a:t> </a:t>
            </a:r>
            <a:r>
              <a:rPr lang="en-US" dirty="0" err="1"/>
              <a:t>diện</a:t>
            </a:r>
            <a:r>
              <a:rPr lang="en-US" dirty="0"/>
              <a:t> </a:t>
            </a:r>
            <a:r>
              <a:rPr lang="en-US" dirty="0" err="1"/>
              <a:t>giao</a:t>
            </a:r>
            <a:r>
              <a:rPr lang="en-US" dirty="0"/>
              <a:t> </a:t>
            </a:r>
            <a:r>
              <a:rPr lang="en-US" dirty="0" err="1"/>
              <a:t>dịch</a:t>
            </a:r>
            <a:r>
              <a:rPr lang="en-US" dirty="0"/>
              <a:t> </a:t>
            </a:r>
            <a:r>
              <a:rPr lang="en-US" dirty="0" err="1"/>
              <a:t>gian</a:t>
            </a:r>
            <a:r>
              <a:rPr lang="en-US" dirty="0"/>
              <a:t> </a:t>
            </a:r>
            <a:r>
              <a:rPr lang="en-US" dirty="0" err="1"/>
              <a:t>lận</a:t>
            </a:r>
            <a:endParaRPr lang="en-US" dirty="0"/>
          </a:p>
        </p:txBody>
      </p:sp>
      <p:sp>
        <p:nvSpPr>
          <p:cNvPr id="38" name="TextBox 37">
            <a:extLst>
              <a:ext uri="{FF2B5EF4-FFF2-40B4-BE49-F238E27FC236}">
                <a16:creationId xmlns:a16="http://schemas.microsoft.com/office/drawing/2014/main" id="{CC70C0F2-70A5-4F40-B304-03DBA8E9814B}"/>
              </a:ext>
            </a:extLst>
          </p:cNvPr>
          <p:cNvSpPr txBox="1"/>
          <p:nvPr/>
        </p:nvSpPr>
        <p:spPr>
          <a:xfrm>
            <a:off x="3647832" y="3767089"/>
            <a:ext cx="1166164" cy="523220"/>
          </a:xfrm>
          <a:prstGeom prst="rect">
            <a:avLst/>
          </a:prstGeom>
          <a:noFill/>
        </p:spPr>
        <p:txBody>
          <a:bodyPr wrap="square" rtlCol="0">
            <a:spAutoFit/>
          </a:bodyPr>
          <a:lstStyle/>
          <a:p>
            <a:pPr algn="ctr"/>
            <a:r>
              <a:rPr lang="en-US" dirty="0" err="1"/>
              <a:t>Phân</a:t>
            </a:r>
            <a:r>
              <a:rPr lang="en-US" dirty="0"/>
              <a:t> </a:t>
            </a:r>
            <a:r>
              <a:rPr lang="en-US" dirty="0" err="1"/>
              <a:t>loại</a:t>
            </a:r>
            <a:r>
              <a:rPr lang="en-US" dirty="0"/>
              <a:t> </a:t>
            </a:r>
            <a:r>
              <a:rPr lang="en-US" dirty="0" err="1"/>
              <a:t>dữ</a:t>
            </a:r>
            <a:r>
              <a:rPr lang="en-US" dirty="0"/>
              <a:t> </a:t>
            </a:r>
            <a:r>
              <a:rPr lang="en-US" dirty="0" err="1"/>
              <a:t>liệu</a:t>
            </a:r>
            <a:r>
              <a:rPr lang="en-US" dirty="0"/>
              <a:t> y </a:t>
            </a:r>
            <a:r>
              <a:rPr lang="en-US" dirty="0" err="1"/>
              <a:t>tế</a:t>
            </a:r>
            <a:endParaRPr lang="en-US" dirty="0"/>
          </a:p>
        </p:txBody>
      </p:sp>
      <p:sp>
        <p:nvSpPr>
          <p:cNvPr id="39" name="TextBox 38">
            <a:extLst>
              <a:ext uri="{FF2B5EF4-FFF2-40B4-BE49-F238E27FC236}">
                <a16:creationId xmlns:a16="http://schemas.microsoft.com/office/drawing/2014/main" id="{41DFBC05-FDCE-42CF-9A52-FCA69BCB656D}"/>
              </a:ext>
            </a:extLst>
          </p:cNvPr>
          <p:cNvSpPr txBox="1"/>
          <p:nvPr/>
        </p:nvSpPr>
        <p:spPr>
          <a:xfrm>
            <a:off x="6711673" y="3766009"/>
            <a:ext cx="1022606" cy="523220"/>
          </a:xfrm>
          <a:prstGeom prst="rect">
            <a:avLst/>
          </a:prstGeom>
          <a:noFill/>
        </p:spPr>
        <p:txBody>
          <a:bodyPr wrap="square" rtlCol="0">
            <a:spAutoFit/>
          </a:bodyPr>
          <a:lstStyle/>
          <a:p>
            <a:pPr algn="ctr"/>
            <a:r>
              <a:rPr lang="en-US" dirty="0" err="1"/>
              <a:t>Quản</a:t>
            </a:r>
            <a:r>
              <a:rPr lang="en-US" dirty="0"/>
              <a:t> </a:t>
            </a:r>
            <a:r>
              <a:rPr lang="en-US" dirty="0" err="1"/>
              <a:t>lý</a:t>
            </a:r>
            <a:r>
              <a:rPr lang="en-US" dirty="0"/>
              <a:t> </a:t>
            </a:r>
            <a:r>
              <a:rPr lang="en-US" dirty="0" err="1"/>
              <a:t>dự</a:t>
            </a:r>
            <a:r>
              <a:rPr lang="en-US" dirty="0"/>
              <a:t> </a:t>
            </a:r>
            <a:r>
              <a:rPr lang="en-US" dirty="0" err="1"/>
              <a:t>án</a:t>
            </a:r>
            <a:endParaRPr lang="en-US" dirty="0"/>
          </a:p>
        </p:txBody>
      </p:sp>
    </p:spTree>
    <p:extLst>
      <p:ext uri="{BB962C8B-B14F-4D97-AF65-F5344CB8AC3E}">
        <p14:creationId xmlns:p14="http://schemas.microsoft.com/office/powerpoint/2010/main" val="379660499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500"/>
                                        <p:tgtEl>
                                          <p:spTgt spid="2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500"/>
                                        <p:tgtEl>
                                          <p:spTgt spid="3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500"/>
                                        <p:tgtEl>
                                          <p:spTgt spid="3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500"/>
                                        <p:tgtEl>
                                          <p:spTgt spid="3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fade">
                                      <p:cBhvr>
                                        <p:cTn id="50" dur="500"/>
                                        <p:tgtEl>
                                          <p:spTgt spid="3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fade">
                                      <p:cBhvr>
                                        <p:cTn id="53" dur="500"/>
                                        <p:tgtEl>
                                          <p:spTgt spid="36"/>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fade">
                                      <p:cBhvr>
                                        <p:cTn id="56" dur="500"/>
                                        <p:tgtEl>
                                          <p:spTgt spid="3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fade">
                                      <p:cBhvr>
                                        <p:cTn id="59" dur="500"/>
                                        <p:tgtEl>
                                          <p:spTgt spid="3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fade">
                                      <p:cBhvr>
                                        <p:cTn id="6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3" grpId="0" animBg="1"/>
      <p:bldP spid="24" grpId="0" animBg="1"/>
      <p:bldP spid="25" grpId="0" animBg="1"/>
      <p:bldP spid="26" grpId="0" animBg="1"/>
      <p:bldP spid="27" grpId="0" animBg="1"/>
      <p:bldP spid="28" grpId="0"/>
      <p:bldP spid="29" grpId="0"/>
      <p:bldP spid="30" grpId="0"/>
      <p:bldP spid="32" grpId="0"/>
      <p:bldP spid="33" grpId="0"/>
      <p:bldP spid="34" grpId="0" animBg="1"/>
      <p:bldP spid="35" grpId="0" animBg="1"/>
      <p:bldP spid="36" grpId="0" animBg="1"/>
      <p:bldP spid="37" grpId="0"/>
      <p:bldP spid="38" grpId="0"/>
      <p:bldP spid="3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59EA6A-F1C3-4E40-ADB3-D420A9147A4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sp>
        <p:nvSpPr>
          <p:cNvPr id="3" name="Rectangle 2">
            <a:extLst>
              <a:ext uri="{FF2B5EF4-FFF2-40B4-BE49-F238E27FC236}">
                <a16:creationId xmlns:a16="http://schemas.microsoft.com/office/drawing/2014/main" id="{AB975AA5-6FE8-4660-84FE-B48424793249}"/>
              </a:ext>
            </a:extLst>
          </p:cNvPr>
          <p:cNvSpPr/>
          <p:nvPr/>
        </p:nvSpPr>
        <p:spPr>
          <a:xfrm>
            <a:off x="218661" y="242800"/>
            <a:ext cx="8698727" cy="477054"/>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en-US" sz="2500" b="1" spc="50" dirty="0" err="1">
                <a:ln w="0"/>
                <a:solidFill>
                  <a:schemeClr val="accent2">
                    <a:lumMod val="50000"/>
                  </a:schemeClr>
                </a:solidFill>
                <a:effectLst>
                  <a:innerShdw blurRad="63500" dist="50800" dir="13500000">
                    <a:srgbClr val="000000">
                      <a:alpha val="50000"/>
                    </a:srgbClr>
                  </a:innerShdw>
                </a:effectLst>
                <a:latin typeface="Times New Roman" panose="02020603050405020304" pitchFamily="18" charset="0"/>
              </a:rPr>
              <a:t>Thuật</a:t>
            </a:r>
            <a:r>
              <a:rPr lang="en-US" sz="2500" b="1" spc="50" dirty="0">
                <a:ln w="0"/>
                <a:solidFill>
                  <a:schemeClr val="accent2">
                    <a:lumMod val="50000"/>
                  </a:schemeClr>
                </a:solidFill>
                <a:effectLst>
                  <a:innerShdw blurRad="63500" dist="50800" dir="13500000">
                    <a:srgbClr val="000000">
                      <a:alpha val="50000"/>
                    </a:srgbClr>
                  </a:innerShdw>
                </a:effectLst>
                <a:latin typeface="Times New Roman" panose="02020603050405020304" pitchFamily="18" charset="0"/>
              </a:rPr>
              <a:t> </a:t>
            </a:r>
            <a:r>
              <a:rPr lang="en-US" sz="2500" b="1" spc="50" dirty="0" err="1">
                <a:ln w="0"/>
                <a:solidFill>
                  <a:schemeClr val="accent2">
                    <a:lumMod val="50000"/>
                  </a:schemeClr>
                </a:solidFill>
                <a:effectLst>
                  <a:innerShdw blurRad="63500" dist="50800" dir="13500000">
                    <a:srgbClr val="000000">
                      <a:alpha val="50000"/>
                    </a:srgbClr>
                  </a:innerShdw>
                </a:effectLst>
                <a:latin typeface="Times New Roman" panose="02020603050405020304" pitchFamily="18" charset="0"/>
              </a:rPr>
              <a:t>toán</a:t>
            </a:r>
            <a:r>
              <a:rPr lang="en-US" sz="2500" b="1" spc="50" dirty="0">
                <a:ln w="0"/>
                <a:solidFill>
                  <a:schemeClr val="accent2">
                    <a:lumMod val="50000"/>
                  </a:schemeClr>
                </a:solidFill>
                <a:effectLst>
                  <a:innerShdw blurRad="63500" dist="50800" dir="13500000">
                    <a:srgbClr val="000000">
                      <a:alpha val="50000"/>
                    </a:srgbClr>
                  </a:innerShdw>
                </a:effectLst>
                <a:latin typeface="Times New Roman" panose="02020603050405020304" pitchFamily="18" charset="0"/>
              </a:rPr>
              <a:t> K-MEAN</a:t>
            </a:r>
            <a:endParaRPr lang="en-US" sz="2500" b="1" spc="50" dirty="0">
              <a:ln w="0"/>
              <a:solidFill>
                <a:schemeClr val="accent2">
                  <a:lumMod val="50000"/>
                </a:schemeClr>
              </a:solidFill>
              <a:effectLst>
                <a:innerShdw blurRad="63500" dist="50800" dir="13500000">
                  <a:srgbClr val="000000">
                    <a:alpha val="50000"/>
                  </a:srgbClr>
                </a:innerShdw>
              </a:effectLst>
            </a:endParaRPr>
          </a:p>
        </p:txBody>
      </p:sp>
      <p:sp>
        <p:nvSpPr>
          <p:cNvPr id="4" name="Rectangle 3">
            <a:extLst>
              <a:ext uri="{FF2B5EF4-FFF2-40B4-BE49-F238E27FC236}">
                <a16:creationId xmlns:a16="http://schemas.microsoft.com/office/drawing/2014/main" id="{437DEB41-D96A-40BE-822A-11A1B3226D97}"/>
              </a:ext>
            </a:extLst>
          </p:cNvPr>
          <p:cNvSpPr/>
          <p:nvPr/>
        </p:nvSpPr>
        <p:spPr>
          <a:xfrm>
            <a:off x="527860" y="946509"/>
            <a:ext cx="5150769" cy="477054"/>
          </a:xfrm>
          <a:prstGeom prst="rect">
            <a:avLst/>
          </a:prstGeom>
        </p:spPr>
        <p:txBody>
          <a:bodyPr wrap="none">
            <a:spAutoFit/>
          </a:bodyPr>
          <a:lstStyle/>
          <a:p>
            <a:r>
              <a:rPr lang="en-US" sz="2500" b="1" dirty="0"/>
              <a:t>5 .</a:t>
            </a:r>
            <a:r>
              <a:rPr lang="en-US" sz="2500" b="1" dirty="0" err="1"/>
              <a:t>Nhận</a:t>
            </a:r>
            <a:r>
              <a:rPr lang="en-US" sz="2500" b="1" dirty="0"/>
              <a:t> </a:t>
            </a:r>
            <a:r>
              <a:rPr lang="en-US" sz="2500" b="1" dirty="0" err="1"/>
              <a:t>xét</a:t>
            </a:r>
            <a:r>
              <a:rPr lang="en-US" sz="2500" b="1" dirty="0"/>
              <a:t> </a:t>
            </a:r>
            <a:r>
              <a:rPr lang="en-US" sz="2500" b="1" dirty="0" err="1"/>
              <a:t>thuật</a:t>
            </a:r>
            <a:r>
              <a:rPr lang="en-US" sz="2500" b="1" dirty="0"/>
              <a:t> </a:t>
            </a:r>
            <a:r>
              <a:rPr lang="en-US" sz="2500" b="1" dirty="0" err="1"/>
              <a:t>toán</a:t>
            </a:r>
            <a:r>
              <a:rPr lang="en-US" sz="2500" b="1" dirty="0"/>
              <a:t> K-means  </a:t>
            </a:r>
            <a:r>
              <a:rPr lang="en-US" b="1" dirty="0">
                <a:solidFill>
                  <a:srgbClr val="202124"/>
                </a:solidFill>
                <a:latin typeface="Times New Roman" panose="02020603050405020304" pitchFamily="18" charset="0"/>
              </a:rPr>
              <a:t> </a:t>
            </a:r>
            <a:endParaRPr lang="en-US" dirty="0"/>
          </a:p>
        </p:txBody>
      </p:sp>
      <p:pic>
        <p:nvPicPr>
          <p:cNvPr id="8" name="Picture 7">
            <a:extLst>
              <a:ext uri="{FF2B5EF4-FFF2-40B4-BE49-F238E27FC236}">
                <a16:creationId xmlns:a16="http://schemas.microsoft.com/office/drawing/2014/main" id="{2BAD15E4-8789-4F3E-8C0F-2D2CE0EBD80C}"/>
              </a:ext>
            </a:extLst>
          </p:cNvPr>
          <p:cNvPicPr>
            <a:picLocks noChangeAspect="1"/>
          </p:cNvPicPr>
          <p:nvPr/>
        </p:nvPicPr>
        <p:blipFill>
          <a:blip r:embed="rId2"/>
          <a:stretch>
            <a:fillRect/>
          </a:stretch>
        </p:blipFill>
        <p:spPr>
          <a:xfrm>
            <a:off x="4773671" y="1741659"/>
            <a:ext cx="3900661" cy="220060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0" name="Rectangle 9">
            <a:extLst>
              <a:ext uri="{FF2B5EF4-FFF2-40B4-BE49-F238E27FC236}">
                <a16:creationId xmlns:a16="http://schemas.microsoft.com/office/drawing/2014/main" id="{B9BD8F6D-26EF-41B4-97F4-0F93A78C0984}"/>
              </a:ext>
            </a:extLst>
          </p:cNvPr>
          <p:cNvSpPr/>
          <p:nvPr/>
        </p:nvSpPr>
        <p:spPr>
          <a:xfrm>
            <a:off x="469667" y="1690193"/>
            <a:ext cx="4203071" cy="2908489"/>
          </a:xfrm>
          <a:prstGeom prst="rect">
            <a:avLst/>
          </a:prstGeom>
          <a:solidFill>
            <a:schemeClr val="bg2">
              <a:lumMod val="20000"/>
              <a:lumOff val="80000"/>
            </a:schemeClr>
          </a:solidFill>
        </p:spPr>
        <p:style>
          <a:lnRef idx="1">
            <a:schemeClr val="accent5"/>
          </a:lnRef>
          <a:fillRef idx="2">
            <a:schemeClr val="accent5"/>
          </a:fillRef>
          <a:effectRef idx="1">
            <a:schemeClr val="accent5"/>
          </a:effectRef>
          <a:fontRef idx="minor">
            <a:schemeClr val="dk1"/>
          </a:fontRef>
        </p:style>
        <p:txBody>
          <a:bodyPr wrap="square">
            <a:spAutoFit/>
          </a:bodyPr>
          <a:lstStyle/>
          <a:p>
            <a:pPr algn="just" fontAlgn="base"/>
            <a:r>
              <a:rPr lang="vi-VN" sz="2500" b="1" dirty="0">
                <a:ln w="10160">
                  <a:solidFill>
                    <a:schemeClr val="accent5"/>
                  </a:solidFill>
                  <a:prstDash val="solid"/>
                </a:ln>
                <a:solidFill>
                  <a:srgbClr val="00B050"/>
                </a:solidFill>
                <a:effectLst>
                  <a:outerShdw blurRad="38100" dist="22860" dir="5400000" algn="tl" rotWithShape="0">
                    <a:srgbClr val="000000">
                      <a:alpha val="30000"/>
                    </a:srgbClr>
                  </a:outerShdw>
                </a:effectLst>
                <a:latin typeface="Times New Roman" panose="02020603050405020304" pitchFamily="18" charset="0"/>
              </a:rPr>
              <a:t>Ưu điểm  </a:t>
            </a:r>
          </a:p>
          <a:p>
            <a:pPr marL="285750" lvl="3" indent="-285750" algn="just" fontAlgn="base">
              <a:buFont typeface="Courier New" panose="02070309020205020404" pitchFamily="49" charset="0"/>
              <a:buChar char="o"/>
            </a:pPr>
            <a:r>
              <a:rPr lang="vi-VN" sz="1600" dirty="0">
                <a:solidFill>
                  <a:srgbClr val="404040"/>
                </a:solidFill>
                <a:latin typeface="Times New Roman" panose="02020603050405020304" pitchFamily="18" charset="0"/>
              </a:rPr>
              <a:t>K-means là thuật toán đơn giản, dễ dàng sử dụng tốt cho các bài toán phân cụm.  </a:t>
            </a:r>
            <a:endParaRPr lang="vi-VN" sz="1600" dirty="0">
              <a:latin typeface="Times New Roman" panose="02020603050405020304" pitchFamily="18" charset="0"/>
            </a:endParaRPr>
          </a:p>
          <a:p>
            <a:pPr marL="285750" indent="-285750" algn="just" fontAlgn="base">
              <a:buFont typeface="Courier New" panose="02070309020205020404" pitchFamily="49" charset="0"/>
              <a:buChar char="o"/>
            </a:pPr>
            <a:r>
              <a:rPr lang="vi-VN" sz="1600" dirty="0">
                <a:solidFill>
                  <a:srgbClr val="404040"/>
                </a:solidFill>
                <a:latin typeface="Times New Roman" panose="02020603050405020304" pitchFamily="18" charset="0"/>
              </a:rPr>
              <a:t>K-means thực hiện phân cụm tốt mà không cần biết nhãn dữ liệu đầu vào. (Học không giám sát)  </a:t>
            </a:r>
            <a:endParaRPr lang="vi-VN" sz="1600" dirty="0">
              <a:latin typeface="Times New Roman" panose="02020603050405020304" pitchFamily="18" charset="0"/>
            </a:endParaRPr>
          </a:p>
          <a:p>
            <a:pPr algn="l">
              <a:buFont typeface="Arial" panose="020B0604020202020204" pitchFamily="34" charset="0"/>
              <a:buChar char="•"/>
            </a:pPr>
            <a:r>
              <a:rPr lang="vi-VN" sz="1600" dirty="0">
                <a:solidFill>
                  <a:srgbClr val="404040"/>
                </a:solidFill>
                <a:latin typeface="Times New Roman" panose="02020603050405020304" pitchFamily="18" charset="0"/>
              </a:rPr>
              <a:t>K-means là nền tảng cho nhiều thuật toán phức tạp sau này.</a:t>
            </a:r>
            <a:r>
              <a:rPr lang="en-US" sz="1600" dirty="0">
                <a:solidFill>
                  <a:srgbClr val="404040"/>
                </a:solidFill>
                <a:latin typeface="Times New Roman" panose="02020603050405020304" pitchFamily="18" charset="0"/>
                <a:cs typeface="Times New Roman" panose="02020603050405020304" pitchFamily="18" charset="0"/>
              </a:rPr>
              <a:t>(</a:t>
            </a:r>
            <a:r>
              <a:rPr lang="vi-VN" sz="1600" b="0" i="0" dirty="0">
                <a:solidFill>
                  <a:srgbClr val="1F1F1F"/>
                </a:solidFill>
                <a:effectLst/>
                <a:latin typeface="Times New Roman" panose="02020603050405020304" pitchFamily="18" charset="0"/>
                <a:cs typeface="Times New Roman" panose="02020603050405020304" pitchFamily="18" charset="0"/>
              </a:rPr>
              <a:t>K-medians</a:t>
            </a:r>
            <a:r>
              <a:rPr lang="en-US" sz="1600" b="0" i="0" dirty="0">
                <a:solidFill>
                  <a:srgbClr val="1F1F1F"/>
                </a:solidFill>
                <a:effectLst/>
                <a:latin typeface="Times New Roman" panose="02020603050405020304" pitchFamily="18" charset="0"/>
                <a:cs typeface="Times New Roman" panose="02020603050405020304" pitchFamily="18" charset="0"/>
              </a:rPr>
              <a:t>, </a:t>
            </a:r>
            <a:r>
              <a:rPr lang="vi-VN" sz="1600" b="0" i="0" dirty="0">
                <a:solidFill>
                  <a:srgbClr val="1F1F1F"/>
                </a:solidFill>
                <a:effectLst/>
                <a:latin typeface="Times New Roman" panose="02020603050405020304" pitchFamily="18" charset="0"/>
                <a:cs typeface="Times New Roman" panose="02020603050405020304" pitchFamily="18" charset="0"/>
              </a:rPr>
              <a:t>K-modes</a:t>
            </a:r>
            <a:r>
              <a:rPr lang="en-US" sz="1600" b="0" i="0" dirty="0">
                <a:solidFill>
                  <a:srgbClr val="1F1F1F"/>
                </a:solidFill>
                <a:effectLst/>
                <a:latin typeface="Times New Roman" panose="02020603050405020304" pitchFamily="18" charset="0"/>
                <a:cs typeface="Times New Roman" panose="02020603050405020304" pitchFamily="18" charset="0"/>
              </a:rPr>
              <a:t>, </a:t>
            </a:r>
            <a:r>
              <a:rPr lang="vi-VN" sz="1600" b="0" i="0" dirty="0">
                <a:solidFill>
                  <a:srgbClr val="1F1F1F"/>
                </a:solidFill>
                <a:effectLst/>
                <a:latin typeface="Times New Roman" panose="02020603050405020304" pitchFamily="18" charset="0"/>
                <a:cs typeface="Times New Roman" panose="02020603050405020304" pitchFamily="18" charset="0"/>
              </a:rPr>
              <a:t>K</a:t>
            </a:r>
            <a:r>
              <a:rPr lang="en-US" sz="1600" b="0" i="0" dirty="0">
                <a:solidFill>
                  <a:srgbClr val="1F1F1F"/>
                </a:solidFill>
                <a:effectLst/>
                <a:latin typeface="Times New Roman" panose="02020603050405020304" pitchFamily="18" charset="0"/>
                <a:cs typeface="Times New Roman" panose="02020603050405020304" pitchFamily="18" charset="0"/>
              </a:rPr>
              <a:t>-</a:t>
            </a:r>
            <a:r>
              <a:rPr lang="vi-VN" sz="1600" b="0" i="0" dirty="0">
                <a:solidFill>
                  <a:srgbClr val="1F1F1F"/>
                </a:solidFill>
                <a:effectLst/>
                <a:latin typeface="Times New Roman" panose="02020603050405020304" pitchFamily="18" charset="0"/>
                <a:cs typeface="Times New Roman" panose="02020603050405020304" pitchFamily="18" charset="0"/>
              </a:rPr>
              <a:t>prototypes</a:t>
            </a:r>
            <a:r>
              <a:rPr lang="en-US" sz="1600" b="0" i="0" dirty="0">
                <a:solidFill>
                  <a:srgbClr val="1F1F1F"/>
                </a:solidFill>
                <a:effectLst/>
                <a:latin typeface="Times New Roman" panose="02020603050405020304" pitchFamily="18" charset="0"/>
                <a:cs typeface="Times New Roman" panose="02020603050405020304" pitchFamily="18" charset="0"/>
              </a:rPr>
              <a:t>, </a:t>
            </a:r>
            <a:r>
              <a:rPr lang="vi-VN" sz="1600" b="0" i="0" dirty="0">
                <a:solidFill>
                  <a:srgbClr val="1F1F1F"/>
                </a:solidFill>
                <a:effectLst/>
                <a:latin typeface="Times New Roman" panose="02020603050405020304" pitchFamily="18" charset="0"/>
                <a:cs typeface="Times New Roman" panose="02020603050405020304" pitchFamily="18" charset="0"/>
              </a:rPr>
              <a:t>Fuzzy k-means</a:t>
            </a:r>
            <a:r>
              <a:rPr lang="en-US" sz="1600" b="0" i="0" dirty="0">
                <a:solidFill>
                  <a:srgbClr val="1F1F1F"/>
                </a:solidFill>
                <a:effectLst/>
                <a:latin typeface="Times New Roman" panose="02020603050405020304" pitchFamily="18" charset="0"/>
                <a:cs typeface="Times New Roman" panose="02020603050405020304" pitchFamily="18" charset="0"/>
              </a:rPr>
              <a:t>, </a:t>
            </a:r>
            <a:r>
              <a:rPr lang="vi-VN" sz="1600" b="0" i="0" dirty="0">
                <a:solidFill>
                  <a:srgbClr val="1F1F1F"/>
                </a:solidFill>
                <a:effectLst/>
                <a:latin typeface="Times New Roman" panose="02020603050405020304" pitchFamily="18" charset="0"/>
                <a:cs typeface="Times New Roman" panose="02020603050405020304" pitchFamily="18" charset="0"/>
              </a:rPr>
              <a:t>Hierarchical clustering</a:t>
            </a:r>
            <a:r>
              <a:rPr lang="en-US" sz="1600" b="0" i="0" dirty="0">
                <a:solidFill>
                  <a:srgbClr val="1F1F1F"/>
                </a:solidFill>
                <a:effectLst/>
                <a:latin typeface="Times New Roman" panose="02020603050405020304" pitchFamily="18" charset="0"/>
                <a:cs typeface="Times New Roman" panose="02020603050405020304" pitchFamily="18" charset="0"/>
              </a:rPr>
              <a:t>, </a:t>
            </a:r>
            <a:r>
              <a:rPr lang="vi-VN" sz="1600" b="0" i="0" dirty="0">
                <a:solidFill>
                  <a:srgbClr val="1F1F1F"/>
                </a:solidFill>
                <a:effectLst/>
                <a:latin typeface="Times New Roman" panose="02020603050405020304" pitchFamily="18" charset="0"/>
                <a:cs typeface="Times New Roman" panose="02020603050405020304" pitchFamily="18" charset="0"/>
              </a:rPr>
              <a:t>DBSCAN</a:t>
            </a:r>
            <a:r>
              <a:rPr lang="en-US" sz="1600" b="0" i="0" dirty="0">
                <a:solidFill>
                  <a:srgbClr val="1F1F1F"/>
                </a:solidFill>
                <a:effectLst/>
                <a:latin typeface="Times New Roman" panose="02020603050405020304" pitchFamily="18" charset="0"/>
                <a:cs typeface="Times New Roman" panose="02020603050405020304" pitchFamily="18" charset="0"/>
              </a:rPr>
              <a:t>, </a:t>
            </a:r>
            <a:r>
              <a:rPr lang="vi-VN" sz="1600" b="0" i="0" dirty="0">
                <a:solidFill>
                  <a:srgbClr val="1F1F1F"/>
                </a:solidFill>
                <a:effectLst/>
                <a:latin typeface="Times New Roman" panose="02020603050405020304" pitchFamily="18" charset="0"/>
                <a:cs typeface="Times New Roman" panose="02020603050405020304" pitchFamily="18" charset="0"/>
              </a:rPr>
              <a:t>Spectral clustering</a:t>
            </a:r>
            <a:r>
              <a:rPr lang="en-US" sz="1600" dirty="0">
                <a:solidFill>
                  <a:srgbClr val="1F1F1F"/>
                </a:solidFill>
                <a:latin typeface="Times New Roman" panose="02020603050405020304" pitchFamily="18" charset="0"/>
                <a:cs typeface="Times New Roman" panose="02020603050405020304" pitchFamily="18" charset="0"/>
              </a:rPr>
              <a:t>)</a:t>
            </a:r>
            <a:endParaRPr lang="vi-VN" sz="1600" dirty="0">
              <a:latin typeface="Times New Roman" panose="02020603050405020304" pitchFamily="18" charset="0"/>
            </a:endParaRPr>
          </a:p>
          <a:p>
            <a:pPr algn="just" fontAlgn="base"/>
            <a:endParaRPr lang="vi-VN" dirty="0">
              <a:latin typeface="Segoe UI" panose="020B0502040204020203" pitchFamily="34" charset="0"/>
            </a:endParaRPr>
          </a:p>
        </p:txBody>
      </p:sp>
    </p:spTree>
    <p:extLst>
      <p:ext uri="{BB962C8B-B14F-4D97-AF65-F5344CB8AC3E}">
        <p14:creationId xmlns:p14="http://schemas.microsoft.com/office/powerpoint/2010/main" val="3910274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59EA6A-F1C3-4E40-ADB3-D420A9147A4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sp>
        <p:nvSpPr>
          <p:cNvPr id="3" name="Rectangle 2">
            <a:extLst>
              <a:ext uri="{FF2B5EF4-FFF2-40B4-BE49-F238E27FC236}">
                <a16:creationId xmlns:a16="http://schemas.microsoft.com/office/drawing/2014/main" id="{AB975AA5-6FE8-4660-84FE-B48424793249}"/>
              </a:ext>
            </a:extLst>
          </p:cNvPr>
          <p:cNvSpPr/>
          <p:nvPr/>
        </p:nvSpPr>
        <p:spPr>
          <a:xfrm>
            <a:off x="218661" y="242800"/>
            <a:ext cx="8698727" cy="477054"/>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en-US" sz="2500" b="1" spc="50" dirty="0" err="1">
                <a:ln w="0"/>
                <a:solidFill>
                  <a:schemeClr val="accent2">
                    <a:lumMod val="50000"/>
                  </a:schemeClr>
                </a:solidFill>
                <a:effectLst>
                  <a:innerShdw blurRad="63500" dist="50800" dir="13500000">
                    <a:srgbClr val="000000">
                      <a:alpha val="50000"/>
                    </a:srgbClr>
                  </a:innerShdw>
                </a:effectLst>
                <a:latin typeface="Times New Roman" panose="02020603050405020304" pitchFamily="18" charset="0"/>
              </a:rPr>
              <a:t>Thuật</a:t>
            </a:r>
            <a:r>
              <a:rPr lang="en-US" sz="2500" b="1" spc="50" dirty="0">
                <a:ln w="0"/>
                <a:solidFill>
                  <a:schemeClr val="accent2">
                    <a:lumMod val="50000"/>
                  </a:schemeClr>
                </a:solidFill>
                <a:effectLst>
                  <a:innerShdw blurRad="63500" dist="50800" dir="13500000">
                    <a:srgbClr val="000000">
                      <a:alpha val="50000"/>
                    </a:srgbClr>
                  </a:innerShdw>
                </a:effectLst>
                <a:latin typeface="Times New Roman" panose="02020603050405020304" pitchFamily="18" charset="0"/>
              </a:rPr>
              <a:t> </a:t>
            </a:r>
            <a:r>
              <a:rPr lang="en-US" sz="2500" b="1" spc="50" dirty="0" err="1">
                <a:ln w="0"/>
                <a:solidFill>
                  <a:schemeClr val="accent2">
                    <a:lumMod val="50000"/>
                  </a:schemeClr>
                </a:solidFill>
                <a:effectLst>
                  <a:innerShdw blurRad="63500" dist="50800" dir="13500000">
                    <a:srgbClr val="000000">
                      <a:alpha val="50000"/>
                    </a:srgbClr>
                  </a:innerShdw>
                </a:effectLst>
                <a:latin typeface="Times New Roman" panose="02020603050405020304" pitchFamily="18" charset="0"/>
              </a:rPr>
              <a:t>toán</a:t>
            </a:r>
            <a:r>
              <a:rPr lang="en-US" sz="2500" b="1" spc="50" dirty="0">
                <a:ln w="0"/>
                <a:solidFill>
                  <a:schemeClr val="accent2">
                    <a:lumMod val="50000"/>
                  </a:schemeClr>
                </a:solidFill>
                <a:effectLst>
                  <a:innerShdw blurRad="63500" dist="50800" dir="13500000">
                    <a:srgbClr val="000000">
                      <a:alpha val="50000"/>
                    </a:srgbClr>
                  </a:innerShdw>
                </a:effectLst>
                <a:latin typeface="Times New Roman" panose="02020603050405020304" pitchFamily="18" charset="0"/>
              </a:rPr>
              <a:t> K-MEAN</a:t>
            </a:r>
            <a:endParaRPr lang="en-US" sz="2500" b="1" spc="50" dirty="0">
              <a:ln w="0"/>
              <a:solidFill>
                <a:schemeClr val="accent2">
                  <a:lumMod val="50000"/>
                </a:schemeClr>
              </a:solidFill>
              <a:effectLst>
                <a:innerShdw blurRad="63500" dist="50800" dir="13500000">
                  <a:srgbClr val="000000">
                    <a:alpha val="50000"/>
                  </a:srgbClr>
                </a:innerShdw>
              </a:effectLst>
            </a:endParaRPr>
          </a:p>
        </p:txBody>
      </p:sp>
      <p:sp>
        <p:nvSpPr>
          <p:cNvPr id="4" name="Rectangle 3">
            <a:extLst>
              <a:ext uri="{FF2B5EF4-FFF2-40B4-BE49-F238E27FC236}">
                <a16:creationId xmlns:a16="http://schemas.microsoft.com/office/drawing/2014/main" id="{84160375-86CB-4E59-A67C-3A07428B9DB9}"/>
              </a:ext>
            </a:extLst>
          </p:cNvPr>
          <p:cNvSpPr/>
          <p:nvPr/>
        </p:nvSpPr>
        <p:spPr>
          <a:xfrm>
            <a:off x="394856" y="904945"/>
            <a:ext cx="5150769" cy="477054"/>
          </a:xfrm>
          <a:prstGeom prst="rect">
            <a:avLst/>
          </a:prstGeom>
        </p:spPr>
        <p:txBody>
          <a:bodyPr wrap="none">
            <a:spAutoFit/>
          </a:bodyPr>
          <a:lstStyle/>
          <a:p>
            <a:r>
              <a:rPr lang="en-US" sz="2500" b="1" dirty="0"/>
              <a:t>5 .</a:t>
            </a:r>
            <a:r>
              <a:rPr lang="en-US" sz="2500" b="1" dirty="0" err="1"/>
              <a:t>Nhận</a:t>
            </a:r>
            <a:r>
              <a:rPr lang="en-US" sz="2500" b="1" dirty="0"/>
              <a:t> </a:t>
            </a:r>
            <a:r>
              <a:rPr lang="en-US" sz="2500" b="1" dirty="0" err="1"/>
              <a:t>xét</a:t>
            </a:r>
            <a:r>
              <a:rPr lang="en-US" sz="2500" b="1" dirty="0"/>
              <a:t> </a:t>
            </a:r>
            <a:r>
              <a:rPr lang="en-US" sz="2500" b="1" dirty="0" err="1"/>
              <a:t>thuật</a:t>
            </a:r>
            <a:r>
              <a:rPr lang="en-US" sz="2500" b="1" dirty="0"/>
              <a:t> </a:t>
            </a:r>
            <a:r>
              <a:rPr lang="en-US" sz="2500" b="1" dirty="0" err="1"/>
              <a:t>toán</a:t>
            </a:r>
            <a:r>
              <a:rPr lang="en-US" sz="2500" b="1" dirty="0"/>
              <a:t> K-means  </a:t>
            </a:r>
            <a:r>
              <a:rPr lang="en-US" b="1" dirty="0">
                <a:solidFill>
                  <a:srgbClr val="202124"/>
                </a:solidFill>
                <a:latin typeface="Times New Roman" panose="02020603050405020304" pitchFamily="18" charset="0"/>
              </a:rPr>
              <a:t> </a:t>
            </a:r>
            <a:endParaRPr lang="en-US" dirty="0"/>
          </a:p>
        </p:txBody>
      </p:sp>
      <p:sp>
        <p:nvSpPr>
          <p:cNvPr id="5" name="Rectangle 4">
            <a:extLst>
              <a:ext uri="{FF2B5EF4-FFF2-40B4-BE49-F238E27FC236}">
                <a16:creationId xmlns:a16="http://schemas.microsoft.com/office/drawing/2014/main" id="{2351F063-01F2-4863-B802-494C3424F598}"/>
              </a:ext>
            </a:extLst>
          </p:cNvPr>
          <p:cNvSpPr/>
          <p:nvPr/>
        </p:nvSpPr>
        <p:spPr>
          <a:xfrm>
            <a:off x="684532" y="1579170"/>
            <a:ext cx="8002268" cy="2169825"/>
          </a:xfrm>
          <a:prstGeom prst="rect">
            <a:avLst/>
          </a:prstGeom>
          <a:solidFill>
            <a:schemeClr val="bg2">
              <a:lumMod val="20000"/>
              <a:lumOff val="80000"/>
            </a:schemeClr>
          </a:solidFill>
        </p:spPr>
        <p:style>
          <a:lnRef idx="1">
            <a:schemeClr val="accent5"/>
          </a:lnRef>
          <a:fillRef idx="2">
            <a:schemeClr val="accent5"/>
          </a:fillRef>
          <a:effectRef idx="1">
            <a:schemeClr val="accent5"/>
          </a:effectRef>
          <a:fontRef idx="minor">
            <a:schemeClr val="dk1"/>
          </a:fontRef>
        </p:style>
        <p:txBody>
          <a:bodyPr wrap="square">
            <a:spAutoFit/>
          </a:bodyPr>
          <a:lstStyle/>
          <a:p>
            <a:pPr algn="just" fontAlgn="base"/>
            <a:r>
              <a:rPr lang="vi-VN" sz="2500" b="1" dirty="0">
                <a:ln w="10160">
                  <a:solidFill>
                    <a:schemeClr val="accent5"/>
                  </a:solidFill>
                  <a:prstDash val="solid"/>
                </a:ln>
                <a:solidFill>
                  <a:srgbClr val="00B050"/>
                </a:solidFill>
                <a:effectLst>
                  <a:outerShdw blurRad="38100" dist="22860" dir="5400000" algn="tl" rotWithShape="0">
                    <a:srgbClr val="000000">
                      <a:alpha val="30000"/>
                    </a:srgbClr>
                  </a:outerShdw>
                </a:effectLst>
                <a:latin typeface="Times New Roman" panose="02020603050405020304" pitchFamily="18" charset="0"/>
              </a:rPr>
              <a:t>Nhược điểm </a:t>
            </a:r>
            <a:r>
              <a:rPr lang="vi-VN" sz="2500" b="1" dirty="0">
                <a:ln w="10160">
                  <a:solidFill>
                    <a:schemeClr val="accent5"/>
                  </a:solidFill>
                  <a:prstDash val="solid"/>
                </a:ln>
                <a:solidFill>
                  <a:schemeClr val="tx1"/>
                </a:solidFill>
                <a:effectLst>
                  <a:outerShdw blurRad="38100" dist="22860" dir="5400000" algn="tl" rotWithShape="0">
                    <a:srgbClr val="000000">
                      <a:alpha val="30000"/>
                    </a:srgbClr>
                  </a:outerShdw>
                </a:effectLst>
                <a:latin typeface="Times New Roman" panose="02020603050405020304" pitchFamily="18" charset="0"/>
              </a:rPr>
              <a:t> </a:t>
            </a:r>
          </a:p>
          <a:p>
            <a:pPr marL="285750" indent="-285750" algn="just" fontAlgn="base">
              <a:buFont typeface="Courier New" panose="02070309020205020404" pitchFamily="49" charset="0"/>
              <a:buChar char="o"/>
            </a:pPr>
            <a:r>
              <a:rPr lang="vi-VN" sz="1600" dirty="0">
                <a:solidFill>
                  <a:srgbClr val="404040"/>
                </a:solidFill>
                <a:latin typeface="Times New Roman" panose="02020603050405020304" pitchFamily="18" charset="0"/>
              </a:rPr>
              <a:t>Số K cần được xác định trước. Ở nhiều bài toán, việc xác định được K không phải là dễ dàng, khi đó K-means sẽ không hiệu quả.  </a:t>
            </a:r>
            <a:endParaRPr lang="vi-VN" sz="1600" dirty="0">
              <a:latin typeface="Times New Roman" panose="02020603050405020304" pitchFamily="18" charset="0"/>
            </a:endParaRPr>
          </a:p>
          <a:p>
            <a:pPr marL="285750" indent="-285750" algn="just" fontAlgn="base">
              <a:buFont typeface="Courier New" panose="02070309020205020404" pitchFamily="49" charset="0"/>
              <a:buChar char="o"/>
            </a:pPr>
            <a:r>
              <a:rPr lang="vi-VN" sz="1600" dirty="0">
                <a:solidFill>
                  <a:srgbClr val="404040"/>
                </a:solidFill>
                <a:latin typeface="Times New Roman" panose="02020603050405020304" pitchFamily="18" charset="0"/>
              </a:rPr>
              <a:t>K-means không đảm bảo tìm được nghiệm tối ưu toàn cục. Và nghiệm cuối cùng phụ thuộc hoàn toàn vào việc khởi tạo các tâm cụm ban đầu.  </a:t>
            </a:r>
            <a:endParaRPr lang="vi-VN" sz="1600" dirty="0">
              <a:latin typeface="Times New Roman" panose="02020603050405020304" pitchFamily="18" charset="0"/>
            </a:endParaRPr>
          </a:p>
          <a:p>
            <a:pPr marL="285750" indent="-285750" algn="just" fontAlgn="base">
              <a:buFont typeface="Courier New" panose="02070309020205020404" pitchFamily="49" charset="0"/>
              <a:buChar char="o"/>
            </a:pPr>
            <a:r>
              <a:rPr lang="vi-VN" sz="1600" dirty="0">
                <a:solidFill>
                  <a:srgbClr val="404040"/>
                </a:solidFill>
                <a:latin typeface="Times New Roman" panose="02020603050405020304" pitchFamily="18" charset="0"/>
              </a:rPr>
              <a:t>K-means sẽ không hiệu quả nếu các cụm chêch lệch về số lượng điểm, phân bố dữ liệu không có dạng cầu, hay bài toán với 1 điểm dữ liệu có thể là con của 2 cụm.  </a:t>
            </a:r>
            <a:endParaRPr lang="vi-VN" sz="1600" dirty="0">
              <a:latin typeface="Times New Roman" panose="02020603050405020304" pitchFamily="18" charset="0"/>
            </a:endParaRPr>
          </a:p>
          <a:p>
            <a:pPr algn="just" fontAlgn="base"/>
            <a:r>
              <a:rPr lang="vi-VN" sz="1200" dirty="0">
                <a:latin typeface="Times New Roman" panose="02020603050405020304" pitchFamily="18" charset="0"/>
              </a:rPr>
              <a:t> </a:t>
            </a:r>
            <a:endParaRPr lang="vi-VN" sz="1200" dirty="0">
              <a:latin typeface="Segoe UI" panose="020B0502040204020203" pitchFamily="34" charset="0"/>
            </a:endParaRPr>
          </a:p>
        </p:txBody>
      </p:sp>
    </p:spTree>
    <p:extLst>
      <p:ext uri="{BB962C8B-B14F-4D97-AF65-F5344CB8AC3E}">
        <p14:creationId xmlns:p14="http://schemas.microsoft.com/office/powerpoint/2010/main" val="3537245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A8E467-5090-9585-31EC-7E6C2A85A9F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sp>
        <p:nvSpPr>
          <p:cNvPr id="3" name="Rectangle 2">
            <a:extLst>
              <a:ext uri="{FF2B5EF4-FFF2-40B4-BE49-F238E27FC236}">
                <a16:creationId xmlns:a16="http://schemas.microsoft.com/office/drawing/2014/main" id="{146D533F-31D7-2CC3-B06D-52B231E064A4}"/>
              </a:ext>
            </a:extLst>
          </p:cNvPr>
          <p:cNvSpPr/>
          <p:nvPr/>
        </p:nvSpPr>
        <p:spPr>
          <a:xfrm>
            <a:off x="218661" y="242800"/>
            <a:ext cx="8698727" cy="477054"/>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en-US" sz="2500" b="1" spc="50" dirty="0" err="1">
                <a:ln w="0"/>
                <a:solidFill>
                  <a:schemeClr val="accent2">
                    <a:lumMod val="50000"/>
                  </a:schemeClr>
                </a:solidFill>
                <a:effectLst>
                  <a:innerShdw blurRad="63500" dist="50800" dir="13500000">
                    <a:srgbClr val="000000">
                      <a:alpha val="50000"/>
                    </a:srgbClr>
                  </a:innerShdw>
                </a:effectLst>
                <a:latin typeface="Times New Roman" panose="02020603050405020304" pitchFamily="18" charset="0"/>
              </a:rPr>
              <a:t>Thuật</a:t>
            </a:r>
            <a:r>
              <a:rPr lang="en-US" sz="2500" b="1" spc="50" dirty="0">
                <a:ln w="0"/>
                <a:solidFill>
                  <a:schemeClr val="accent2">
                    <a:lumMod val="50000"/>
                  </a:schemeClr>
                </a:solidFill>
                <a:effectLst>
                  <a:innerShdw blurRad="63500" dist="50800" dir="13500000">
                    <a:srgbClr val="000000">
                      <a:alpha val="50000"/>
                    </a:srgbClr>
                  </a:innerShdw>
                </a:effectLst>
                <a:latin typeface="Times New Roman" panose="02020603050405020304" pitchFamily="18" charset="0"/>
              </a:rPr>
              <a:t> </a:t>
            </a:r>
            <a:r>
              <a:rPr lang="en-US" sz="2500" b="1" spc="50" dirty="0" err="1">
                <a:ln w="0"/>
                <a:solidFill>
                  <a:schemeClr val="accent2">
                    <a:lumMod val="50000"/>
                  </a:schemeClr>
                </a:solidFill>
                <a:effectLst>
                  <a:innerShdw blurRad="63500" dist="50800" dir="13500000">
                    <a:srgbClr val="000000">
                      <a:alpha val="50000"/>
                    </a:srgbClr>
                  </a:innerShdw>
                </a:effectLst>
                <a:latin typeface="Times New Roman" panose="02020603050405020304" pitchFamily="18" charset="0"/>
              </a:rPr>
              <a:t>toán</a:t>
            </a:r>
            <a:r>
              <a:rPr lang="en-US" sz="2500" b="1" spc="50" dirty="0">
                <a:ln w="0"/>
                <a:solidFill>
                  <a:schemeClr val="accent2">
                    <a:lumMod val="50000"/>
                  </a:schemeClr>
                </a:solidFill>
                <a:effectLst>
                  <a:innerShdw blurRad="63500" dist="50800" dir="13500000">
                    <a:srgbClr val="000000">
                      <a:alpha val="50000"/>
                    </a:srgbClr>
                  </a:innerShdw>
                </a:effectLst>
                <a:latin typeface="Times New Roman" panose="02020603050405020304" pitchFamily="18" charset="0"/>
              </a:rPr>
              <a:t> K-MEAN</a:t>
            </a:r>
            <a:endParaRPr lang="en-US" sz="2500" b="1" spc="50" dirty="0">
              <a:ln w="0"/>
              <a:solidFill>
                <a:schemeClr val="accent2">
                  <a:lumMod val="50000"/>
                </a:schemeClr>
              </a:solidFill>
              <a:effectLst>
                <a:innerShdw blurRad="63500" dist="50800" dir="13500000">
                  <a:srgbClr val="000000">
                    <a:alpha val="50000"/>
                  </a:srgbClr>
                </a:innerShdw>
              </a:effectLst>
            </a:endParaRPr>
          </a:p>
        </p:txBody>
      </p:sp>
      <p:sp>
        <p:nvSpPr>
          <p:cNvPr id="4" name="TextBox 3">
            <a:extLst>
              <a:ext uri="{FF2B5EF4-FFF2-40B4-BE49-F238E27FC236}">
                <a16:creationId xmlns:a16="http://schemas.microsoft.com/office/drawing/2014/main" id="{A1ED15BF-60D6-D36C-752C-4A229B73D320}"/>
              </a:ext>
            </a:extLst>
          </p:cNvPr>
          <p:cNvSpPr txBox="1"/>
          <p:nvPr/>
        </p:nvSpPr>
        <p:spPr>
          <a:xfrm>
            <a:off x="430614" y="1534329"/>
            <a:ext cx="8486774" cy="2800767"/>
          </a:xfrm>
          <a:prstGeom prst="rect">
            <a:avLst/>
          </a:prstGeom>
          <a:noFill/>
        </p:spPr>
        <p:txBody>
          <a:bodyPr wrap="square" rtlCol="0">
            <a:spAutoFit/>
          </a:bodyPr>
          <a:lstStyle/>
          <a:p>
            <a:pPr algn="l"/>
            <a:r>
              <a:rPr lang="vi-VN" sz="1600" dirty="0"/>
              <a:t>Các hướng phát triển của thuật toán K-means:</a:t>
            </a:r>
            <a:br>
              <a:rPr lang="vi-VN" sz="1600" dirty="0"/>
            </a:br>
            <a:r>
              <a:rPr lang="vi-VN" sz="1600" dirty="0"/>
              <a:t>--Cải thiện khởi tạo: </a:t>
            </a:r>
            <a:r>
              <a:rPr lang="vi-VN" sz="1600" b="0" i="0" dirty="0">
                <a:solidFill>
                  <a:schemeClr val="tx1"/>
                </a:solidFill>
                <a:effectLst/>
                <a:latin typeface="Söhne"/>
              </a:rPr>
              <a:t>Nghiên cứu tập trung vào cách chọn trung tâm cụm ban đầu, sử dụng thuật toán tối ưu hóa tự nhiên hoặc phương pháp xác định số lượng cụm dựa trên mật độ.</a:t>
            </a:r>
          </a:p>
          <a:p>
            <a:pPr algn="l"/>
            <a:r>
              <a:rPr lang="vi-VN" sz="1600" dirty="0">
                <a:solidFill>
                  <a:schemeClr val="tx1"/>
                </a:solidFill>
                <a:latin typeface="Söhne"/>
              </a:rPr>
              <a:t>--Cải thiện bước phân loại: Nghiên cứu tập trung vào giảm số lượng tính toán khoảng cách đối tượng-tâm cụm bằng các phương pháp thống kê, hàm khoảng cách mới, hoặc cấu trúc dữ liệu hiệu quả.</a:t>
            </a:r>
            <a:br>
              <a:rPr lang="vi-VN" sz="1600" dirty="0">
                <a:solidFill>
                  <a:schemeClr val="tx1"/>
                </a:solidFill>
                <a:latin typeface="Söhne"/>
              </a:rPr>
            </a:br>
            <a:r>
              <a:rPr lang="vi-VN" sz="1600" dirty="0">
                <a:solidFill>
                  <a:schemeClr val="tx1"/>
                </a:solidFill>
                <a:latin typeface="Söhne"/>
              </a:rPr>
              <a:t>--Cải thiện bước hội tụ: Nghiên cứu tập trung vào định nghĩa tiêu chí dừng mới, chẳng hạn dựa trên sai số bình phương hoặc sự cân bằng giữa thời gian xử lý và chất lượng giải pháp.</a:t>
            </a:r>
          </a:p>
          <a:p>
            <a:pPr algn="l"/>
            <a:r>
              <a:rPr lang="vi-VN" sz="1600" dirty="0">
                <a:solidFill>
                  <a:schemeClr val="tx1"/>
                </a:solidFill>
                <a:latin typeface="Söhne"/>
              </a:rPr>
              <a:t>--Kết hợp với kỹ thuật học máy khác: Nghiên cứu tập trung vào kết hợp K-Means với các kỹ thuật học máy khác, như máy vector hỗ trợ, để giải quyết các vấn đề phân cụm phức tạp hơn, như phân cụm văn bản, hình ảnh, hoặc dữ liệu lớn.</a:t>
            </a:r>
            <a:endParaRPr lang="vi-VN" sz="1600" dirty="0">
              <a:solidFill>
                <a:schemeClr val="tx1"/>
              </a:solidFill>
            </a:endParaRPr>
          </a:p>
        </p:txBody>
      </p:sp>
      <p:sp>
        <p:nvSpPr>
          <p:cNvPr id="6" name="TextBox 5">
            <a:extLst>
              <a:ext uri="{FF2B5EF4-FFF2-40B4-BE49-F238E27FC236}">
                <a16:creationId xmlns:a16="http://schemas.microsoft.com/office/drawing/2014/main" id="{58F9A1C5-D2B3-E587-E778-33D4E502CD4F}"/>
              </a:ext>
            </a:extLst>
          </p:cNvPr>
          <p:cNvSpPr txBox="1"/>
          <p:nvPr/>
        </p:nvSpPr>
        <p:spPr>
          <a:xfrm>
            <a:off x="393195" y="862475"/>
            <a:ext cx="4572000" cy="307777"/>
          </a:xfrm>
          <a:prstGeom prst="rect">
            <a:avLst/>
          </a:prstGeom>
          <a:noFill/>
        </p:spPr>
        <p:txBody>
          <a:bodyPr wrap="square">
            <a:spAutoFit/>
          </a:bodyPr>
          <a:lstStyle/>
          <a:p>
            <a:r>
              <a:rPr lang="en-US" sz="1400" b="1" dirty="0"/>
              <a:t>5 .</a:t>
            </a:r>
            <a:r>
              <a:rPr lang="en-US" sz="1400" b="1" dirty="0" err="1"/>
              <a:t>Nhận</a:t>
            </a:r>
            <a:r>
              <a:rPr lang="en-US" sz="1400" b="1" dirty="0"/>
              <a:t> </a:t>
            </a:r>
            <a:r>
              <a:rPr lang="en-US" sz="1400" b="1" dirty="0" err="1"/>
              <a:t>xét</a:t>
            </a:r>
            <a:r>
              <a:rPr lang="en-US" sz="1400" b="1" dirty="0"/>
              <a:t> </a:t>
            </a:r>
            <a:r>
              <a:rPr lang="en-US" sz="1400" b="1" dirty="0" err="1"/>
              <a:t>thuật</a:t>
            </a:r>
            <a:r>
              <a:rPr lang="en-US" sz="1400" b="1" dirty="0"/>
              <a:t> </a:t>
            </a:r>
            <a:r>
              <a:rPr lang="en-US" sz="1400" b="1" dirty="0" err="1"/>
              <a:t>toán</a:t>
            </a:r>
            <a:r>
              <a:rPr lang="en-US" b="1" dirty="0"/>
              <a:t> K-MEAN</a:t>
            </a:r>
            <a:endParaRPr lang="en-US" dirty="0"/>
          </a:p>
        </p:txBody>
      </p:sp>
    </p:spTree>
    <p:extLst>
      <p:ext uri="{BB962C8B-B14F-4D97-AF65-F5344CB8AC3E}">
        <p14:creationId xmlns:p14="http://schemas.microsoft.com/office/powerpoint/2010/main" val="3082214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C61A470-83D3-48D7-98D2-7C67B92EB38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sp>
        <p:nvSpPr>
          <p:cNvPr id="3" name="TextBox 2">
            <a:extLst>
              <a:ext uri="{FF2B5EF4-FFF2-40B4-BE49-F238E27FC236}">
                <a16:creationId xmlns:a16="http://schemas.microsoft.com/office/drawing/2014/main" id="{CDD23044-B8BC-44FF-85BC-5CD4B6D076CF}"/>
              </a:ext>
            </a:extLst>
          </p:cNvPr>
          <p:cNvSpPr txBox="1"/>
          <p:nvPr/>
        </p:nvSpPr>
        <p:spPr>
          <a:xfrm>
            <a:off x="2389911" y="1722548"/>
            <a:ext cx="4879570" cy="1323439"/>
          </a:xfrm>
          <a:prstGeom prst="rect">
            <a:avLst/>
          </a:prstGeom>
          <a:noFill/>
        </p:spPr>
        <p:txBody>
          <a:bodyPr wrap="square" rtlCol="0">
            <a:spAutoFit/>
          </a:bodyPr>
          <a:lstStyle/>
          <a:p>
            <a:r>
              <a:rPr lang="en-US" sz="4000" b="1" spc="50" dirty="0">
                <a:ln w="9525" cmpd="sng">
                  <a:solidFill>
                    <a:schemeClr val="tx1"/>
                  </a:solidFill>
                  <a:prstDash val="solid"/>
                </a:ln>
                <a:solidFill>
                  <a:srgbClr val="70AD47">
                    <a:tint val="1000"/>
                  </a:srgbClr>
                </a:solidFill>
                <a:effectLst>
                  <a:glow rad="38100">
                    <a:schemeClr val="accent1">
                      <a:alpha val="40000"/>
                    </a:schemeClr>
                  </a:glow>
                </a:effectLst>
              </a:rPr>
              <a:t>DEMO THUẬT TOÁN K-MEAN</a:t>
            </a:r>
          </a:p>
        </p:txBody>
      </p:sp>
    </p:spTree>
    <p:extLst>
      <p:ext uri="{BB962C8B-B14F-4D97-AF65-F5344CB8AC3E}">
        <p14:creationId xmlns:p14="http://schemas.microsoft.com/office/powerpoint/2010/main" val="393432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D7F7EB3-9B61-4272-A756-9B2B6DE83D1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sp>
        <p:nvSpPr>
          <p:cNvPr id="4" name="Ribbon: Tilted Up 3">
            <a:extLst>
              <a:ext uri="{FF2B5EF4-FFF2-40B4-BE49-F238E27FC236}">
                <a16:creationId xmlns:a16="http://schemas.microsoft.com/office/drawing/2014/main" id="{33A2327F-42B8-427B-BF8B-42DA924B1452}"/>
              </a:ext>
            </a:extLst>
          </p:cNvPr>
          <p:cNvSpPr/>
          <p:nvPr/>
        </p:nvSpPr>
        <p:spPr>
          <a:xfrm>
            <a:off x="6047508" y="3780088"/>
            <a:ext cx="3096492" cy="1363287"/>
          </a:xfrm>
          <a:prstGeom prst="ribbon2">
            <a:avLst/>
          </a:prstGeom>
          <a:solidFill>
            <a:schemeClr val="accent6">
              <a:lumMod val="40000"/>
              <a:lumOff val="60000"/>
            </a:schemeClr>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0518C1C-1A37-41F5-A9A3-74F3F8F3001C}"/>
              </a:ext>
            </a:extLst>
          </p:cNvPr>
          <p:cNvSpPr txBox="1"/>
          <p:nvPr/>
        </p:nvSpPr>
        <p:spPr>
          <a:xfrm>
            <a:off x="997525" y="1305099"/>
            <a:ext cx="7381703" cy="1169551"/>
          </a:xfrm>
          <a:prstGeom prst="rect">
            <a:avLst/>
          </a:prstGeom>
          <a:noFill/>
        </p:spPr>
        <p:txBody>
          <a:bodyPr wrap="square" rtlCol="0">
            <a:spAutoFit/>
          </a:bodyPr>
          <a:lstStyle/>
          <a:p>
            <a:r>
              <a:rPr lang="en-US" sz="35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lt"/>
              </a:rPr>
              <a:t>CÁM </a:t>
            </a:r>
            <a:r>
              <a:rPr lang="vi-VN" sz="35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lt"/>
              </a:rPr>
              <a:t>Ơ</a:t>
            </a:r>
            <a:r>
              <a:rPr lang="en-US" sz="35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lt"/>
              </a:rPr>
              <a:t>N THẦY VÀ CÁC BẠN ĐÃ LẮNG NGHE BÀI THUYẾT TRÌNH </a:t>
            </a:r>
          </a:p>
        </p:txBody>
      </p:sp>
    </p:spTree>
    <p:extLst>
      <p:ext uri="{BB962C8B-B14F-4D97-AF65-F5344CB8AC3E}">
        <p14:creationId xmlns:p14="http://schemas.microsoft.com/office/powerpoint/2010/main" val="927229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45"/>
          <p:cNvSpPr txBox="1">
            <a:spLocks noGrp="1"/>
          </p:cNvSpPr>
          <p:nvPr>
            <p:ph type="title" idx="4294967295"/>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TEAM PRESENTATION</a:t>
            </a:r>
            <a:endParaRPr dirty="0"/>
          </a:p>
        </p:txBody>
      </p:sp>
      <p:sp>
        <p:nvSpPr>
          <p:cNvPr id="701" name="Google Shape;701;p45"/>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703" name="Google Shape;703;p45"/>
          <p:cNvSpPr txBox="1"/>
          <p:nvPr/>
        </p:nvSpPr>
        <p:spPr>
          <a:xfrm>
            <a:off x="1418005" y="3334844"/>
            <a:ext cx="1489200" cy="734100"/>
          </a:xfrm>
          <a:prstGeom prst="rect">
            <a:avLst/>
          </a:prstGeom>
          <a:noFill/>
          <a:ln>
            <a:noFill/>
          </a:ln>
        </p:spPr>
        <p:txBody>
          <a:bodyPr spcFirstLastPara="1" wrap="square" lIns="0" tIns="0" rIns="0" bIns="0" anchor="t" anchorCtr="0">
            <a:noAutofit/>
          </a:bodyPr>
          <a:lstStyle/>
          <a:p>
            <a:pPr marL="0" lvl="0" indent="0" algn="ctr" rtl="0">
              <a:spcBef>
                <a:spcPts val="400"/>
              </a:spcBef>
              <a:spcAft>
                <a:spcPts val="400"/>
              </a:spcAft>
              <a:buNone/>
            </a:pPr>
            <a:endParaRPr dirty="0">
              <a:latin typeface="Barlow"/>
              <a:ea typeface="Barlow"/>
              <a:cs typeface="Barlow"/>
              <a:sym typeface="Barlow"/>
            </a:endParaRPr>
          </a:p>
        </p:txBody>
      </p:sp>
      <p:sp>
        <p:nvSpPr>
          <p:cNvPr id="707" name="Google Shape;707;p45"/>
          <p:cNvSpPr txBox="1"/>
          <p:nvPr/>
        </p:nvSpPr>
        <p:spPr>
          <a:xfrm>
            <a:off x="3754507" y="3395817"/>
            <a:ext cx="2345666"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800" b="1" dirty="0">
                <a:solidFill>
                  <a:schemeClr val="dk1"/>
                </a:solidFill>
                <a:latin typeface="Barlow"/>
                <a:ea typeface="Barlow"/>
                <a:cs typeface="Barlow"/>
                <a:sym typeface="Barlow"/>
              </a:rPr>
              <a:t>2001215634 </a:t>
            </a:r>
          </a:p>
          <a:p>
            <a:pPr marL="0" lvl="0" indent="0" algn="ctr" rtl="0">
              <a:spcBef>
                <a:spcPts val="0"/>
              </a:spcBef>
              <a:spcAft>
                <a:spcPts val="0"/>
              </a:spcAft>
              <a:buNone/>
            </a:pPr>
            <a:r>
              <a:rPr lang="en-US" sz="1800" b="1" dirty="0">
                <a:solidFill>
                  <a:schemeClr val="dk1"/>
                </a:solidFill>
                <a:latin typeface="Barlow"/>
                <a:ea typeface="Barlow"/>
                <a:cs typeface="Barlow"/>
                <a:sym typeface="Barlow"/>
              </a:rPr>
              <a:t> </a:t>
            </a:r>
            <a:r>
              <a:rPr lang="en-US" sz="1800" b="1" dirty="0" err="1">
                <a:solidFill>
                  <a:schemeClr val="dk1"/>
                </a:solidFill>
                <a:latin typeface="Barlow"/>
                <a:ea typeface="Barlow"/>
                <a:cs typeface="Barlow"/>
                <a:sym typeface="Barlow"/>
              </a:rPr>
              <a:t>Đặng</a:t>
            </a:r>
            <a:r>
              <a:rPr lang="en-US" sz="1800" b="1" dirty="0">
                <a:solidFill>
                  <a:schemeClr val="dk1"/>
                </a:solidFill>
                <a:latin typeface="Barlow"/>
                <a:ea typeface="Barlow"/>
                <a:cs typeface="Barlow"/>
                <a:sym typeface="Barlow"/>
              </a:rPr>
              <a:t> </a:t>
            </a:r>
            <a:r>
              <a:rPr lang="en-US" sz="1800" b="1" dirty="0" err="1">
                <a:solidFill>
                  <a:schemeClr val="dk1"/>
                </a:solidFill>
                <a:latin typeface="Barlow"/>
                <a:ea typeface="Barlow"/>
                <a:cs typeface="Barlow"/>
                <a:sym typeface="Barlow"/>
              </a:rPr>
              <a:t>Hữu</a:t>
            </a:r>
            <a:r>
              <a:rPr lang="en-US" sz="1800" b="1" dirty="0">
                <a:solidFill>
                  <a:schemeClr val="dk1"/>
                </a:solidFill>
                <a:latin typeface="Barlow"/>
                <a:ea typeface="Barlow"/>
                <a:cs typeface="Barlow"/>
                <a:sym typeface="Barlow"/>
              </a:rPr>
              <a:t> </a:t>
            </a:r>
            <a:r>
              <a:rPr lang="en-US" sz="1800" b="1" dirty="0" err="1">
                <a:solidFill>
                  <a:schemeClr val="dk1"/>
                </a:solidFill>
                <a:latin typeface="Barlow"/>
                <a:ea typeface="Barlow"/>
                <a:cs typeface="Barlow"/>
                <a:sym typeface="Barlow"/>
              </a:rPr>
              <a:t>Chiến</a:t>
            </a:r>
            <a:endParaRPr sz="1800" dirty="0">
              <a:latin typeface="Barlow"/>
              <a:ea typeface="Barlow"/>
              <a:cs typeface="Barlow"/>
              <a:sym typeface="Barlow"/>
            </a:endParaRPr>
          </a:p>
          <a:p>
            <a:pPr marL="0" lvl="0" indent="0" algn="ctr" rtl="0">
              <a:spcBef>
                <a:spcPts val="400"/>
              </a:spcBef>
              <a:spcAft>
                <a:spcPts val="400"/>
              </a:spcAft>
              <a:buNone/>
            </a:pPr>
            <a:endParaRPr sz="1800" dirty="0">
              <a:latin typeface="Barlow"/>
              <a:ea typeface="Barlow"/>
              <a:cs typeface="Barlow"/>
              <a:sym typeface="Barlow"/>
            </a:endParaRPr>
          </a:p>
        </p:txBody>
      </p:sp>
      <p:sp>
        <p:nvSpPr>
          <p:cNvPr id="2" name="TextBox 1">
            <a:extLst>
              <a:ext uri="{FF2B5EF4-FFF2-40B4-BE49-F238E27FC236}">
                <a16:creationId xmlns:a16="http://schemas.microsoft.com/office/drawing/2014/main" id="{5CF9588F-047D-46B8-8500-4059C3AD2171}"/>
              </a:ext>
            </a:extLst>
          </p:cNvPr>
          <p:cNvSpPr txBox="1"/>
          <p:nvPr/>
        </p:nvSpPr>
        <p:spPr>
          <a:xfrm>
            <a:off x="3158034" y="600270"/>
            <a:ext cx="2367993" cy="477054"/>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5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rPr>
              <a:t>THÀNH VIÊN</a:t>
            </a:r>
          </a:p>
        </p:txBody>
      </p:sp>
      <p:pic>
        <p:nvPicPr>
          <p:cNvPr id="42" name="Picture 41">
            <a:extLst>
              <a:ext uri="{FF2B5EF4-FFF2-40B4-BE49-F238E27FC236}">
                <a16:creationId xmlns:a16="http://schemas.microsoft.com/office/drawing/2014/main" id="{AB1CDB61-D2AF-45B1-ABC5-2FE95D966B92}"/>
              </a:ext>
            </a:extLst>
          </p:cNvPr>
          <p:cNvPicPr>
            <a:picLocks noChangeAspect="1"/>
          </p:cNvPicPr>
          <p:nvPr/>
        </p:nvPicPr>
        <p:blipFill>
          <a:blip r:embed="rId3"/>
          <a:srcRect l="24682" t="2147" r="22965" b="46799"/>
          <a:stretch>
            <a:fillRect/>
          </a:stretch>
        </p:blipFill>
        <p:spPr>
          <a:xfrm>
            <a:off x="3778776" y="1457670"/>
            <a:ext cx="1865974" cy="1819656"/>
          </a:xfrm>
          <a:custGeom>
            <a:avLst/>
            <a:gdLst>
              <a:gd name="connsiteX0" fmla="*/ 1013120 w 2026240"/>
              <a:gd name="connsiteY0" fmla="*/ 0 h 1975944"/>
              <a:gd name="connsiteX1" fmla="*/ 2026240 w 2026240"/>
              <a:gd name="connsiteY1" fmla="*/ 987972 h 1975944"/>
              <a:gd name="connsiteX2" fmla="*/ 1013120 w 2026240"/>
              <a:gd name="connsiteY2" fmla="*/ 1975944 h 1975944"/>
              <a:gd name="connsiteX3" fmla="*/ 0 w 2026240"/>
              <a:gd name="connsiteY3" fmla="*/ 987972 h 1975944"/>
              <a:gd name="connsiteX4" fmla="*/ 1013120 w 2026240"/>
              <a:gd name="connsiteY4" fmla="*/ 0 h 1975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240" h="1975944">
                <a:moveTo>
                  <a:pt x="1013120" y="0"/>
                </a:moveTo>
                <a:cubicBezTo>
                  <a:pt x="1572651" y="0"/>
                  <a:pt x="2026240" y="442330"/>
                  <a:pt x="2026240" y="987972"/>
                </a:cubicBezTo>
                <a:cubicBezTo>
                  <a:pt x="2026240" y="1533614"/>
                  <a:pt x="1572651" y="1975944"/>
                  <a:pt x="1013120" y="1975944"/>
                </a:cubicBezTo>
                <a:cubicBezTo>
                  <a:pt x="453589" y="1975944"/>
                  <a:pt x="0" y="1533614"/>
                  <a:pt x="0" y="987972"/>
                </a:cubicBezTo>
                <a:cubicBezTo>
                  <a:pt x="0" y="442330"/>
                  <a:pt x="453589" y="0"/>
                  <a:pt x="1013120" y="0"/>
                </a:cubicBezTo>
                <a:close/>
              </a:path>
            </a:pathLst>
          </a:custGeom>
        </p:spPr>
      </p:pic>
    </p:spTree>
    <p:extLst>
      <p:ext uri="{BB962C8B-B14F-4D97-AF65-F5344CB8AC3E}">
        <p14:creationId xmlns:p14="http://schemas.microsoft.com/office/powerpoint/2010/main" val="2779139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B4515D0-7AD9-459D-B82F-1740A1BBAAC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a:t>
            </a:fld>
            <a:endParaRPr lang="en"/>
          </a:p>
        </p:txBody>
      </p:sp>
      <p:sp>
        <p:nvSpPr>
          <p:cNvPr id="7" name="TextBox 6">
            <a:extLst>
              <a:ext uri="{FF2B5EF4-FFF2-40B4-BE49-F238E27FC236}">
                <a16:creationId xmlns:a16="http://schemas.microsoft.com/office/drawing/2014/main" id="{75B47EDD-C79D-440D-8F3B-D2D72A443854}"/>
              </a:ext>
            </a:extLst>
          </p:cNvPr>
          <p:cNvSpPr txBox="1"/>
          <p:nvPr/>
        </p:nvSpPr>
        <p:spPr>
          <a:xfrm>
            <a:off x="3053136" y="186861"/>
            <a:ext cx="2855361" cy="661720"/>
          </a:xfrm>
          <a:prstGeom prst="rect">
            <a:avLst/>
          </a:prstGeom>
          <a:noFill/>
        </p:spPr>
        <p:txBody>
          <a:bodyPr wrap="square" rtlCol="0">
            <a:spAutoFit/>
          </a:bodyPr>
          <a:lstStyle/>
          <a:p>
            <a:r>
              <a:rPr lang="en-US" sz="37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NỘI DUNG</a:t>
            </a:r>
          </a:p>
        </p:txBody>
      </p:sp>
      <p:sp>
        <p:nvSpPr>
          <p:cNvPr id="9" name="TextBox 8">
            <a:extLst>
              <a:ext uri="{FF2B5EF4-FFF2-40B4-BE49-F238E27FC236}">
                <a16:creationId xmlns:a16="http://schemas.microsoft.com/office/drawing/2014/main" id="{5F61E248-1F27-4F01-8567-E0146B9DE8AF}"/>
              </a:ext>
            </a:extLst>
          </p:cNvPr>
          <p:cNvSpPr txBox="1"/>
          <p:nvPr/>
        </p:nvSpPr>
        <p:spPr>
          <a:xfrm>
            <a:off x="5059744" y="983681"/>
            <a:ext cx="3514477" cy="677108"/>
          </a:xfrm>
          <a:prstGeom prst="rect">
            <a:avLst/>
          </a:prstGeom>
          <a:noFill/>
        </p:spPr>
        <p:txBody>
          <a:bodyPr wrap="square" rtlCol="0">
            <a:spAutoFit/>
          </a:bodyPr>
          <a:lstStyle/>
          <a:p>
            <a:pPr algn="ctr"/>
            <a:r>
              <a:rPr lang="en-US" sz="1900" b="1" dirty="0" err="1">
                <a:solidFill>
                  <a:schemeClr val="accent1">
                    <a:lumMod val="50000"/>
                  </a:schemeClr>
                </a:solidFill>
                <a:highlight>
                  <a:srgbClr val="FFFF00"/>
                </a:highlight>
              </a:rPr>
              <a:t>Phần</a:t>
            </a:r>
            <a:r>
              <a:rPr lang="en-US" sz="1900" b="1" dirty="0">
                <a:solidFill>
                  <a:schemeClr val="accent1">
                    <a:lumMod val="50000"/>
                  </a:schemeClr>
                </a:solidFill>
                <a:highlight>
                  <a:srgbClr val="FFFF00"/>
                </a:highlight>
              </a:rPr>
              <a:t> 1</a:t>
            </a:r>
          </a:p>
          <a:p>
            <a:pPr algn="ctr"/>
            <a:endParaRPr lang="en-US" sz="1900" b="1" dirty="0">
              <a:solidFill>
                <a:schemeClr val="accent1">
                  <a:lumMod val="50000"/>
                </a:schemeClr>
              </a:solidFill>
              <a:highlight>
                <a:srgbClr val="FFFF00"/>
              </a:highlight>
            </a:endParaRPr>
          </a:p>
        </p:txBody>
      </p:sp>
      <p:sp>
        <p:nvSpPr>
          <p:cNvPr id="25" name="Rectangle 24">
            <a:extLst>
              <a:ext uri="{FF2B5EF4-FFF2-40B4-BE49-F238E27FC236}">
                <a16:creationId xmlns:a16="http://schemas.microsoft.com/office/drawing/2014/main" id="{F3FBC4D1-EB1E-4856-90DD-9DADE94D3F0C}"/>
              </a:ext>
            </a:extLst>
          </p:cNvPr>
          <p:cNvSpPr/>
          <p:nvPr/>
        </p:nvSpPr>
        <p:spPr>
          <a:xfrm>
            <a:off x="1409579" y="1198361"/>
            <a:ext cx="3822380" cy="22596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3AC61443-EF32-45DD-AD81-E78EDBB1D4C7}"/>
              </a:ext>
            </a:extLst>
          </p:cNvPr>
          <p:cNvGrpSpPr/>
          <p:nvPr/>
        </p:nvGrpSpPr>
        <p:grpSpPr>
          <a:xfrm>
            <a:off x="188035" y="708431"/>
            <a:ext cx="3572949" cy="2708434"/>
            <a:chOff x="796393" y="1398546"/>
            <a:chExt cx="5265652" cy="5591296"/>
          </a:xfrm>
        </p:grpSpPr>
        <p:sp>
          <p:nvSpPr>
            <p:cNvPr id="29" name="Rounded Rectangle 5">
              <a:extLst>
                <a:ext uri="{FF2B5EF4-FFF2-40B4-BE49-F238E27FC236}">
                  <a16:creationId xmlns:a16="http://schemas.microsoft.com/office/drawing/2014/main" id="{C5E0E69A-FDAF-4C6B-9959-B95CE20F1C3E}"/>
                </a:ext>
              </a:extLst>
            </p:cNvPr>
            <p:cNvSpPr/>
            <p:nvPr/>
          </p:nvSpPr>
          <p:spPr>
            <a:xfrm>
              <a:off x="2015977" y="1763607"/>
              <a:ext cx="4046068" cy="3935955"/>
            </a:xfrm>
            <a:prstGeom prst="roundRect">
              <a:avLst/>
            </a:prstGeom>
            <a:solidFill>
              <a:schemeClr val="tx2">
                <a:lumMod val="1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7040E80B-5EFD-4DF8-AF7E-35419FBACFD8}"/>
                </a:ext>
              </a:extLst>
            </p:cNvPr>
            <p:cNvSpPr txBox="1"/>
            <p:nvPr/>
          </p:nvSpPr>
          <p:spPr>
            <a:xfrm>
              <a:off x="796393" y="1398546"/>
              <a:ext cx="1848505" cy="5591296"/>
            </a:xfrm>
            <a:prstGeom prst="rect">
              <a:avLst/>
            </a:prstGeom>
            <a:noFill/>
            <a:ln>
              <a:noFill/>
            </a:ln>
          </p:spPr>
          <p:txBody>
            <a:bodyPr wrap="square" rtlCol="0">
              <a:spAutoFit/>
            </a:bodyPr>
            <a:lstStyle/>
            <a:p>
              <a:r>
                <a:rPr lang="en-AU" sz="17000" b="1" dirty="0">
                  <a:solidFill>
                    <a:srgbClr val="002060"/>
                  </a:solidFill>
                  <a:effectLst>
                    <a:outerShdw blurRad="50800" dist="38100" algn="l" rotWithShape="0">
                      <a:prstClr val="black">
                        <a:alpha val="40000"/>
                      </a:prstClr>
                    </a:outerShdw>
                  </a:effectLst>
                  <a:latin typeface="Lucida Sans Unicode" panose="020B0602030504020204" pitchFamily="34" charset="0"/>
                  <a:ea typeface="MS Gothic" panose="020B0609070205080204" pitchFamily="49" charset="-128"/>
                  <a:cs typeface="Lucida Sans Unicode" panose="020B0602030504020204" pitchFamily="34" charset="0"/>
                </a:rPr>
                <a:t>1</a:t>
              </a:r>
              <a:endParaRPr lang="en-US" sz="17000" b="1" dirty="0">
                <a:solidFill>
                  <a:srgbClr val="002060"/>
                </a:solidFill>
                <a:effectLst>
                  <a:outerShdw blurRad="50800" dist="38100" algn="l" rotWithShape="0">
                    <a:prstClr val="black">
                      <a:alpha val="40000"/>
                    </a:prstClr>
                  </a:outerShdw>
                </a:effectLst>
                <a:latin typeface="Lucida Sans Unicode" panose="020B0602030504020204" pitchFamily="34" charset="0"/>
                <a:ea typeface="MS Gothic" panose="020B0609070205080204" pitchFamily="49" charset="-128"/>
                <a:cs typeface="Lucida Sans Unicode" panose="020B0602030504020204" pitchFamily="34" charset="0"/>
              </a:endParaRPr>
            </a:p>
          </p:txBody>
        </p:sp>
      </p:grpSp>
      <p:sp>
        <p:nvSpPr>
          <p:cNvPr id="31" name="Rectangle 30">
            <a:extLst>
              <a:ext uri="{FF2B5EF4-FFF2-40B4-BE49-F238E27FC236}">
                <a16:creationId xmlns:a16="http://schemas.microsoft.com/office/drawing/2014/main" id="{8947B2E1-9370-424E-BC84-B0A52209FDAA}"/>
              </a:ext>
            </a:extLst>
          </p:cNvPr>
          <p:cNvSpPr/>
          <p:nvPr/>
        </p:nvSpPr>
        <p:spPr>
          <a:xfrm>
            <a:off x="1258486" y="1198362"/>
            <a:ext cx="2331382" cy="1200329"/>
          </a:xfrm>
          <a:prstGeom prst="rect">
            <a:avLst/>
          </a:prstGeom>
        </p:spPr>
        <p:txBody>
          <a:bodyPr wrap="square">
            <a:spAutoFit/>
          </a:bodyPr>
          <a:lstStyle/>
          <a:p>
            <a:r>
              <a:rPr lang="vi-VN" sz="1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Phân tích ý tưởng chính và Nội dung</a:t>
            </a:r>
            <a:r>
              <a:rPr lang="en-US" sz="1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 </a:t>
            </a:r>
            <a:r>
              <a:rPr lang="vi-VN" sz="1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thuật toán/Phương pháp</a:t>
            </a:r>
            <a:endParaRPr lang="en-US" sz="18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grpSp>
        <p:nvGrpSpPr>
          <p:cNvPr id="32" name="Group 31">
            <a:extLst>
              <a:ext uri="{FF2B5EF4-FFF2-40B4-BE49-F238E27FC236}">
                <a16:creationId xmlns:a16="http://schemas.microsoft.com/office/drawing/2014/main" id="{7AC3DDF2-8CC5-49EF-BC41-743BEF5BC8FB}"/>
              </a:ext>
            </a:extLst>
          </p:cNvPr>
          <p:cNvGrpSpPr/>
          <p:nvPr/>
        </p:nvGrpSpPr>
        <p:grpSpPr>
          <a:xfrm>
            <a:off x="13722" y="2738069"/>
            <a:ext cx="3831459" cy="2708434"/>
            <a:chOff x="796393" y="1398546"/>
            <a:chExt cx="5646632" cy="5591296"/>
          </a:xfrm>
        </p:grpSpPr>
        <p:sp>
          <p:nvSpPr>
            <p:cNvPr id="33" name="Rounded Rectangle 5">
              <a:extLst>
                <a:ext uri="{FF2B5EF4-FFF2-40B4-BE49-F238E27FC236}">
                  <a16:creationId xmlns:a16="http://schemas.microsoft.com/office/drawing/2014/main" id="{FD703FC0-0E6A-4DB3-880B-3F640B2BBC35}"/>
                </a:ext>
              </a:extLst>
            </p:cNvPr>
            <p:cNvSpPr/>
            <p:nvPr/>
          </p:nvSpPr>
          <p:spPr>
            <a:xfrm>
              <a:off x="2396957" y="1769224"/>
              <a:ext cx="4046068" cy="3935955"/>
            </a:xfrm>
            <a:prstGeom prst="roundRect">
              <a:avLst/>
            </a:prstGeom>
            <a:solidFill>
              <a:schemeClr val="tx2">
                <a:lumMod val="1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a:extLst>
                <a:ext uri="{FF2B5EF4-FFF2-40B4-BE49-F238E27FC236}">
                  <a16:creationId xmlns:a16="http://schemas.microsoft.com/office/drawing/2014/main" id="{24F38BDC-56DE-48BA-94C7-E81C1F96D4D6}"/>
                </a:ext>
              </a:extLst>
            </p:cNvPr>
            <p:cNvSpPr txBox="1"/>
            <p:nvPr/>
          </p:nvSpPr>
          <p:spPr>
            <a:xfrm>
              <a:off x="796393" y="1398546"/>
              <a:ext cx="1848505" cy="5591296"/>
            </a:xfrm>
            <a:prstGeom prst="rect">
              <a:avLst/>
            </a:prstGeom>
            <a:noFill/>
            <a:ln>
              <a:noFill/>
            </a:ln>
          </p:spPr>
          <p:txBody>
            <a:bodyPr wrap="square" rtlCol="0">
              <a:spAutoFit/>
            </a:bodyPr>
            <a:lstStyle/>
            <a:p>
              <a:r>
                <a:rPr lang="en-AU" sz="17000" b="1" dirty="0">
                  <a:solidFill>
                    <a:srgbClr val="938D3F"/>
                  </a:solidFill>
                  <a:effectLst>
                    <a:outerShdw blurRad="50800" dist="38100" algn="l" rotWithShape="0">
                      <a:prstClr val="black">
                        <a:alpha val="40000"/>
                      </a:prstClr>
                    </a:outerShdw>
                  </a:effectLst>
                  <a:latin typeface="Lucida Sans Unicode" panose="020B0602030504020204" pitchFamily="34" charset="0"/>
                  <a:ea typeface="MS Gothic" panose="020B0609070205080204" pitchFamily="49" charset="-128"/>
                  <a:cs typeface="Lucida Sans Unicode" panose="020B0602030504020204" pitchFamily="34" charset="0"/>
                </a:rPr>
                <a:t>3</a:t>
              </a:r>
              <a:endParaRPr lang="en-US" sz="17000" b="1" dirty="0">
                <a:solidFill>
                  <a:srgbClr val="938D3F"/>
                </a:solidFill>
                <a:effectLst>
                  <a:outerShdw blurRad="50800" dist="38100" algn="l" rotWithShape="0">
                    <a:prstClr val="black">
                      <a:alpha val="40000"/>
                    </a:prstClr>
                  </a:outerShdw>
                </a:effectLst>
                <a:latin typeface="Lucida Sans Unicode" panose="020B0602030504020204" pitchFamily="34" charset="0"/>
                <a:ea typeface="MS Gothic" panose="020B0609070205080204" pitchFamily="49" charset="-128"/>
                <a:cs typeface="Lucida Sans Unicode" panose="020B0602030504020204" pitchFamily="34" charset="0"/>
              </a:endParaRPr>
            </a:p>
          </p:txBody>
        </p:sp>
      </p:grpSp>
      <p:grpSp>
        <p:nvGrpSpPr>
          <p:cNvPr id="35" name="Group 34">
            <a:extLst>
              <a:ext uri="{FF2B5EF4-FFF2-40B4-BE49-F238E27FC236}">
                <a16:creationId xmlns:a16="http://schemas.microsoft.com/office/drawing/2014/main" id="{87372A8E-A874-474B-946B-5E0ADD154DAC}"/>
              </a:ext>
            </a:extLst>
          </p:cNvPr>
          <p:cNvGrpSpPr/>
          <p:nvPr/>
        </p:nvGrpSpPr>
        <p:grpSpPr>
          <a:xfrm>
            <a:off x="4654215" y="692882"/>
            <a:ext cx="3747980" cy="2708434"/>
            <a:chOff x="796393" y="1398546"/>
            <a:chExt cx="5523605" cy="5591296"/>
          </a:xfrm>
        </p:grpSpPr>
        <p:sp>
          <p:nvSpPr>
            <p:cNvPr id="36" name="Rounded Rectangle 5">
              <a:extLst>
                <a:ext uri="{FF2B5EF4-FFF2-40B4-BE49-F238E27FC236}">
                  <a16:creationId xmlns:a16="http://schemas.microsoft.com/office/drawing/2014/main" id="{36220881-AC2D-4E27-A755-9C2FAE19321B}"/>
                </a:ext>
              </a:extLst>
            </p:cNvPr>
            <p:cNvSpPr/>
            <p:nvPr/>
          </p:nvSpPr>
          <p:spPr>
            <a:xfrm>
              <a:off x="2273930" y="1638578"/>
              <a:ext cx="4046068" cy="3935955"/>
            </a:xfrm>
            <a:prstGeom prst="roundRect">
              <a:avLst/>
            </a:prstGeom>
            <a:solidFill>
              <a:schemeClr val="tx2">
                <a:lumMod val="1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633458F0-C07E-42CA-91E1-20AF3A28C0A7}"/>
                </a:ext>
              </a:extLst>
            </p:cNvPr>
            <p:cNvSpPr txBox="1"/>
            <p:nvPr/>
          </p:nvSpPr>
          <p:spPr>
            <a:xfrm>
              <a:off x="796393" y="1398546"/>
              <a:ext cx="1848505" cy="5591296"/>
            </a:xfrm>
            <a:prstGeom prst="rect">
              <a:avLst/>
            </a:prstGeom>
            <a:noFill/>
            <a:ln>
              <a:noFill/>
            </a:ln>
          </p:spPr>
          <p:txBody>
            <a:bodyPr wrap="square" rtlCol="0">
              <a:spAutoFit/>
            </a:bodyPr>
            <a:lstStyle/>
            <a:p>
              <a:r>
                <a:rPr lang="en-AU" sz="17000" b="1" dirty="0">
                  <a:solidFill>
                    <a:srgbClr val="FFFF00"/>
                  </a:solidFill>
                  <a:effectLst>
                    <a:outerShdw blurRad="38100" dist="38100" dir="2700000" algn="tl">
                      <a:srgbClr val="000000">
                        <a:alpha val="43137"/>
                      </a:srgbClr>
                    </a:outerShdw>
                  </a:effectLst>
                  <a:latin typeface="Lucida Sans Unicode" panose="020B0602030504020204" pitchFamily="34" charset="0"/>
                  <a:ea typeface="MS Gothic" panose="020B0609070205080204" pitchFamily="49" charset="-128"/>
                  <a:cs typeface="Lucida Sans Unicode" panose="020B0602030504020204" pitchFamily="34" charset="0"/>
                </a:rPr>
                <a:t>2</a:t>
              </a:r>
              <a:endParaRPr lang="en-US" sz="17000" b="1" dirty="0">
                <a:solidFill>
                  <a:srgbClr val="FFFF00"/>
                </a:solidFill>
                <a:effectLst>
                  <a:outerShdw blurRad="38100" dist="38100" dir="2700000" algn="tl">
                    <a:srgbClr val="000000">
                      <a:alpha val="43137"/>
                    </a:srgbClr>
                  </a:outerShdw>
                </a:effectLst>
                <a:latin typeface="Lucida Sans Unicode" panose="020B0602030504020204" pitchFamily="34" charset="0"/>
                <a:ea typeface="MS Gothic" panose="020B0609070205080204" pitchFamily="49" charset="-128"/>
                <a:cs typeface="Lucida Sans Unicode" panose="020B0602030504020204" pitchFamily="34" charset="0"/>
              </a:endParaRPr>
            </a:p>
          </p:txBody>
        </p:sp>
      </p:grpSp>
      <p:grpSp>
        <p:nvGrpSpPr>
          <p:cNvPr id="38" name="Group 37">
            <a:extLst>
              <a:ext uri="{FF2B5EF4-FFF2-40B4-BE49-F238E27FC236}">
                <a16:creationId xmlns:a16="http://schemas.microsoft.com/office/drawing/2014/main" id="{52253652-C885-4ED3-BDCD-428E4F1D92D0}"/>
              </a:ext>
            </a:extLst>
          </p:cNvPr>
          <p:cNvGrpSpPr/>
          <p:nvPr/>
        </p:nvGrpSpPr>
        <p:grpSpPr>
          <a:xfrm>
            <a:off x="4608676" y="2715738"/>
            <a:ext cx="3738179" cy="2708434"/>
            <a:chOff x="796393" y="1398546"/>
            <a:chExt cx="5509161" cy="5591296"/>
          </a:xfrm>
        </p:grpSpPr>
        <p:sp>
          <p:nvSpPr>
            <p:cNvPr id="39" name="Rounded Rectangle 5">
              <a:extLst>
                <a:ext uri="{FF2B5EF4-FFF2-40B4-BE49-F238E27FC236}">
                  <a16:creationId xmlns:a16="http://schemas.microsoft.com/office/drawing/2014/main" id="{93638ADC-3759-45C8-81BD-820EC6A9697C}"/>
                </a:ext>
              </a:extLst>
            </p:cNvPr>
            <p:cNvSpPr/>
            <p:nvPr/>
          </p:nvSpPr>
          <p:spPr>
            <a:xfrm>
              <a:off x="2259485" y="1721310"/>
              <a:ext cx="4046069" cy="3935956"/>
            </a:xfrm>
            <a:prstGeom prst="roundRect">
              <a:avLst/>
            </a:prstGeom>
            <a:solidFill>
              <a:schemeClr val="tx2">
                <a:lumMod val="1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C5BAD3BA-F30D-40E0-85AF-773969EFA4E9}"/>
                </a:ext>
              </a:extLst>
            </p:cNvPr>
            <p:cNvSpPr txBox="1"/>
            <p:nvPr/>
          </p:nvSpPr>
          <p:spPr>
            <a:xfrm>
              <a:off x="796393" y="1398546"/>
              <a:ext cx="1848505" cy="5591296"/>
            </a:xfrm>
            <a:prstGeom prst="rect">
              <a:avLst/>
            </a:prstGeom>
            <a:noFill/>
            <a:ln>
              <a:noFill/>
            </a:ln>
          </p:spPr>
          <p:txBody>
            <a:bodyPr wrap="square" rtlCol="0">
              <a:spAutoFit/>
            </a:bodyPr>
            <a:lstStyle/>
            <a:p>
              <a:r>
                <a:rPr lang="en-AU" sz="17000" b="1" dirty="0">
                  <a:solidFill>
                    <a:schemeClr val="accent6"/>
                  </a:solidFill>
                  <a:effectLst>
                    <a:outerShdw blurRad="50800" dist="38100" algn="l" rotWithShape="0">
                      <a:prstClr val="black">
                        <a:alpha val="40000"/>
                      </a:prstClr>
                    </a:outerShdw>
                  </a:effectLst>
                  <a:latin typeface="Lucida Sans Unicode" panose="020B0602030504020204" pitchFamily="34" charset="0"/>
                  <a:ea typeface="MS Gothic" panose="020B0609070205080204" pitchFamily="49" charset="-128"/>
                  <a:cs typeface="Lucida Sans Unicode" panose="020B0602030504020204" pitchFamily="34" charset="0"/>
                </a:rPr>
                <a:t>4</a:t>
              </a:r>
              <a:endParaRPr lang="en-US" sz="17000" b="1" dirty="0">
                <a:solidFill>
                  <a:schemeClr val="accent6"/>
                </a:solidFill>
                <a:effectLst>
                  <a:outerShdw blurRad="50800" dist="38100" algn="l" rotWithShape="0">
                    <a:prstClr val="black">
                      <a:alpha val="40000"/>
                    </a:prstClr>
                  </a:outerShdw>
                </a:effectLst>
                <a:latin typeface="Lucida Sans Unicode" panose="020B0602030504020204" pitchFamily="34" charset="0"/>
                <a:ea typeface="MS Gothic" panose="020B0609070205080204" pitchFamily="49" charset="-128"/>
                <a:cs typeface="Lucida Sans Unicode" panose="020B0602030504020204" pitchFamily="34" charset="0"/>
              </a:endParaRPr>
            </a:p>
          </p:txBody>
        </p:sp>
      </p:grpSp>
      <p:sp>
        <p:nvSpPr>
          <p:cNvPr id="42" name="TextBox 41">
            <a:extLst>
              <a:ext uri="{FF2B5EF4-FFF2-40B4-BE49-F238E27FC236}">
                <a16:creationId xmlns:a16="http://schemas.microsoft.com/office/drawing/2014/main" id="{DFEC628D-177D-4568-8D12-2BC52BD43698}"/>
              </a:ext>
            </a:extLst>
          </p:cNvPr>
          <p:cNvSpPr txBox="1"/>
          <p:nvPr/>
        </p:nvSpPr>
        <p:spPr>
          <a:xfrm>
            <a:off x="6175258" y="1439280"/>
            <a:ext cx="1804444" cy="646331"/>
          </a:xfrm>
          <a:prstGeom prst="rect">
            <a:avLst/>
          </a:prstGeom>
          <a:noFill/>
        </p:spPr>
        <p:txBody>
          <a:bodyPr wrap="square" rtlCol="0">
            <a:spAutoFit/>
          </a:bodyPr>
          <a:lstStyle/>
          <a:p>
            <a:r>
              <a:rPr lang="en-US" sz="18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rPr>
              <a:t>Nhận</a:t>
            </a:r>
            <a:r>
              <a:rPr lang="en-US" sz="1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 </a:t>
            </a:r>
            <a:r>
              <a:rPr lang="en-US" sz="18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rPr>
              <a:t>xét</a:t>
            </a:r>
            <a:r>
              <a:rPr lang="en-US" sz="1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 </a:t>
            </a:r>
            <a:r>
              <a:rPr lang="en-US" sz="18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rPr>
              <a:t>thuật</a:t>
            </a:r>
            <a:r>
              <a:rPr lang="en-US" sz="1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 </a:t>
            </a:r>
            <a:r>
              <a:rPr lang="en-US" sz="18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rPr>
              <a:t>toán</a:t>
            </a:r>
            <a:r>
              <a:rPr lang="en-US" sz="1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 K-means</a:t>
            </a:r>
          </a:p>
        </p:txBody>
      </p:sp>
      <p:sp>
        <p:nvSpPr>
          <p:cNvPr id="43" name="TextBox 42">
            <a:extLst>
              <a:ext uri="{FF2B5EF4-FFF2-40B4-BE49-F238E27FC236}">
                <a16:creationId xmlns:a16="http://schemas.microsoft.com/office/drawing/2014/main" id="{F451EA05-3C11-423A-86D5-EE3F34FEC840}"/>
              </a:ext>
            </a:extLst>
          </p:cNvPr>
          <p:cNvSpPr txBox="1"/>
          <p:nvPr/>
        </p:nvSpPr>
        <p:spPr>
          <a:xfrm>
            <a:off x="1585298" y="3471579"/>
            <a:ext cx="1677757" cy="646331"/>
          </a:xfrm>
          <a:prstGeom prst="rect">
            <a:avLst/>
          </a:prstGeom>
          <a:noFill/>
        </p:spPr>
        <p:txBody>
          <a:bodyPr wrap="square" rtlCol="0">
            <a:spAutoFit/>
          </a:bodyPr>
          <a:lstStyle/>
          <a:p>
            <a:r>
              <a:rPr lang="en-US" sz="18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rPr>
              <a:t>Ứng</a:t>
            </a:r>
            <a:r>
              <a:rPr lang="en-US" sz="1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 </a:t>
            </a:r>
            <a:r>
              <a:rPr lang="en-US" sz="18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rPr>
              <a:t>dụng</a:t>
            </a:r>
            <a:r>
              <a:rPr lang="en-US" sz="1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 </a:t>
            </a:r>
            <a:r>
              <a:rPr lang="en-US" sz="18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rPr>
              <a:t>thuật</a:t>
            </a:r>
            <a:r>
              <a:rPr lang="en-US" sz="1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 </a:t>
            </a:r>
            <a:r>
              <a:rPr lang="en-US" sz="18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rPr>
              <a:t>toán</a:t>
            </a:r>
            <a:endParaRPr lang="en-US" sz="18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4" name="TextBox 43">
            <a:extLst>
              <a:ext uri="{FF2B5EF4-FFF2-40B4-BE49-F238E27FC236}">
                <a16:creationId xmlns:a16="http://schemas.microsoft.com/office/drawing/2014/main" id="{D63559C1-FA08-40D2-A00F-17321BE94CC0}"/>
              </a:ext>
            </a:extLst>
          </p:cNvPr>
          <p:cNvSpPr txBox="1"/>
          <p:nvPr/>
        </p:nvSpPr>
        <p:spPr>
          <a:xfrm>
            <a:off x="6144701" y="3502211"/>
            <a:ext cx="2257494" cy="646331"/>
          </a:xfrm>
          <a:prstGeom prst="rect">
            <a:avLst/>
          </a:prstGeom>
          <a:noFill/>
        </p:spPr>
        <p:txBody>
          <a:bodyPr wrap="square" rtlCol="0">
            <a:spAutoFit/>
          </a:bodyPr>
          <a:lstStyle/>
          <a:p>
            <a:r>
              <a:rPr lang="en-US" sz="1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Demo code </a:t>
            </a:r>
            <a:r>
              <a:rPr lang="en-US" sz="18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rPr>
              <a:t>thuật</a:t>
            </a:r>
            <a:r>
              <a:rPr lang="en-US" sz="1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 </a:t>
            </a:r>
            <a:r>
              <a:rPr lang="en-US" sz="18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rPr>
              <a:t>toán</a:t>
            </a:r>
            <a:r>
              <a:rPr lang="en-US" sz="1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 k-mean</a:t>
            </a:r>
          </a:p>
        </p:txBody>
      </p:sp>
    </p:spTree>
    <p:extLst>
      <p:ext uri="{BB962C8B-B14F-4D97-AF65-F5344CB8AC3E}">
        <p14:creationId xmlns:p14="http://schemas.microsoft.com/office/powerpoint/2010/main" val="2517531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nodePh="1">
                                  <p:stCondLst>
                                    <p:cond delay="0"/>
                                  </p:stCondLst>
                                  <p:endCondLst>
                                    <p:cond evt="begin" delay="0">
                                      <p:tn val="21"/>
                                    </p:cond>
                                  </p:endCondLst>
                                  <p:childTnLst>
                                    <p:set>
                                      <p:cBhvr>
                                        <p:cTn id="22" dur="1" fill="hold">
                                          <p:stCondLst>
                                            <p:cond delay="0"/>
                                          </p:stCondLst>
                                        </p:cTn>
                                        <p:tgtEl>
                                          <p:spTgt spid="25"/>
                                        </p:tgtEl>
                                        <p:attrNameLst>
                                          <p:attrName>style.visibility</p:attrName>
                                        </p:attrNameLst>
                                      </p:cBhvr>
                                      <p:to>
                                        <p:strVal val="visible"/>
                                      </p:to>
                                    </p:set>
                                    <p:animEffect transition="in" filter="fade">
                                      <p:cBhvr>
                                        <p:cTn id="23" dur="1000"/>
                                        <p:tgtEl>
                                          <p:spTgt spid="25"/>
                                        </p:tgtEl>
                                      </p:cBhvr>
                                    </p:animEffect>
                                    <p:anim calcmode="lin" valueType="num">
                                      <p:cBhvr>
                                        <p:cTn id="24" dur="1000" fill="hold"/>
                                        <p:tgtEl>
                                          <p:spTgt spid="25"/>
                                        </p:tgtEl>
                                        <p:attrNameLst>
                                          <p:attrName>ppt_x</p:attrName>
                                        </p:attrNameLst>
                                      </p:cBhvr>
                                      <p:tavLst>
                                        <p:tav tm="0">
                                          <p:val>
                                            <p:strVal val="#ppt_x"/>
                                          </p:val>
                                        </p:tav>
                                        <p:tav tm="100000">
                                          <p:val>
                                            <p:strVal val="#ppt_x"/>
                                          </p:val>
                                        </p:tav>
                                      </p:tavLst>
                                    </p:anim>
                                    <p:anim calcmode="lin" valueType="num">
                                      <p:cBhvr>
                                        <p:cTn id="25" dur="1000" fill="hold"/>
                                        <p:tgtEl>
                                          <p:spTgt spid="25"/>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1000"/>
                                        <p:tgtEl>
                                          <p:spTgt spid="27"/>
                                        </p:tgtEl>
                                      </p:cBhvr>
                                    </p:animEffect>
                                    <p:anim calcmode="lin" valueType="num">
                                      <p:cBhvr>
                                        <p:cTn id="29" dur="1000" fill="hold"/>
                                        <p:tgtEl>
                                          <p:spTgt spid="27"/>
                                        </p:tgtEl>
                                        <p:attrNameLst>
                                          <p:attrName>ppt_x</p:attrName>
                                        </p:attrNameLst>
                                      </p:cBhvr>
                                      <p:tavLst>
                                        <p:tav tm="0">
                                          <p:val>
                                            <p:strVal val="#ppt_x"/>
                                          </p:val>
                                        </p:tav>
                                        <p:tav tm="100000">
                                          <p:val>
                                            <p:strVal val="#ppt_x"/>
                                          </p:val>
                                        </p:tav>
                                      </p:tavLst>
                                    </p:anim>
                                    <p:anim calcmode="lin" valueType="num">
                                      <p:cBhvr>
                                        <p:cTn id="30" dur="1000" fill="hold"/>
                                        <p:tgtEl>
                                          <p:spTgt spid="27"/>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1000"/>
                                        <p:tgtEl>
                                          <p:spTgt spid="31"/>
                                        </p:tgtEl>
                                      </p:cBhvr>
                                    </p:animEffect>
                                    <p:anim calcmode="lin" valueType="num">
                                      <p:cBhvr>
                                        <p:cTn id="34" dur="1000" fill="hold"/>
                                        <p:tgtEl>
                                          <p:spTgt spid="31"/>
                                        </p:tgtEl>
                                        <p:attrNameLst>
                                          <p:attrName>ppt_x</p:attrName>
                                        </p:attrNameLst>
                                      </p:cBhvr>
                                      <p:tavLst>
                                        <p:tav tm="0">
                                          <p:val>
                                            <p:strVal val="#ppt_x"/>
                                          </p:val>
                                        </p:tav>
                                        <p:tav tm="100000">
                                          <p:val>
                                            <p:strVal val="#ppt_x"/>
                                          </p:val>
                                        </p:tav>
                                      </p:tavLst>
                                    </p:anim>
                                    <p:anim calcmode="lin" valueType="num">
                                      <p:cBhvr>
                                        <p:cTn id="35" dur="1000" fill="hold"/>
                                        <p:tgtEl>
                                          <p:spTgt spid="31"/>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fade">
                                      <p:cBhvr>
                                        <p:cTn id="38" dur="1000"/>
                                        <p:tgtEl>
                                          <p:spTgt spid="32"/>
                                        </p:tgtEl>
                                      </p:cBhvr>
                                    </p:animEffect>
                                    <p:anim calcmode="lin" valueType="num">
                                      <p:cBhvr>
                                        <p:cTn id="39" dur="1000" fill="hold"/>
                                        <p:tgtEl>
                                          <p:spTgt spid="32"/>
                                        </p:tgtEl>
                                        <p:attrNameLst>
                                          <p:attrName>ppt_x</p:attrName>
                                        </p:attrNameLst>
                                      </p:cBhvr>
                                      <p:tavLst>
                                        <p:tav tm="0">
                                          <p:val>
                                            <p:strVal val="#ppt_x"/>
                                          </p:val>
                                        </p:tav>
                                        <p:tav tm="100000">
                                          <p:val>
                                            <p:strVal val="#ppt_x"/>
                                          </p:val>
                                        </p:tav>
                                      </p:tavLst>
                                    </p:anim>
                                    <p:anim calcmode="lin" valueType="num">
                                      <p:cBhvr>
                                        <p:cTn id="40" dur="1000" fill="hold"/>
                                        <p:tgtEl>
                                          <p:spTgt spid="32"/>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1000"/>
                                        <p:tgtEl>
                                          <p:spTgt spid="35"/>
                                        </p:tgtEl>
                                      </p:cBhvr>
                                    </p:animEffect>
                                    <p:anim calcmode="lin" valueType="num">
                                      <p:cBhvr>
                                        <p:cTn id="44" dur="1000" fill="hold"/>
                                        <p:tgtEl>
                                          <p:spTgt spid="35"/>
                                        </p:tgtEl>
                                        <p:attrNameLst>
                                          <p:attrName>ppt_x</p:attrName>
                                        </p:attrNameLst>
                                      </p:cBhvr>
                                      <p:tavLst>
                                        <p:tav tm="0">
                                          <p:val>
                                            <p:strVal val="#ppt_x"/>
                                          </p:val>
                                        </p:tav>
                                        <p:tav tm="100000">
                                          <p:val>
                                            <p:strVal val="#ppt_x"/>
                                          </p:val>
                                        </p:tav>
                                      </p:tavLst>
                                    </p:anim>
                                    <p:anim calcmode="lin" valueType="num">
                                      <p:cBhvr>
                                        <p:cTn id="45" dur="1000" fill="hold"/>
                                        <p:tgtEl>
                                          <p:spTgt spid="35"/>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fade">
                                      <p:cBhvr>
                                        <p:cTn id="48" dur="1000"/>
                                        <p:tgtEl>
                                          <p:spTgt spid="38"/>
                                        </p:tgtEl>
                                      </p:cBhvr>
                                    </p:animEffect>
                                    <p:anim calcmode="lin" valueType="num">
                                      <p:cBhvr>
                                        <p:cTn id="49" dur="1000" fill="hold"/>
                                        <p:tgtEl>
                                          <p:spTgt spid="38"/>
                                        </p:tgtEl>
                                        <p:attrNameLst>
                                          <p:attrName>ppt_x</p:attrName>
                                        </p:attrNameLst>
                                      </p:cBhvr>
                                      <p:tavLst>
                                        <p:tav tm="0">
                                          <p:val>
                                            <p:strVal val="#ppt_x"/>
                                          </p:val>
                                        </p:tav>
                                        <p:tav tm="100000">
                                          <p:val>
                                            <p:strVal val="#ppt_x"/>
                                          </p:val>
                                        </p:tav>
                                      </p:tavLst>
                                    </p:anim>
                                    <p:anim calcmode="lin" valueType="num">
                                      <p:cBhvr>
                                        <p:cTn id="50" dur="1000" fill="hold"/>
                                        <p:tgtEl>
                                          <p:spTgt spid="38"/>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animEffect transition="in" filter="fade">
                                      <p:cBhvr>
                                        <p:cTn id="53" dur="1000"/>
                                        <p:tgtEl>
                                          <p:spTgt spid="42"/>
                                        </p:tgtEl>
                                      </p:cBhvr>
                                    </p:animEffect>
                                    <p:anim calcmode="lin" valueType="num">
                                      <p:cBhvr>
                                        <p:cTn id="54" dur="1000" fill="hold"/>
                                        <p:tgtEl>
                                          <p:spTgt spid="42"/>
                                        </p:tgtEl>
                                        <p:attrNameLst>
                                          <p:attrName>ppt_x</p:attrName>
                                        </p:attrNameLst>
                                      </p:cBhvr>
                                      <p:tavLst>
                                        <p:tav tm="0">
                                          <p:val>
                                            <p:strVal val="#ppt_x"/>
                                          </p:val>
                                        </p:tav>
                                        <p:tav tm="100000">
                                          <p:val>
                                            <p:strVal val="#ppt_x"/>
                                          </p:val>
                                        </p:tav>
                                      </p:tavLst>
                                    </p:anim>
                                    <p:anim calcmode="lin" valueType="num">
                                      <p:cBhvr>
                                        <p:cTn id="55" dur="1000" fill="hold"/>
                                        <p:tgtEl>
                                          <p:spTgt spid="42"/>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fade">
                                      <p:cBhvr>
                                        <p:cTn id="58" dur="1000"/>
                                        <p:tgtEl>
                                          <p:spTgt spid="43"/>
                                        </p:tgtEl>
                                      </p:cBhvr>
                                    </p:animEffect>
                                    <p:anim calcmode="lin" valueType="num">
                                      <p:cBhvr>
                                        <p:cTn id="59" dur="1000" fill="hold"/>
                                        <p:tgtEl>
                                          <p:spTgt spid="43"/>
                                        </p:tgtEl>
                                        <p:attrNameLst>
                                          <p:attrName>ppt_x</p:attrName>
                                        </p:attrNameLst>
                                      </p:cBhvr>
                                      <p:tavLst>
                                        <p:tav tm="0">
                                          <p:val>
                                            <p:strVal val="#ppt_x"/>
                                          </p:val>
                                        </p:tav>
                                        <p:tav tm="100000">
                                          <p:val>
                                            <p:strVal val="#ppt_x"/>
                                          </p:val>
                                        </p:tav>
                                      </p:tavLst>
                                    </p:anim>
                                    <p:anim calcmode="lin" valueType="num">
                                      <p:cBhvr>
                                        <p:cTn id="60" dur="1000" fill="hold"/>
                                        <p:tgtEl>
                                          <p:spTgt spid="43"/>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fade">
                                      <p:cBhvr>
                                        <p:cTn id="63" dur="1000"/>
                                        <p:tgtEl>
                                          <p:spTgt spid="44"/>
                                        </p:tgtEl>
                                      </p:cBhvr>
                                    </p:animEffect>
                                    <p:anim calcmode="lin" valueType="num">
                                      <p:cBhvr>
                                        <p:cTn id="64" dur="1000" fill="hold"/>
                                        <p:tgtEl>
                                          <p:spTgt spid="44"/>
                                        </p:tgtEl>
                                        <p:attrNameLst>
                                          <p:attrName>ppt_x</p:attrName>
                                        </p:attrNameLst>
                                      </p:cBhvr>
                                      <p:tavLst>
                                        <p:tav tm="0">
                                          <p:val>
                                            <p:strVal val="#ppt_x"/>
                                          </p:val>
                                        </p:tav>
                                        <p:tav tm="100000">
                                          <p:val>
                                            <p:strVal val="#ppt_x"/>
                                          </p:val>
                                        </p:tav>
                                      </p:tavLst>
                                    </p:anim>
                                    <p:anim calcmode="lin" valueType="num">
                                      <p:cBhvr>
                                        <p:cTn id="65"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9" grpId="0"/>
      <p:bldP spid="25" grpId="0"/>
      <p:bldP spid="31" grpId="0"/>
      <p:bldP spid="42" grpId="0"/>
      <p:bldP spid="43" grpId="0"/>
      <p:bldP spid="4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2D1AF3-B0CA-4926-89F2-CB4C1BF7344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a:t>
            </a:fld>
            <a:endParaRPr lang="en"/>
          </a:p>
        </p:txBody>
      </p:sp>
      <p:sp>
        <p:nvSpPr>
          <p:cNvPr id="4" name="Rectangle 3">
            <a:extLst>
              <a:ext uri="{FF2B5EF4-FFF2-40B4-BE49-F238E27FC236}">
                <a16:creationId xmlns:a16="http://schemas.microsoft.com/office/drawing/2014/main" id="{26F37720-C5A3-44ED-B6AB-63A76DB9C096}"/>
              </a:ext>
            </a:extLst>
          </p:cNvPr>
          <p:cNvSpPr/>
          <p:nvPr/>
        </p:nvSpPr>
        <p:spPr>
          <a:xfrm>
            <a:off x="218661" y="242800"/>
            <a:ext cx="8698727" cy="477054"/>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en-US" sz="2500" b="1" spc="50" dirty="0" err="1">
                <a:ln w="0"/>
                <a:solidFill>
                  <a:schemeClr val="accent2">
                    <a:lumMod val="50000"/>
                  </a:schemeClr>
                </a:solidFill>
                <a:effectLst>
                  <a:innerShdw blurRad="63500" dist="50800" dir="13500000">
                    <a:srgbClr val="000000">
                      <a:alpha val="50000"/>
                    </a:srgbClr>
                  </a:innerShdw>
                </a:effectLst>
                <a:latin typeface="Times New Roman" panose="02020603050405020304" pitchFamily="18" charset="0"/>
              </a:rPr>
              <a:t>Thuật</a:t>
            </a:r>
            <a:r>
              <a:rPr lang="en-US" sz="2500" b="1" spc="50" dirty="0">
                <a:ln w="0"/>
                <a:solidFill>
                  <a:schemeClr val="accent2">
                    <a:lumMod val="50000"/>
                  </a:schemeClr>
                </a:solidFill>
                <a:effectLst>
                  <a:innerShdw blurRad="63500" dist="50800" dir="13500000">
                    <a:srgbClr val="000000">
                      <a:alpha val="50000"/>
                    </a:srgbClr>
                  </a:innerShdw>
                </a:effectLst>
                <a:latin typeface="Times New Roman" panose="02020603050405020304" pitchFamily="18" charset="0"/>
              </a:rPr>
              <a:t> </a:t>
            </a:r>
            <a:r>
              <a:rPr lang="en-US" sz="2500" b="1" spc="50" dirty="0" err="1">
                <a:ln w="0"/>
                <a:solidFill>
                  <a:schemeClr val="accent2">
                    <a:lumMod val="50000"/>
                  </a:schemeClr>
                </a:solidFill>
                <a:effectLst>
                  <a:innerShdw blurRad="63500" dist="50800" dir="13500000">
                    <a:srgbClr val="000000">
                      <a:alpha val="50000"/>
                    </a:srgbClr>
                  </a:innerShdw>
                </a:effectLst>
                <a:latin typeface="Times New Roman" panose="02020603050405020304" pitchFamily="18" charset="0"/>
              </a:rPr>
              <a:t>toán</a:t>
            </a:r>
            <a:r>
              <a:rPr lang="en-US" sz="2500" b="1" spc="50" dirty="0">
                <a:ln w="0"/>
                <a:solidFill>
                  <a:schemeClr val="accent2">
                    <a:lumMod val="50000"/>
                  </a:schemeClr>
                </a:solidFill>
                <a:effectLst>
                  <a:innerShdw blurRad="63500" dist="50800" dir="13500000">
                    <a:srgbClr val="000000">
                      <a:alpha val="50000"/>
                    </a:srgbClr>
                  </a:innerShdw>
                </a:effectLst>
                <a:latin typeface="Times New Roman" panose="02020603050405020304" pitchFamily="18" charset="0"/>
              </a:rPr>
              <a:t> K-MEAN</a:t>
            </a:r>
            <a:endParaRPr lang="en-US" sz="2500" b="1" spc="50" dirty="0">
              <a:ln w="0"/>
              <a:solidFill>
                <a:schemeClr val="accent2">
                  <a:lumMod val="50000"/>
                </a:schemeClr>
              </a:solidFill>
              <a:effectLst>
                <a:innerShdw blurRad="63500" dist="50800" dir="13500000">
                  <a:srgbClr val="000000">
                    <a:alpha val="50000"/>
                  </a:srgbClr>
                </a:innerShdw>
              </a:effectLst>
            </a:endParaRPr>
          </a:p>
        </p:txBody>
      </p:sp>
      <p:sp>
        <p:nvSpPr>
          <p:cNvPr id="5" name="Rectangle 4">
            <a:extLst>
              <a:ext uri="{FF2B5EF4-FFF2-40B4-BE49-F238E27FC236}">
                <a16:creationId xmlns:a16="http://schemas.microsoft.com/office/drawing/2014/main" id="{EEC42108-362B-4387-AA13-1174E06A053B}"/>
              </a:ext>
            </a:extLst>
          </p:cNvPr>
          <p:cNvSpPr/>
          <p:nvPr/>
        </p:nvSpPr>
        <p:spPr>
          <a:xfrm>
            <a:off x="607888" y="1331844"/>
            <a:ext cx="4088098" cy="3570208"/>
          </a:xfrm>
          <a:prstGeom prst="rect">
            <a:avLst/>
          </a:prstGeom>
        </p:spPr>
        <p:txBody>
          <a:bodyPr wrap="square">
            <a:spAutoFit/>
          </a:bodyPr>
          <a:lstStyle/>
          <a:p>
            <a:pPr algn="just" fontAlgn="base">
              <a:buFont typeface="+mj-lt"/>
              <a:buAutoNum type="arabicPeriod"/>
            </a:pPr>
            <a:r>
              <a:rPr lang="vi-VN" sz="2000" b="1" dirty="0">
                <a:latin typeface="Times New Roman" panose="02020603050405020304" pitchFamily="18" charset="0"/>
              </a:rPr>
              <a:t>Giới thiệu về thuật toán k-mean: </a:t>
            </a:r>
          </a:p>
          <a:p>
            <a:pPr marL="285750" indent="-285750" algn="just" fontAlgn="base">
              <a:buFont typeface="Arial" panose="020B0604020202020204" pitchFamily="34" charset="0"/>
              <a:buChar char="•"/>
            </a:pPr>
            <a:r>
              <a:rPr lang="vi-VN" sz="1600" dirty="0">
                <a:latin typeface="Times New Roman" panose="02020603050405020304" pitchFamily="18" charset="0"/>
              </a:rPr>
              <a:t>Thuật toán K-Means là một phương pháp phân cụm dữ liệu phổ biến trong lĩnh vực học máy và khai phá dữ liệu. </a:t>
            </a:r>
            <a:endParaRPr lang="en-US" sz="1600" dirty="0">
              <a:latin typeface="Times New Roman" panose="02020603050405020304" pitchFamily="18" charset="0"/>
            </a:endParaRPr>
          </a:p>
          <a:p>
            <a:pPr marL="285750" indent="-285750" algn="just" fontAlgn="base">
              <a:buFont typeface="Arial" panose="020B0604020202020204" pitchFamily="34" charset="0"/>
              <a:buChar char="•"/>
            </a:pPr>
            <a:r>
              <a:rPr lang="vi-VN" sz="1600" dirty="0">
                <a:latin typeface="Times New Roman" panose="02020603050405020304" pitchFamily="18" charset="0"/>
              </a:rPr>
              <a:t>Nó được sử dụng để tự động phân chia một tập dữ liệu thành các nhóm (clusters) dựa trên sự tương tự giữa các điểm dữ liệu. Các điểm dữ liệu trong cùng 1 cụm thì phải có cùng 1 số tính chất nhất định. Tức là giữa các điểm trong cùng 1 cụm phải có sự liên quan lẫn nhau. Đối với máy tính thì các điểm trong 1 cụm đó sẽ là các điểm dữ liệu gần nhau. </a:t>
            </a:r>
          </a:p>
          <a:p>
            <a:pPr algn="just" fontAlgn="base">
              <a:buFont typeface="+mj-lt"/>
              <a:buAutoNum type="arabicPeriod" startAt="2"/>
            </a:pPr>
            <a:endParaRPr lang="vi-VN" b="1" dirty="0">
              <a:latin typeface="Times New Roman" panose="02020603050405020304" pitchFamily="18" charset="0"/>
            </a:endParaRPr>
          </a:p>
        </p:txBody>
      </p:sp>
      <p:pic>
        <p:nvPicPr>
          <p:cNvPr id="7" name="Picture 6">
            <a:extLst>
              <a:ext uri="{FF2B5EF4-FFF2-40B4-BE49-F238E27FC236}">
                <a16:creationId xmlns:a16="http://schemas.microsoft.com/office/drawing/2014/main" id="{B135637C-BA75-42F5-8784-FC7390C4A438}"/>
              </a:ext>
            </a:extLst>
          </p:cNvPr>
          <p:cNvPicPr>
            <a:picLocks noChangeAspect="1"/>
          </p:cNvPicPr>
          <p:nvPr/>
        </p:nvPicPr>
        <p:blipFill>
          <a:blip r:embed="rId3"/>
          <a:stretch>
            <a:fillRect/>
          </a:stretch>
        </p:blipFill>
        <p:spPr>
          <a:xfrm>
            <a:off x="4822465" y="1409448"/>
            <a:ext cx="3924983" cy="2399335"/>
          </a:xfrm>
          <a:prstGeom prst="rect">
            <a:avLst/>
          </a:prstGeom>
        </p:spPr>
      </p:pic>
    </p:spTree>
    <p:extLst>
      <p:ext uri="{BB962C8B-B14F-4D97-AF65-F5344CB8AC3E}">
        <p14:creationId xmlns:p14="http://schemas.microsoft.com/office/powerpoint/2010/main" val="1355235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F37720-C5A3-44ED-B6AB-63A76DB9C096}"/>
              </a:ext>
            </a:extLst>
          </p:cNvPr>
          <p:cNvSpPr/>
          <p:nvPr/>
        </p:nvSpPr>
        <p:spPr>
          <a:xfrm>
            <a:off x="218661" y="242800"/>
            <a:ext cx="8698727" cy="477054"/>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en-US" sz="2500" b="1" spc="50" dirty="0" err="1">
                <a:ln w="0"/>
                <a:solidFill>
                  <a:schemeClr val="accent2">
                    <a:lumMod val="50000"/>
                  </a:schemeClr>
                </a:solidFill>
                <a:effectLst>
                  <a:innerShdw blurRad="63500" dist="50800" dir="13500000">
                    <a:srgbClr val="000000">
                      <a:alpha val="50000"/>
                    </a:srgbClr>
                  </a:innerShdw>
                </a:effectLst>
                <a:latin typeface="Times New Roman" panose="02020603050405020304" pitchFamily="18" charset="0"/>
              </a:rPr>
              <a:t>Thuật</a:t>
            </a:r>
            <a:r>
              <a:rPr lang="en-US" sz="2500" b="1" spc="50" dirty="0">
                <a:ln w="0"/>
                <a:solidFill>
                  <a:schemeClr val="accent2">
                    <a:lumMod val="50000"/>
                  </a:schemeClr>
                </a:solidFill>
                <a:effectLst>
                  <a:innerShdw blurRad="63500" dist="50800" dir="13500000">
                    <a:srgbClr val="000000">
                      <a:alpha val="50000"/>
                    </a:srgbClr>
                  </a:innerShdw>
                </a:effectLst>
                <a:latin typeface="Times New Roman" panose="02020603050405020304" pitchFamily="18" charset="0"/>
              </a:rPr>
              <a:t> </a:t>
            </a:r>
            <a:r>
              <a:rPr lang="en-US" sz="2500" b="1" spc="50" dirty="0" err="1">
                <a:ln w="0"/>
                <a:solidFill>
                  <a:schemeClr val="accent2">
                    <a:lumMod val="50000"/>
                  </a:schemeClr>
                </a:solidFill>
                <a:effectLst>
                  <a:innerShdw blurRad="63500" dist="50800" dir="13500000">
                    <a:srgbClr val="000000">
                      <a:alpha val="50000"/>
                    </a:srgbClr>
                  </a:innerShdw>
                </a:effectLst>
                <a:latin typeface="Times New Roman" panose="02020603050405020304" pitchFamily="18" charset="0"/>
              </a:rPr>
              <a:t>toán</a:t>
            </a:r>
            <a:r>
              <a:rPr lang="en-US" sz="2500" b="1" spc="50" dirty="0">
                <a:ln w="0"/>
                <a:solidFill>
                  <a:schemeClr val="accent2">
                    <a:lumMod val="50000"/>
                  </a:schemeClr>
                </a:solidFill>
                <a:effectLst>
                  <a:innerShdw blurRad="63500" dist="50800" dir="13500000">
                    <a:srgbClr val="000000">
                      <a:alpha val="50000"/>
                    </a:srgbClr>
                  </a:innerShdw>
                </a:effectLst>
                <a:latin typeface="Times New Roman" panose="02020603050405020304" pitchFamily="18" charset="0"/>
              </a:rPr>
              <a:t> K-MEAN</a:t>
            </a:r>
            <a:endParaRPr lang="en-US" sz="2500" b="1" spc="50" dirty="0">
              <a:ln w="0"/>
              <a:solidFill>
                <a:schemeClr val="accent2">
                  <a:lumMod val="50000"/>
                </a:schemeClr>
              </a:solidFill>
              <a:effectLst>
                <a:innerShdw blurRad="63500" dist="50800" dir="13500000">
                  <a:srgbClr val="000000">
                    <a:alpha val="50000"/>
                  </a:srgbClr>
                </a:innerShdw>
              </a:effectLst>
            </a:endParaRPr>
          </a:p>
        </p:txBody>
      </p:sp>
      <p:pic>
        <p:nvPicPr>
          <p:cNvPr id="6" name="Picture 6">
            <a:extLst>
              <a:ext uri="{FF2B5EF4-FFF2-40B4-BE49-F238E27FC236}">
                <a16:creationId xmlns:a16="http://schemas.microsoft.com/office/drawing/2014/main" id="{E4A586FB-64B5-4960-8A83-10564E7806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4691" y="1126002"/>
            <a:ext cx="3661833" cy="330333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9D822F25-182B-42B3-A5C5-1F363474B83A}"/>
              </a:ext>
            </a:extLst>
          </p:cNvPr>
          <p:cNvSpPr/>
          <p:nvPr/>
        </p:nvSpPr>
        <p:spPr>
          <a:xfrm>
            <a:off x="482858" y="1411979"/>
            <a:ext cx="3661833" cy="477054"/>
          </a:xfrm>
          <a:prstGeom prst="rect">
            <a:avLst/>
          </a:prstGeom>
        </p:spPr>
        <p:txBody>
          <a:bodyPr wrap="square">
            <a:spAutoFit/>
          </a:bodyPr>
          <a:lstStyle/>
          <a:p>
            <a:r>
              <a:rPr lang="vi-VN" sz="2500" b="1" dirty="0">
                <a:latin typeface="Times New Roman" panose="02020603050405020304" pitchFamily="18" charset="0"/>
              </a:rPr>
              <a:t>Sơ đồ thuật toán</a:t>
            </a:r>
            <a:endParaRPr lang="en-US" sz="2500" dirty="0"/>
          </a:p>
        </p:txBody>
      </p:sp>
    </p:spTree>
    <p:extLst>
      <p:ext uri="{BB962C8B-B14F-4D97-AF65-F5344CB8AC3E}">
        <p14:creationId xmlns:p14="http://schemas.microsoft.com/office/powerpoint/2010/main" val="747909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F37720-C5A3-44ED-B6AB-63A76DB9C096}"/>
              </a:ext>
            </a:extLst>
          </p:cNvPr>
          <p:cNvSpPr/>
          <p:nvPr/>
        </p:nvSpPr>
        <p:spPr>
          <a:xfrm>
            <a:off x="218661" y="242800"/>
            <a:ext cx="8698727" cy="477054"/>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en-US" sz="2500" b="1" spc="50" dirty="0" err="1">
                <a:ln w="0"/>
                <a:solidFill>
                  <a:schemeClr val="accent2">
                    <a:lumMod val="50000"/>
                  </a:schemeClr>
                </a:solidFill>
                <a:effectLst>
                  <a:innerShdw blurRad="63500" dist="50800" dir="13500000">
                    <a:srgbClr val="000000">
                      <a:alpha val="50000"/>
                    </a:srgbClr>
                  </a:innerShdw>
                </a:effectLst>
                <a:latin typeface="Times New Roman" panose="02020603050405020304" pitchFamily="18" charset="0"/>
              </a:rPr>
              <a:t>Thuật</a:t>
            </a:r>
            <a:r>
              <a:rPr lang="en-US" sz="2500" b="1" spc="50" dirty="0">
                <a:ln w="0"/>
                <a:solidFill>
                  <a:schemeClr val="accent2">
                    <a:lumMod val="50000"/>
                  </a:schemeClr>
                </a:solidFill>
                <a:effectLst>
                  <a:innerShdw blurRad="63500" dist="50800" dir="13500000">
                    <a:srgbClr val="000000">
                      <a:alpha val="50000"/>
                    </a:srgbClr>
                  </a:innerShdw>
                </a:effectLst>
                <a:latin typeface="Times New Roman" panose="02020603050405020304" pitchFamily="18" charset="0"/>
              </a:rPr>
              <a:t> </a:t>
            </a:r>
            <a:r>
              <a:rPr lang="en-US" sz="2500" b="1" spc="50" dirty="0" err="1">
                <a:ln w="0"/>
                <a:solidFill>
                  <a:schemeClr val="accent2">
                    <a:lumMod val="50000"/>
                  </a:schemeClr>
                </a:solidFill>
                <a:effectLst>
                  <a:innerShdw blurRad="63500" dist="50800" dir="13500000">
                    <a:srgbClr val="000000">
                      <a:alpha val="50000"/>
                    </a:srgbClr>
                  </a:innerShdw>
                </a:effectLst>
                <a:latin typeface="Times New Roman" panose="02020603050405020304" pitchFamily="18" charset="0"/>
              </a:rPr>
              <a:t>toán</a:t>
            </a:r>
            <a:r>
              <a:rPr lang="en-US" sz="2500" b="1" spc="50" dirty="0">
                <a:ln w="0"/>
                <a:solidFill>
                  <a:schemeClr val="accent2">
                    <a:lumMod val="50000"/>
                  </a:schemeClr>
                </a:solidFill>
                <a:effectLst>
                  <a:innerShdw blurRad="63500" dist="50800" dir="13500000">
                    <a:srgbClr val="000000">
                      <a:alpha val="50000"/>
                    </a:srgbClr>
                  </a:innerShdw>
                </a:effectLst>
                <a:latin typeface="Times New Roman" panose="02020603050405020304" pitchFamily="18" charset="0"/>
              </a:rPr>
              <a:t> K-MEAN</a:t>
            </a:r>
            <a:endParaRPr lang="en-US" sz="2500" b="1" spc="50" dirty="0">
              <a:ln w="0"/>
              <a:solidFill>
                <a:schemeClr val="accent2">
                  <a:lumMod val="50000"/>
                </a:schemeClr>
              </a:solidFill>
              <a:effectLst>
                <a:innerShdw blurRad="63500" dist="50800" dir="13500000">
                  <a:srgbClr val="000000">
                    <a:alpha val="50000"/>
                  </a:srgbClr>
                </a:innerShdw>
              </a:effectLst>
            </a:endParaRPr>
          </a:p>
        </p:txBody>
      </p:sp>
      <p:sp>
        <p:nvSpPr>
          <p:cNvPr id="7" name="Rectangle 3">
            <a:extLst>
              <a:ext uri="{FF2B5EF4-FFF2-40B4-BE49-F238E27FC236}">
                <a16:creationId xmlns:a16="http://schemas.microsoft.com/office/drawing/2014/main" id="{EF838AAC-1203-47AB-9F2A-0D0352E85DA3}"/>
              </a:ext>
            </a:extLst>
          </p:cNvPr>
          <p:cNvSpPr>
            <a:spLocks noChangeArrowheads="1"/>
          </p:cNvSpPr>
          <p:nvPr/>
        </p:nvSpPr>
        <p:spPr bwMode="auto">
          <a:xfrm>
            <a:off x="0" y="-264699"/>
            <a:ext cx="65"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531B72E-E71B-49D3-BB72-D4584ECAE64C}"/>
                  </a:ext>
                </a:extLst>
              </p:cNvPr>
              <p:cNvSpPr txBox="1"/>
              <p:nvPr/>
            </p:nvSpPr>
            <p:spPr>
              <a:xfrm>
                <a:off x="565407" y="833967"/>
                <a:ext cx="8005233" cy="4249818"/>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marL="285750" indent="-285750" fontAlgn="base">
                  <a:buFont typeface="Arial" panose="020B0604020202020204" pitchFamily="34" charset="0"/>
                  <a:buChar char="•"/>
                </a:pPr>
                <a:r>
                  <a:rPr lang="vi-VN" sz="1800" dirty="0"/>
                  <a:t>Khởi tạo</a:t>
                </a:r>
              </a:p>
              <a:p>
                <a:pPr marL="285750" indent="-285750" fontAlgn="base">
                  <a:buFont typeface="Arial" panose="020B0604020202020204" pitchFamily="34" charset="0"/>
                  <a:buChar char="•"/>
                </a:pPr>
                <a:r>
                  <a:rPr lang="vi-VN" sz="1800" dirty="0"/>
                  <a:t>Gán điểm dữ liệu</a:t>
                </a:r>
                <a:endParaRPr lang="en-US" sz="1800" dirty="0"/>
              </a:p>
              <a:p>
                <a:pPr marL="285750" indent="-285750" fontAlgn="base">
                  <a:buFont typeface="Arial" panose="020B0604020202020204" pitchFamily="34" charset="0"/>
                  <a:buChar char="•"/>
                </a:pPr>
                <a:r>
                  <a:rPr lang="vi-VN" sz="1800" dirty="0"/>
                  <a:t>Khoảng cách Euclidean</a:t>
                </a:r>
                <a:r>
                  <a:rPr lang="en-US" sz="1800" dirty="0"/>
                  <a:t>:</a:t>
                </a:r>
                <a:r>
                  <a:rPr lang="vi-VN" sz="1800" dirty="0"/>
                  <a:t> Khoảng cách Euclidean giữa hai điểm A và B trong không gian n chiều được tính bằng công thức sau: </a:t>
                </a:r>
                <a:endParaRPr lang="en-US" sz="1800" dirty="0"/>
              </a:p>
              <a:p>
                <a:pPr fontAlgn="base"/>
                <a:endParaRPr lang="vi-VN" sz="1800" dirty="0"/>
              </a:p>
              <a:p>
                <a:pPr fontAlgn="base"/>
                <a:r>
                  <a:rPr lang="en-US" sz="1800" i="1" dirty="0"/>
                  <a:t>	</a:t>
                </a:r>
                <a:r>
                  <a:rPr lang="vi-VN" sz="1800" i="1" dirty="0"/>
                  <a:t> d</a:t>
                </a:r>
                <a:r>
                  <a:rPr lang="vi-VN" sz="1800" dirty="0"/>
                  <a:t>(</a:t>
                </a:r>
                <a:r>
                  <a:rPr lang="vi-VN" sz="1800" i="1" dirty="0"/>
                  <a:t>A</a:t>
                </a:r>
                <a:r>
                  <a:rPr lang="vi-VN" sz="1800" dirty="0"/>
                  <a:t>,</a:t>
                </a:r>
                <a:r>
                  <a:rPr lang="vi-VN" sz="1800" i="1" dirty="0"/>
                  <a:t>B</a:t>
                </a:r>
                <a:r>
                  <a:rPr lang="vi-VN" sz="1800" dirty="0"/>
                  <a:t>)=</a:t>
                </a:r>
                <a14:m>
                  <m:oMath xmlns:m="http://schemas.openxmlformats.org/officeDocument/2006/math">
                    <m:rad>
                      <m:radPr>
                        <m:degHide m:val="on"/>
                        <m:ctrlPr>
                          <a:rPr lang="vi-VN" sz="1800" i="1" smtClean="0">
                            <a:effectLst/>
                            <a:latin typeface="Cambria Math" panose="02040503050406030204" pitchFamily="18" charset="0"/>
                          </a:rPr>
                        </m:ctrlPr>
                      </m:radPr>
                      <m:deg/>
                      <m:e>
                        <m:sSup>
                          <m:sSupPr>
                            <m:ctrlPr>
                              <a:rPr lang="vi-VN" sz="1800" i="1">
                                <a:effectLst/>
                                <a:latin typeface="Cambria Math" panose="02040503050406030204" pitchFamily="18" charset="0"/>
                              </a:rPr>
                            </m:ctrlPr>
                          </m:sSupPr>
                          <m:e>
                            <m:r>
                              <a:rPr lang="vi-VN" sz="1800" i="1">
                                <a:effectLst/>
                                <a:latin typeface="Cambria Math" panose="02040503050406030204" pitchFamily="18" charset="0"/>
                                <a:ea typeface="Arial" panose="020B0604020202020204" pitchFamily="34" charset="0"/>
                                <a:cs typeface="Times New Roman" panose="02020603050405020304" pitchFamily="18" charset="0"/>
                              </a:rPr>
                              <m:t>(</m:t>
                            </m:r>
                            <m:sSub>
                              <m:sSubPr>
                                <m:ctrlPr>
                                  <a:rPr lang="vi-VN" sz="1800" i="1">
                                    <a:effectLst/>
                                    <a:latin typeface="Cambria Math" panose="02040503050406030204" pitchFamily="18" charset="0"/>
                                  </a:rPr>
                                </m:ctrlPr>
                              </m:sSubPr>
                              <m:e>
                                <m:r>
                                  <a:rPr lang="vi-VN" sz="1800" i="1">
                                    <a:effectLst/>
                                    <a:latin typeface="Cambria Math" panose="02040503050406030204" pitchFamily="18" charset="0"/>
                                    <a:ea typeface="Arial" panose="020B0604020202020204" pitchFamily="34" charset="0"/>
                                    <a:cs typeface="Times New Roman" panose="02020603050405020304" pitchFamily="18" charset="0"/>
                                  </a:rPr>
                                  <m:t>𝑥</m:t>
                                </m:r>
                              </m:e>
                              <m:sub>
                                <m:r>
                                  <a:rPr lang="vi-VN" sz="1800" i="1">
                                    <a:effectLst/>
                                    <a:latin typeface="Cambria Math" panose="02040503050406030204" pitchFamily="18" charset="0"/>
                                    <a:ea typeface="Arial" panose="020B0604020202020204" pitchFamily="34" charset="0"/>
                                    <a:cs typeface="Times New Roman" panose="02020603050405020304" pitchFamily="18" charset="0"/>
                                  </a:rPr>
                                  <m:t>1</m:t>
                                </m:r>
                                <m:r>
                                  <a:rPr lang="vi-VN" sz="1800" i="1">
                                    <a:effectLst/>
                                    <a:latin typeface="Cambria Math" panose="02040503050406030204" pitchFamily="18" charset="0"/>
                                    <a:ea typeface="Arial" panose="020B0604020202020204" pitchFamily="34" charset="0"/>
                                    <a:cs typeface="Times New Roman" panose="02020603050405020304" pitchFamily="18" charset="0"/>
                                  </a:rPr>
                                  <m:t> </m:t>
                                </m:r>
                              </m:sub>
                            </m:sSub>
                            <m:r>
                              <a:rPr lang="vi-VN" sz="1800" i="1">
                                <a:effectLst/>
                                <a:latin typeface="Cambria Math" panose="02040503050406030204" pitchFamily="18" charset="0"/>
                                <a:ea typeface="Arial" panose="020B0604020202020204" pitchFamily="34" charset="0"/>
                                <a:cs typeface="Times New Roman" panose="02020603050405020304" pitchFamily="18" charset="0"/>
                              </a:rPr>
                              <m:t>− </m:t>
                            </m:r>
                            <m:sSub>
                              <m:sSubPr>
                                <m:ctrlPr>
                                  <a:rPr lang="vi-VN" sz="1800" i="1">
                                    <a:effectLst/>
                                    <a:latin typeface="Cambria Math" panose="02040503050406030204" pitchFamily="18" charset="0"/>
                                  </a:rPr>
                                </m:ctrlPr>
                              </m:sSubPr>
                              <m:e>
                                <m:r>
                                  <a:rPr lang="vi-VN" sz="1800" i="1">
                                    <a:effectLst/>
                                    <a:latin typeface="Cambria Math" panose="02040503050406030204" pitchFamily="18" charset="0"/>
                                    <a:ea typeface="Arial" panose="020B0604020202020204" pitchFamily="34" charset="0"/>
                                    <a:cs typeface="Times New Roman" panose="02020603050405020304" pitchFamily="18" charset="0"/>
                                  </a:rPr>
                                  <m:t>𝑥</m:t>
                                </m:r>
                              </m:e>
                              <m:sub>
                                <m:r>
                                  <a:rPr lang="vi-VN" sz="1800" i="1">
                                    <a:effectLst/>
                                    <a:latin typeface="Cambria Math" panose="02040503050406030204" pitchFamily="18" charset="0"/>
                                    <a:ea typeface="Arial" panose="020B0604020202020204" pitchFamily="34" charset="0"/>
                                    <a:cs typeface="Times New Roman" panose="02020603050405020304" pitchFamily="18" charset="0"/>
                                  </a:rPr>
                                  <m:t>2</m:t>
                                </m:r>
                              </m:sub>
                            </m:sSub>
                            <m:r>
                              <a:rPr lang="vi-VN" sz="1800" i="1">
                                <a:effectLst/>
                                <a:latin typeface="Cambria Math" panose="02040503050406030204" pitchFamily="18" charset="0"/>
                                <a:ea typeface="Arial" panose="020B0604020202020204" pitchFamily="34" charset="0"/>
                                <a:cs typeface="Times New Roman" panose="02020603050405020304" pitchFamily="18" charset="0"/>
                              </a:rPr>
                              <m:t>)</m:t>
                            </m:r>
                          </m:e>
                          <m:sup>
                            <m:r>
                              <a:rPr lang="vi-VN" sz="1800" i="1">
                                <a:effectLst/>
                                <a:latin typeface="Cambria Math" panose="02040503050406030204" pitchFamily="18" charset="0"/>
                                <a:ea typeface="Arial" panose="020B0604020202020204" pitchFamily="34" charset="0"/>
                                <a:cs typeface="Times New Roman" panose="02020603050405020304" pitchFamily="18" charset="0"/>
                              </a:rPr>
                              <m:t>2</m:t>
                            </m:r>
                          </m:sup>
                        </m:sSup>
                        <m:r>
                          <a:rPr lang="vi-VN" sz="1800" i="1">
                            <a:effectLst/>
                            <a:latin typeface="Cambria Math" panose="02040503050406030204" pitchFamily="18" charset="0"/>
                            <a:ea typeface="Arial" panose="020B0604020202020204" pitchFamily="34" charset="0"/>
                            <a:cs typeface="Times New Roman" panose="02020603050405020304" pitchFamily="18" charset="0"/>
                          </a:rPr>
                          <m:t>+</m:t>
                        </m:r>
                        <m:sSup>
                          <m:sSupPr>
                            <m:ctrlPr>
                              <a:rPr lang="vi-VN" sz="1800" i="1">
                                <a:effectLst/>
                                <a:latin typeface="Cambria Math" panose="02040503050406030204" pitchFamily="18" charset="0"/>
                              </a:rPr>
                            </m:ctrlPr>
                          </m:sSupPr>
                          <m:e>
                            <m:r>
                              <a:rPr lang="vi-VN" sz="1800" i="1">
                                <a:effectLst/>
                                <a:latin typeface="Cambria Math" panose="02040503050406030204" pitchFamily="18" charset="0"/>
                                <a:ea typeface="Arial" panose="020B0604020202020204" pitchFamily="34" charset="0"/>
                                <a:cs typeface="Times New Roman" panose="02020603050405020304" pitchFamily="18" charset="0"/>
                              </a:rPr>
                              <m:t>(</m:t>
                            </m:r>
                            <m:sSub>
                              <m:sSubPr>
                                <m:ctrlPr>
                                  <a:rPr lang="vi-VN" sz="1800" i="1">
                                    <a:effectLst/>
                                    <a:latin typeface="Cambria Math" panose="02040503050406030204" pitchFamily="18" charset="0"/>
                                  </a:rPr>
                                </m:ctrlPr>
                              </m:sSubPr>
                              <m:e>
                                <m:r>
                                  <a:rPr lang="vi-VN" sz="1800" i="1">
                                    <a:effectLst/>
                                    <a:latin typeface="Cambria Math" panose="02040503050406030204" pitchFamily="18" charset="0"/>
                                    <a:ea typeface="Arial" panose="020B0604020202020204" pitchFamily="34" charset="0"/>
                                    <a:cs typeface="Times New Roman" panose="02020603050405020304" pitchFamily="18" charset="0"/>
                                  </a:rPr>
                                  <m:t>𝑦</m:t>
                                </m:r>
                              </m:e>
                              <m:sub>
                                <m:r>
                                  <a:rPr lang="vi-VN" sz="1800" i="1">
                                    <a:effectLst/>
                                    <a:latin typeface="Cambria Math" panose="02040503050406030204" pitchFamily="18" charset="0"/>
                                    <a:ea typeface="Arial" panose="020B0604020202020204" pitchFamily="34" charset="0"/>
                                    <a:cs typeface="Times New Roman" panose="02020603050405020304" pitchFamily="18" charset="0"/>
                                  </a:rPr>
                                  <m:t>1</m:t>
                                </m:r>
                              </m:sub>
                            </m:sSub>
                            <m:r>
                              <a:rPr lang="vi-VN" sz="1800" i="1">
                                <a:effectLst/>
                                <a:latin typeface="Cambria Math" panose="02040503050406030204" pitchFamily="18" charset="0"/>
                                <a:ea typeface="Arial" panose="020B0604020202020204" pitchFamily="34" charset="0"/>
                                <a:cs typeface="Times New Roman" panose="02020603050405020304" pitchFamily="18" charset="0"/>
                              </a:rPr>
                              <m:t>− </m:t>
                            </m:r>
                            <m:sSub>
                              <m:sSubPr>
                                <m:ctrlPr>
                                  <a:rPr lang="vi-VN" sz="1800" i="1">
                                    <a:effectLst/>
                                    <a:latin typeface="Cambria Math" panose="02040503050406030204" pitchFamily="18" charset="0"/>
                                  </a:rPr>
                                </m:ctrlPr>
                              </m:sSubPr>
                              <m:e>
                                <m:r>
                                  <a:rPr lang="vi-VN" sz="1800" i="1">
                                    <a:effectLst/>
                                    <a:latin typeface="Cambria Math" panose="02040503050406030204" pitchFamily="18" charset="0"/>
                                    <a:ea typeface="Arial" panose="020B0604020202020204" pitchFamily="34" charset="0"/>
                                    <a:cs typeface="Times New Roman" panose="02020603050405020304" pitchFamily="18" charset="0"/>
                                  </a:rPr>
                                  <m:t>𝑦</m:t>
                                </m:r>
                              </m:e>
                              <m:sub>
                                <m:r>
                                  <a:rPr lang="vi-VN" sz="1800" i="1">
                                    <a:effectLst/>
                                    <a:latin typeface="Cambria Math" panose="02040503050406030204" pitchFamily="18" charset="0"/>
                                    <a:ea typeface="Arial" panose="020B0604020202020204" pitchFamily="34" charset="0"/>
                                    <a:cs typeface="Times New Roman" panose="02020603050405020304" pitchFamily="18" charset="0"/>
                                  </a:rPr>
                                  <m:t>2</m:t>
                                </m:r>
                              </m:sub>
                            </m:sSub>
                            <m:r>
                              <a:rPr lang="vi-VN" sz="1800" i="1">
                                <a:effectLst/>
                                <a:latin typeface="Cambria Math" panose="02040503050406030204" pitchFamily="18" charset="0"/>
                                <a:ea typeface="Arial" panose="020B0604020202020204" pitchFamily="34" charset="0"/>
                                <a:cs typeface="Times New Roman" panose="02020603050405020304" pitchFamily="18" charset="0"/>
                              </a:rPr>
                              <m:t>)</m:t>
                            </m:r>
                          </m:e>
                          <m:sup>
                            <m:r>
                              <a:rPr lang="vi-VN" sz="1800" i="1">
                                <a:effectLst/>
                                <a:latin typeface="Cambria Math" panose="02040503050406030204" pitchFamily="18" charset="0"/>
                                <a:ea typeface="Arial" panose="020B0604020202020204" pitchFamily="34" charset="0"/>
                                <a:cs typeface="Times New Roman" panose="02020603050405020304" pitchFamily="18" charset="0"/>
                              </a:rPr>
                              <m:t>2</m:t>
                            </m:r>
                          </m:sup>
                        </m:sSup>
                        <m:r>
                          <a:rPr lang="vi-VN" sz="1800" i="1">
                            <a:effectLst/>
                            <a:latin typeface="Cambria Math" panose="02040503050406030204" pitchFamily="18" charset="0"/>
                            <a:ea typeface="Arial" panose="020B0604020202020204" pitchFamily="34" charset="0"/>
                            <a:cs typeface="Times New Roman" panose="02020603050405020304" pitchFamily="18" charset="0"/>
                          </a:rPr>
                          <m:t>+…+</m:t>
                        </m:r>
                        <m:sSup>
                          <m:sSupPr>
                            <m:ctrlPr>
                              <a:rPr lang="vi-VN" sz="1800" i="1">
                                <a:effectLst/>
                                <a:latin typeface="Cambria Math" panose="02040503050406030204" pitchFamily="18" charset="0"/>
                              </a:rPr>
                            </m:ctrlPr>
                          </m:sSupPr>
                          <m:e>
                            <m:r>
                              <a:rPr lang="vi-VN" sz="1800" i="1">
                                <a:effectLst/>
                                <a:latin typeface="Cambria Math" panose="02040503050406030204" pitchFamily="18" charset="0"/>
                                <a:ea typeface="Arial" panose="020B0604020202020204" pitchFamily="34" charset="0"/>
                                <a:cs typeface="Times New Roman" panose="02020603050405020304" pitchFamily="18" charset="0"/>
                              </a:rPr>
                              <m:t>(</m:t>
                            </m:r>
                            <m:sSub>
                              <m:sSubPr>
                                <m:ctrlPr>
                                  <a:rPr lang="vi-VN" sz="1800" i="1">
                                    <a:effectLst/>
                                    <a:latin typeface="Cambria Math" panose="02040503050406030204" pitchFamily="18" charset="0"/>
                                  </a:rPr>
                                </m:ctrlPr>
                              </m:sSubPr>
                              <m:e>
                                <m:r>
                                  <a:rPr lang="vi-VN" sz="1800" i="1">
                                    <a:effectLst/>
                                    <a:latin typeface="Cambria Math" panose="02040503050406030204" pitchFamily="18" charset="0"/>
                                    <a:ea typeface="Arial" panose="020B0604020202020204" pitchFamily="34" charset="0"/>
                                    <a:cs typeface="Times New Roman" panose="02020603050405020304" pitchFamily="18" charset="0"/>
                                  </a:rPr>
                                  <m:t>𝑛</m:t>
                                </m:r>
                              </m:e>
                              <m:sub>
                                <m:r>
                                  <a:rPr lang="vi-VN" sz="1800" i="1">
                                    <a:effectLst/>
                                    <a:latin typeface="Cambria Math" panose="02040503050406030204" pitchFamily="18" charset="0"/>
                                    <a:ea typeface="Arial" panose="020B0604020202020204" pitchFamily="34" charset="0"/>
                                    <a:cs typeface="Times New Roman" panose="02020603050405020304" pitchFamily="18" charset="0"/>
                                  </a:rPr>
                                  <m:t>1</m:t>
                                </m:r>
                              </m:sub>
                            </m:sSub>
                            <m:r>
                              <a:rPr lang="vi-VN" sz="1800" i="1">
                                <a:effectLst/>
                                <a:latin typeface="Cambria Math" panose="02040503050406030204" pitchFamily="18" charset="0"/>
                                <a:ea typeface="Arial" panose="020B0604020202020204" pitchFamily="34" charset="0"/>
                                <a:cs typeface="Times New Roman" panose="02020603050405020304" pitchFamily="18" charset="0"/>
                              </a:rPr>
                              <m:t>−</m:t>
                            </m:r>
                            <m:sSub>
                              <m:sSubPr>
                                <m:ctrlPr>
                                  <a:rPr lang="vi-VN" sz="1800" i="1">
                                    <a:effectLst/>
                                    <a:latin typeface="Cambria Math" panose="02040503050406030204" pitchFamily="18" charset="0"/>
                                  </a:rPr>
                                </m:ctrlPr>
                              </m:sSubPr>
                              <m:e>
                                <m:r>
                                  <a:rPr lang="vi-VN" sz="1800" i="1">
                                    <a:effectLst/>
                                    <a:latin typeface="Cambria Math" panose="02040503050406030204" pitchFamily="18" charset="0"/>
                                    <a:ea typeface="Arial" panose="020B0604020202020204" pitchFamily="34" charset="0"/>
                                    <a:cs typeface="Times New Roman" panose="02020603050405020304" pitchFamily="18" charset="0"/>
                                  </a:rPr>
                                  <m:t>𝑛</m:t>
                                </m:r>
                              </m:e>
                              <m:sub>
                                <m:r>
                                  <a:rPr lang="vi-VN" sz="1800" i="1">
                                    <a:effectLst/>
                                    <a:latin typeface="Cambria Math" panose="02040503050406030204" pitchFamily="18" charset="0"/>
                                    <a:ea typeface="Arial" panose="020B0604020202020204" pitchFamily="34" charset="0"/>
                                    <a:cs typeface="Times New Roman" panose="02020603050405020304" pitchFamily="18" charset="0"/>
                                  </a:rPr>
                                  <m:t>2</m:t>
                                </m:r>
                              </m:sub>
                            </m:sSub>
                            <m:r>
                              <a:rPr lang="vi-VN" sz="1800" i="1">
                                <a:effectLst/>
                                <a:latin typeface="Cambria Math" panose="02040503050406030204" pitchFamily="18" charset="0"/>
                                <a:ea typeface="Arial" panose="020B0604020202020204" pitchFamily="34" charset="0"/>
                                <a:cs typeface="Times New Roman" panose="02020603050405020304" pitchFamily="18" charset="0"/>
                              </a:rPr>
                              <m:t>)</m:t>
                            </m:r>
                          </m:e>
                          <m:sup>
                            <m:r>
                              <a:rPr lang="vi-VN" sz="1800" i="1">
                                <a:effectLst/>
                                <a:latin typeface="Cambria Math" panose="02040503050406030204" pitchFamily="18" charset="0"/>
                                <a:ea typeface="Arial" panose="020B0604020202020204" pitchFamily="34" charset="0"/>
                                <a:cs typeface="Times New Roman" panose="02020603050405020304" pitchFamily="18" charset="0"/>
                              </a:rPr>
                              <m:t>2</m:t>
                            </m:r>
                          </m:sup>
                        </m:sSup>
                      </m:e>
                    </m:rad>
                  </m:oMath>
                </a14:m>
                <a:r>
                  <a:rPr lang="vi-VN" sz="1800" dirty="0"/>
                  <a:t>  </a:t>
                </a:r>
                <a:endParaRPr lang="en-US" sz="1800" dirty="0"/>
              </a:p>
              <a:p>
                <a:pPr marL="457200" lvl="1" algn="just">
                  <a:lnSpc>
                    <a:spcPct val="107000"/>
                  </a:lnSpc>
                  <a:spcAft>
                    <a:spcPts val="800"/>
                  </a:spcAft>
                </a:pPr>
                <a:r>
                  <a:rPr lang="vi-VN" sz="1800" kern="100" dirty="0">
                    <a:effectLst/>
                    <a:ea typeface="Arial" panose="020B0604020202020204" pitchFamily="34" charset="0"/>
                    <a:cs typeface="Times New Roman" panose="02020603050405020304" pitchFamily="18" charset="0"/>
                  </a:rPr>
                  <a:t>trong đó:</a:t>
                </a:r>
                <a:endParaRPr lang="en-US" sz="1800" kern="100" dirty="0">
                  <a:effectLst/>
                  <a:ea typeface="Arial" panose="020B0604020202020204" pitchFamily="34" charset="0"/>
                  <a:cs typeface="Times New Roman" panose="02020603050405020304" pitchFamily="18" charset="0"/>
                </a:endParaRPr>
              </a:p>
              <a:p>
                <a:pPr lvl="1" algn="just">
                  <a:lnSpc>
                    <a:spcPct val="107000"/>
                  </a:lnSpc>
                </a:pPr>
                <a:r>
                  <a:rPr lang="en-US" sz="1800" kern="100" dirty="0">
                    <a:effectLst/>
                    <a:ea typeface="Arial" panose="020B0604020202020204" pitchFamily="34" charset="0"/>
                    <a:cs typeface="Times New Roman" panose="02020603050405020304" pitchFamily="18" charset="0"/>
                  </a:rPr>
                  <a:t>		</a:t>
                </a:r>
                <a:r>
                  <a:rPr lang="vi-VN" sz="1800" kern="100" dirty="0">
                    <a:effectLst/>
                    <a:ea typeface="Arial" panose="020B0604020202020204" pitchFamily="34" charset="0"/>
                    <a:cs typeface="Times New Roman" panose="02020603050405020304" pitchFamily="18" charset="0"/>
                  </a:rPr>
                  <a:t>d(</a:t>
                </a:r>
                <a:r>
                  <a:rPr lang="vi-VN" sz="1800" i="1" kern="100" dirty="0">
                    <a:effectLst/>
                    <a:ea typeface="Arial" panose="020B0604020202020204" pitchFamily="34" charset="0"/>
                    <a:cs typeface="Times New Roman" panose="02020603050405020304" pitchFamily="18" charset="0"/>
                  </a:rPr>
                  <a:t>A,B</a:t>
                </a:r>
                <a:r>
                  <a:rPr lang="vi-VN" sz="1800" kern="100" dirty="0">
                    <a:effectLst/>
                    <a:ea typeface="Arial" panose="020B0604020202020204" pitchFamily="34" charset="0"/>
                    <a:cs typeface="Times New Roman" panose="02020603050405020304" pitchFamily="18" charset="0"/>
                  </a:rPr>
                  <a:t>) là khoảng cách Euclidean giữa hai điểm A và B.</a:t>
                </a:r>
                <a:endParaRPr lang="en-US" sz="1800" i="1" kern="100" dirty="0">
                  <a:effectLst/>
                  <a:ea typeface="Arial" panose="020B0604020202020204" pitchFamily="34" charset="0"/>
                  <a:cs typeface="Times New Roman" panose="02020603050405020304" pitchFamily="18" charset="0"/>
                </a:endParaRPr>
              </a:p>
              <a:p>
                <a:pPr lvl="1" algn="just">
                  <a:lnSpc>
                    <a:spcPct val="107000"/>
                  </a:lnSpc>
                </a:pPr>
                <a:r>
                  <a:rPr lang="en-US" sz="1800" kern="100" dirty="0">
                    <a:effectLst/>
                    <a:ea typeface="Arial" panose="020B0604020202020204" pitchFamily="34" charset="0"/>
                    <a:cs typeface="Times New Roman" panose="02020603050405020304" pitchFamily="18" charset="0"/>
                  </a:rPr>
                  <a:t>		</a:t>
                </a:r>
                <a14:m>
                  <m:oMath xmlns:m="http://schemas.openxmlformats.org/officeDocument/2006/math">
                    <m:sSub>
                      <m:sSubPr>
                        <m:ctrlPr>
                          <a:rPr lang="en-US" sz="1800" i="1" kern="100">
                            <a:effectLst/>
                            <a:latin typeface="Cambria Math" panose="02040503050406030204" pitchFamily="18" charset="0"/>
                            <a:ea typeface="Arial" panose="020B0604020202020204" pitchFamily="34" charset="0"/>
                            <a:cs typeface="Times New Roman" panose="02020603050405020304" pitchFamily="18" charset="0"/>
                          </a:rPr>
                        </m:ctrlPr>
                      </m:sSubPr>
                      <m:e>
                        <m:r>
                          <a:rPr lang="vi-VN" sz="1800" i="1" kern="100">
                            <a:effectLst/>
                            <a:latin typeface="Cambria Math" panose="02040503050406030204" pitchFamily="18" charset="0"/>
                            <a:ea typeface="Arial" panose="020B0604020202020204" pitchFamily="34" charset="0"/>
                            <a:cs typeface="Times New Roman" panose="02020603050405020304" pitchFamily="18" charset="0"/>
                          </a:rPr>
                          <m:t>𝑥</m:t>
                        </m:r>
                      </m:e>
                      <m:sub>
                        <m:r>
                          <a:rPr lang="vi-VN" sz="1800" i="1" kern="100">
                            <a:effectLst/>
                            <a:latin typeface="Cambria Math" panose="02040503050406030204" pitchFamily="18" charset="0"/>
                            <a:ea typeface="Arial" panose="020B0604020202020204" pitchFamily="34" charset="0"/>
                            <a:cs typeface="Times New Roman" panose="02020603050405020304" pitchFamily="18" charset="0"/>
                          </a:rPr>
                          <m:t>1</m:t>
                        </m:r>
                      </m:sub>
                    </m:sSub>
                  </m:oMath>
                </a14:m>
                <a:r>
                  <a:rPr lang="vi-VN" sz="1800" kern="100" dirty="0">
                    <a:effectLst/>
                    <a:ea typeface="Yu Mincho" panose="02020400000000000000" pitchFamily="18" charset="-128"/>
                    <a:cs typeface="Times New Roman" panose="02020603050405020304" pitchFamily="18" charset="0"/>
                  </a:rPr>
                  <a:t>,</a:t>
                </a:r>
                <a14:m>
                  <m:oMath xmlns:m="http://schemas.openxmlformats.org/officeDocument/2006/math">
                    <m:sSub>
                      <m:sSubPr>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sSubPr>
                      <m:e>
                        <m:r>
                          <a:rPr lang="vi-VN" sz="1800" i="1" kern="100">
                            <a:effectLst/>
                            <a:latin typeface="Cambria Math" panose="02040503050406030204" pitchFamily="18" charset="0"/>
                            <a:ea typeface="Yu Mincho" panose="02020400000000000000" pitchFamily="18" charset="-128"/>
                            <a:cs typeface="Times New Roman" panose="02020603050405020304" pitchFamily="18" charset="0"/>
                          </a:rPr>
                          <m:t>𝑦</m:t>
                        </m:r>
                      </m:e>
                      <m:sub>
                        <m:r>
                          <a:rPr lang="vi-VN" sz="1800" i="1" kern="100">
                            <a:effectLst/>
                            <a:latin typeface="Cambria Math" panose="02040503050406030204" pitchFamily="18" charset="0"/>
                            <a:ea typeface="Yu Mincho" panose="02020400000000000000" pitchFamily="18" charset="-128"/>
                            <a:cs typeface="Times New Roman" panose="02020603050405020304" pitchFamily="18" charset="0"/>
                          </a:rPr>
                          <m:t>1</m:t>
                        </m:r>
                      </m:sub>
                    </m:sSub>
                  </m:oMath>
                </a14:m>
                <a:r>
                  <a:rPr lang="vi-VN" sz="1800" kern="100" dirty="0">
                    <a:effectLst/>
                    <a:ea typeface="Yu Mincho" panose="02020400000000000000" pitchFamily="18" charset="-128"/>
                    <a:cs typeface="Times New Roman" panose="02020603050405020304" pitchFamily="18" charset="0"/>
                  </a:rPr>
                  <a:t>,…,</a:t>
                </a:r>
                <a14:m>
                  <m:oMath xmlns:m="http://schemas.openxmlformats.org/officeDocument/2006/math">
                    <m:sSub>
                      <m:sSubPr>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sSubPr>
                      <m:e>
                        <m:r>
                          <a:rPr lang="vi-VN" sz="1800" i="1" kern="100">
                            <a:effectLst/>
                            <a:latin typeface="Cambria Math" panose="02040503050406030204" pitchFamily="18" charset="0"/>
                            <a:ea typeface="Yu Mincho" panose="02020400000000000000" pitchFamily="18" charset="-128"/>
                            <a:cs typeface="Times New Roman" panose="02020603050405020304" pitchFamily="18" charset="0"/>
                          </a:rPr>
                          <m:t>𝑛</m:t>
                        </m:r>
                      </m:e>
                      <m:sub>
                        <m:r>
                          <a:rPr lang="vi-VN" sz="1800" i="1" kern="100">
                            <a:effectLst/>
                            <a:latin typeface="Cambria Math" panose="02040503050406030204" pitchFamily="18" charset="0"/>
                            <a:ea typeface="Yu Mincho" panose="02020400000000000000" pitchFamily="18" charset="-128"/>
                            <a:cs typeface="Times New Roman" panose="02020603050405020304" pitchFamily="18" charset="0"/>
                          </a:rPr>
                          <m:t>1</m:t>
                        </m:r>
                      </m:sub>
                    </m:sSub>
                  </m:oMath>
                </a14:m>
                <a:r>
                  <a:rPr lang="vi-VN" sz="1800" kern="100" dirty="0">
                    <a:effectLst/>
                    <a:ea typeface="Yu Mincho" panose="02020400000000000000" pitchFamily="18" charset="-128"/>
                    <a:cs typeface="Times New Roman" panose="02020603050405020304" pitchFamily="18" charset="0"/>
                  </a:rPr>
                  <a:t> là tọa độ của điểm A trong không gian n chiều.</a:t>
                </a:r>
                <a:endParaRPr lang="en-US" sz="1800" kern="100" dirty="0">
                  <a:effectLst/>
                  <a:ea typeface="Arial" panose="020B0604020202020204" pitchFamily="34" charset="0"/>
                  <a:cs typeface="Times New Roman" panose="02020603050405020304" pitchFamily="18" charset="0"/>
                </a:endParaRPr>
              </a:p>
              <a:p>
                <a:pPr lvl="1" algn="just">
                  <a:lnSpc>
                    <a:spcPct val="107000"/>
                  </a:lnSpc>
                  <a:spcAft>
                    <a:spcPts val="800"/>
                  </a:spcAft>
                </a:pPr>
                <a:r>
                  <a:rPr lang="en-US" sz="1800" kern="100" dirty="0">
                    <a:effectLst/>
                    <a:ea typeface="Arial" panose="020B0604020202020204" pitchFamily="34" charset="0"/>
                    <a:cs typeface="Times New Roman" panose="02020603050405020304" pitchFamily="18" charset="0"/>
                  </a:rPr>
                  <a:t>		</a:t>
                </a:r>
                <a14:m>
                  <m:oMath xmlns:m="http://schemas.openxmlformats.org/officeDocument/2006/math">
                    <m:sSub>
                      <m:sSubPr>
                        <m:ctrlPr>
                          <a:rPr lang="en-US" sz="1800" i="1" kern="100">
                            <a:effectLst/>
                            <a:latin typeface="Cambria Math" panose="02040503050406030204" pitchFamily="18" charset="0"/>
                            <a:ea typeface="Arial" panose="020B0604020202020204" pitchFamily="34" charset="0"/>
                            <a:cs typeface="Times New Roman" panose="02020603050405020304" pitchFamily="18" charset="0"/>
                          </a:rPr>
                        </m:ctrlPr>
                      </m:sSubPr>
                      <m:e>
                        <m:r>
                          <a:rPr lang="vi-VN" sz="1800" i="1" kern="100">
                            <a:effectLst/>
                            <a:latin typeface="Cambria Math" panose="02040503050406030204" pitchFamily="18" charset="0"/>
                            <a:ea typeface="Arial" panose="020B0604020202020204" pitchFamily="34" charset="0"/>
                            <a:cs typeface="Times New Roman" panose="02020603050405020304" pitchFamily="18" charset="0"/>
                          </a:rPr>
                          <m:t>𝑥</m:t>
                        </m:r>
                      </m:e>
                      <m:sub>
                        <m:r>
                          <a:rPr lang="vi-VN" sz="1800" i="1" kern="100">
                            <a:effectLst/>
                            <a:latin typeface="Cambria Math" panose="02040503050406030204" pitchFamily="18" charset="0"/>
                            <a:ea typeface="Arial" panose="020B0604020202020204" pitchFamily="34" charset="0"/>
                            <a:cs typeface="Times New Roman" panose="02020603050405020304" pitchFamily="18" charset="0"/>
                          </a:rPr>
                          <m:t>2</m:t>
                        </m:r>
                      </m:sub>
                    </m:sSub>
                    <m:r>
                      <a:rPr lang="vi-VN" sz="1800" i="1" kern="100">
                        <a:effectLst/>
                        <a:latin typeface="Cambria Math" panose="02040503050406030204" pitchFamily="18" charset="0"/>
                        <a:ea typeface="Arial" panose="020B0604020202020204" pitchFamily="34" charset="0"/>
                        <a:cs typeface="Times New Roman" panose="02020603050405020304" pitchFamily="18" charset="0"/>
                      </a:rPr>
                      <m:t>,</m:t>
                    </m:r>
                    <m:sSub>
                      <m:sSubPr>
                        <m:ctrlPr>
                          <a:rPr lang="en-US" sz="1800" i="1" kern="100">
                            <a:effectLst/>
                            <a:latin typeface="Cambria Math" panose="02040503050406030204" pitchFamily="18" charset="0"/>
                            <a:ea typeface="Arial" panose="020B0604020202020204" pitchFamily="34" charset="0"/>
                            <a:cs typeface="Times New Roman" panose="02020603050405020304" pitchFamily="18" charset="0"/>
                          </a:rPr>
                        </m:ctrlPr>
                      </m:sSubPr>
                      <m:e>
                        <m:r>
                          <a:rPr lang="vi-VN" sz="1800" i="1" kern="100">
                            <a:effectLst/>
                            <a:latin typeface="Cambria Math" panose="02040503050406030204" pitchFamily="18" charset="0"/>
                            <a:ea typeface="Arial" panose="020B0604020202020204" pitchFamily="34" charset="0"/>
                            <a:cs typeface="Times New Roman" panose="02020603050405020304" pitchFamily="18" charset="0"/>
                          </a:rPr>
                          <m:t>𝑦</m:t>
                        </m:r>
                      </m:e>
                      <m:sub>
                        <m:r>
                          <a:rPr lang="vi-VN" sz="1800" i="1" kern="100">
                            <a:effectLst/>
                            <a:latin typeface="Cambria Math" panose="02040503050406030204" pitchFamily="18" charset="0"/>
                            <a:ea typeface="Arial" panose="020B0604020202020204" pitchFamily="34" charset="0"/>
                            <a:cs typeface="Times New Roman" panose="02020603050405020304" pitchFamily="18" charset="0"/>
                          </a:rPr>
                          <m:t>2</m:t>
                        </m:r>
                      </m:sub>
                    </m:sSub>
                  </m:oMath>
                </a14:m>
                <a:r>
                  <a:rPr lang="vi-VN" sz="1800" kern="100" dirty="0">
                    <a:effectLst/>
                    <a:ea typeface="Yu Mincho" panose="02020400000000000000" pitchFamily="18" charset="-128"/>
                    <a:cs typeface="Times New Roman" panose="02020603050405020304" pitchFamily="18" charset="0"/>
                  </a:rPr>
                  <a:t>,…,</a:t>
                </a:r>
                <a14:m>
                  <m:oMath xmlns:m="http://schemas.openxmlformats.org/officeDocument/2006/math">
                    <m:sSub>
                      <m:sSubPr>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sSubPr>
                      <m:e>
                        <m:r>
                          <a:rPr lang="vi-VN" sz="1800" i="1" kern="100">
                            <a:effectLst/>
                            <a:latin typeface="Cambria Math" panose="02040503050406030204" pitchFamily="18" charset="0"/>
                            <a:ea typeface="Yu Mincho" panose="02020400000000000000" pitchFamily="18" charset="-128"/>
                            <a:cs typeface="Times New Roman" panose="02020603050405020304" pitchFamily="18" charset="0"/>
                          </a:rPr>
                          <m:t>𝑛</m:t>
                        </m:r>
                      </m:e>
                      <m:sub>
                        <m:r>
                          <a:rPr lang="vi-VN" sz="1800" i="1" kern="100">
                            <a:effectLst/>
                            <a:latin typeface="Cambria Math" panose="02040503050406030204" pitchFamily="18" charset="0"/>
                            <a:ea typeface="Yu Mincho" panose="02020400000000000000" pitchFamily="18" charset="-128"/>
                            <a:cs typeface="Times New Roman" panose="02020603050405020304" pitchFamily="18" charset="0"/>
                          </a:rPr>
                          <m:t>2</m:t>
                        </m:r>
                      </m:sub>
                    </m:sSub>
                  </m:oMath>
                </a14:m>
                <a:r>
                  <a:rPr lang="vi-VN" sz="1800" kern="100" dirty="0">
                    <a:effectLst/>
                    <a:ea typeface="Yu Mincho" panose="02020400000000000000" pitchFamily="18" charset="-128"/>
                    <a:cs typeface="Times New Roman" panose="02020603050405020304" pitchFamily="18" charset="0"/>
                  </a:rPr>
                  <a:t> là tọa độ của điểm B trong không gian n chiều.</a:t>
                </a:r>
                <a:endParaRPr lang="en-US" sz="1800" kern="100" dirty="0">
                  <a:effectLst/>
                  <a:ea typeface="Arial" panose="020B0604020202020204" pitchFamily="34" charset="0"/>
                  <a:cs typeface="Times New Roman" panose="02020603050405020304" pitchFamily="18" charset="0"/>
                </a:endParaRPr>
              </a:p>
              <a:p>
                <a:pPr fontAlgn="base"/>
                <a:endParaRPr lang="en-US" sz="1800" dirty="0"/>
              </a:p>
              <a:p>
                <a:pPr marL="285750" indent="-285750" fontAlgn="base">
                  <a:buFont typeface="Arial" panose="020B0604020202020204" pitchFamily="34" charset="0"/>
                  <a:buChar char="•"/>
                </a:pPr>
                <a:r>
                  <a:rPr lang="vi-VN" sz="1800" dirty="0"/>
                  <a:t>Cập nhật trọng tâm</a:t>
                </a:r>
              </a:p>
              <a:p>
                <a:pPr marL="285750" indent="-285750" fontAlgn="base">
                  <a:buFont typeface="Arial" panose="020B0604020202020204" pitchFamily="34" charset="0"/>
                  <a:buChar char="•"/>
                </a:pPr>
                <a:r>
                  <a:rPr lang="vi-VN" sz="1800" dirty="0"/>
                  <a:t>Lặp lại quá trình gán và cập nhật:</a:t>
                </a:r>
                <a:br>
                  <a:rPr lang="vi-VN" dirty="0">
                    <a:latin typeface="+mj-lt"/>
                  </a:rPr>
                </a:br>
                <a:r>
                  <a:rPr lang="en-US" dirty="0">
                    <a:latin typeface="+mj-lt"/>
                  </a:rPr>
                  <a:t>	</a:t>
                </a:r>
                <a:endParaRPr lang="vi-VN" dirty="0">
                  <a:latin typeface="+mj-lt"/>
                </a:endParaRPr>
              </a:p>
            </p:txBody>
          </p:sp>
        </mc:Choice>
        <mc:Fallback xmlns="">
          <p:sp>
            <p:nvSpPr>
              <p:cNvPr id="10" name="TextBox 9">
                <a:extLst>
                  <a:ext uri="{FF2B5EF4-FFF2-40B4-BE49-F238E27FC236}">
                    <a16:creationId xmlns:a16="http://schemas.microsoft.com/office/drawing/2014/main" id="{5531B72E-E71B-49D3-BB72-D4584ECAE64C}"/>
                  </a:ext>
                </a:extLst>
              </p:cNvPr>
              <p:cNvSpPr txBox="1">
                <a:spLocks noRot="1" noChangeAspect="1" noMove="1" noResize="1" noEditPoints="1" noAdjustHandles="1" noChangeArrowheads="1" noChangeShapeType="1" noTextEdit="1"/>
              </p:cNvSpPr>
              <p:nvPr/>
            </p:nvSpPr>
            <p:spPr>
              <a:xfrm>
                <a:off x="565407" y="833967"/>
                <a:ext cx="8005233" cy="4249818"/>
              </a:xfrm>
              <a:prstGeom prst="rect">
                <a:avLst/>
              </a:prstGeom>
              <a:blipFill>
                <a:blip r:embed="rId3"/>
                <a:stretch>
                  <a:fillRect l="-533" t="-861"/>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294808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C3C3D65-6BF5-A88B-04C9-87FD44F180F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sp>
        <p:nvSpPr>
          <p:cNvPr id="3" name="Rectangle 2">
            <a:extLst>
              <a:ext uri="{FF2B5EF4-FFF2-40B4-BE49-F238E27FC236}">
                <a16:creationId xmlns:a16="http://schemas.microsoft.com/office/drawing/2014/main" id="{5075382B-8463-6F08-D1CF-707B11E78E73}"/>
              </a:ext>
            </a:extLst>
          </p:cNvPr>
          <p:cNvSpPr/>
          <p:nvPr/>
        </p:nvSpPr>
        <p:spPr>
          <a:xfrm>
            <a:off x="218661" y="242800"/>
            <a:ext cx="8698727" cy="477054"/>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en-US" sz="2500" b="1" spc="50" dirty="0" err="1">
                <a:ln w="0"/>
                <a:solidFill>
                  <a:schemeClr val="accent2">
                    <a:lumMod val="50000"/>
                  </a:schemeClr>
                </a:solidFill>
                <a:effectLst>
                  <a:innerShdw blurRad="63500" dist="50800" dir="13500000">
                    <a:srgbClr val="000000">
                      <a:alpha val="50000"/>
                    </a:srgbClr>
                  </a:innerShdw>
                </a:effectLst>
                <a:latin typeface="Times New Roman" panose="02020603050405020304" pitchFamily="18" charset="0"/>
              </a:rPr>
              <a:t>Thuật</a:t>
            </a:r>
            <a:r>
              <a:rPr lang="en-US" sz="2500" b="1" spc="50" dirty="0">
                <a:ln w="0"/>
                <a:solidFill>
                  <a:schemeClr val="accent2">
                    <a:lumMod val="50000"/>
                  </a:schemeClr>
                </a:solidFill>
                <a:effectLst>
                  <a:innerShdw blurRad="63500" dist="50800" dir="13500000">
                    <a:srgbClr val="000000">
                      <a:alpha val="50000"/>
                    </a:srgbClr>
                  </a:innerShdw>
                </a:effectLst>
                <a:latin typeface="Times New Roman" panose="02020603050405020304" pitchFamily="18" charset="0"/>
              </a:rPr>
              <a:t> </a:t>
            </a:r>
            <a:r>
              <a:rPr lang="en-US" sz="2500" b="1" spc="50" dirty="0" err="1">
                <a:ln w="0"/>
                <a:solidFill>
                  <a:schemeClr val="accent2">
                    <a:lumMod val="50000"/>
                  </a:schemeClr>
                </a:solidFill>
                <a:effectLst>
                  <a:innerShdw blurRad="63500" dist="50800" dir="13500000">
                    <a:srgbClr val="000000">
                      <a:alpha val="50000"/>
                    </a:srgbClr>
                  </a:innerShdw>
                </a:effectLst>
                <a:latin typeface="Times New Roman" panose="02020603050405020304" pitchFamily="18" charset="0"/>
              </a:rPr>
              <a:t>toán</a:t>
            </a:r>
            <a:r>
              <a:rPr lang="en-US" sz="2500" b="1" spc="50" dirty="0">
                <a:ln w="0"/>
                <a:solidFill>
                  <a:schemeClr val="accent2">
                    <a:lumMod val="50000"/>
                  </a:schemeClr>
                </a:solidFill>
                <a:effectLst>
                  <a:innerShdw blurRad="63500" dist="50800" dir="13500000">
                    <a:srgbClr val="000000">
                      <a:alpha val="50000"/>
                    </a:srgbClr>
                  </a:innerShdw>
                </a:effectLst>
                <a:latin typeface="Times New Roman" panose="02020603050405020304" pitchFamily="18" charset="0"/>
              </a:rPr>
              <a:t> K-MEAN</a:t>
            </a:r>
            <a:endParaRPr lang="en-US" sz="2500" b="1" spc="50" dirty="0">
              <a:ln w="0"/>
              <a:solidFill>
                <a:schemeClr val="accent2">
                  <a:lumMod val="50000"/>
                </a:schemeClr>
              </a:solidFill>
              <a:effectLst>
                <a:innerShdw blurRad="63500" dist="50800" dir="13500000">
                  <a:srgbClr val="000000">
                    <a:alpha val="50000"/>
                  </a:srgbClr>
                </a:innerShdw>
              </a:effectLst>
            </a:endParaRPr>
          </a:p>
        </p:txBody>
      </p:sp>
      <p:sp>
        <p:nvSpPr>
          <p:cNvPr id="4" name="TextBox 3">
            <a:extLst>
              <a:ext uri="{FF2B5EF4-FFF2-40B4-BE49-F238E27FC236}">
                <a16:creationId xmlns:a16="http://schemas.microsoft.com/office/drawing/2014/main" id="{49176D65-DC01-D6FA-9EC4-E0F23319C5AD}"/>
              </a:ext>
            </a:extLst>
          </p:cNvPr>
          <p:cNvSpPr txBox="1"/>
          <p:nvPr/>
        </p:nvSpPr>
        <p:spPr>
          <a:xfrm>
            <a:off x="292895" y="1021566"/>
            <a:ext cx="8528297" cy="338554"/>
          </a:xfrm>
          <a:prstGeom prst="rect">
            <a:avLst/>
          </a:prstGeom>
          <a:noFill/>
        </p:spPr>
        <p:txBody>
          <a:bodyPr wrap="none" rtlCol="0">
            <a:spAutoFit/>
          </a:bodyPr>
          <a:lstStyle/>
          <a:p>
            <a:pPr marL="285750" indent="-285750">
              <a:buFont typeface="Wingdings" panose="05000000000000000000" pitchFamily="2" charset="2"/>
              <a:buChar char="v"/>
            </a:pPr>
            <a:r>
              <a:rPr lang="vi-VN" sz="1600" dirty="0"/>
              <a:t>Ngoài cách tính khoảng cách euclidean thì ta còn có cách tính khoảng cách Manhattan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11854BB-D908-0A3E-E12B-57B665E21FAF}"/>
                  </a:ext>
                </a:extLst>
              </p:cNvPr>
              <p:cNvSpPr txBox="1"/>
              <p:nvPr/>
            </p:nvSpPr>
            <p:spPr>
              <a:xfrm>
                <a:off x="292895" y="1437485"/>
                <a:ext cx="4336444" cy="307777"/>
              </a:xfrm>
              <a:prstGeom prst="rect">
                <a:avLst/>
              </a:prstGeom>
              <a:noFill/>
            </p:spPr>
            <p:txBody>
              <a:bodyPr wrap="none" rtlCol="0">
                <a:spAutoFit/>
              </a:bodyPr>
              <a:lstStyle/>
              <a:p>
                <a:r>
                  <a:rPr lang="vi-VN" dirty="0"/>
                  <a:t>Công thức toán học: d(A,B) = </a:t>
                </a:r>
                <a14:m>
                  <m:oMath xmlns:m="http://schemas.openxmlformats.org/officeDocument/2006/math">
                    <m:d>
                      <m:dPr>
                        <m:begChr m:val="|"/>
                        <m:endChr m:val="|"/>
                        <m:ctrlPr>
                          <a:rPr lang="vi-VN" i="1" smtClean="0">
                            <a:latin typeface="Cambria Math" panose="02040503050406030204" pitchFamily="18" charset="0"/>
                          </a:rPr>
                        </m:ctrlPr>
                      </m:dPr>
                      <m:e>
                        <m:sSub>
                          <m:sSubPr>
                            <m:ctrlPr>
                              <a:rPr lang="vi-VN" i="1" smtClean="0">
                                <a:latin typeface="Cambria Math" panose="02040503050406030204" pitchFamily="18" charset="0"/>
                              </a:rPr>
                            </m:ctrlPr>
                          </m:sSubPr>
                          <m:e>
                            <m:r>
                              <m:rPr>
                                <m:sty m:val="p"/>
                              </m:rPr>
                              <a:rPr lang="vi-VN" i="1">
                                <a:latin typeface="Cambria Math" panose="02040503050406030204" pitchFamily="18" charset="0"/>
                              </a:rPr>
                              <m:t>x</m:t>
                            </m:r>
                          </m:e>
                          <m:sub>
                            <m:r>
                              <m:rPr>
                                <m:sty m:val="p"/>
                              </m:rPr>
                              <a:rPr lang="vi-VN" i="1">
                                <a:latin typeface="Cambria Math" panose="02040503050406030204" pitchFamily="18" charset="0"/>
                              </a:rPr>
                              <m:t>A</m:t>
                            </m:r>
                          </m:sub>
                        </m:sSub>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m:rPr>
                                <m:sty m:val="p"/>
                              </m:rPr>
                              <a:rPr lang="vi-VN" i="1">
                                <a:latin typeface="Cambria Math" panose="02040503050406030204" pitchFamily="18" charset="0"/>
                              </a:rPr>
                              <m:t>x</m:t>
                            </m:r>
                          </m:e>
                          <m:sub>
                            <m:r>
                              <m:rPr>
                                <m:sty m:val="p"/>
                              </m:rPr>
                              <a:rPr lang="vi-VN" i="1">
                                <a:latin typeface="Cambria Math" panose="02040503050406030204" pitchFamily="18" charset="0"/>
                              </a:rPr>
                              <m:t>B</m:t>
                            </m:r>
                          </m:sub>
                        </m:sSub>
                      </m:e>
                    </m:d>
                    <m:r>
                      <a:rPr lang="vi-VN" b="0" i="1" smtClean="0">
                        <a:latin typeface="Cambria Math" panose="02040503050406030204" pitchFamily="18" charset="0"/>
                      </a:rPr>
                      <m:t>+ </m:t>
                    </m:r>
                    <m:d>
                      <m:dPr>
                        <m:begChr m:val="|"/>
                        <m:endChr m:val="|"/>
                        <m:ctrlPr>
                          <a:rPr lang="vi-VN" b="0" i="1" smtClean="0">
                            <a:latin typeface="Cambria Math" panose="02040503050406030204" pitchFamily="18" charset="0"/>
                          </a:rPr>
                        </m:ctrlPr>
                      </m:dPr>
                      <m:e>
                        <m:sSub>
                          <m:sSubPr>
                            <m:ctrlPr>
                              <a:rPr lang="vi-VN" b="0" i="1" smtClean="0">
                                <a:latin typeface="Cambria Math" panose="02040503050406030204" pitchFamily="18" charset="0"/>
                              </a:rPr>
                            </m:ctrlPr>
                          </m:sSubPr>
                          <m:e>
                            <m:r>
                              <m:rPr>
                                <m:sty m:val="p"/>
                              </m:rPr>
                              <a:rPr lang="vi-VN" i="1">
                                <a:latin typeface="Cambria Math" panose="02040503050406030204" pitchFamily="18" charset="0"/>
                              </a:rPr>
                              <m:t>y</m:t>
                            </m:r>
                          </m:e>
                          <m:sub>
                            <m:r>
                              <m:rPr>
                                <m:sty m:val="p"/>
                              </m:rPr>
                              <a:rPr lang="vi-VN" i="1">
                                <a:latin typeface="Cambria Math" panose="02040503050406030204" pitchFamily="18" charset="0"/>
                              </a:rPr>
                              <m:t>A</m:t>
                            </m:r>
                          </m:sub>
                        </m:sSub>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m:rPr>
                                <m:sty m:val="p"/>
                              </m:rPr>
                              <a:rPr lang="vi-VN" i="1">
                                <a:latin typeface="Cambria Math" panose="02040503050406030204" pitchFamily="18" charset="0"/>
                              </a:rPr>
                              <m:t>y</m:t>
                            </m:r>
                          </m:e>
                          <m:sub>
                            <m:r>
                              <m:rPr>
                                <m:sty m:val="p"/>
                              </m:rPr>
                              <a:rPr lang="vi-VN" i="1">
                                <a:latin typeface="Cambria Math" panose="02040503050406030204" pitchFamily="18" charset="0"/>
                              </a:rPr>
                              <m:t>B</m:t>
                            </m:r>
                          </m:sub>
                        </m:sSub>
                      </m:e>
                    </m:d>
                  </m:oMath>
                </a14:m>
                <a:endParaRPr lang="vi-VN" dirty="0"/>
              </a:p>
            </p:txBody>
          </p:sp>
        </mc:Choice>
        <mc:Fallback xmlns="">
          <p:sp>
            <p:nvSpPr>
              <p:cNvPr id="5" name="TextBox 4">
                <a:extLst>
                  <a:ext uri="{FF2B5EF4-FFF2-40B4-BE49-F238E27FC236}">
                    <a16:creationId xmlns:a16="http://schemas.microsoft.com/office/drawing/2014/main" id="{411854BB-D908-0A3E-E12B-57B665E21FAF}"/>
                  </a:ext>
                </a:extLst>
              </p:cNvPr>
              <p:cNvSpPr txBox="1">
                <a:spLocks noRot="1" noChangeAspect="1" noMove="1" noResize="1" noEditPoints="1" noAdjustHandles="1" noChangeArrowheads="1" noChangeShapeType="1" noTextEdit="1"/>
              </p:cNvSpPr>
              <p:nvPr/>
            </p:nvSpPr>
            <p:spPr>
              <a:xfrm>
                <a:off x="292895" y="1437485"/>
                <a:ext cx="4336444" cy="307777"/>
              </a:xfrm>
              <a:prstGeom prst="rect">
                <a:avLst/>
              </a:prstGeom>
              <a:blipFill>
                <a:blip r:embed="rId2"/>
                <a:stretch>
                  <a:fillRect l="-422" t="-4000" b="-20000"/>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4057F0E-6F71-45C5-97BD-9DEB1B330F94}"/>
                  </a:ext>
                </a:extLst>
              </p:cNvPr>
              <p:cNvSpPr txBox="1"/>
              <p:nvPr/>
            </p:nvSpPr>
            <p:spPr>
              <a:xfrm>
                <a:off x="294182" y="1759595"/>
                <a:ext cx="3078856" cy="738664"/>
              </a:xfrm>
              <a:prstGeom prst="rect">
                <a:avLst/>
              </a:prstGeom>
              <a:noFill/>
            </p:spPr>
            <p:txBody>
              <a:bodyPr wrap="none" rtlCol="0">
                <a:spAutoFit/>
              </a:bodyPr>
              <a:lstStyle/>
              <a:p>
                <a:r>
                  <a:rPr lang="vi-VN" dirty="0"/>
                  <a:t>Trong đó: </a:t>
                </a:r>
              </a:p>
              <a:p>
                <a:r>
                  <a:rPr lang="vi-VN" dirty="0"/>
                  <a:t> </a:t>
                </a:r>
                <a14:m>
                  <m:oMath xmlns:m="http://schemas.openxmlformats.org/officeDocument/2006/math">
                    <m:sSub>
                      <m:sSubPr>
                        <m:ctrlPr>
                          <a:rPr lang="vi-VN" i="1" smtClean="0">
                            <a:latin typeface="Cambria Math" panose="02040503050406030204" pitchFamily="18" charset="0"/>
                          </a:rPr>
                        </m:ctrlPr>
                      </m:sSubPr>
                      <m:e>
                        <m:r>
                          <m:rPr>
                            <m:sty m:val="p"/>
                          </m:rPr>
                          <a:rPr lang="vi-VN" i="1">
                            <a:latin typeface="Cambria Math" panose="02040503050406030204" pitchFamily="18" charset="0"/>
                          </a:rPr>
                          <m:t>x</m:t>
                        </m:r>
                      </m:e>
                      <m:sub>
                        <m:r>
                          <m:rPr>
                            <m:sty m:val="p"/>
                          </m:rPr>
                          <a:rPr lang="vi-VN" i="1">
                            <a:latin typeface="Cambria Math" panose="02040503050406030204" pitchFamily="18" charset="0"/>
                          </a:rPr>
                          <m:t>A</m:t>
                        </m:r>
                      </m:sub>
                    </m:sSub>
                    <m:r>
                      <a:rPr lang="vi-VN" b="0" i="1" smtClean="0">
                        <a:latin typeface="Cambria Math" panose="02040503050406030204" pitchFamily="18" charset="0"/>
                      </a:rPr>
                      <m:t> </m:t>
                    </m:r>
                    <m:r>
                      <m:rPr>
                        <m:sty m:val="p"/>
                      </m:rPr>
                      <a:rPr lang="vi-VN" i="1">
                        <a:latin typeface="Cambria Math" panose="02040503050406030204" pitchFamily="18" charset="0"/>
                      </a:rPr>
                      <m:t>v</m:t>
                    </m:r>
                    <m:r>
                      <a:rPr lang="vi-VN" i="1">
                        <a:latin typeface="Cambria Math" panose="02040503050406030204" pitchFamily="18" charset="0"/>
                      </a:rPr>
                      <m:t>à</m:t>
                    </m:r>
                  </m:oMath>
                </a14:m>
                <a:r>
                  <a:rPr lang="vi-VN" dirty="0"/>
                  <a:t> </a:t>
                </a:r>
                <a14:m>
                  <m:oMath xmlns:m="http://schemas.openxmlformats.org/officeDocument/2006/math">
                    <m:sSub>
                      <m:sSubPr>
                        <m:ctrlPr>
                          <a:rPr lang="vi-VN" i="1">
                            <a:latin typeface="Cambria Math" panose="02040503050406030204" pitchFamily="18" charset="0"/>
                          </a:rPr>
                        </m:ctrlPr>
                      </m:sSubPr>
                      <m:e>
                        <m:r>
                          <m:rPr>
                            <m:sty m:val="p"/>
                          </m:rPr>
                          <a:rPr lang="vi-VN" i="1">
                            <a:latin typeface="Cambria Math" panose="02040503050406030204" pitchFamily="18" charset="0"/>
                          </a:rPr>
                          <m:t>y</m:t>
                        </m:r>
                      </m:e>
                      <m:sub>
                        <m:r>
                          <m:rPr>
                            <m:sty m:val="p"/>
                          </m:rPr>
                          <a:rPr lang="vi-VN" i="1">
                            <a:latin typeface="Cambria Math" panose="02040503050406030204" pitchFamily="18" charset="0"/>
                          </a:rPr>
                          <m:t>A</m:t>
                        </m:r>
                      </m:sub>
                    </m:sSub>
                  </m:oMath>
                </a14:m>
                <a:r>
                  <a:rPr lang="vi-VN" dirty="0"/>
                  <a:t> là tọa độ x và y của điểm A</a:t>
                </a:r>
              </a:p>
              <a:p>
                <a14:m>
                  <m:oMath xmlns:m="http://schemas.openxmlformats.org/officeDocument/2006/math">
                    <m:r>
                      <a:rPr lang="vi-VN" b="0" i="1" smtClean="0">
                        <a:latin typeface="Cambria Math" panose="02040503050406030204" pitchFamily="18" charset="0"/>
                      </a:rPr>
                      <m:t> </m:t>
                    </m:r>
                    <m:sSub>
                      <m:sSubPr>
                        <m:ctrlPr>
                          <a:rPr lang="vi-VN" b="0" i="1" smtClean="0">
                            <a:latin typeface="Cambria Math" panose="02040503050406030204" pitchFamily="18" charset="0"/>
                          </a:rPr>
                        </m:ctrlPr>
                      </m:sSubPr>
                      <m:e>
                        <m:r>
                          <m:rPr>
                            <m:sty m:val="p"/>
                          </m:rPr>
                          <a:rPr lang="vi-VN" i="1">
                            <a:latin typeface="Cambria Math" panose="02040503050406030204" pitchFamily="18" charset="0"/>
                          </a:rPr>
                          <m:t>x</m:t>
                        </m:r>
                      </m:e>
                      <m:sub>
                        <m:r>
                          <m:rPr>
                            <m:sty m:val="p"/>
                          </m:rPr>
                          <a:rPr lang="vi-VN" i="1">
                            <a:latin typeface="Cambria Math" panose="02040503050406030204" pitchFamily="18" charset="0"/>
                          </a:rPr>
                          <m:t>B</m:t>
                        </m:r>
                      </m:sub>
                    </m:sSub>
                    <m:r>
                      <a:rPr lang="vi-VN" b="0" i="1" smtClean="0">
                        <a:latin typeface="Cambria Math" panose="02040503050406030204" pitchFamily="18" charset="0"/>
                      </a:rPr>
                      <m:t> </m:t>
                    </m:r>
                    <m:r>
                      <m:rPr>
                        <m:sty m:val="p"/>
                      </m:rPr>
                      <a:rPr lang="vi-VN" i="1">
                        <a:latin typeface="Cambria Math" panose="02040503050406030204" pitchFamily="18" charset="0"/>
                      </a:rPr>
                      <m:t>v</m:t>
                    </m:r>
                    <m:r>
                      <a:rPr lang="vi-VN" i="1">
                        <a:latin typeface="Cambria Math" panose="02040503050406030204" pitchFamily="18" charset="0"/>
                      </a:rPr>
                      <m:t>à</m:t>
                    </m:r>
                  </m:oMath>
                </a14:m>
                <a:r>
                  <a:rPr lang="vi-VN" dirty="0"/>
                  <a:t> </a:t>
                </a:r>
                <a14:m>
                  <m:oMath xmlns:m="http://schemas.openxmlformats.org/officeDocument/2006/math">
                    <m:sSub>
                      <m:sSubPr>
                        <m:ctrlPr>
                          <a:rPr lang="vi-VN" i="1">
                            <a:latin typeface="Cambria Math" panose="02040503050406030204" pitchFamily="18" charset="0"/>
                          </a:rPr>
                        </m:ctrlPr>
                      </m:sSubPr>
                      <m:e>
                        <m:r>
                          <m:rPr>
                            <m:sty m:val="p"/>
                          </m:rPr>
                          <a:rPr lang="vi-VN" i="1">
                            <a:latin typeface="Cambria Math" panose="02040503050406030204" pitchFamily="18" charset="0"/>
                          </a:rPr>
                          <m:t>y</m:t>
                        </m:r>
                      </m:e>
                      <m:sub>
                        <m:r>
                          <m:rPr>
                            <m:sty m:val="p"/>
                          </m:rPr>
                          <a:rPr lang="vi-VN" i="1">
                            <a:latin typeface="Cambria Math" panose="02040503050406030204" pitchFamily="18" charset="0"/>
                          </a:rPr>
                          <m:t>B</m:t>
                        </m:r>
                      </m:sub>
                    </m:sSub>
                  </m:oMath>
                </a14:m>
                <a:r>
                  <a:rPr lang="vi-VN" dirty="0"/>
                  <a:t> là tọa độ x và y của điểm B</a:t>
                </a:r>
              </a:p>
            </p:txBody>
          </p:sp>
        </mc:Choice>
        <mc:Fallback xmlns="">
          <p:sp>
            <p:nvSpPr>
              <p:cNvPr id="6" name="TextBox 5">
                <a:extLst>
                  <a:ext uri="{FF2B5EF4-FFF2-40B4-BE49-F238E27FC236}">
                    <a16:creationId xmlns:a16="http://schemas.microsoft.com/office/drawing/2014/main" id="{34057F0E-6F71-45C5-97BD-9DEB1B330F94}"/>
                  </a:ext>
                </a:extLst>
              </p:cNvPr>
              <p:cNvSpPr txBox="1">
                <a:spLocks noRot="1" noChangeAspect="1" noMove="1" noResize="1" noEditPoints="1" noAdjustHandles="1" noChangeArrowheads="1" noChangeShapeType="1" noTextEdit="1"/>
              </p:cNvSpPr>
              <p:nvPr/>
            </p:nvSpPr>
            <p:spPr>
              <a:xfrm>
                <a:off x="294182" y="1759595"/>
                <a:ext cx="3078856" cy="738664"/>
              </a:xfrm>
              <a:prstGeom prst="rect">
                <a:avLst/>
              </a:prstGeom>
              <a:blipFill>
                <a:blip r:embed="rId3"/>
                <a:stretch>
                  <a:fillRect l="-594" t="-1653" b="-7438"/>
                </a:stretch>
              </a:blipFill>
            </p:spPr>
            <p:txBody>
              <a:bodyPr/>
              <a:lstStyle/>
              <a:p>
                <a:r>
                  <a:rPr lang="vi-VN">
                    <a:noFill/>
                  </a:rPr>
                  <a:t> </a:t>
                </a:r>
              </a:p>
            </p:txBody>
          </p:sp>
        </mc:Fallback>
      </mc:AlternateContent>
      <p:sp>
        <p:nvSpPr>
          <p:cNvPr id="7" name="TextBox 6">
            <a:extLst>
              <a:ext uri="{FF2B5EF4-FFF2-40B4-BE49-F238E27FC236}">
                <a16:creationId xmlns:a16="http://schemas.microsoft.com/office/drawing/2014/main" id="{5C0345E1-5CF2-AB4A-6333-9DCF4C7454E4}"/>
              </a:ext>
            </a:extLst>
          </p:cNvPr>
          <p:cNvSpPr txBox="1"/>
          <p:nvPr/>
        </p:nvSpPr>
        <p:spPr>
          <a:xfrm>
            <a:off x="292895" y="2652990"/>
            <a:ext cx="6689652" cy="338554"/>
          </a:xfrm>
          <a:prstGeom prst="rect">
            <a:avLst/>
          </a:prstGeom>
          <a:noFill/>
        </p:spPr>
        <p:txBody>
          <a:bodyPr wrap="none" rtlCol="0">
            <a:spAutoFit/>
          </a:bodyPr>
          <a:lstStyle/>
          <a:p>
            <a:pPr marL="285750" indent="-285750">
              <a:buFont typeface="Wingdings" panose="05000000000000000000" pitchFamily="2" charset="2"/>
              <a:buChar char="v"/>
            </a:pPr>
            <a:r>
              <a:rPr lang="vi-VN" sz="1600" dirty="0"/>
              <a:t>Còn có 1 cách tính khoảng cách khác nữa đó là khoảng cách cosine</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BC49096-87C3-D25D-F5EC-F9C65C1DF403}"/>
                  </a:ext>
                </a:extLst>
              </p:cNvPr>
              <p:cNvSpPr txBox="1"/>
              <p:nvPr/>
            </p:nvSpPr>
            <p:spPr>
              <a:xfrm>
                <a:off x="292895" y="3021723"/>
                <a:ext cx="2609945" cy="424668"/>
              </a:xfrm>
              <a:prstGeom prst="rect">
                <a:avLst/>
              </a:prstGeom>
              <a:noFill/>
            </p:spPr>
            <p:txBody>
              <a:bodyPr wrap="none" rtlCol="0">
                <a:spAutoFit/>
              </a:bodyPr>
              <a:lstStyle/>
              <a:p>
                <a:r>
                  <a:rPr lang="vi-VN" dirty="0"/>
                  <a:t>Công thức toán học: 1- </a:t>
                </a:r>
                <a14:m>
                  <m:oMath xmlns:m="http://schemas.openxmlformats.org/officeDocument/2006/math">
                    <m:f>
                      <m:fPr>
                        <m:ctrlPr>
                          <a:rPr lang="vi-VN" i="1" smtClean="0">
                            <a:latin typeface="Cambria Math" panose="02040503050406030204" pitchFamily="18" charset="0"/>
                          </a:rPr>
                        </m:ctrlPr>
                      </m:fPr>
                      <m:num>
                        <m:r>
                          <m:rPr>
                            <m:sty m:val="p"/>
                          </m:rPr>
                          <a:rPr lang="vi-VN" i="1">
                            <a:latin typeface="Cambria Math" panose="02040503050406030204" pitchFamily="18" charset="0"/>
                          </a:rPr>
                          <m:t>A</m:t>
                        </m:r>
                        <m:r>
                          <a:rPr lang="vi-VN" b="0" i="1" smtClean="0">
                            <a:latin typeface="Cambria Math" panose="02040503050406030204" pitchFamily="18" charset="0"/>
                          </a:rPr>
                          <m:t> . </m:t>
                        </m:r>
                        <m:r>
                          <m:rPr>
                            <m:sty m:val="p"/>
                          </m:rPr>
                          <a:rPr lang="vi-VN" i="1">
                            <a:latin typeface="Cambria Math" panose="02040503050406030204" pitchFamily="18" charset="0"/>
                          </a:rPr>
                          <m:t>B</m:t>
                        </m:r>
                      </m:num>
                      <m:den>
                        <m:d>
                          <m:dPr>
                            <m:begChr m:val="‖"/>
                            <m:endChr m:val="‖"/>
                            <m:ctrlPr>
                              <a:rPr lang="vi-VN" i="1" smtClean="0">
                                <a:latin typeface="Cambria Math" panose="02040503050406030204" pitchFamily="18" charset="0"/>
                              </a:rPr>
                            </m:ctrlPr>
                          </m:dPr>
                          <m:e>
                            <m:r>
                              <m:rPr>
                                <m:sty m:val="p"/>
                              </m:rPr>
                              <a:rPr lang="vi-VN" i="1">
                                <a:latin typeface="Cambria Math" panose="02040503050406030204" pitchFamily="18" charset="0"/>
                              </a:rPr>
                              <m:t>A</m:t>
                            </m:r>
                          </m:e>
                        </m:d>
                        <m:r>
                          <a:rPr lang="vi-VN" b="0" i="1" smtClean="0">
                            <a:latin typeface="Cambria Math" panose="02040503050406030204" pitchFamily="18" charset="0"/>
                          </a:rPr>
                          <m:t> . </m:t>
                        </m:r>
                        <m:d>
                          <m:dPr>
                            <m:begChr m:val="‖"/>
                            <m:endChr m:val="‖"/>
                            <m:ctrlPr>
                              <a:rPr lang="vi-VN" b="0" i="1" smtClean="0">
                                <a:latin typeface="Cambria Math" panose="02040503050406030204" pitchFamily="18" charset="0"/>
                              </a:rPr>
                            </m:ctrlPr>
                          </m:dPr>
                          <m:e>
                            <m:r>
                              <m:rPr>
                                <m:sty m:val="p"/>
                              </m:rPr>
                              <a:rPr lang="vi-VN" i="1">
                                <a:latin typeface="Cambria Math" panose="02040503050406030204" pitchFamily="18" charset="0"/>
                              </a:rPr>
                              <m:t>B</m:t>
                            </m:r>
                          </m:e>
                        </m:d>
                      </m:den>
                    </m:f>
                  </m:oMath>
                </a14:m>
                <a:endParaRPr lang="vi-VN" dirty="0"/>
              </a:p>
            </p:txBody>
          </p:sp>
        </mc:Choice>
        <mc:Fallback xmlns="">
          <p:sp>
            <p:nvSpPr>
              <p:cNvPr id="8" name="TextBox 7">
                <a:extLst>
                  <a:ext uri="{FF2B5EF4-FFF2-40B4-BE49-F238E27FC236}">
                    <a16:creationId xmlns:a16="http://schemas.microsoft.com/office/drawing/2014/main" id="{5BC49096-87C3-D25D-F5EC-F9C65C1DF403}"/>
                  </a:ext>
                </a:extLst>
              </p:cNvPr>
              <p:cNvSpPr txBox="1">
                <a:spLocks noRot="1" noChangeAspect="1" noMove="1" noResize="1" noEditPoints="1" noAdjustHandles="1" noChangeArrowheads="1" noChangeShapeType="1" noTextEdit="1"/>
              </p:cNvSpPr>
              <p:nvPr/>
            </p:nvSpPr>
            <p:spPr>
              <a:xfrm>
                <a:off x="292895" y="3021723"/>
                <a:ext cx="2609945" cy="424668"/>
              </a:xfrm>
              <a:prstGeom prst="rect">
                <a:avLst/>
              </a:prstGeom>
              <a:blipFill>
                <a:blip r:embed="rId4"/>
                <a:stretch>
                  <a:fillRect l="-701"/>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8C5FDE8-7CC4-AAA0-A9FE-12A3716C86F0}"/>
                  </a:ext>
                </a:extLst>
              </p:cNvPr>
              <p:cNvSpPr txBox="1"/>
              <p:nvPr/>
            </p:nvSpPr>
            <p:spPr>
              <a:xfrm>
                <a:off x="292895" y="3476570"/>
                <a:ext cx="8391208" cy="1384995"/>
              </a:xfrm>
              <a:prstGeom prst="rect">
                <a:avLst/>
              </a:prstGeom>
              <a:noFill/>
            </p:spPr>
            <p:txBody>
              <a:bodyPr wrap="none" rtlCol="0">
                <a:spAutoFit/>
              </a:bodyPr>
              <a:lstStyle/>
              <a:p>
                <a:r>
                  <a:rPr lang="vi-VN" dirty="0"/>
                  <a:t>Trong đó:</a:t>
                </a:r>
              </a:p>
              <a:p>
                <a:r>
                  <a:rPr lang="vi-VN" dirty="0"/>
                  <a:t>A.B: là tích vô hướng giữa hai vector a và b.Tích vô hướng này là tổng của tích của các thành phần</a:t>
                </a:r>
              </a:p>
              <a:p>
                <a:r>
                  <a:rPr lang="vi-VN" dirty="0"/>
                  <a:t>Tương ứng của hai vector</a:t>
                </a:r>
              </a:p>
              <a:p>
                <a:endParaRPr lang="vi-VN" dirty="0"/>
              </a:p>
              <a:p>
                <a14:m>
                  <m:oMath xmlns:m="http://schemas.openxmlformats.org/officeDocument/2006/math">
                    <m:d>
                      <m:dPr>
                        <m:begChr m:val="‖"/>
                        <m:endChr m:val="‖"/>
                        <m:ctrlPr>
                          <a:rPr lang="vi-VN" i="1" smtClean="0">
                            <a:latin typeface="Cambria Math" panose="02040503050406030204" pitchFamily="18" charset="0"/>
                          </a:rPr>
                        </m:ctrlPr>
                      </m:dPr>
                      <m:e>
                        <m:r>
                          <m:rPr>
                            <m:sty m:val="p"/>
                          </m:rPr>
                          <a:rPr lang="vi-VN" i="1">
                            <a:latin typeface="Cambria Math" panose="02040503050406030204" pitchFamily="18" charset="0"/>
                          </a:rPr>
                          <m:t>A</m:t>
                        </m:r>
                      </m:e>
                    </m:d>
                  </m:oMath>
                </a14:m>
                <a:r>
                  <a:rPr lang="vi-VN" dirty="0"/>
                  <a:t>: là độ dài của vector A, được tính bằng căn bậc hai của tổng bình phương các thành phần vector A</a:t>
                </a:r>
              </a:p>
              <a:p>
                <a14:m>
                  <m:oMath xmlns:m="http://schemas.openxmlformats.org/officeDocument/2006/math">
                    <m:d>
                      <m:dPr>
                        <m:begChr m:val="‖"/>
                        <m:endChr m:val="‖"/>
                        <m:ctrlPr>
                          <a:rPr lang="vi-VN" i="1" smtClean="0">
                            <a:latin typeface="Cambria Math" panose="02040503050406030204" pitchFamily="18" charset="0"/>
                          </a:rPr>
                        </m:ctrlPr>
                      </m:dPr>
                      <m:e>
                        <m:r>
                          <m:rPr>
                            <m:sty m:val="p"/>
                          </m:rPr>
                          <a:rPr lang="vi-VN" i="1">
                            <a:latin typeface="Cambria Math" panose="02040503050406030204" pitchFamily="18" charset="0"/>
                          </a:rPr>
                          <m:t>B</m:t>
                        </m:r>
                      </m:e>
                    </m:d>
                  </m:oMath>
                </a14:m>
                <a:r>
                  <a:rPr lang="vi-VN" dirty="0"/>
                  <a:t>: </a:t>
                </a:r>
                <a14:m>
                  <m:oMath xmlns:m="http://schemas.openxmlformats.org/officeDocument/2006/math">
                    <m:r>
                      <m:rPr>
                        <m:sty m:val="p"/>
                      </m:rPr>
                      <a:rPr lang="vi-VN">
                        <a:latin typeface="Cambria Math" panose="02040503050406030204" pitchFamily="18" charset="0"/>
                      </a:rPr>
                      <m:t>L</m:t>
                    </m:r>
                    <m:r>
                      <a:rPr lang="vi-VN">
                        <a:latin typeface="Cambria Math" panose="02040503050406030204" pitchFamily="18" charset="0"/>
                      </a:rPr>
                      <m:t>à độ </m:t>
                    </m:r>
                    <m:r>
                      <m:rPr>
                        <m:sty m:val="p"/>
                      </m:rPr>
                      <a:rPr lang="vi-VN">
                        <a:latin typeface="Cambria Math" panose="02040503050406030204" pitchFamily="18" charset="0"/>
                      </a:rPr>
                      <m:t>d</m:t>
                    </m:r>
                    <m:r>
                      <a:rPr lang="vi-VN">
                        <a:latin typeface="Cambria Math" panose="02040503050406030204" pitchFamily="18" charset="0"/>
                      </a:rPr>
                      <m:t>à</m:t>
                    </m:r>
                    <m:r>
                      <m:rPr>
                        <m:sty m:val="p"/>
                      </m:rPr>
                      <a:rPr lang="vi-VN">
                        <a:latin typeface="Cambria Math" panose="02040503050406030204" pitchFamily="18" charset="0"/>
                      </a:rPr>
                      <m:t>i</m:t>
                    </m:r>
                    <m:r>
                      <a:rPr lang="vi-VN">
                        <a:latin typeface="Cambria Math" panose="02040503050406030204" pitchFamily="18" charset="0"/>
                      </a:rPr>
                      <m:t> </m:t>
                    </m:r>
                    <m:r>
                      <m:rPr>
                        <m:sty m:val="p"/>
                      </m:rPr>
                      <a:rPr lang="vi-VN">
                        <a:latin typeface="Cambria Math" panose="02040503050406030204" pitchFamily="18" charset="0"/>
                      </a:rPr>
                      <m:t>c</m:t>
                    </m:r>
                    <m:r>
                      <a:rPr lang="vi-VN">
                        <a:latin typeface="Cambria Math" panose="02040503050406030204" pitchFamily="18" charset="0"/>
                      </a:rPr>
                      <m:t>ủ</m:t>
                    </m:r>
                    <m:r>
                      <m:rPr>
                        <m:sty m:val="p"/>
                      </m:rPr>
                      <a:rPr lang="vi-VN">
                        <a:latin typeface="Cambria Math" panose="02040503050406030204" pitchFamily="18" charset="0"/>
                      </a:rPr>
                      <m:t>a</m:t>
                    </m:r>
                    <m:r>
                      <a:rPr lang="vi-VN">
                        <a:latin typeface="Cambria Math" panose="02040503050406030204" pitchFamily="18" charset="0"/>
                      </a:rPr>
                      <m:t> </m:t>
                    </m:r>
                    <m:r>
                      <m:rPr>
                        <m:sty m:val="p"/>
                      </m:rPr>
                      <a:rPr lang="vi-VN">
                        <a:latin typeface="Cambria Math" panose="02040503050406030204" pitchFamily="18" charset="0"/>
                      </a:rPr>
                      <m:t>vector</m:t>
                    </m:r>
                    <m:r>
                      <a:rPr lang="vi-VN">
                        <a:latin typeface="Cambria Math" panose="02040503050406030204" pitchFamily="18" charset="0"/>
                      </a:rPr>
                      <m:t> </m:t>
                    </m:r>
                    <m:r>
                      <m:rPr>
                        <m:sty m:val="p"/>
                      </m:rPr>
                      <a:rPr lang="vi-VN">
                        <a:latin typeface="Cambria Math" panose="02040503050406030204" pitchFamily="18" charset="0"/>
                      </a:rPr>
                      <m:t>b</m:t>
                    </m:r>
                    <m:r>
                      <a:rPr lang="vi-VN">
                        <a:latin typeface="Cambria Math" panose="02040503050406030204" pitchFamily="18" charset="0"/>
                      </a:rPr>
                      <m:t>, đượ</m:t>
                    </m:r>
                    <m:r>
                      <m:rPr>
                        <m:sty m:val="p"/>
                      </m:rPr>
                      <a:rPr lang="vi-VN">
                        <a:latin typeface="Cambria Math" panose="02040503050406030204" pitchFamily="18" charset="0"/>
                      </a:rPr>
                      <m:t>c</m:t>
                    </m:r>
                    <m:r>
                      <a:rPr lang="vi-VN">
                        <a:latin typeface="Cambria Math" panose="02040503050406030204" pitchFamily="18" charset="0"/>
                      </a:rPr>
                      <m:t> </m:t>
                    </m:r>
                    <m:r>
                      <m:rPr>
                        <m:sty m:val="p"/>
                      </m:rPr>
                      <a:rPr lang="vi-VN">
                        <a:latin typeface="Cambria Math" panose="02040503050406030204" pitchFamily="18" charset="0"/>
                      </a:rPr>
                      <m:t>t</m:t>
                    </m:r>
                    <m:r>
                      <a:rPr lang="vi-VN">
                        <a:latin typeface="Cambria Math" panose="02040503050406030204" pitchFamily="18" charset="0"/>
                      </a:rPr>
                      <m:t>í</m:t>
                    </m:r>
                    <m:r>
                      <m:rPr>
                        <m:sty m:val="p"/>
                      </m:rPr>
                      <a:rPr lang="vi-VN">
                        <a:latin typeface="Cambria Math" panose="02040503050406030204" pitchFamily="18" charset="0"/>
                      </a:rPr>
                      <m:t>nh</m:t>
                    </m:r>
                    <m:r>
                      <a:rPr lang="vi-VN">
                        <a:latin typeface="Cambria Math" panose="02040503050406030204" pitchFamily="18" charset="0"/>
                      </a:rPr>
                      <m:t> </m:t>
                    </m:r>
                    <m:r>
                      <m:rPr>
                        <m:sty m:val="p"/>
                      </m:rPr>
                      <a:rPr lang="vi-VN">
                        <a:latin typeface="Cambria Math" panose="02040503050406030204" pitchFamily="18" charset="0"/>
                      </a:rPr>
                      <m:t>t</m:t>
                    </m:r>
                    <m:r>
                      <a:rPr lang="vi-VN">
                        <a:latin typeface="Cambria Math" panose="02040503050406030204" pitchFamily="18" charset="0"/>
                      </a:rPr>
                      <m:t>ươ</m:t>
                    </m:r>
                    <m:r>
                      <m:rPr>
                        <m:sty m:val="p"/>
                      </m:rPr>
                      <a:rPr lang="vi-VN">
                        <a:latin typeface="Cambria Math" panose="02040503050406030204" pitchFamily="18" charset="0"/>
                      </a:rPr>
                      <m:t>ng</m:t>
                    </m:r>
                    <m:r>
                      <a:rPr lang="vi-VN">
                        <a:latin typeface="Cambria Math" panose="02040503050406030204" pitchFamily="18" charset="0"/>
                      </a:rPr>
                      <m:t> </m:t>
                    </m:r>
                    <m:r>
                      <m:rPr>
                        <m:sty m:val="p"/>
                      </m:rPr>
                      <a:rPr lang="vi-VN">
                        <a:latin typeface="Cambria Math" panose="02040503050406030204" pitchFamily="18" charset="0"/>
                      </a:rPr>
                      <m:t>t</m:t>
                    </m:r>
                    <m:r>
                      <a:rPr lang="vi-VN">
                        <a:latin typeface="Cambria Math" panose="02040503050406030204" pitchFamily="18" charset="0"/>
                      </a:rPr>
                      <m:t>ự </m:t>
                    </m:r>
                    <m:r>
                      <m:rPr>
                        <m:sty m:val="p"/>
                      </m:rPr>
                      <a:rPr lang="vi-VN">
                        <a:latin typeface="Cambria Math" panose="02040503050406030204" pitchFamily="18" charset="0"/>
                      </a:rPr>
                      <m:t>nh</m:t>
                    </m:r>
                    <m:r>
                      <a:rPr lang="vi-VN">
                        <a:latin typeface="Cambria Math" panose="02040503050406030204" pitchFamily="18" charset="0"/>
                      </a:rPr>
                      <m:t>ư độ </m:t>
                    </m:r>
                    <m:r>
                      <m:rPr>
                        <m:sty m:val="p"/>
                      </m:rPr>
                      <a:rPr lang="vi-VN">
                        <a:latin typeface="Cambria Math" panose="02040503050406030204" pitchFamily="18" charset="0"/>
                      </a:rPr>
                      <m:t>d</m:t>
                    </m:r>
                    <m:r>
                      <a:rPr lang="vi-VN">
                        <a:latin typeface="Cambria Math" panose="02040503050406030204" pitchFamily="18" charset="0"/>
                      </a:rPr>
                      <m:t>à</m:t>
                    </m:r>
                    <m:r>
                      <m:rPr>
                        <m:sty m:val="p"/>
                      </m:rPr>
                      <a:rPr lang="vi-VN">
                        <a:latin typeface="Cambria Math" panose="02040503050406030204" pitchFamily="18" charset="0"/>
                      </a:rPr>
                      <m:t>i</m:t>
                    </m:r>
                    <m:r>
                      <a:rPr lang="vi-VN">
                        <a:latin typeface="Cambria Math" panose="02040503050406030204" pitchFamily="18" charset="0"/>
                      </a:rPr>
                      <m:t> </m:t>
                    </m:r>
                    <m:r>
                      <m:rPr>
                        <m:sty m:val="p"/>
                      </m:rPr>
                      <a:rPr lang="vi-VN">
                        <a:latin typeface="Cambria Math" panose="02040503050406030204" pitchFamily="18" charset="0"/>
                      </a:rPr>
                      <m:t>c</m:t>
                    </m:r>
                    <m:r>
                      <a:rPr lang="vi-VN">
                        <a:latin typeface="Cambria Math" panose="02040503050406030204" pitchFamily="18" charset="0"/>
                      </a:rPr>
                      <m:t>ủ</m:t>
                    </m:r>
                    <m:r>
                      <m:rPr>
                        <m:sty m:val="p"/>
                      </m:rPr>
                      <a:rPr lang="vi-VN">
                        <a:latin typeface="Cambria Math" panose="02040503050406030204" pitchFamily="18" charset="0"/>
                      </a:rPr>
                      <m:t>a</m:t>
                    </m:r>
                    <m:r>
                      <a:rPr lang="vi-VN">
                        <a:latin typeface="Cambria Math" panose="02040503050406030204" pitchFamily="18" charset="0"/>
                      </a:rPr>
                      <m:t> </m:t>
                    </m:r>
                    <m:r>
                      <m:rPr>
                        <m:sty m:val="p"/>
                      </m:rPr>
                      <a:rPr lang="vi-VN">
                        <a:latin typeface="Cambria Math" panose="02040503050406030204" pitchFamily="18" charset="0"/>
                      </a:rPr>
                      <m:t>vector</m:t>
                    </m:r>
                    <m:r>
                      <a:rPr lang="vi-VN">
                        <a:latin typeface="Cambria Math" panose="02040503050406030204" pitchFamily="18" charset="0"/>
                      </a:rPr>
                      <m:t> </m:t>
                    </m:r>
                    <m:r>
                      <m:rPr>
                        <m:sty m:val="p"/>
                      </m:rPr>
                      <a:rPr lang="vi-VN" i="1">
                        <a:latin typeface="Cambria Math" panose="02040503050406030204" pitchFamily="18" charset="0"/>
                      </a:rPr>
                      <m:t>A</m:t>
                    </m:r>
                    <m:r>
                      <a:rPr lang="vi-VN">
                        <a:latin typeface="Cambria Math" panose="02040503050406030204" pitchFamily="18" charset="0"/>
                      </a:rPr>
                      <m:t>.</m:t>
                    </m:r>
                  </m:oMath>
                </a14:m>
                <a:endParaRPr lang="vi-VN" dirty="0"/>
              </a:p>
            </p:txBody>
          </p:sp>
        </mc:Choice>
        <mc:Fallback xmlns="">
          <p:sp>
            <p:nvSpPr>
              <p:cNvPr id="9" name="TextBox 8">
                <a:extLst>
                  <a:ext uri="{FF2B5EF4-FFF2-40B4-BE49-F238E27FC236}">
                    <a16:creationId xmlns:a16="http://schemas.microsoft.com/office/drawing/2014/main" id="{28C5FDE8-7CC4-AAA0-A9FE-12A3716C86F0}"/>
                  </a:ext>
                </a:extLst>
              </p:cNvPr>
              <p:cNvSpPr txBox="1">
                <a:spLocks noRot="1" noChangeAspect="1" noMove="1" noResize="1" noEditPoints="1" noAdjustHandles="1" noChangeArrowheads="1" noChangeShapeType="1" noTextEdit="1"/>
              </p:cNvSpPr>
              <p:nvPr/>
            </p:nvSpPr>
            <p:spPr>
              <a:xfrm>
                <a:off x="292895" y="3476570"/>
                <a:ext cx="8391208" cy="1384995"/>
              </a:xfrm>
              <a:prstGeom prst="rect">
                <a:avLst/>
              </a:prstGeom>
              <a:blipFill>
                <a:blip r:embed="rId5"/>
                <a:stretch>
                  <a:fillRect l="-218" t="-439" b="-3509"/>
                </a:stretch>
              </a:blipFill>
            </p:spPr>
            <p:txBody>
              <a:bodyPr/>
              <a:lstStyle/>
              <a:p>
                <a:r>
                  <a:rPr lang="vi-VN">
                    <a:noFill/>
                  </a:rPr>
                  <a:t> </a:t>
                </a:r>
              </a:p>
            </p:txBody>
          </p:sp>
        </mc:Fallback>
      </mc:AlternateContent>
    </p:spTree>
    <p:extLst>
      <p:ext uri="{BB962C8B-B14F-4D97-AF65-F5344CB8AC3E}">
        <p14:creationId xmlns:p14="http://schemas.microsoft.com/office/powerpoint/2010/main" val="41424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F199B2-E25C-1EAD-16AE-ABF32931A87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sp>
        <p:nvSpPr>
          <p:cNvPr id="3" name="Rectangle 2">
            <a:extLst>
              <a:ext uri="{FF2B5EF4-FFF2-40B4-BE49-F238E27FC236}">
                <a16:creationId xmlns:a16="http://schemas.microsoft.com/office/drawing/2014/main" id="{D7B17C4B-06FB-1437-0F7E-B4DAE30B3CA6}"/>
              </a:ext>
            </a:extLst>
          </p:cNvPr>
          <p:cNvSpPr/>
          <p:nvPr/>
        </p:nvSpPr>
        <p:spPr>
          <a:xfrm>
            <a:off x="218661" y="242800"/>
            <a:ext cx="8698727" cy="477054"/>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en-US" sz="2500" b="1" spc="50" dirty="0" err="1">
                <a:ln w="0"/>
                <a:solidFill>
                  <a:schemeClr val="accent2">
                    <a:lumMod val="50000"/>
                  </a:schemeClr>
                </a:solidFill>
                <a:effectLst>
                  <a:innerShdw blurRad="63500" dist="50800" dir="13500000">
                    <a:srgbClr val="000000">
                      <a:alpha val="50000"/>
                    </a:srgbClr>
                  </a:innerShdw>
                </a:effectLst>
                <a:latin typeface="Times New Roman" panose="02020603050405020304" pitchFamily="18" charset="0"/>
              </a:rPr>
              <a:t>Thuật</a:t>
            </a:r>
            <a:r>
              <a:rPr lang="en-US" sz="2500" b="1" spc="50" dirty="0">
                <a:ln w="0"/>
                <a:solidFill>
                  <a:schemeClr val="accent2">
                    <a:lumMod val="50000"/>
                  </a:schemeClr>
                </a:solidFill>
                <a:effectLst>
                  <a:innerShdw blurRad="63500" dist="50800" dir="13500000">
                    <a:srgbClr val="000000">
                      <a:alpha val="50000"/>
                    </a:srgbClr>
                  </a:innerShdw>
                </a:effectLst>
                <a:latin typeface="Times New Roman" panose="02020603050405020304" pitchFamily="18" charset="0"/>
              </a:rPr>
              <a:t> </a:t>
            </a:r>
            <a:r>
              <a:rPr lang="en-US" sz="2500" b="1" spc="50" dirty="0" err="1">
                <a:ln w="0"/>
                <a:solidFill>
                  <a:schemeClr val="accent2">
                    <a:lumMod val="50000"/>
                  </a:schemeClr>
                </a:solidFill>
                <a:effectLst>
                  <a:innerShdw blurRad="63500" dist="50800" dir="13500000">
                    <a:srgbClr val="000000">
                      <a:alpha val="50000"/>
                    </a:srgbClr>
                  </a:innerShdw>
                </a:effectLst>
                <a:latin typeface="Times New Roman" panose="02020603050405020304" pitchFamily="18" charset="0"/>
              </a:rPr>
              <a:t>toán</a:t>
            </a:r>
            <a:r>
              <a:rPr lang="en-US" sz="2500" b="1" spc="50" dirty="0">
                <a:ln w="0"/>
                <a:solidFill>
                  <a:schemeClr val="accent2">
                    <a:lumMod val="50000"/>
                  </a:schemeClr>
                </a:solidFill>
                <a:effectLst>
                  <a:innerShdw blurRad="63500" dist="50800" dir="13500000">
                    <a:srgbClr val="000000">
                      <a:alpha val="50000"/>
                    </a:srgbClr>
                  </a:innerShdw>
                </a:effectLst>
                <a:latin typeface="Times New Roman" panose="02020603050405020304" pitchFamily="18" charset="0"/>
              </a:rPr>
              <a:t> K-MEAN</a:t>
            </a:r>
            <a:endParaRPr lang="en-US" sz="2500" b="1" spc="50" dirty="0">
              <a:ln w="0"/>
              <a:solidFill>
                <a:schemeClr val="accent2">
                  <a:lumMod val="50000"/>
                </a:schemeClr>
              </a:solidFill>
              <a:effectLst>
                <a:innerShdw blurRad="63500" dist="50800" dir="13500000">
                  <a:srgbClr val="000000">
                    <a:alpha val="50000"/>
                  </a:srgbClr>
                </a:innerShdw>
              </a:effectLst>
            </a:endParaRPr>
          </a:p>
        </p:txBody>
      </p:sp>
      <p:sp>
        <p:nvSpPr>
          <p:cNvPr id="4" name="TextBox 3">
            <a:extLst>
              <a:ext uri="{FF2B5EF4-FFF2-40B4-BE49-F238E27FC236}">
                <a16:creationId xmlns:a16="http://schemas.microsoft.com/office/drawing/2014/main" id="{403F88C2-C837-93A9-2590-1C47A8C74E66}"/>
              </a:ext>
            </a:extLst>
          </p:cNvPr>
          <p:cNvSpPr txBox="1"/>
          <p:nvPr/>
        </p:nvSpPr>
        <p:spPr>
          <a:xfrm>
            <a:off x="328613" y="957262"/>
            <a:ext cx="8436768" cy="369332"/>
          </a:xfrm>
          <a:prstGeom prst="rect">
            <a:avLst/>
          </a:prstGeom>
          <a:noFill/>
        </p:spPr>
        <p:txBody>
          <a:bodyPr wrap="square" rtlCol="0">
            <a:spAutoFit/>
          </a:bodyPr>
          <a:lstStyle/>
          <a:p>
            <a:r>
              <a:rPr lang="vi-VN" sz="1800" b="1" dirty="0"/>
              <a:t>2.Các phương pháp chọn K số cụm:</a:t>
            </a:r>
          </a:p>
        </p:txBody>
      </p:sp>
      <p:sp>
        <p:nvSpPr>
          <p:cNvPr id="5" name="TextBox 4">
            <a:extLst>
              <a:ext uri="{FF2B5EF4-FFF2-40B4-BE49-F238E27FC236}">
                <a16:creationId xmlns:a16="http://schemas.microsoft.com/office/drawing/2014/main" id="{FEFDD5C7-93F3-8676-C48B-64362816A8FE}"/>
              </a:ext>
            </a:extLst>
          </p:cNvPr>
          <p:cNvSpPr txBox="1"/>
          <p:nvPr/>
        </p:nvSpPr>
        <p:spPr>
          <a:xfrm>
            <a:off x="328613" y="1731726"/>
            <a:ext cx="8436768" cy="954107"/>
          </a:xfrm>
          <a:prstGeom prst="rect">
            <a:avLst/>
          </a:prstGeom>
          <a:noFill/>
        </p:spPr>
        <p:txBody>
          <a:bodyPr wrap="square" rtlCol="0">
            <a:spAutoFit/>
          </a:bodyPr>
          <a:lstStyle/>
          <a:p>
            <a:r>
              <a:rPr lang="vi-VN" dirty="0"/>
              <a:t>Phương pháp này dựa trên việc tính toán tổng bình phương khoảng cách từ mỗi điểm dữ liệu đến trung tâm cụm gần nhất (quán tính) hoặc độ méo (tổng bình phương khoảng cách từ mỗi điểm dữ liệu đến trung tâm cụm của nó) cho một loạt các giá trị K. </a:t>
            </a:r>
          </a:p>
          <a:p>
            <a:endParaRPr lang="vi-VN" dirty="0"/>
          </a:p>
        </p:txBody>
      </p:sp>
      <p:sp>
        <p:nvSpPr>
          <p:cNvPr id="7" name="TextBox 6">
            <a:extLst>
              <a:ext uri="{FF2B5EF4-FFF2-40B4-BE49-F238E27FC236}">
                <a16:creationId xmlns:a16="http://schemas.microsoft.com/office/drawing/2014/main" id="{B5426092-2535-98DD-4ECA-C5020CF2F36C}"/>
              </a:ext>
            </a:extLst>
          </p:cNvPr>
          <p:cNvSpPr txBox="1"/>
          <p:nvPr/>
        </p:nvSpPr>
        <p:spPr>
          <a:xfrm>
            <a:off x="328613" y="2751301"/>
            <a:ext cx="4201791" cy="369332"/>
          </a:xfrm>
          <a:prstGeom prst="rect">
            <a:avLst/>
          </a:prstGeom>
          <a:noFill/>
        </p:spPr>
        <p:txBody>
          <a:bodyPr wrap="none" rtlCol="0">
            <a:spAutoFit/>
          </a:bodyPr>
          <a:lstStyle/>
          <a:p>
            <a:pPr marL="285750" indent="-285750">
              <a:buFont typeface="Wingdings" panose="05000000000000000000" pitchFamily="2" charset="2"/>
              <a:buChar char="v"/>
            </a:pPr>
            <a:r>
              <a:rPr lang="vi-VN" sz="1800" dirty="0"/>
              <a:t>Phương pháp Silhouette Coefficient:</a:t>
            </a:r>
          </a:p>
        </p:txBody>
      </p:sp>
      <p:sp>
        <p:nvSpPr>
          <p:cNvPr id="9" name="TextBox 8">
            <a:extLst>
              <a:ext uri="{FF2B5EF4-FFF2-40B4-BE49-F238E27FC236}">
                <a16:creationId xmlns:a16="http://schemas.microsoft.com/office/drawing/2014/main" id="{06153269-2CA9-50D2-ABD1-E2B6C43C3CD2}"/>
              </a:ext>
            </a:extLst>
          </p:cNvPr>
          <p:cNvSpPr txBox="1"/>
          <p:nvPr/>
        </p:nvSpPr>
        <p:spPr>
          <a:xfrm>
            <a:off x="328613" y="3140104"/>
            <a:ext cx="8322468" cy="523220"/>
          </a:xfrm>
          <a:prstGeom prst="rect">
            <a:avLst/>
          </a:prstGeom>
          <a:noFill/>
        </p:spPr>
        <p:txBody>
          <a:bodyPr wrap="square" rtlCol="0">
            <a:spAutoFit/>
          </a:bodyPr>
          <a:lstStyle/>
          <a:p>
            <a:r>
              <a:rPr lang="vi-VN" dirty="0"/>
              <a:t>Hệ số Silhouette được tính bằng cách sử dụng khoảng cách trung bình trong cụm (a) và khoảng cách trung bình đến cụm gần nhất (b) cho mỗi mẫu.</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DCB03DD-4466-1F6B-2EE7-E748FCC03120}"/>
                  </a:ext>
                </a:extLst>
              </p:cNvPr>
              <p:cNvSpPr txBox="1"/>
              <p:nvPr/>
            </p:nvSpPr>
            <p:spPr>
              <a:xfrm>
                <a:off x="328613" y="3703218"/>
                <a:ext cx="3262432" cy="1093633"/>
              </a:xfrm>
              <a:prstGeom prst="rect">
                <a:avLst/>
              </a:prstGeom>
              <a:noFill/>
            </p:spPr>
            <p:txBody>
              <a:bodyPr wrap="none" rtlCol="0">
                <a:spAutoFit/>
              </a:bodyPr>
              <a:lstStyle/>
              <a:p>
                <a:r>
                  <a:rPr lang="vi-VN" sz="1800" dirty="0">
                    <a:effectLst/>
                    <a:latin typeface="Times New Roman" panose="02020603050405020304" pitchFamily="18" charset="0"/>
                    <a:ea typeface="Arial" panose="020B0604020202020204" pitchFamily="34" charset="0"/>
                  </a:rPr>
                  <a:t>Hệ số Silhouette cho một mẫu là:</a:t>
                </a:r>
              </a:p>
              <a:p>
                <a:endParaRPr lang="vi-VN" sz="1800" dirty="0">
                  <a:latin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f>
                        <m:fPr>
                          <m:ctrlPr>
                            <a:rPr lang="vi-VN" i="1" smtClean="0">
                              <a:latin typeface="Cambria Math" panose="02040503050406030204" pitchFamily="18" charset="0"/>
                            </a:rPr>
                          </m:ctrlPr>
                        </m:fPr>
                        <m:num>
                          <m:r>
                            <m:rPr>
                              <m:sty m:val="p"/>
                            </m:rPr>
                            <a:rPr lang="vi-VN" i="1">
                              <a:latin typeface="Cambria Math" panose="02040503050406030204" pitchFamily="18" charset="0"/>
                            </a:rPr>
                            <m:t>b</m:t>
                          </m:r>
                          <m:r>
                            <a:rPr lang="vi-VN" b="0" i="1" smtClean="0">
                              <a:latin typeface="Cambria Math" panose="02040503050406030204" pitchFamily="18" charset="0"/>
                            </a:rPr>
                            <m:t>−</m:t>
                          </m:r>
                          <m:r>
                            <m:rPr>
                              <m:sty m:val="p"/>
                            </m:rPr>
                            <a:rPr lang="vi-VN" i="1">
                              <a:latin typeface="Cambria Math" panose="02040503050406030204" pitchFamily="18" charset="0"/>
                            </a:rPr>
                            <m:t>a</m:t>
                          </m:r>
                        </m:num>
                        <m:den>
                          <m:r>
                            <m:rPr>
                              <m:sty m:val="p"/>
                            </m:rPr>
                            <a:rPr lang="vi-VN" i="1">
                              <a:latin typeface="Cambria Math" panose="02040503050406030204" pitchFamily="18" charset="0"/>
                            </a:rPr>
                            <m:t>max</m:t>
                          </m:r>
                          <m:r>
                            <a:rPr lang="vi-VN" b="0" i="1" smtClean="0">
                              <a:latin typeface="Cambria Math" panose="02040503050406030204" pitchFamily="18" charset="0"/>
                            </a:rPr>
                            <m:t>(</m:t>
                          </m:r>
                          <m:r>
                            <a:rPr lang="vi-VN" b="0" i="1" smtClean="0">
                              <a:latin typeface="Cambria Math" panose="02040503050406030204" pitchFamily="18" charset="0"/>
                            </a:rPr>
                            <m:t>𝑎</m:t>
                          </m:r>
                          <m:r>
                            <a:rPr lang="vi-VN" b="0" i="1" smtClean="0">
                              <a:latin typeface="Cambria Math" panose="02040503050406030204" pitchFamily="18" charset="0"/>
                            </a:rPr>
                            <m:t>,</m:t>
                          </m:r>
                          <m:r>
                            <m:rPr>
                              <m:sty m:val="p"/>
                            </m:rPr>
                            <a:rPr lang="vi-VN" i="1">
                              <a:latin typeface="Cambria Math" panose="02040503050406030204" pitchFamily="18" charset="0"/>
                            </a:rPr>
                            <m:t>b</m:t>
                          </m:r>
                          <m:r>
                            <a:rPr lang="vi-VN" b="0" i="1" smtClean="0">
                              <a:latin typeface="Cambria Math" panose="02040503050406030204" pitchFamily="18" charset="0"/>
                            </a:rPr>
                            <m:t>)</m:t>
                          </m:r>
                        </m:den>
                      </m:f>
                    </m:oMath>
                  </m:oMathPara>
                </a14:m>
                <a:endParaRPr lang="vi-VN" dirty="0"/>
              </a:p>
            </p:txBody>
          </p:sp>
        </mc:Choice>
        <mc:Fallback xmlns="">
          <p:sp>
            <p:nvSpPr>
              <p:cNvPr id="10" name="TextBox 9">
                <a:extLst>
                  <a:ext uri="{FF2B5EF4-FFF2-40B4-BE49-F238E27FC236}">
                    <a16:creationId xmlns:a16="http://schemas.microsoft.com/office/drawing/2014/main" id="{4DCB03DD-4466-1F6B-2EE7-E748FCC03120}"/>
                  </a:ext>
                </a:extLst>
              </p:cNvPr>
              <p:cNvSpPr txBox="1">
                <a:spLocks noRot="1" noChangeAspect="1" noMove="1" noResize="1" noEditPoints="1" noAdjustHandles="1" noChangeArrowheads="1" noChangeShapeType="1" noTextEdit="1"/>
              </p:cNvSpPr>
              <p:nvPr/>
            </p:nvSpPr>
            <p:spPr>
              <a:xfrm>
                <a:off x="328613" y="3703218"/>
                <a:ext cx="3262432" cy="1093633"/>
              </a:xfrm>
              <a:prstGeom prst="rect">
                <a:avLst/>
              </a:prstGeom>
              <a:blipFill>
                <a:blip r:embed="rId2"/>
                <a:stretch>
                  <a:fillRect l="-1682" t="-2778" r="-374" b="-1667"/>
                </a:stretch>
              </a:blipFill>
            </p:spPr>
            <p:txBody>
              <a:bodyPr/>
              <a:lstStyle/>
              <a:p>
                <a:r>
                  <a:rPr lang="vi-VN">
                    <a:noFill/>
                  </a:rPr>
                  <a:t> </a:t>
                </a:r>
              </a:p>
            </p:txBody>
          </p:sp>
        </mc:Fallback>
      </mc:AlternateContent>
      <p:sp>
        <p:nvSpPr>
          <p:cNvPr id="6" name="TextBox 5">
            <a:extLst>
              <a:ext uri="{FF2B5EF4-FFF2-40B4-BE49-F238E27FC236}">
                <a16:creationId xmlns:a16="http://schemas.microsoft.com/office/drawing/2014/main" id="{4316A513-6622-E9DB-6379-5510C81412D1}"/>
              </a:ext>
            </a:extLst>
          </p:cNvPr>
          <p:cNvSpPr txBox="1"/>
          <p:nvPr/>
        </p:nvSpPr>
        <p:spPr>
          <a:xfrm>
            <a:off x="328613" y="1378965"/>
            <a:ext cx="2650084" cy="369332"/>
          </a:xfrm>
          <a:prstGeom prst="rect">
            <a:avLst/>
          </a:prstGeom>
          <a:noFill/>
        </p:spPr>
        <p:txBody>
          <a:bodyPr wrap="none" rtlCol="0">
            <a:spAutoFit/>
          </a:bodyPr>
          <a:lstStyle/>
          <a:p>
            <a:pPr marL="285750" indent="-285750">
              <a:buFont typeface="Wingdings" panose="05000000000000000000" pitchFamily="2" charset="2"/>
              <a:buChar char="v"/>
            </a:pPr>
            <a:r>
              <a:rPr lang="vi-VN" sz="1800" dirty="0"/>
              <a:t>Phương pháp Elbow:</a:t>
            </a:r>
          </a:p>
        </p:txBody>
      </p:sp>
    </p:spTree>
    <p:extLst>
      <p:ext uri="{BB962C8B-B14F-4D97-AF65-F5344CB8AC3E}">
        <p14:creationId xmlns:p14="http://schemas.microsoft.com/office/powerpoint/2010/main" val="3018344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CE6D9AF-C945-776F-5F43-FE84C9EA277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sp>
        <p:nvSpPr>
          <p:cNvPr id="5" name="Rectangle 4">
            <a:extLst>
              <a:ext uri="{FF2B5EF4-FFF2-40B4-BE49-F238E27FC236}">
                <a16:creationId xmlns:a16="http://schemas.microsoft.com/office/drawing/2014/main" id="{F40B013D-2AFD-5E03-9B8E-3E461801E238}"/>
              </a:ext>
            </a:extLst>
          </p:cNvPr>
          <p:cNvSpPr/>
          <p:nvPr/>
        </p:nvSpPr>
        <p:spPr>
          <a:xfrm>
            <a:off x="218661" y="242800"/>
            <a:ext cx="8698727" cy="477054"/>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en-US" sz="2500" b="1" spc="50" dirty="0" err="1">
                <a:ln w="0"/>
                <a:solidFill>
                  <a:schemeClr val="accent2">
                    <a:lumMod val="50000"/>
                  </a:schemeClr>
                </a:solidFill>
                <a:effectLst>
                  <a:innerShdw blurRad="63500" dist="50800" dir="13500000">
                    <a:srgbClr val="000000">
                      <a:alpha val="50000"/>
                    </a:srgbClr>
                  </a:innerShdw>
                </a:effectLst>
                <a:latin typeface="Times New Roman" panose="02020603050405020304" pitchFamily="18" charset="0"/>
              </a:rPr>
              <a:t>Thuật</a:t>
            </a:r>
            <a:r>
              <a:rPr lang="en-US" sz="2500" b="1" spc="50" dirty="0">
                <a:ln w="0"/>
                <a:solidFill>
                  <a:schemeClr val="accent2">
                    <a:lumMod val="50000"/>
                  </a:schemeClr>
                </a:solidFill>
                <a:effectLst>
                  <a:innerShdw blurRad="63500" dist="50800" dir="13500000">
                    <a:srgbClr val="000000">
                      <a:alpha val="50000"/>
                    </a:srgbClr>
                  </a:innerShdw>
                </a:effectLst>
                <a:latin typeface="Times New Roman" panose="02020603050405020304" pitchFamily="18" charset="0"/>
              </a:rPr>
              <a:t> </a:t>
            </a:r>
            <a:r>
              <a:rPr lang="en-US" sz="2500" b="1" spc="50" dirty="0" err="1">
                <a:ln w="0"/>
                <a:solidFill>
                  <a:schemeClr val="accent2">
                    <a:lumMod val="50000"/>
                  </a:schemeClr>
                </a:solidFill>
                <a:effectLst>
                  <a:innerShdw blurRad="63500" dist="50800" dir="13500000">
                    <a:srgbClr val="000000">
                      <a:alpha val="50000"/>
                    </a:srgbClr>
                  </a:innerShdw>
                </a:effectLst>
                <a:latin typeface="Times New Roman" panose="02020603050405020304" pitchFamily="18" charset="0"/>
              </a:rPr>
              <a:t>toán</a:t>
            </a:r>
            <a:r>
              <a:rPr lang="en-US" sz="2500" b="1" spc="50" dirty="0">
                <a:ln w="0"/>
                <a:solidFill>
                  <a:schemeClr val="accent2">
                    <a:lumMod val="50000"/>
                  </a:schemeClr>
                </a:solidFill>
                <a:effectLst>
                  <a:innerShdw blurRad="63500" dist="50800" dir="13500000">
                    <a:srgbClr val="000000">
                      <a:alpha val="50000"/>
                    </a:srgbClr>
                  </a:innerShdw>
                </a:effectLst>
                <a:latin typeface="Times New Roman" panose="02020603050405020304" pitchFamily="18" charset="0"/>
              </a:rPr>
              <a:t> K-MEAN</a:t>
            </a:r>
            <a:endParaRPr lang="en-US" sz="2500" b="1" spc="50" dirty="0">
              <a:ln w="0"/>
              <a:solidFill>
                <a:schemeClr val="accent2">
                  <a:lumMod val="50000"/>
                </a:schemeClr>
              </a:solidFill>
              <a:effectLst>
                <a:innerShdw blurRad="63500" dist="50800" dir="13500000">
                  <a:srgbClr val="000000">
                    <a:alpha val="50000"/>
                  </a:srgbClr>
                </a:innerShdw>
              </a:effectLst>
            </a:endParaRPr>
          </a:p>
        </p:txBody>
      </p:sp>
      <p:sp>
        <p:nvSpPr>
          <p:cNvPr id="6" name="TextBox 5">
            <a:extLst>
              <a:ext uri="{FF2B5EF4-FFF2-40B4-BE49-F238E27FC236}">
                <a16:creationId xmlns:a16="http://schemas.microsoft.com/office/drawing/2014/main" id="{0E0D100B-2159-E134-0525-2C36710C29B6}"/>
              </a:ext>
            </a:extLst>
          </p:cNvPr>
          <p:cNvSpPr txBox="1"/>
          <p:nvPr/>
        </p:nvSpPr>
        <p:spPr>
          <a:xfrm>
            <a:off x="435769" y="985838"/>
            <a:ext cx="4124847" cy="369332"/>
          </a:xfrm>
          <a:prstGeom prst="rect">
            <a:avLst/>
          </a:prstGeom>
          <a:noFill/>
        </p:spPr>
        <p:txBody>
          <a:bodyPr wrap="none" rtlCol="0">
            <a:spAutoFit/>
          </a:bodyPr>
          <a:lstStyle/>
          <a:p>
            <a:pPr marL="285750" indent="-285750">
              <a:buFont typeface="Wingdings" panose="05000000000000000000" pitchFamily="2" charset="2"/>
              <a:buChar char="v"/>
            </a:pPr>
            <a:r>
              <a:rPr lang="vi-VN" sz="1800" dirty="0"/>
              <a:t>Phương pháp Gap statistic method:</a:t>
            </a:r>
          </a:p>
        </p:txBody>
      </p:sp>
      <p:sp>
        <p:nvSpPr>
          <p:cNvPr id="7" name="TextBox 6">
            <a:extLst>
              <a:ext uri="{FF2B5EF4-FFF2-40B4-BE49-F238E27FC236}">
                <a16:creationId xmlns:a16="http://schemas.microsoft.com/office/drawing/2014/main" id="{E9AC1657-1FFA-7EEC-B3A0-D558CA2BFD1E}"/>
              </a:ext>
            </a:extLst>
          </p:cNvPr>
          <p:cNvSpPr txBox="1"/>
          <p:nvPr/>
        </p:nvSpPr>
        <p:spPr>
          <a:xfrm>
            <a:off x="435769" y="1522215"/>
            <a:ext cx="7915275" cy="1077218"/>
          </a:xfrm>
          <a:prstGeom prst="rect">
            <a:avLst/>
          </a:prstGeom>
          <a:noFill/>
        </p:spPr>
        <p:txBody>
          <a:bodyPr wrap="square" rtlCol="0">
            <a:spAutoFit/>
          </a:bodyPr>
          <a:lstStyle/>
          <a:p>
            <a:r>
              <a:rPr lang="vi-VN" sz="1600" b="0" i="0" dirty="0">
                <a:solidFill>
                  <a:schemeClr val="tx1"/>
                </a:solidFill>
                <a:effectLst/>
                <a:latin typeface="Söhne"/>
              </a:rPr>
              <a:t>Gap statistic so sánh độ biến động thực tế của dữ liệu với độ biến động khi dữ liệu được phân loại ngẫu nhiên. Nếu độ biến động thực tế lớn hơn so với dữ liệu ngẫu nhiên, có nghĩa là cụm là có ý nghĩa. Chọn giá trị K mà có Gap statistic lớn nhất, chỉ ra sự tăng cường so với trạng thái ngẫu nhiên.</a:t>
            </a:r>
            <a:endParaRPr lang="vi-VN" sz="1600" dirty="0">
              <a:solidFill>
                <a:schemeClr val="tx1"/>
              </a:solidFill>
            </a:endParaRPr>
          </a:p>
        </p:txBody>
      </p:sp>
    </p:spTree>
    <p:extLst>
      <p:ext uri="{BB962C8B-B14F-4D97-AF65-F5344CB8AC3E}">
        <p14:creationId xmlns:p14="http://schemas.microsoft.com/office/powerpoint/2010/main" val="2000266803"/>
      </p:ext>
    </p:extLst>
  </p:cSld>
  <p:clrMapOvr>
    <a:masterClrMapping/>
  </p:clrMapOvr>
</p:sld>
</file>

<file path=ppt/theme/theme1.xml><?xml version="1.0" encoding="utf-8"?>
<a:theme xmlns:a="http://schemas.openxmlformats.org/drawingml/2006/main" name="Roderigo template">
  <a:themeElements>
    <a:clrScheme name="Custom 347">
      <a:dk1>
        <a:srgbClr val="000000"/>
      </a:dk1>
      <a:lt1>
        <a:srgbClr val="FFFFFF"/>
      </a:lt1>
      <a:dk2>
        <a:srgbClr val="666666"/>
      </a:dk2>
      <a:lt2>
        <a:srgbClr val="DADBE6"/>
      </a:lt2>
      <a:accent1>
        <a:srgbClr val="A5B0FE"/>
      </a:accent1>
      <a:accent2>
        <a:srgbClr val="8184D9"/>
      </a:accent2>
      <a:accent3>
        <a:srgbClr val="6463BD"/>
      </a:accent3>
      <a:accent4>
        <a:srgbClr val="4F4A9E"/>
      </a:accent4>
      <a:accent5>
        <a:srgbClr val="212121"/>
      </a:accent5>
      <a:accent6>
        <a:srgbClr val="FFA500"/>
      </a:accent6>
      <a:hlink>
        <a:srgbClr val="6463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673</TotalTime>
  <Words>1160</Words>
  <Application>Microsoft Office PowerPoint</Application>
  <PresentationFormat>On-screen Show (16:9)</PresentationFormat>
  <Paragraphs>105</Paragraphs>
  <Slides>15</Slides>
  <Notes>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15</vt:i4>
      </vt:variant>
    </vt:vector>
  </HeadingPairs>
  <TitlesOfParts>
    <vt:vector size="28" baseType="lpstr">
      <vt:lpstr>Wingdings</vt:lpstr>
      <vt:lpstr>Calibri</vt:lpstr>
      <vt:lpstr>Segoe UI</vt:lpstr>
      <vt:lpstr>Barlow</vt:lpstr>
      <vt:lpstr>Barlow Light</vt:lpstr>
      <vt:lpstr>Söhne</vt:lpstr>
      <vt:lpstr>Miriam Libre</vt:lpstr>
      <vt:lpstr>Arial</vt:lpstr>
      <vt:lpstr>Cambria Math</vt:lpstr>
      <vt:lpstr>Times New Roman</vt:lpstr>
      <vt:lpstr>Lucida Sans Unicode</vt:lpstr>
      <vt:lpstr>Courier New</vt:lpstr>
      <vt:lpstr>Roderigo template</vt:lpstr>
      <vt:lpstr>PowerPoint Presentation</vt:lpstr>
      <vt:lpstr>TEAM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Chien</dc:creator>
  <cp:lastModifiedBy>Dang Huu</cp:lastModifiedBy>
  <cp:revision>51</cp:revision>
  <dcterms:modified xsi:type="dcterms:W3CDTF">2023-12-15T14:10:45Z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2023-12-15T14:10:10Z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34623512-18f3-40d0-ae3c-0adc433a51b4</vt:lpwstr>
  </property>
  <property fmtid="{D5CDD505-2E9C-101B-9397-08002B2CF9AE}" pid="7" name="MSIP_Label_defa4170-0d19-0005-0004-bc88714345d2_ActionId">
    <vt:lpwstr>ba230c72-5ceb-4b58-9825-bd24efaec29c</vt:lpwstr>
  </property>
  <property fmtid="{D5CDD505-2E9C-101B-9397-08002B2CF9AE}" pid="8" name="MSIP_Label_defa4170-0d19-0005-0004-bc88714345d2_ContentBits">
    <vt:lpwstr>0</vt:lpwstr>
  </property>
</Properties>
</file>