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469" r:id="rId2"/>
    <p:sldId id="607" r:id="rId3"/>
    <p:sldId id="610" r:id="rId4"/>
    <p:sldId id="623" r:id="rId5"/>
    <p:sldId id="625" r:id="rId6"/>
    <p:sldId id="626" r:id="rId7"/>
    <p:sldId id="624" r:id="rId8"/>
    <p:sldId id="609" r:id="rId9"/>
    <p:sldId id="611" r:id="rId10"/>
    <p:sldId id="612" r:id="rId11"/>
    <p:sldId id="613" r:id="rId12"/>
    <p:sldId id="617" r:id="rId13"/>
    <p:sldId id="618" r:id="rId14"/>
    <p:sldId id="619" r:id="rId15"/>
    <p:sldId id="620" r:id="rId16"/>
    <p:sldId id="629" r:id="rId17"/>
    <p:sldId id="621" r:id="rId18"/>
    <p:sldId id="628" r:id="rId19"/>
    <p:sldId id="606" r:id="rId2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602BE"/>
    <a:srgbClr val="FF6600"/>
    <a:srgbClr val="FF00FF"/>
    <a:srgbClr val="0000CC"/>
    <a:srgbClr val="003399"/>
    <a:srgbClr val="009900"/>
    <a:srgbClr val="00FF00"/>
    <a:srgbClr val="FFFF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77349" autoAdjust="0"/>
  </p:normalViewPr>
  <p:slideViewPr>
    <p:cSldViewPr>
      <p:cViewPr varScale="1">
        <p:scale>
          <a:sx n="89" d="100"/>
          <a:sy n="89" d="100"/>
        </p:scale>
        <p:origin x="2526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t" anchorCtr="0" compatLnSpc="1">
            <a:prstTxWarp prst="textNoShape">
              <a:avLst/>
            </a:prstTxWarp>
          </a:bodyPr>
          <a:lstStyle>
            <a:lvl1pPr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t" anchorCtr="0" compatLnSpc="1">
            <a:prstTxWarp prst="textNoShape">
              <a:avLst/>
            </a:prstTxWarp>
          </a:bodyPr>
          <a:lstStyle>
            <a:lvl1pPr algn="r"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22 March 2001</a:t>
            </a: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b" anchorCtr="0" compatLnSpc="1">
            <a:prstTxWarp prst="textNoShape">
              <a:avLst/>
            </a:prstTxWarp>
          </a:bodyPr>
          <a:lstStyle>
            <a:lvl1pPr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b" anchorCtr="0" compatLnSpc="1">
            <a:prstTxWarp prst="textNoShape">
              <a:avLst/>
            </a:prstTxWarp>
          </a:bodyPr>
          <a:lstStyle>
            <a:lvl1pPr algn="r"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127627E-00E5-4A6C-9123-0E402CEFF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56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t" anchorCtr="0" compatLnSpc="1">
            <a:prstTxWarp prst="textNoShape">
              <a:avLst/>
            </a:prstTxWarp>
          </a:bodyPr>
          <a:lstStyle>
            <a:lvl1pPr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t" anchorCtr="0" compatLnSpc="1">
            <a:prstTxWarp prst="textNoShape">
              <a:avLst/>
            </a:prstTxWarp>
          </a:bodyPr>
          <a:lstStyle>
            <a:lvl1pPr algn="r"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22 March 2001</a:t>
            </a: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b" anchorCtr="0" compatLnSpc="1">
            <a:prstTxWarp prst="textNoShape">
              <a:avLst/>
            </a:prstTxWarp>
          </a:bodyPr>
          <a:lstStyle>
            <a:lvl1pPr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825" tIns="49912" rIns="99825" bIns="49912" numCol="1" anchor="b" anchorCtr="0" compatLnSpc="1">
            <a:prstTxWarp prst="textNoShape">
              <a:avLst/>
            </a:prstTxWarp>
          </a:bodyPr>
          <a:lstStyle>
            <a:lvl1pPr algn="r" defTabSz="1000125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9DB081F-98F7-4FCF-9C2C-C1CE8897B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4180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CANH</a:t>
            </a:r>
            <a:r>
              <a:rPr lang="en-US" baseline="0" dirty="0" smtClean="0"/>
              <a:t> is greater than CANL about less than 0,5V =&gt; Recessive</a:t>
            </a:r>
          </a:p>
          <a:p>
            <a:r>
              <a:rPr lang="en-US" dirty="0" smtClean="0"/>
              <a:t>CANH</a:t>
            </a:r>
            <a:r>
              <a:rPr lang="en-US" baseline="0" dirty="0" smtClean="0"/>
              <a:t> is greater than CANL about greater than 0,9V =&gt; Dominant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22 March 2001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B081F-98F7-4FCF-9C2C-C1CE8897B28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8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44F10CE-2104-477A-BCC1-D5975268A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6FF4009-7F70-4C44-83D4-08A06C7D6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9E53240-B4F9-40DB-8E14-14B816554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0"/>
            <a:ext cx="7667625" cy="1014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lvl="0"/>
            <a:endParaRPr lang="en-SG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A62A24D-267D-41B1-A96F-05E0A6CA6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9BD01C7-56F2-496C-8FC8-A07AABF23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7EF4F75-9652-4E23-BD0F-92A26247E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B55FAAD-4392-47CB-8E13-64E888C7C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9EB9D1C-7176-46FA-B518-FABF420A0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C9A18ED-5AE8-4CF8-9573-5F9325D26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6802C39-786C-41F5-A68A-43A928FEB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A3134ED-F2DE-4380-B52C-354A4FDCC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3A1954-0616-4A84-A33E-7729053EB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dirty="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503A259E-3F72-4C2A-AC96-EB55CFCCD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 userDrawn="1"/>
        </p:nvSpPr>
        <p:spPr bwMode="auto">
          <a:xfrm>
            <a:off x="0" y="6583363"/>
            <a:ext cx="2514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3399"/>
                </a:solidFill>
                <a:ea typeface="SimSun" pitchFamily="2" charset="-122"/>
              </a:rPr>
              <a:t>Panasonic R&amp;D Center Vietnam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76426" y="0"/>
            <a:ext cx="7267574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53647" name="Text Box 15"/>
          <p:cNvSpPr txBox="1">
            <a:spLocks noChangeArrowheads="1"/>
          </p:cNvSpPr>
          <p:nvPr userDrawn="1"/>
        </p:nvSpPr>
        <p:spPr bwMode="auto">
          <a:xfrm>
            <a:off x="0" y="0"/>
            <a:ext cx="1800222" cy="527051"/>
          </a:xfrm>
          <a:prstGeom prst="rect">
            <a:avLst/>
          </a:prstGeom>
          <a:solidFill>
            <a:srgbClr val="0066CC"/>
          </a:solidFill>
          <a:ln w="76200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PHNL/AS2</a:t>
            </a:r>
            <a:endParaRPr lang="en-US" altLang="zh-CN" sz="1600" b="1" dirty="0">
              <a:solidFill>
                <a:schemeClr val="bg1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453644" name="Rectangle 12"/>
          <p:cNvSpPr>
            <a:spLocks noChangeArrowheads="1"/>
          </p:cNvSpPr>
          <p:nvPr userDrawn="1"/>
        </p:nvSpPr>
        <p:spPr bwMode="auto">
          <a:xfrm rot="5400000" flipV="1">
            <a:off x="1306514" y="490538"/>
            <a:ext cx="1063624" cy="7620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E8E8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3645" name="Rectangle 13"/>
          <p:cNvSpPr>
            <a:spLocks noChangeArrowheads="1"/>
          </p:cNvSpPr>
          <p:nvPr userDrawn="1"/>
        </p:nvSpPr>
        <p:spPr bwMode="auto">
          <a:xfrm flipV="1">
            <a:off x="0" y="1060450"/>
            <a:ext cx="9144000" cy="6350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808080">
                  <a:gamma/>
                  <a:tint val="18039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5714" name="Picture 2" descr="http://www.panoramaaudiovisual.com/wp-content/uploads/2013/09/panasonic-better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051"/>
            <a:ext cx="180022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rgbClr val="0000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Wingdings" pitchFamily="2" charset="2"/>
        <a:buChar char="§"/>
        <a:defRPr sz="2400">
          <a:solidFill>
            <a:srgbClr val="9900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Font typeface="Wingdings" pitchFamily="2" charset="2"/>
        <a:buChar char="§"/>
        <a:defRPr sz="20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>
          <a:solidFill>
            <a:srgbClr val="FF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1400">
          <a:solidFill>
            <a:srgbClr val="00CC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1400">
          <a:solidFill>
            <a:srgbClr val="00CC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1400">
          <a:solidFill>
            <a:srgbClr val="00CC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1400">
          <a:solidFill>
            <a:srgbClr val="00CC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762000" y="1406701"/>
            <a:ext cx="7737475" cy="1450975"/>
          </a:xfrm>
          <a:solidFill>
            <a:srgbClr val="0000CC"/>
          </a:solidFill>
        </p:spPr>
        <p:txBody>
          <a:bodyPr anchorCtr="1"/>
          <a:lstStyle/>
          <a:p>
            <a:pPr algn="ctr" eaLnBrk="1" hangingPunct="1">
              <a:defRPr/>
            </a:pPr>
            <a:r>
              <a:rPr lang="en-US" altLang="zh-CN" dirty="0" smtClean="0">
                <a:solidFill>
                  <a:schemeClr val="bg1"/>
                </a:solidFill>
                <a:ea typeface="SimSun" pitchFamily="2" charset="-122"/>
              </a:rPr>
              <a:t>CAN - Physical Layer</a:t>
            </a:r>
          </a:p>
        </p:txBody>
      </p:sp>
      <p:sp>
        <p:nvSpPr>
          <p:cNvPr id="14340" name="Rectangle 20"/>
          <p:cNvSpPr>
            <a:spLocks noGrp="1" noChangeArrowheads="1"/>
          </p:cNvSpPr>
          <p:nvPr>
            <p:ph type="subTitle" idx="4294967295"/>
          </p:nvPr>
        </p:nvSpPr>
        <p:spPr>
          <a:xfrm>
            <a:off x="5584167" y="3505200"/>
            <a:ext cx="3470275" cy="1752600"/>
          </a:xfrm>
        </p:spPr>
        <p:txBody>
          <a:bodyPr anchor="ctr" anchorCtr="1"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2000" baseline="30000" dirty="0" smtClean="0">
                <a:solidFill>
                  <a:srgbClr val="FF9900"/>
                </a:solidFill>
                <a:ea typeface="SimSun" pitchFamily="2" charset="-122"/>
              </a:rPr>
              <a:t>9th</a:t>
            </a:r>
            <a:r>
              <a:rPr lang="en-US" altLang="zh-CN" sz="2000" dirty="0" smtClean="0">
                <a:solidFill>
                  <a:srgbClr val="FF9900"/>
                </a:solidFill>
                <a:ea typeface="SimSun" pitchFamily="2" charset="-122"/>
              </a:rPr>
              <a:t> Oct 2017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ea typeface="SimSun" pitchFamily="2" charset="-122"/>
              </a:rPr>
              <a:t>DucTQ</a:t>
            </a:r>
            <a:r>
              <a:rPr lang="en-US" altLang="zh-CN" dirty="0" smtClean="0">
                <a:ea typeface="SimSun" pitchFamily="2" charset="-122"/>
              </a:rPr>
              <a:t> &amp; </a:t>
            </a:r>
            <a:r>
              <a:rPr lang="en-US" altLang="zh-CN" dirty="0" err="1" smtClean="0">
                <a:ea typeface="SimSun" pitchFamily="2" charset="-122"/>
              </a:rPr>
              <a:t>DuongDH</a:t>
            </a:r>
            <a:endParaRPr lang="en-US" altLang="zh-CN" dirty="0" smtClean="0">
              <a:ea typeface="SimSun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6" y="3329430"/>
            <a:ext cx="4924426" cy="246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273050"/>
          </a:xfrm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52400" y="1447800"/>
            <a:ext cx="7467600" cy="685800"/>
          </a:xfrm>
        </p:spPr>
        <p:txBody>
          <a:bodyPr/>
          <a:lstStyle/>
          <a:p>
            <a:pPr marL="684213" indent="0">
              <a:buClr>
                <a:schemeClr val="tx1"/>
              </a:buClr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2. Remote Frame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152399" y="2362200"/>
            <a:ext cx="830580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This frame is transferred by a node to require an other node sending the data frame with</a:t>
            </a:r>
            <a:r>
              <a:rPr lang="en-US" sz="3200" b="1" kern="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kern="0" dirty="0" smtClean="0">
                <a:solidFill>
                  <a:schemeClr val="tx1"/>
                </a:solidFill>
                <a:effectLst/>
              </a:rPr>
              <a:t>same identifier with remote frame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1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107619"/>
            <a:ext cx="2904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Remote Frame Format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7" y="1541928"/>
            <a:ext cx="6400800" cy="40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07619"/>
            <a:ext cx="2590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Error Frame Format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69455"/>
            <a:ext cx="7924800" cy="29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07619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Overload Frame Format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0038"/>
            <a:ext cx="7772400" cy="27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52399" y="2362200"/>
            <a:ext cx="83058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? Confirm by interrupt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???</a:t>
            </a:r>
          </a:p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?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Định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dạng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bản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tin L-PDU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giữa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Physical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và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DataLink</a:t>
            </a:r>
            <a:r>
              <a:rPr lang="en-US" dirty="0" smtClean="0">
                <a:solidFill>
                  <a:schemeClr val="tx1"/>
                </a:solidFill>
                <a:effectLst/>
              </a:rPr>
              <a:t>?</a:t>
            </a:r>
          </a:p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?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Giống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với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các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lớp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trên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? N-PDU? </a:t>
            </a:r>
          </a:p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?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Can_Tp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chuẩn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hóa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ntnao</a:t>
            </a:r>
            <a:r>
              <a:rPr lang="en-US" dirty="0" smtClean="0">
                <a:solidFill>
                  <a:schemeClr val="tx1"/>
                </a:solidFill>
                <a:effectLst/>
              </a:rPr>
              <a:t>?</a:t>
            </a:r>
          </a:p>
          <a:p>
            <a:pPr marL="684213" indent="0">
              <a:buClr>
                <a:schemeClr val="tx1"/>
              </a:buClr>
              <a:buNone/>
              <a:defRPr/>
            </a:pP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7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52399" y="2362200"/>
            <a:ext cx="83058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2. Can Interface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2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52399" y="2362200"/>
            <a:ext cx="83058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err="1" smtClean="0">
                <a:solidFill>
                  <a:schemeClr val="tx1"/>
                </a:solidFill>
                <a:effectLst/>
              </a:rPr>
              <a:t>Truyền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</a:rPr>
              <a:t>n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hận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L-PDU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từ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Can_driver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err="1" smtClean="0">
                <a:solidFill>
                  <a:schemeClr val="tx1"/>
                </a:solidFill>
                <a:effectLst/>
              </a:rPr>
              <a:t>Truyền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nhận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L-PDU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lên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Can_Tp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6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8600" y="2743200"/>
            <a:ext cx="8458200" cy="1219200"/>
          </a:xfrm>
        </p:spPr>
        <p:txBody>
          <a:bodyPr/>
          <a:lstStyle/>
          <a:p>
            <a:pPr marL="684213" indent="0">
              <a:buClr>
                <a:schemeClr val="tx1"/>
              </a:buClr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III. Network Layer</a:t>
            </a:r>
          </a:p>
        </p:txBody>
      </p:sp>
    </p:spTree>
    <p:extLst>
      <p:ext uri="{BB962C8B-B14F-4D97-AF65-F5344CB8AC3E}">
        <p14:creationId xmlns:p14="http://schemas.microsoft.com/office/powerpoint/2010/main" val="21485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52399" y="2362200"/>
            <a:ext cx="83058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684213" indent="0">
              <a:buClr>
                <a:schemeClr val="tx1"/>
              </a:buClr>
              <a:buNone/>
              <a:defRPr/>
            </a:pPr>
            <a:r>
              <a:rPr lang="en-US" dirty="0" err="1" smtClean="0">
                <a:solidFill>
                  <a:schemeClr val="tx1"/>
                </a:solidFill>
                <a:effectLst/>
              </a:rPr>
              <a:t>Truyền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nhận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N-PDU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từ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Can_If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47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Q &amp; A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229600" cy="838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rgbClr val="FF99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Thank you for your attention!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273050"/>
          </a:xfrm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273050"/>
          </a:xfrm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83"/>
            <a:ext cx="9144000" cy="4218317"/>
          </a:xfrm>
          <a:prstGeom prst="rect">
            <a:avLst/>
          </a:prstGeom>
        </p:spPr>
      </p:pic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228600" y="1192058"/>
            <a:ext cx="8686800" cy="533399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/>
              <a:t>Overview about OSI MODEL </a:t>
            </a:r>
          </a:p>
        </p:txBody>
      </p:sp>
    </p:spTree>
    <p:extLst>
      <p:ext uri="{BB962C8B-B14F-4D97-AF65-F5344CB8AC3E}">
        <p14:creationId xmlns:p14="http://schemas.microsoft.com/office/powerpoint/2010/main" val="18260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743200"/>
            <a:ext cx="8458200" cy="609600"/>
          </a:xfrm>
        </p:spPr>
        <p:txBody>
          <a:bodyPr/>
          <a:lstStyle/>
          <a:p>
            <a:pPr marL="1255713" indent="-571500">
              <a:buClr>
                <a:schemeClr val="tx1"/>
              </a:buClr>
              <a:buFont typeface="+mj-lt"/>
              <a:buAutoNum type="romanUcPeriod"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Physical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Layer</a:t>
            </a:r>
            <a:endParaRPr lang="en-US" sz="3200" b="1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0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3775161"/>
            <a:ext cx="7809524" cy="24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" y="1211456"/>
            <a:ext cx="7809524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6482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Method (lossless bitwise arbitration</a:t>
            </a:r>
            <a:r>
              <a:rPr lang="en-US" sz="32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800" dirty="0"/>
              <a:t>This arbitration method requires all nodes on the CAN network to be synchronized to sample every bit on the CAN network at the same time. </a:t>
            </a:r>
            <a:endParaRPr lang="en-US" sz="2800" dirty="0" smtClean="0"/>
          </a:p>
          <a:p>
            <a:pPr lvl="1"/>
            <a:r>
              <a:rPr lang="en-US" sz="2800" dirty="0"/>
              <a:t>The CAN specifications use the terms "dominant" bits and "recessive" bits where dominant is a logical 0 and recessive is a logical 1.</a:t>
            </a:r>
          </a:p>
          <a:p>
            <a:endParaRPr lang="en-US" sz="3200" dirty="0"/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743200"/>
            <a:ext cx="8458200" cy="1219200"/>
          </a:xfrm>
        </p:spPr>
        <p:txBody>
          <a:bodyPr/>
          <a:lstStyle/>
          <a:p>
            <a:pPr marL="684213" indent="0">
              <a:buClr>
                <a:schemeClr val="tx1"/>
              </a:buClr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II.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DataLink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35867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7239000" cy="685800"/>
          </a:xfrm>
        </p:spPr>
        <p:txBody>
          <a:bodyPr/>
          <a:lstStyle/>
          <a:p>
            <a:pPr marL="684213" indent="0">
              <a:buClr>
                <a:schemeClr val="tx1"/>
              </a:buClr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1. Frames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81000" y="2362200"/>
            <a:ext cx="7086600" cy="243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pPr marL="1198563" indent="-514350">
              <a:buClr>
                <a:schemeClr val="tx1"/>
              </a:buClr>
              <a:defRPr/>
            </a:pPr>
            <a:r>
              <a:rPr lang="en-US" sz="3200" b="1" kern="0" dirty="0" smtClean="0">
                <a:solidFill>
                  <a:schemeClr val="tx1"/>
                </a:solidFill>
                <a:effectLst/>
              </a:rPr>
              <a:t>Data Frame</a:t>
            </a:r>
          </a:p>
          <a:p>
            <a:pPr marL="1198563" indent="-514350">
              <a:buClr>
                <a:schemeClr val="tx1"/>
              </a:buClr>
              <a:defRPr/>
            </a:pPr>
            <a:r>
              <a:rPr lang="en-US" sz="3200" b="1" kern="0" dirty="0" smtClean="0">
                <a:solidFill>
                  <a:schemeClr val="tx1"/>
                </a:solidFill>
                <a:effectLst/>
              </a:rPr>
              <a:t>Remote Frame</a:t>
            </a:r>
          </a:p>
          <a:p>
            <a:pPr marL="1198563" indent="-514350">
              <a:buClr>
                <a:schemeClr val="tx1"/>
              </a:buClr>
              <a:defRPr/>
            </a:pPr>
            <a:r>
              <a:rPr lang="en-US" sz="3200" b="1" kern="0" dirty="0" smtClean="0">
                <a:solidFill>
                  <a:schemeClr val="tx1"/>
                </a:solidFill>
                <a:effectLst/>
              </a:rPr>
              <a:t>Error Frame</a:t>
            </a:r>
          </a:p>
          <a:p>
            <a:pPr marL="1198563" indent="-514350">
              <a:buClr>
                <a:schemeClr val="tx1"/>
              </a:buClr>
              <a:defRPr/>
            </a:pPr>
            <a:r>
              <a:rPr lang="en-US" sz="3200" b="1" kern="0" dirty="0" smtClean="0">
                <a:solidFill>
                  <a:schemeClr val="tx1"/>
                </a:solidFill>
                <a:effectLst/>
              </a:rPr>
              <a:t>Overload Frame</a:t>
            </a:r>
          </a:p>
        </p:txBody>
      </p:sp>
    </p:spTree>
    <p:extLst>
      <p:ext uri="{BB962C8B-B14F-4D97-AF65-F5344CB8AC3E}">
        <p14:creationId xmlns:p14="http://schemas.microsoft.com/office/powerpoint/2010/main" val="42856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778" y="1447800"/>
            <a:ext cx="5100022" cy="685800"/>
          </a:xfrm>
        </p:spPr>
        <p:txBody>
          <a:bodyPr/>
          <a:lstStyle/>
          <a:p>
            <a:pPr marL="1198563" indent="-514350">
              <a:buClr>
                <a:schemeClr val="tx1"/>
              </a:buClr>
              <a:buAutoNum type="arabicPeriod"/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Data Frame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57778" y="2491292"/>
            <a:ext cx="8529021" cy="192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Font typeface="Wingdings" pitchFamily="2" charset="2"/>
              <a:buChar char="§"/>
              <a:defRPr sz="240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§"/>
              <a:defRPr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§"/>
              <a:defRPr sz="1400">
                <a:solidFill>
                  <a:srgbClr val="00CC00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The data frame is the only frame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for actual </a:t>
            </a:r>
            <a:r>
              <a:rPr lang="en-US" dirty="0">
                <a:solidFill>
                  <a:schemeClr val="tx1"/>
                </a:solidFill>
                <a:effectLst/>
              </a:rPr>
              <a:t>data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transmission. There </a:t>
            </a:r>
            <a:r>
              <a:rPr lang="en-US" dirty="0">
                <a:solidFill>
                  <a:schemeClr val="tx1"/>
                </a:solidFill>
                <a:effectLst/>
              </a:rPr>
              <a:t>are two message formats: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Base frame format: with 11 identifier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Extended frame format: with 29 identifier bits</a:t>
            </a:r>
          </a:p>
          <a:p>
            <a:pPr marL="684213" indent="0">
              <a:buClr>
                <a:schemeClr val="tx1"/>
              </a:buClr>
              <a:buNone/>
              <a:defRPr/>
            </a:pPr>
            <a:endParaRPr lang="en-US" sz="3200" b="1" kern="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3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1" y="0"/>
            <a:ext cx="7010400" cy="1066800"/>
          </a:xfrm>
          <a:effectLst/>
        </p:spPr>
        <p:txBody>
          <a:bodyPr/>
          <a:lstStyle/>
          <a:p>
            <a:pPr algn="ctr">
              <a:defRPr/>
            </a:pPr>
            <a:r>
              <a:rPr lang="en-US" sz="4400" b="1" dirty="0" smtClean="0">
                <a:effectLst/>
              </a:rPr>
              <a:t>CONTENT</a:t>
            </a:r>
            <a:endParaRPr lang="en-US" sz="4400" b="1" dirty="0">
              <a:effectLst/>
            </a:endParaRP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847E8D8E-FB4B-4182-A5B6-0C7B45E5BC6A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0" y="1460828"/>
            <a:ext cx="8128680" cy="23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5" y="3908885"/>
            <a:ext cx="8116250" cy="23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544160</TotalTime>
  <Words>316</Words>
  <Application>Microsoft Office PowerPoint</Application>
  <PresentationFormat>On-screen Show (4:3)</PresentationFormat>
  <Paragraphs>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SimSun</vt:lpstr>
      <vt:lpstr>Arial</vt:lpstr>
      <vt:lpstr>Arial Black</vt:lpstr>
      <vt:lpstr>Arial Unicode MS</vt:lpstr>
      <vt:lpstr>Times New Roman</vt:lpstr>
      <vt:lpstr>Wingdings</vt:lpstr>
      <vt:lpstr>Custom Design</vt:lpstr>
      <vt:lpstr>CAN - Physical Layer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Q &amp; A</vt:lpstr>
    </vt:vector>
  </TitlesOfParts>
  <Company>Panasonic R&amp;D Center Vietnam Co.,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Protocol</dc:title>
  <dc:creator>Tạ Quang Đức; Đặng Huy Dương</dc:creator>
  <cp:keywords>Automotive Functional Safety</cp:keywords>
  <cp:lastModifiedBy>Ta Quang Duc</cp:lastModifiedBy>
  <cp:revision>1265</cp:revision>
  <cp:lastPrinted>1601-01-01T00:00:00Z</cp:lastPrinted>
  <dcterms:created xsi:type="dcterms:W3CDTF">2001-03-22T01:56:28Z</dcterms:created>
  <dcterms:modified xsi:type="dcterms:W3CDTF">2017-10-10T03:41:13Z</dcterms:modified>
</cp:coreProperties>
</file>