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6" r:id="rId11"/>
  </p:sldIdLst>
  <p:sldSz cx="18288000" cy="10287000"/>
  <p:notesSz cx="6858000" cy="9144000"/>
  <p:embeddedFontLst>
    <p:embeddedFont>
      <p:font typeface="Poppins" panose="00000500000000000000" pitchFamily="2" charset="0"/>
      <p:regular r:id="rId12"/>
      <p:bold r:id="rId13"/>
      <p:italic r:id="rId14"/>
      <p:boldItalic r:id="rId15"/>
    </p:embeddedFont>
    <p:embeddedFont>
      <p:font typeface="Poppins Bold" panose="00000800000000000000"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26" autoAdjust="0"/>
  </p:normalViewPr>
  <p:slideViewPr>
    <p:cSldViewPr>
      <p:cViewPr varScale="1">
        <p:scale>
          <a:sx n="63" d="100"/>
          <a:sy n="63" d="100"/>
        </p:scale>
        <p:origin x="525"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rot="2496655">
            <a:off x="683116" y="-4272100"/>
            <a:ext cx="4980749" cy="17140120"/>
            <a:chOff x="0" y="0"/>
            <a:chExt cx="1311802" cy="4514270"/>
          </a:xfrm>
        </p:grpSpPr>
        <p:sp>
          <p:nvSpPr>
            <p:cNvPr id="3" name="Freeform 3"/>
            <p:cNvSpPr/>
            <p:nvPr/>
          </p:nvSpPr>
          <p:spPr>
            <a:xfrm>
              <a:off x="0" y="0"/>
              <a:ext cx="1311802" cy="4514271"/>
            </a:xfrm>
            <a:custGeom>
              <a:avLst/>
              <a:gdLst/>
              <a:ahLst/>
              <a:cxnLst/>
              <a:rect l="l" t="t" r="r" b="b"/>
              <a:pathLst>
                <a:path w="1311802" h="4514271">
                  <a:moveTo>
                    <a:pt x="0" y="0"/>
                  </a:moveTo>
                  <a:lnTo>
                    <a:pt x="1311802" y="0"/>
                  </a:lnTo>
                  <a:lnTo>
                    <a:pt x="1311802" y="4514271"/>
                  </a:lnTo>
                  <a:lnTo>
                    <a:pt x="0" y="4514271"/>
                  </a:lnTo>
                  <a:close/>
                </a:path>
              </a:pathLst>
            </a:custGeom>
            <a:gradFill rotWithShape="1">
              <a:gsLst>
                <a:gs pos="0">
                  <a:srgbClr val="020D47">
                    <a:alpha val="0"/>
                  </a:srgbClr>
                </a:gs>
                <a:gs pos="33333">
                  <a:srgbClr val="010B3D">
                    <a:alpha val="43000"/>
                  </a:srgbClr>
                </a:gs>
                <a:gs pos="66667">
                  <a:srgbClr val="010933">
                    <a:alpha val="43000"/>
                  </a:srgbClr>
                </a:gs>
                <a:gs pos="100000">
                  <a:srgbClr val="01020D">
                    <a:alpha val="43000"/>
                  </a:srgbClr>
                </a:gs>
              </a:gsLst>
              <a:lin ang="5400000"/>
            </a:gradFill>
          </p:spPr>
        </p:sp>
        <p:sp>
          <p:nvSpPr>
            <p:cNvPr id="4" name="TextBox 4"/>
            <p:cNvSpPr txBox="1"/>
            <p:nvPr/>
          </p:nvSpPr>
          <p:spPr>
            <a:xfrm>
              <a:off x="0" y="-38100"/>
              <a:ext cx="1311802" cy="455237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flipH="1">
            <a:off x="9144000" y="-2057400"/>
            <a:ext cx="4104513" cy="4114800"/>
          </a:xfrm>
          <a:custGeom>
            <a:avLst/>
            <a:gdLst/>
            <a:ahLst/>
            <a:cxnLst/>
            <a:rect l="l" t="t" r="r" b="b"/>
            <a:pathLst>
              <a:path w="4104513" h="4114800">
                <a:moveTo>
                  <a:pt x="4104513" y="0"/>
                </a:moveTo>
                <a:lnTo>
                  <a:pt x="0" y="0"/>
                </a:lnTo>
                <a:lnTo>
                  <a:pt x="0" y="4114800"/>
                </a:lnTo>
                <a:lnTo>
                  <a:pt x="4104513" y="4114800"/>
                </a:lnTo>
                <a:lnTo>
                  <a:pt x="4104513"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rot="-2952733">
            <a:off x="1706953" y="6026295"/>
            <a:ext cx="18280190" cy="8379806"/>
            <a:chOff x="0" y="0"/>
            <a:chExt cx="1523748" cy="698500"/>
          </a:xfrm>
        </p:grpSpPr>
        <p:sp>
          <p:nvSpPr>
            <p:cNvPr id="7" name="Freeform 7"/>
            <p:cNvSpPr/>
            <p:nvPr/>
          </p:nvSpPr>
          <p:spPr>
            <a:xfrm>
              <a:off x="4798" y="0"/>
              <a:ext cx="1514152" cy="698500"/>
            </a:xfrm>
            <a:custGeom>
              <a:avLst/>
              <a:gdLst/>
              <a:ahLst/>
              <a:cxnLst/>
              <a:rect l="l" t="t" r="r" b="b"/>
              <a:pathLst>
                <a:path w="1514152" h="698500">
                  <a:moveTo>
                    <a:pt x="1506384" y="370848"/>
                  </a:moveTo>
                  <a:lnTo>
                    <a:pt x="1328316" y="676902"/>
                  </a:lnTo>
                  <a:cubicBezTo>
                    <a:pt x="1320536" y="690274"/>
                    <a:pt x="1306233" y="698500"/>
                    <a:pt x="1290763" y="698500"/>
                  </a:cubicBezTo>
                  <a:lnTo>
                    <a:pt x="223389" y="698500"/>
                  </a:lnTo>
                  <a:cubicBezTo>
                    <a:pt x="207919" y="698500"/>
                    <a:pt x="193616" y="690274"/>
                    <a:pt x="185836" y="676902"/>
                  </a:cubicBezTo>
                  <a:lnTo>
                    <a:pt x="7768" y="370848"/>
                  </a:lnTo>
                  <a:cubicBezTo>
                    <a:pt x="0" y="357497"/>
                    <a:pt x="0" y="341003"/>
                    <a:pt x="7768" y="327652"/>
                  </a:cubicBezTo>
                  <a:lnTo>
                    <a:pt x="185836" y="21598"/>
                  </a:lnTo>
                  <a:cubicBezTo>
                    <a:pt x="193616" y="8226"/>
                    <a:pt x="207919" y="0"/>
                    <a:pt x="223389" y="0"/>
                  </a:cubicBezTo>
                  <a:lnTo>
                    <a:pt x="1290763" y="0"/>
                  </a:lnTo>
                  <a:cubicBezTo>
                    <a:pt x="1306233" y="0"/>
                    <a:pt x="1320536" y="8226"/>
                    <a:pt x="1328316" y="21598"/>
                  </a:cubicBezTo>
                  <a:lnTo>
                    <a:pt x="1506384" y="327652"/>
                  </a:lnTo>
                  <a:cubicBezTo>
                    <a:pt x="1514152" y="341003"/>
                    <a:pt x="1514152" y="357497"/>
                    <a:pt x="1506384" y="370848"/>
                  </a:cubicBezTo>
                  <a:close/>
                </a:path>
              </a:pathLst>
            </a:custGeom>
            <a:gradFill rotWithShape="1">
              <a:gsLst>
                <a:gs pos="0">
                  <a:srgbClr val="F5D60A">
                    <a:alpha val="100000"/>
                  </a:srgbClr>
                </a:gs>
                <a:gs pos="100000">
                  <a:srgbClr val="837200">
                    <a:alpha val="100000"/>
                  </a:srgbClr>
                </a:gs>
              </a:gsLst>
              <a:lin ang="2700000"/>
            </a:gradFill>
          </p:spPr>
        </p:sp>
        <p:sp>
          <p:nvSpPr>
            <p:cNvPr id="8" name="TextBox 8"/>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952733">
            <a:off x="4470893" y="6289538"/>
            <a:ext cx="14073358" cy="6451356"/>
            <a:chOff x="0" y="0"/>
            <a:chExt cx="1523748" cy="698500"/>
          </a:xfrm>
        </p:grpSpPr>
        <p:sp>
          <p:nvSpPr>
            <p:cNvPr id="10" name="Freeform 10"/>
            <p:cNvSpPr/>
            <p:nvPr/>
          </p:nvSpPr>
          <p:spPr>
            <a:xfrm>
              <a:off x="6232" y="0"/>
              <a:ext cx="1511283" cy="698500"/>
            </a:xfrm>
            <a:custGeom>
              <a:avLst/>
              <a:gdLst/>
              <a:ahLst/>
              <a:cxnLst/>
              <a:rect l="l" t="t" r="r" b="b"/>
              <a:pathLst>
                <a:path w="1511283" h="698500">
                  <a:moveTo>
                    <a:pt x="1501194" y="377304"/>
                  </a:moveTo>
                  <a:lnTo>
                    <a:pt x="1330638" y="670446"/>
                  </a:lnTo>
                  <a:cubicBezTo>
                    <a:pt x="1320533" y="687815"/>
                    <a:pt x="1301954" y="698500"/>
                    <a:pt x="1281860" y="698500"/>
                  </a:cubicBezTo>
                  <a:lnTo>
                    <a:pt x="229425" y="698500"/>
                  </a:lnTo>
                  <a:cubicBezTo>
                    <a:pt x="209330" y="698500"/>
                    <a:pt x="190751" y="687815"/>
                    <a:pt x="180646" y="670446"/>
                  </a:cubicBezTo>
                  <a:lnTo>
                    <a:pt x="10090" y="377304"/>
                  </a:lnTo>
                  <a:cubicBezTo>
                    <a:pt x="0" y="359962"/>
                    <a:pt x="0" y="338538"/>
                    <a:pt x="10090" y="321196"/>
                  </a:cubicBezTo>
                  <a:lnTo>
                    <a:pt x="180646" y="28054"/>
                  </a:lnTo>
                  <a:cubicBezTo>
                    <a:pt x="190751" y="10685"/>
                    <a:pt x="209330" y="0"/>
                    <a:pt x="229425" y="0"/>
                  </a:cubicBezTo>
                  <a:lnTo>
                    <a:pt x="1281860" y="0"/>
                  </a:lnTo>
                  <a:cubicBezTo>
                    <a:pt x="1301954" y="0"/>
                    <a:pt x="1320533" y="10685"/>
                    <a:pt x="1330638" y="28054"/>
                  </a:cubicBezTo>
                  <a:lnTo>
                    <a:pt x="1501194" y="321196"/>
                  </a:lnTo>
                  <a:cubicBezTo>
                    <a:pt x="1511284" y="338538"/>
                    <a:pt x="1511284" y="359962"/>
                    <a:pt x="1501194" y="377304"/>
                  </a:cubicBezTo>
                  <a:close/>
                </a:path>
              </a:pathLst>
            </a:custGeom>
            <a:gradFill rotWithShape="1">
              <a:gsLst>
                <a:gs pos="0">
                  <a:srgbClr val="020D47">
                    <a:alpha val="100000"/>
                  </a:srgbClr>
                </a:gs>
                <a:gs pos="100000">
                  <a:srgbClr val="020D47">
                    <a:alpha val="100000"/>
                  </a:srgbClr>
                </a:gs>
              </a:gsLst>
              <a:lin ang="0"/>
            </a:gradFill>
          </p:spPr>
        </p:sp>
        <p:sp>
          <p:nvSpPr>
            <p:cNvPr id="11" name="TextBox 11"/>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768637">
            <a:off x="6952177" y="1888821"/>
            <a:ext cx="11500734" cy="7808097"/>
            <a:chOff x="0" y="0"/>
            <a:chExt cx="1523748" cy="698500"/>
          </a:xfrm>
        </p:grpSpPr>
        <p:sp>
          <p:nvSpPr>
            <p:cNvPr id="13" name="Freeform 13"/>
            <p:cNvSpPr/>
            <p:nvPr/>
          </p:nvSpPr>
          <p:spPr>
            <a:xfrm>
              <a:off x="5150" y="0"/>
              <a:ext cx="1513449" cy="698500"/>
            </a:xfrm>
            <a:custGeom>
              <a:avLst/>
              <a:gdLst/>
              <a:ahLst/>
              <a:cxnLst/>
              <a:rect l="l" t="t" r="r" b="b"/>
              <a:pathLst>
                <a:path w="1513449" h="698500">
                  <a:moveTo>
                    <a:pt x="1505112" y="372429"/>
                  </a:moveTo>
                  <a:lnTo>
                    <a:pt x="1328884" y="675321"/>
                  </a:lnTo>
                  <a:cubicBezTo>
                    <a:pt x="1320535" y="689672"/>
                    <a:pt x="1305184" y="698500"/>
                    <a:pt x="1288581" y="698500"/>
                  </a:cubicBezTo>
                  <a:lnTo>
                    <a:pt x="224867" y="698500"/>
                  </a:lnTo>
                  <a:cubicBezTo>
                    <a:pt x="208264" y="698500"/>
                    <a:pt x="192913" y="689672"/>
                    <a:pt x="184564" y="675321"/>
                  </a:cubicBezTo>
                  <a:lnTo>
                    <a:pt x="8336" y="372429"/>
                  </a:lnTo>
                  <a:cubicBezTo>
                    <a:pt x="0" y="358101"/>
                    <a:pt x="0" y="340399"/>
                    <a:pt x="8336" y="326071"/>
                  </a:cubicBezTo>
                  <a:lnTo>
                    <a:pt x="184564" y="23179"/>
                  </a:lnTo>
                  <a:cubicBezTo>
                    <a:pt x="192913" y="8828"/>
                    <a:pt x="208264" y="0"/>
                    <a:pt x="224867" y="0"/>
                  </a:cubicBezTo>
                  <a:lnTo>
                    <a:pt x="1288581" y="0"/>
                  </a:lnTo>
                  <a:cubicBezTo>
                    <a:pt x="1305184" y="0"/>
                    <a:pt x="1320535" y="8828"/>
                    <a:pt x="1328884" y="23179"/>
                  </a:cubicBezTo>
                  <a:lnTo>
                    <a:pt x="1505112" y="326071"/>
                  </a:lnTo>
                  <a:cubicBezTo>
                    <a:pt x="1513449" y="340399"/>
                    <a:pt x="1513449" y="358101"/>
                    <a:pt x="1505112" y="372429"/>
                  </a:cubicBezTo>
                  <a:close/>
                </a:path>
              </a:pathLst>
            </a:custGeom>
            <a:gradFill rotWithShape="1">
              <a:gsLst>
                <a:gs pos="0">
                  <a:srgbClr val="F5D60A">
                    <a:alpha val="100000"/>
                  </a:srgbClr>
                </a:gs>
                <a:gs pos="100000">
                  <a:srgbClr val="A18C00">
                    <a:alpha val="100000"/>
                  </a:srgbClr>
                </a:gs>
              </a:gsLst>
              <a:lin ang="2700000"/>
            </a:gradFill>
          </p:spPr>
        </p:sp>
        <p:sp>
          <p:nvSpPr>
            <p:cNvPr id="14" name="TextBox 14"/>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8287842" y="3715864"/>
            <a:ext cx="5118412" cy="5118412"/>
          </a:xfrm>
          <a:custGeom>
            <a:avLst/>
            <a:gdLst/>
            <a:ahLst/>
            <a:cxnLst/>
            <a:rect l="l" t="t" r="r" b="b"/>
            <a:pathLst>
              <a:path w="5118412" h="5118412">
                <a:moveTo>
                  <a:pt x="0" y="0"/>
                </a:moveTo>
                <a:lnTo>
                  <a:pt x="5118411" y="0"/>
                </a:lnTo>
                <a:lnTo>
                  <a:pt x="5118411" y="5118412"/>
                </a:lnTo>
                <a:lnTo>
                  <a:pt x="0" y="51184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a:grpSpLocks noChangeAspect="1"/>
          </p:cNvGrpSpPr>
          <p:nvPr/>
        </p:nvGrpSpPr>
        <p:grpSpPr>
          <a:xfrm>
            <a:off x="8869938" y="4297960"/>
            <a:ext cx="3954220" cy="3954220"/>
            <a:chOff x="0" y="0"/>
            <a:chExt cx="6350889" cy="6350889"/>
          </a:xfrm>
        </p:grpSpPr>
        <p:sp>
          <p:nvSpPr>
            <p:cNvPr id="19" name="Freeform 19"/>
            <p:cNvSpPr/>
            <p:nvPr/>
          </p:nvSpPr>
          <p:spPr>
            <a:xfrm>
              <a:off x="63500" y="63500"/>
              <a:ext cx="6223889" cy="6223762"/>
            </a:xfrm>
            <a:custGeom>
              <a:avLst/>
              <a:gdLst/>
              <a:ahLst/>
              <a:cxnLst/>
              <a:rect l="l" t="t" r="r" b="b"/>
              <a:pathLst>
                <a:path w="6223889" h="6223762">
                  <a:moveTo>
                    <a:pt x="6223889" y="3111881"/>
                  </a:moveTo>
                  <a:cubicBezTo>
                    <a:pt x="6223889" y="4830572"/>
                    <a:pt x="4830572" y="6223762"/>
                    <a:pt x="3112008" y="6223762"/>
                  </a:cubicBezTo>
                  <a:cubicBezTo>
                    <a:pt x="1393444" y="6223762"/>
                    <a:pt x="0" y="4830572"/>
                    <a:pt x="0" y="3111881"/>
                  </a:cubicBezTo>
                  <a:cubicBezTo>
                    <a:pt x="0" y="1393190"/>
                    <a:pt x="1393317" y="0"/>
                    <a:pt x="3111881" y="0"/>
                  </a:cubicBezTo>
                  <a:cubicBezTo>
                    <a:pt x="4830445" y="0"/>
                    <a:pt x="6223889" y="1393317"/>
                    <a:pt x="6223889" y="3111881"/>
                  </a:cubicBezTo>
                  <a:close/>
                </a:path>
              </a:pathLst>
            </a:custGeom>
            <a:blipFill>
              <a:blip r:embed="rId6"/>
              <a:stretch>
                <a:fillRect l="-28583" r="-28583"/>
              </a:stretch>
            </a:blipFill>
          </p:spPr>
        </p:sp>
        <p:sp>
          <p:nvSpPr>
            <p:cNvPr id="20" name="Freeform 20"/>
            <p:cNvSpPr/>
            <p:nvPr/>
          </p:nvSpPr>
          <p:spPr>
            <a:xfrm>
              <a:off x="0" y="0"/>
              <a:ext cx="6350889" cy="6350762"/>
            </a:xfrm>
            <a:custGeom>
              <a:avLst/>
              <a:gdLst/>
              <a:ahLst/>
              <a:cxnLst/>
              <a:rect l="l" t="t" r="r" b="b"/>
              <a:pathLst>
                <a:path w="6350889" h="6350762">
                  <a:moveTo>
                    <a:pt x="6350889" y="3175381"/>
                  </a:moveTo>
                  <a:cubicBezTo>
                    <a:pt x="6350889" y="4023614"/>
                    <a:pt x="6020562" y="4821047"/>
                    <a:pt x="5420868" y="5420741"/>
                  </a:cubicBezTo>
                  <a:cubicBezTo>
                    <a:pt x="4821174" y="6020436"/>
                    <a:pt x="4023741" y="6350762"/>
                    <a:pt x="3175508" y="6350762"/>
                  </a:cubicBezTo>
                  <a:cubicBezTo>
                    <a:pt x="2327275" y="6350762"/>
                    <a:pt x="1529842" y="6020435"/>
                    <a:pt x="930148" y="5420741"/>
                  </a:cubicBezTo>
                  <a:cubicBezTo>
                    <a:pt x="330327" y="4821047"/>
                    <a:pt x="0" y="4023614"/>
                    <a:pt x="0" y="3175381"/>
                  </a:cubicBezTo>
                  <a:cubicBezTo>
                    <a:pt x="0" y="2327148"/>
                    <a:pt x="330327" y="1529715"/>
                    <a:pt x="930021" y="930021"/>
                  </a:cubicBezTo>
                  <a:cubicBezTo>
                    <a:pt x="1529715" y="330327"/>
                    <a:pt x="2327275" y="0"/>
                    <a:pt x="3175381" y="0"/>
                  </a:cubicBezTo>
                  <a:cubicBezTo>
                    <a:pt x="4023614" y="0"/>
                    <a:pt x="4821047" y="330327"/>
                    <a:pt x="5420741" y="930021"/>
                  </a:cubicBezTo>
                  <a:cubicBezTo>
                    <a:pt x="6020562" y="1529842"/>
                    <a:pt x="6350889" y="2327275"/>
                    <a:pt x="6350889" y="3175381"/>
                  </a:cubicBezTo>
                  <a:close/>
                </a:path>
              </a:pathLst>
            </a:custGeom>
            <a:blipFill>
              <a:blip r:embed="rId7"/>
              <a:stretch>
                <a:fillRect l="-30" r="-30"/>
              </a:stretch>
            </a:blipFill>
          </p:spPr>
        </p:sp>
      </p:grpSp>
      <p:grpSp>
        <p:nvGrpSpPr>
          <p:cNvPr id="21" name="Group 21"/>
          <p:cNvGrpSpPr/>
          <p:nvPr/>
        </p:nvGrpSpPr>
        <p:grpSpPr>
          <a:xfrm rot="2496655">
            <a:off x="5540325" y="7200316"/>
            <a:ext cx="104401" cy="4150774"/>
            <a:chOff x="0" y="0"/>
            <a:chExt cx="27497" cy="1093208"/>
          </a:xfrm>
        </p:grpSpPr>
        <p:sp>
          <p:nvSpPr>
            <p:cNvPr id="22" name="Freeform 22"/>
            <p:cNvSpPr/>
            <p:nvPr/>
          </p:nvSpPr>
          <p:spPr>
            <a:xfrm>
              <a:off x="0" y="0"/>
              <a:ext cx="27497" cy="1093208"/>
            </a:xfrm>
            <a:custGeom>
              <a:avLst/>
              <a:gdLst/>
              <a:ahLst/>
              <a:cxnLst/>
              <a:rect l="l" t="t" r="r" b="b"/>
              <a:pathLst>
                <a:path w="27497" h="1093208">
                  <a:moveTo>
                    <a:pt x="0" y="0"/>
                  </a:moveTo>
                  <a:lnTo>
                    <a:pt x="27497" y="0"/>
                  </a:lnTo>
                  <a:lnTo>
                    <a:pt x="27497" y="1093208"/>
                  </a:lnTo>
                  <a:lnTo>
                    <a:pt x="0" y="1093208"/>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3" name="TextBox 23"/>
            <p:cNvSpPr txBox="1"/>
            <p:nvPr/>
          </p:nvSpPr>
          <p:spPr>
            <a:xfrm>
              <a:off x="0" y="-38100"/>
              <a:ext cx="27497" cy="1131308"/>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2496655">
            <a:off x="16558745" y="7709077"/>
            <a:ext cx="125446" cy="5656806"/>
            <a:chOff x="0" y="0"/>
            <a:chExt cx="33039" cy="1489858"/>
          </a:xfrm>
        </p:grpSpPr>
        <p:sp>
          <p:nvSpPr>
            <p:cNvPr id="25" name="Freeform 25"/>
            <p:cNvSpPr/>
            <p:nvPr/>
          </p:nvSpPr>
          <p:spPr>
            <a:xfrm>
              <a:off x="0" y="0"/>
              <a:ext cx="33039" cy="1489858"/>
            </a:xfrm>
            <a:custGeom>
              <a:avLst/>
              <a:gdLst/>
              <a:ahLst/>
              <a:cxnLst/>
              <a:rect l="l" t="t" r="r" b="b"/>
              <a:pathLst>
                <a:path w="33039" h="1489858">
                  <a:moveTo>
                    <a:pt x="0" y="0"/>
                  </a:moveTo>
                  <a:lnTo>
                    <a:pt x="33039" y="0"/>
                  </a:lnTo>
                  <a:lnTo>
                    <a:pt x="33039" y="1489858"/>
                  </a:lnTo>
                  <a:lnTo>
                    <a:pt x="0" y="1489858"/>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6" name="TextBox 26"/>
            <p:cNvSpPr txBox="1"/>
            <p:nvPr/>
          </p:nvSpPr>
          <p:spPr>
            <a:xfrm>
              <a:off x="0" y="-38100"/>
              <a:ext cx="33039" cy="1527958"/>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rot="-8182338">
            <a:off x="11959085" y="-2221161"/>
            <a:ext cx="151226" cy="5241759"/>
            <a:chOff x="0" y="0"/>
            <a:chExt cx="39829" cy="1380546"/>
          </a:xfrm>
        </p:grpSpPr>
        <p:sp>
          <p:nvSpPr>
            <p:cNvPr id="28" name="Freeform 28"/>
            <p:cNvSpPr/>
            <p:nvPr/>
          </p:nvSpPr>
          <p:spPr>
            <a:xfrm>
              <a:off x="0" y="0"/>
              <a:ext cx="39829" cy="1380546"/>
            </a:xfrm>
            <a:custGeom>
              <a:avLst/>
              <a:gdLst/>
              <a:ahLst/>
              <a:cxnLst/>
              <a:rect l="l" t="t" r="r" b="b"/>
              <a:pathLst>
                <a:path w="39829" h="1380546">
                  <a:moveTo>
                    <a:pt x="0" y="0"/>
                  </a:moveTo>
                  <a:lnTo>
                    <a:pt x="39829" y="0"/>
                  </a:lnTo>
                  <a:lnTo>
                    <a:pt x="39829" y="1380546"/>
                  </a:lnTo>
                  <a:lnTo>
                    <a:pt x="0" y="1380546"/>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9" name="TextBox 29"/>
            <p:cNvSpPr txBox="1"/>
            <p:nvPr/>
          </p:nvSpPr>
          <p:spPr>
            <a:xfrm>
              <a:off x="0" y="-38100"/>
              <a:ext cx="39829" cy="1418646"/>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rot="5400000">
            <a:off x="10313223" y="6951473"/>
            <a:ext cx="143428" cy="6042633"/>
            <a:chOff x="0" y="0"/>
            <a:chExt cx="37775" cy="1591475"/>
          </a:xfrm>
        </p:grpSpPr>
        <p:sp>
          <p:nvSpPr>
            <p:cNvPr id="31" name="Freeform 31"/>
            <p:cNvSpPr/>
            <p:nvPr/>
          </p:nvSpPr>
          <p:spPr>
            <a:xfrm>
              <a:off x="0" y="0"/>
              <a:ext cx="37775" cy="1591475"/>
            </a:xfrm>
            <a:custGeom>
              <a:avLst/>
              <a:gdLst/>
              <a:ahLst/>
              <a:cxnLst/>
              <a:rect l="l" t="t" r="r" b="b"/>
              <a:pathLst>
                <a:path w="37775" h="1591475">
                  <a:moveTo>
                    <a:pt x="0" y="0"/>
                  </a:moveTo>
                  <a:lnTo>
                    <a:pt x="37775" y="0"/>
                  </a:lnTo>
                  <a:lnTo>
                    <a:pt x="37775" y="1591475"/>
                  </a:lnTo>
                  <a:lnTo>
                    <a:pt x="0" y="1591475"/>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32" name="TextBox 32"/>
            <p:cNvSpPr txBox="1"/>
            <p:nvPr/>
          </p:nvSpPr>
          <p:spPr>
            <a:xfrm>
              <a:off x="0" y="-38100"/>
              <a:ext cx="37775" cy="1629575"/>
            </a:xfrm>
            <a:prstGeom prst="rect">
              <a:avLst/>
            </a:prstGeom>
          </p:spPr>
          <p:txBody>
            <a:bodyPr lIns="50800" tIns="50800" rIns="50800" bIns="50800" rtlCol="0" anchor="ctr"/>
            <a:lstStyle/>
            <a:p>
              <a:pPr algn="ctr">
                <a:lnSpc>
                  <a:spcPts val="2659"/>
                </a:lnSpc>
              </a:pPr>
              <a:endParaRPr/>
            </a:p>
          </p:txBody>
        </p:sp>
      </p:grpSp>
      <p:sp>
        <p:nvSpPr>
          <p:cNvPr id="33" name="Freeform 33"/>
          <p:cNvSpPr/>
          <p:nvPr/>
        </p:nvSpPr>
        <p:spPr>
          <a:xfrm rot="-2811459">
            <a:off x="6899522" y="6991161"/>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4" name="Freeform 34"/>
          <p:cNvSpPr/>
          <p:nvPr/>
        </p:nvSpPr>
        <p:spPr>
          <a:xfrm rot="-2935178">
            <a:off x="9140217" y="262078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5" name="Freeform 35"/>
          <p:cNvSpPr/>
          <p:nvPr/>
        </p:nvSpPr>
        <p:spPr>
          <a:xfrm rot="-2935178">
            <a:off x="17422526" y="8810592"/>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6" name="Freeform 36"/>
          <p:cNvSpPr/>
          <p:nvPr/>
        </p:nvSpPr>
        <p:spPr>
          <a:xfrm>
            <a:off x="13636328" y="9852373"/>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7" name="Freeform 37"/>
          <p:cNvSpPr/>
          <p:nvPr/>
        </p:nvSpPr>
        <p:spPr>
          <a:xfrm flipV="1">
            <a:off x="-1215091" y="8158798"/>
            <a:ext cx="4104513" cy="4114800"/>
          </a:xfrm>
          <a:custGeom>
            <a:avLst/>
            <a:gdLst/>
            <a:ahLst/>
            <a:cxnLst/>
            <a:rect l="l" t="t" r="r" b="b"/>
            <a:pathLst>
              <a:path w="4104513" h="4114800">
                <a:moveTo>
                  <a:pt x="0" y="4114800"/>
                </a:moveTo>
                <a:lnTo>
                  <a:pt x="4104513" y="4114800"/>
                </a:lnTo>
                <a:lnTo>
                  <a:pt x="4104513" y="0"/>
                </a:lnTo>
                <a:lnTo>
                  <a:pt x="0" y="0"/>
                </a:lnTo>
                <a:lnTo>
                  <a:pt x="0" y="411480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sp>
      <p:sp>
        <p:nvSpPr>
          <p:cNvPr id="38" name="Freeform 38"/>
          <p:cNvSpPr/>
          <p:nvPr/>
        </p:nvSpPr>
        <p:spPr>
          <a:xfrm>
            <a:off x="9429918" y="704125"/>
            <a:ext cx="1066813" cy="309376"/>
          </a:xfrm>
          <a:custGeom>
            <a:avLst/>
            <a:gdLst/>
            <a:ahLst/>
            <a:cxnLst/>
            <a:rect l="l" t="t" r="r" b="b"/>
            <a:pathLst>
              <a:path w="1066813" h="309376">
                <a:moveTo>
                  <a:pt x="0" y="0"/>
                </a:moveTo>
                <a:lnTo>
                  <a:pt x="1066812" y="0"/>
                </a:lnTo>
                <a:lnTo>
                  <a:pt x="1066812" y="309375"/>
                </a:lnTo>
                <a:lnTo>
                  <a:pt x="0" y="3093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9" name="Freeform 39"/>
          <p:cNvSpPr/>
          <p:nvPr/>
        </p:nvSpPr>
        <p:spPr>
          <a:xfrm flipH="1">
            <a:off x="8697457" y="9103612"/>
            <a:ext cx="1066813" cy="309376"/>
          </a:xfrm>
          <a:custGeom>
            <a:avLst/>
            <a:gdLst/>
            <a:ahLst/>
            <a:cxnLst/>
            <a:rect l="l" t="t" r="r" b="b"/>
            <a:pathLst>
              <a:path w="1066813" h="309376">
                <a:moveTo>
                  <a:pt x="1066812" y="0"/>
                </a:moveTo>
                <a:lnTo>
                  <a:pt x="0" y="0"/>
                </a:lnTo>
                <a:lnTo>
                  <a:pt x="0" y="309376"/>
                </a:lnTo>
                <a:lnTo>
                  <a:pt x="1066812" y="309376"/>
                </a:lnTo>
                <a:lnTo>
                  <a:pt x="1066812"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40" name="Group 40"/>
          <p:cNvGrpSpPr/>
          <p:nvPr/>
        </p:nvGrpSpPr>
        <p:grpSpPr>
          <a:xfrm>
            <a:off x="-384906" y="4512275"/>
            <a:ext cx="7394661" cy="1269265"/>
            <a:chOff x="0" y="0"/>
            <a:chExt cx="1947565" cy="197804"/>
          </a:xfrm>
        </p:grpSpPr>
        <p:sp>
          <p:nvSpPr>
            <p:cNvPr id="41" name="Freeform 41"/>
            <p:cNvSpPr/>
            <p:nvPr/>
          </p:nvSpPr>
          <p:spPr>
            <a:xfrm>
              <a:off x="0" y="0"/>
              <a:ext cx="1947565" cy="197804"/>
            </a:xfrm>
            <a:custGeom>
              <a:avLst/>
              <a:gdLst/>
              <a:ahLst/>
              <a:cxnLst/>
              <a:rect l="l" t="t" r="r" b="b"/>
              <a:pathLst>
                <a:path w="1947565" h="197804">
                  <a:moveTo>
                    <a:pt x="98902" y="0"/>
                  </a:moveTo>
                  <a:lnTo>
                    <a:pt x="1848663" y="0"/>
                  </a:lnTo>
                  <a:cubicBezTo>
                    <a:pt x="1903285" y="0"/>
                    <a:pt x="1947565" y="44280"/>
                    <a:pt x="1947565" y="98902"/>
                  </a:cubicBezTo>
                  <a:lnTo>
                    <a:pt x="1947565" y="98902"/>
                  </a:lnTo>
                  <a:cubicBezTo>
                    <a:pt x="1947565" y="153524"/>
                    <a:pt x="1903285" y="197804"/>
                    <a:pt x="1848663" y="197804"/>
                  </a:cubicBezTo>
                  <a:lnTo>
                    <a:pt x="98902" y="197804"/>
                  </a:lnTo>
                  <a:cubicBezTo>
                    <a:pt x="44280" y="197804"/>
                    <a:pt x="0" y="153524"/>
                    <a:pt x="0" y="98902"/>
                  </a:cubicBezTo>
                  <a:lnTo>
                    <a:pt x="0" y="98902"/>
                  </a:lnTo>
                  <a:cubicBezTo>
                    <a:pt x="0" y="44280"/>
                    <a:pt x="44280" y="0"/>
                    <a:pt x="98902" y="0"/>
                  </a:cubicBezTo>
                  <a:close/>
                </a:path>
              </a:pathLst>
            </a:custGeom>
            <a:solidFill>
              <a:srgbClr val="E2C507"/>
            </a:solidFill>
          </p:spPr>
        </p:sp>
        <p:sp>
          <p:nvSpPr>
            <p:cNvPr id="42" name="TextBox 42"/>
            <p:cNvSpPr txBox="1"/>
            <p:nvPr/>
          </p:nvSpPr>
          <p:spPr>
            <a:xfrm>
              <a:off x="0" y="-38100"/>
              <a:ext cx="1947565" cy="235904"/>
            </a:xfrm>
            <a:prstGeom prst="rect">
              <a:avLst/>
            </a:prstGeom>
          </p:spPr>
          <p:txBody>
            <a:bodyPr lIns="50800" tIns="50800" rIns="50800" bIns="50800" rtlCol="0" anchor="ctr"/>
            <a:lstStyle/>
            <a:p>
              <a:pPr algn="ctr">
                <a:lnSpc>
                  <a:spcPts val="2659"/>
                </a:lnSpc>
              </a:pPr>
              <a:endParaRPr/>
            </a:p>
          </p:txBody>
        </p:sp>
      </p:grpSp>
      <p:sp>
        <p:nvSpPr>
          <p:cNvPr id="43" name="Freeform 43"/>
          <p:cNvSpPr/>
          <p:nvPr/>
        </p:nvSpPr>
        <p:spPr>
          <a:xfrm>
            <a:off x="734384" y="8762533"/>
            <a:ext cx="434163" cy="434163"/>
          </a:xfrm>
          <a:custGeom>
            <a:avLst/>
            <a:gdLst/>
            <a:ahLst/>
            <a:cxnLst/>
            <a:rect l="l" t="t" r="r" b="b"/>
            <a:pathLst>
              <a:path w="434163" h="434163">
                <a:moveTo>
                  <a:pt x="0" y="0"/>
                </a:moveTo>
                <a:lnTo>
                  <a:pt x="434163" y="0"/>
                </a:lnTo>
                <a:lnTo>
                  <a:pt x="434163" y="434162"/>
                </a:lnTo>
                <a:lnTo>
                  <a:pt x="0" y="4341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44" name="Group 44"/>
          <p:cNvGrpSpPr/>
          <p:nvPr/>
        </p:nvGrpSpPr>
        <p:grpSpPr>
          <a:xfrm>
            <a:off x="1027807" y="6437143"/>
            <a:ext cx="4104422" cy="1987326"/>
            <a:chOff x="0" y="0"/>
            <a:chExt cx="1045532" cy="408304"/>
          </a:xfrm>
        </p:grpSpPr>
        <p:sp>
          <p:nvSpPr>
            <p:cNvPr id="45" name="Freeform 45"/>
            <p:cNvSpPr/>
            <p:nvPr/>
          </p:nvSpPr>
          <p:spPr>
            <a:xfrm>
              <a:off x="0" y="0"/>
              <a:ext cx="1045532" cy="408304"/>
            </a:xfrm>
            <a:custGeom>
              <a:avLst/>
              <a:gdLst/>
              <a:ahLst/>
              <a:cxnLst/>
              <a:rect l="l" t="t" r="r" b="b"/>
              <a:pathLst>
                <a:path w="1045532" h="408304">
                  <a:moveTo>
                    <a:pt x="44855" y="0"/>
                  </a:moveTo>
                  <a:lnTo>
                    <a:pt x="1000677" y="0"/>
                  </a:lnTo>
                  <a:cubicBezTo>
                    <a:pt x="1012573" y="0"/>
                    <a:pt x="1023982" y="4726"/>
                    <a:pt x="1032394" y="13138"/>
                  </a:cubicBezTo>
                  <a:cubicBezTo>
                    <a:pt x="1040806" y="21550"/>
                    <a:pt x="1045532" y="32959"/>
                    <a:pt x="1045532" y="44855"/>
                  </a:cubicBezTo>
                  <a:lnTo>
                    <a:pt x="1045532" y="363449"/>
                  </a:lnTo>
                  <a:cubicBezTo>
                    <a:pt x="1045532" y="375345"/>
                    <a:pt x="1040806" y="386754"/>
                    <a:pt x="1032394" y="395166"/>
                  </a:cubicBezTo>
                  <a:cubicBezTo>
                    <a:pt x="1023982" y="403578"/>
                    <a:pt x="1012573" y="408304"/>
                    <a:pt x="1000677" y="408304"/>
                  </a:cubicBezTo>
                  <a:lnTo>
                    <a:pt x="44855" y="408304"/>
                  </a:lnTo>
                  <a:cubicBezTo>
                    <a:pt x="20082" y="408304"/>
                    <a:pt x="0" y="388221"/>
                    <a:pt x="0" y="363449"/>
                  </a:cubicBezTo>
                  <a:lnTo>
                    <a:pt x="0" y="44855"/>
                  </a:lnTo>
                  <a:cubicBezTo>
                    <a:pt x="0" y="32959"/>
                    <a:pt x="4726" y="21550"/>
                    <a:pt x="13138" y="13138"/>
                  </a:cubicBezTo>
                  <a:cubicBezTo>
                    <a:pt x="21550" y="4726"/>
                    <a:pt x="32959" y="0"/>
                    <a:pt x="44855" y="0"/>
                  </a:cubicBezTo>
                  <a:close/>
                </a:path>
              </a:pathLst>
            </a:custGeom>
            <a:solidFill>
              <a:srgbClr val="000000">
                <a:alpha val="0"/>
              </a:srgbClr>
            </a:solidFill>
            <a:ln w="66675" cap="rnd">
              <a:solidFill>
                <a:srgbClr val="FFE012"/>
              </a:solidFill>
              <a:prstDash val="solid"/>
              <a:round/>
            </a:ln>
          </p:spPr>
        </p:sp>
        <p:sp>
          <p:nvSpPr>
            <p:cNvPr id="46" name="TextBox 46"/>
            <p:cNvSpPr txBox="1"/>
            <p:nvPr/>
          </p:nvSpPr>
          <p:spPr>
            <a:xfrm>
              <a:off x="0" y="-38100"/>
              <a:ext cx="1045532" cy="446404"/>
            </a:xfrm>
            <a:prstGeom prst="rect">
              <a:avLst/>
            </a:prstGeom>
          </p:spPr>
          <p:txBody>
            <a:bodyPr lIns="50800" tIns="50800" rIns="50800" bIns="50800" rtlCol="0" anchor="ctr"/>
            <a:lstStyle/>
            <a:p>
              <a:pPr algn="ctr">
                <a:lnSpc>
                  <a:spcPts val="2659"/>
                </a:lnSpc>
              </a:pPr>
              <a:endParaRPr/>
            </a:p>
          </p:txBody>
        </p:sp>
      </p:grpSp>
      <p:grpSp>
        <p:nvGrpSpPr>
          <p:cNvPr id="47" name="Group 47"/>
          <p:cNvGrpSpPr/>
          <p:nvPr/>
        </p:nvGrpSpPr>
        <p:grpSpPr>
          <a:xfrm>
            <a:off x="4471190" y="6270422"/>
            <a:ext cx="701878" cy="701878"/>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49" name="TextBox 4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0" name="Group 50"/>
          <p:cNvGrpSpPr/>
          <p:nvPr/>
        </p:nvGrpSpPr>
        <p:grpSpPr>
          <a:xfrm>
            <a:off x="8231614" y="3062614"/>
            <a:ext cx="391889" cy="391889"/>
            <a:chOff x="0" y="0"/>
            <a:chExt cx="812800" cy="812800"/>
          </a:xfrm>
        </p:grpSpPr>
        <p:sp>
          <p:nvSpPr>
            <p:cNvPr id="51" name="Freeform 5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2" name="TextBox 5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3" name="Group 53"/>
          <p:cNvGrpSpPr/>
          <p:nvPr/>
        </p:nvGrpSpPr>
        <p:grpSpPr>
          <a:xfrm>
            <a:off x="8357385" y="1668839"/>
            <a:ext cx="680143" cy="680143"/>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5" name="TextBox 5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6" name="Group 56"/>
          <p:cNvGrpSpPr/>
          <p:nvPr/>
        </p:nvGrpSpPr>
        <p:grpSpPr>
          <a:xfrm>
            <a:off x="6535143" y="6377610"/>
            <a:ext cx="391889" cy="391889"/>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8" name="TextBox 5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9" name="Group 59"/>
          <p:cNvGrpSpPr/>
          <p:nvPr/>
        </p:nvGrpSpPr>
        <p:grpSpPr>
          <a:xfrm>
            <a:off x="5500936" y="7349259"/>
            <a:ext cx="680143" cy="680143"/>
            <a:chOff x="0" y="0"/>
            <a:chExt cx="812800" cy="812800"/>
          </a:xfrm>
        </p:grpSpPr>
        <p:sp>
          <p:nvSpPr>
            <p:cNvPr id="60" name="Freeform 6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61" name="TextBox 6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2" name="Freeform 62"/>
          <p:cNvSpPr/>
          <p:nvPr/>
        </p:nvSpPr>
        <p:spPr>
          <a:xfrm>
            <a:off x="470967" y="255320"/>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14"/>
            <a:stretch>
              <a:fillRect/>
            </a:stretch>
          </a:blipFill>
        </p:spPr>
      </p:sp>
      <p:sp>
        <p:nvSpPr>
          <p:cNvPr id="63" name="TextBox 63"/>
          <p:cNvSpPr txBox="1"/>
          <p:nvPr/>
        </p:nvSpPr>
        <p:spPr>
          <a:xfrm>
            <a:off x="367930" y="3696814"/>
            <a:ext cx="6827984" cy="848117"/>
          </a:xfrm>
          <a:prstGeom prst="rect">
            <a:avLst/>
          </a:prstGeom>
        </p:spPr>
        <p:txBody>
          <a:bodyPr lIns="0" tIns="0" rIns="0" bIns="0" rtlCol="0" anchor="t">
            <a:spAutoFit/>
          </a:bodyPr>
          <a:lstStyle/>
          <a:p>
            <a:pPr algn="l">
              <a:lnSpc>
                <a:spcPts val="6549"/>
              </a:lnSpc>
            </a:pPr>
            <a:r>
              <a:rPr lang="en-US" sz="5796" b="1" spc="-173" dirty="0">
                <a:solidFill>
                  <a:srgbClr val="FFE012"/>
                </a:solidFill>
                <a:latin typeface="Poppins Bold"/>
                <a:ea typeface="Poppins Bold"/>
                <a:cs typeface="Poppins Bold"/>
                <a:sym typeface="Poppins Bold"/>
              </a:rPr>
              <a:t>    AI in education</a:t>
            </a:r>
          </a:p>
        </p:txBody>
      </p:sp>
      <p:sp>
        <p:nvSpPr>
          <p:cNvPr id="64" name="TextBox 64"/>
          <p:cNvSpPr txBox="1"/>
          <p:nvPr/>
        </p:nvSpPr>
        <p:spPr>
          <a:xfrm>
            <a:off x="-52457" y="1593654"/>
            <a:ext cx="7668757" cy="1956572"/>
          </a:xfrm>
          <a:prstGeom prst="rect">
            <a:avLst/>
          </a:prstGeom>
        </p:spPr>
        <p:txBody>
          <a:bodyPr lIns="0" tIns="0" rIns="0" bIns="0" rtlCol="0" anchor="t">
            <a:spAutoFit/>
          </a:bodyPr>
          <a:lstStyle/>
          <a:p>
            <a:pPr algn="ctr">
              <a:lnSpc>
                <a:spcPts val="7657"/>
              </a:lnSpc>
              <a:spcBef>
                <a:spcPct val="0"/>
              </a:spcBef>
            </a:pPr>
            <a:r>
              <a:rPr lang="en-US" sz="5469" b="1" dirty="0">
                <a:solidFill>
                  <a:srgbClr val="FFFFFF"/>
                </a:solidFill>
                <a:latin typeface="Poppins Bold"/>
                <a:ea typeface="Poppins Bold"/>
                <a:cs typeface="Poppins Bold"/>
                <a:sym typeface="Poppins Bold"/>
              </a:rPr>
              <a:t>A 2-days National Level Hackathon on </a:t>
            </a:r>
          </a:p>
        </p:txBody>
      </p:sp>
      <p:sp>
        <p:nvSpPr>
          <p:cNvPr id="65" name="TextBox 65"/>
          <p:cNvSpPr txBox="1"/>
          <p:nvPr/>
        </p:nvSpPr>
        <p:spPr>
          <a:xfrm>
            <a:off x="367930" y="4603469"/>
            <a:ext cx="11058692" cy="1150187"/>
          </a:xfrm>
          <a:prstGeom prst="rect">
            <a:avLst/>
          </a:prstGeom>
        </p:spPr>
        <p:txBody>
          <a:bodyPr wrap="square" lIns="0" tIns="0" rIns="0" bIns="0" rtlCol="0" anchor="t">
            <a:spAutoFit/>
          </a:bodyPr>
          <a:lstStyle/>
          <a:p>
            <a:pPr>
              <a:lnSpc>
                <a:spcPts val="4597"/>
              </a:lnSpc>
              <a:spcBef>
                <a:spcPct val="0"/>
              </a:spcBef>
            </a:pPr>
            <a:r>
              <a:rPr lang="en-GB" sz="3283" b="1" spc="328" dirty="0">
                <a:solidFill>
                  <a:srgbClr val="020D47"/>
                </a:solidFill>
                <a:latin typeface="Poppins Bold"/>
                <a:ea typeface="Poppins Bold"/>
                <a:cs typeface="Poppins Bold"/>
                <a:sym typeface="Poppins Bold"/>
              </a:rPr>
              <a:t>AI Tutor for Rural Areas</a:t>
            </a:r>
            <a:br>
              <a:rPr lang="en-GB" sz="3283" b="1" spc="328" dirty="0">
                <a:solidFill>
                  <a:srgbClr val="020D47"/>
                </a:solidFill>
                <a:latin typeface="Poppins Bold"/>
                <a:ea typeface="Poppins Bold"/>
                <a:cs typeface="Poppins Bold"/>
                <a:sym typeface="Poppins Bold"/>
              </a:rPr>
            </a:br>
            <a:r>
              <a:rPr lang="en-GB" sz="3283" b="1" spc="328" dirty="0">
                <a:solidFill>
                  <a:srgbClr val="020D47"/>
                </a:solidFill>
                <a:latin typeface="Poppins Bold"/>
                <a:ea typeface="Poppins Bold"/>
                <a:cs typeface="Poppins Bold"/>
                <a:sym typeface="Poppins Bold"/>
              </a:rPr>
              <a:t>    (Offline-Capable)</a:t>
            </a:r>
            <a:endParaRPr lang="en-US" sz="3283" b="1" spc="328" dirty="0">
              <a:solidFill>
                <a:srgbClr val="020D47"/>
              </a:solidFill>
              <a:latin typeface="Poppins Bold"/>
              <a:ea typeface="Poppins Bold"/>
              <a:cs typeface="Poppins Bold"/>
              <a:sym typeface="Poppins Bold"/>
            </a:endParaRPr>
          </a:p>
        </p:txBody>
      </p:sp>
      <p:sp>
        <p:nvSpPr>
          <p:cNvPr id="66" name="TextBox 66"/>
          <p:cNvSpPr txBox="1"/>
          <p:nvPr/>
        </p:nvSpPr>
        <p:spPr>
          <a:xfrm>
            <a:off x="1325762" y="8756119"/>
            <a:ext cx="5133180" cy="372581"/>
          </a:xfrm>
          <a:prstGeom prst="rect">
            <a:avLst/>
          </a:prstGeom>
        </p:spPr>
        <p:txBody>
          <a:bodyPr lIns="0" tIns="0" rIns="0" bIns="0" rtlCol="0" anchor="t">
            <a:spAutoFit/>
          </a:bodyPr>
          <a:lstStyle/>
          <a:p>
            <a:pPr algn="l">
              <a:lnSpc>
                <a:spcPts val="2969"/>
              </a:lnSpc>
              <a:spcBef>
                <a:spcPct val="0"/>
              </a:spcBef>
            </a:pPr>
            <a:r>
              <a:rPr lang="en-US" sz="2121">
                <a:solidFill>
                  <a:srgbClr val="FFFFFF"/>
                </a:solidFill>
                <a:latin typeface="Poppins"/>
                <a:ea typeface="Poppins"/>
                <a:cs typeface="Poppins"/>
                <a:sym typeface="Poppins"/>
              </a:rPr>
              <a:t>www.samadhan.sistec.ac.in/</a:t>
            </a:r>
          </a:p>
        </p:txBody>
      </p:sp>
      <p:sp>
        <p:nvSpPr>
          <p:cNvPr id="67" name="TextBox 67"/>
          <p:cNvSpPr txBox="1"/>
          <p:nvPr/>
        </p:nvSpPr>
        <p:spPr>
          <a:xfrm>
            <a:off x="1334101" y="6855103"/>
            <a:ext cx="3063983" cy="422808"/>
          </a:xfrm>
          <a:prstGeom prst="rect">
            <a:avLst/>
          </a:prstGeom>
        </p:spPr>
        <p:txBody>
          <a:bodyPr lIns="0" tIns="0" rIns="0" bIns="0" rtlCol="0" anchor="t">
            <a:spAutoFit/>
          </a:bodyPr>
          <a:lstStyle/>
          <a:p>
            <a:pPr algn="l">
              <a:lnSpc>
                <a:spcPts val="3474"/>
              </a:lnSpc>
              <a:spcBef>
                <a:spcPct val="0"/>
              </a:spcBef>
            </a:pPr>
            <a:r>
              <a:rPr lang="en-US" sz="2200" b="1" dirty="0">
                <a:solidFill>
                  <a:srgbClr val="FFE012"/>
                </a:solidFill>
                <a:latin typeface="Poppins Bold"/>
                <a:ea typeface="Poppins Bold"/>
                <a:cs typeface="Poppins Bold"/>
                <a:sym typeface="Poppins Bold"/>
              </a:rPr>
              <a:t>Kunal Dangi</a:t>
            </a:r>
          </a:p>
        </p:txBody>
      </p:sp>
      <p:sp>
        <p:nvSpPr>
          <p:cNvPr id="68" name="TextBox 68"/>
          <p:cNvSpPr txBox="1"/>
          <p:nvPr/>
        </p:nvSpPr>
        <p:spPr>
          <a:xfrm>
            <a:off x="1334101" y="7280816"/>
            <a:ext cx="2875140" cy="377284"/>
          </a:xfrm>
          <a:prstGeom prst="rect">
            <a:avLst/>
          </a:prstGeom>
        </p:spPr>
        <p:txBody>
          <a:bodyPr lIns="0" tIns="0" rIns="0" bIns="0" rtlCol="0" anchor="t">
            <a:spAutoFit/>
          </a:bodyPr>
          <a:lstStyle/>
          <a:p>
            <a:pPr algn="l">
              <a:lnSpc>
                <a:spcPts val="2969"/>
              </a:lnSpc>
              <a:spcBef>
                <a:spcPct val="0"/>
              </a:spcBef>
            </a:pPr>
            <a:r>
              <a:rPr lang="en-US" sz="2120" dirty="0">
                <a:solidFill>
                  <a:srgbClr val="FFFFFF"/>
                </a:solidFill>
                <a:latin typeface="Poppins"/>
                <a:ea typeface="Poppins"/>
                <a:cs typeface="Poppins"/>
                <a:sym typeface="Poppins"/>
              </a:rPr>
              <a:t>05 September, 2025</a:t>
            </a:r>
          </a:p>
        </p:txBody>
      </p:sp>
      <p:sp>
        <p:nvSpPr>
          <p:cNvPr id="69" name="TextBox 69"/>
          <p:cNvSpPr txBox="1"/>
          <p:nvPr/>
        </p:nvSpPr>
        <p:spPr>
          <a:xfrm>
            <a:off x="1318818" y="7648157"/>
            <a:ext cx="3679637" cy="749372"/>
          </a:xfrm>
          <a:prstGeom prst="rect">
            <a:avLst/>
          </a:prstGeom>
        </p:spPr>
        <p:txBody>
          <a:bodyPr lIns="0" tIns="0" rIns="0" bIns="0" rtlCol="0" anchor="t">
            <a:spAutoFit/>
          </a:bodyPr>
          <a:lstStyle/>
          <a:p>
            <a:pPr algn="l">
              <a:lnSpc>
                <a:spcPts val="2969"/>
              </a:lnSpc>
              <a:spcBef>
                <a:spcPct val="0"/>
              </a:spcBef>
            </a:pPr>
            <a:r>
              <a:rPr lang="en-US" sz="2120" dirty="0">
                <a:solidFill>
                  <a:srgbClr val="FFFFFF"/>
                </a:solidFill>
                <a:latin typeface="Poppins"/>
                <a:ea typeface="Poppins"/>
                <a:cs typeface="Poppins"/>
                <a:sym typeface="Poppins"/>
              </a:rPr>
              <a:t>Sagar Institute of Science &amp; Technology (</a:t>
            </a:r>
            <a:r>
              <a:rPr lang="en-US" sz="2120" dirty="0" err="1">
                <a:solidFill>
                  <a:srgbClr val="FFFFFF"/>
                </a:solidFill>
                <a:latin typeface="Poppins"/>
                <a:ea typeface="Poppins"/>
                <a:cs typeface="Poppins"/>
                <a:sym typeface="Poppins"/>
              </a:rPr>
              <a:t>SISTec</a:t>
            </a:r>
            <a:r>
              <a:rPr lang="en-US" sz="2120" dirty="0">
                <a:solidFill>
                  <a:srgbClr val="FFFFFF"/>
                </a:solidFill>
                <a:latin typeface="Poppins"/>
                <a:ea typeface="Poppins"/>
                <a:cs typeface="Poppins"/>
                <a:sym typeface="Poppins"/>
              </a:rPr>
              <a:t>-GN)</a:t>
            </a:r>
          </a:p>
        </p:txBody>
      </p:sp>
      <p:sp>
        <p:nvSpPr>
          <p:cNvPr id="70" name="TextBox 67">
            <a:extLst>
              <a:ext uri="{FF2B5EF4-FFF2-40B4-BE49-F238E27FC236}">
                <a16:creationId xmlns:a16="http://schemas.microsoft.com/office/drawing/2014/main" id="{B3A4C537-84BD-441F-02CC-EDCECE3E3FE8}"/>
              </a:ext>
            </a:extLst>
          </p:cNvPr>
          <p:cNvSpPr txBox="1"/>
          <p:nvPr/>
        </p:nvSpPr>
        <p:spPr>
          <a:xfrm>
            <a:off x="1325937" y="6493989"/>
            <a:ext cx="3063983" cy="451534"/>
          </a:xfrm>
          <a:prstGeom prst="rect">
            <a:avLst/>
          </a:prstGeom>
        </p:spPr>
        <p:txBody>
          <a:bodyPr lIns="0" tIns="0" rIns="0" bIns="0" rtlCol="0" anchor="t">
            <a:spAutoFit/>
          </a:bodyPr>
          <a:lstStyle/>
          <a:p>
            <a:pPr algn="l">
              <a:lnSpc>
                <a:spcPts val="3474"/>
              </a:lnSpc>
              <a:spcBef>
                <a:spcPct val="0"/>
              </a:spcBef>
            </a:pPr>
            <a:r>
              <a:rPr lang="en-US" sz="3200" b="1" dirty="0">
                <a:solidFill>
                  <a:srgbClr val="FFE012"/>
                </a:solidFill>
                <a:latin typeface="Poppins Bold"/>
                <a:ea typeface="Poppins Bold"/>
                <a:cs typeface="Poppins Bold"/>
                <a:sym typeface="Poppins Bold"/>
              </a:rPr>
              <a:t>Team Ignite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342308" y="605856"/>
            <a:ext cx="11359450" cy="876266"/>
          </a:xfrm>
          <a:prstGeom prst="rect">
            <a:avLst/>
          </a:prstGeom>
        </p:spPr>
        <p:txBody>
          <a:bodyPr lIns="0" tIns="0" rIns="0" bIns="0" rtlCol="0" anchor="t">
            <a:spAutoFit/>
          </a:bodyPr>
          <a:lstStyle/>
          <a:p>
            <a:pPr algn="ctr">
              <a:lnSpc>
                <a:spcPts val="6807"/>
              </a:lnSpc>
            </a:pPr>
            <a:r>
              <a:rPr lang="en-US" sz="6188" b="1" dirty="0">
                <a:solidFill>
                  <a:srgbClr val="FFE012"/>
                </a:solidFill>
                <a:latin typeface="Poppins Bold"/>
                <a:ea typeface="Poppins Bold"/>
                <a:cs typeface="Poppins Bold"/>
                <a:sym typeface="Poppins Bold"/>
              </a:rPr>
              <a:t>Evaluation Metrics</a:t>
            </a:r>
          </a:p>
        </p:txBody>
      </p:sp>
      <p:sp>
        <p:nvSpPr>
          <p:cNvPr id="3" name="TextBox 3"/>
          <p:cNvSpPr txBox="1"/>
          <p:nvPr/>
        </p:nvSpPr>
        <p:spPr>
          <a:xfrm>
            <a:off x="1028700" y="3543126"/>
            <a:ext cx="16230600" cy="3433119"/>
          </a:xfrm>
          <a:prstGeom prst="rect">
            <a:avLst/>
          </a:prstGeom>
        </p:spPr>
        <p:txBody>
          <a:bodyPr lIns="0" tIns="0" rIns="0" bIns="0" rtlCol="0" anchor="t">
            <a:spAutoFit/>
          </a:bodyPr>
          <a:lstStyle/>
          <a:p>
            <a:pPr marL="345441" lvl="1">
              <a:lnSpc>
                <a:spcPts val="4480"/>
              </a:lnSpc>
            </a:pPr>
            <a:r>
              <a:rPr lang="en-GB" sz="3200" dirty="0">
                <a:solidFill>
                  <a:srgbClr val="FFFFFF"/>
                </a:solidFill>
                <a:latin typeface="Poppins"/>
                <a:ea typeface="Poppins"/>
                <a:cs typeface="Poppins"/>
                <a:sym typeface="Poppins"/>
              </a:rPr>
              <a:t>The AI Tutor will give rural students low-cost, offline access to learning, improving knowledge, confidence, and satisfaction. Teachers save time with automated support, while students get instant answers anytime.</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Success Metrics: Accuracy of answers, fast response time, user engagement, student feedback, and subject coverage.</a:t>
            </a:r>
            <a:endParaRPr lang="en-US" sz="3200" dirty="0">
              <a:solidFill>
                <a:srgbClr val="FFFFFF"/>
              </a:solidFill>
              <a:latin typeface="Poppins"/>
              <a:ea typeface="Poppins"/>
              <a:cs typeface="Poppins"/>
              <a:sym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7F9566E8-76F6-5BD7-1C2F-6D11BD707FD9}"/>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403028" y="-776764"/>
            <a:ext cx="7121405" cy="6119958"/>
            <a:chOff x="0" y="0"/>
            <a:chExt cx="812800" cy="698500"/>
          </a:xfrm>
        </p:grpSpPr>
        <p:sp>
          <p:nvSpPr>
            <p:cNvPr id="3" name="Freeform 3"/>
            <p:cNvSpPr/>
            <p:nvPr/>
          </p:nvSpPr>
          <p:spPr>
            <a:xfrm>
              <a:off x="6054" y="0"/>
              <a:ext cx="800692" cy="698500"/>
            </a:xfrm>
            <a:custGeom>
              <a:avLst/>
              <a:gdLst/>
              <a:ahLst/>
              <a:cxnLst/>
              <a:rect l="l" t="t" r="r" b="b"/>
              <a:pathLst>
                <a:path w="800692" h="698500">
                  <a:moveTo>
                    <a:pt x="790891" y="376500"/>
                  </a:moveTo>
                  <a:lnTo>
                    <a:pt x="619401" y="671250"/>
                  </a:lnTo>
                  <a:cubicBezTo>
                    <a:pt x="609585" y="688121"/>
                    <a:pt x="591538" y="698500"/>
                    <a:pt x="572019" y="698500"/>
                  </a:cubicBezTo>
                  <a:lnTo>
                    <a:pt x="228673" y="698500"/>
                  </a:lnTo>
                  <a:cubicBezTo>
                    <a:pt x="209154" y="698500"/>
                    <a:pt x="191107" y="688121"/>
                    <a:pt x="181291" y="671250"/>
                  </a:cubicBezTo>
                  <a:lnTo>
                    <a:pt x="9801" y="376500"/>
                  </a:lnTo>
                  <a:cubicBezTo>
                    <a:pt x="0" y="359655"/>
                    <a:pt x="0" y="338845"/>
                    <a:pt x="9801" y="322000"/>
                  </a:cubicBezTo>
                  <a:lnTo>
                    <a:pt x="181291" y="27250"/>
                  </a:lnTo>
                  <a:cubicBezTo>
                    <a:pt x="191107" y="10379"/>
                    <a:pt x="209154" y="0"/>
                    <a:pt x="228673" y="0"/>
                  </a:cubicBezTo>
                  <a:lnTo>
                    <a:pt x="572019" y="0"/>
                  </a:lnTo>
                  <a:cubicBezTo>
                    <a:pt x="591538" y="0"/>
                    <a:pt x="609585" y="10379"/>
                    <a:pt x="619401" y="27250"/>
                  </a:cubicBezTo>
                  <a:lnTo>
                    <a:pt x="790891" y="322000"/>
                  </a:lnTo>
                  <a:cubicBezTo>
                    <a:pt x="800692" y="338845"/>
                    <a:pt x="800692" y="359655"/>
                    <a:pt x="790891" y="376500"/>
                  </a:cubicBezTo>
                  <a:close/>
                </a:path>
              </a:pathLst>
            </a:custGeom>
            <a:solidFill>
              <a:srgbClr val="E2C507"/>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3028" y="5112504"/>
            <a:ext cx="8342708" cy="7169515"/>
            <a:chOff x="0" y="0"/>
            <a:chExt cx="812800" cy="698500"/>
          </a:xfrm>
        </p:grpSpPr>
        <p:sp>
          <p:nvSpPr>
            <p:cNvPr id="6" name="Freeform 6"/>
            <p:cNvSpPr/>
            <p:nvPr/>
          </p:nvSpPr>
          <p:spPr>
            <a:xfrm>
              <a:off x="5168" y="0"/>
              <a:ext cx="802465" cy="698500"/>
            </a:xfrm>
            <a:custGeom>
              <a:avLst/>
              <a:gdLst/>
              <a:ahLst/>
              <a:cxnLst/>
              <a:rect l="l" t="t" r="r" b="b"/>
              <a:pathLst>
                <a:path w="802465" h="698500">
                  <a:moveTo>
                    <a:pt x="794098" y="372511"/>
                  </a:moveTo>
                  <a:lnTo>
                    <a:pt x="617966" y="675239"/>
                  </a:lnTo>
                  <a:cubicBezTo>
                    <a:pt x="609587" y="689640"/>
                    <a:pt x="594182" y="698500"/>
                    <a:pt x="577520" y="698500"/>
                  </a:cubicBezTo>
                  <a:lnTo>
                    <a:pt x="224944" y="698500"/>
                  </a:lnTo>
                  <a:cubicBezTo>
                    <a:pt x="208282" y="698500"/>
                    <a:pt x="192877" y="689640"/>
                    <a:pt x="184498" y="675239"/>
                  </a:cubicBezTo>
                  <a:lnTo>
                    <a:pt x="8366" y="372511"/>
                  </a:lnTo>
                  <a:cubicBezTo>
                    <a:pt x="0" y="358132"/>
                    <a:pt x="0" y="340368"/>
                    <a:pt x="8366" y="325989"/>
                  </a:cubicBezTo>
                  <a:lnTo>
                    <a:pt x="184498" y="23261"/>
                  </a:lnTo>
                  <a:cubicBezTo>
                    <a:pt x="192877" y="8860"/>
                    <a:pt x="208282" y="0"/>
                    <a:pt x="224944" y="0"/>
                  </a:cubicBezTo>
                  <a:lnTo>
                    <a:pt x="577520" y="0"/>
                  </a:lnTo>
                  <a:cubicBezTo>
                    <a:pt x="594182" y="0"/>
                    <a:pt x="609587" y="8860"/>
                    <a:pt x="617966" y="23261"/>
                  </a:cubicBezTo>
                  <a:lnTo>
                    <a:pt x="794098" y="325989"/>
                  </a:lnTo>
                  <a:cubicBezTo>
                    <a:pt x="802464" y="340368"/>
                    <a:pt x="802464" y="358132"/>
                    <a:pt x="794098" y="372511"/>
                  </a:cubicBezTo>
                  <a:close/>
                </a:path>
              </a:pathLst>
            </a:custGeom>
            <a:solidFill>
              <a:srgbClr val="FFE012"/>
            </a:solidFill>
          </p:spPr>
        </p:sp>
        <p:sp>
          <p:nvSpPr>
            <p:cNvPr id="7" name="TextBox 7"/>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946189" y="1589738"/>
            <a:ext cx="8207729" cy="7107523"/>
            <a:chOff x="0" y="0"/>
            <a:chExt cx="4282440" cy="3708400"/>
          </a:xfrm>
        </p:grpSpPr>
        <p:sp>
          <p:nvSpPr>
            <p:cNvPr id="9" name="Freeform 9"/>
            <p:cNvSpPr/>
            <p:nvPr/>
          </p:nvSpPr>
          <p:spPr>
            <a:xfrm>
              <a:off x="42629" y="0"/>
              <a:ext cx="4197183" cy="3708400"/>
            </a:xfrm>
            <a:custGeom>
              <a:avLst/>
              <a:gdLst/>
              <a:ahLst/>
              <a:cxnLst/>
              <a:rect l="l" t="t" r="r" b="b"/>
              <a:pathLst>
                <a:path w="4197183" h="3708400">
                  <a:moveTo>
                    <a:pt x="2945563" y="0"/>
                  </a:moveTo>
                  <a:lnTo>
                    <a:pt x="1251619" y="0"/>
                  </a:lnTo>
                  <a:cubicBezTo>
                    <a:pt x="1113231" y="0"/>
                    <a:pt x="985354" y="73827"/>
                    <a:pt x="916155" y="193672"/>
                  </a:cubicBezTo>
                  <a:lnTo>
                    <a:pt x="69197" y="1660528"/>
                  </a:lnTo>
                  <a:cubicBezTo>
                    <a:pt x="0" y="1780371"/>
                    <a:pt x="0" y="1928029"/>
                    <a:pt x="69197" y="2047872"/>
                  </a:cubicBezTo>
                  <a:lnTo>
                    <a:pt x="916155" y="3514728"/>
                  </a:lnTo>
                  <a:cubicBezTo>
                    <a:pt x="985354" y="3634573"/>
                    <a:pt x="1113231" y="3708400"/>
                    <a:pt x="1251619" y="3708400"/>
                  </a:cubicBezTo>
                  <a:lnTo>
                    <a:pt x="2945563" y="3708400"/>
                  </a:lnTo>
                  <a:cubicBezTo>
                    <a:pt x="3083951" y="3708400"/>
                    <a:pt x="3211829" y="3634573"/>
                    <a:pt x="3281027" y="3514728"/>
                  </a:cubicBezTo>
                  <a:lnTo>
                    <a:pt x="4127985" y="2047872"/>
                  </a:lnTo>
                  <a:cubicBezTo>
                    <a:pt x="4197183" y="1928029"/>
                    <a:pt x="4197183" y="1780371"/>
                    <a:pt x="4127985" y="1660528"/>
                  </a:cubicBezTo>
                  <a:lnTo>
                    <a:pt x="3281027" y="193672"/>
                  </a:lnTo>
                  <a:cubicBezTo>
                    <a:pt x="3211828" y="73827"/>
                    <a:pt x="3083951" y="0"/>
                    <a:pt x="2945563" y="0"/>
                  </a:cubicBezTo>
                  <a:close/>
                </a:path>
              </a:pathLst>
            </a:custGeom>
            <a:blipFill>
              <a:blip r:embed="rId2"/>
              <a:stretch>
                <a:fillRect l="-16858" r="-16858"/>
              </a:stretch>
            </a:blipFill>
            <a:ln w="371475" cap="rnd">
              <a:solidFill>
                <a:srgbClr val="FFFFFF"/>
              </a:solidFill>
              <a:prstDash val="solid"/>
              <a:round/>
            </a:ln>
          </p:spPr>
        </p:sp>
      </p:grpSp>
      <p:grpSp>
        <p:nvGrpSpPr>
          <p:cNvPr id="10" name="Group 10"/>
          <p:cNvGrpSpPr/>
          <p:nvPr/>
        </p:nvGrpSpPr>
        <p:grpSpPr>
          <a:xfrm rot="1804263">
            <a:off x="6564051" y="8262794"/>
            <a:ext cx="214148" cy="2936199"/>
            <a:chOff x="0" y="0"/>
            <a:chExt cx="56401" cy="773320"/>
          </a:xfrm>
        </p:grpSpPr>
        <p:sp>
          <p:nvSpPr>
            <p:cNvPr id="11" name="Freeform 11"/>
            <p:cNvSpPr/>
            <p:nvPr/>
          </p:nvSpPr>
          <p:spPr>
            <a:xfrm>
              <a:off x="0" y="0"/>
              <a:ext cx="56401" cy="773320"/>
            </a:xfrm>
            <a:custGeom>
              <a:avLst/>
              <a:gdLst/>
              <a:ahLst/>
              <a:cxnLst/>
              <a:rect l="l" t="t" r="r" b="b"/>
              <a:pathLst>
                <a:path w="56401" h="773320">
                  <a:moveTo>
                    <a:pt x="0" y="0"/>
                  </a:moveTo>
                  <a:lnTo>
                    <a:pt x="56401" y="0"/>
                  </a:lnTo>
                  <a:lnTo>
                    <a:pt x="56401" y="773320"/>
                  </a:lnTo>
                  <a:lnTo>
                    <a:pt x="0" y="773320"/>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12" name="TextBox 12"/>
            <p:cNvSpPr txBox="1"/>
            <p:nvPr/>
          </p:nvSpPr>
          <p:spPr>
            <a:xfrm>
              <a:off x="0" y="-38100"/>
              <a:ext cx="56401" cy="81142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rot="8978078">
            <a:off x="5203516" y="-688008"/>
            <a:ext cx="214148" cy="2936199"/>
            <a:chOff x="0" y="0"/>
            <a:chExt cx="56401" cy="773320"/>
          </a:xfrm>
        </p:grpSpPr>
        <p:sp>
          <p:nvSpPr>
            <p:cNvPr id="14" name="Freeform 14"/>
            <p:cNvSpPr/>
            <p:nvPr/>
          </p:nvSpPr>
          <p:spPr>
            <a:xfrm>
              <a:off x="0" y="0"/>
              <a:ext cx="56401" cy="773320"/>
            </a:xfrm>
            <a:custGeom>
              <a:avLst/>
              <a:gdLst/>
              <a:ahLst/>
              <a:cxnLst/>
              <a:rect l="l" t="t" r="r" b="b"/>
              <a:pathLst>
                <a:path w="56401" h="773320">
                  <a:moveTo>
                    <a:pt x="0" y="0"/>
                  </a:moveTo>
                  <a:lnTo>
                    <a:pt x="56401" y="0"/>
                  </a:lnTo>
                  <a:lnTo>
                    <a:pt x="56401" y="773320"/>
                  </a:lnTo>
                  <a:lnTo>
                    <a:pt x="0" y="773320"/>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15" name="TextBox 15"/>
            <p:cNvSpPr txBox="1"/>
            <p:nvPr/>
          </p:nvSpPr>
          <p:spPr>
            <a:xfrm>
              <a:off x="0" y="-38100"/>
              <a:ext cx="56401" cy="81142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6128680" y="2100924"/>
            <a:ext cx="432085" cy="43208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723638" y="7735954"/>
            <a:ext cx="432085" cy="43208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4266574" y="913895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a:off x="629565" y="90935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4" name="Group 24"/>
          <p:cNvGrpSpPr/>
          <p:nvPr/>
        </p:nvGrpSpPr>
        <p:grpSpPr>
          <a:xfrm rot="-5400000">
            <a:off x="12372019" y="510568"/>
            <a:ext cx="700320" cy="12341008"/>
            <a:chOff x="0" y="0"/>
            <a:chExt cx="184446" cy="3250307"/>
          </a:xfrm>
        </p:grpSpPr>
        <p:sp>
          <p:nvSpPr>
            <p:cNvPr id="25" name="Freeform 25"/>
            <p:cNvSpPr/>
            <p:nvPr/>
          </p:nvSpPr>
          <p:spPr>
            <a:xfrm>
              <a:off x="0" y="0"/>
              <a:ext cx="184446" cy="3250307"/>
            </a:xfrm>
            <a:custGeom>
              <a:avLst/>
              <a:gdLst/>
              <a:ahLst/>
              <a:cxnLst/>
              <a:rect l="l" t="t" r="r" b="b"/>
              <a:pathLst>
                <a:path w="184446" h="3250307">
                  <a:moveTo>
                    <a:pt x="0" y="0"/>
                  </a:moveTo>
                  <a:lnTo>
                    <a:pt x="184446" y="0"/>
                  </a:lnTo>
                  <a:lnTo>
                    <a:pt x="184446" y="3250307"/>
                  </a:lnTo>
                  <a:lnTo>
                    <a:pt x="0" y="3250307"/>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6" name="TextBox 26"/>
            <p:cNvSpPr txBox="1"/>
            <p:nvPr/>
          </p:nvSpPr>
          <p:spPr>
            <a:xfrm>
              <a:off x="0" y="-38100"/>
              <a:ext cx="184446" cy="3288407"/>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6899326" y="3840411"/>
            <a:ext cx="1066813" cy="309376"/>
          </a:xfrm>
          <a:custGeom>
            <a:avLst/>
            <a:gdLst/>
            <a:ahLst/>
            <a:cxnLst/>
            <a:rect l="l" t="t" r="r" b="b"/>
            <a:pathLst>
              <a:path w="1066813" h="309376">
                <a:moveTo>
                  <a:pt x="0" y="0"/>
                </a:moveTo>
                <a:lnTo>
                  <a:pt x="1066812" y="0"/>
                </a:lnTo>
                <a:lnTo>
                  <a:pt x="1066812" y="309376"/>
                </a:lnTo>
                <a:lnTo>
                  <a:pt x="0" y="3093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TextBox 28"/>
          <p:cNvSpPr txBox="1"/>
          <p:nvPr/>
        </p:nvSpPr>
        <p:spPr>
          <a:xfrm>
            <a:off x="8204090" y="2306839"/>
            <a:ext cx="9417141" cy="3721788"/>
          </a:xfrm>
          <a:prstGeom prst="rect">
            <a:avLst/>
          </a:prstGeom>
        </p:spPr>
        <p:txBody>
          <a:bodyPr wrap="square" lIns="0" tIns="0" rIns="0" bIns="0" rtlCol="0" anchor="t">
            <a:spAutoFit/>
          </a:bodyPr>
          <a:lstStyle/>
          <a:p>
            <a:pPr marL="652443" lvl="1" indent="-326221" algn="just">
              <a:lnSpc>
                <a:spcPts val="4230"/>
              </a:lnSpc>
              <a:buFont typeface="Arial"/>
              <a:buChar char="•"/>
            </a:pPr>
            <a:r>
              <a:rPr lang="en-GB" sz="2400" dirty="0">
                <a:solidFill>
                  <a:srgbClr val="FFFFFF"/>
                </a:solidFill>
                <a:latin typeface="Poppins"/>
                <a:ea typeface="Poppins"/>
                <a:cs typeface="Poppins"/>
                <a:sym typeface="Poppins"/>
              </a:rPr>
              <a:t>Rural students often face challenges like lack of teachers, poor resources, and low internet access. Our chosen area focuses on using Artificial Intelligence to create an offline-capable AI Tutor that answers subject queries and supports learning without relying on the internet. This bridges the education gap between rural and urban areas</a:t>
            </a:r>
            <a:endParaRPr lang="en-US" sz="2400" dirty="0">
              <a:solidFill>
                <a:srgbClr val="FFFFFF"/>
              </a:solidFill>
              <a:latin typeface="Poppins"/>
              <a:ea typeface="Poppins"/>
              <a:cs typeface="Poppins"/>
              <a:sym typeface="Poppins"/>
            </a:endParaRPr>
          </a:p>
        </p:txBody>
      </p:sp>
      <p:sp>
        <p:nvSpPr>
          <p:cNvPr id="29" name="TextBox 29"/>
          <p:cNvSpPr txBox="1"/>
          <p:nvPr/>
        </p:nvSpPr>
        <p:spPr>
          <a:xfrm>
            <a:off x="8185059" y="930361"/>
            <a:ext cx="9074241" cy="945372"/>
          </a:xfrm>
          <a:prstGeom prst="rect">
            <a:avLst/>
          </a:prstGeom>
        </p:spPr>
        <p:txBody>
          <a:bodyPr lIns="0" tIns="0" rIns="0" bIns="0" rtlCol="0" anchor="t">
            <a:spAutoFit/>
          </a:bodyPr>
          <a:lstStyle/>
          <a:p>
            <a:pPr algn="r">
              <a:lnSpc>
                <a:spcPts val="6807"/>
              </a:lnSpc>
            </a:pPr>
            <a:r>
              <a:rPr lang="en-US" sz="6188" b="1" dirty="0">
                <a:solidFill>
                  <a:srgbClr val="FFE012"/>
                </a:solidFill>
                <a:latin typeface="Poppins Bold"/>
                <a:ea typeface="Poppins Bold"/>
                <a:cs typeface="Poppins Bold"/>
                <a:sym typeface="Poppins Bold"/>
              </a:rPr>
              <a:t>AREA OVERVIEW</a:t>
            </a:r>
          </a:p>
        </p:txBody>
      </p:sp>
      <p:sp>
        <p:nvSpPr>
          <p:cNvPr id="30" name="TextBox 30"/>
          <p:cNvSpPr txBox="1"/>
          <p:nvPr/>
        </p:nvSpPr>
        <p:spPr>
          <a:xfrm>
            <a:off x="11222470" y="6360989"/>
            <a:ext cx="6036830" cy="516332"/>
          </a:xfrm>
          <a:prstGeom prst="rect">
            <a:avLst/>
          </a:prstGeom>
        </p:spPr>
        <p:txBody>
          <a:bodyPr lIns="0" tIns="0" rIns="0" bIns="0" rtlCol="0" anchor="t">
            <a:spAutoFit/>
          </a:bodyPr>
          <a:lstStyle/>
          <a:p>
            <a:pPr algn="r">
              <a:lnSpc>
                <a:spcPts val="4090"/>
              </a:lnSpc>
              <a:spcBef>
                <a:spcPct val="0"/>
              </a:spcBef>
            </a:pPr>
            <a:r>
              <a:rPr lang="en-US" sz="2921" b="1" dirty="0">
                <a:solidFill>
                  <a:srgbClr val="011577"/>
                </a:solidFill>
                <a:latin typeface="Poppins Bold"/>
                <a:ea typeface="Poppins Bold"/>
                <a:cs typeface="Poppins Bold"/>
                <a:sym typeface="Poppins Bold"/>
              </a:rPr>
              <a:t>IMPORTANCE OF AREA</a:t>
            </a:r>
          </a:p>
        </p:txBody>
      </p:sp>
      <p:sp>
        <p:nvSpPr>
          <p:cNvPr id="31" name="TextBox 31"/>
          <p:cNvSpPr txBox="1"/>
          <p:nvPr/>
        </p:nvSpPr>
        <p:spPr>
          <a:xfrm>
            <a:off x="8204090" y="7179444"/>
            <a:ext cx="9074241" cy="2644570"/>
          </a:xfrm>
          <a:prstGeom prst="rect">
            <a:avLst/>
          </a:prstGeom>
        </p:spPr>
        <p:txBody>
          <a:bodyPr lIns="0" tIns="0" rIns="0" bIns="0" rtlCol="0" anchor="t">
            <a:spAutoFit/>
          </a:bodyPr>
          <a:lstStyle/>
          <a:p>
            <a:pPr marL="652443" lvl="1" indent="-326221" algn="just">
              <a:lnSpc>
                <a:spcPts val="4230"/>
              </a:lnSpc>
              <a:spcBef>
                <a:spcPct val="0"/>
              </a:spcBef>
              <a:buFont typeface="Arial"/>
              <a:buChar char="•"/>
            </a:pPr>
            <a:r>
              <a:rPr lang="en-GB" sz="2400" dirty="0">
                <a:solidFill>
                  <a:srgbClr val="FFFFFF"/>
                </a:solidFill>
                <a:latin typeface="Poppins"/>
                <a:ea typeface="Poppins"/>
                <a:cs typeface="Poppins"/>
                <a:sym typeface="Poppins"/>
              </a:rPr>
              <a:t>AI can bring personalized learning to rural students where teachers and resources are scarce. An offline AI Tutor ensures access to knowledge anytime, reducing barriers caused by poor internet and improving equal learning opportunities.</a:t>
            </a:r>
            <a:endParaRPr lang="en-US" sz="2400" dirty="0">
              <a:solidFill>
                <a:srgbClr val="FFFFFF"/>
              </a:solidFill>
              <a:latin typeface="Poppins"/>
              <a:ea typeface="Poppins"/>
              <a:cs typeface="Poppins"/>
              <a:sym typeface="Poppins"/>
            </a:endParaRPr>
          </a:p>
        </p:txBody>
      </p:sp>
      <p:sp>
        <p:nvSpPr>
          <p:cNvPr id="32" name="Freeform 62">
            <a:extLst>
              <a:ext uri="{FF2B5EF4-FFF2-40B4-BE49-F238E27FC236}">
                <a16:creationId xmlns:a16="http://schemas.microsoft.com/office/drawing/2014/main" id="{C3D6FDDC-E372-921B-B81E-DF8EA96CAE19}"/>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7"/>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dirty="0">
                <a:solidFill>
                  <a:srgbClr val="FFE012"/>
                </a:solidFill>
                <a:latin typeface="Poppins Bold"/>
                <a:ea typeface="Poppins Bold"/>
                <a:cs typeface="Poppins Bold"/>
                <a:sym typeface="Poppins Bold"/>
              </a:rPr>
              <a:t>Potential Challenges and Opportunities</a:t>
            </a:r>
          </a:p>
        </p:txBody>
      </p:sp>
      <p:sp>
        <p:nvSpPr>
          <p:cNvPr id="3" name="TextBox 3"/>
          <p:cNvSpPr txBox="1"/>
          <p:nvPr/>
        </p:nvSpPr>
        <p:spPr>
          <a:xfrm>
            <a:off x="1028700" y="3461804"/>
            <a:ext cx="16230600" cy="4587281"/>
          </a:xfrm>
          <a:prstGeom prst="rect">
            <a:avLst/>
          </a:prstGeom>
        </p:spPr>
        <p:txBody>
          <a:bodyPr lIns="0" tIns="0" rIns="0" bIns="0" rtlCol="0" anchor="t">
            <a:spAutoFit/>
          </a:bodyPr>
          <a:lstStyle/>
          <a:p>
            <a:pPr marL="802641" lvl="1" indent="-457200">
              <a:lnSpc>
                <a:spcPts val="4480"/>
              </a:lnSpc>
              <a:buFont typeface="Arial" panose="020B0604020202020204" pitchFamily="34" charset="0"/>
              <a:buChar char="•"/>
            </a:pPr>
            <a:r>
              <a:rPr lang="en-GB" sz="3200" dirty="0">
                <a:solidFill>
                  <a:srgbClr val="FFFFFF"/>
                </a:solidFill>
                <a:latin typeface="Poppins"/>
                <a:ea typeface="Poppins"/>
                <a:cs typeface="Poppins"/>
                <a:sym typeface="Poppins"/>
              </a:rPr>
              <a:t>Rural students face limited teachers, poor study resources, and weak internet access. AI can help by offering instant doubt-solving, offline learning, and equal access to knowledge.</a:t>
            </a:r>
          </a:p>
          <a:p>
            <a:pPr marL="345441" lvl="1">
              <a:lnSpc>
                <a:spcPts val="4480"/>
              </a:lnSpc>
            </a:pPr>
            <a:endParaRPr lang="en-GB" sz="3200" dirty="0">
              <a:solidFill>
                <a:srgbClr val="FFFFFF"/>
              </a:solidFill>
              <a:latin typeface="Poppins"/>
              <a:ea typeface="Poppins"/>
              <a:cs typeface="Poppins"/>
              <a:sym typeface="Poppins"/>
            </a:endParaRPr>
          </a:p>
          <a:p>
            <a:pPr marL="690881" lvl="1" indent="-345440">
              <a:lnSpc>
                <a:spcPts val="4480"/>
              </a:lnSpc>
              <a:buFont typeface="Arial"/>
              <a:buChar char="•"/>
            </a:pPr>
            <a:r>
              <a:rPr lang="en-GB" sz="3200" dirty="0">
                <a:solidFill>
                  <a:srgbClr val="FFFFFF"/>
                </a:solidFill>
                <a:latin typeface="Poppins"/>
                <a:ea typeface="Poppins"/>
                <a:cs typeface="Poppins"/>
                <a:sym typeface="Poppins"/>
              </a:rPr>
              <a:t>AI can improve education quality by providing personalized tutoring and instant feedback. An offline AI Tutor can automate doubt-solving, support teachers, and give rural students equal access to learning resources without internet dependence</a:t>
            </a:r>
            <a:r>
              <a:rPr lang="en-US" sz="3200" dirty="0">
                <a:solidFill>
                  <a:srgbClr val="FFFFFF"/>
                </a:solidFill>
                <a:latin typeface="Poppins"/>
                <a:ea typeface="Poppins"/>
                <a:cs typeface="Poppins"/>
                <a:sym typeface="Poppins"/>
              </a:rPr>
              <a:t>.</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6" y="-2986427"/>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4F2B029B-4791-C7BF-2950-C66E2D01287A}"/>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dirty="0">
                <a:solidFill>
                  <a:srgbClr val="FFE012"/>
                </a:solidFill>
                <a:latin typeface="Poppins Bold"/>
                <a:ea typeface="Poppins Bold"/>
                <a:cs typeface="Poppins Bold"/>
                <a:sym typeface="Poppins Bold"/>
              </a:rPr>
              <a:t>Preliminary Solution Concept</a:t>
            </a:r>
          </a:p>
        </p:txBody>
      </p:sp>
      <p:sp>
        <p:nvSpPr>
          <p:cNvPr id="3" name="TextBox 3"/>
          <p:cNvSpPr txBox="1"/>
          <p:nvPr/>
        </p:nvSpPr>
        <p:spPr>
          <a:xfrm>
            <a:off x="1028700" y="3543126"/>
            <a:ext cx="16230600" cy="5741444"/>
          </a:xfrm>
          <a:prstGeom prst="rect">
            <a:avLst/>
          </a:prstGeom>
        </p:spPr>
        <p:txBody>
          <a:bodyPr lIns="0" tIns="0" rIns="0" bIns="0" rtlCol="0" anchor="t">
            <a:spAutoFit/>
          </a:bodyPr>
          <a:lstStyle/>
          <a:p>
            <a:pPr marL="690881" lvl="1" indent="-345440">
              <a:lnSpc>
                <a:spcPts val="4480"/>
              </a:lnSpc>
              <a:buFont typeface="Arial"/>
              <a:buChar char="•"/>
            </a:pPr>
            <a:r>
              <a:rPr lang="en-GB" sz="3200" dirty="0">
                <a:solidFill>
                  <a:srgbClr val="FFFFFF"/>
                </a:solidFill>
                <a:latin typeface="Poppins"/>
                <a:ea typeface="Poppins"/>
                <a:cs typeface="Poppins"/>
                <a:sym typeface="Poppins"/>
              </a:rPr>
              <a:t>We propose an offline-capable AI Tutor chatbot that can answer subject-related questions, guide students with simple explanations, and support learning in low-connectivity areas. It will use Python, Flask, and SQLite to run locally, ensuring students can access knowledge anytime without relying on the internet</a:t>
            </a:r>
            <a:r>
              <a:rPr lang="en-US" sz="3200" dirty="0">
                <a:solidFill>
                  <a:srgbClr val="FFFFFF"/>
                </a:solidFill>
                <a:latin typeface="Poppins"/>
                <a:ea typeface="Poppins"/>
                <a:cs typeface="Poppins"/>
                <a:sym typeface="Poppins"/>
              </a:rPr>
              <a:t>.</a:t>
            </a:r>
          </a:p>
          <a:p>
            <a:pPr marL="690881" lvl="1" indent="-345440">
              <a:lnSpc>
                <a:spcPts val="4480"/>
              </a:lnSpc>
              <a:buFont typeface="Arial"/>
              <a:buChar char="•"/>
            </a:pPr>
            <a:endParaRPr lang="en-US" sz="3200" dirty="0">
              <a:solidFill>
                <a:srgbClr val="FFFFFF"/>
              </a:solidFill>
              <a:latin typeface="Poppins"/>
              <a:ea typeface="Poppins"/>
              <a:cs typeface="Poppins"/>
              <a:sym typeface="Poppins"/>
            </a:endParaRPr>
          </a:p>
          <a:p>
            <a:pPr marL="690881" lvl="1" indent="-345440">
              <a:lnSpc>
                <a:spcPts val="4480"/>
              </a:lnSpc>
              <a:buFont typeface="Arial"/>
              <a:buChar char="•"/>
            </a:pPr>
            <a:r>
              <a:rPr lang="en-GB" sz="3200" dirty="0">
                <a:solidFill>
                  <a:srgbClr val="FFFFFF"/>
                </a:solidFill>
                <a:latin typeface="Poppins"/>
                <a:ea typeface="Poppins"/>
                <a:cs typeface="Poppins"/>
                <a:sym typeface="Poppins"/>
              </a:rPr>
              <a:t>The AI Tutor can simplify learning by instantly answering student questions, explaining topics in simple language, and guiding self-study. By working offline, it ensures continuous access to knowledge and reduces the learning gap in rural education</a:t>
            </a:r>
            <a:endParaRPr lang="en-US" sz="3200" dirty="0">
              <a:solidFill>
                <a:srgbClr val="FFFFFF"/>
              </a:solidFill>
              <a:latin typeface="Poppins"/>
              <a:ea typeface="Poppins"/>
              <a:cs typeface="Poppins"/>
              <a:sym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39A1974D-769E-FC05-D424-D110C4390DF4}"/>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Key Features and Functionalities</a:t>
            </a:r>
          </a:p>
        </p:txBody>
      </p:sp>
      <p:sp>
        <p:nvSpPr>
          <p:cNvPr id="3" name="TextBox 3"/>
          <p:cNvSpPr txBox="1"/>
          <p:nvPr/>
        </p:nvSpPr>
        <p:spPr>
          <a:xfrm>
            <a:off x="956370" y="2877814"/>
            <a:ext cx="16230600" cy="6895606"/>
          </a:xfrm>
          <a:prstGeom prst="rect">
            <a:avLst/>
          </a:prstGeom>
        </p:spPr>
        <p:txBody>
          <a:bodyPr lIns="0" tIns="0" rIns="0" bIns="0" rtlCol="0" anchor="t">
            <a:spAutoFit/>
          </a:bodyPr>
          <a:lstStyle/>
          <a:p>
            <a:pPr marL="345441" lvl="1">
              <a:lnSpc>
                <a:spcPts val="4480"/>
              </a:lnSpc>
            </a:pPr>
            <a:r>
              <a:rPr lang="en-GB" sz="3200" dirty="0">
                <a:solidFill>
                  <a:srgbClr val="FFFFFF"/>
                </a:solidFill>
                <a:latin typeface="Poppins"/>
                <a:ea typeface="Poppins"/>
                <a:cs typeface="Poppins"/>
                <a:sym typeface="Poppins"/>
              </a:rPr>
              <a:t>Offline Q&amp;A Support – chatbot answers subject-related questions without internet.</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Personalized Interactions – adapts responses to student needs and level.</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24/7 Availability – learning help anytime, without teacher dependency.</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Multilingual Capabilities – supports local/regional languages for better understanding.</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Automated Assistance – handles doubt-solving, basic explanations, and learning tips automatically.</a:t>
            </a:r>
            <a:endParaRPr lang="en-US" sz="3200" dirty="0">
              <a:solidFill>
                <a:srgbClr val="FFFFFF"/>
              </a:solidFill>
              <a:latin typeface="Poppins"/>
              <a:ea typeface="Poppins"/>
              <a:cs typeface="Poppins"/>
              <a:sym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A2B4B15F-98A4-C4E5-D9C4-044989363C9F}"/>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Target Users and Expected Use Cases</a:t>
            </a:r>
          </a:p>
        </p:txBody>
      </p:sp>
      <p:sp>
        <p:nvSpPr>
          <p:cNvPr id="3" name="TextBox 3"/>
          <p:cNvSpPr txBox="1"/>
          <p:nvPr/>
        </p:nvSpPr>
        <p:spPr>
          <a:xfrm>
            <a:off x="956370" y="2905714"/>
            <a:ext cx="16230600" cy="6318525"/>
          </a:xfrm>
          <a:prstGeom prst="rect">
            <a:avLst/>
          </a:prstGeom>
        </p:spPr>
        <p:txBody>
          <a:bodyPr lIns="0" tIns="0" rIns="0" bIns="0" rtlCol="0" anchor="t">
            <a:spAutoFit/>
          </a:bodyPr>
          <a:lstStyle/>
          <a:p>
            <a:pPr marL="345441" lvl="1">
              <a:lnSpc>
                <a:spcPts val="4480"/>
              </a:lnSpc>
            </a:pPr>
            <a:r>
              <a:rPr lang="en-GB" sz="3200" dirty="0">
                <a:solidFill>
                  <a:srgbClr val="FFFFFF"/>
                </a:solidFill>
                <a:latin typeface="Poppins"/>
                <a:ea typeface="Poppins"/>
                <a:cs typeface="Poppins"/>
                <a:sym typeface="Poppins"/>
              </a:rPr>
              <a:t>Students: Ask subject-related questions like “Explain photosynthesis” or “Solve 12 × 15”, and receive instant, simple explanations.</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Teachers: Use the chatbot as a digital assistant to provide examples, practice questions, or explanations during class.</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Community Learners: Adults in rural areas can use it for basic education, general knowledge, or language learning.</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Exam Preparation: Students preparing for school exams can revise key topics and get quick answers without internet dependency.</a:t>
            </a:r>
            <a:endParaRPr lang="en-US" sz="3200" dirty="0">
              <a:solidFill>
                <a:srgbClr val="FFFFFF"/>
              </a:solidFill>
              <a:latin typeface="Poppins"/>
              <a:ea typeface="Poppins"/>
              <a:cs typeface="Poppins"/>
              <a:sym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86038ED7-9620-129B-A426-3A94F13F0838}"/>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Data Requirements and Privacy Considerations</a:t>
            </a:r>
          </a:p>
        </p:txBody>
      </p:sp>
      <p:sp>
        <p:nvSpPr>
          <p:cNvPr id="3" name="TextBox 3"/>
          <p:cNvSpPr txBox="1"/>
          <p:nvPr/>
        </p:nvSpPr>
        <p:spPr>
          <a:xfrm>
            <a:off x="1028699" y="3351065"/>
            <a:ext cx="16230600" cy="5164362"/>
          </a:xfrm>
          <a:prstGeom prst="rect">
            <a:avLst/>
          </a:prstGeom>
        </p:spPr>
        <p:txBody>
          <a:bodyPr lIns="0" tIns="0" rIns="0" bIns="0" rtlCol="0" anchor="t">
            <a:spAutoFit/>
          </a:bodyPr>
          <a:lstStyle/>
          <a:p>
            <a:pPr marL="345441" lvl="1">
              <a:lnSpc>
                <a:spcPts val="4480"/>
              </a:lnSpc>
            </a:pPr>
            <a:r>
              <a:rPr lang="en-GB" sz="3200" dirty="0">
                <a:solidFill>
                  <a:srgbClr val="FFFFFF"/>
                </a:solidFill>
                <a:latin typeface="Poppins"/>
                <a:ea typeface="Poppins"/>
                <a:cs typeface="Poppins"/>
                <a:sym typeface="Poppins"/>
              </a:rPr>
              <a:t>The AI Tutor requires a structured database of subject questions and answers (Math, Science, English, GK) prepared from school textbooks, open educational resources, or teacher-curated content. This data will be stored in SQLite for offline access and processed with NLP to handle variations in student queries.</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To ensure privacy, no personal student information is collected. If usage data is stored (e.g., frequently asked questions), it will remain encrypted and local to the device, ensuring both security and offline independence.</a:t>
            </a:r>
            <a:endParaRPr lang="en-US" sz="3200" dirty="0">
              <a:solidFill>
                <a:srgbClr val="FFFFFF"/>
              </a:solidFill>
              <a:latin typeface="Poppins"/>
              <a:ea typeface="Poppins"/>
              <a:cs typeface="Poppins"/>
              <a:sym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D7CD4557-1D2F-A2D8-3BCD-3E413A7B33BE}"/>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AI Technologies and Methods</a:t>
            </a:r>
          </a:p>
        </p:txBody>
      </p:sp>
      <p:sp>
        <p:nvSpPr>
          <p:cNvPr id="3" name="TextBox 3"/>
          <p:cNvSpPr txBox="1"/>
          <p:nvPr/>
        </p:nvSpPr>
        <p:spPr>
          <a:xfrm>
            <a:off x="1028700" y="3543126"/>
            <a:ext cx="16230600" cy="4587281"/>
          </a:xfrm>
          <a:prstGeom prst="rect">
            <a:avLst/>
          </a:prstGeom>
        </p:spPr>
        <p:txBody>
          <a:bodyPr lIns="0" tIns="0" rIns="0" bIns="0" rtlCol="0" anchor="t">
            <a:spAutoFit/>
          </a:bodyPr>
          <a:lstStyle/>
          <a:p>
            <a:pPr marL="345441" lvl="1">
              <a:lnSpc>
                <a:spcPts val="4480"/>
              </a:lnSpc>
            </a:pPr>
            <a:r>
              <a:rPr lang="en-GB" sz="3200" dirty="0">
                <a:solidFill>
                  <a:srgbClr val="FFFFFF"/>
                </a:solidFill>
                <a:latin typeface="Poppins"/>
                <a:ea typeface="Poppins"/>
                <a:cs typeface="Poppins"/>
                <a:sym typeface="Poppins"/>
              </a:rPr>
              <a:t>Natural Language Processing (NLP): Helps the chatbot understand different ways students ask questions and find the closest matching answer.</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Machine Learning (Basic Models): Can improve responses over time by learning from frequently asked questions and user interactions.</a:t>
            </a:r>
          </a:p>
          <a:p>
            <a:pPr marL="345441" lvl="1">
              <a:lnSpc>
                <a:spcPts val="4480"/>
              </a:lnSpc>
            </a:pPr>
            <a:endParaRPr lang="en-GB" sz="3200" dirty="0">
              <a:solidFill>
                <a:srgbClr val="FFFFFF"/>
              </a:solidFill>
              <a:latin typeface="Poppins"/>
              <a:ea typeface="Poppins"/>
              <a:cs typeface="Poppins"/>
              <a:sym typeface="Poppins"/>
            </a:endParaRPr>
          </a:p>
          <a:p>
            <a:pPr marL="345441" lvl="1">
              <a:lnSpc>
                <a:spcPts val="4480"/>
              </a:lnSpc>
            </a:pPr>
            <a:r>
              <a:rPr lang="en-GB" sz="3200" dirty="0">
                <a:solidFill>
                  <a:srgbClr val="FFFFFF"/>
                </a:solidFill>
                <a:latin typeface="Poppins"/>
                <a:ea typeface="Poppins"/>
                <a:cs typeface="Poppins"/>
                <a:sym typeface="Poppins"/>
              </a:rPr>
              <a:t>Data Analysis: Identifies common doubts, subject areas where students struggle, and provides useful insights for teachers.</a:t>
            </a:r>
            <a:endParaRPr lang="en-US" sz="3200" dirty="0">
              <a:solidFill>
                <a:srgbClr val="FFFFFF"/>
              </a:solidFill>
              <a:latin typeface="Poppins"/>
              <a:ea typeface="Poppins"/>
              <a:cs typeface="Poppins"/>
              <a:sym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D915E689-5C0B-2175-825D-26EEC85E20F5}"/>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954275"/>
            <a:ext cx="11359450" cy="94537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Implementation Approach</a:t>
            </a:r>
          </a:p>
        </p:txBody>
      </p:sp>
      <p:sp>
        <p:nvSpPr>
          <p:cNvPr id="3" name="TextBox 3"/>
          <p:cNvSpPr txBox="1"/>
          <p:nvPr/>
        </p:nvSpPr>
        <p:spPr>
          <a:xfrm>
            <a:off x="685800" y="2808694"/>
            <a:ext cx="16230600" cy="6895606"/>
          </a:xfrm>
          <a:prstGeom prst="rect">
            <a:avLst/>
          </a:prstGeom>
        </p:spPr>
        <p:txBody>
          <a:bodyPr lIns="0" tIns="0" rIns="0" bIns="0" rtlCol="0" anchor="t">
            <a:spAutoFit/>
          </a:bodyPr>
          <a:lstStyle/>
          <a:p>
            <a:pPr marL="345441" lvl="1">
              <a:lnSpc>
                <a:spcPts val="4480"/>
              </a:lnSpc>
            </a:pPr>
            <a:r>
              <a:rPr lang="en-US" sz="3200" dirty="0">
                <a:solidFill>
                  <a:srgbClr val="FFFFFF"/>
                </a:solidFill>
                <a:latin typeface="Poppins"/>
                <a:ea typeface="Poppins"/>
                <a:cs typeface="Poppins"/>
                <a:sym typeface="Poppins"/>
              </a:rPr>
              <a:t>Preliminary Plan for Building and Deployment:</a:t>
            </a:r>
          </a:p>
          <a:p>
            <a:pPr marL="345441" lvl="1">
              <a:lnSpc>
                <a:spcPts val="4480"/>
              </a:lnSpc>
            </a:pPr>
            <a:r>
              <a:rPr lang="en-US" sz="3200" dirty="0">
                <a:solidFill>
                  <a:srgbClr val="FFFFFF"/>
                </a:solidFill>
                <a:latin typeface="Poppins"/>
                <a:ea typeface="Poppins"/>
                <a:cs typeface="Poppins"/>
                <a:sym typeface="Poppins"/>
              </a:rPr>
              <a:t>The AI Tutor will be built with Python (Flask), SQLite for offline storage, and HTML/CSS/JS for the interface. NLP tools like NLTK/</a:t>
            </a:r>
            <a:r>
              <a:rPr lang="en-US" sz="3200" dirty="0" err="1">
                <a:solidFill>
                  <a:srgbClr val="FFFFFF"/>
                </a:solidFill>
                <a:latin typeface="Poppins"/>
                <a:ea typeface="Poppins"/>
                <a:cs typeface="Poppins"/>
                <a:sym typeface="Poppins"/>
              </a:rPr>
              <a:t>spaCy</a:t>
            </a:r>
            <a:r>
              <a:rPr lang="en-US" sz="3200" dirty="0">
                <a:solidFill>
                  <a:srgbClr val="FFFFFF"/>
                </a:solidFill>
                <a:latin typeface="Poppins"/>
                <a:ea typeface="Poppins"/>
                <a:cs typeface="Poppins"/>
                <a:sym typeface="Poppins"/>
              </a:rPr>
              <a:t> will enable question matching.</a:t>
            </a:r>
          </a:p>
          <a:p>
            <a:pPr marL="345441" lvl="1">
              <a:lnSpc>
                <a:spcPts val="4480"/>
              </a:lnSpc>
            </a:pPr>
            <a:endParaRPr lang="en-US" sz="3200" dirty="0">
              <a:solidFill>
                <a:srgbClr val="FFFFFF"/>
              </a:solidFill>
              <a:latin typeface="Poppins"/>
              <a:ea typeface="Poppins"/>
              <a:cs typeface="Poppins"/>
              <a:sym typeface="Poppins"/>
            </a:endParaRPr>
          </a:p>
          <a:p>
            <a:pPr marL="345441" lvl="1">
              <a:lnSpc>
                <a:spcPts val="4480"/>
              </a:lnSpc>
            </a:pPr>
            <a:r>
              <a:rPr lang="en-US" sz="3200" dirty="0">
                <a:solidFill>
                  <a:srgbClr val="FFFFFF"/>
                </a:solidFill>
                <a:latin typeface="Poppins"/>
                <a:ea typeface="Poppins"/>
                <a:cs typeface="Poppins"/>
                <a:sym typeface="Poppins"/>
              </a:rPr>
              <a:t>Timeline:</a:t>
            </a:r>
          </a:p>
          <a:p>
            <a:pPr marL="345441" lvl="1">
              <a:lnSpc>
                <a:spcPts val="4480"/>
              </a:lnSpc>
            </a:pPr>
            <a:r>
              <a:rPr lang="en-US" sz="3200" dirty="0">
                <a:solidFill>
                  <a:srgbClr val="FFFFFF"/>
                </a:solidFill>
                <a:latin typeface="Poppins"/>
                <a:ea typeface="Poppins"/>
                <a:cs typeface="Poppins"/>
                <a:sym typeface="Poppins"/>
              </a:rPr>
              <a:t>Week 1: Setup Flask + SQLite, basic chatbot.</a:t>
            </a:r>
          </a:p>
          <a:p>
            <a:pPr marL="345441" lvl="1">
              <a:lnSpc>
                <a:spcPts val="4480"/>
              </a:lnSpc>
            </a:pPr>
            <a:r>
              <a:rPr lang="en-US" sz="3200" dirty="0">
                <a:solidFill>
                  <a:srgbClr val="FFFFFF"/>
                </a:solidFill>
                <a:latin typeface="Poppins"/>
                <a:ea typeface="Poppins"/>
                <a:cs typeface="Poppins"/>
                <a:sym typeface="Poppins"/>
              </a:rPr>
              <a:t>Week 2: Add NLP and offline Q&amp;A features.</a:t>
            </a:r>
          </a:p>
          <a:p>
            <a:pPr marL="345441" lvl="1">
              <a:lnSpc>
                <a:spcPts val="4480"/>
              </a:lnSpc>
            </a:pPr>
            <a:r>
              <a:rPr lang="en-US" sz="3200" dirty="0">
                <a:solidFill>
                  <a:srgbClr val="FFFFFF"/>
                </a:solidFill>
                <a:latin typeface="Poppins"/>
                <a:ea typeface="Poppins"/>
                <a:cs typeface="Poppins"/>
                <a:sym typeface="Poppins"/>
              </a:rPr>
              <a:t>Week 3: Connect frontend and backend, test offline.</a:t>
            </a:r>
          </a:p>
          <a:p>
            <a:pPr marL="345441" lvl="1">
              <a:lnSpc>
                <a:spcPts val="4480"/>
              </a:lnSpc>
            </a:pPr>
            <a:r>
              <a:rPr lang="en-US" sz="3200" dirty="0">
                <a:solidFill>
                  <a:srgbClr val="FFFFFF"/>
                </a:solidFill>
                <a:latin typeface="Poppins"/>
                <a:ea typeface="Poppins"/>
                <a:cs typeface="Poppins"/>
                <a:sym typeface="Poppins"/>
              </a:rPr>
              <a:t>Week 4: Polish UI, add multilingual/voice support, prepare demo.</a:t>
            </a:r>
          </a:p>
          <a:p>
            <a:pPr marL="690881" lvl="1" indent="-345440">
              <a:lnSpc>
                <a:spcPts val="4480"/>
              </a:lnSpc>
              <a:buFont typeface="Arial"/>
              <a:buChar char="•"/>
            </a:pPr>
            <a:endParaRPr lang="en-US" sz="3200" dirty="0">
              <a:solidFill>
                <a:srgbClr val="FFFFFF"/>
              </a:solidFill>
              <a:latin typeface="Poppins"/>
              <a:ea typeface="Poppins"/>
              <a:cs typeface="Poppins"/>
              <a:sym typeface="Poppins"/>
            </a:endParaRPr>
          </a:p>
          <a:p>
            <a:pPr marL="345441" lvl="1">
              <a:lnSpc>
                <a:spcPts val="4480"/>
              </a:lnSpc>
            </a:pPr>
            <a:r>
              <a:rPr lang="en-US" sz="3200" dirty="0">
                <a:solidFill>
                  <a:srgbClr val="FFFFFF"/>
                </a:solidFill>
                <a:latin typeface="Poppins"/>
                <a:ea typeface="Poppins"/>
                <a:cs typeface="Poppins"/>
                <a:sym typeface="Poppins"/>
              </a:rPr>
              <a:t>This plan is flexible for adjustments during the hackathon.</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CADC7097-3C73-C0A5-D70D-B910CFDD5253}"/>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803</Words>
  <Application>Microsoft Office PowerPoint</Application>
  <PresentationFormat>Custom</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Poppins Bold</vt:lpstr>
      <vt:lpstr>Calibri</vt:lpstr>
      <vt:lpstr>Arial</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SAMADHAN 1.0</dc:title>
  <cp:lastModifiedBy>KUNAL DANGI</cp:lastModifiedBy>
  <cp:revision>30</cp:revision>
  <dcterms:created xsi:type="dcterms:W3CDTF">2006-08-16T00:00:00Z</dcterms:created>
  <dcterms:modified xsi:type="dcterms:W3CDTF">2025-09-04T20:22:15Z</dcterms:modified>
  <dc:identifier>DAGVPOy7A7Q</dc:identifier>
</cp:coreProperties>
</file>