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4"/>
  </p:handoutMasterIdLst>
  <p:sldIdLst>
    <p:sldId id="265" r:id="rId3"/>
    <p:sldId id="287" r:id="rId5"/>
    <p:sldId id="369" r:id="rId6"/>
    <p:sldId id="500" r:id="rId7"/>
    <p:sldId id="530" r:id="rId8"/>
    <p:sldId id="468" r:id="rId9"/>
    <p:sldId id="388" r:id="rId10"/>
    <p:sldId id="532" r:id="rId11"/>
    <p:sldId id="514" r:id="rId12"/>
    <p:sldId id="543" r:id="rId13"/>
    <p:sldId id="533" r:id="rId14"/>
    <p:sldId id="386" r:id="rId15"/>
    <p:sldId id="478" r:id="rId16"/>
    <p:sldId id="544" r:id="rId17"/>
    <p:sldId id="545" r:id="rId18"/>
    <p:sldId id="293" r:id="rId19"/>
    <p:sldId id="534" r:id="rId20"/>
    <p:sldId id="295" r:id="rId21"/>
    <p:sldId id="542" r:id="rId22"/>
    <p:sldId id="286" r:id="rId23"/>
  </p:sldIdLst>
  <p:sldSz cx="9144000" cy="6858000" type="screen4x3"/>
  <p:notesSz cx="6735445" cy="986917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00"/>
    <a:srgbClr val="93AE72"/>
    <a:srgbClr val="B1C1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533" autoAdjust="0"/>
  </p:normalViewPr>
  <p:slideViewPr>
    <p:cSldViewPr showGuides="1">
      <p:cViewPr varScale="1">
        <p:scale>
          <a:sx n="48" d="100"/>
          <a:sy n="48" d="100"/>
        </p:scale>
        <p:origin x="1752"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5" d="100"/>
          <a:sy n="35" d="100"/>
        </p:scale>
        <p:origin x="-2462" y="-91"/>
      </p:cViewPr>
      <p:guideLst>
        <p:guide orient="horz" pos="3108"/>
        <p:guide pos="212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15373" y="0"/>
            <a:ext cx="2918831" cy="493474"/>
          </a:xfrm>
          <a:prstGeom prst="rect">
            <a:avLst/>
          </a:prstGeom>
        </p:spPr>
        <p:txBody>
          <a:bodyPr vert="horz" lIns="91440" tIns="45720" rIns="91440" bIns="45720" rtlCol="0"/>
          <a:lstStyle>
            <a:lvl1pPr algn="r">
              <a:defRPr sz="1200"/>
            </a:lvl1pPr>
          </a:lstStyle>
          <a:p>
            <a:fld id="{2C71ACE5-0652-499A-82AC-ADDC7C376A62}" type="datetimeFigureOut">
              <a:rPr lang="en-US" smtClean="0"/>
            </a:fld>
            <a:endParaRPr lang="en-US" dirty="0"/>
          </a:p>
        </p:txBody>
      </p:sp>
      <p:sp>
        <p:nvSpPr>
          <p:cNvPr id="4" name="Footer Placeholder 3"/>
          <p:cNvSpPr>
            <a:spLocks noGrp="1"/>
          </p:cNvSpPr>
          <p:nvPr>
            <p:ph type="ftr" sz="quarter" idx="2"/>
          </p:nvPr>
        </p:nvSpPr>
        <p:spPr>
          <a:xfrm>
            <a:off x="0" y="9374301"/>
            <a:ext cx="2918831" cy="493474"/>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15373" y="9374301"/>
            <a:ext cx="2918831" cy="493474"/>
          </a:xfrm>
          <a:prstGeom prst="rect">
            <a:avLst/>
          </a:prstGeom>
        </p:spPr>
        <p:txBody>
          <a:bodyPr vert="horz" lIns="91440" tIns="45720" rIns="91440" bIns="45720" rtlCol="0" anchor="b"/>
          <a:lstStyle>
            <a:lvl1pPr algn="r">
              <a:defRPr sz="1200"/>
            </a:lvl1pPr>
          </a:lstStyle>
          <a:p>
            <a:fld id="{E7FDB786-2F8F-487E-9F7A-390B65DB8806}" type="slidenum">
              <a:rPr lang="en-US" smtClean="0"/>
            </a:fld>
            <a:endParaRPr lang="en-US" dirty="0"/>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15373" y="0"/>
            <a:ext cx="2918831" cy="493474"/>
          </a:xfrm>
          <a:prstGeom prst="rect">
            <a:avLst/>
          </a:prstGeom>
        </p:spPr>
        <p:txBody>
          <a:bodyPr vert="horz" lIns="91440" tIns="45720" rIns="91440" bIns="45720" rtlCol="0"/>
          <a:lstStyle>
            <a:lvl1pPr algn="r">
              <a:defRPr sz="1200"/>
            </a:lvl1pPr>
          </a:lstStyle>
          <a:p>
            <a:fld id="{71709560-67D1-44A4-8C57-2765DEE809FB}" type="datetimeFigureOut">
              <a:rPr lang="en-US" smtClean="0"/>
            </a:fld>
            <a:endParaRPr lang="en-US" dirty="0"/>
          </a:p>
        </p:txBody>
      </p:sp>
      <p:sp>
        <p:nvSpPr>
          <p:cNvPr id="4" name="Slide Image Placeholder 3"/>
          <p:cNvSpPr>
            <a:spLocks noGrp="1" noRot="1" noChangeAspect="1"/>
          </p:cNvSpPr>
          <p:nvPr>
            <p:ph type="sldImg" idx="2"/>
          </p:nvPr>
        </p:nvSpPr>
        <p:spPr>
          <a:xfrm>
            <a:off x="900113" y="739775"/>
            <a:ext cx="4935537" cy="37020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3577" y="4688007"/>
            <a:ext cx="5388610" cy="444127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374301"/>
            <a:ext cx="2918831" cy="493474"/>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15373" y="9374301"/>
            <a:ext cx="2918831" cy="493474"/>
          </a:xfrm>
          <a:prstGeom prst="rect">
            <a:avLst/>
          </a:prstGeom>
        </p:spPr>
        <p:txBody>
          <a:bodyPr vert="horz" lIns="91440" tIns="45720" rIns="91440" bIns="45720" rtlCol="0" anchor="b"/>
          <a:lstStyle>
            <a:lvl1pPr algn="r">
              <a:defRPr sz="1200"/>
            </a:lvl1pPr>
          </a:lstStyle>
          <a:p>
            <a:fld id="{C4CF951E-0BAA-4E36-AA90-03BAA79777A1}" type="slidenum">
              <a:rPr lang="en-US" smtClean="0"/>
            </a:fld>
            <a:endParaRPr lang="en-US" dirty="0"/>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C4CF951E-0BAA-4E36-AA90-03BAA79777A1}" type="slidenum">
              <a:rPr lang="en-US" smtClean="0"/>
            </a:fld>
            <a:endParaRPr lang="en-US" dirty="0"/>
          </a:p>
        </p:txBody>
      </p:sp>
      <p:sp>
        <p:nvSpPr>
          <p:cNvPr id="6" name="Footer Placeholder 5"/>
          <p:cNvSpPr>
            <a:spLocks noGrp="1"/>
          </p:cNvSpPr>
          <p:nvPr>
            <p:ph type="ftr" sz="quarter" idx="12"/>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C4CF951E-0BAA-4E36-AA90-03BAA79777A1}" type="slidenum">
              <a:rPr lang="en-US" smtClean="0"/>
            </a:fld>
            <a:endParaRPr lang="en-US" dirty="0"/>
          </a:p>
        </p:txBody>
      </p:sp>
      <p:sp>
        <p:nvSpPr>
          <p:cNvPr id="6" name="Footer Placeholder 5"/>
          <p:cNvSpPr>
            <a:spLocks noGrp="1"/>
          </p:cNvSpPr>
          <p:nvPr>
            <p:ph type="ftr" sz="quarter" idx="12"/>
          </p:nvPr>
        </p:nvSpPr>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C4CF951E-0BAA-4E36-AA90-03BAA79777A1}" type="slidenum">
              <a:rPr lang="en-US" smtClean="0"/>
            </a:fld>
            <a:endParaRPr lang="en-US" dirty="0"/>
          </a:p>
        </p:txBody>
      </p:sp>
      <p:sp>
        <p:nvSpPr>
          <p:cNvPr id="6" name="Footer Placeholder 5"/>
          <p:cNvSpPr>
            <a:spLocks noGrp="1"/>
          </p:cNvSpPr>
          <p:nvPr>
            <p:ph type="ftr" sz="quarter" idx="12"/>
          </p:nvPr>
        </p:nvSpPr>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C4CF951E-0BAA-4E36-AA90-03BAA79777A1}" type="slidenum">
              <a:rPr lang="en-US" smtClean="0"/>
            </a:fld>
            <a:endParaRPr lang="en-US" dirty="0"/>
          </a:p>
        </p:txBody>
      </p:sp>
      <p:sp>
        <p:nvSpPr>
          <p:cNvPr id="6" name="Footer Placeholder 5"/>
          <p:cNvSpPr>
            <a:spLocks noGrp="1"/>
          </p:cNvSpPr>
          <p:nvPr>
            <p:ph type="ftr" sz="quarter" idx="12"/>
          </p:nvPr>
        </p:nvSpPr>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CF951E-0BAA-4E36-AA90-03BAA79777A1}" type="slidenum">
              <a:rPr lang="en-US" smtClean="0"/>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CF951E-0BAA-4E36-AA90-03BAA79777A1}" type="slidenum">
              <a:rPr lang="en-US" smtClean="0"/>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CF951E-0BAA-4E36-AA90-03BAA79777A1}" type="slidenum">
              <a:rPr lang="en-US" smtClean="0"/>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CF951E-0BAA-4E36-AA90-03BAA79777A1}" type="slidenum">
              <a:rPr lang="en-US" smtClean="0"/>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Platshållare för bildobjekt 1"/>
          <p:cNvSpPr>
            <a:spLocks noGrp="1" noRot="1" noChangeAspect="1" noTextEdit="1"/>
          </p:cNvSpPr>
          <p:nvPr>
            <p:ph type="sldImg"/>
          </p:nvPr>
        </p:nvSpPr>
        <p:spPr bwMode="auto">
          <a:noFill/>
          <a:ln>
            <a:solidFill>
              <a:srgbClr val="000000"/>
            </a:solidFill>
            <a:miter lim="800000"/>
          </a:ln>
        </p:spPr>
      </p:sp>
      <p:sp>
        <p:nvSpPr>
          <p:cNvPr id="30723" name="Platshållare för anteckningar 2"/>
          <p:cNvSpPr>
            <a:spLocks noGrp="1"/>
          </p:cNvSpPr>
          <p:nvPr>
            <p:ph type="body" idx="1"/>
          </p:nvPr>
        </p:nvSpPr>
        <p:spPr bwMode="auto">
          <a:noFill/>
        </p:spPr>
        <p:txBody>
          <a:bodyPr wrap="square" numCol="1" anchor="t" anchorCtr="0" compatLnSpc="1"/>
          <a:lstStyle/>
          <a:p>
            <a:pPr eaLnBrk="1" hangingPunct="1">
              <a:spcBef>
                <a:spcPct val="0"/>
              </a:spcBef>
            </a:pPr>
            <a:endParaRPr lang="en-US" dirty="0"/>
          </a:p>
        </p:txBody>
      </p:sp>
      <p:sp>
        <p:nvSpPr>
          <p:cNvPr id="30724" name="Platshållare för bildnummer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19BFE85E-AE14-4F0F-AB75-522DE6ACF6D4}" type="slidenum">
              <a:rPr lang="sv-SE" smtClean="0"/>
            </a:fld>
            <a:endParaRPr lang="sv-SE"/>
          </a:p>
        </p:txBody>
      </p:sp>
      <p:sp>
        <p:nvSpPr>
          <p:cNvPr id="5" name="Header Placeholder 4"/>
          <p:cNvSpPr>
            <a:spLocks noGrp="1"/>
          </p:cNvSpPr>
          <p:nvPr>
            <p:ph type="hdr" sz="quarter"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C4CF951E-0BAA-4E36-AA90-03BAA79777A1}" type="slidenum">
              <a:rPr lang="en-US" smtClean="0"/>
            </a:fld>
            <a:endParaRPr lang="en-US" dirty="0"/>
          </a:p>
        </p:txBody>
      </p:sp>
      <p:sp>
        <p:nvSpPr>
          <p:cNvPr id="6" name="Footer Placeholder 5"/>
          <p:cNvSpPr>
            <a:spLocks noGrp="1"/>
          </p:cNvSpPr>
          <p:nvPr>
            <p:ph type="ftr" sz="quarter" idx="12"/>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Header Placeholder 3"/>
          <p:cNvSpPr>
            <a:spLocks noGrp="1"/>
          </p:cNvSpPr>
          <p:nvPr>
            <p:ph type="hd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C4CF951E-0BAA-4E36-AA90-03BAA79777A1}" type="slidenum">
              <a:rPr lang="en-US" smtClean="0"/>
            </a:fld>
            <a:endParaRPr lang="en-US" dirty="0"/>
          </a:p>
        </p:txBody>
      </p:sp>
      <p:sp>
        <p:nvSpPr>
          <p:cNvPr id="6" name="Footer Placeholder 5"/>
          <p:cNvSpPr>
            <a:spLocks noGrp="1"/>
          </p:cNvSpPr>
          <p:nvPr>
            <p:ph type="ftr" sz="quarter" idx="12"/>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Slide Number Placeholder 4"/>
          <p:cNvSpPr>
            <a:spLocks noGrp="1"/>
          </p:cNvSpPr>
          <p:nvPr>
            <p:ph type="sldNum" sz="quarter" idx="11"/>
          </p:nvPr>
        </p:nvSpPr>
        <p:spPr/>
        <p:txBody>
          <a:bodyPr/>
          <a:lstStyle/>
          <a:p>
            <a:fld id="{C4CF951E-0BAA-4E36-AA90-03BAA79777A1}" type="slidenum">
              <a:rPr lang="en-US" smtClean="0">
                <a:solidFill>
                  <a:prstClr val="black"/>
                </a:solidFill>
              </a:rPr>
            </a:fld>
            <a:endParaRPr lang="en-US" dirty="0">
              <a:solidFill>
                <a:prstClr val="black"/>
              </a:solidFill>
            </a:endParaRPr>
          </a:p>
        </p:txBody>
      </p:sp>
      <p:sp>
        <p:nvSpPr>
          <p:cNvPr id="6" name="Footer Placeholder 5"/>
          <p:cNvSpPr>
            <a:spLocks noGrp="1"/>
          </p:cNvSpPr>
          <p:nvPr>
            <p:ph type="ftr" sz="quarter" idx="12"/>
          </p:nvPr>
        </p:nvSpPr>
        <p:spPr/>
        <p:txBody>
          <a:bodyPr/>
          <a:lstStyle/>
          <a:p>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Slide Number Placeholder 4"/>
          <p:cNvSpPr>
            <a:spLocks noGrp="1"/>
          </p:cNvSpPr>
          <p:nvPr>
            <p:ph type="sldNum" sz="quarter" idx="11"/>
          </p:nvPr>
        </p:nvSpPr>
        <p:spPr/>
        <p:txBody>
          <a:bodyPr/>
          <a:lstStyle/>
          <a:p>
            <a:fld id="{C4CF951E-0BAA-4E36-AA90-03BAA79777A1}" type="slidenum">
              <a:rPr lang="en-US" smtClean="0">
                <a:solidFill>
                  <a:prstClr val="black"/>
                </a:solidFill>
              </a:rPr>
            </a:fld>
            <a:endParaRPr lang="en-US" dirty="0">
              <a:solidFill>
                <a:prstClr val="black"/>
              </a:solidFill>
            </a:endParaRPr>
          </a:p>
        </p:txBody>
      </p:sp>
      <p:sp>
        <p:nvSpPr>
          <p:cNvPr id="6" name="Footer Placeholder 5"/>
          <p:cNvSpPr>
            <a:spLocks noGrp="1"/>
          </p:cNvSpPr>
          <p:nvPr>
            <p:ph type="ftr" sz="quarter" idx="12"/>
          </p:nvPr>
        </p:nvSpPr>
        <p:spPr/>
        <p:txBody>
          <a:bodyPr/>
          <a:lstStyle/>
          <a:p>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C4CF951E-0BAA-4E36-AA90-03BAA79777A1}" type="slidenum">
              <a:rPr lang="en-US" smtClean="0"/>
            </a:fld>
            <a:endParaRPr lang="en-US" dirty="0"/>
          </a:p>
        </p:txBody>
      </p:sp>
      <p:sp>
        <p:nvSpPr>
          <p:cNvPr id="6" name="Footer Placeholder 5"/>
          <p:cNvSpPr>
            <a:spLocks noGrp="1"/>
          </p:cNvSpPr>
          <p:nvPr>
            <p:ph type="ftr" sz="quarter" idx="12"/>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C4CF951E-0BAA-4E36-AA90-03BAA79777A1}" type="slidenum">
              <a:rPr lang="en-US" smtClean="0"/>
            </a:fld>
            <a:endParaRPr lang="en-US" dirty="0"/>
          </a:p>
        </p:txBody>
      </p:sp>
      <p:sp>
        <p:nvSpPr>
          <p:cNvPr id="6" name="Footer Placeholder 5"/>
          <p:cNvSpPr>
            <a:spLocks noGrp="1"/>
          </p:cNvSpPr>
          <p:nvPr>
            <p:ph type="ftr" sz="quarter" idx="12"/>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C4CF951E-0BAA-4E36-AA90-03BAA79777A1}" type="slidenum">
              <a:rPr lang="en-US" smtClean="0"/>
            </a:fld>
            <a:endParaRPr lang="en-US" dirty="0"/>
          </a:p>
        </p:txBody>
      </p:sp>
      <p:sp>
        <p:nvSpPr>
          <p:cNvPr id="6" name="Footer Placeholder 5"/>
          <p:cNvSpPr>
            <a:spLocks noGrp="1"/>
          </p:cNvSpPr>
          <p:nvPr>
            <p:ph type="ftr" sz="quarter" idx="12"/>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C4CF951E-0BAA-4E36-AA90-03BAA79777A1}" type="slidenum">
              <a:rPr lang="en-US" smtClean="0"/>
            </a:fld>
            <a:endParaRPr lang="en-US" dirty="0"/>
          </a:p>
        </p:txBody>
      </p:sp>
      <p:sp>
        <p:nvSpPr>
          <p:cNvPr id="6" name="Footer Placeholder 5"/>
          <p:cNvSpPr>
            <a:spLocks noGrp="1"/>
          </p:cNvSpPr>
          <p:nvPr>
            <p:ph type="ftr" sz="quarter" idx="12"/>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88B7828-6BB5-4C44-A77D-FF73626E93A4}" type="datetime1">
              <a:rPr lang="en-US" smtClean="0"/>
            </a:fld>
            <a:endParaRPr lang="en-US" dirty="0"/>
          </a:p>
        </p:txBody>
      </p:sp>
      <p:sp>
        <p:nvSpPr>
          <p:cNvPr id="5" name="Footer Placeholder 4"/>
          <p:cNvSpPr>
            <a:spLocks noGrp="1"/>
          </p:cNvSpPr>
          <p:nvPr>
            <p:ph type="ftr" sz="quarter" idx="11"/>
          </p:nvPr>
        </p:nvSpPr>
        <p:spPr/>
        <p:txBody>
          <a:bodyPr/>
          <a:lstStyle/>
          <a:p>
            <a:r>
              <a:rPr lang="en-IN"/>
              <a:t>Dept. of CSE, SIT, Tumkur</a:t>
            </a:r>
            <a:endParaRPr lang="en-US" dirty="0"/>
          </a:p>
        </p:txBody>
      </p:sp>
      <p:sp>
        <p:nvSpPr>
          <p:cNvPr id="6" name="Slide Number Placeholder 5"/>
          <p:cNvSpPr>
            <a:spLocks noGrp="1"/>
          </p:cNvSpPr>
          <p:nvPr>
            <p:ph type="sldNum" sz="quarter" idx="12"/>
          </p:nvPr>
        </p:nvSpPr>
        <p:spPr/>
        <p:txBody>
          <a:bodyPr/>
          <a:lstStyle/>
          <a:p>
            <a:fld id="{DFFA8894-9BB9-4840-9552-2631AF7E8A18}"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84D7EEF-E0E6-43BA-8E4F-BBEE05DE3D7C}" type="datetime1">
              <a:rPr lang="en-US" smtClean="0"/>
            </a:fld>
            <a:endParaRPr lang="en-US" dirty="0"/>
          </a:p>
        </p:txBody>
      </p:sp>
      <p:sp>
        <p:nvSpPr>
          <p:cNvPr id="5" name="Footer Placeholder 4"/>
          <p:cNvSpPr>
            <a:spLocks noGrp="1"/>
          </p:cNvSpPr>
          <p:nvPr>
            <p:ph type="ftr" sz="quarter" idx="11"/>
          </p:nvPr>
        </p:nvSpPr>
        <p:spPr/>
        <p:txBody>
          <a:bodyPr/>
          <a:lstStyle/>
          <a:p>
            <a:r>
              <a:rPr lang="en-IN"/>
              <a:t>Dept. of CSE, SIT, Tumkur</a:t>
            </a:r>
            <a:endParaRPr lang="en-US" dirty="0"/>
          </a:p>
        </p:txBody>
      </p:sp>
      <p:sp>
        <p:nvSpPr>
          <p:cNvPr id="6" name="Slide Number Placeholder 5"/>
          <p:cNvSpPr>
            <a:spLocks noGrp="1"/>
          </p:cNvSpPr>
          <p:nvPr>
            <p:ph type="sldNum" sz="quarter" idx="12"/>
          </p:nvPr>
        </p:nvSpPr>
        <p:spPr/>
        <p:txBody>
          <a:bodyPr/>
          <a:lstStyle/>
          <a:p>
            <a:fld id="{DFFA8894-9BB9-4840-9552-2631AF7E8A18}"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4B9D393-459D-4785-8666-B242BA0F7EF7}" type="datetime1">
              <a:rPr lang="en-US" smtClean="0"/>
            </a:fld>
            <a:endParaRPr lang="en-US" dirty="0"/>
          </a:p>
        </p:txBody>
      </p:sp>
      <p:sp>
        <p:nvSpPr>
          <p:cNvPr id="5" name="Footer Placeholder 4"/>
          <p:cNvSpPr>
            <a:spLocks noGrp="1"/>
          </p:cNvSpPr>
          <p:nvPr>
            <p:ph type="ftr" sz="quarter" idx="11"/>
          </p:nvPr>
        </p:nvSpPr>
        <p:spPr/>
        <p:txBody>
          <a:bodyPr/>
          <a:lstStyle/>
          <a:p>
            <a:r>
              <a:rPr lang="en-IN"/>
              <a:t>Dept. of CSE, SIT, Tumkur</a:t>
            </a:r>
            <a:endParaRPr lang="en-US" dirty="0"/>
          </a:p>
        </p:txBody>
      </p:sp>
      <p:sp>
        <p:nvSpPr>
          <p:cNvPr id="6" name="Slide Number Placeholder 5"/>
          <p:cNvSpPr>
            <a:spLocks noGrp="1"/>
          </p:cNvSpPr>
          <p:nvPr>
            <p:ph type="sldNum" sz="quarter" idx="12"/>
          </p:nvPr>
        </p:nvSpPr>
        <p:spPr/>
        <p:txBody>
          <a:bodyPr/>
          <a:lstStyle/>
          <a:p>
            <a:fld id="{DFFA8894-9BB9-4840-9552-2631AF7E8A18}"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EBBF113-E29C-4762-B43B-1697F948C2DF}" type="datetime1">
              <a:rPr lang="en-US" smtClean="0"/>
            </a:fld>
            <a:endParaRPr lang="en-US" dirty="0"/>
          </a:p>
        </p:txBody>
      </p:sp>
      <p:sp>
        <p:nvSpPr>
          <p:cNvPr id="5" name="Footer Placeholder 4"/>
          <p:cNvSpPr>
            <a:spLocks noGrp="1"/>
          </p:cNvSpPr>
          <p:nvPr>
            <p:ph type="ftr" sz="quarter" idx="11"/>
          </p:nvPr>
        </p:nvSpPr>
        <p:spPr/>
        <p:txBody>
          <a:bodyPr/>
          <a:lstStyle/>
          <a:p>
            <a:r>
              <a:rPr lang="en-IN"/>
              <a:t>Dept. of CSE, SIT, Tumkur</a:t>
            </a:r>
            <a:endParaRPr lang="en-US" dirty="0"/>
          </a:p>
        </p:txBody>
      </p:sp>
      <p:sp>
        <p:nvSpPr>
          <p:cNvPr id="6" name="Slide Number Placeholder 5"/>
          <p:cNvSpPr>
            <a:spLocks noGrp="1"/>
          </p:cNvSpPr>
          <p:nvPr>
            <p:ph type="sldNum" sz="quarter" idx="12"/>
          </p:nvPr>
        </p:nvSpPr>
        <p:spPr/>
        <p:txBody>
          <a:bodyPr/>
          <a:lstStyle/>
          <a:p>
            <a:fld id="{DFFA8894-9BB9-4840-9552-2631AF7E8A18}"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57226D2-B3F6-456B-841D-5CC09EB569B7}" type="datetime1">
              <a:rPr lang="en-US" smtClean="0"/>
            </a:fld>
            <a:endParaRPr lang="en-US" dirty="0"/>
          </a:p>
        </p:txBody>
      </p:sp>
      <p:sp>
        <p:nvSpPr>
          <p:cNvPr id="5" name="Footer Placeholder 4"/>
          <p:cNvSpPr>
            <a:spLocks noGrp="1"/>
          </p:cNvSpPr>
          <p:nvPr>
            <p:ph type="ftr" sz="quarter" idx="11"/>
          </p:nvPr>
        </p:nvSpPr>
        <p:spPr/>
        <p:txBody>
          <a:bodyPr/>
          <a:lstStyle/>
          <a:p>
            <a:r>
              <a:rPr lang="en-IN"/>
              <a:t>Dept. of CSE, SIT, Tumkur</a:t>
            </a:r>
            <a:endParaRPr lang="en-US" dirty="0"/>
          </a:p>
        </p:txBody>
      </p:sp>
      <p:sp>
        <p:nvSpPr>
          <p:cNvPr id="6" name="Slide Number Placeholder 5"/>
          <p:cNvSpPr>
            <a:spLocks noGrp="1"/>
          </p:cNvSpPr>
          <p:nvPr>
            <p:ph type="sldNum" sz="quarter" idx="12"/>
          </p:nvPr>
        </p:nvSpPr>
        <p:spPr/>
        <p:txBody>
          <a:bodyPr/>
          <a:lstStyle/>
          <a:p>
            <a:fld id="{DFFA8894-9BB9-4840-9552-2631AF7E8A18}"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4F67AB88-BC9D-498B-B24F-BA5CB70F0AB9}" type="datetime1">
              <a:rPr lang="en-US" smtClean="0"/>
            </a:fld>
            <a:endParaRPr lang="en-US" dirty="0"/>
          </a:p>
        </p:txBody>
      </p:sp>
      <p:sp>
        <p:nvSpPr>
          <p:cNvPr id="6" name="Footer Placeholder 5"/>
          <p:cNvSpPr>
            <a:spLocks noGrp="1"/>
          </p:cNvSpPr>
          <p:nvPr>
            <p:ph type="ftr" sz="quarter" idx="11"/>
          </p:nvPr>
        </p:nvSpPr>
        <p:spPr/>
        <p:txBody>
          <a:bodyPr/>
          <a:lstStyle/>
          <a:p>
            <a:r>
              <a:rPr lang="en-IN"/>
              <a:t>Dept. of CSE, SIT, Tumkur</a:t>
            </a:r>
            <a:endParaRPr lang="en-US" dirty="0"/>
          </a:p>
        </p:txBody>
      </p:sp>
      <p:sp>
        <p:nvSpPr>
          <p:cNvPr id="7" name="Slide Number Placeholder 6"/>
          <p:cNvSpPr>
            <a:spLocks noGrp="1"/>
          </p:cNvSpPr>
          <p:nvPr>
            <p:ph type="sldNum" sz="quarter" idx="12"/>
          </p:nvPr>
        </p:nvSpPr>
        <p:spPr/>
        <p:txBody>
          <a:bodyPr/>
          <a:lstStyle/>
          <a:p>
            <a:fld id="{DFFA8894-9BB9-4840-9552-2631AF7E8A18}"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B32F38A0-B606-429A-9704-002F0F3F66F7}" type="datetime1">
              <a:rPr lang="en-US" smtClean="0"/>
            </a:fld>
            <a:endParaRPr lang="en-US" dirty="0"/>
          </a:p>
        </p:txBody>
      </p:sp>
      <p:sp>
        <p:nvSpPr>
          <p:cNvPr id="8" name="Footer Placeholder 7"/>
          <p:cNvSpPr>
            <a:spLocks noGrp="1"/>
          </p:cNvSpPr>
          <p:nvPr>
            <p:ph type="ftr" sz="quarter" idx="11"/>
          </p:nvPr>
        </p:nvSpPr>
        <p:spPr/>
        <p:txBody>
          <a:bodyPr/>
          <a:lstStyle/>
          <a:p>
            <a:r>
              <a:rPr lang="en-IN"/>
              <a:t>Dept. of CSE, SIT, Tumkur</a:t>
            </a:r>
            <a:endParaRPr lang="en-US" dirty="0"/>
          </a:p>
        </p:txBody>
      </p:sp>
      <p:sp>
        <p:nvSpPr>
          <p:cNvPr id="9" name="Slide Number Placeholder 8"/>
          <p:cNvSpPr>
            <a:spLocks noGrp="1"/>
          </p:cNvSpPr>
          <p:nvPr>
            <p:ph type="sldNum" sz="quarter" idx="12"/>
          </p:nvPr>
        </p:nvSpPr>
        <p:spPr/>
        <p:txBody>
          <a:bodyPr/>
          <a:lstStyle/>
          <a:p>
            <a:fld id="{DFFA8894-9BB9-4840-9552-2631AF7E8A18}"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38ABE8F-535A-4223-B50F-933E06838EB3}" type="datetime1">
              <a:rPr lang="en-US" smtClean="0"/>
            </a:fld>
            <a:endParaRPr lang="en-US" dirty="0"/>
          </a:p>
        </p:txBody>
      </p:sp>
      <p:sp>
        <p:nvSpPr>
          <p:cNvPr id="4" name="Footer Placeholder 3"/>
          <p:cNvSpPr>
            <a:spLocks noGrp="1"/>
          </p:cNvSpPr>
          <p:nvPr>
            <p:ph type="ftr" sz="quarter" idx="11"/>
          </p:nvPr>
        </p:nvSpPr>
        <p:spPr/>
        <p:txBody>
          <a:bodyPr/>
          <a:lstStyle/>
          <a:p>
            <a:r>
              <a:rPr lang="en-IN"/>
              <a:t>Dept. of CSE, SIT, Tumkur</a:t>
            </a:r>
            <a:endParaRPr lang="en-US" dirty="0"/>
          </a:p>
        </p:txBody>
      </p:sp>
      <p:sp>
        <p:nvSpPr>
          <p:cNvPr id="5" name="Slide Number Placeholder 4"/>
          <p:cNvSpPr>
            <a:spLocks noGrp="1"/>
          </p:cNvSpPr>
          <p:nvPr>
            <p:ph type="sldNum" sz="quarter" idx="12"/>
          </p:nvPr>
        </p:nvSpPr>
        <p:spPr/>
        <p:txBody>
          <a:bodyPr/>
          <a:lstStyle/>
          <a:p>
            <a:fld id="{DFFA8894-9BB9-4840-9552-2631AF7E8A18}"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04A08-4B8E-4F96-AC30-064FF3AF3B57}" type="datetime1">
              <a:rPr lang="en-US" smtClean="0"/>
            </a:fld>
            <a:endParaRPr lang="en-US" dirty="0"/>
          </a:p>
        </p:txBody>
      </p:sp>
      <p:sp>
        <p:nvSpPr>
          <p:cNvPr id="3" name="Footer Placeholder 2"/>
          <p:cNvSpPr>
            <a:spLocks noGrp="1"/>
          </p:cNvSpPr>
          <p:nvPr>
            <p:ph type="ftr" sz="quarter" idx="11"/>
          </p:nvPr>
        </p:nvSpPr>
        <p:spPr/>
        <p:txBody>
          <a:bodyPr/>
          <a:lstStyle/>
          <a:p>
            <a:r>
              <a:rPr lang="en-IN"/>
              <a:t>Dept. of CSE, SIT, Tumkur</a:t>
            </a:r>
            <a:endParaRPr lang="en-US" dirty="0"/>
          </a:p>
        </p:txBody>
      </p:sp>
      <p:sp>
        <p:nvSpPr>
          <p:cNvPr id="4" name="Slide Number Placeholder 3"/>
          <p:cNvSpPr>
            <a:spLocks noGrp="1"/>
          </p:cNvSpPr>
          <p:nvPr>
            <p:ph type="sldNum" sz="quarter" idx="12"/>
          </p:nvPr>
        </p:nvSpPr>
        <p:spPr/>
        <p:txBody>
          <a:bodyPr/>
          <a:lstStyle/>
          <a:p>
            <a:fld id="{DFFA8894-9BB9-4840-9552-2631AF7E8A18}"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D24BA4F-E70D-44BA-8052-F316309A3906}" type="datetime1">
              <a:rPr lang="en-US" smtClean="0"/>
            </a:fld>
            <a:endParaRPr lang="en-US" dirty="0"/>
          </a:p>
        </p:txBody>
      </p:sp>
      <p:sp>
        <p:nvSpPr>
          <p:cNvPr id="6" name="Footer Placeholder 5"/>
          <p:cNvSpPr>
            <a:spLocks noGrp="1"/>
          </p:cNvSpPr>
          <p:nvPr>
            <p:ph type="ftr" sz="quarter" idx="11"/>
          </p:nvPr>
        </p:nvSpPr>
        <p:spPr/>
        <p:txBody>
          <a:bodyPr/>
          <a:lstStyle/>
          <a:p>
            <a:r>
              <a:rPr lang="en-IN"/>
              <a:t>Dept. of CSE, SIT, Tumkur</a:t>
            </a:r>
            <a:endParaRPr lang="en-US" dirty="0"/>
          </a:p>
        </p:txBody>
      </p:sp>
      <p:sp>
        <p:nvSpPr>
          <p:cNvPr id="7" name="Slide Number Placeholder 6"/>
          <p:cNvSpPr>
            <a:spLocks noGrp="1"/>
          </p:cNvSpPr>
          <p:nvPr>
            <p:ph type="sldNum" sz="quarter" idx="12"/>
          </p:nvPr>
        </p:nvSpPr>
        <p:spPr/>
        <p:txBody>
          <a:bodyPr/>
          <a:lstStyle/>
          <a:p>
            <a:fld id="{DFFA8894-9BB9-4840-9552-2631AF7E8A18}"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1DBEDDE-4244-46FF-BAB7-ED9FEF0A0858}" type="datetime1">
              <a:rPr lang="en-US" smtClean="0"/>
            </a:fld>
            <a:endParaRPr lang="en-US" dirty="0"/>
          </a:p>
        </p:txBody>
      </p:sp>
      <p:sp>
        <p:nvSpPr>
          <p:cNvPr id="6" name="Footer Placeholder 5"/>
          <p:cNvSpPr>
            <a:spLocks noGrp="1"/>
          </p:cNvSpPr>
          <p:nvPr>
            <p:ph type="ftr" sz="quarter" idx="11"/>
          </p:nvPr>
        </p:nvSpPr>
        <p:spPr/>
        <p:txBody>
          <a:bodyPr/>
          <a:lstStyle/>
          <a:p>
            <a:r>
              <a:rPr lang="en-IN"/>
              <a:t>Dept. of CSE, SIT, Tumkur</a:t>
            </a:r>
            <a:endParaRPr lang="en-US" dirty="0"/>
          </a:p>
        </p:txBody>
      </p:sp>
      <p:sp>
        <p:nvSpPr>
          <p:cNvPr id="7" name="Slide Number Placeholder 6"/>
          <p:cNvSpPr>
            <a:spLocks noGrp="1"/>
          </p:cNvSpPr>
          <p:nvPr>
            <p:ph type="sldNum" sz="quarter" idx="12"/>
          </p:nvPr>
        </p:nvSpPr>
        <p:spPr/>
        <p:txBody>
          <a:bodyPr/>
          <a:lstStyle/>
          <a:p>
            <a:fld id="{DFFA8894-9BB9-4840-9552-2631AF7E8A18}"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90F4B-4688-4BC7-9E91-3A3A94052E6E}" type="datetime1">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solidFill>
                  <a:prstClr val="black">
                    <a:tint val="75000"/>
                  </a:prstClr>
                </a:solidFill>
              </a:rPr>
              <a:t>Dept. of CSE, SIT, Tumkur</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A8894-9BB9-4840-9552-2631AF7E8A18}" type="slidenum">
              <a:rPr lang="en-US" smtClean="0">
                <a:solidFill>
                  <a:prstClr val="black">
                    <a:tint val="75000"/>
                  </a:prstClr>
                </a:solidFill>
              </a:rPr>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tags" Target="../tags/tag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23999"/>
            <a:ext cx="7543800" cy="1752601"/>
          </a:xfrm>
        </p:spPr>
        <p:txBody>
          <a:bodyPr>
            <a:normAutofit fontScale="90000"/>
          </a:bodyPr>
          <a:lstStyle/>
          <a:p>
            <a:br>
              <a:rPr lang="en-US" sz="2700" dirty="0">
                <a:latin typeface="Book Antiqua" panose="02040602050305030304" pitchFamily="18" charset="0"/>
              </a:rPr>
            </a:br>
            <a:br>
              <a:rPr lang="en-US" sz="2700" dirty="0">
                <a:latin typeface="Book Antiqua" panose="02040602050305030304" pitchFamily="18" charset="0"/>
              </a:rPr>
            </a:br>
            <a:r>
              <a:rPr lang="en-US" sz="2700" dirty="0">
                <a:latin typeface="Book Antiqua" panose="02040602050305030304" pitchFamily="18" charset="0"/>
              </a:rPr>
              <a:t>Mini Project Presentation </a:t>
            </a:r>
            <a:br>
              <a:rPr lang="en-US" sz="2700" dirty="0">
                <a:latin typeface="Book Antiqua" panose="02040602050305030304" pitchFamily="18" charset="0"/>
              </a:rPr>
            </a:br>
            <a:r>
              <a:rPr lang="en-US" sz="2700" dirty="0">
                <a:latin typeface="Book Antiqua" panose="02040602050305030304" pitchFamily="18" charset="0"/>
              </a:rPr>
              <a:t>on</a:t>
            </a:r>
            <a:br>
              <a:rPr lang="en-US" sz="2200" b="1" dirty="0">
                <a:latin typeface="Book Antiqua" panose="02040602050305030304" pitchFamily="18" charset="0"/>
              </a:rPr>
            </a:br>
            <a:br>
              <a:rPr lang="en-US" sz="2200" b="1" dirty="0">
                <a:latin typeface="Book Antiqua" panose="02040602050305030304" pitchFamily="18" charset="0"/>
              </a:rPr>
            </a:br>
            <a:r>
              <a:rPr lang="en-IN" sz="2700" b="1" dirty="0" err="1">
                <a:solidFill>
                  <a:schemeClr val="tx2"/>
                </a:solidFill>
                <a:effectLst/>
                <a:latin typeface="Book Antiqua" panose="02040602050305030304" pitchFamily="18" charset="0"/>
                <a:ea typeface="Calibri" panose="020F0502020204030204" pitchFamily="34" charset="0"/>
                <a:cs typeface="Times New Roman" panose="02020603050405020304" pitchFamily="18" charset="0"/>
              </a:rPr>
              <a:t>QPGen</a:t>
            </a:r>
            <a:r>
              <a:rPr lang="en-IN" sz="2700" b="1" dirty="0">
                <a:solidFill>
                  <a:schemeClr val="tx2"/>
                </a:solidFill>
                <a:effectLst/>
                <a:latin typeface="Book Antiqua" panose="02040602050305030304" pitchFamily="18" charset="0"/>
                <a:ea typeface="Calibri" panose="020F0502020204030204" pitchFamily="34" charset="0"/>
                <a:cs typeface="Times New Roman" panose="02020603050405020304" pitchFamily="18" charset="0"/>
              </a:rPr>
              <a:t>: Artificial Intelligence -Powered Question Paper </a:t>
            </a:r>
            <a:r>
              <a:rPr lang="en-IN" sz="2700" b="1" dirty="0">
                <a:solidFill>
                  <a:schemeClr val="tx2"/>
                </a:solidFill>
                <a:latin typeface="Book Antiqua" panose="02040602050305030304" pitchFamily="18" charset="0"/>
                <a:ea typeface="Calibri" panose="020F0502020204030204" pitchFamily="34" charset="0"/>
                <a:cs typeface="Times New Roman" panose="02020603050405020304" pitchFamily="18" charset="0"/>
              </a:rPr>
              <a:t>Generator</a:t>
            </a:r>
            <a:r>
              <a:rPr lang="en-IN" sz="2700" b="1" dirty="0">
                <a:solidFill>
                  <a:schemeClr val="tx2"/>
                </a:solidFill>
                <a:effectLst/>
                <a:latin typeface="Book Antiqua" panose="02040602050305030304" pitchFamily="18" charset="0"/>
                <a:ea typeface="Calibri" panose="020F0502020204030204" pitchFamily="34" charset="0"/>
                <a:cs typeface="Times New Roman" panose="02020603050405020304" pitchFamily="18" charset="0"/>
              </a:rPr>
              <a:t> for SIT Organization.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US" sz="3100" b="1" dirty="0">
                <a:latin typeface="Book Antiqua" panose="02040602050305030304" pitchFamily="18" charset="0"/>
              </a:rPr>
            </a:br>
            <a:endParaRPr lang="en-US" sz="3100" b="1" dirty="0">
              <a:latin typeface="Book Antiqua" panose="02040602050305030304" pitchFamily="18" charset="0"/>
            </a:endParaRPr>
          </a:p>
        </p:txBody>
      </p:sp>
      <p:sp>
        <p:nvSpPr>
          <p:cNvPr id="3" name="Subtitle 2"/>
          <p:cNvSpPr>
            <a:spLocks noGrp="1"/>
          </p:cNvSpPr>
          <p:nvPr>
            <p:ph type="subTitle" idx="1"/>
          </p:nvPr>
        </p:nvSpPr>
        <p:spPr>
          <a:xfrm>
            <a:off x="5410200" y="4953000"/>
            <a:ext cx="3276600" cy="1524000"/>
          </a:xfrm>
        </p:spPr>
        <p:txBody>
          <a:bodyPr>
            <a:noAutofit/>
          </a:bodyPr>
          <a:lstStyle/>
          <a:p>
            <a:pPr algn="l"/>
            <a:r>
              <a:rPr lang="en-US" sz="2000" dirty="0">
                <a:solidFill>
                  <a:schemeClr val="tx1"/>
                </a:solidFill>
                <a:latin typeface="Bookman Old Style" panose="02050604050505020204" pitchFamily="18" charset="0"/>
              </a:rPr>
              <a:t>By</a:t>
            </a:r>
            <a:endParaRPr lang="en-US" sz="2000" dirty="0">
              <a:solidFill>
                <a:schemeClr val="tx1"/>
              </a:solidFill>
              <a:latin typeface="Bookman Old Style" panose="02050604050505020204" pitchFamily="18" charset="0"/>
            </a:endParaRPr>
          </a:p>
          <a:p>
            <a:pPr algn="l">
              <a:spcBef>
                <a:spcPts val="0"/>
              </a:spcBef>
            </a:pPr>
            <a:r>
              <a:rPr lang="en-US" sz="2000" b="1" dirty="0" err="1">
                <a:solidFill>
                  <a:schemeClr val="tx1"/>
                </a:solidFill>
                <a:latin typeface="Book Antiqua" panose="02040602050305030304" pitchFamily="18" charset="0"/>
              </a:rPr>
              <a:t>Kee</a:t>
            </a:r>
            <a:r>
              <a:rPr lang="en-IN" altLang="en-US" sz="2000" b="1" dirty="0" err="1">
                <a:solidFill>
                  <a:schemeClr val="tx1"/>
                </a:solidFill>
                <a:latin typeface="Book Antiqua" panose="02040602050305030304" pitchFamily="18" charset="0"/>
              </a:rPr>
              <a:t>r</a:t>
            </a:r>
            <a:r>
              <a:rPr lang="en-US" sz="2000" b="1" dirty="0" err="1">
                <a:solidFill>
                  <a:schemeClr val="tx1"/>
                </a:solidFill>
                <a:latin typeface="Book Antiqua" panose="02040602050305030304" pitchFamily="18" charset="0"/>
              </a:rPr>
              <a:t>than</a:t>
            </a:r>
            <a:r>
              <a:rPr lang="en-US" sz="2000" b="1" dirty="0">
                <a:solidFill>
                  <a:schemeClr val="tx1"/>
                </a:solidFill>
                <a:latin typeface="Book Antiqua" panose="02040602050305030304" pitchFamily="18" charset="0"/>
              </a:rPr>
              <a:t> S G</a:t>
            </a:r>
            <a:r>
              <a:rPr lang="en-IN" altLang="en-US" sz="2000" b="1" dirty="0">
                <a:solidFill>
                  <a:schemeClr val="tx1"/>
                </a:solidFill>
                <a:latin typeface="Book Antiqua" panose="02040602050305030304" pitchFamily="18" charset="0"/>
              </a:rPr>
              <a:t> </a:t>
            </a:r>
            <a:r>
              <a:rPr lang="en-US" sz="2000" b="1" dirty="0">
                <a:solidFill>
                  <a:schemeClr val="tx1"/>
                </a:solidFill>
                <a:latin typeface="Book Antiqua" panose="02040602050305030304" pitchFamily="18" charset="0"/>
              </a:rPr>
              <a:t>: 1SI22IS041</a:t>
            </a:r>
            <a:endParaRPr lang="en-US" sz="2000" b="1" dirty="0">
              <a:solidFill>
                <a:schemeClr val="tx1"/>
              </a:solidFill>
              <a:latin typeface="Book Antiqua" panose="02040602050305030304" pitchFamily="18" charset="0"/>
            </a:endParaRPr>
          </a:p>
          <a:p>
            <a:pPr algn="l">
              <a:spcBef>
                <a:spcPts val="0"/>
              </a:spcBef>
            </a:pPr>
            <a:r>
              <a:rPr lang="en-US" sz="2000" b="1" dirty="0">
                <a:solidFill>
                  <a:schemeClr val="tx1"/>
                </a:solidFill>
                <a:latin typeface="Book Antiqua" panose="02040602050305030304" pitchFamily="18" charset="0"/>
              </a:rPr>
              <a:t>Madan M</a:t>
            </a:r>
            <a:r>
              <a:rPr lang="en-IN" altLang="en-US" sz="2000" b="1" dirty="0">
                <a:solidFill>
                  <a:schemeClr val="tx1"/>
                </a:solidFill>
                <a:latin typeface="Book Antiqua" panose="02040602050305030304" pitchFamily="18" charset="0"/>
              </a:rPr>
              <a:t>      </a:t>
            </a:r>
            <a:r>
              <a:rPr lang="en-US" sz="2000" b="1" dirty="0">
                <a:solidFill>
                  <a:schemeClr val="tx1"/>
                </a:solidFill>
                <a:latin typeface="Book Antiqua" panose="02040602050305030304" pitchFamily="18" charset="0"/>
              </a:rPr>
              <a:t>: 1SI22IS048</a:t>
            </a:r>
            <a:endParaRPr lang="en-US" sz="2000" b="1" dirty="0">
              <a:solidFill>
                <a:schemeClr val="tx1"/>
              </a:solidFill>
              <a:latin typeface="Book Antiqua" panose="02040602050305030304" pitchFamily="18" charset="0"/>
            </a:endParaRPr>
          </a:p>
          <a:p>
            <a:pPr algn="l">
              <a:spcBef>
                <a:spcPts val="0"/>
              </a:spcBef>
            </a:pPr>
            <a:r>
              <a:rPr lang="en-US" sz="2000" b="1" dirty="0">
                <a:solidFill>
                  <a:schemeClr val="tx1"/>
                </a:solidFill>
                <a:latin typeface="Book Antiqua" panose="02040602050305030304" pitchFamily="18" charset="0"/>
              </a:rPr>
              <a:t>Meghana V</a:t>
            </a:r>
            <a:r>
              <a:rPr lang="en-IN" altLang="en-US" sz="2000" b="1" dirty="0">
                <a:solidFill>
                  <a:schemeClr val="tx1"/>
                </a:solidFill>
                <a:latin typeface="Book Antiqua" panose="02040602050305030304" pitchFamily="18" charset="0"/>
              </a:rPr>
              <a:t>   </a:t>
            </a:r>
            <a:r>
              <a:rPr lang="en-US" sz="2000" b="1" dirty="0">
                <a:solidFill>
                  <a:schemeClr val="tx1"/>
                </a:solidFill>
                <a:latin typeface="Book Antiqua" panose="02040602050305030304" pitchFamily="18" charset="0"/>
              </a:rPr>
              <a:t>: 1SI22IS125</a:t>
            </a:r>
            <a:endParaRPr lang="en-US" sz="2000" b="1" dirty="0">
              <a:solidFill>
                <a:schemeClr val="tx1"/>
              </a:solidFill>
              <a:latin typeface="Book Antiqua" panose="02040602050305030304" pitchFamily="18" charset="0"/>
            </a:endParaRPr>
          </a:p>
          <a:p>
            <a:pPr algn="l">
              <a:spcBef>
                <a:spcPts val="0"/>
              </a:spcBef>
            </a:pPr>
            <a:r>
              <a:rPr lang="en-US" sz="2000" b="1" dirty="0">
                <a:solidFill>
                  <a:schemeClr val="tx1"/>
                </a:solidFill>
                <a:latin typeface="Book Antiqua" panose="02040602050305030304" pitchFamily="18" charset="0"/>
              </a:rPr>
              <a:t>Vignesh H P</a:t>
            </a:r>
            <a:r>
              <a:rPr lang="en-IN" altLang="en-US" sz="2000" b="1" dirty="0">
                <a:solidFill>
                  <a:schemeClr val="tx1"/>
                </a:solidFill>
                <a:latin typeface="Book Antiqua" panose="02040602050305030304" pitchFamily="18" charset="0"/>
              </a:rPr>
              <a:t> </a:t>
            </a:r>
            <a:r>
              <a:rPr lang="en-US" sz="2000" b="1" dirty="0">
                <a:solidFill>
                  <a:schemeClr val="tx1"/>
                </a:solidFill>
                <a:latin typeface="Book Antiqua" panose="02040602050305030304" pitchFamily="18" charset="0"/>
              </a:rPr>
              <a:t>: 1SI22IS123</a:t>
            </a:r>
            <a:endParaRPr lang="en-US" sz="2000" b="1" dirty="0">
              <a:solidFill>
                <a:schemeClr val="tx1"/>
              </a:solidFill>
              <a:latin typeface="Book Antiqua" panose="02040602050305030304" pitchFamily="18" charset="0"/>
            </a:endParaRPr>
          </a:p>
          <a:p>
            <a:pPr algn="l">
              <a:spcBef>
                <a:spcPts val="0"/>
              </a:spcBef>
            </a:pPr>
            <a:endParaRPr lang="en-US" sz="2000" b="1" dirty="0">
              <a:solidFill>
                <a:schemeClr val="tx1"/>
              </a:solidFill>
              <a:latin typeface="Bookman Old Style" panose="02050604050505020204" pitchFamily="18" charset="0"/>
            </a:endParaRPr>
          </a:p>
          <a:p>
            <a:pPr algn="l">
              <a:spcBef>
                <a:spcPts val="0"/>
              </a:spcBef>
            </a:pPr>
            <a:endParaRPr lang="en-US" sz="2000" b="1" dirty="0">
              <a:solidFill>
                <a:schemeClr val="tx1"/>
              </a:solidFill>
              <a:latin typeface="Bookman Old Style" panose="02050604050505020204" pitchFamily="18" charset="0"/>
            </a:endParaRPr>
          </a:p>
        </p:txBody>
      </p:sp>
      <p:sp>
        <p:nvSpPr>
          <p:cNvPr id="8" name="Text Box 9"/>
          <p:cNvSpPr txBox="1">
            <a:spLocks noChangeArrowheads="1"/>
          </p:cNvSpPr>
          <p:nvPr/>
        </p:nvSpPr>
        <p:spPr bwMode="auto">
          <a:xfrm>
            <a:off x="533400" y="3429001"/>
            <a:ext cx="4953000" cy="1660525"/>
          </a:xfrm>
          <a:prstGeom prst="rect">
            <a:avLst/>
          </a:prstGeom>
          <a:noFill/>
          <a:ln w="9525">
            <a:noFill/>
            <a:miter lim="800000"/>
          </a:ln>
        </p:spPr>
        <p:txBody>
          <a:bodyPr wrap="square">
            <a:spAutoFit/>
          </a:bodyPr>
          <a:lstStyle/>
          <a:p>
            <a:pPr>
              <a:lnSpc>
                <a:spcPct val="150000"/>
              </a:lnSpc>
            </a:pPr>
            <a:r>
              <a:rPr lang="en-US" sz="2000" dirty="0">
                <a:latin typeface="Bookman Old Style" panose="02050604050505020204" pitchFamily="18" charset="0"/>
              </a:rPr>
              <a:t>Under the guidance of</a:t>
            </a:r>
            <a:endParaRPr lang="en-US" sz="2000" dirty="0">
              <a:latin typeface="Bookman Old Style" panose="02050604050505020204" pitchFamily="18" charset="0"/>
            </a:endParaRPr>
          </a:p>
          <a:p>
            <a:r>
              <a:rPr lang="en-US" sz="2000" b="1" dirty="0" err="1">
                <a:latin typeface="Bookman Old Style" panose="02050604050505020204" pitchFamily="18" charset="0"/>
              </a:rPr>
              <a:t>Dr.Purohit</a:t>
            </a:r>
            <a:r>
              <a:rPr lang="en-US" sz="2000" b="1" dirty="0">
                <a:latin typeface="Bookman Old Style" panose="02050604050505020204" pitchFamily="18" charset="0"/>
              </a:rPr>
              <a:t> </a:t>
            </a:r>
            <a:r>
              <a:rPr lang="en-US" sz="2000" b="1" dirty="0" err="1">
                <a:latin typeface="Bookman Old Style" panose="02050604050505020204" pitchFamily="18" charset="0"/>
              </a:rPr>
              <a:t>Shrinivasacharya</a:t>
            </a:r>
            <a:endParaRPr lang="en-US" sz="2000" b="1" dirty="0">
              <a:latin typeface="Bookman Old Style" panose="02050604050505020204" pitchFamily="18" charset="0"/>
            </a:endParaRPr>
          </a:p>
          <a:p>
            <a:r>
              <a:rPr lang="en-US" sz="1600" dirty="0">
                <a:latin typeface="Bookman Old Style" panose="02050604050505020204" pitchFamily="18" charset="0"/>
              </a:rPr>
              <a:t>Assoc. Professor</a:t>
            </a:r>
            <a:endParaRPr lang="en-US" sz="1600" dirty="0">
              <a:latin typeface="Bookman Old Style" panose="02050604050505020204" pitchFamily="18" charset="0"/>
            </a:endParaRPr>
          </a:p>
          <a:p>
            <a:r>
              <a:rPr lang="en-US" sz="1600" dirty="0">
                <a:latin typeface="Bookman Old Style" panose="02050604050505020204" pitchFamily="18" charset="0"/>
              </a:rPr>
              <a:t>Dept. of ISE, SIT, Tumakuru</a:t>
            </a:r>
            <a:endParaRPr lang="en-US" sz="1600" dirty="0">
              <a:latin typeface="Bookman Old Style" panose="02050604050505020204" pitchFamily="18" charset="0"/>
            </a:endParaRPr>
          </a:p>
          <a:p>
            <a:endParaRPr lang="en-US" sz="2000" dirty="0">
              <a:latin typeface="Bookman Old Style" panose="02050604050505020204" pitchFamily="18" charset="0"/>
            </a:endParaRPr>
          </a:p>
        </p:txBody>
      </p:sp>
      <p:cxnSp>
        <p:nvCxnSpPr>
          <p:cNvPr id="10" name="Straight Connector 9"/>
          <p:cNvCxnSpPr/>
          <p:nvPr/>
        </p:nvCxnSpPr>
        <p:spPr>
          <a:xfrm>
            <a:off x="533400" y="4800600"/>
            <a:ext cx="8153400"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itle 1"/>
          <p:cNvSpPr txBox="1"/>
          <p:nvPr/>
        </p:nvSpPr>
        <p:spPr>
          <a:xfrm>
            <a:off x="0" y="0"/>
            <a:ext cx="9144000" cy="1371600"/>
          </a:xfrm>
          <a:prstGeom prst="rect">
            <a:avLst/>
          </a:prstGeom>
          <a:solidFill>
            <a:schemeClr val="tx2">
              <a:lumMod val="60000"/>
              <a:lumOff val="40000"/>
            </a:schemeClr>
          </a:solidFill>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sv-SE" b="1" noProof="0" dirty="0">
                <a:latin typeface="Book Antiqua" panose="02040602050305030304" pitchFamily="18" charset="0"/>
              </a:rPr>
              <a:t>                    </a:t>
            </a:r>
            <a:r>
              <a:rPr lang="sv-SE" sz="2000" b="1" dirty="0">
                <a:latin typeface="Book Antiqua" panose="02040602050305030304" pitchFamily="18" charset="0"/>
              </a:rPr>
              <a:t>SI</a:t>
            </a:r>
            <a:r>
              <a:rPr kumimoji="0" lang="sv-SE" sz="2000" b="1" i="0" u="none" strike="noStrike" kern="1200" cap="none" spc="0" normalizeH="0" baseline="0" noProof="0" dirty="0">
                <a:ln>
                  <a:noFill/>
                </a:ln>
                <a:solidFill>
                  <a:schemeClr val="tx1"/>
                </a:solidFill>
                <a:effectLst/>
                <a:uLnTx/>
                <a:uFillTx/>
                <a:latin typeface="Book Antiqua" panose="02040602050305030304" pitchFamily="18" charset="0"/>
                <a:ea typeface="+mn-ea"/>
                <a:cs typeface="+mn-cs"/>
              </a:rPr>
              <a:t>DDAGANGA INSTITUTE OF TECHNOLOGY, </a:t>
            </a:r>
            <a:r>
              <a:rPr kumimoji="0" lang="sv-SE" b="1" i="0" u="none" strike="noStrike" kern="1200" cap="none" spc="0" normalizeH="0" noProof="0" dirty="0">
                <a:ln>
                  <a:noFill/>
                </a:ln>
                <a:solidFill>
                  <a:schemeClr val="tx1"/>
                </a:solidFill>
                <a:effectLst/>
                <a:uLnTx/>
                <a:uFillTx/>
                <a:latin typeface="Book Antiqua" panose="02040602050305030304" pitchFamily="18" charset="0"/>
                <a:ea typeface="+mn-ea"/>
                <a:cs typeface="+mn-cs"/>
              </a:rPr>
              <a:t> TUMKUR</a:t>
            </a:r>
            <a:endParaRPr kumimoji="0" lang="sv-SE" b="1" i="0" u="none" strike="noStrike" kern="1200" cap="none" spc="0" normalizeH="0" noProof="0" dirty="0">
              <a:ln>
                <a:noFill/>
              </a:ln>
              <a:solidFill>
                <a:schemeClr val="tx1"/>
              </a:solidFill>
              <a:effectLst/>
              <a:uLnTx/>
              <a:uFillTx/>
              <a:latin typeface="Book Antiqua" panose="02040602050305030304" pitchFamily="18" charset="0"/>
              <a:ea typeface="+mn-ea"/>
              <a:cs typeface="+mn-cs"/>
            </a:endParaRPr>
          </a:p>
          <a:p>
            <a:pPr marL="0" marR="0" lvl="0" indent="0" algn="ctr" defTabSz="914400" rtl="0" eaLnBrk="1" fontAlgn="auto" latinLnBrk="0" hangingPunct="1">
              <a:lnSpc>
                <a:spcPct val="100000"/>
              </a:lnSpc>
              <a:spcBef>
                <a:spcPct val="0"/>
              </a:spcBef>
              <a:spcAft>
                <a:spcPts val="0"/>
              </a:spcAft>
              <a:buClrTx/>
              <a:buSzTx/>
              <a:buFontTx/>
              <a:buNone/>
              <a:defRPr/>
            </a:pPr>
            <a:r>
              <a:rPr lang="sv-SE" b="1" baseline="0" dirty="0">
                <a:latin typeface="Book Antiqua" panose="02040602050305030304" pitchFamily="18" charset="0"/>
              </a:rPr>
              <a:t>                 </a:t>
            </a:r>
            <a:r>
              <a:rPr lang="sv-SE" sz="2000" b="1" baseline="0" dirty="0">
                <a:latin typeface="Book Antiqua" panose="02040602050305030304" pitchFamily="18" charset="0"/>
              </a:rPr>
              <a:t>Department of Infromation Science and Ingineering</a:t>
            </a:r>
            <a:endParaRPr kumimoji="0" lang="en-US" sz="2000" b="1" i="0" u="none" strike="noStrike" kern="1200" cap="none" spc="0" normalizeH="0" baseline="0" noProof="0" dirty="0">
              <a:ln>
                <a:noFill/>
              </a:ln>
              <a:solidFill>
                <a:schemeClr val="tx1"/>
              </a:solidFill>
              <a:effectLst/>
              <a:uLnTx/>
              <a:uFillTx/>
              <a:latin typeface="Book Antiqua" panose="02040602050305030304" pitchFamily="18" charset="0"/>
            </a:endParaRPr>
          </a:p>
        </p:txBody>
      </p:sp>
      <p:pic>
        <p:nvPicPr>
          <p:cNvPr id="9" name="Picture 1" descr="C:\Users\Administrator\Desktop\Comp\Ubi-Cam\Ubi-Cam\ic_launcher-web.png"/>
          <p:cNvPicPr>
            <a:picLocks noChangeAspect="1" noChangeArrowheads="1"/>
          </p:cNvPicPr>
          <p:nvPr/>
        </p:nvPicPr>
        <p:blipFill>
          <a:blip r:embed="rId1" cstate="print"/>
          <a:srcRect/>
          <a:stretch>
            <a:fillRect/>
          </a:stretch>
        </p:blipFill>
        <p:spPr bwMode="auto">
          <a:xfrm>
            <a:off x="228599" y="0"/>
            <a:ext cx="1344968" cy="13716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sv-SE" b="1" i="0" u="none" strike="noStrike" kern="1200" cap="none" spc="0" normalizeH="0" baseline="0" noProof="0" dirty="0">
                <a:ln>
                  <a:noFill/>
                </a:ln>
                <a:solidFill>
                  <a:schemeClr val="tx1"/>
                </a:solidFill>
                <a:effectLst/>
                <a:uLnTx/>
                <a:uFillTx/>
                <a:latin typeface="Book Antiqua" panose="02040602050305030304" pitchFamily="18" charset="0"/>
                <a:ea typeface="+mn-ea"/>
                <a:cs typeface="+mn-cs"/>
              </a:rPr>
              <a:t>Literature Survey</a:t>
            </a:r>
            <a:endParaRPr kumimoji="0" lang="en-US" b="1" i="0" u="none" strike="noStrike" kern="1200" cap="none" spc="0" normalizeH="0" baseline="0" noProof="0" dirty="0">
              <a:ln>
                <a:noFill/>
              </a:ln>
              <a:solidFill>
                <a:schemeClr val="tx1"/>
              </a:solidFill>
              <a:effectLst/>
              <a:uLnTx/>
              <a:uFillTx/>
              <a:latin typeface="Book Antiqua" panose="02040602050305030304" pitchFamily="18" charset="0"/>
              <a:ea typeface="+mn-ea"/>
              <a:cs typeface="+mn-cs"/>
            </a:endParaRPr>
          </a:p>
        </p:txBody>
      </p:sp>
      <p:sp>
        <p:nvSpPr>
          <p:cNvPr id="5" name="Title 1"/>
          <p:cNvSpPr txBox="1"/>
          <p:nvPr/>
        </p:nvSpPr>
        <p:spPr>
          <a:xfrm>
            <a:off x="328324" y="1444050"/>
            <a:ext cx="8487351" cy="5252685"/>
          </a:xfrm>
          <a:prstGeom prst="rect">
            <a:avLst/>
          </a:prstGeom>
        </p:spPr>
        <p:txBody>
          <a:bodyPr vert="horz" lIns="91440" tIns="45720" rIns="91440" bIns="45720" rtlCol="0" anchor="ctr">
            <a:normAutofit fontScale="92500"/>
          </a:bodyPr>
          <a:lstStyle/>
          <a:p>
            <a:r>
              <a:rPr lang="en-US" sz="2600" b="1" dirty="0">
                <a:latin typeface="Times New Roman" panose="02020603050405020304" pitchFamily="18" charset="0"/>
                <a:cs typeface="Times New Roman" panose="02020603050405020304" pitchFamily="18" charset="0"/>
              </a:rPr>
              <a:t>Merits:</a:t>
            </a:r>
            <a:endParaRPr lang="en-US" sz="2600" b="1" dirty="0">
              <a:latin typeface="Times New Roman" panose="02020603050405020304" pitchFamily="18" charset="0"/>
              <a:cs typeface="Times New Roman" panose="02020603050405020304" pitchFamily="18" charset="0"/>
            </a:endParaRPr>
          </a:p>
          <a:p>
            <a:pPr>
              <a:buFont typeface="+mj-lt"/>
              <a:buAutoNum type="arabicPeriod"/>
            </a:pPr>
            <a:r>
              <a:rPr lang="en-US" sz="2200" b="1" dirty="0">
                <a:latin typeface="Times New Roman" panose="02020603050405020304" pitchFamily="18" charset="0"/>
                <a:cs typeface="Times New Roman" panose="02020603050405020304" pitchFamily="18" charset="0"/>
              </a:rPr>
              <a:t>Ease of Generation:</a:t>
            </a:r>
            <a:r>
              <a:rPr lang="en-US" sz="2200" dirty="0">
                <a:latin typeface="Times New Roman" panose="02020603050405020304" pitchFamily="18" charset="0"/>
                <a:cs typeface="Times New Roman" panose="02020603050405020304" pitchFamily="18" charset="0"/>
              </a:rPr>
              <a:t> Quickly creates question papers in a single format.</a:t>
            </a:r>
            <a:endParaRPr lang="en-US" sz="2200" dirty="0">
              <a:latin typeface="Times New Roman" panose="02020603050405020304" pitchFamily="18" charset="0"/>
              <a:cs typeface="Times New Roman" panose="02020603050405020304" pitchFamily="18" charset="0"/>
            </a:endParaRPr>
          </a:p>
          <a:p>
            <a:pPr>
              <a:buFont typeface="+mj-lt"/>
              <a:buAutoNum type="arabicPeriod"/>
            </a:pPr>
            <a:r>
              <a:rPr lang="en-US" sz="2200" b="1" dirty="0">
                <a:latin typeface="Times New Roman" panose="02020603050405020304" pitchFamily="18" charset="0"/>
                <a:cs typeface="Times New Roman" panose="02020603050405020304" pitchFamily="18" charset="0"/>
              </a:rPr>
              <a:t>Simplicity:</a:t>
            </a:r>
            <a:r>
              <a:rPr lang="en-US" sz="2200" dirty="0">
                <a:latin typeface="Times New Roman" panose="02020603050405020304" pitchFamily="18" charset="0"/>
                <a:cs typeface="Times New Roman" panose="02020603050405020304" pitchFamily="18" charset="0"/>
              </a:rPr>
              <a:t> User-friendly interface for straightforward operation.</a:t>
            </a:r>
            <a:endParaRPr lang="en-US" sz="2200" dirty="0">
              <a:latin typeface="Times New Roman" panose="02020603050405020304" pitchFamily="18" charset="0"/>
              <a:cs typeface="Times New Roman" panose="02020603050405020304" pitchFamily="18" charset="0"/>
            </a:endParaRPr>
          </a:p>
          <a:p>
            <a:pPr>
              <a:buFont typeface="+mj-lt"/>
              <a:buAutoNum type="arabicPeriod"/>
            </a:pPr>
            <a:r>
              <a:rPr lang="en-US" sz="2200" b="1" dirty="0">
                <a:latin typeface="Times New Roman" panose="02020603050405020304" pitchFamily="18" charset="0"/>
                <a:cs typeface="Times New Roman" panose="02020603050405020304" pitchFamily="18" charset="0"/>
              </a:rPr>
              <a:t>Digital Maintenance:</a:t>
            </a:r>
            <a:r>
              <a:rPr lang="en-US" sz="2200" dirty="0">
                <a:latin typeface="Times New Roman" panose="02020603050405020304" pitchFamily="18" charset="0"/>
                <a:cs typeface="Times New Roman" panose="02020603050405020304" pitchFamily="18" charset="0"/>
              </a:rPr>
              <a:t> Easy to manage and store digital formatted question papers.</a:t>
            </a:r>
            <a:endParaRPr lang="en-US" sz="2200" dirty="0">
              <a:latin typeface="Times New Roman" panose="02020603050405020304" pitchFamily="18" charset="0"/>
              <a:cs typeface="Times New Roman" panose="02020603050405020304" pitchFamily="18" charset="0"/>
            </a:endParaRPr>
          </a:p>
          <a:p>
            <a:pPr>
              <a:buFont typeface="+mj-lt"/>
              <a:buAutoNum type="arabicPeriod"/>
            </a:pPr>
            <a:r>
              <a:rPr lang="en-US" sz="2200" b="1" dirty="0">
                <a:latin typeface="Times New Roman" panose="02020603050405020304" pitchFamily="18" charset="0"/>
                <a:cs typeface="Times New Roman" panose="02020603050405020304" pitchFamily="18" charset="0"/>
              </a:rPr>
              <a:t>Time Efficiency:</a:t>
            </a:r>
            <a:r>
              <a:rPr lang="en-US" sz="2200" dirty="0">
                <a:latin typeface="Times New Roman" panose="02020603050405020304" pitchFamily="18" charset="0"/>
                <a:cs typeface="Times New Roman" panose="02020603050405020304" pitchFamily="18" charset="0"/>
              </a:rPr>
              <a:t> Significantly reduces overall time spent on paper preparation.</a:t>
            </a:r>
            <a:endParaRPr lang="en-US" sz="22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Demerits:</a:t>
            </a:r>
            <a:endParaRPr lang="en-US" sz="2600" b="1" dirty="0">
              <a:latin typeface="Times New Roman" panose="02020603050405020304" pitchFamily="18" charset="0"/>
              <a:cs typeface="Times New Roman" panose="02020603050405020304" pitchFamily="18" charset="0"/>
            </a:endParaRPr>
          </a:p>
          <a:p>
            <a:pPr>
              <a:buFont typeface="+mj-lt"/>
              <a:buAutoNum type="arabicPeriod"/>
            </a:pPr>
            <a:r>
              <a:rPr lang="en-US" sz="2200" b="1" dirty="0">
                <a:latin typeface="Times New Roman" panose="02020603050405020304" pitchFamily="18" charset="0"/>
                <a:cs typeface="Times New Roman" panose="02020603050405020304" pitchFamily="18" charset="0"/>
              </a:rPr>
              <a:t>Limited Selection Options:</a:t>
            </a:r>
            <a:r>
              <a:rPr lang="en-US" sz="2200" dirty="0">
                <a:latin typeface="Times New Roman" panose="02020603050405020304" pitchFamily="18" charset="0"/>
                <a:cs typeface="Times New Roman" panose="02020603050405020304" pitchFamily="18" charset="0"/>
              </a:rPr>
              <a:t> Users lack flexibility in choosing options.</a:t>
            </a:r>
            <a:endParaRPr lang="en-US" sz="2200" dirty="0">
              <a:latin typeface="Times New Roman" panose="02020603050405020304" pitchFamily="18" charset="0"/>
              <a:cs typeface="Times New Roman" panose="02020603050405020304" pitchFamily="18" charset="0"/>
            </a:endParaRPr>
          </a:p>
          <a:p>
            <a:pPr>
              <a:buFont typeface="+mj-lt"/>
              <a:buAutoNum type="arabicPeriod"/>
            </a:pPr>
            <a:r>
              <a:rPr lang="en-US" sz="2200" b="1" dirty="0">
                <a:latin typeface="Times New Roman" panose="02020603050405020304" pitchFamily="18" charset="0"/>
                <a:cs typeface="Times New Roman" panose="02020603050405020304" pitchFamily="18" charset="0"/>
              </a:rPr>
              <a:t>No Integrated Platform:</a:t>
            </a:r>
            <a:r>
              <a:rPr lang="en-US" sz="2200" dirty="0">
                <a:latin typeface="Times New Roman" panose="02020603050405020304" pitchFamily="18" charset="0"/>
                <a:cs typeface="Times New Roman" panose="02020603050405020304" pitchFamily="18" charset="0"/>
              </a:rPr>
              <a:t> Absence of a unified platform for generating different formats of question papers.</a:t>
            </a:r>
            <a:endParaRPr lang="en-US" sz="2200" dirty="0">
              <a:latin typeface="Times New Roman" panose="02020603050405020304" pitchFamily="18" charset="0"/>
              <a:cs typeface="Times New Roman" panose="02020603050405020304" pitchFamily="18" charset="0"/>
            </a:endParaRPr>
          </a:p>
          <a:p>
            <a:pPr>
              <a:buFont typeface="+mj-lt"/>
              <a:buAutoNum type="arabicPeriod"/>
            </a:pPr>
            <a:r>
              <a:rPr lang="en-US" sz="2200" b="1" dirty="0">
                <a:latin typeface="Times New Roman" panose="02020603050405020304" pitchFamily="18" charset="0"/>
                <a:cs typeface="Times New Roman" panose="02020603050405020304" pitchFamily="18" charset="0"/>
              </a:rPr>
              <a:t>Lack of Editing Options:</a:t>
            </a:r>
            <a:r>
              <a:rPr lang="en-US" sz="2200" dirty="0">
                <a:latin typeface="Times New Roman" panose="02020603050405020304" pitchFamily="18" charset="0"/>
                <a:cs typeface="Times New Roman" panose="02020603050405020304" pitchFamily="18" charset="0"/>
              </a:rPr>
              <a:t> Users cannot edit the generated question papers.</a:t>
            </a:r>
            <a:endParaRPr lang="en-US" sz="2200" dirty="0">
              <a:latin typeface="Times New Roman" panose="02020603050405020304" pitchFamily="18" charset="0"/>
              <a:cs typeface="Times New Roman" panose="02020603050405020304" pitchFamily="18" charset="0"/>
            </a:endParaRPr>
          </a:p>
          <a:p>
            <a:pPr>
              <a:buFont typeface="+mj-lt"/>
              <a:buAutoNum type="arabicPeriod"/>
            </a:pPr>
            <a:r>
              <a:rPr lang="en-US" sz="2200" b="1" dirty="0">
                <a:latin typeface="Times New Roman" panose="02020603050405020304" pitchFamily="18" charset="0"/>
                <a:cs typeface="Times New Roman" panose="02020603050405020304" pitchFamily="18" charset="0"/>
              </a:rPr>
              <a:t>Feedback Absence:</a:t>
            </a:r>
            <a:r>
              <a:rPr lang="en-US" sz="2200" dirty="0">
                <a:latin typeface="Times New Roman" panose="02020603050405020304" pitchFamily="18" charset="0"/>
                <a:cs typeface="Times New Roman" panose="02020603050405020304" pitchFamily="18" charset="0"/>
              </a:rPr>
              <a:t> No mechanism for providing feedback on generated questions.</a:t>
            </a:r>
            <a:endParaRPr lang="en-US" sz="2200" dirty="0">
              <a:latin typeface="Times New Roman" panose="02020603050405020304" pitchFamily="18" charset="0"/>
              <a:cs typeface="Times New Roman" panose="02020603050405020304" pitchFamily="18" charset="0"/>
            </a:endParaRPr>
          </a:p>
          <a:p>
            <a:pPr algn="l"/>
            <a:r>
              <a:rPr lang="en-IN" altLang="en-US" sz="2000" dirty="0"/>
              <a:t> </a:t>
            </a:r>
            <a:endParaRPr lang="en-IN" altLang="en-US" sz="2000" dirty="0"/>
          </a:p>
          <a:p>
            <a:pPr algn="l"/>
            <a:r>
              <a:rPr lang="en-IN" altLang="en-US" sz="2000" dirty="0"/>
              <a:t>      </a:t>
            </a:r>
            <a:endParaRPr lang="en-US" sz="2000" dirty="0"/>
          </a:p>
          <a:p>
            <a:pPr algn="l"/>
            <a:endParaRPr lang="en-US" sz="800" b="1" dirty="0"/>
          </a:p>
          <a:p>
            <a:pPr marL="0" marR="0" lvl="0" indent="0" algn="l" defTabSz="914400" rtl="0" eaLnBrk="1" fontAlgn="auto" latinLnBrk="0" hangingPunct="1">
              <a:lnSpc>
                <a:spcPct val="100000"/>
              </a:lnSpc>
              <a:spcBef>
                <a:spcPct val="0"/>
              </a:spcBef>
              <a:spcAft>
                <a:spcPts val="0"/>
              </a:spcAft>
              <a:buClrTx/>
              <a:buSzTx/>
              <a:buFontTx/>
              <a:buNone/>
              <a:defRPr/>
            </a:pPr>
            <a:endParaRPr kumimoji="0" lang="en-US" sz="2800" b="1"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defRPr/>
            </a:pPr>
            <a:endParaRPr kumimoji="0" lang="en-US"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0"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1" descr="C:\Users\Administrator\Desktop\Comp\Ubi-Cam\Ubi-Cam\ic_launcher-web.png"/>
          <p:cNvPicPr>
            <a:picLocks noChangeAspect="1" noChangeArrowheads="1"/>
          </p:cNvPicPr>
          <p:nvPr/>
        </p:nvPicPr>
        <p:blipFill>
          <a:blip r:embed="rId1" cstate="print"/>
          <a:srcRect/>
          <a:stretch>
            <a:fillRect/>
          </a:stretch>
        </p:blipFill>
        <p:spPr bwMode="auto">
          <a:xfrm>
            <a:off x="76200" y="6475491"/>
            <a:ext cx="375082" cy="382509"/>
          </a:xfrm>
          <a:prstGeom prst="rect">
            <a:avLst/>
          </a:prstGeom>
          <a:noFill/>
        </p:spPr>
      </p:pic>
      <p:sp>
        <p:nvSpPr>
          <p:cNvPr id="12" name="Slide Number Placeholder 8"/>
          <p:cNvSpPr txBox="1"/>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itle 1"/>
          <p:cNvSpPr>
            <a:spLocks noGrp="1"/>
          </p:cNvSpPr>
          <p:nvPr>
            <p:ph type="title"/>
          </p:nvPr>
        </p:nvSpPr>
        <p:spPr>
          <a:xfrm>
            <a:off x="457200" y="457200"/>
            <a:ext cx="8229600" cy="639762"/>
          </a:xfrm>
        </p:spPr>
        <p:txBody>
          <a:bodyPr>
            <a:normAutofit/>
          </a:bodyPr>
          <a:lstStyle/>
          <a:p>
            <a:r>
              <a:rPr lang="en-US" sz="3200" b="1" dirty="0">
                <a:solidFill>
                  <a:srgbClr val="00B050"/>
                </a:solidFill>
              </a:rPr>
              <a:t>LITERATURE SURVEY</a:t>
            </a:r>
            <a:endParaRPr lang="en-US" sz="3200" b="1" dirty="0">
              <a:solidFill>
                <a:srgbClr val="00B05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IN" altLang="sv-SE" b="1" i="0" u="none" strike="noStrike" kern="1200" cap="none" spc="0" normalizeH="0" baseline="0" noProof="0" dirty="0">
                <a:ln>
                  <a:noFill/>
                </a:ln>
                <a:solidFill>
                  <a:schemeClr val="tx1"/>
                </a:solidFill>
                <a:effectLst/>
                <a:uLnTx/>
                <a:uFillTx/>
                <a:latin typeface="Book Antiqua" panose="02040602050305030304" pitchFamily="18" charset="0"/>
                <a:ea typeface="+mn-ea"/>
                <a:cs typeface="+mn-cs"/>
              </a:rPr>
              <a:t>Proposed work</a:t>
            </a:r>
            <a:endParaRPr kumimoji="0" lang="en-IN" altLang="sv-SE" b="1" i="0" u="none" strike="noStrike" kern="1200" cap="none" spc="0" normalizeH="0" baseline="0" noProof="0" dirty="0">
              <a:ln>
                <a:noFill/>
              </a:ln>
              <a:solidFill>
                <a:schemeClr val="tx1"/>
              </a:solidFill>
              <a:effectLst/>
              <a:uLnTx/>
              <a:uFillTx/>
              <a:latin typeface="Book Antiqua" panose="02040602050305030304" pitchFamily="18" charset="0"/>
              <a:ea typeface="+mn-ea"/>
              <a:cs typeface="+mn-cs"/>
            </a:endParaRPr>
          </a:p>
        </p:txBody>
      </p:sp>
      <p:sp>
        <p:nvSpPr>
          <p:cNvPr id="5" name="Title 1"/>
          <p:cNvSpPr txBox="1"/>
          <p:nvPr/>
        </p:nvSpPr>
        <p:spPr>
          <a:xfrm>
            <a:off x="1291272" y="2879208"/>
            <a:ext cx="6561455" cy="3408045"/>
          </a:xfrm>
          <a:prstGeom prst="rect">
            <a:avLst/>
          </a:prstGeom>
        </p:spPr>
        <p:txBody>
          <a:bodyPr vert="horz" lIns="91440" tIns="45720" rIns="91440" bIns="45720" rtlCol="0" anchor="ctr">
            <a:normAutofit/>
          </a:bodyPr>
          <a:lstStyle/>
          <a:p>
            <a:pPr algn="l"/>
            <a:endParaRPr lang="en-US" sz="2000" dirty="0"/>
          </a:p>
          <a:p>
            <a:pPr algn="just"/>
            <a:endParaRPr lang="en-US" sz="800" b="1" dirty="0"/>
          </a:p>
          <a:p>
            <a:pPr marL="0" marR="0" lvl="0" indent="0" defTabSz="914400" rtl="0" eaLnBrk="1" fontAlgn="auto" latinLnBrk="0" hangingPunct="1">
              <a:lnSpc>
                <a:spcPct val="100000"/>
              </a:lnSpc>
              <a:spcBef>
                <a:spcPct val="0"/>
              </a:spcBef>
              <a:spcAft>
                <a:spcPts val="0"/>
              </a:spcAft>
              <a:buClrTx/>
              <a:buSzTx/>
              <a:buFontTx/>
              <a:buNone/>
              <a:defRPr/>
            </a:pPr>
            <a:endParaRPr kumimoji="0" lang="en-US" sz="2800" b="1" i="0" u="none" strike="noStrike" kern="1200" cap="none" spc="0" normalizeH="0" baseline="0" noProof="0" dirty="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0"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1" descr="C:\Users\Administrator\Desktop\Comp\Ubi-Cam\Ubi-Cam\ic_launcher-web.png"/>
          <p:cNvPicPr>
            <a:picLocks noChangeAspect="1" noChangeArrowheads="1"/>
          </p:cNvPicPr>
          <p:nvPr/>
        </p:nvPicPr>
        <p:blipFill>
          <a:blip r:embed="rId1" cstate="print"/>
          <a:srcRect/>
          <a:stretch>
            <a:fillRect/>
          </a:stretch>
        </p:blipFill>
        <p:spPr bwMode="auto">
          <a:xfrm>
            <a:off x="76200" y="6475491"/>
            <a:ext cx="375082" cy="382509"/>
          </a:xfrm>
          <a:prstGeom prst="rect">
            <a:avLst/>
          </a:prstGeom>
          <a:noFill/>
        </p:spPr>
      </p:pic>
      <p:sp>
        <p:nvSpPr>
          <p:cNvPr id="12" name="Slide Number Placeholder 8"/>
          <p:cNvSpPr txBox="1"/>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itle 1"/>
          <p:cNvSpPr>
            <a:spLocks noGrp="1"/>
          </p:cNvSpPr>
          <p:nvPr>
            <p:ph type="title"/>
          </p:nvPr>
        </p:nvSpPr>
        <p:spPr>
          <a:xfrm>
            <a:off x="457200" y="457200"/>
            <a:ext cx="8229600" cy="639762"/>
          </a:xfrm>
        </p:spPr>
        <p:txBody>
          <a:bodyPr>
            <a:normAutofit/>
          </a:bodyPr>
          <a:lstStyle/>
          <a:p>
            <a:r>
              <a:rPr lang="en-US" sz="3200" b="1" dirty="0">
                <a:solidFill>
                  <a:srgbClr val="00B050"/>
                </a:solidFill>
                <a:sym typeface="+mn-ea"/>
              </a:rPr>
              <a:t>PROPOSED WORK</a:t>
            </a:r>
            <a:endParaRPr lang="en-US" sz="3200" b="1" dirty="0">
              <a:solidFill>
                <a:srgbClr val="00B050"/>
              </a:solidFill>
            </a:endParaRPr>
          </a:p>
        </p:txBody>
      </p:sp>
      <p:sp>
        <p:nvSpPr>
          <p:cNvPr id="3" name="Text Box 2"/>
          <p:cNvSpPr txBox="1"/>
          <p:nvPr/>
        </p:nvSpPr>
        <p:spPr>
          <a:xfrm>
            <a:off x="5128260" y="9187815"/>
            <a:ext cx="3048000" cy="368300"/>
          </a:xfrm>
          <a:prstGeom prst="rect">
            <a:avLst/>
          </a:prstGeom>
          <a:noFill/>
        </p:spPr>
        <p:txBody>
          <a:bodyPr wrap="square" rtlCol="0">
            <a:spAutoFit/>
          </a:bodyPr>
          <a:lstStyle/>
          <a:p>
            <a:endParaRPr lang="en-US"/>
          </a:p>
        </p:txBody>
      </p:sp>
      <p:sp>
        <p:nvSpPr>
          <p:cNvPr id="15" name="Text Box 14"/>
          <p:cNvSpPr txBox="1"/>
          <p:nvPr/>
        </p:nvSpPr>
        <p:spPr>
          <a:xfrm>
            <a:off x="3799840" y="9507855"/>
            <a:ext cx="3048000" cy="368300"/>
          </a:xfrm>
          <a:prstGeom prst="rect">
            <a:avLst/>
          </a:prstGeom>
          <a:noFill/>
        </p:spPr>
        <p:txBody>
          <a:bodyPr wrap="square" rtlCol="0">
            <a:spAutoFit/>
          </a:bodyPr>
          <a:lstStyle/>
          <a:p>
            <a:endParaRPr lang="en-US"/>
          </a:p>
        </p:txBody>
      </p:sp>
      <p:sp>
        <p:nvSpPr>
          <p:cNvPr id="53" name="Rectangle: Rounded Corners 52"/>
          <p:cNvSpPr/>
          <p:nvPr/>
        </p:nvSpPr>
        <p:spPr>
          <a:xfrm>
            <a:off x="63327" y="1942216"/>
            <a:ext cx="1386173" cy="13298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1" dirty="0">
                <a:latin typeface="Times New Roman" panose="02020603050405020304" pitchFamily="18" charset="0"/>
                <a:cs typeface="Times New Roman" panose="02020603050405020304" pitchFamily="18" charset="0"/>
              </a:rPr>
              <a:t>User Interface</a:t>
            </a:r>
            <a:endParaRPr lang="en-IN" dirty="0"/>
          </a:p>
        </p:txBody>
      </p:sp>
      <p:sp>
        <p:nvSpPr>
          <p:cNvPr id="54" name="Rectangle: Rounded Corners 53"/>
          <p:cNvSpPr/>
          <p:nvPr/>
        </p:nvSpPr>
        <p:spPr>
          <a:xfrm>
            <a:off x="1763688" y="1923420"/>
            <a:ext cx="1779515" cy="12918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1" dirty="0">
                <a:latin typeface="Times New Roman" panose="02020603050405020304" pitchFamily="18" charset="0"/>
                <a:cs typeface="Times New Roman" panose="02020603050405020304" pitchFamily="18" charset="0"/>
              </a:rPr>
              <a:t>Selection</a:t>
            </a:r>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 of Requirements</a:t>
            </a:r>
            <a:endParaRPr lang="en-US" sz="1800" dirty="0">
              <a:latin typeface="Times New Roman" panose="02020603050405020304" pitchFamily="18" charset="0"/>
              <a:cs typeface="Times New Roman" panose="02020603050405020304" pitchFamily="18" charset="0"/>
            </a:endParaRPr>
          </a:p>
        </p:txBody>
      </p:sp>
      <p:sp>
        <p:nvSpPr>
          <p:cNvPr id="55" name="Rectangle: Rounded Corners 54"/>
          <p:cNvSpPr/>
          <p:nvPr/>
        </p:nvSpPr>
        <p:spPr>
          <a:xfrm>
            <a:off x="5724128" y="1885088"/>
            <a:ext cx="1356889" cy="14381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1" dirty="0">
                <a:latin typeface="Times New Roman" panose="02020603050405020304" pitchFamily="18" charset="0"/>
                <a:cs typeface="Times New Roman" panose="02020603050405020304" pitchFamily="18" charset="0"/>
              </a:rPr>
              <a:t>Data Processing</a:t>
            </a:r>
            <a:endParaRPr lang="it-IT" dirty="0"/>
          </a:p>
        </p:txBody>
      </p:sp>
      <p:sp>
        <p:nvSpPr>
          <p:cNvPr id="56" name="Rectangle: Rounded Corners 55"/>
          <p:cNvSpPr/>
          <p:nvPr/>
        </p:nvSpPr>
        <p:spPr>
          <a:xfrm>
            <a:off x="3851920" y="1846734"/>
            <a:ext cx="1555287" cy="14381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1" dirty="0">
                <a:latin typeface="Times New Roman" panose="02020603050405020304" pitchFamily="18" charset="0"/>
                <a:cs typeface="Times New Roman" panose="02020603050405020304" pitchFamily="18" charset="0"/>
              </a:rPr>
              <a:t>Query Request to LLM Model</a:t>
            </a:r>
            <a:endParaRPr lang="en-US" dirty="0"/>
          </a:p>
        </p:txBody>
      </p:sp>
      <p:sp>
        <p:nvSpPr>
          <p:cNvPr id="57" name="Rectangle: Rounded Corners 56"/>
          <p:cNvSpPr/>
          <p:nvPr/>
        </p:nvSpPr>
        <p:spPr>
          <a:xfrm>
            <a:off x="7380312" y="1730612"/>
            <a:ext cx="1500868" cy="163635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1" dirty="0">
                <a:latin typeface="Times New Roman" panose="02020603050405020304" pitchFamily="18" charset="0"/>
                <a:cs typeface="Times New Roman" panose="02020603050405020304" pitchFamily="18" charset="0"/>
              </a:rPr>
              <a:t>LLM Model Processing</a:t>
            </a:r>
            <a:endParaRPr lang="en-US" dirty="0"/>
          </a:p>
        </p:txBody>
      </p:sp>
      <p:sp>
        <p:nvSpPr>
          <p:cNvPr id="58" name="Rectangle: Rounded Corners 57"/>
          <p:cNvSpPr/>
          <p:nvPr/>
        </p:nvSpPr>
        <p:spPr>
          <a:xfrm>
            <a:off x="7485251" y="3717032"/>
            <a:ext cx="1551245" cy="12668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1" dirty="0">
                <a:latin typeface="Times New Roman" panose="02020603050405020304" pitchFamily="18" charset="0"/>
                <a:cs typeface="Times New Roman" panose="02020603050405020304" pitchFamily="18" charset="0"/>
              </a:rPr>
              <a:t>Generated Questions Display</a:t>
            </a:r>
            <a:endParaRPr lang="en-IN" dirty="0"/>
          </a:p>
        </p:txBody>
      </p:sp>
      <p:sp>
        <p:nvSpPr>
          <p:cNvPr id="59" name="Arrow: Right 58"/>
          <p:cNvSpPr/>
          <p:nvPr/>
        </p:nvSpPr>
        <p:spPr>
          <a:xfrm>
            <a:off x="1465335" y="2465415"/>
            <a:ext cx="311261" cy="19930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Right 59"/>
          <p:cNvSpPr/>
          <p:nvPr/>
        </p:nvSpPr>
        <p:spPr>
          <a:xfrm>
            <a:off x="3563888" y="2473634"/>
            <a:ext cx="311261" cy="198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1" name="Arrow: Right 60"/>
          <p:cNvSpPr/>
          <p:nvPr/>
        </p:nvSpPr>
        <p:spPr>
          <a:xfrm>
            <a:off x="5436096" y="2468634"/>
            <a:ext cx="304800" cy="198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Arrow: Down 61"/>
          <p:cNvSpPr/>
          <p:nvPr/>
        </p:nvSpPr>
        <p:spPr>
          <a:xfrm>
            <a:off x="8109690" y="3356992"/>
            <a:ext cx="217446" cy="32004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ectangle: Rounded Corners 62"/>
          <p:cNvSpPr/>
          <p:nvPr/>
        </p:nvSpPr>
        <p:spPr>
          <a:xfrm>
            <a:off x="5879295" y="3717032"/>
            <a:ext cx="1270832" cy="12668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1" dirty="0">
                <a:latin typeface="Times New Roman" panose="02020603050405020304" pitchFamily="18" charset="0"/>
                <a:cs typeface="Times New Roman" panose="02020603050405020304" pitchFamily="18" charset="0"/>
              </a:rPr>
              <a:t>Editing Options</a:t>
            </a:r>
            <a:endParaRPr lang="en-US" sz="1800" dirty="0">
              <a:latin typeface="Times New Roman" panose="02020603050405020304" pitchFamily="18" charset="0"/>
              <a:cs typeface="Times New Roman" panose="02020603050405020304" pitchFamily="18" charset="0"/>
            </a:endParaRPr>
          </a:p>
        </p:txBody>
      </p:sp>
      <p:sp>
        <p:nvSpPr>
          <p:cNvPr id="64" name="Rectangle: Rounded Corners 63"/>
          <p:cNvSpPr/>
          <p:nvPr/>
        </p:nvSpPr>
        <p:spPr>
          <a:xfrm>
            <a:off x="4216056" y="3789040"/>
            <a:ext cx="1358184" cy="12668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t>Feedback</a:t>
            </a:r>
            <a:endParaRPr lang="en-US" sz="1800" dirty="0">
              <a:latin typeface="Times New Roman" panose="02020603050405020304" pitchFamily="18" charset="0"/>
              <a:cs typeface="Times New Roman" panose="02020603050405020304" pitchFamily="18" charset="0"/>
            </a:endParaRPr>
          </a:p>
        </p:txBody>
      </p:sp>
      <p:sp>
        <p:nvSpPr>
          <p:cNvPr id="65" name="Arrow: Left 64"/>
          <p:cNvSpPr/>
          <p:nvPr/>
        </p:nvSpPr>
        <p:spPr>
          <a:xfrm>
            <a:off x="5556272" y="4352750"/>
            <a:ext cx="306000" cy="1980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Arrow: Right 65"/>
          <p:cNvSpPr/>
          <p:nvPr/>
        </p:nvSpPr>
        <p:spPr>
          <a:xfrm>
            <a:off x="7092280" y="2473634"/>
            <a:ext cx="306000" cy="198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Arrow: Left 66"/>
          <p:cNvSpPr/>
          <p:nvPr/>
        </p:nvSpPr>
        <p:spPr>
          <a:xfrm>
            <a:off x="7150127" y="4314284"/>
            <a:ext cx="306000" cy="1980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Arrow: Left 67"/>
          <p:cNvSpPr/>
          <p:nvPr/>
        </p:nvSpPr>
        <p:spPr>
          <a:xfrm>
            <a:off x="3900088" y="4389395"/>
            <a:ext cx="306000" cy="1980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ectangle: Rounded Corners 68"/>
          <p:cNvSpPr/>
          <p:nvPr/>
        </p:nvSpPr>
        <p:spPr>
          <a:xfrm>
            <a:off x="2507196" y="3789040"/>
            <a:ext cx="1416732" cy="11920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b="1" dirty="0"/>
          </a:p>
          <a:p>
            <a:r>
              <a:rPr lang="en-IN" b="1" dirty="0"/>
              <a:t>Revised Questions Update</a:t>
            </a:r>
            <a:br>
              <a:rPr lang="en-IN" dirty="0"/>
            </a:br>
            <a:endParaRPr lang="en-IN" dirty="0"/>
          </a:p>
        </p:txBody>
      </p:sp>
      <p:sp>
        <p:nvSpPr>
          <p:cNvPr id="70" name="Arrow: Left 69"/>
          <p:cNvSpPr/>
          <p:nvPr/>
        </p:nvSpPr>
        <p:spPr>
          <a:xfrm>
            <a:off x="2177768" y="4365104"/>
            <a:ext cx="306000" cy="1980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Rounded Corners 70"/>
          <p:cNvSpPr/>
          <p:nvPr/>
        </p:nvSpPr>
        <p:spPr>
          <a:xfrm>
            <a:off x="860190" y="3933056"/>
            <a:ext cx="1335546" cy="10693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t>Download</a:t>
            </a:r>
            <a:endParaRPr lang="en-IN"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sv-SE" b="1" dirty="0">
                <a:latin typeface="Book Antiqua" panose="02040602050305030304" pitchFamily="18" charset="0"/>
              </a:rPr>
              <a:t>Proposed Work :</a:t>
            </a:r>
            <a:endParaRPr kumimoji="0" lang="en-US" b="1" i="0" u="none" strike="noStrike" kern="1200" cap="none" spc="0" normalizeH="0" baseline="0" noProof="0" dirty="0">
              <a:ln>
                <a:noFill/>
              </a:ln>
              <a:solidFill>
                <a:schemeClr val="tx1"/>
              </a:solidFill>
              <a:effectLst/>
              <a:uLnTx/>
              <a:uFillTx/>
              <a:latin typeface="Book Antiqua" panose="02040602050305030304" pitchFamily="18" charset="0"/>
              <a:ea typeface="+mn-ea"/>
              <a:cs typeface="+mn-cs"/>
            </a:endParaRPr>
          </a:p>
        </p:txBody>
      </p:sp>
      <p:sp>
        <p:nvSpPr>
          <p:cNvPr id="12"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3" name="Picture 1" descr="C:\Users\Administrator\Desktop\Comp\Ubi-Cam\Ubi-Cam\ic_launcher-web.png"/>
          <p:cNvPicPr>
            <a:picLocks noChangeAspect="1" noChangeArrowheads="1"/>
          </p:cNvPicPr>
          <p:nvPr/>
        </p:nvPicPr>
        <p:blipFill>
          <a:blip r:embed="rId1" cstate="print"/>
          <a:srcRect/>
          <a:stretch>
            <a:fillRect/>
          </a:stretch>
        </p:blipFill>
        <p:spPr bwMode="auto">
          <a:xfrm>
            <a:off x="76200" y="6475491"/>
            <a:ext cx="375082" cy="382509"/>
          </a:xfrm>
          <a:prstGeom prst="rect">
            <a:avLst/>
          </a:prstGeom>
          <a:noFill/>
        </p:spPr>
      </p:pic>
      <p:sp>
        <p:nvSpPr>
          <p:cNvPr id="14" name="Slide Number Placeholder 8"/>
          <p:cNvSpPr txBox="1"/>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179512" y="476672"/>
            <a:ext cx="8640960" cy="5169535"/>
          </a:xfrm>
          <a:prstGeom prst="rect">
            <a:avLst/>
          </a:prstGeom>
          <a:noFill/>
        </p:spPr>
        <p:txBody>
          <a:bodyPr wrap="square" rtlCol="0">
            <a:spAutoFit/>
          </a:bodyPr>
          <a:lstStyle/>
          <a:p>
            <a:pPr indent="0">
              <a:buFont typeface="+mj-lt"/>
              <a:buNone/>
            </a:pPr>
            <a:r>
              <a:rPr lang="en-IN" altLang="en-US" sz="1600" b="1" dirty="0"/>
              <a:t>                                                                 </a:t>
            </a:r>
            <a:r>
              <a:rPr lang="en-IN" altLang="en-US" sz="2600" b="1" dirty="0">
                <a:solidFill>
                  <a:srgbClr val="00B050"/>
                </a:solidFill>
              </a:rPr>
              <a:t> PROPOSED WORK</a:t>
            </a:r>
            <a:endParaRPr lang="en-IN" altLang="en-US" sz="2600" b="1" dirty="0">
              <a:solidFill>
                <a:srgbClr val="00B050"/>
              </a:solidFill>
            </a:endParaRPr>
          </a:p>
          <a:p>
            <a:pPr indent="0">
              <a:buFont typeface="+mj-lt"/>
              <a:buNone/>
            </a:pPr>
            <a:endParaRPr lang="en-US" sz="1600" b="1" dirty="0"/>
          </a:p>
          <a:p>
            <a:pPr>
              <a:buFont typeface="+mj-lt"/>
              <a:buAutoNum type="arabicPeriod"/>
            </a:pPr>
            <a:r>
              <a:rPr lang="en-US" b="1" dirty="0">
                <a:latin typeface="Times New Roman" panose="02020603050405020304" pitchFamily="18" charset="0"/>
                <a:cs typeface="Times New Roman" panose="02020603050405020304" pitchFamily="18" charset="0"/>
              </a:rPr>
              <a:t>User Interface:</a:t>
            </a:r>
            <a:r>
              <a:rPr lang="en-IN" alt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user enters the website interface.</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Selection of Requirements:</a:t>
            </a:r>
            <a:r>
              <a:rPr lang="en-IN" alt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user selects the subject code, difficulty level, number of questions, number of modules, and question type.</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Query Request to LLM Model:</a:t>
            </a:r>
            <a:r>
              <a:rPr lang="en-IN" alt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request is sent to the trained LLM model. The model processes the requested subject code syllabus using auto-tokenization.</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Data Processing:</a:t>
            </a:r>
            <a:r>
              <a:rPr lang="en-US" dirty="0">
                <a:latin typeface="Times New Roman" panose="02020603050405020304" pitchFamily="18" charset="0"/>
                <a:cs typeface="Times New Roman" panose="02020603050405020304" pitchFamily="18" charset="0"/>
              </a:rPr>
              <a:t>Steps include parts of speech tagging and lemmatization.</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LLM Model Processing:</a:t>
            </a:r>
            <a:r>
              <a:rPr lang="en-US" dirty="0">
                <a:latin typeface="Times New Roman" panose="02020603050405020304" pitchFamily="18" charset="0"/>
                <a:cs typeface="Times New Roman" panose="02020603050405020304" pitchFamily="18" charset="0"/>
              </a:rPr>
              <a:t>The LLM model generates questions according to the given request.</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Generated Questions Display:</a:t>
            </a:r>
            <a:r>
              <a:rPr lang="en-US" dirty="0">
                <a:latin typeface="Times New Roman" panose="02020603050405020304" pitchFamily="18" charset="0"/>
                <a:cs typeface="Times New Roman" panose="02020603050405020304" pitchFamily="18" charset="0"/>
              </a:rPr>
              <a:t>The generated questions are displayed to the user.</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Editing Options:</a:t>
            </a:r>
            <a:r>
              <a:rPr lang="en-US" dirty="0">
                <a:latin typeface="Times New Roman" panose="02020603050405020304" pitchFamily="18" charset="0"/>
                <a:cs typeface="Times New Roman" panose="02020603050405020304" pitchFamily="18" charset="0"/>
              </a:rPr>
              <a:t>Users can make changes to the generated questions if needed.</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Feedback:</a:t>
            </a:r>
            <a:r>
              <a:rPr lang="en-US" dirty="0">
                <a:latin typeface="Times New Roman" panose="02020603050405020304" pitchFamily="18" charset="0"/>
                <a:cs typeface="Times New Roman" panose="02020603050405020304" pitchFamily="18" charset="0"/>
              </a:rPr>
              <a:t>If the educator is not satisfied with any question, they can provide feedback. The feedback will be used to make modifications to the question based on the educator's suggestions.</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Revised Questions Update:</a:t>
            </a:r>
            <a:r>
              <a:rPr lang="en-US" dirty="0">
                <a:latin typeface="Times New Roman" panose="02020603050405020304" pitchFamily="18" charset="0"/>
                <a:cs typeface="Times New Roman" panose="02020603050405020304" pitchFamily="18" charset="0"/>
              </a:rPr>
              <a:t>After the modifications, the question is updated according to the educator's feedback.</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Download:</a:t>
            </a:r>
            <a:r>
              <a:rPr lang="en-IN" alt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final exam question paper can be downloaded in PDF format.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Working Model</a:t>
            </a:r>
            <a:endParaRPr lang="en-US" sz="3200" b="1" dirty="0"/>
          </a:p>
        </p:txBody>
      </p:sp>
      <p:sp>
        <p:nvSpPr>
          <p:cNvPr id="8" name="Title 1"/>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p>
            <a:pPr lvl="0">
              <a:spcBef>
                <a:spcPct val="0"/>
              </a:spcBef>
              <a:defRPr/>
            </a:pPr>
            <a:r>
              <a:rPr lang="sv-SE" b="1" dirty="0">
                <a:latin typeface="Book Antiqua" panose="02040602050305030304" pitchFamily="18" charset="0"/>
              </a:rPr>
              <a:t>Proposed Work: Working model</a:t>
            </a:r>
            <a:endParaRPr lang="en-US" b="1" dirty="0">
              <a:latin typeface="Book Antiqua" panose="02040602050305030304" pitchFamily="18" charset="0"/>
            </a:endParaRPr>
          </a:p>
        </p:txBody>
      </p:sp>
      <p:sp>
        <p:nvSpPr>
          <p:cNvPr id="13"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4" name="Picture 1" descr="C:\Users\Administrator\Desktop\Comp\Ubi-Cam\Ubi-Cam\ic_launcher-web.png"/>
          <p:cNvPicPr>
            <a:picLocks noChangeAspect="1" noChangeArrowheads="1"/>
          </p:cNvPicPr>
          <p:nvPr/>
        </p:nvPicPr>
        <p:blipFill>
          <a:blip r:embed="rId1" cstate="print"/>
          <a:srcRect/>
          <a:stretch>
            <a:fillRect/>
          </a:stretch>
        </p:blipFill>
        <p:spPr bwMode="auto">
          <a:xfrm>
            <a:off x="76200" y="6475491"/>
            <a:ext cx="375082" cy="382509"/>
          </a:xfrm>
          <a:prstGeom prst="rect">
            <a:avLst/>
          </a:prstGeom>
          <a:noFill/>
        </p:spPr>
      </p:pic>
      <p:sp>
        <p:nvSpPr>
          <p:cNvPr id="15" name="Slide Number Placeholder 8"/>
          <p:cNvSpPr txBox="1"/>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17" name="Group 16"/>
          <p:cNvGrpSpPr/>
          <p:nvPr/>
        </p:nvGrpSpPr>
        <p:grpSpPr>
          <a:xfrm>
            <a:off x="108585" y="1537970"/>
            <a:ext cx="8542020" cy="4216400"/>
            <a:chOff x="2444" y="1365"/>
            <a:chExt cx="14203" cy="7091"/>
          </a:xfrm>
        </p:grpSpPr>
        <p:sp>
          <p:nvSpPr>
            <p:cNvPr id="4" name="Flowchart: Magnetic Disk 3"/>
            <p:cNvSpPr/>
            <p:nvPr/>
          </p:nvSpPr>
          <p:spPr>
            <a:xfrm>
              <a:off x="7852" y="1365"/>
              <a:ext cx="1908" cy="1806"/>
            </a:xfrm>
            <a:prstGeom prst="flowChartMagneticDisk">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IN" altLang="en-US">
                  <a:solidFill>
                    <a:schemeClr val="tx1"/>
                  </a:solidFill>
                </a:rPr>
                <a:t>syllabus database</a:t>
              </a:r>
              <a:endParaRPr lang="en-IN" altLang="en-US">
                <a:solidFill>
                  <a:schemeClr val="tx1"/>
                </a:solidFill>
              </a:endParaRPr>
            </a:p>
          </p:txBody>
        </p:sp>
        <p:sp>
          <p:nvSpPr>
            <p:cNvPr id="5" name="Flowchart: Terminator 4"/>
            <p:cNvSpPr/>
            <p:nvPr/>
          </p:nvSpPr>
          <p:spPr>
            <a:xfrm>
              <a:off x="2834" y="6011"/>
              <a:ext cx="1468" cy="792"/>
            </a:xfrm>
            <a:prstGeom prst="flowChartTerminator">
              <a:avLst/>
            </a:prstGeom>
            <a:solidFill>
              <a:schemeClr val="bg1"/>
            </a:solidFill>
            <a:ln>
              <a:solidFill>
                <a:schemeClr val="tx1">
                  <a:alpha val="67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IN" altLang="en-US" sz="2000">
                  <a:solidFill>
                    <a:schemeClr val="tx1"/>
                  </a:solidFill>
                </a:rPr>
                <a:t>user</a:t>
              </a:r>
              <a:endParaRPr lang="en-IN" altLang="en-US" sz="2000">
                <a:solidFill>
                  <a:schemeClr val="tx1"/>
                </a:solidFill>
              </a:endParaRPr>
            </a:p>
          </p:txBody>
        </p:sp>
        <p:sp>
          <p:nvSpPr>
            <p:cNvPr id="6" name="Flowchart: Terminator 5"/>
            <p:cNvSpPr/>
            <p:nvPr/>
          </p:nvSpPr>
          <p:spPr>
            <a:xfrm rot="20520000">
              <a:off x="4091" y="3558"/>
              <a:ext cx="2485" cy="928"/>
            </a:xfrm>
            <a:prstGeom prst="flowChartTerminator">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IN" altLang="en-US">
                  <a:solidFill>
                    <a:schemeClr val="tx1"/>
                  </a:solidFill>
                </a:rPr>
                <a:t>selecting parameters</a:t>
              </a:r>
              <a:endParaRPr lang="en-IN" altLang="en-US">
                <a:solidFill>
                  <a:schemeClr val="tx1"/>
                </a:solidFill>
              </a:endParaRPr>
            </a:p>
          </p:txBody>
        </p:sp>
        <p:sp>
          <p:nvSpPr>
            <p:cNvPr id="9" name="Flowchart: Alternate Process 8"/>
            <p:cNvSpPr/>
            <p:nvPr/>
          </p:nvSpPr>
          <p:spPr>
            <a:xfrm>
              <a:off x="13354" y="6803"/>
              <a:ext cx="1855" cy="1077"/>
            </a:xfrm>
            <a:prstGeom prst="flowChartAlternateProcess">
              <a:avLst/>
            </a:prstGeom>
            <a:solidFill>
              <a:schemeClr val="bg1"/>
            </a:solidFill>
            <a:ln>
              <a:solidFill>
                <a:schemeClr val="tx1">
                  <a:alpha val="99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IN" altLang="en-US">
                  <a:solidFill>
                    <a:schemeClr val="tx1"/>
                  </a:solidFill>
                </a:rPr>
                <a:t>LLM AI model</a:t>
              </a:r>
              <a:endParaRPr lang="en-IN" altLang="en-US">
                <a:solidFill>
                  <a:schemeClr val="tx1"/>
                </a:solidFill>
              </a:endParaRPr>
            </a:p>
          </p:txBody>
        </p:sp>
        <p:sp>
          <p:nvSpPr>
            <p:cNvPr id="22" name="Flowchart: Alternate Process 21"/>
            <p:cNvSpPr/>
            <p:nvPr/>
          </p:nvSpPr>
          <p:spPr>
            <a:xfrm>
              <a:off x="13338" y="2107"/>
              <a:ext cx="1786" cy="583"/>
            </a:xfrm>
            <a:prstGeom prst="flowChartAlternateProcess">
              <a:avLst/>
            </a:prstGeom>
            <a:solidFill>
              <a:schemeClr val="bg1"/>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IN" altLang="en-US" sz="1400">
                  <a:solidFill>
                    <a:schemeClr val="tx1"/>
                  </a:solidFill>
                </a:rPr>
                <a:t>embedding</a:t>
              </a:r>
              <a:endParaRPr lang="en-IN" altLang="en-US" sz="1400">
                <a:solidFill>
                  <a:schemeClr val="tx1"/>
                </a:solidFill>
              </a:endParaRPr>
            </a:p>
          </p:txBody>
        </p:sp>
        <p:sp>
          <p:nvSpPr>
            <p:cNvPr id="23" name="Flowchart: Alternate Process 22"/>
            <p:cNvSpPr/>
            <p:nvPr/>
          </p:nvSpPr>
          <p:spPr>
            <a:xfrm>
              <a:off x="11115" y="2107"/>
              <a:ext cx="1960" cy="633"/>
            </a:xfrm>
            <a:prstGeom prst="flowChartAlternateProcess">
              <a:avLst/>
            </a:prstGeom>
            <a:solidFill>
              <a:schemeClr val="bg1"/>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lnSpc>
                  <a:spcPct val="70000"/>
                </a:lnSpc>
              </a:pPr>
              <a:endParaRPr lang="en-IN" altLang="en-US" sz="1600">
                <a:solidFill>
                  <a:schemeClr val="tx1"/>
                </a:solidFill>
              </a:endParaRPr>
            </a:p>
            <a:p>
              <a:pPr algn="ctr">
                <a:lnSpc>
                  <a:spcPct val="70000"/>
                </a:lnSpc>
              </a:pPr>
              <a:r>
                <a:rPr lang="en-IN" altLang="en-US" sz="1600">
                  <a:solidFill>
                    <a:schemeClr val="tx1"/>
                  </a:solidFill>
                </a:rPr>
                <a:t>text chunks</a:t>
              </a:r>
              <a:endParaRPr lang="en-IN" altLang="en-US" sz="1600">
                <a:solidFill>
                  <a:schemeClr val="tx1"/>
                </a:solidFill>
              </a:endParaRPr>
            </a:p>
          </p:txBody>
        </p:sp>
        <p:sp>
          <p:nvSpPr>
            <p:cNvPr id="24" name="Flowchart: Alternate Process 23"/>
            <p:cNvSpPr/>
            <p:nvPr/>
          </p:nvSpPr>
          <p:spPr>
            <a:xfrm>
              <a:off x="13338" y="4923"/>
              <a:ext cx="1786" cy="583"/>
            </a:xfrm>
            <a:prstGeom prst="flowChartAlternateProcess">
              <a:avLst/>
            </a:prstGeom>
            <a:solidFill>
              <a:schemeClr val="bg1"/>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IN" altLang="en-US" sz="1400">
                <a:solidFill>
                  <a:schemeClr val="tx1"/>
                </a:solidFill>
                <a:sym typeface="+mn-ea"/>
              </a:endParaRPr>
            </a:p>
            <a:p>
              <a:pPr algn="ctr"/>
              <a:r>
                <a:rPr lang="en-IN" altLang="en-US" sz="1400">
                  <a:solidFill>
                    <a:schemeClr val="tx1"/>
                  </a:solidFill>
                  <a:sym typeface="+mn-ea"/>
                </a:rPr>
                <a:t>embedding</a:t>
              </a:r>
              <a:endParaRPr lang="en-IN" altLang="en-US" sz="1400">
                <a:solidFill>
                  <a:schemeClr val="tx1"/>
                </a:solidFill>
              </a:endParaRPr>
            </a:p>
            <a:p>
              <a:pPr algn="ctr"/>
              <a:endParaRPr lang="en-IN" altLang="en-US" sz="1400">
                <a:solidFill>
                  <a:schemeClr val="tx1"/>
                </a:solidFill>
              </a:endParaRPr>
            </a:p>
          </p:txBody>
        </p:sp>
        <p:sp>
          <p:nvSpPr>
            <p:cNvPr id="25" name="Flowchart: Alternate Process 24"/>
            <p:cNvSpPr/>
            <p:nvPr/>
          </p:nvSpPr>
          <p:spPr>
            <a:xfrm>
              <a:off x="13346" y="3043"/>
              <a:ext cx="1786" cy="583"/>
            </a:xfrm>
            <a:prstGeom prst="flowChartAlternateProcess">
              <a:avLst/>
            </a:prstGeom>
            <a:solidFill>
              <a:schemeClr val="bg1"/>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IN" altLang="en-US" sz="1400">
                <a:solidFill>
                  <a:schemeClr val="tx1"/>
                </a:solidFill>
                <a:sym typeface="+mn-ea"/>
              </a:endParaRPr>
            </a:p>
            <a:p>
              <a:pPr algn="ctr"/>
              <a:r>
                <a:rPr lang="en-IN" altLang="en-US" sz="1400">
                  <a:solidFill>
                    <a:schemeClr val="tx1"/>
                  </a:solidFill>
                  <a:sym typeface="+mn-ea"/>
                </a:rPr>
                <a:t>embedding</a:t>
              </a:r>
              <a:endParaRPr lang="en-IN" altLang="en-US" sz="1400">
                <a:solidFill>
                  <a:schemeClr val="tx1"/>
                </a:solidFill>
              </a:endParaRPr>
            </a:p>
            <a:p>
              <a:pPr algn="ctr"/>
              <a:endParaRPr lang="en-IN" altLang="en-US" sz="1400">
                <a:solidFill>
                  <a:schemeClr val="tx1"/>
                </a:solidFill>
              </a:endParaRPr>
            </a:p>
          </p:txBody>
        </p:sp>
        <p:sp>
          <p:nvSpPr>
            <p:cNvPr id="26" name="Flowchart: Alternate Process 25"/>
            <p:cNvSpPr/>
            <p:nvPr/>
          </p:nvSpPr>
          <p:spPr>
            <a:xfrm>
              <a:off x="13338" y="4027"/>
              <a:ext cx="1786" cy="583"/>
            </a:xfrm>
            <a:prstGeom prst="flowChartAlternateProcess">
              <a:avLst/>
            </a:prstGeom>
            <a:solidFill>
              <a:schemeClr val="bg1"/>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IN" altLang="en-US" sz="1400">
                <a:solidFill>
                  <a:schemeClr val="tx1"/>
                </a:solidFill>
                <a:sym typeface="+mn-ea"/>
              </a:endParaRPr>
            </a:p>
            <a:p>
              <a:pPr algn="ctr"/>
              <a:r>
                <a:rPr lang="en-IN" altLang="en-US" sz="1400">
                  <a:solidFill>
                    <a:schemeClr val="tx1"/>
                  </a:solidFill>
                  <a:sym typeface="+mn-ea"/>
                </a:rPr>
                <a:t>embedding</a:t>
              </a:r>
              <a:endParaRPr lang="en-IN" altLang="en-US" sz="1400">
                <a:solidFill>
                  <a:schemeClr val="tx1"/>
                </a:solidFill>
              </a:endParaRPr>
            </a:p>
            <a:p>
              <a:pPr algn="ctr"/>
              <a:endParaRPr lang="en-IN" altLang="en-US" sz="1400">
                <a:solidFill>
                  <a:schemeClr val="tx1"/>
                </a:solidFill>
              </a:endParaRPr>
            </a:p>
          </p:txBody>
        </p:sp>
        <p:sp>
          <p:nvSpPr>
            <p:cNvPr id="27" name="Flowchart: Alternate Process 26"/>
            <p:cNvSpPr/>
            <p:nvPr/>
          </p:nvSpPr>
          <p:spPr>
            <a:xfrm>
              <a:off x="11085" y="3043"/>
              <a:ext cx="1990" cy="583"/>
            </a:xfrm>
            <a:prstGeom prst="flowChartAlternateProcess">
              <a:avLst/>
            </a:prstGeom>
            <a:solidFill>
              <a:schemeClr val="bg1"/>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lnSpc>
                  <a:spcPct val="40000"/>
                </a:lnSpc>
              </a:pPr>
              <a:endParaRPr lang="en-IN" altLang="en-US">
                <a:solidFill>
                  <a:schemeClr val="tx1"/>
                </a:solidFill>
                <a:sym typeface="+mn-ea"/>
              </a:endParaRPr>
            </a:p>
            <a:p>
              <a:pPr algn="ctr">
                <a:lnSpc>
                  <a:spcPct val="40000"/>
                </a:lnSpc>
              </a:pPr>
              <a:endParaRPr lang="en-IN" altLang="en-US">
                <a:solidFill>
                  <a:schemeClr val="tx1"/>
                </a:solidFill>
                <a:sym typeface="+mn-ea"/>
              </a:endParaRPr>
            </a:p>
            <a:p>
              <a:pPr algn="ctr">
                <a:lnSpc>
                  <a:spcPct val="40000"/>
                </a:lnSpc>
              </a:pPr>
              <a:endParaRPr lang="en-IN" altLang="en-US">
                <a:solidFill>
                  <a:schemeClr val="tx1"/>
                </a:solidFill>
                <a:sym typeface="+mn-ea"/>
              </a:endParaRPr>
            </a:p>
            <a:p>
              <a:pPr algn="ctr">
                <a:lnSpc>
                  <a:spcPct val="40000"/>
                </a:lnSpc>
              </a:pPr>
              <a:endParaRPr lang="en-IN" altLang="en-US" sz="1600">
                <a:solidFill>
                  <a:schemeClr val="tx1"/>
                </a:solidFill>
                <a:sym typeface="+mn-ea"/>
              </a:endParaRPr>
            </a:p>
            <a:p>
              <a:pPr algn="ctr">
                <a:lnSpc>
                  <a:spcPct val="40000"/>
                </a:lnSpc>
              </a:pPr>
              <a:r>
                <a:rPr lang="en-IN" altLang="en-US" sz="1600">
                  <a:solidFill>
                    <a:schemeClr val="tx1"/>
                  </a:solidFill>
                </a:rPr>
                <a:t>text chunks</a:t>
              </a:r>
              <a:endParaRPr lang="en-IN" altLang="en-US">
                <a:solidFill>
                  <a:schemeClr val="tx1"/>
                </a:solidFill>
              </a:endParaRPr>
            </a:p>
            <a:p>
              <a:pPr algn="ctr"/>
              <a:endParaRPr lang="en-US">
                <a:solidFill>
                  <a:schemeClr val="tx1"/>
                </a:solidFill>
              </a:endParaRPr>
            </a:p>
          </p:txBody>
        </p:sp>
        <p:cxnSp>
          <p:nvCxnSpPr>
            <p:cNvPr id="30" name="Straight Arrow Connector 29"/>
            <p:cNvCxnSpPr/>
            <p:nvPr/>
          </p:nvCxnSpPr>
          <p:spPr>
            <a:xfrm flipV="1">
              <a:off x="3627" y="4637"/>
              <a:ext cx="729" cy="1342"/>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1" name="Straight Arrow Connector 30"/>
            <p:cNvCxnSpPr>
              <a:stCxn id="6" idx="3"/>
            </p:cNvCxnSpPr>
            <p:nvPr/>
          </p:nvCxnSpPr>
          <p:spPr>
            <a:xfrm flipV="1">
              <a:off x="6515" y="2748"/>
              <a:ext cx="1370" cy="8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3" name="Straight Arrow Connector 32"/>
            <p:cNvCxnSpPr>
              <a:endCxn id="23" idx="1"/>
            </p:cNvCxnSpPr>
            <p:nvPr/>
          </p:nvCxnSpPr>
          <p:spPr>
            <a:xfrm flipV="1">
              <a:off x="9803" y="2424"/>
              <a:ext cx="1312" cy="498"/>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4" name="Straight Arrow Connector 33"/>
            <p:cNvCxnSpPr>
              <a:endCxn id="27" idx="1"/>
            </p:cNvCxnSpPr>
            <p:nvPr/>
          </p:nvCxnSpPr>
          <p:spPr>
            <a:xfrm>
              <a:off x="9707" y="2980"/>
              <a:ext cx="1378" cy="3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44" name="Straight Arrow Connector 43"/>
            <p:cNvCxnSpPr/>
            <p:nvPr/>
          </p:nvCxnSpPr>
          <p:spPr>
            <a:xfrm>
              <a:off x="9690" y="2964"/>
              <a:ext cx="1425" cy="1292"/>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45" name="Straight Arrow Connector 44"/>
            <p:cNvCxnSpPr/>
            <p:nvPr/>
          </p:nvCxnSpPr>
          <p:spPr>
            <a:xfrm>
              <a:off x="9641" y="2980"/>
              <a:ext cx="1408" cy="217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46" name="Straight Arrow Connector 45"/>
            <p:cNvCxnSpPr/>
            <p:nvPr/>
          </p:nvCxnSpPr>
          <p:spPr>
            <a:xfrm>
              <a:off x="13088" y="2424"/>
              <a:ext cx="247" cy="9"/>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49" name="Straight Arrow Connector 48"/>
            <p:cNvCxnSpPr>
              <a:stCxn id="27" idx="3"/>
              <a:endCxn id="25" idx="1"/>
            </p:cNvCxnSpPr>
            <p:nvPr/>
          </p:nvCxnSpPr>
          <p:spPr>
            <a:xfrm>
              <a:off x="13075" y="3335"/>
              <a:ext cx="271"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51" name="Straight Arrow Connector 50"/>
            <p:cNvCxnSpPr>
              <a:stCxn id="85" idx="3"/>
              <a:endCxn id="26" idx="1"/>
            </p:cNvCxnSpPr>
            <p:nvPr/>
          </p:nvCxnSpPr>
          <p:spPr>
            <a:xfrm>
              <a:off x="13084" y="4316"/>
              <a:ext cx="254" cy="3"/>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52" name="Straight Arrow Connector 51"/>
            <p:cNvCxnSpPr>
              <a:endCxn id="24" idx="1"/>
            </p:cNvCxnSpPr>
            <p:nvPr/>
          </p:nvCxnSpPr>
          <p:spPr>
            <a:xfrm flipV="1">
              <a:off x="12787" y="5215"/>
              <a:ext cx="551" cy="2"/>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54" name="Flowchart: Alternate Process 53"/>
            <p:cNvSpPr/>
            <p:nvPr/>
          </p:nvSpPr>
          <p:spPr>
            <a:xfrm>
              <a:off x="5104" y="7155"/>
              <a:ext cx="1855" cy="1077"/>
            </a:xfrm>
            <a:prstGeom prst="flowChartAlternateProcess">
              <a:avLst/>
            </a:prstGeom>
            <a:solidFill>
              <a:schemeClr val="bg1"/>
            </a:solidFill>
            <a:ln>
              <a:solidFill>
                <a:schemeClr val="tx1">
                  <a:alpha val="99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IN" altLang="en-US">
                  <a:solidFill>
                    <a:schemeClr val="tx1"/>
                  </a:solidFill>
                </a:rPr>
                <a:t>editing option</a:t>
              </a:r>
              <a:endParaRPr lang="en-IN" altLang="en-US">
                <a:solidFill>
                  <a:schemeClr val="tx1"/>
                </a:solidFill>
              </a:endParaRPr>
            </a:p>
          </p:txBody>
        </p:sp>
        <p:sp>
          <p:nvSpPr>
            <p:cNvPr id="56" name="Flowchart: Alternate Process 55"/>
            <p:cNvSpPr/>
            <p:nvPr/>
          </p:nvSpPr>
          <p:spPr>
            <a:xfrm>
              <a:off x="10011" y="6707"/>
              <a:ext cx="1855" cy="1077"/>
            </a:xfrm>
            <a:prstGeom prst="flowChartAlternateProcess">
              <a:avLst/>
            </a:prstGeom>
            <a:solidFill>
              <a:schemeClr val="bg1"/>
            </a:solidFill>
            <a:ln>
              <a:solidFill>
                <a:schemeClr val="tx1">
                  <a:alpha val="99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IN" altLang="en-US" sz="1400">
                  <a:solidFill>
                    <a:schemeClr val="tx1"/>
                  </a:solidFill>
                </a:rPr>
                <a:t>exam question paper</a:t>
              </a:r>
              <a:r>
                <a:rPr lang="en-IN" altLang="en-US">
                  <a:solidFill>
                    <a:schemeClr val="tx1"/>
                  </a:solidFill>
                </a:rPr>
                <a:t> </a:t>
              </a:r>
              <a:endParaRPr lang="en-IN" altLang="en-US">
                <a:solidFill>
                  <a:schemeClr val="tx1"/>
                </a:solidFill>
              </a:endParaRPr>
            </a:p>
          </p:txBody>
        </p:sp>
        <p:cxnSp>
          <p:nvCxnSpPr>
            <p:cNvPr id="57" name="Straight Arrow Connector 56"/>
            <p:cNvCxnSpPr/>
            <p:nvPr/>
          </p:nvCxnSpPr>
          <p:spPr>
            <a:xfrm>
              <a:off x="6095" y="4281"/>
              <a:ext cx="7290" cy="262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70" name="Right Bracket 69"/>
            <p:cNvSpPr/>
            <p:nvPr/>
          </p:nvSpPr>
          <p:spPr>
            <a:xfrm>
              <a:off x="15141" y="2426"/>
              <a:ext cx="1506" cy="4953"/>
            </a:xfrm>
            <a:prstGeom prst="rightBracke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en-US"/>
            </a:p>
          </p:txBody>
        </p:sp>
        <p:sp>
          <p:nvSpPr>
            <p:cNvPr id="71" name="Right Bracket 70"/>
            <p:cNvSpPr/>
            <p:nvPr/>
          </p:nvSpPr>
          <p:spPr>
            <a:xfrm>
              <a:off x="15154" y="3198"/>
              <a:ext cx="1173" cy="4215"/>
            </a:xfrm>
            <a:prstGeom prst="rightBracke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en-US"/>
            </a:p>
          </p:txBody>
        </p:sp>
        <p:sp>
          <p:nvSpPr>
            <p:cNvPr id="72" name="Right Bracket 71"/>
            <p:cNvSpPr/>
            <p:nvPr/>
          </p:nvSpPr>
          <p:spPr>
            <a:xfrm>
              <a:off x="15124" y="4256"/>
              <a:ext cx="906" cy="3123"/>
            </a:xfrm>
            <a:prstGeom prst="rightBracke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en-US"/>
            </a:p>
          </p:txBody>
        </p:sp>
        <p:sp>
          <p:nvSpPr>
            <p:cNvPr id="73" name="Right Bracket 72"/>
            <p:cNvSpPr/>
            <p:nvPr/>
          </p:nvSpPr>
          <p:spPr>
            <a:xfrm>
              <a:off x="15124" y="5214"/>
              <a:ext cx="613" cy="2148"/>
            </a:xfrm>
            <a:prstGeom prst="rightBracke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en-US"/>
            </a:p>
          </p:txBody>
        </p:sp>
        <p:cxnSp>
          <p:nvCxnSpPr>
            <p:cNvPr id="78" name="Straight Connector 77"/>
            <p:cNvCxnSpPr/>
            <p:nvPr/>
          </p:nvCxnSpPr>
          <p:spPr>
            <a:xfrm flipV="1">
              <a:off x="15207" y="7155"/>
              <a:ext cx="116" cy="182"/>
            </a:xfrm>
            <a:prstGeom prst="line">
              <a:avLst/>
            </a:prstGeom>
          </p:spPr>
          <p:style>
            <a:lnRef idx="2">
              <a:schemeClr val="accent1"/>
            </a:lnRef>
            <a:fillRef idx="0">
              <a:srgbClr val="FFFFFF"/>
            </a:fillRef>
            <a:effectRef idx="0">
              <a:srgbClr val="FFFFFF"/>
            </a:effectRef>
            <a:fontRef idx="minor">
              <a:schemeClr val="tx1"/>
            </a:fontRef>
          </p:style>
        </p:cxnSp>
        <p:cxnSp>
          <p:nvCxnSpPr>
            <p:cNvPr id="79" name="Straight Connector 78"/>
            <p:cNvCxnSpPr/>
            <p:nvPr/>
          </p:nvCxnSpPr>
          <p:spPr>
            <a:xfrm>
              <a:off x="15174" y="7354"/>
              <a:ext cx="149" cy="248"/>
            </a:xfrm>
            <a:prstGeom prst="line">
              <a:avLst/>
            </a:prstGeom>
          </p:spPr>
          <p:style>
            <a:lnRef idx="2">
              <a:schemeClr val="accent1"/>
            </a:lnRef>
            <a:fillRef idx="0">
              <a:srgbClr val="FFFFFF"/>
            </a:fillRef>
            <a:effectRef idx="0">
              <a:srgbClr val="FFFFFF"/>
            </a:effectRef>
            <a:fontRef idx="minor">
              <a:schemeClr val="tx1"/>
            </a:fontRef>
          </p:style>
        </p:cxnSp>
        <p:cxnSp>
          <p:nvCxnSpPr>
            <p:cNvPr id="80" name="Straight Arrow Connector 79"/>
            <p:cNvCxnSpPr>
              <a:stCxn id="9" idx="1"/>
              <a:endCxn id="56" idx="3"/>
            </p:cNvCxnSpPr>
            <p:nvPr/>
          </p:nvCxnSpPr>
          <p:spPr>
            <a:xfrm flipH="1" flipV="1">
              <a:off x="11866" y="7246"/>
              <a:ext cx="1488" cy="96"/>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1" name="Straight Arrow Connector 80"/>
            <p:cNvCxnSpPr>
              <a:stCxn id="56" idx="1"/>
            </p:cNvCxnSpPr>
            <p:nvPr/>
          </p:nvCxnSpPr>
          <p:spPr>
            <a:xfrm flipH="1">
              <a:off x="9194" y="7246"/>
              <a:ext cx="817" cy="516"/>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2" name="Straight Arrow Connector 81"/>
            <p:cNvCxnSpPr/>
            <p:nvPr/>
          </p:nvCxnSpPr>
          <p:spPr>
            <a:xfrm flipH="1" flipV="1">
              <a:off x="4282" y="6650"/>
              <a:ext cx="859" cy="559"/>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85" name="Flowchart: Alternate Process 84"/>
            <p:cNvSpPr/>
            <p:nvPr/>
          </p:nvSpPr>
          <p:spPr>
            <a:xfrm>
              <a:off x="11094" y="4024"/>
              <a:ext cx="1990" cy="583"/>
            </a:xfrm>
            <a:prstGeom prst="flowChartAlternateProcess">
              <a:avLst/>
            </a:prstGeom>
            <a:solidFill>
              <a:schemeClr val="bg1"/>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lnSpc>
                  <a:spcPct val="40000"/>
                </a:lnSpc>
              </a:pPr>
              <a:endParaRPr lang="en-IN" altLang="en-US">
                <a:solidFill>
                  <a:schemeClr val="tx1"/>
                </a:solidFill>
                <a:sym typeface="+mn-ea"/>
              </a:endParaRPr>
            </a:p>
            <a:p>
              <a:pPr algn="ctr">
                <a:lnSpc>
                  <a:spcPct val="40000"/>
                </a:lnSpc>
              </a:pPr>
              <a:endParaRPr lang="en-IN" altLang="en-US">
                <a:solidFill>
                  <a:schemeClr val="tx1"/>
                </a:solidFill>
                <a:sym typeface="+mn-ea"/>
              </a:endParaRPr>
            </a:p>
            <a:p>
              <a:pPr algn="ctr">
                <a:lnSpc>
                  <a:spcPct val="40000"/>
                </a:lnSpc>
              </a:pPr>
              <a:endParaRPr lang="en-IN" altLang="en-US">
                <a:solidFill>
                  <a:schemeClr val="tx1"/>
                </a:solidFill>
                <a:sym typeface="+mn-ea"/>
              </a:endParaRPr>
            </a:p>
            <a:p>
              <a:pPr algn="ctr">
                <a:lnSpc>
                  <a:spcPct val="40000"/>
                </a:lnSpc>
              </a:pPr>
              <a:endParaRPr lang="en-IN" altLang="en-US" sz="1600">
                <a:solidFill>
                  <a:schemeClr val="tx1"/>
                </a:solidFill>
                <a:sym typeface="+mn-ea"/>
              </a:endParaRPr>
            </a:p>
            <a:p>
              <a:pPr algn="ctr">
                <a:lnSpc>
                  <a:spcPct val="40000"/>
                </a:lnSpc>
              </a:pPr>
              <a:r>
                <a:rPr lang="en-IN" altLang="en-US" sz="1600">
                  <a:solidFill>
                    <a:schemeClr val="tx1"/>
                  </a:solidFill>
                </a:rPr>
                <a:t>text chunks</a:t>
              </a:r>
              <a:endParaRPr lang="en-IN" altLang="en-US">
                <a:solidFill>
                  <a:schemeClr val="tx1"/>
                </a:solidFill>
              </a:endParaRPr>
            </a:p>
            <a:p>
              <a:pPr algn="ctr"/>
              <a:endParaRPr lang="en-US">
                <a:solidFill>
                  <a:schemeClr val="tx1"/>
                </a:solidFill>
              </a:endParaRPr>
            </a:p>
          </p:txBody>
        </p:sp>
        <p:sp>
          <p:nvSpPr>
            <p:cNvPr id="87" name="Flowchart: Alternate Process 86"/>
            <p:cNvSpPr/>
            <p:nvPr/>
          </p:nvSpPr>
          <p:spPr>
            <a:xfrm>
              <a:off x="11049" y="4917"/>
              <a:ext cx="1990" cy="583"/>
            </a:xfrm>
            <a:prstGeom prst="flowChartAlternateProcess">
              <a:avLst/>
            </a:prstGeom>
            <a:solidFill>
              <a:schemeClr val="bg1"/>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lnSpc>
                  <a:spcPct val="40000"/>
                </a:lnSpc>
              </a:pPr>
              <a:endParaRPr lang="en-IN" altLang="en-US">
                <a:solidFill>
                  <a:schemeClr val="tx1"/>
                </a:solidFill>
                <a:sym typeface="+mn-ea"/>
              </a:endParaRPr>
            </a:p>
            <a:p>
              <a:pPr algn="ctr">
                <a:lnSpc>
                  <a:spcPct val="40000"/>
                </a:lnSpc>
              </a:pPr>
              <a:endParaRPr lang="en-IN" altLang="en-US">
                <a:solidFill>
                  <a:schemeClr val="tx1"/>
                </a:solidFill>
                <a:sym typeface="+mn-ea"/>
              </a:endParaRPr>
            </a:p>
            <a:p>
              <a:pPr algn="ctr">
                <a:lnSpc>
                  <a:spcPct val="40000"/>
                </a:lnSpc>
              </a:pPr>
              <a:endParaRPr lang="en-IN" altLang="en-US">
                <a:solidFill>
                  <a:schemeClr val="tx1"/>
                </a:solidFill>
                <a:sym typeface="+mn-ea"/>
              </a:endParaRPr>
            </a:p>
            <a:p>
              <a:pPr algn="ctr">
                <a:lnSpc>
                  <a:spcPct val="40000"/>
                </a:lnSpc>
              </a:pPr>
              <a:endParaRPr lang="en-IN" altLang="en-US" sz="1600">
                <a:solidFill>
                  <a:schemeClr val="tx1"/>
                </a:solidFill>
                <a:sym typeface="+mn-ea"/>
              </a:endParaRPr>
            </a:p>
            <a:p>
              <a:pPr algn="ctr">
                <a:lnSpc>
                  <a:spcPct val="40000"/>
                </a:lnSpc>
              </a:pPr>
              <a:r>
                <a:rPr lang="en-IN" altLang="en-US" sz="1600">
                  <a:solidFill>
                    <a:schemeClr val="tx1"/>
                  </a:solidFill>
                </a:rPr>
                <a:t>text chunks</a:t>
              </a:r>
              <a:endParaRPr lang="en-IN" altLang="en-US">
                <a:solidFill>
                  <a:schemeClr val="tx1"/>
                </a:solidFill>
              </a:endParaRPr>
            </a:p>
            <a:p>
              <a:pPr algn="ctr"/>
              <a:endParaRPr lang="en-US">
                <a:solidFill>
                  <a:schemeClr val="tx1"/>
                </a:solidFill>
              </a:endParaRPr>
            </a:p>
          </p:txBody>
        </p:sp>
        <p:sp>
          <p:nvSpPr>
            <p:cNvPr id="12" name="Text Box 11"/>
            <p:cNvSpPr txBox="1"/>
            <p:nvPr/>
          </p:nvSpPr>
          <p:spPr>
            <a:xfrm>
              <a:off x="2444" y="2084"/>
              <a:ext cx="7046" cy="120"/>
            </a:xfrm>
            <a:prstGeom prst="rect">
              <a:avLst/>
            </a:prstGeom>
            <a:noFill/>
          </p:spPr>
          <p:txBody>
            <a:bodyPr wrap="square" rtlCol="0">
              <a:noAutofit/>
            </a:bodyPr>
            <a:lstStyle/>
            <a:p>
              <a:endParaRPr lang="en-US"/>
            </a:p>
          </p:txBody>
        </p:sp>
        <p:sp>
          <p:nvSpPr>
            <p:cNvPr id="10" name="Rounded Rectangle 9"/>
            <p:cNvSpPr/>
            <p:nvPr/>
          </p:nvSpPr>
          <p:spPr>
            <a:xfrm>
              <a:off x="7682" y="7622"/>
              <a:ext cx="1565" cy="835"/>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IN" altLang="en-US" sz="1400">
                  <a:solidFill>
                    <a:schemeClr val="tx1"/>
                  </a:solidFill>
                </a:rPr>
                <a:t>feedback</a:t>
              </a:r>
              <a:endParaRPr lang="en-IN" altLang="en-US" sz="1400">
                <a:solidFill>
                  <a:schemeClr val="tx1"/>
                </a:solidFill>
              </a:endParaRPr>
            </a:p>
          </p:txBody>
        </p:sp>
        <p:cxnSp>
          <p:nvCxnSpPr>
            <p:cNvPr id="11" name="Straight Arrow Connector 10"/>
            <p:cNvCxnSpPr>
              <a:stCxn id="10" idx="1"/>
            </p:cNvCxnSpPr>
            <p:nvPr/>
          </p:nvCxnSpPr>
          <p:spPr>
            <a:xfrm flipH="1" flipV="1">
              <a:off x="6976" y="7956"/>
              <a:ext cx="706" cy="84"/>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6" name="Curved Connector 15"/>
            <p:cNvCxnSpPr/>
            <p:nvPr/>
          </p:nvCxnSpPr>
          <p:spPr>
            <a:xfrm flipV="1">
              <a:off x="8887" y="7755"/>
              <a:ext cx="4435" cy="663"/>
            </a:xfrm>
            <a:prstGeom prst="curvedConnector3">
              <a:avLst>
                <a:gd name="adj1" fmla="val 68252"/>
              </a:avLst>
            </a:prstGeom>
            <a:ln>
              <a:tailEnd type="arrow"/>
            </a:ln>
          </p:spPr>
          <p:style>
            <a:lnRef idx="2">
              <a:schemeClr val="accent1"/>
            </a:lnRef>
            <a:fillRef idx="0">
              <a:srgbClr val="FFFFFF"/>
            </a:fillRef>
            <a:effectRef idx="0">
              <a:srgbClr val="FFFFFF"/>
            </a:effectRef>
            <a:fontRef idx="minor">
              <a:schemeClr val="tx1"/>
            </a:fontRef>
          </p:style>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741" y="540584"/>
            <a:ext cx="8229600" cy="1143000"/>
          </a:xfrm>
        </p:spPr>
        <p:txBody>
          <a:bodyPr>
            <a:normAutofit/>
          </a:bodyPr>
          <a:lstStyle/>
          <a:p>
            <a:r>
              <a:rPr lang="en-US" sz="1800" b="0" i="0" dirty="0">
                <a:solidFill>
                  <a:srgbClr val="222222"/>
                </a:solidFill>
                <a:effectLst/>
                <a:latin typeface="Times New Roman" panose="02020603050405020304" pitchFamily="18" charset="0"/>
              </a:rPr>
              <a:t>  </a:t>
            </a:r>
            <a:r>
              <a:rPr lang="en-US" sz="2000" b="0" i="0" dirty="0">
                <a:solidFill>
                  <a:srgbClr val="222222"/>
                </a:solidFill>
                <a:effectLst/>
                <a:latin typeface="Times New Roman" panose="02020603050405020304" pitchFamily="18" charset="0"/>
              </a:rPr>
              <a:t> </a:t>
            </a:r>
            <a:r>
              <a:rPr lang="en-US" sz="3200" b="1" i="0" dirty="0">
                <a:solidFill>
                  <a:srgbClr val="00B050"/>
                </a:solidFill>
                <a:effectLst/>
                <a:latin typeface="+mn-lt"/>
              </a:rPr>
              <a:t>  Requirements to develop the project</a:t>
            </a:r>
            <a:endParaRPr lang="en-US" sz="2400" b="1" dirty="0">
              <a:solidFill>
                <a:srgbClr val="00B050"/>
              </a:solidFill>
              <a:latin typeface="+mn-lt"/>
            </a:endParaRPr>
          </a:p>
        </p:txBody>
      </p:sp>
      <p:sp>
        <p:nvSpPr>
          <p:cNvPr id="8" name="Title 1"/>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p>
            <a:pPr lvl="0">
              <a:spcBef>
                <a:spcPct val="0"/>
              </a:spcBef>
              <a:defRPr/>
            </a:pPr>
            <a:r>
              <a:rPr lang="en-US" sz="1800" b="0" i="0" dirty="0">
                <a:solidFill>
                  <a:srgbClr val="222222"/>
                </a:solidFill>
                <a:effectLst/>
                <a:latin typeface="Times New Roman" panose="02020603050405020304" pitchFamily="18" charset="0"/>
              </a:rPr>
              <a:t>    </a:t>
            </a:r>
            <a:r>
              <a:rPr lang="en-US" sz="1800" b="1" i="0" dirty="0">
                <a:solidFill>
                  <a:srgbClr val="222222"/>
                </a:solidFill>
                <a:effectLst/>
                <a:latin typeface="Times New Roman" panose="02020603050405020304" pitchFamily="18" charset="0"/>
              </a:rPr>
              <a:t> </a:t>
            </a:r>
            <a:r>
              <a:rPr lang="en-US" b="1" i="0" dirty="0">
                <a:solidFill>
                  <a:srgbClr val="222222"/>
                </a:solidFill>
                <a:effectLst/>
                <a:latin typeface="Times New Roman" panose="02020603050405020304" pitchFamily="18" charset="0"/>
              </a:rPr>
              <a:t>Requirements to develop the project</a:t>
            </a:r>
            <a:endParaRPr lang="en-US" b="1" dirty="0">
              <a:latin typeface="Book Antiqua" panose="02040602050305030304" pitchFamily="18" charset="0"/>
            </a:endParaRPr>
          </a:p>
        </p:txBody>
      </p:sp>
      <p:sp>
        <p:nvSpPr>
          <p:cNvPr id="13"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4" name="Picture 1" descr="C:\Users\Administrator\Desktop\Comp\Ubi-Cam\Ubi-Cam\ic_launcher-web.png"/>
          <p:cNvPicPr>
            <a:picLocks noChangeAspect="1" noChangeArrowheads="1"/>
          </p:cNvPicPr>
          <p:nvPr/>
        </p:nvPicPr>
        <p:blipFill>
          <a:blip r:embed="rId1" cstate="print"/>
          <a:srcRect/>
          <a:stretch>
            <a:fillRect/>
          </a:stretch>
        </p:blipFill>
        <p:spPr bwMode="auto">
          <a:xfrm>
            <a:off x="76200" y="6475491"/>
            <a:ext cx="375082" cy="382509"/>
          </a:xfrm>
          <a:prstGeom prst="rect">
            <a:avLst/>
          </a:prstGeom>
          <a:noFill/>
        </p:spPr>
      </p:pic>
      <p:sp>
        <p:nvSpPr>
          <p:cNvPr id="15" name="Slide Number Placeholder 8"/>
          <p:cNvSpPr txBox="1"/>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TextBox 2"/>
          <p:cNvSpPr txBox="1"/>
          <p:nvPr/>
        </p:nvSpPr>
        <p:spPr>
          <a:xfrm>
            <a:off x="1187624" y="1692276"/>
            <a:ext cx="7128792" cy="4154170"/>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Python: </a:t>
            </a:r>
            <a:r>
              <a:rPr lang="en-IN" sz="2400" dirty="0">
                <a:latin typeface="Times New Roman" panose="02020603050405020304" pitchFamily="18" charset="0"/>
                <a:cs typeface="Times New Roman" panose="02020603050405020304" pitchFamily="18" charset="0"/>
              </a:rPr>
              <a:t>Primary programming language for backend development. </a:t>
            </a:r>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Flask: </a:t>
            </a:r>
            <a:r>
              <a:rPr lang="en-IN" sz="2400" dirty="0">
                <a:latin typeface="Times New Roman" panose="02020603050405020304" pitchFamily="18" charset="0"/>
                <a:cs typeface="Times New Roman" panose="02020603050405020304" pitchFamily="18" charset="0"/>
              </a:rPr>
              <a:t>Lightweight web framework to create the backend API. </a:t>
            </a:r>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HTML, CSS, JavaScript: </a:t>
            </a:r>
            <a:r>
              <a:rPr lang="en-IN" sz="2400" dirty="0">
                <a:latin typeface="Times New Roman" panose="02020603050405020304" pitchFamily="18" charset="0"/>
                <a:cs typeface="Times New Roman" panose="02020603050405020304" pitchFamily="18" charset="0"/>
              </a:rPr>
              <a:t>For building the user interface (frontend). </a:t>
            </a:r>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LLM-based AI Model:   </a:t>
            </a:r>
            <a:r>
              <a:rPr lang="en-IN" sz="2400" dirty="0">
                <a:latin typeface="Times New Roman" panose="02020603050405020304" pitchFamily="18" charset="0"/>
                <a:cs typeface="Times New Roman" panose="02020603050405020304" pitchFamily="18" charset="0"/>
              </a:rPr>
              <a:t>Llama2  is</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used for generating questions dynamically.</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Langchain :</a:t>
            </a:r>
            <a:r>
              <a:rPr lang="en-US" altLang="en-US" sz="2400" dirty="0">
                <a:latin typeface="Times New Roman" panose="02020603050405020304" pitchFamily="18" charset="0"/>
                <a:cs typeface="Times New Roman" panose="02020603050405020304" pitchFamily="18" charset="0"/>
              </a:rPr>
              <a:t> framework </a:t>
            </a:r>
            <a:r>
              <a:rPr lang="en-IN" altLang="en-US" sz="2400" dirty="0">
                <a:latin typeface="Times New Roman" panose="02020603050405020304" pitchFamily="18" charset="0"/>
                <a:cs typeface="Times New Roman" panose="02020603050405020304" pitchFamily="18" charset="0"/>
              </a:rPr>
              <a:t>used</a:t>
            </a:r>
            <a:r>
              <a:rPr lang="en-US" altLang="en-US" sz="2400" dirty="0">
                <a:latin typeface="Times New Roman" panose="02020603050405020304" pitchFamily="18" charset="0"/>
                <a:cs typeface="Times New Roman" panose="02020603050405020304" pitchFamily="18" charset="0"/>
              </a:rPr>
              <a:t> to </a:t>
            </a:r>
            <a:r>
              <a:rPr lang="en-IN" altLang="en-US" sz="2400" dirty="0">
                <a:latin typeface="Times New Roman" panose="02020603050405020304" pitchFamily="18" charset="0"/>
                <a:cs typeface="Times New Roman" panose="02020603050405020304" pitchFamily="18" charset="0"/>
              </a:rPr>
              <a:t>handle LLM.</a:t>
            </a:r>
            <a:endParaRPr lang="en-US" altLang="en-US"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MySQL: </a:t>
            </a:r>
            <a:r>
              <a:rPr lang="en-IN" sz="2400" dirty="0">
                <a:latin typeface="Times New Roman" panose="02020603050405020304" pitchFamily="18" charset="0"/>
                <a:cs typeface="Times New Roman" panose="02020603050405020304" pitchFamily="18" charset="0"/>
              </a:rPr>
              <a:t>Database </a:t>
            </a:r>
            <a:r>
              <a:rPr lang="en-US" sz="2400" dirty="0">
                <a:latin typeface="Times New Roman" panose="02020603050405020304" pitchFamily="18" charset="0"/>
                <a:cs typeface="Times New Roman" panose="02020603050405020304" pitchFamily="18" charset="0"/>
              </a:rPr>
              <a:t>includes the data</a:t>
            </a:r>
            <a:r>
              <a:rPr lang="en-IN" altLang="en-US" sz="2400" dirty="0">
                <a:latin typeface="Times New Roman" panose="02020603050405020304" pitchFamily="18" charset="0"/>
                <a:cs typeface="Times New Roman" panose="02020603050405020304" pitchFamily="18" charset="0"/>
              </a:rPr>
              <a:t>(syllabus)</a:t>
            </a:r>
            <a:r>
              <a:rPr lang="en-US" sz="2400" dirty="0">
                <a:latin typeface="Times New Roman" panose="02020603050405020304" pitchFamily="18" charset="0"/>
                <a:cs typeface="Times New Roman" panose="02020603050405020304" pitchFamily="18" charset="0"/>
              </a:rPr>
              <a:t> which is required for generating the exam papers.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p>
            <a:pPr lvl="0">
              <a:spcBef>
                <a:spcPct val="0"/>
              </a:spcBef>
              <a:defRPr/>
            </a:pPr>
            <a:r>
              <a:rPr lang="en-US" sz="1800" b="1" i="0" dirty="0">
                <a:solidFill>
                  <a:srgbClr val="222222"/>
                </a:solidFill>
                <a:effectLst/>
                <a:latin typeface="Times New Roman" panose="02020603050405020304" pitchFamily="18" charset="0"/>
              </a:rPr>
              <a:t> </a:t>
            </a:r>
            <a:r>
              <a:rPr lang="en-US" b="1" i="0" dirty="0">
                <a:solidFill>
                  <a:srgbClr val="222222"/>
                </a:solidFill>
                <a:effectLst/>
                <a:latin typeface="Times New Roman" panose="02020603050405020304" pitchFamily="18" charset="0"/>
              </a:rPr>
              <a:t>Demonstration of project work</a:t>
            </a:r>
            <a:endParaRPr lang="en-US" b="1" dirty="0">
              <a:latin typeface="Book Antiqua" panose="02040602050305030304" pitchFamily="18" charset="0"/>
            </a:endParaRPr>
          </a:p>
        </p:txBody>
      </p:sp>
      <p:sp>
        <p:nvSpPr>
          <p:cNvPr id="13"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4" name="Picture 1" descr="C:\Users\Administrator\Desktop\Comp\Ubi-Cam\Ubi-Cam\ic_launcher-web.png"/>
          <p:cNvPicPr>
            <a:picLocks noChangeAspect="1" noChangeArrowheads="1"/>
          </p:cNvPicPr>
          <p:nvPr/>
        </p:nvPicPr>
        <p:blipFill>
          <a:blip r:embed="rId1" cstate="print"/>
          <a:srcRect/>
          <a:stretch>
            <a:fillRect/>
          </a:stretch>
        </p:blipFill>
        <p:spPr bwMode="auto">
          <a:xfrm>
            <a:off x="76200" y="6475491"/>
            <a:ext cx="375082" cy="382509"/>
          </a:xfrm>
          <a:prstGeom prst="rect">
            <a:avLst/>
          </a:prstGeom>
          <a:noFill/>
        </p:spPr>
      </p:pic>
      <p:sp>
        <p:nvSpPr>
          <p:cNvPr id="15" name="Slide Number Placeholder 8"/>
          <p:cNvSpPr txBox="1"/>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itle 6"/>
          <p:cNvSpPr>
            <a:spLocks noGrp="1"/>
          </p:cNvSpPr>
          <p:nvPr>
            <p:ph type="title"/>
          </p:nvPr>
        </p:nvSpPr>
        <p:spPr/>
        <p:txBody>
          <a:bodyPr/>
          <a:lstStyle/>
          <a:p>
            <a:r>
              <a:rPr lang="en-US" sz="1800" i="0" dirty="0">
                <a:solidFill>
                  <a:srgbClr val="00B050"/>
                </a:solidFill>
                <a:effectLst/>
                <a:latin typeface="Times New Roman" panose="02020603050405020304" pitchFamily="18" charset="0"/>
              </a:rPr>
              <a:t> </a:t>
            </a:r>
            <a:r>
              <a:rPr lang="en-US" sz="3200" b="1" i="0" dirty="0">
                <a:solidFill>
                  <a:srgbClr val="00B050"/>
                </a:solidFill>
                <a:effectLst/>
                <a:latin typeface="Times New Roman" panose="02020603050405020304" pitchFamily="18" charset="0"/>
              </a:rPr>
              <a:t>Demonstration</a:t>
            </a:r>
            <a:r>
              <a:rPr lang="en-US" sz="4000" b="1" i="0" dirty="0">
                <a:solidFill>
                  <a:srgbClr val="00B050"/>
                </a:solidFill>
                <a:effectLst/>
                <a:latin typeface="Times New Roman" panose="02020603050405020304" pitchFamily="18" charset="0"/>
              </a:rPr>
              <a:t> </a:t>
            </a:r>
            <a:r>
              <a:rPr lang="en-US" sz="3200" b="1" i="0" dirty="0">
                <a:solidFill>
                  <a:srgbClr val="00B050"/>
                </a:solidFill>
                <a:effectLst/>
                <a:latin typeface="Times New Roman" panose="02020603050405020304" pitchFamily="18" charset="0"/>
              </a:rPr>
              <a:t>of project work</a:t>
            </a:r>
            <a:endParaRPr lang="en-IN" b="1" dirty="0">
              <a:solidFill>
                <a:srgbClr val="00B050"/>
              </a:solidFill>
            </a:endParaRPr>
          </a:p>
        </p:txBody>
      </p:sp>
      <p:pic>
        <p:nvPicPr>
          <p:cNvPr id="5" name="Content Placeholder 4" descr="Screenshot 2024-12-20 192221"/>
          <p:cNvPicPr>
            <a:picLocks noChangeAspect="1"/>
          </p:cNvPicPr>
          <p:nvPr>
            <p:ph sz="half" idx="2"/>
          </p:nvPr>
        </p:nvPicPr>
        <p:blipFill>
          <a:blip r:embed="rId2"/>
          <a:stretch>
            <a:fillRect/>
          </a:stretch>
        </p:blipFill>
        <p:spPr>
          <a:xfrm>
            <a:off x="611505" y="4004945"/>
            <a:ext cx="3789680" cy="2300605"/>
          </a:xfrm>
          <a:prstGeom prst="rect">
            <a:avLst/>
          </a:prstGeom>
        </p:spPr>
      </p:pic>
      <p:pic>
        <p:nvPicPr>
          <p:cNvPr id="9" name="Content Placeholder 8" descr="Screenshot 2024-12-20 192149"/>
          <p:cNvPicPr>
            <a:picLocks noChangeAspect="1"/>
          </p:cNvPicPr>
          <p:nvPr>
            <p:ph sz="half" idx="1"/>
          </p:nvPr>
        </p:nvPicPr>
        <p:blipFill>
          <a:blip r:embed="rId3"/>
          <a:stretch>
            <a:fillRect/>
          </a:stretch>
        </p:blipFill>
        <p:spPr>
          <a:xfrm>
            <a:off x="4860290" y="1418590"/>
            <a:ext cx="3480435" cy="2369820"/>
          </a:xfrm>
          <a:prstGeom prst="rect">
            <a:avLst/>
          </a:prstGeom>
        </p:spPr>
      </p:pic>
      <p:pic>
        <p:nvPicPr>
          <p:cNvPr id="17" name="Picture 16" descr="Screenshot 2024-12-20 192457"/>
          <p:cNvPicPr>
            <a:picLocks noChangeAspect="1"/>
          </p:cNvPicPr>
          <p:nvPr/>
        </p:nvPicPr>
        <p:blipFill>
          <a:blip r:embed="rId4"/>
          <a:stretch>
            <a:fillRect/>
          </a:stretch>
        </p:blipFill>
        <p:spPr>
          <a:xfrm>
            <a:off x="725805" y="1417955"/>
            <a:ext cx="3603625" cy="2447290"/>
          </a:xfrm>
          <a:prstGeom prst="rect">
            <a:avLst/>
          </a:prstGeom>
        </p:spPr>
      </p:pic>
      <p:pic>
        <p:nvPicPr>
          <p:cNvPr id="2" name="Picture 1" descr="Screenshot 2024-12-20 193211"/>
          <p:cNvPicPr>
            <a:picLocks noChangeAspect="1"/>
          </p:cNvPicPr>
          <p:nvPr/>
        </p:nvPicPr>
        <p:blipFill>
          <a:blip r:embed="rId5"/>
          <a:srcRect l="17191" b="17245"/>
          <a:stretch>
            <a:fillRect/>
          </a:stretch>
        </p:blipFill>
        <p:spPr>
          <a:xfrm>
            <a:off x="5004435" y="4072890"/>
            <a:ext cx="3284220" cy="22326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639762"/>
          </a:xfrm>
        </p:spPr>
        <p:txBody>
          <a:bodyPr>
            <a:normAutofit fontScale="90000"/>
          </a:bodyPr>
          <a:lstStyle/>
          <a:p>
            <a:br>
              <a:rPr lang="en-US" sz="3200" b="1" dirty="0">
                <a:solidFill>
                  <a:srgbClr val="00B050"/>
                </a:solidFill>
              </a:rPr>
            </a:br>
            <a:br>
              <a:rPr lang="en-US" sz="3200" b="1" dirty="0">
                <a:solidFill>
                  <a:srgbClr val="00B050"/>
                </a:solidFill>
              </a:rPr>
            </a:br>
            <a:r>
              <a:rPr lang="en-US" sz="3200" b="1" dirty="0">
                <a:solidFill>
                  <a:srgbClr val="00B050"/>
                </a:solidFill>
              </a:rPr>
              <a:t>APPLICATIONS</a:t>
            </a:r>
            <a:endParaRPr lang="en-US" sz="3200" b="1" dirty="0">
              <a:solidFill>
                <a:srgbClr val="00B050"/>
              </a:solidFill>
            </a:endParaRPr>
          </a:p>
        </p:txBody>
      </p:sp>
      <p:sp>
        <p:nvSpPr>
          <p:cNvPr id="3" name="Content Placeholder 2"/>
          <p:cNvSpPr>
            <a:spLocks noGrp="1"/>
          </p:cNvSpPr>
          <p:nvPr>
            <p:ph idx="1"/>
          </p:nvPr>
        </p:nvSpPr>
        <p:spPr>
          <a:xfrm>
            <a:off x="457200" y="990600"/>
            <a:ext cx="8229600" cy="5562600"/>
          </a:xfrm>
        </p:spPr>
        <p:txBody>
          <a:bodyPr>
            <a:noAutofit/>
          </a:bodyPr>
          <a:lstStyle/>
          <a:p>
            <a:pPr algn="just">
              <a:lnSpc>
                <a:spcPct val="115000"/>
              </a:lnSpc>
              <a:spcAft>
                <a:spcPts val="1000"/>
              </a:spcAf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Educational institutions, including schools and colleges, can utilize the system to generate customized question papers that align with specific subjects and curricula.</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dirty="0">
                <a:effectLst/>
                <a:latin typeface="Times New Roman" panose="02020603050405020304" pitchFamily="18" charset="0"/>
                <a:ea typeface="Calibri" panose="020F0502020204030204" pitchFamily="34" charset="0"/>
              </a:rPr>
              <a:t>Tutoring </a:t>
            </a:r>
            <a:r>
              <a:rPr lang="en-IN" sz="2400" dirty="0" err="1">
                <a:effectLst/>
                <a:latin typeface="Times New Roman" panose="02020603050405020304" pitchFamily="18" charset="0"/>
                <a:ea typeface="Calibri" panose="020F0502020204030204" pitchFamily="34" charset="0"/>
              </a:rPr>
              <a:t>centers</a:t>
            </a:r>
            <a:r>
              <a:rPr lang="en-IN" sz="2400" dirty="0">
                <a:effectLst/>
                <a:latin typeface="Times New Roman" panose="02020603050405020304" pitchFamily="18" charset="0"/>
                <a:ea typeface="Calibri" panose="020F0502020204030204" pitchFamily="34" charset="0"/>
              </a:rPr>
              <a:t> and online learning platforms can benefit from automated question paper generation tailored to their practice and assessment needs.</a:t>
            </a:r>
            <a:endParaRPr lang="en-IN" sz="2400" dirty="0">
              <a:effectLst/>
              <a:latin typeface="Times New Roman" panose="02020603050405020304" pitchFamily="18" charset="0"/>
              <a:ea typeface="Calibri" panose="020F0502020204030204" pitchFamily="34" charset="0"/>
            </a:endParaRPr>
          </a:p>
          <a:p>
            <a:r>
              <a:rPr lang="en-US" sz="2400" dirty="0">
                <a:latin typeface="Times New Roman" panose="02020603050405020304" pitchFamily="18" charset="0"/>
                <a:cs typeface="Times New Roman" panose="02020603050405020304" pitchFamily="18" charset="0"/>
              </a:rPr>
              <a:t> Researchers in educational fields can utilize </a:t>
            </a:r>
            <a:r>
              <a:rPr lang="en-US" sz="2400" dirty="0" err="1">
                <a:latin typeface="Times New Roman" panose="02020603050405020304" pitchFamily="18" charset="0"/>
                <a:cs typeface="Times New Roman" panose="02020603050405020304" pitchFamily="18" charset="0"/>
              </a:rPr>
              <a:t>QPGen</a:t>
            </a:r>
            <a:r>
              <a:rPr lang="en-US" sz="2400" dirty="0">
                <a:latin typeface="Times New Roman" panose="02020603050405020304" pitchFamily="18" charset="0"/>
                <a:cs typeface="Times New Roman" panose="02020603050405020304" pitchFamily="18" charset="0"/>
              </a:rPr>
              <a:t> to create standardized assessments for studies related to teaching methodologies, learning outcomes, or educational technology.</a:t>
            </a:r>
            <a:endParaRPr lang="en-US" sz="2400" dirty="0">
              <a:latin typeface="Times New Roman" panose="02020603050405020304" pitchFamily="18" charset="0"/>
              <a:cs typeface="Times New Roman" panose="02020603050405020304" pitchFamily="18" charset="0"/>
            </a:endParaRPr>
          </a:p>
        </p:txBody>
      </p:sp>
      <p:sp>
        <p:nvSpPr>
          <p:cNvPr id="4" name="Title 1"/>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sv-SE" b="1" i="0" u="none" strike="noStrike" kern="1200" cap="none" spc="0" normalizeH="0" baseline="0" noProof="0" dirty="0">
                <a:ln>
                  <a:noFill/>
                </a:ln>
                <a:solidFill>
                  <a:schemeClr val="tx1"/>
                </a:solidFill>
                <a:effectLst/>
                <a:uLnTx/>
                <a:uFillTx/>
                <a:latin typeface="Book Antiqua" panose="02040602050305030304" pitchFamily="18" charset="0"/>
                <a:ea typeface="+mn-ea"/>
                <a:cs typeface="+mn-cs"/>
              </a:rPr>
              <a:t>Applications</a:t>
            </a:r>
            <a:endParaRPr kumimoji="0" lang="en-US" b="1" i="0" u="none" strike="noStrike" kern="1200" cap="none" spc="0" normalizeH="0" baseline="0" noProof="0" dirty="0">
              <a:ln>
                <a:noFill/>
              </a:ln>
              <a:solidFill>
                <a:schemeClr val="tx1"/>
              </a:solidFill>
              <a:effectLst/>
              <a:uLnTx/>
              <a:uFillTx/>
              <a:latin typeface="Book Antiqua" panose="02040602050305030304" pitchFamily="18" charset="0"/>
              <a:ea typeface="+mn-ea"/>
              <a:cs typeface="+mn-cs"/>
            </a:endParaRPr>
          </a:p>
        </p:txBody>
      </p:sp>
      <p:sp>
        <p:nvSpPr>
          <p:cNvPr id="11"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1" cstate="print"/>
          <a:srcRect/>
          <a:stretch>
            <a:fillRect/>
          </a:stretch>
        </p:blipFill>
        <p:spPr bwMode="auto">
          <a:xfrm>
            <a:off x="76200" y="6475491"/>
            <a:ext cx="375082" cy="382509"/>
          </a:xfrm>
          <a:prstGeom prst="rect">
            <a:avLst/>
          </a:prstGeom>
          <a:noFill/>
        </p:spPr>
      </p:pic>
      <p:sp>
        <p:nvSpPr>
          <p:cNvPr id="13" name="Slide Number Placeholder 8"/>
          <p:cNvSpPr txBox="1"/>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639762"/>
          </a:xfrm>
        </p:spPr>
        <p:txBody>
          <a:bodyPr>
            <a:normAutofit/>
          </a:bodyPr>
          <a:lstStyle/>
          <a:p>
            <a:r>
              <a:rPr lang="en-US" sz="3200" b="1" dirty="0">
                <a:solidFill>
                  <a:srgbClr val="00B050"/>
                </a:solidFill>
              </a:rPr>
              <a:t>CONCLUSION</a:t>
            </a:r>
            <a:endParaRPr lang="en-US" sz="3200" b="1" dirty="0">
              <a:solidFill>
                <a:srgbClr val="00B050"/>
              </a:solidFill>
            </a:endParaRPr>
          </a:p>
        </p:txBody>
      </p:sp>
      <p:sp>
        <p:nvSpPr>
          <p:cNvPr id="3" name="Content Placeholder 2"/>
          <p:cNvSpPr>
            <a:spLocks noGrp="1"/>
          </p:cNvSpPr>
          <p:nvPr>
            <p:ph idx="1"/>
          </p:nvPr>
        </p:nvSpPr>
        <p:spPr>
          <a:xfrm>
            <a:off x="457200" y="990600"/>
            <a:ext cx="8229600" cy="5562600"/>
          </a:xfrm>
        </p:spPr>
        <p:txBody>
          <a:bodyPr>
            <a:no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conclusion, </a:t>
            </a:r>
            <a:r>
              <a:rPr lang="en-US" sz="2000" i="1" dirty="0" err="1">
                <a:latin typeface="Times New Roman" panose="02020603050405020304" pitchFamily="18" charset="0"/>
                <a:cs typeface="Times New Roman" panose="02020603050405020304" pitchFamily="18" charset="0"/>
              </a:rPr>
              <a:t>QPGen</a:t>
            </a:r>
            <a:r>
              <a:rPr lang="en-US" sz="2000" dirty="0">
                <a:latin typeface="Times New Roman" panose="02020603050405020304" pitchFamily="18" charset="0"/>
                <a:cs typeface="Times New Roman" panose="02020603050405020304" pitchFamily="18" charset="0"/>
              </a:rPr>
              <a:t> represents a significant advancement in the automation of exam paper generation for SIT Organization. By leveraging Artificial Intelligence technology, this project addresses the inefficiencies of traditional methods, ensuring the creation of well-structured, diverse, and balanced question papers tailored to specific academic needs. </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expected outcome is a streamlined exam preparation process that reduces the workload for educators and administrative staff while maintaining high standards of quality. </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As we move forward, we expect that </a:t>
            </a:r>
            <a:r>
              <a:rPr lang="en-US" sz="2000" i="1" dirty="0" err="1">
                <a:latin typeface="Times New Roman" panose="02020603050405020304" pitchFamily="18" charset="0"/>
                <a:cs typeface="Times New Roman" panose="02020603050405020304" pitchFamily="18" charset="0"/>
              </a:rPr>
              <a:t>QPGen</a:t>
            </a:r>
            <a:r>
              <a:rPr lang="en-US" sz="2000" dirty="0">
                <a:latin typeface="Times New Roman" panose="02020603050405020304" pitchFamily="18" charset="0"/>
                <a:cs typeface="Times New Roman" panose="02020603050405020304" pitchFamily="18" charset="0"/>
              </a:rPr>
              <a:t> will improve the exam preparation process and provide a foundation for future advancements in academic assessment.</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As a result, teachers will save time and focus more on engaging with students. This tool can also be adopted by various educational institutions, promoting standardization and efficiency in exam preparation across subjects and grade levels.</a:t>
            </a: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sv-SE" b="1" dirty="0">
                <a:latin typeface="Book Antiqua" panose="02040602050305030304" pitchFamily="18" charset="0"/>
              </a:rPr>
              <a:t>Conclusion</a:t>
            </a:r>
            <a:endParaRPr kumimoji="0" lang="en-US" b="1" i="0" u="none" strike="noStrike" kern="1200" cap="none" spc="0" normalizeH="0" baseline="0" noProof="0" dirty="0">
              <a:ln>
                <a:noFill/>
              </a:ln>
              <a:solidFill>
                <a:schemeClr val="tx1"/>
              </a:solidFill>
              <a:effectLst/>
              <a:uLnTx/>
              <a:uFillTx/>
              <a:latin typeface="Book Antiqua" panose="02040602050305030304" pitchFamily="18" charset="0"/>
              <a:ea typeface="+mn-ea"/>
              <a:cs typeface="+mn-cs"/>
            </a:endParaRPr>
          </a:p>
        </p:txBody>
      </p:sp>
      <p:sp>
        <p:nvSpPr>
          <p:cNvPr id="11"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1" cstate="print"/>
          <a:srcRect/>
          <a:stretch>
            <a:fillRect/>
          </a:stretch>
        </p:blipFill>
        <p:spPr bwMode="auto">
          <a:xfrm>
            <a:off x="76200" y="6475491"/>
            <a:ext cx="375082" cy="382509"/>
          </a:xfrm>
          <a:prstGeom prst="rect">
            <a:avLst/>
          </a:prstGeom>
          <a:noFill/>
        </p:spPr>
      </p:pic>
      <p:sp>
        <p:nvSpPr>
          <p:cNvPr id="13" name="Slide Number Placeholder 8"/>
          <p:cNvSpPr txBox="1"/>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b="1" dirty="0">
                <a:solidFill>
                  <a:srgbClr val="00B050"/>
                </a:solidFill>
              </a:rPr>
              <a:t>REFERENCES</a:t>
            </a:r>
            <a:endParaRPr lang="en-US" sz="3200" b="1" dirty="0">
              <a:solidFill>
                <a:srgbClr val="00B050"/>
              </a:solidFill>
            </a:endParaRPr>
          </a:p>
        </p:txBody>
      </p:sp>
      <p:sp>
        <p:nvSpPr>
          <p:cNvPr id="3" name="Content Placeholder 2"/>
          <p:cNvSpPr>
            <a:spLocks noGrp="1"/>
          </p:cNvSpPr>
          <p:nvPr>
            <p:ph idx="1"/>
          </p:nvPr>
        </p:nvSpPr>
        <p:spPr>
          <a:xfrm>
            <a:off x="451485" y="990600"/>
            <a:ext cx="8229600" cy="5600700"/>
          </a:xfrm>
        </p:spPr>
        <p:txBody>
          <a:bodyPr>
            <a:normAutofit/>
          </a:bodyPr>
          <a:lstStyle/>
          <a:p>
            <a:pPr marL="365125" lvl="0" indent="-365125" algn="just">
              <a:lnSpc>
                <a:spcPct val="120000"/>
              </a:lnSpc>
              <a:spcBef>
                <a:spcPts val="400"/>
              </a:spcBef>
              <a:buNone/>
            </a:pPr>
            <a:r>
              <a:rPr lang="en-US" sz="1500" dirty="0">
                <a:solidFill>
                  <a:prstClr val="black"/>
                </a:solidFill>
                <a:latin typeface="Times New Roman" panose="02020603050405020304" pitchFamily="18" charset="0"/>
                <a:cs typeface="Times New Roman" panose="02020603050405020304" pitchFamily="18" charset="0"/>
              </a:rPr>
              <a:t>[1] AI-Powered Question Paper Generation With NLP: Streamlining Assessment In Education"</a:t>
            </a:r>
            <a:r>
              <a:rPr lang="en-US" sz="1200" dirty="0">
                <a:solidFill>
                  <a:prstClr val="black"/>
                </a:solidFill>
                <a:latin typeface="Times New Roman" panose="02020603050405020304" pitchFamily="18" charset="0"/>
                <a:cs typeface="Times New Roman" panose="02020603050405020304" pitchFamily="18" charset="0"/>
              </a:rPr>
              <a:t> Dr. Deevi Hari Krishna</a:t>
            </a:r>
            <a:r>
              <a:rPr lang="en-IN" altLang="en-US" sz="1200" dirty="0">
                <a:solidFill>
                  <a:prstClr val="black"/>
                </a:solidFill>
                <a:latin typeface="Times New Roman" panose="02020603050405020304" pitchFamily="18" charset="0"/>
                <a:cs typeface="Times New Roman" panose="02020603050405020304" pitchFamily="18" charset="0"/>
              </a:rPr>
              <a:t>, </a:t>
            </a:r>
            <a:r>
              <a:rPr lang="en-US" sz="1200" dirty="0">
                <a:solidFill>
                  <a:prstClr val="black"/>
                </a:solidFill>
                <a:latin typeface="Times New Roman" panose="02020603050405020304" pitchFamily="18" charset="0"/>
                <a:cs typeface="Times New Roman" panose="02020603050405020304" pitchFamily="18" charset="0"/>
              </a:rPr>
              <a:t>Mr. KANTHETI. RAJU MITHRA</a:t>
            </a:r>
            <a:r>
              <a:rPr lang="en-IN" altLang="en-US" sz="1200" dirty="0">
                <a:solidFill>
                  <a:prstClr val="black"/>
                </a:solidFill>
                <a:latin typeface="Times New Roman" panose="02020603050405020304" pitchFamily="18" charset="0"/>
                <a:cs typeface="Times New Roman" panose="02020603050405020304" pitchFamily="18" charset="0"/>
              </a:rPr>
              <a:t>, </a:t>
            </a:r>
            <a:r>
              <a:rPr lang="en-US" sz="1200" dirty="0">
                <a:solidFill>
                  <a:prstClr val="black"/>
                </a:solidFill>
                <a:latin typeface="Times New Roman" panose="02020603050405020304" pitchFamily="18" charset="0"/>
                <a:cs typeface="Times New Roman" panose="02020603050405020304" pitchFamily="18" charset="0"/>
              </a:rPr>
              <a:t>Mr.JINKA BHANU PRAKASH</a:t>
            </a:r>
            <a:r>
              <a:rPr lang="en-IN" altLang="en-US" sz="1200" dirty="0">
                <a:solidFill>
                  <a:prstClr val="black"/>
                </a:solidFill>
                <a:latin typeface="Times New Roman" panose="02020603050405020304" pitchFamily="18" charset="0"/>
                <a:cs typeface="Times New Roman" panose="02020603050405020304" pitchFamily="18" charset="0"/>
              </a:rPr>
              <a:t>,2023 IJCRT |</a:t>
            </a:r>
            <a:r>
              <a:rPr lang="en-US" sz="1200" dirty="0">
                <a:solidFill>
                  <a:prstClr val="black"/>
                </a:solidFill>
                <a:latin typeface="Times New Roman" panose="02020603050405020304" pitchFamily="18" charset="0"/>
                <a:cs typeface="Times New Roman" panose="02020603050405020304" pitchFamily="18" charset="0"/>
              </a:rPr>
              <a:t>Volume 11, Issue 12 December 2023 ISSN: 2320-2882</a:t>
            </a:r>
            <a:r>
              <a:rPr lang="en-IN" altLang="en-US" sz="1200" dirty="0">
                <a:solidFill>
                  <a:prstClr val="black"/>
                </a:solidFill>
                <a:latin typeface="Times New Roman" panose="02020603050405020304" pitchFamily="18" charset="0"/>
                <a:cs typeface="Times New Roman" panose="02020603050405020304" pitchFamily="18" charset="0"/>
              </a:rPr>
              <a:t>.</a:t>
            </a:r>
            <a:endParaRPr lang="en-IN" altLang="en-US" sz="1200" dirty="0">
              <a:solidFill>
                <a:prstClr val="black"/>
              </a:solidFill>
              <a:latin typeface="Times New Roman" panose="02020603050405020304" pitchFamily="18" charset="0"/>
              <a:cs typeface="Times New Roman" panose="02020603050405020304" pitchFamily="18" charset="0"/>
            </a:endParaRPr>
          </a:p>
          <a:p>
            <a:pPr marL="365125" lvl="0" indent="-365125" algn="just">
              <a:lnSpc>
                <a:spcPct val="120000"/>
              </a:lnSpc>
              <a:spcBef>
                <a:spcPts val="400"/>
              </a:spcBef>
              <a:buNone/>
            </a:pPr>
            <a:r>
              <a:rPr lang="en-IN" altLang="en-US" sz="1600" dirty="0">
                <a:solidFill>
                  <a:prstClr val="black"/>
                </a:solidFill>
                <a:latin typeface="Times New Roman" panose="02020603050405020304" pitchFamily="18" charset="0"/>
                <a:cs typeface="Times New Roman" panose="02020603050405020304" pitchFamily="18" charset="0"/>
              </a:rPr>
              <a:t>[2]Simplifying Paragraph-level Question </a:t>
            </a:r>
            <a:r>
              <a:rPr lang="en-US" sz="1600" dirty="0">
                <a:solidFill>
                  <a:prstClr val="black"/>
                </a:solidFill>
                <a:latin typeface="Times New Roman" panose="02020603050405020304" pitchFamily="18" charset="0"/>
                <a:cs typeface="Times New Roman" panose="02020603050405020304" pitchFamily="18" charset="0"/>
              </a:rPr>
              <a:t>Generation via Transformer Language Models</a:t>
            </a:r>
            <a:r>
              <a:rPr lang="en-IN" altLang="en-US" sz="1600" dirty="0">
                <a:solidFill>
                  <a:prstClr val="black"/>
                </a:solidFill>
                <a:latin typeface="Times New Roman" panose="02020603050405020304" pitchFamily="18" charset="0"/>
                <a:cs typeface="Times New Roman" panose="02020603050405020304" pitchFamily="18" charset="0"/>
              </a:rPr>
              <a:t> </a:t>
            </a:r>
            <a:r>
              <a:rPr lang="en-US" sz="1400" dirty="0">
                <a:solidFill>
                  <a:prstClr val="black"/>
                </a:solidFill>
                <a:latin typeface="Times New Roman" panose="02020603050405020304" pitchFamily="18" charset="0"/>
                <a:cs typeface="Times New Roman" panose="02020603050405020304" pitchFamily="18" charset="0"/>
              </a:rPr>
              <a:t>Luis Enrico</a:t>
            </a:r>
            <a:r>
              <a:rPr lang="en-US" sz="1600" dirty="0">
                <a:solidFill>
                  <a:prstClr val="black"/>
                </a:solidFill>
                <a:latin typeface="Times New Roman" panose="02020603050405020304" pitchFamily="18" charset="0"/>
                <a:cs typeface="Times New Roman" panose="02020603050405020304" pitchFamily="18" charset="0"/>
              </a:rPr>
              <a:t> </a:t>
            </a:r>
            <a:r>
              <a:rPr lang="en-US" sz="1400" dirty="0">
                <a:solidFill>
                  <a:prstClr val="black"/>
                </a:solidFill>
                <a:latin typeface="Times New Roman" panose="02020603050405020304" pitchFamily="18" charset="0"/>
                <a:cs typeface="Times New Roman" panose="02020603050405020304" pitchFamily="18" charset="0"/>
              </a:rPr>
              <a:t>Lopez, Diane Kathryn Cruz, Jan Christian Blaise Cruz</a:t>
            </a:r>
            <a:r>
              <a:rPr lang="en-IN" altLang="en-US" sz="1400" dirty="0">
                <a:solidFill>
                  <a:prstClr val="black"/>
                </a:solidFill>
                <a:latin typeface="Times New Roman" panose="02020603050405020304" pitchFamily="18" charset="0"/>
                <a:cs typeface="Times New Roman" panose="02020603050405020304" pitchFamily="18" charset="0"/>
              </a:rPr>
              <a:t>,</a:t>
            </a:r>
            <a:r>
              <a:rPr lang="en-US" sz="1400" dirty="0">
                <a:solidFill>
                  <a:prstClr val="black"/>
                </a:solidFill>
                <a:latin typeface="Times New Roman" panose="02020603050405020304" pitchFamily="18" charset="0"/>
                <a:cs typeface="Times New Roman" panose="02020603050405020304" pitchFamily="18" charset="0"/>
              </a:rPr>
              <a:t> Charibeth Cheng</a:t>
            </a:r>
            <a:r>
              <a:rPr lang="en-IN" altLang="en-US" sz="1400" dirty="0">
                <a:solidFill>
                  <a:prstClr val="black"/>
                </a:solidFill>
                <a:latin typeface="Times New Roman" panose="02020603050405020304" pitchFamily="18" charset="0"/>
                <a:cs typeface="Times New Roman" panose="02020603050405020304" pitchFamily="18" charset="0"/>
              </a:rPr>
              <a:t> | arXiv:2005.01107v4 [cs.CL] 13 Aug 2021.</a:t>
            </a:r>
            <a:endParaRPr lang="en-US" sz="1600" dirty="0">
              <a:solidFill>
                <a:prstClr val="black"/>
              </a:solidFill>
              <a:latin typeface="Times New Roman" panose="02020603050405020304" pitchFamily="18" charset="0"/>
              <a:cs typeface="Times New Roman" panose="02020603050405020304" pitchFamily="18" charset="0"/>
            </a:endParaRPr>
          </a:p>
          <a:p>
            <a:pPr marL="284480" indent="-284480" algn="just">
              <a:lnSpc>
                <a:spcPct val="120000"/>
              </a:lnSpc>
              <a:spcBef>
                <a:spcPts val="400"/>
              </a:spcBef>
              <a:buNone/>
            </a:pPr>
            <a:r>
              <a:rPr lang="en-IN" altLang="en-US" sz="1600" dirty="0">
                <a:solidFill>
                  <a:prstClr val="black"/>
                </a:solidFill>
                <a:latin typeface="Times New Roman" panose="02020603050405020304" pitchFamily="18" charset="0"/>
                <a:cs typeface="Times New Roman" panose="02020603050405020304" pitchFamily="18" charset="0"/>
              </a:rPr>
              <a:t>[3] </a:t>
            </a:r>
            <a:r>
              <a:rPr lang="en-IN" altLang="en-US" sz="1600" dirty="0">
                <a:solidFill>
                  <a:prstClr val="black"/>
                </a:solidFill>
                <a:latin typeface="Times New Roman" panose="02020603050405020304" pitchFamily="18" charset="0"/>
                <a:cs typeface="Times New Roman" panose="02020603050405020304" pitchFamily="18" charset="0"/>
                <a:sym typeface="+mn-ea"/>
              </a:rPr>
              <a:t>Question Generator and Text Summarizer Using NLP </a:t>
            </a:r>
            <a:r>
              <a:rPr lang="en-IN" altLang="en-US" sz="1400" dirty="0">
                <a:solidFill>
                  <a:prstClr val="black"/>
                </a:solidFill>
                <a:latin typeface="Times New Roman" panose="02020603050405020304" pitchFamily="18" charset="0"/>
                <a:cs typeface="Times New Roman" panose="02020603050405020304" pitchFamily="18" charset="0"/>
                <a:sym typeface="+mn-ea"/>
              </a:rPr>
              <a:t>Sathwik Chettukindi¹, Uma Maheshwar Rao Dhinthakurthy, Chakrapani Seepathi', Dr. RRS. Ravi Kumar |</a:t>
            </a:r>
            <a:r>
              <a:rPr lang="en-IN" altLang="en-US" sz="1600" dirty="0">
                <a:solidFill>
                  <a:prstClr val="black"/>
                </a:solidFill>
                <a:latin typeface="Times New Roman" panose="02020603050405020304" pitchFamily="18" charset="0"/>
                <a:cs typeface="Times New Roman" panose="02020603050405020304" pitchFamily="18" charset="0"/>
                <a:sym typeface="+mn-ea"/>
              </a:rPr>
              <a:t> </a:t>
            </a:r>
            <a:r>
              <a:rPr lang="en-IN" altLang="en-US" sz="1400" dirty="0">
                <a:solidFill>
                  <a:prstClr val="black"/>
                </a:solidFill>
                <a:latin typeface="Times New Roman" panose="02020603050405020304" pitchFamily="18" charset="0"/>
                <a:cs typeface="Times New Roman" panose="02020603050405020304" pitchFamily="18" charset="0"/>
              </a:rPr>
              <a:t>Volume 11 Issue IV Apr 2023-Available at www.ijruset.com.</a:t>
            </a:r>
            <a:endParaRPr lang="en-IN" altLang="en-US" sz="1600" dirty="0">
              <a:solidFill>
                <a:prstClr val="black"/>
              </a:solidFill>
              <a:latin typeface="Times New Roman" panose="02020603050405020304" pitchFamily="18" charset="0"/>
              <a:cs typeface="Times New Roman" panose="02020603050405020304" pitchFamily="18" charset="0"/>
            </a:endParaRPr>
          </a:p>
          <a:p>
            <a:pPr marL="284480" indent="-284480" algn="just">
              <a:lnSpc>
                <a:spcPct val="120000"/>
              </a:lnSpc>
              <a:spcBef>
                <a:spcPts val="400"/>
              </a:spcBef>
              <a:buNone/>
            </a:pPr>
            <a:r>
              <a:rPr lang="en-IN" altLang="en-US" sz="1600" dirty="0">
                <a:solidFill>
                  <a:prstClr val="black"/>
                </a:solidFill>
                <a:latin typeface="Times New Roman" panose="02020603050405020304" pitchFamily="18" charset="0"/>
                <a:cs typeface="Times New Roman" panose="02020603050405020304" pitchFamily="18" charset="0"/>
              </a:rPr>
              <a:t>[4] Question Generation from PDF using LangChain  </a:t>
            </a:r>
            <a:r>
              <a:rPr lang="en-IN" altLang="en-US" sz="1400" dirty="0">
                <a:solidFill>
                  <a:prstClr val="black"/>
                </a:solidFill>
                <a:latin typeface="Times New Roman" panose="02020603050405020304" pitchFamily="18" charset="0"/>
                <a:cs typeface="Times New Roman" panose="02020603050405020304" pitchFamily="18" charset="0"/>
              </a:rPr>
              <a:t>Dinesh Madhav ,Urvashi Patel ,Sanskruti Nijai ,Komal Champanerkar |978-93-80544-51-9/24/©BVICAM, New Delhi, India</a:t>
            </a:r>
            <a:endParaRPr lang="en-IN" altLang="en-US" sz="1400" dirty="0">
              <a:solidFill>
                <a:prstClr val="black"/>
              </a:solidFill>
              <a:latin typeface="Times New Roman" panose="02020603050405020304" pitchFamily="18" charset="0"/>
              <a:cs typeface="Times New Roman" panose="02020603050405020304" pitchFamily="18" charset="0"/>
            </a:endParaRPr>
          </a:p>
          <a:p>
            <a:pPr marL="284480" indent="-284480" algn="just">
              <a:lnSpc>
                <a:spcPct val="120000"/>
              </a:lnSpc>
              <a:spcBef>
                <a:spcPts val="400"/>
              </a:spcBef>
              <a:buNone/>
            </a:pPr>
            <a:r>
              <a:rPr lang="en-IN" altLang="en-US" sz="1600" dirty="0">
                <a:solidFill>
                  <a:prstClr val="black"/>
                </a:solidFill>
                <a:latin typeface="Times New Roman" panose="02020603050405020304" pitchFamily="18" charset="0"/>
                <a:cs typeface="Times New Roman" panose="02020603050405020304" pitchFamily="18" charset="0"/>
              </a:rPr>
              <a:t>[5] An Effective Query System Using LLMs and LangChain ,</a:t>
            </a:r>
            <a:r>
              <a:rPr lang="en-IN" altLang="en-US" sz="1400" dirty="0">
                <a:solidFill>
                  <a:prstClr val="black"/>
                </a:solidFill>
                <a:latin typeface="Times New Roman" panose="02020603050405020304" pitchFamily="18" charset="0"/>
                <a:cs typeface="Times New Roman" panose="02020603050405020304" pitchFamily="18" charset="0"/>
              </a:rPr>
              <a:t> Jithendra Sai,Adith Sreeram a | Article in</a:t>
            </a:r>
            <a:r>
              <a:rPr lang="en-IN" altLang="en-US" sz="1600" dirty="0">
                <a:solidFill>
                  <a:prstClr val="black"/>
                </a:solidFill>
                <a:latin typeface="Times New Roman" panose="02020603050405020304" pitchFamily="18" charset="0"/>
                <a:cs typeface="Times New Roman" panose="02020603050405020304" pitchFamily="18" charset="0"/>
              </a:rPr>
              <a:t> </a:t>
            </a:r>
            <a:r>
              <a:rPr lang="en-IN" altLang="en-US" sz="1400" dirty="0">
                <a:solidFill>
                  <a:prstClr val="black"/>
                </a:solidFill>
                <a:latin typeface="Times New Roman" panose="02020603050405020304" pitchFamily="18" charset="0"/>
                <a:cs typeface="Times New Roman" panose="02020603050405020304" pitchFamily="18" charset="0"/>
              </a:rPr>
              <a:t>International Journal of Engineering Research and · July 2023.</a:t>
            </a:r>
            <a:endParaRPr lang="en-IN" altLang="en-US" sz="1600" dirty="0">
              <a:solidFill>
                <a:prstClr val="black"/>
              </a:solidFill>
              <a:latin typeface="Times New Roman" panose="02020603050405020304" pitchFamily="18" charset="0"/>
              <a:cs typeface="Times New Roman" panose="02020603050405020304" pitchFamily="18" charset="0"/>
            </a:endParaRPr>
          </a:p>
          <a:p>
            <a:pPr marL="284480" indent="-284480" algn="just">
              <a:lnSpc>
                <a:spcPct val="120000"/>
              </a:lnSpc>
              <a:spcBef>
                <a:spcPts val="400"/>
              </a:spcBef>
              <a:buNone/>
            </a:pPr>
            <a:r>
              <a:rPr lang="en-IN" altLang="en-US" sz="1600" dirty="0">
                <a:solidFill>
                  <a:prstClr val="black"/>
                </a:solidFill>
                <a:latin typeface="Times New Roman" panose="02020603050405020304" pitchFamily="18" charset="0"/>
                <a:cs typeface="Times New Roman" panose="02020603050405020304" pitchFamily="18" charset="0"/>
              </a:rPr>
              <a:t>[6] Automated Question Generator System Using NLP LIBRARIES </a:t>
            </a:r>
            <a:r>
              <a:rPr lang="en-IN" altLang="en-US" sz="1400" dirty="0">
                <a:solidFill>
                  <a:prstClr val="black"/>
                </a:solidFill>
                <a:latin typeface="Times New Roman" panose="02020603050405020304" pitchFamily="18" charset="0"/>
                <a:cs typeface="Times New Roman" panose="02020603050405020304" pitchFamily="18" charset="0"/>
              </a:rPr>
              <a:t>Priti Gumaste¹, Shreya Joshi, Srushtee Khadpekar³, Shubhangi Mali  , IRJET Volume: 07 Issue: 06 | June 2020 ,e-ISSN: 2395-0056</a:t>
            </a:r>
            <a:endParaRPr lang="en-IN" altLang="en-US" sz="1400" dirty="0">
              <a:solidFill>
                <a:prstClr val="black"/>
              </a:solidFill>
              <a:latin typeface="Times New Roman" panose="02020603050405020304" pitchFamily="18" charset="0"/>
              <a:cs typeface="Times New Roman" panose="02020603050405020304" pitchFamily="18" charset="0"/>
            </a:endParaRPr>
          </a:p>
          <a:p>
            <a:pPr marL="284480" indent="-284480" algn="just">
              <a:lnSpc>
                <a:spcPct val="120000"/>
              </a:lnSpc>
              <a:spcBef>
                <a:spcPts val="400"/>
              </a:spcBef>
              <a:buNone/>
            </a:pPr>
            <a:r>
              <a:rPr lang="en-IN" altLang="en-US" sz="1600" dirty="0">
                <a:solidFill>
                  <a:prstClr val="black"/>
                </a:solidFill>
                <a:latin typeface="Times New Roman" panose="02020603050405020304" pitchFamily="18" charset="0"/>
                <a:cs typeface="Times New Roman" panose="02020603050405020304" pitchFamily="18" charset="0"/>
              </a:rPr>
              <a:t>[7]Multi-purposed Question Answer Generator with Natural Language Processing ,</a:t>
            </a:r>
            <a:r>
              <a:rPr lang="en-IN" altLang="en-US" sz="1400" dirty="0">
                <a:solidFill>
                  <a:prstClr val="black"/>
                </a:solidFill>
                <a:latin typeface="Times New Roman" panose="02020603050405020304" pitchFamily="18" charset="0"/>
                <a:cs typeface="Times New Roman" panose="02020603050405020304" pitchFamily="18" charset="0"/>
              </a:rPr>
              <a:t>Hiral Desai, Mohammed Firdos Alam Sheikh and Satyendra K. Sharma</a:t>
            </a:r>
            <a:endParaRPr lang="en-IN" altLang="en-US" sz="1400" dirty="0">
              <a:solidFill>
                <a:prstClr val="black"/>
              </a:solidFill>
              <a:latin typeface="Times New Roman" panose="02020603050405020304" pitchFamily="18" charset="0"/>
              <a:cs typeface="Times New Roman" panose="02020603050405020304" pitchFamily="18" charset="0"/>
            </a:endParaRPr>
          </a:p>
          <a:p>
            <a:pPr marL="284480" indent="-284480" algn="just">
              <a:lnSpc>
                <a:spcPct val="120000"/>
              </a:lnSpc>
              <a:spcBef>
                <a:spcPts val="400"/>
              </a:spcBef>
              <a:buNone/>
            </a:pPr>
            <a:endParaRPr lang="en-IN" altLang="en-US" sz="1400" dirty="0">
              <a:solidFill>
                <a:prstClr val="black"/>
              </a:solidFill>
              <a:latin typeface="Times New Roman" panose="02020603050405020304" pitchFamily="18" charset="0"/>
              <a:cs typeface="Times New Roman" panose="02020603050405020304" pitchFamily="18" charset="0"/>
            </a:endParaRPr>
          </a:p>
        </p:txBody>
      </p:sp>
      <p:sp>
        <p:nvSpPr>
          <p:cNvPr id="4" name="Title 1"/>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sv-SE" b="1" dirty="0">
                <a:latin typeface="Book Antiqua" panose="02040602050305030304" pitchFamily="18" charset="0"/>
              </a:rPr>
              <a:t>References</a:t>
            </a:r>
            <a:endParaRPr kumimoji="0" lang="en-US" b="1" i="0" u="none" strike="noStrike" kern="1200" cap="none" spc="0" normalizeH="0" baseline="0" noProof="0" dirty="0">
              <a:ln>
                <a:noFill/>
              </a:ln>
              <a:solidFill>
                <a:schemeClr val="tx1"/>
              </a:solidFill>
              <a:effectLst/>
              <a:uLnTx/>
              <a:uFillTx/>
              <a:latin typeface="Book Antiqua" panose="02040602050305030304" pitchFamily="18" charset="0"/>
              <a:ea typeface="+mn-ea"/>
              <a:cs typeface="+mn-cs"/>
            </a:endParaRPr>
          </a:p>
        </p:txBody>
      </p:sp>
      <p:sp>
        <p:nvSpPr>
          <p:cNvPr id="11"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1" cstate="print"/>
          <a:srcRect/>
          <a:stretch>
            <a:fillRect/>
          </a:stretch>
        </p:blipFill>
        <p:spPr bwMode="auto">
          <a:xfrm>
            <a:off x="76200" y="6475491"/>
            <a:ext cx="375082" cy="382509"/>
          </a:xfrm>
          <a:prstGeom prst="rect">
            <a:avLst/>
          </a:prstGeom>
          <a:noFill/>
        </p:spPr>
      </p:pic>
      <p:sp>
        <p:nvSpPr>
          <p:cNvPr id="13" name="Slide Number Placeholder 8"/>
          <p:cNvSpPr txBox="1"/>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b="1" dirty="0">
                <a:solidFill>
                  <a:srgbClr val="00B050"/>
                </a:solidFill>
              </a:rPr>
              <a:t>REFERENCES</a:t>
            </a:r>
            <a:endParaRPr lang="en-US" sz="3200" b="1" dirty="0">
              <a:solidFill>
                <a:srgbClr val="00B050"/>
              </a:solidFill>
            </a:endParaRPr>
          </a:p>
        </p:txBody>
      </p:sp>
      <p:sp>
        <p:nvSpPr>
          <p:cNvPr id="3" name="Content Placeholder 2"/>
          <p:cNvSpPr>
            <a:spLocks noGrp="1"/>
          </p:cNvSpPr>
          <p:nvPr>
            <p:ph idx="1"/>
          </p:nvPr>
        </p:nvSpPr>
        <p:spPr>
          <a:xfrm>
            <a:off x="451485" y="990600"/>
            <a:ext cx="8229600" cy="5600700"/>
          </a:xfrm>
        </p:spPr>
        <p:txBody>
          <a:bodyPr>
            <a:normAutofit/>
          </a:bodyPr>
          <a:lstStyle/>
          <a:p>
            <a:pPr marL="365125" lvl="0" indent="-365125" algn="just">
              <a:lnSpc>
                <a:spcPct val="120000"/>
              </a:lnSpc>
              <a:spcBef>
                <a:spcPts val="400"/>
              </a:spcBef>
              <a:buNone/>
            </a:pPr>
            <a:r>
              <a:rPr lang="en-US" sz="1500" dirty="0">
                <a:solidFill>
                  <a:prstClr val="black"/>
                </a:solidFill>
              </a:rPr>
              <a:t>[</a:t>
            </a:r>
            <a:r>
              <a:rPr lang="en-IN" altLang="en-US" sz="1500" dirty="0">
                <a:solidFill>
                  <a:prstClr val="black"/>
                </a:solidFill>
              </a:rPr>
              <a:t>8</a:t>
            </a:r>
            <a:r>
              <a:rPr lang="en-US" sz="1500" dirty="0">
                <a:solidFill>
                  <a:prstClr val="black"/>
                </a:solidFill>
                <a:latin typeface="Times New Roman" panose="02020603050405020304" pitchFamily="18" charset="0"/>
                <a:cs typeface="Times New Roman" panose="02020603050405020304" pitchFamily="18" charset="0"/>
              </a:rPr>
              <a:t>]</a:t>
            </a:r>
            <a:r>
              <a:rPr lang="en-IN" altLang="en-US" sz="1500" dirty="0">
                <a:solidFill>
                  <a:prstClr val="black"/>
                </a:solidFill>
                <a:latin typeface="Times New Roman" panose="02020603050405020304" pitchFamily="18" charset="0"/>
                <a:cs typeface="Times New Roman" panose="02020603050405020304" pitchFamily="18" charset="0"/>
              </a:rPr>
              <a:t>  </a:t>
            </a:r>
            <a:r>
              <a:rPr lang="en-IN" altLang="en-US" sz="1600" dirty="0">
                <a:solidFill>
                  <a:prstClr val="black"/>
                </a:solidFill>
                <a:latin typeface="Times New Roman" panose="02020603050405020304" pitchFamily="18" charset="0"/>
                <a:cs typeface="Times New Roman" panose="02020603050405020304" pitchFamily="18" charset="0"/>
              </a:rPr>
              <a:t>Automated Question Generator using NLP</a:t>
            </a:r>
            <a:r>
              <a:rPr lang="en-IN" altLang="en-US" sz="1500" dirty="0">
                <a:solidFill>
                  <a:prstClr val="black"/>
                </a:solidFill>
                <a:latin typeface="Times New Roman" panose="02020603050405020304" pitchFamily="18" charset="0"/>
                <a:cs typeface="Times New Roman" panose="02020603050405020304" pitchFamily="18" charset="0"/>
              </a:rPr>
              <a:t> </a:t>
            </a:r>
            <a:r>
              <a:rPr lang="en-IN" altLang="en-US" sz="1400" dirty="0">
                <a:solidFill>
                  <a:prstClr val="black"/>
                </a:solidFill>
                <a:latin typeface="Times New Roman" panose="02020603050405020304" pitchFamily="18" charset="0"/>
                <a:cs typeface="Times New Roman" panose="02020603050405020304" pitchFamily="18" charset="0"/>
              </a:rPr>
              <a:t> Tejas Chakankar¹, Tejas Shinkar², Shreyash Waghdhare', Srushti Waichal", Asst Prof. Mrs. M. M. Phadatare 1.2.3.4.5 Department of Computer Engineering AISSMS COE, Pune - SPPU |</a:t>
            </a:r>
            <a:r>
              <a:rPr lang="en-US" sz="1400" dirty="0">
                <a:solidFill>
                  <a:prstClr val="black"/>
                </a:solidFill>
                <a:latin typeface="Times New Roman" panose="02020603050405020304" pitchFamily="18" charset="0"/>
                <a:cs typeface="Times New Roman" panose="02020603050405020304" pitchFamily="18" charset="0"/>
              </a:rPr>
              <a:t> ISSN: 2321-9653, IC Value: 45.98, SJ Impact Factor: 7.538 Volume 11 Issue III Mar 2023</a:t>
            </a:r>
            <a:endParaRPr lang="en-US" sz="1400" dirty="0">
              <a:solidFill>
                <a:prstClr val="black"/>
              </a:solidFill>
              <a:latin typeface="Times New Roman" panose="02020603050405020304" pitchFamily="18" charset="0"/>
              <a:cs typeface="Times New Roman" panose="02020603050405020304" pitchFamily="18" charset="0"/>
            </a:endParaRPr>
          </a:p>
          <a:p>
            <a:pPr marL="365125" lvl="0" indent="-365125" algn="just">
              <a:lnSpc>
                <a:spcPct val="120000"/>
              </a:lnSpc>
              <a:spcBef>
                <a:spcPts val="400"/>
              </a:spcBef>
              <a:buNone/>
            </a:pPr>
            <a:r>
              <a:rPr lang="en-IN" altLang="en-US" sz="1600" dirty="0">
                <a:solidFill>
                  <a:prstClr val="black"/>
                </a:solidFill>
                <a:latin typeface="Times New Roman" panose="02020603050405020304" pitchFamily="18" charset="0"/>
                <a:cs typeface="Times New Roman" panose="02020603050405020304" pitchFamily="18" charset="0"/>
              </a:rPr>
              <a:t>[9] Dynamic Question Answer Generator: An Enhanced Approach to Question Generation </a:t>
            </a:r>
            <a:r>
              <a:rPr lang="en-IN" altLang="en-US" sz="1400" dirty="0">
                <a:solidFill>
                  <a:prstClr val="black"/>
                </a:solidFill>
                <a:latin typeface="Times New Roman" panose="02020603050405020304" pitchFamily="18" charset="0"/>
                <a:cs typeface="Times New Roman" panose="02020603050405020304" pitchFamily="18" charset="0"/>
              </a:rPr>
              <a:t>Rahul Bhatia, Vishakha Gautam, Yash Kumar, Ankush Garg |Volume: 3 | Issue: 4 | May-Jun 2019 e-ISSN: 2456-6470</a:t>
            </a:r>
            <a:endParaRPr lang="en-IN" altLang="en-US" sz="1400" dirty="0">
              <a:solidFill>
                <a:prstClr val="black"/>
              </a:solidFill>
              <a:latin typeface="Times New Roman" panose="02020603050405020304" pitchFamily="18" charset="0"/>
              <a:cs typeface="Times New Roman" panose="02020603050405020304" pitchFamily="18" charset="0"/>
            </a:endParaRPr>
          </a:p>
          <a:p>
            <a:pPr marL="284480" indent="-284480" algn="just">
              <a:lnSpc>
                <a:spcPct val="120000"/>
              </a:lnSpc>
              <a:spcBef>
                <a:spcPts val="400"/>
              </a:spcBef>
              <a:buNone/>
            </a:pPr>
            <a:r>
              <a:rPr lang="en-IN" altLang="en-US" sz="1600" dirty="0">
                <a:solidFill>
                  <a:prstClr val="black"/>
                </a:solidFill>
                <a:latin typeface="Times New Roman" panose="02020603050405020304" pitchFamily="18" charset="0"/>
                <a:cs typeface="Times New Roman" panose="02020603050405020304" pitchFamily="18" charset="0"/>
              </a:rPr>
              <a:t>[10] A question-answering framework for automated abstract screening using large language   models  </a:t>
            </a:r>
            <a:r>
              <a:rPr lang="en-IN" altLang="en-US" sz="1400" dirty="0">
                <a:solidFill>
                  <a:prstClr val="black"/>
                </a:solidFill>
                <a:latin typeface="Times New Roman" panose="02020603050405020304" pitchFamily="18" charset="0"/>
                <a:cs typeface="Times New Roman" panose="02020603050405020304" pitchFamily="18" charset="0"/>
              </a:rPr>
              <a:t>Opeoluwa Akinseloyin, Msc, Xiaorui Jiang, PhD, Vasile Palade, PhD |Journal of the American Medical Informatics Association, 2024, 31(9), 1939-1952 https://doi.org/10.1093/jamia/ocas 166 Advance access publication 23 July 2024</a:t>
            </a:r>
            <a:endParaRPr lang="en-IN" altLang="en-US" sz="1400" dirty="0">
              <a:solidFill>
                <a:prstClr val="black"/>
              </a:solidFill>
              <a:latin typeface="Times New Roman" panose="02020603050405020304" pitchFamily="18" charset="0"/>
              <a:cs typeface="Times New Roman" panose="02020603050405020304" pitchFamily="18" charset="0"/>
            </a:endParaRPr>
          </a:p>
          <a:p>
            <a:pPr marL="284480" indent="-284480" algn="just">
              <a:lnSpc>
                <a:spcPct val="120000"/>
              </a:lnSpc>
              <a:spcBef>
                <a:spcPts val="400"/>
              </a:spcBef>
              <a:buNone/>
            </a:pPr>
            <a:r>
              <a:rPr lang="en-IN" altLang="en-US" sz="1600" dirty="0">
                <a:solidFill>
                  <a:prstClr val="black"/>
                </a:solidFill>
                <a:latin typeface="Times New Roman" panose="02020603050405020304" pitchFamily="18" charset="0"/>
                <a:cs typeface="Times New Roman" panose="02020603050405020304" pitchFamily="18" charset="0"/>
              </a:rPr>
              <a:t>[11] Question Generation for Reading Comprehension of Language Learning Test </a:t>
            </a:r>
            <a:r>
              <a:rPr lang="en-IN" altLang="en-US" sz="1400" dirty="0">
                <a:solidFill>
                  <a:prstClr val="black"/>
                </a:solidFill>
                <a:latin typeface="Times New Roman" panose="02020603050405020304" pitchFamily="18" charset="0"/>
                <a:cs typeface="Times New Roman" panose="02020603050405020304" pitchFamily="18" charset="0"/>
              </a:rPr>
              <a:t>Junjie Shan , Ryosuke Yamanishi ,Yoko Mishihara ,Akira Maeda |https://ieeexplore.ieee.org/document/8959903</a:t>
            </a:r>
            <a:endParaRPr lang="en-IN" altLang="en-US" sz="1400" dirty="0">
              <a:solidFill>
                <a:prstClr val="black"/>
              </a:solidFill>
              <a:latin typeface="Times New Roman" panose="02020603050405020304" pitchFamily="18" charset="0"/>
              <a:cs typeface="Times New Roman" panose="02020603050405020304" pitchFamily="18" charset="0"/>
            </a:endParaRPr>
          </a:p>
          <a:p>
            <a:pPr marL="284480" indent="-284480" algn="just">
              <a:lnSpc>
                <a:spcPct val="120000"/>
              </a:lnSpc>
              <a:spcBef>
                <a:spcPts val="400"/>
              </a:spcBef>
              <a:buNone/>
            </a:pPr>
            <a:endParaRPr lang="en-IN" altLang="en-US" sz="1600" dirty="0">
              <a:solidFill>
                <a:prstClr val="black"/>
              </a:solidFill>
            </a:endParaRPr>
          </a:p>
          <a:p>
            <a:pPr marL="284480" indent="-284480" algn="just">
              <a:lnSpc>
                <a:spcPct val="120000"/>
              </a:lnSpc>
              <a:spcBef>
                <a:spcPts val="400"/>
              </a:spcBef>
              <a:buNone/>
            </a:pPr>
            <a:endParaRPr lang="en-IN" altLang="en-US" sz="1400" dirty="0">
              <a:solidFill>
                <a:prstClr val="black"/>
              </a:solidFill>
            </a:endParaRPr>
          </a:p>
        </p:txBody>
      </p:sp>
      <p:sp>
        <p:nvSpPr>
          <p:cNvPr id="4" name="Title 1"/>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sv-SE" b="1" dirty="0">
                <a:latin typeface="Book Antiqua" panose="02040602050305030304" pitchFamily="18" charset="0"/>
              </a:rPr>
              <a:t>References</a:t>
            </a:r>
            <a:endParaRPr kumimoji="0" lang="en-US" b="1" i="0" u="none" strike="noStrike" kern="1200" cap="none" spc="0" normalizeH="0" baseline="0" noProof="0" dirty="0">
              <a:ln>
                <a:noFill/>
              </a:ln>
              <a:solidFill>
                <a:schemeClr val="tx1"/>
              </a:solidFill>
              <a:effectLst/>
              <a:uLnTx/>
              <a:uFillTx/>
              <a:latin typeface="Book Antiqua" panose="02040602050305030304" pitchFamily="18" charset="0"/>
              <a:ea typeface="+mn-ea"/>
              <a:cs typeface="+mn-cs"/>
            </a:endParaRPr>
          </a:p>
        </p:txBody>
      </p:sp>
      <p:sp>
        <p:nvSpPr>
          <p:cNvPr id="11"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1" cstate="print"/>
          <a:srcRect/>
          <a:stretch>
            <a:fillRect/>
          </a:stretch>
        </p:blipFill>
        <p:spPr bwMode="auto">
          <a:xfrm>
            <a:off x="76200" y="6475491"/>
            <a:ext cx="375082" cy="382509"/>
          </a:xfrm>
          <a:prstGeom prst="rect">
            <a:avLst/>
          </a:prstGeom>
          <a:noFill/>
        </p:spPr>
      </p:pic>
      <p:sp>
        <p:nvSpPr>
          <p:cNvPr id="13" name="Slide Number Placeholder 8"/>
          <p:cNvSpPr txBox="1"/>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a:t>Outline</a:t>
            </a:r>
            <a:endParaRPr lang="en-US" sz="3200" b="1" dirty="0"/>
          </a:p>
        </p:txBody>
      </p:sp>
      <p:sp>
        <p:nvSpPr>
          <p:cNvPr id="3" name="Content Placeholder 2"/>
          <p:cNvSpPr>
            <a:spLocks noGrp="1"/>
          </p:cNvSpPr>
          <p:nvPr>
            <p:ph idx="1"/>
          </p:nvPr>
        </p:nvSpPr>
        <p:spPr>
          <a:xfrm>
            <a:off x="304800" y="990600"/>
            <a:ext cx="8534400" cy="5332491"/>
          </a:xfrm>
        </p:spPr>
        <p:txBody>
          <a:bodyPr>
            <a:noAutofit/>
          </a:bodyPr>
          <a:lstStyle/>
          <a:p>
            <a:pPr>
              <a:spcBef>
                <a:spcPts val="0"/>
              </a:spcBef>
            </a:pPr>
            <a:r>
              <a:rPr lang="en-US" sz="2400" b="1" dirty="0">
                <a:solidFill>
                  <a:srgbClr val="00B050"/>
                </a:solidFill>
              </a:rPr>
              <a:t>Problem statement</a:t>
            </a:r>
            <a:endParaRPr lang="en-US" sz="2400" b="1" dirty="0">
              <a:solidFill>
                <a:srgbClr val="00B050"/>
              </a:solidFill>
            </a:endParaRPr>
          </a:p>
          <a:p>
            <a:pPr>
              <a:spcBef>
                <a:spcPts val="0"/>
              </a:spcBef>
            </a:pPr>
            <a:r>
              <a:rPr lang="en-US" sz="2400" b="1" dirty="0">
                <a:solidFill>
                  <a:srgbClr val="00B050"/>
                </a:solidFill>
              </a:rPr>
              <a:t>Introduction</a:t>
            </a:r>
            <a:endParaRPr lang="en-US" sz="2400" b="1" dirty="0">
              <a:solidFill>
                <a:srgbClr val="00B050"/>
              </a:solidFill>
            </a:endParaRPr>
          </a:p>
          <a:p>
            <a:r>
              <a:rPr lang="en-US" sz="2400" b="1" dirty="0">
                <a:solidFill>
                  <a:srgbClr val="00B050"/>
                </a:solidFill>
              </a:rPr>
              <a:t>Objective</a:t>
            </a:r>
            <a:endParaRPr lang="en-US" sz="2400" b="1" dirty="0">
              <a:solidFill>
                <a:srgbClr val="00B050"/>
              </a:solidFill>
            </a:endParaRPr>
          </a:p>
          <a:p>
            <a:r>
              <a:rPr lang="en-US" sz="2400" b="1" dirty="0">
                <a:solidFill>
                  <a:srgbClr val="00B050"/>
                </a:solidFill>
              </a:rPr>
              <a:t>Literature Survey</a:t>
            </a:r>
            <a:endParaRPr lang="en-US" sz="2400" b="1" dirty="0">
              <a:solidFill>
                <a:srgbClr val="00B050"/>
              </a:solidFill>
            </a:endParaRPr>
          </a:p>
          <a:p>
            <a:r>
              <a:rPr lang="en-US" sz="2400" b="1" dirty="0">
                <a:solidFill>
                  <a:srgbClr val="00B050"/>
                </a:solidFill>
              </a:rPr>
              <a:t>Proposed Work</a:t>
            </a:r>
            <a:endParaRPr lang="en-US" sz="2400" b="1" dirty="0">
              <a:solidFill>
                <a:srgbClr val="00B050"/>
              </a:solidFill>
            </a:endParaRPr>
          </a:p>
          <a:p>
            <a:pPr lvl="1">
              <a:buFont typeface="Wingdings" panose="05000000000000000000" pitchFamily="2" charset="2"/>
              <a:buChar char="Ø"/>
            </a:pPr>
            <a:r>
              <a:rPr lang="en-IN" sz="2000" dirty="0"/>
              <a:t>Block Diagram/System Architecture</a:t>
            </a:r>
            <a:endParaRPr lang="en-IN" sz="2000" dirty="0"/>
          </a:p>
          <a:p>
            <a:pPr lvl="1">
              <a:buFont typeface="Wingdings" panose="05000000000000000000" pitchFamily="2" charset="2"/>
              <a:buChar char="Ø"/>
            </a:pPr>
            <a:r>
              <a:rPr lang="en-IN" sz="2000" dirty="0"/>
              <a:t>Flow diagram/Algorithm/Methodology</a:t>
            </a:r>
            <a:endParaRPr lang="en-IN" sz="2000" dirty="0"/>
          </a:p>
          <a:p>
            <a:pPr lvl="1">
              <a:buFont typeface="Wingdings" panose="05000000000000000000" pitchFamily="2" charset="2"/>
              <a:buChar char="Ø"/>
            </a:pPr>
            <a:r>
              <a:rPr lang="en-US" sz="2000" dirty="0"/>
              <a:t>Project Work Carried Out</a:t>
            </a:r>
            <a:endParaRPr lang="en-US" sz="2000" dirty="0"/>
          </a:p>
          <a:p>
            <a:r>
              <a:rPr lang="en-US" sz="2400" b="1" dirty="0">
                <a:solidFill>
                  <a:srgbClr val="00B050"/>
                </a:solidFill>
              </a:rPr>
              <a:t>Conclusion</a:t>
            </a:r>
            <a:endParaRPr lang="en-US" sz="2400" b="1" dirty="0">
              <a:solidFill>
                <a:srgbClr val="00B050"/>
              </a:solidFill>
            </a:endParaRPr>
          </a:p>
          <a:p>
            <a:r>
              <a:rPr lang="en-US" sz="2400" b="1" dirty="0">
                <a:solidFill>
                  <a:srgbClr val="00B050"/>
                </a:solidFill>
              </a:rPr>
              <a:t>References</a:t>
            </a:r>
            <a:endParaRPr lang="en-US" sz="2400" b="1" dirty="0">
              <a:solidFill>
                <a:srgbClr val="00B050"/>
              </a:solidFill>
            </a:endParaRPr>
          </a:p>
        </p:txBody>
      </p:sp>
      <p:sp>
        <p:nvSpPr>
          <p:cNvPr id="10" name="Slide Number Placeholder 9"/>
          <p:cNvSpPr>
            <a:spLocks noGrp="1"/>
          </p:cNvSpPr>
          <p:nvPr>
            <p:ph type="sldNum" sz="quarter" idx="12"/>
          </p:nvPr>
        </p:nvSpPr>
        <p:spPr/>
        <p:txBody>
          <a:bodyPr/>
          <a:lstStyle/>
          <a:p>
            <a:fld id="{DFFA8894-9BB9-4840-9552-2631AF7E8A18}" type="slidenum">
              <a:rPr lang="en-US" smtClean="0"/>
            </a:fld>
            <a:endParaRPr lang="en-US" dirty="0"/>
          </a:p>
        </p:txBody>
      </p:sp>
      <p:sp>
        <p:nvSpPr>
          <p:cNvPr id="5" name="Title 1"/>
          <p:cNvSpPr txBox="1"/>
          <p:nvPr/>
        </p:nvSpPr>
        <p:spPr>
          <a:xfrm>
            <a:off x="0" y="0"/>
            <a:ext cx="9144000" cy="304800"/>
          </a:xfrm>
          <a:prstGeom prst="rect">
            <a:avLst/>
          </a:prstGeom>
          <a:solidFill>
            <a:schemeClr val="tx2">
              <a:lumMod val="60000"/>
              <a:lumOff val="40000"/>
            </a:schemeClr>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sv-SE" b="1" i="0" u="none" strike="noStrike" kern="1200" cap="none" spc="0" normalizeH="0" baseline="0" noProof="0" dirty="0">
                <a:ln>
                  <a:noFill/>
                </a:ln>
                <a:solidFill>
                  <a:schemeClr val="tx1"/>
                </a:solidFill>
                <a:effectLst/>
                <a:uLnTx/>
                <a:uFillTx/>
                <a:latin typeface="Book Antiqua" panose="02040602050305030304" pitchFamily="18" charset="0"/>
                <a:ea typeface="+mn-ea"/>
                <a:cs typeface="+mn-cs"/>
              </a:rPr>
              <a:t>Contents</a:t>
            </a:r>
            <a:endParaRPr kumimoji="0" lang="en-US" b="1" i="0" u="none" strike="noStrike" kern="1200" cap="none" spc="0" normalizeH="0" baseline="0" noProof="0" dirty="0">
              <a:ln>
                <a:noFill/>
              </a:ln>
              <a:solidFill>
                <a:schemeClr val="tx1"/>
              </a:solidFill>
              <a:effectLst/>
              <a:uLnTx/>
              <a:uFillTx/>
              <a:latin typeface="Book Antiqua" panose="02040602050305030304" pitchFamily="18" charset="0"/>
              <a:ea typeface="+mn-ea"/>
              <a:cs typeface="+mn-cs"/>
            </a:endParaRPr>
          </a:p>
        </p:txBody>
      </p:sp>
      <p:sp>
        <p:nvSpPr>
          <p:cNvPr id="11"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1" cstate="print"/>
          <a:srcRect/>
          <a:stretch>
            <a:fillRect/>
          </a:stretch>
        </p:blipFill>
        <p:spPr bwMode="auto">
          <a:xfrm>
            <a:off x="76200" y="6475491"/>
            <a:ext cx="375082" cy="382509"/>
          </a:xfrm>
          <a:prstGeom prst="rect">
            <a:avLst/>
          </a:prstGeom>
          <a:noFill/>
        </p:spPr>
      </p:pic>
      <p:sp>
        <p:nvSpPr>
          <p:cNvPr id="13" name="Slide Number Placeholder 8"/>
          <p:cNvSpPr txBox="1"/>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28000"/>
          </a:schemeClr>
        </a:solidFill>
        <a:effectLst/>
      </p:bgPr>
    </p:bg>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448394" y="1365539"/>
            <a:ext cx="8229600" cy="3874619"/>
          </a:xfrm>
        </p:spPr>
        <p:txBody>
          <a:bodyPr rtlCol="0">
            <a:normAutofit fontScale="92500"/>
          </a:bodyPr>
          <a:lstStyle/>
          <a:p>
            <a:pPr algn="ctr">
              <a:buNone/>
              <a:defRPr/>
            </a:pPr>
            <a:r>
              <a:rPr lang="sv-SE" sz="9600" b="1" i="1" dirty="0">
                <a:solidFill>
                  <a:schemeClr val="accent1"/>
                </a:solidFill>
                <a:latin typeface="Brush Script MT" panose="03060802040406070304" pitchFamily="66" charset="0"/>
              </a:rPr>
              <a:t>Quires</a:t>
            </a:r>
            <a:endParaRPr lang="sv-SE" sz="9600" b="1" i="1" dirty="0">
              <a:solidFill>
                <a:schemeClr val="accent1"/>
              </a:solidFill>
              <a:latin typeface="Brush Script MT" panose="03060802040406070304" pitchFamily="66" charset="0"/>
            </a:endParaRPr>
          </a:p>
          <a:p>
            <a:pPr algn="ctr">
              <a:buNone/>
              <a:defRPr/>
            </a:pPr>
            <a:r>
              <a:rPr lang="sv-SE" sz="9600" b="1" i="1" dirty="0">
                <a:solidFill>
                  <a:schemeClr val="accent1"/>
                </a:solidFill>
                <a:latin typeface="Brush Script MT" panose="03060802040406070304" pitchFamily="66" charset="0"/>
              </a:rPr>
              <a:t>Thank You one &amp; all</a:t>
            </a:r>
            <a:endParaRPr lang="sv-SE" sz="9600" i="1" dirty="0">
              <a:solidFill>
                <a:schemeClr val="accent1"/>
              </a:solidFill>
              <a:latin typeface="Brush Script MT" panose="03060802040406070304" pitchFamily="66" charset="0"/>
            </a:endParaRPr>
          </a:p>
        </p:txBody>
      </p:sp>
      <p:sp>
        <p:nvSpPr>
          <p:cNvPr id="6" name="Slide Number Placeholder 5"/>
          <p:cNvSpPr>
            <a:spLocks noGrp="1"/>
          </p:cNvSpPr>
          <p:nvPr>
            <p:ph type="sldNum" sz="quarter" idx="12"/>
          </p:nvPr>
        </p:nvSpPr>
        <p:spPr/>
        <p:txBody>
          <a:bodyPr/>
          <a:lstStyle/>
          <a:p>
            <a:fld id="{DFFA8894-9BB9-4840-9552-2631AF7E8A18}"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b="1" i="0" u="none" strike="noStrike" kern="1200" cap="none" spc="0" normalizeH="0" baseline="0" noProof="0" dirty="0">
                <a:ln>
                  <a:noFill/>
                </a:ln>
                <a:solidFill>
                  <a:schemeClr val="tx1"/>
                </a:solidFill>
                <a:effectLst/>
                <a:uLnTx/>
                <a:uFillTx/>
                <a:latin typeface="Book Antiqua" panose="02040602050305030304" pitchFamily="18" charset="0"/>
                <a:ea typeface="+mn-ea"/>
                <a:cs typeface="+mn-cs"/>
              </a:rPr>
              <a:t>Problem statement</a:t>
            </a:r>
            <a:endParaRPr kumimoji="0" lang="en-US" b="1" i="0" u="none" strike="noStrike" kern="1200" cap="none" spc="0" normalizeH="0" baseline="0" noProof="0" dirty="0">
              <a:ln>
                <a:noFill/>
              </a:ln>
              <a:solidFill>
                <a:schemeClr val="tx1"/>
              </a:solidFill>
              <a:effectLst/>
              <a:uLnTx/>
              <a:uFillTx/>
              <a:latin typeface="Book Antiqua" panose="02040602050305030304" pitchFamily="18" charset="0"/>
              <a:ea typeface="+mn-ea"/>
              <a:cs typeface="+mn-cs"/>
            </a:endParaRPr>
          </a:p>
        </p:txBody>
      </p:sp>
      <p:sp>
        <p:nvSpPr>
          <p:cNvPr id="5" name="Title 1"/>
          <p:cNvSpPr txBox="1"/>
          <p:nvPr/>
        </p:nvSpPr>
        <p:spPr>
          <a:xfrm>
            <a:off x="436880" y="1295400"/>
            <a:ext cx="8474075" cy="3336925"/>
          </a:xfrm>
          <a:prstGeom prst="rect">
            <a:avLst/>
          </a:prstGeom>
        </p:spPr>
        <p:txBody>
          <a:bodyPr vert="horz" lIns="91440" tIns="45720" rIns="91440" bIns="45720" rtlCol="0" anchor="ctr">
            <a:noAutofit/>
          </a:bodyPr>
          <a:lstStyle/>
          <a:p>
            <a:pPr marL="0" marR="0" lvl="0" indent="0" algn="just" defTabSz="914400" rtl="0" eaLnBrk="1" fontAlgn="auto" latinLnBrk="0" hangingPunct="1">
              <a:lnSpc>
                <a:spcPct val="100000"/>
              </a:lnSpc>
              <a:spcBef>
                <a:spcPct val="0"/>
              </a:spcBef>
              <a:spcAft>
                <a:spcPts val="0"/>
              </a:spcAft>
              <a:buClrTx/>
              <a:buSzTx/>
              <a:buFontTx/>
              <a:buNone/>
              <a:defRPr/>
            </a:pPr>
            <a:endParaRPr kumimoji="0" lang="en-US" sz="2000" b="1" i="0" u="none" strike="noStrike" kern="1200" cap="none" spc="0" normalizeH="0" baseline="0" noProof="0" dirty="0">
              <a:ln>
                <a:noFill/>
              </a:ln>
              <a:solidFill>
                <a:schemeClr val="tx1"/>
              </a:solidFill>
              <a:effectLst/>
              <a:uLnTx/>
              <a:uFillTx/>
              <a:latin typeface="+mj-lt"/>
              <a:ea typeface="+mj-ea"/>
              <a:cs typeface="+mj-cs"/>
            </a:endParaRPr>
          </a:p>
          <a:p>
            <a:pPr marL="533400" indent="-533400" algn="just">
              <a:lnSpc>
                <a:spcPct val="150000"/>
              </a:lnSpc>
              <a:spcBef>
                <a:spcPct val="0"/>
              </a:spcBef>
              <a:defRPr/>
            </a:pPr>
            <a:endParaRPr lang="en-US" sz="2000" b="1" dirty="0">
              <a:solidFill>
                <a:schemeClr val="accent6">
                  <a:lumMod val="75000"/>
                </a:schemeClr>
              </a:solidFill>
            </a:endParaRPr>
          </a:p>
          <a:p>
            <a:pPr algn="just">
              <a:lnSpc>
                <a:spcPct val="150000"/>
              </a:lnSpc>
              <a:spcBef>
                <a:spcPct val="0"/>
              </a:spcBef>
              <a:defRPr/>
            </a:pPr>
            <a:endParaRPr lang="en-US" sz="2000" b="1" dirty="0"/>
          </a:p>
          <a:p>
            <a:pPr algn="just">
              <a:spcBef>
                <a:spcPct val="0"/>
              </a:spcBef>
              <a:defRPr/>
            </a:pPr>
            <a:endParaRPr lang="en-US" sz="2000" b="1" dirty="0"/>
          </a:p>
          <a:p>
            <a:pPr marL="0" marR="0" lvl="0" indent="0" algn="just" defTabSz="914400" rtl="0" eaLnBrk="1" fontAlgn="auto" latinLnBrk="0" hangingPunct="1">
              <a:lnSpc>
                <a:spcPct val="100000"/>
              </a:lnSpc>
              <a:spcBef>
                <a:spcPct val="0"/>
              </a:spcBef>
              <a:spcAft>
                <a:spcPts val="0"/>
              </a:spcAft>
              <a:buClrTx/>
              <a:buSzTx/>
              <a:buFontTx/>
              <a:buNone/>
              <a:defRPr/>
            </a:pPr>
            <a:endParaRPr lang="en-US" sz="2000" b="1" dirty="0">
              <a:latin typeface="+mj-lt"/>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endParaRPr lang="en-US" sz="2000" b="1" dirty="0">
              <a:latin typeface="+mj-lt"/>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endParaRPr kumimoji="0" lang="en-US" sz="20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Title 1"/>
          <p:cNvSpPr>
            <a:spLocks noGrp="1"/>
          </p:cNvSpPr>
          <p:nvPr>
            <p:ph type="title"/>
          </p:nvPr>
        </p:nvSpPr>
        <p:spPr>
          <a:xfrm>
            <a:off x="457200" y="457200"/>
            <a:ext cx="8229600" cy="639762"/>
          </a:xfrm>
        </p:spPr>
        <p:txBody>
          <a:bodyPr>
            <a:normAutofit fontScale="90000"/>
          </a:bodyPr>
          <a:lstStyle/>
          <a:p>
            <a:br>
              <a:rPr lang="en-US" sz="3200" b="1" dirty="0">
                <a:solidFill>
                  <a:srgbClr val="00B050"/>
                </a:solidFill>
                <a:latin typeface="+mn-lt"/>
                <a:ea typeface="+mn-ea"/>
                <a:cs typeface="+mn-cs"/>
              </a:rPr>
            </a:br>
            <a:r>
              <a:rPr lang="en-US" sz="3200" b="1" dirty="0">
                <a:solidFill>
                  <a:srgbClr val="00B050"/>
                </a:solidFill>
                <a:latin typeface="+mn-lt"/>
                <a:ea typeface="+mn-ea"/>
                <a:cs typeface="+mn-cs"/>
              </a:rPr>
              <a:t>Problem Statement</a:t>
            </a:r>
            <a:endParaRPr lang="en-US" sz="3200" b="1" dirty="0">
              <a:solidFill>
                <a:srgbClr val="00B050"/>
              </a:solidFill>
              <a:latin typeface="+mn-lt"/>
              <a:ea typeface="+mn-ea"/>
              <a:cs typeface="+mn-cs"/>
            </a:endParaRPr>
          </a:p>
        </p:txBody>
      </p:sp>
      <p:sp>
        <p:nvSpPr>
          <p:cNvPr id="7" name="Slide Number Placeholder 6"/>
          <p:cNvSpPr>
            <a:spLocks noGrp="1"/>
          </p:cNvSpPr>
          <p:nvPr>
            <p:ph type="sldNum" sz="quarter" idx="12"/>
          </p:nvPr>
        </p:nvSpPr>
        <p:spPr/>
        <p:txBody>
          <a:bodyPr/>
          <a:lstStyle/>
          <a:p>
            <a:fld id="{DFFA8894-9BB9-4840-9552-2631AF7E8A18}" type="slidenum">
              <a:rPr lang="en-US" smtClean="0"/>
            </a:fld>
            <a:endParaRPr lang="en-US" dirty="0"/>
          </a:p>
        </p:txBody>
      </p:sp>
      <p:sp>
        <p:nvSpPr>
          <p:cNvPr id="8"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1" descr="C:\Users\Administrator\Desktop\Comp\Ubi-Cam\Ubi-Cam\ic_launcher-web.png"/>
          <p:cNvPicPr>
            <a:picLocks noChangeAspect="1" noChangeArrowheads="1"/>
          </p:cNvPicPr>
          <p:nvPr/>
        </p:nvPicPr>
        <p:blipFill>
          <a:blip r:embed="rId1" cstate="print"/>
          <a:srcRect/>
          <a:stretch>
            <a:fillRect/>
          </a:stretch>
        </p:blipFill>
        <p:spPr bwMode="auto">
          <a:xfrm>
            <a:off x="76200" y="6475491"/>
            <a:ext cx="375082" cy="382509"/>
          </a:xfrm>
          <a:prstGeom prst="rect">
            <a:avLst/>
          </a:prstGeom>
          <a:noFill/>
        </p:spPr>
      </p:pic>
      <p:sp>
        <p:nvSpPr>
          <p:cNvPr id="12" name="Slide Number Placeholder 8"/>
          <p:cNvSpPr txBox="1"/>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Box 9"/>
          <p:cNvSpPr txBox="1"/>
          <p:nvPr/>
        </p:nvSpPr>
        <p:spPr>
          <a:xfrm>
            <a:off x="755015" y="1249045"/>
            <a:ext cx="7800975" cy="2306955"/>
          </a:xfrm>
          <a:prstGeom prst="rect">
            <a:avLst/>
          </a:prstGeom>
          <a:noFill/>
        </p:spPr>
        <p:txBody>
          <a:bodyPr wrap="square" rtlCol="0">
            <a:spAutoFit/>
          </a:bodyPr>
          <a:lstStyle/>
          <a:p>
            <a:pPr algn="just"/>
            <a:endParaRPr lang="en-IN" sz="2400" dirty="0">
              <a:effectLst/>
              <a:latin typeface="Times New Roman" panose="02020603050405020304" pitchFamily="18" charset="0"/>
              <a:ea typeface="Calibri" panose="020F0502020204030204" pitchFamily="34" charset="0"/>
            </a:endParaRPr>
          </a:p>
          <a:p>
            <a:pPr algn="just"/>
            <a:r>
              <a:rPr lang="en-IN" sz="2000" dirty="0">
                <a:effectLst/>
                <a:latin typeface="Times New Roman" panose="02020603050405020304" pitchFamily="18" charset="0"/>
                <a:ea typeface="Calibri" panose="020F0502020204030204" pitchFamily="34" charset="0"/>
              </a:rPr>
              <a:t>Designing Exam Question </a:t>
            </a:r>
            <a:r>
              <a:rPr lang="en-IN" sz="2000" dirty="0">
                <a:latin typeface="Times New Roman" panose="02020603050405020304" pitchFamily="18" charset="0"/>
                <a:ea typeface="Calibri" panose="020F0502020204030204" pitchFamily="34" charset="0"/>
              </a:rPr>
              <a:t>P</a:t>
            </a:r>
            <a:r>
              <a:rPr lang="en-IN" sz="2000" dirty="0">
                <a:effectLst/>
                <a:latin typeface="Times New Roman" panose="02020603050405020304" pitchFamily="18" charset="0"/>
                <a:ea typeface="Calibri" panose="020F0502020204030204" pitchFamily="34" charset="0"/>
              </a:rPr>
              <a:t>apers is time-consuming and complex, requiring a balance of subject coverage, difficulty, and question formats. Manual methods are inefficient and lack flexibility. An optimized solution is needed to automate customizable exam question paper generation, ensuring balanced content distribution while saving time and maintaining quality.</a:t>
            </a:r>
            <a:endParaRPr lang="en-IN" sz="2000" dirty="0">
              <a:effectLst/>
              <a:latin typeface="Times New Roman" panose="02020603050405020304" pitchFamily="18" charset="0"/>
              <a:ea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p>
            <a:pPr>
              <a:spcBef>
                <a:spcPct val="0"/>
              </a:spcBef>
              <a:defRPr/>
            </a:pPr>
            <a:r>
              <a:rPr lang="sv-SE" b="1" dirty="0">
                <a:solidFill>
                  <a:prstClr val="black"/>
                </a:solidFill>
                <a:latin typeface="Book Antiqua" panose="02040602050305030304" pitchFamily="18" charset="0"/>
              </a:rPr>
              <a:t>Introduction</a:t>
            </a:r>
            <a:endParaRPr lang="en-US" b="1" dirty="0">
              <a:solidFill>
                <a:prstClr val="black"/>
              </a:solidFill>
              <a:latin typeface="Book Antiqua" panose="02040602050305030304" pitchFamily="18" charset="0"/>
            </a:endParaRPr>
          </a:p>
        </p:txBody>
      </p:sp>
      <p:sp>
        <p:nvSpPr>
          <p:cNvPr id="5" name="Title 1"/>
          <p:cNvSpPr txBox="1"/>
          <p:nvPr/>
        </p:nvSpPr>
        <p:spPr>
          <a:xfrm>
            <a:off x="527482" y="3962400"/>
            <a:ext cx="8311718" cy="2667000"/>
          </a:xfrm>
          <a:prstGeom prst="rect">
            <a:avLst/>
          </a:prstGeom>
        </p:spPr>
        <p:txBody>
          <a:bodyPr vert="horz" lIns="91440" tIns="45720" rIns="91440" bIns="45720" rtlCol="0" anchor="ctr">
            <a:noAutofit/>
          </a:bodyPr>
          <a:lstStyle/>
          <a:p>
            <a:pPr marL="533400" indent="-533400" algn="just">
              <a:lnSpc>
                <a:spcPct val="150000"/>
              </a:lnSpc>
              <a:spcBef>
                <a:spcPct val="0"/>
              </a:spcBef>
              <a:defRPr/>
            </a:pPr>
            <a:endParaRPr lang="en-US" sz="2400" b="1" dirty="0">
              <a:solidFill>
                <a:srgbClr val="F79646">
                  <a:lumMod val="75000"/>
                </a:srgbClr>
              </a:solidFill>
            </a:endParaRPr>
          </a:p>
          <a:p>
            <a:pPr marL="533400" indent="-533400" algn="just">
              <a:lnSpc>
                <a:spcPct val="150000"/>
              </a:lnSpc>
              <a:spcBef>
                <a:spcPct val="0"/>
              </a:spcBef>
              <a:defRPr/>
            </a:pPr>
            <a:endParaRPr lang="en-US" sz="2000" b="1" dirty="0">
              <a:solidFill>
                <a:srgbClr val="F79646">
                  <a:lumMod val="75000"/>
                </a:srgbClr>
              </a:solidFill>
            </a:endParaRPr>
          </a:p>
          <a:p>
            <a:pPr algn="just">
              <a:lnSpc>
                <a:spcPct val="150000"/>
              </a:lnSpc>
              <a:spcBef>
                <a:spcPct val="0"/>
              </a:spcBef>
              <a:defRPr/>
            </a:pPr>
            <a:endParaRPr lang="en-US" sz="2000" b="1" dirty="0">
              <a:solidFill>
                <a:prstClr val="black"/>
              </a:solidFill>
            </a:endParaRPr>
          </a:p>
          <a:p>
            <a:pPr algn="just">
              <a:spcBef>
                <a:spcPct val="0"/>
              </a:spcBef>
              <a:defRPr/>
            </a:pPr>
            <a:endParaRPr lang="en-US" sz="2000" b="1" dirty="0">
              <a:solidFill>
                <a:prstClr val="black"/>
              </a:solidFill>
            </a:endParaRPr>
          </a:p>
          <a:p>
            <a:pPr algn="just">
              <a:spcBef>
                <a:spcPct val="0"/>
              </a:spcBef>
              <a:defRPr/>
            </a:pPr>
            <a:endParaRPr lang="en-US" sz="2000" b="1" dirty="0">
              <a:solidFill>
                <a:prstClr val="black"/>
              </a:solidFill>
            </a:endParaRPr>
          </a:p>
          <a:p>
            <a:pPr algn="just">
              <a:spcBef>
                <a:spcPct val="0"/>
              </a:spcBef>
              <a:defRPr/>
            </a:pPr>
            <a:endParaRPr lang="en-US" sz="2000" b="1" dirty="0">
              <a:solidFill>
                <a:prstClr val="black"/>
              </a:solidFill>
            </a:endParaRPr>
          </a:p>
          <a:p>
            <a:pPr algn="just">
              <a:spcBef>
                <a:spcPct val="0"/>
              </a:spcBef>
              <a:defRPr/>
            </a:pPr>
            <a:endParaRPr lang="en-US" sz="2000" b="1" dirty="0">
              <a:solidFill>
                <a:prstClr val="black"/>
              </a:solidFill>
            </a:endParaRPr>
          </a:p>
        </p:txBody>
      </p:sp>
      <p:sp>
        <p:nvSpPr>
          <p:cNvPr id="9" name="Title 1"/>
          <p:cNvSpPr>
            <a:spLocks noGrp="1"/>
          </p:cNvSpPr>
          <p:nvPr>
            <p:ph type="title"/>
          </p:nvPr>
        </p:nvSpPr>
        <p:spPr>
          <a:xfrm>
            <a:off x="457200" y="457200"/>
            <a:ext cx="8229600" cy="639762"/>
          </a:xfrm>
        </p:spPr>
        <p:txBody>
          <a:bodyPr>
            <a:normAutofit/>
          </a:bodyPr>
          <a:lstStyle/>
          <a:p>
            <a:r>
              <a:rPr lang="en-US" sz="3200" b="1" dirty="0">
                <a:solidFill>
                  <a:srgbClr val="00B050"/>
                </a:solidFill>
                <a:latin typeface="+mn-lt"/>
                <a:ea typeface="+mn-ea"/>
                <a:cs typeface="+mn-cs"/>
              </a:rPr>
              <a:t>INTRODUCTION</a:t>
            </a:r>
            <a:endParaRPr lang="en-US" sz="3200" b="1" dirty="0">
              <a:solidFill>
                <a:srgbClr val="00B050"/>
              </a:solidFill>
              <a:latin typeface="+mn-lt"/>
              <a:ea typeface="+mn-ea"/>
              <a:cs typeface="+mn-cs"/>
            </a:endParaRPr>
          </a:p>
        </p:txBody>
      </p:sp>
      <p:sp>
        <p:nvSpPr>
          <p:cNvPr id="7" name="Slide Number Placeholder 6"/>
          <p:cNvSpPr>
            <a:spLocks noGrp="1"/>
          </p:cNvSpPr>
          <p:nvPr>
            <p:ph type="sldNum" sz="quarter" idx="12"/>
          </p:nvPr>
        </p:nvSpPr>
        <p:spPr/>
        <p:txBody>
          <a:bodyPr/>
          <a:lstStyle/>
          <a:p>
            <a:fld id="{DFFA8894-9BB9-4840-9552-2631AF7E8A18}" type="slidenum">
              <a:rPr lang="en-US" smtClean="0">
                <a:solidFill>
                  <a:prstClr val="black">
                    <a:tint val="75000"/>
                  </a:prstClr>
                </a:solidFill>
              </a:rPr>
            </a:fld>
            <a:endParaRPr lang="en-US" dirty="0">
              <a:solidFill>
                <a:prstClr val="black">
                  <a:tint val="75000"/>
                </a:prstClr>
              </a:solidFill>
            </a:endParaRPr>
          </a:p>
        </p:txBody>
      </p:sp>
      <p:sp>
        <p:nvSpPr>
          <p:cNvPr id="8"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p>
            <a:pPr algn="ctr">
              <a:defRPr/>
            </a:pPr>
            <a:r>
              <a:rPr lang="en-IN" sz="1200" dirty="0">
                <a:solidFill>
                  <a:prstClr val="black"/>
                </a:solidFill>
              </a:rPr>
              <a:t>Dept. of ISE, SIT, Tumkur</a:t>
            </a:r>
            <a:endParaRPr lang="en-US" sz="1200" dirty="0">
              <a:solidFill>
                <a:prstClr val="black"/>
              </a:solidFill>
            </a:endParaRPr>
          </a:p>
        </p:txBody>
      </p:sp>
      <p:pic>
        <p:nvPicPr>
          <p:cNvPr id="11" name="Picture 1" descr="C:\Users\Administrator\Desktop\Comp\Ubi-Cam\Ubi-Cam\ic_launcher-web.png"/>
          <p:cNvPicPr>
            <a:picLocks noChangeAspect="1" noChangeArrowheads="1"/>
          </p:cNvPicPr>
          <p:nvPr/>
        </p:nvPicPr>
        <p:blipFill>
          <a:blip r:embed="rId1" cstate="print"/>
          <a:srcRect/>
          <a:stretch>
            <a:fillRect/>
          </a:stretch>
        </p:blipFill>
        <p:spPr bwMode="auto">
          <a:xfrm>
            <a:off x="76200" y="6475491"/>
            <a:ext cx="375082" cy="382509"/>
          </a:xfrm>
          <a:prstGeom prst="rect">
            <a:avLst/>
          </a:prstGeom>
          <a:noFill/>
        </p:spPr>
      </p:pic>
      <p:sp>
        <p:nvSpPr>
          <p:cNvPr id="12" name="Slide Number Placeholder 8"/>
          <p:cNvSpPr txBox="1"/>
          <p:nvPr/>
        </p:nvSpPr>
        <p:spPr>
          <a:xfrm>
            <a:off x="7010400" y="6492875"/>
            <a:ext cx="2133600" cy="365125"/>
          </a:xfrm>
          <a:prstGeom prst="rect">
            <a:avLst/>
          </a:prstGeom>
        </p:spPr>
        <p:txBody>
          <a:bodyPr vert="horz" lIns="91440" tIns="45720" rIns="91440" bIns="45720" rtlCol="0" anchor="ctr"/>
          <a:lstStyle/>
          <a:p>
            <a:pPr algn="r">
              <a:defRPr/>
            </a:pPr>
            <a:fld id="{DFFA8894-9BB9-4840-9552-2631AF7E8A18}" type="slidenum">
              <a:rPr lang="en-US" sz="1200" smtClean="0">
                <a:solidFill>
                  <a:prstClr val="black"/>
                </a:solidFill>
              </a:rPr>
            </a:fld>
            <a:endParaRPr lang="en-US" sz="1200" dirty="0">
              <a:solidFill>
                <a:prstClr val="black"/>
              </a:solidFill>
            </a:endParaRPr>
          </a:p>
        </p:txBody>
      </p:sp>
      <p:sp>
        <p:nvSpPr>
          <p:cNvPr id="2" name="TextBox 1"/>
          <p:cNvSpPr txBox="1"/>
          <p:nvPr/>
        </p:nvSpPr>
        <p:spPr>
          <a:xfrm>
            <a:off x="303530" y="990600"/>
            <a:ext cx="8535670" cy="5137150"/>
          </a:xfrm>
          <a:prstGeom prst="rect">
            <a:avLst/>
          </a:prstGeom>
          <a:noFill/>
        </p:spPr>
        <p:txBody>
          <a:bodyPr wrap="square" rtlCol="0">
            <a:noAutofit/>
          </a:bodyPr>
          <a:lstStyle/>
          <a:p>
            <a:r>
              <a:rPr lang="en-IN" sz="2400" b="1" dirty="0"/>
              <a:t>     CONTENT OVERVIEW:</a:t>
            </a:r>
            <a:endParaRPr lang="en-IN" sz="2400" b="1" dirty="0"/>
          </a:p>
          <a:p>
            <a:pPr marL="285750" indent="-285750" algn="just">
              <a:lnSpc>
                <a:spcPct val="100000"/>
              </a:lnSpc>
              <a:spcBef>
                <a:spcPts val="0"/>
              </a:spcBef>
              <a:spcAft>
                <a:spcPts val="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presentation introduces </a:t>
            </a:r>
            <a:r>
              <a:rPr lang="en-US" sz="2000" i="1" dirty="0" err="1">
                <a:latin typeface="Times New Roman" panose="02020603050405020304" pitchFamily="18" charset="0"/>
                <a:cs typeface="Times New Roman" panose="02020603050405020304" pitchFamily="18" charset="0"/>
              </a:rPr>
              <a:t>QPGen</a:t>
            </a:r>
            <a:r>
              <a:rPr lang="en-US" sz="2000" dirty="0">
                <a:latin typeface="Times New Roman" panose="02020603050405020304" pitchFamily="18" charset="0"/>
                <a:cs typeface="Times New Roman" panose="02020603050405020304" pitchFamily="18" charset="0"/>
              </a:rPr>
              <a:t>, an Artificial Intelligence-powered solution for automating question paper generation for SIT Organization.</a:t>
            </a:r>
            <a:endParaRPr lang="en-US" sz="2000" dirty="0">
              <a:latin typeface="Times New Roman" panose="02020603050405020304" pitchFamily="18" charset="0"/>
              <a:cs typeface="Times New Roman" panose="02020603050405020304" pitchFamily="18" charset="0"/>
            </a:endParaRPr>
          </a:p>
          <a:p>
            <a:pPr marL="285750" indent="-285750" algn="just">
              <a:lnSpc>
                <a:spcPct val="100000"/>
              </a:lnSpc>
              <a:spcBef>
                <a:spcPts val="0"/>
              </a:spcBef>
              <a:spcAft>
                <a:spcPts val="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It covers the project's motivation, the problems it addresses, the proposed system architecture, and key features that highlight its value. </a:t>
            </a:r>
            <a:endParaRPr lang="en-US" sz="2000" dirty="0">
              <a:latin typeface="Times New Roman" panose="02020603050405020304" pitchFamily="18" charset="0"/>
              <a:cs typeface="Times New Roman" panose="02020603050405020304" pitchFamily="18" charset="0"/>
            </a:endParaRPr>
          </a:p>
          <a:p>
            <a:pPr marL="285750" indent="-285750" algn="just">
              <a:lnSpc>
                <a:spcPct val="100000"/>
              </a:lnSpc>
              <a:spcBef>
                <a:spcPts val="0"/>
              </a:spcBef>
              <a:spcAft>
                <a:spcPts val="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emphasis is on how </a:t>
            </a:r>
            <a:r>
              <a:rPr lang="en-US" sz="2000" i="1" dirty="0" err="1">
                <a:latin typeface="Times New Roman" panose="02020603050405020304" pitchFamily="18" charset="0"/>
                <a:cs typeface="Times New Roman" panose="02020603050405020304" pitchFamily="18" charset="0"/>
              </a:rPr>
              <a:t>QPGen</a:t>
            </a:r>
            <a:r>
              <a:rPr lang="en-US" sz="2000" dirty="0">
                <a:latin typeface="Times New Roman" panose="02020603050405020304" pitchFamily="18" charset="0"/>
                <a:cs typeface="Times New Roman" panose="02020603050405020304" pitchFamily="18" charset="0"/>
              </a:rPr>
              <a:t> can transform question paper preparation and enhance the educational process.</a:t>
            </a:r>
            <a:endParaRPr lang="en-US" sz="2000" dirty="0">
              <a:latin typeface="Times New Roman" panose="02020603050405020304" pitchFamily="18" charset="0"/>
              <a:cs typeface="Times New Roman" panose="02020603050405020304" pitchFamily="18" charset="0"/>
            </a:endParaRPr>
          </a:p>
          <a:p>
            <a:pPr marL="285750" indent="-285750" algn="just">
              <a:lnSpc>
                <a:spcPct val="100000"/>
              </a:lnSpc>
              <a:spcBef>
                <a:spcPts val="0"/>
              </a:spcBef>
              <a:spcAft>
                <a:spcPts val="0"/>
              </a:spcAf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r>
              <a:rPr lang="en-IN" sz="2400" b="1" dirty="0"/>
              <a:t>      PURPOSE:</a:t>
            </a:r>
            <a:endParaRPr lang="en-IN" sz="2400" b="1" dirty="0"/>
          </a:p>
          <a:p>
            <a:pPr marL="285750" indent="-285750" algn="just">
              <a:buFont typeface="Wingdings" panose="05000000000000000000" pitchFamily="2" charset="2"/>
              <a:buChar char="Ø"/>
            </a:pPr>
            <a:r>
              <a:rPr lang="en-US" sz="2000" i="1" dirty="0" err="1">
                <a:latin typeface="Times New Roman" panose="02020603050405020304" pitchFamily="18" charset="0"/>
                <a:cs typeface="Times New Roman" panose="02020603050405020304" pitchFamily="18" charset="0"/>
              </a:rPr>
              <a:t>QPGen</a:t>
            </a:r>
            <a:r>
              <a:rPr lang="en-US" sz="2000" dirty="0"/>
              <a:t> </a:t>
            </a:r>
            <a:r>
              <a:rPr lang="en-US" sz="2000" dirty="0">
                <a:latin typeface="Times New Roman" panose="02020603050405020304" pitchFamily="18" charset="0"/>
                <a:cs typeface="Times New Roman" panose="02020603050405020304" pitchFamily="18" charset="0"/>
              </a:rPr>
              <a:t>addresses the need for an automated solution to simplify and streamline the exam paper generation process. </a:t>
            </a: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serves as a tool that ensures well-structured, diverse, and balanced question papers tailored to academic requirements. </a:t>
            </a: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i="1" dirty="0" err="1">
                <a:latin typeface="Times New Roman" panose="02020603050405020304" pitchFamily="18" charset="0"/>
                <a:cs typeface="Times New Roman" panose="02020603050405020304" pitchFamily="18" charset="0"/>
              </a:rPr>
              <a:t>QPGen</a:t>
            </a:r>
            <a:r>
              <a:rPr lang="en-US" sz="2000" dirty="0">
                <a:latin typeface="Times New Roman" panose="02020603050405020304" pitchFamily="18" charset="0"/>
                <a:cs typeface="Times New Roman" panose="02020603050405020304" pitchFamily="18" charset="0"/>
              </a:rPr>
              <a:t> has the potential to significantly reduce the workload for educators and administrative staff while maintaining high standards in exam question paper generation.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p>
            <a:pPr>
              <a:spcBef>
                <a:spcPct val="0"/>
              </a:spcBef>
              <a:defRPr/>
            </a:pPr>
            <a:r>
              <a:rPr lang="sv-SE" b="1" dirty="0">
                <a:solidFill>
                  <a:prstClr val="black"/>
                </a:solidFill>
                <a:latin typeface="Book Antiqua" panose="02040602050305030304" pitchFamily="18" charset="0"/>
              </a:rPr>
              <a:t>Introduction</a:t>
            </a:r>
            <a:endParaRPr lang="en-US" b="1" dirty="0">
              <a:solidFill>
                <a:prstClr val="black"/>
              </a:solidFill>
              <a:latin typeface="Book Antiqua" panose="02040602050305030304" pitchFamily="18" charset="0"/>
            </a:endParaRPr>
          </a:p>
        </p:txBody>
      </p:sp>
      <p:sp>
        <p:nvSpPr>
          <p:cNvPr id="5" name="Title 1"/>
          <p:cNvSpPr txBox="1"/>
          <p:nvPr/>
        </p:nvSpPr>
        <p:spPr>
          <a:xfrm>
            <a:off x="298882" y="3657600"/>
            <a:ext cx="8311718" cy="2667000"/>
          </a:xfrm>
          <a:prstGeom prst="rect">
            <a:avLst/>
          </a:prstGeom>
        </p:spPr>
        <p:txBody>
          <a:bodyPr vert="horz" lIns="91440" tIns="45720" rIns="91440" bIns="45720" rtlCol="0" anchor="ctr">
            <a:noAutofit/>
          </a:bodyPr>
          <a:lstStyle/>
          <a:p>
            <a:pPr marL="533400" indent="-533400" algn="just">
              <a:lnSpc>
                <a:spcPct val="150000"/>
              </a:lnSpc>
              <a:spcBef>
                <a:spcPct val="0"/>
              </a:spcBef>
              <a:defRPr/>
            </a:pPr>
            <a:endParaRPr lang="en-US" sz="2400" b="1" dirty="0">
              <a:solidFill>
                <a:srgbClr val="F79646">
                  <a:lumMod val="75000"/>
                </a:srgbClr>
              </a:solidFill>
            </a:endParaRPr>
          </a:p>
          <a:p>
            <a:pPr marL="533400" indent="-533400" algn="just">
              <a:lnSpc>
                <a:spcPct val="150000"/>
              </a:lnSpc>
              <a:spcBef>
                <a:spcPct val="0"/>
              </a:spcBef>
              <a:defRPr/>
            </a:pPr>
            <a:endParaRPr lang="en-US" sz="2000" b="1" dirty="0">
              <a:solidFill>
                <a:srgbClr val="F79646">
                  <a:lumMod val="75000"/>
                </a:srgbClr>
              </a:solidFill>
            </a:endParaRPr>
          </a:p>
          <a:p>
            <a:pPr algn="just">
              <a:lnSpc>
                <a:spcPct val="150000"/>
              </a:lnSpc>
              <a:spcBef>
                <a:spcPct val="0"/>
              </a:spcBef>
              <a:defRPr/>
            </a:pPr>
            <a:endParaRPr lang="en-US" sz="2000" b="1" dirty="0">
              <a:solidFill>
                <a:prstClr val="black"/>
              </a:solidFill>
            </a:endParaRPr>
          </a:p>
          <a:p>
            <a:pPr algn="just">
              <a:spcBef>
                <a:spcPct val="0"/>
              </a:spcBef>
              <a:defRPr/>
            </a:pPr>
            <a:endParaRPr lang="en-US" sz="2000" b="1" dirty="0">
              <a:solidFill>
                <a:prstClr val="black"/>
              </a:solidFill>
            </a:endParaRPr>
          </a:p>
          <a:p>
            <a:pPr algn="just">
              <a:spcBef>
                <a:spcPct val="0"/>
              </a:spcBef>
              <a:defRPr/>
            </a:pPr>
            <a:endParaRPr lang="en-US" sz="2000" b="1" dirty="0">
              <a:solidFill>
                <a:prstClr val="black"/>
              </a:solidFill>
            </a:endParaRPr>
          </a:p>
          <a:p>
            <a:pPr algn="just">
              <a:spcBef>
                <a:spcPct val="0"/>
              </a:spcBef>
              <a:defRPr/>
            </a:pPr>
            <a:endParaRPr lang="en-US" sz="2000" b="1" dirty="0">
              <a:solidFill>
                <a:prstClr val="black"/>
              </a:solidFill>
            </a:endParaRPr>
          </a:p>
          <a:p>
            <a:pPr algn="just">
              <a:spcBef>
                <a:spcPct val="0"/>
              </a:spcBef>
              <a:defRPr/>
            </a:pPr>
            <a:endParaRPr lang="en-US" sz="2000" b="1" dirty="0">
              <a:solidFill>
                <a:prstClr val="black"/>
              </a:solidFill>
            </a:endParaRPr>
          </a:p>
        </p:txBody>
      </p:sp>
      <p:sp>
        <p:nvSpPr>
          <p:cNvPr id="9" name="Title 1"/>
          <p:cNvSpPr>
            <a:spLocks noGrp="1"/>
          </p:cNvSpPr>
          <p:nvPr>
            <p:ph type="title"/>
          </p:nvPr>
        </p:nvSpPr>
        <p:spPr>
          <a:xfrm>
            <a:off x="457200" y="457200"/>
            <a:ext cx="8229600" cy="639762"/>
          </a:xfrm>
        </p:spPr>
        <p:txBody>
          <a:bodyPr>
            <a:normAutofit fontScale="90000"/>
          </a:bodyPr>
          <a:lstStyle/>
          <a:p>
            <a:br>
              <a:rPr lang="en-US" sz="3200" b="1" dirty="0">
                <a:solidFill>
                  <a:srgbClr val="00B050"/>
                </a:solidFill>
                <a:latin typeface="+mn-lt"/>
                <a:ea typeface="+mn-ea"/>
                <a:cs typeface="+mn-cs"/>
              </a:rPr>
            </a:br>
            <a:r>
              <a:rPr lang="en-US" sz="3335" b="1" dirty="0">
                <a:solidFill>
                  <a:srgbClr val="00B050"/>
                </a:solidFill>
                <a:latin typeface="+mn-lt"/>
                <a:ea typeface="+mn-ea"/>
                <a:cs typeface="+mn-cs"/>
              </a:rPr>
              <a:t>INTRODUCTION</a:t>
            </a:r>
            <a:endParaRPr lang="en-US" sz="3335" b="1" dirty="0">
              <a:solidFill>
                <a:srgbClr val="00B050"/>
              </a:solidFill>
              <a:latin typeface="+mn-lt"/>
              <a:ea typeface="+mn-ea"/>
              <a:cs typeface="+mn-cs"/>
            </a:endParaRPr>
          </a:p>
        </p:txBody>
      </p:sp>
      <p:sp>
        <p:nvSpPr>
          <p:cNvPr id="7" name="Slide Number Placeholder 6"/>
          <p:cNvSpPr>
            <a:spLocks noGrp="1"/>
          </p:cNvSpPr>
          <p:nvPr>
            <p:ph type="sldNum" sz="quarter" idx="12"/>
          </p:nvPr>
        </p:nvSpPr>
        <p:spPr/>
        <p:txBody>
          <a:bodyPr/>
          <a:lstStyle/>
          <a:p>
            <a:fld id="{DFFA8894-9BB9-4840-9552-2631AF7E8A18}" type="slidenum">
              <a:rPr lang="en-US" smtClean="0">
                <a:solidFill>
                  <a:prstClr val="black">
                    <a:tint val="75000"/>
                  </a:prstClr>
                </a:solidFill>
              </a:rPr>
            </a:fld>
            <a:endParaRPr lang="en-US" dirty="0">
              <a:solidFill>
                <a:prstClr val="black">
                  <a:tint val="75000"/>
                </a:prstClr>
              </a:solidFill>
            </a:endParaRPr>
          </a:p>
        </p:txBody>
      </p:sp>
      <p:sp>
        <p:nvSpPr>
          <p:cNvPr id="8"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p>
            <a:pPr algn="ctr">
              <a:defRPr/>
            </a:pPr>
            <a:r>
              <a:rPr lang="en-IN" sz="1200" dirty="0">
                <a:solidFill>
                  <a:prstClr val="black"/>
                </a:solidFill>
              </a:rPr>
              <a:t>Dept. of ISE, SIT, Tumkur</a:t>
            </a:r>
            <a:endParaRPr lang="en-US" sz="1200" dirty="0">
              <a:solidFill>
                <a:prstClr val="black"/>
              </a:solidFill>
            </a:endParaRPr>
          </a:p>
        </p:txBody>
      </p:sp>
      <p:pic>
        <p:nvPicPr>
          <p:cNvPr id="11" name="Picture 1" descr="C:\Users\Administrator\Desktop\Comp\Ubi-Cam\Ubi-Cam\ic_launcher-web.png"/>
          <p:cNvPicPr>
            <a:picLocks noChangeAspect="1" noChangeArrowheads="1"/>
          </p:cNvPicPr>
          <p:nvPr/>
        </p:nvPicPr>
        <p:blipFill>
          <a:blip r:embed="rId1" cstate="print"/>
          <a:srcRect/>
          <a:stretch>
            <a:fillRect/>
          </a:stretch>
        </p:blipFill>
        <p:spPr bwMode="auto">
          <a:xfrm>
            <a:off x="76200" y="6475491"/>
            <a:ext cx="375082" cy="382509"/>
          </a:xfrm>
          <a:prstGeom prst="rect">
            <a:avLst/>
          </a:prstGeom>
          <a:noFill/>
        </p:spPr>
      </p:pic>
      <p:sp>
        <p:nvSpPr>
          <p:cNvPr id="12" name="Slide Number Placeholder 8"/>
          <p:cNvSpPr txBox="1"/>
          <p:nvPr/>
        </p:nvSpPr>
        <p:spPr>
          <a:xfrm>
            <a:off x="7010400" y="6492875"/>
            <a:ext cx="2133600" cy="365125"/>
          </a:xfrm>
          <a:prstGeom prst="rect">
            <a:avLst/>
          </a:prstGeom>
        </p:spPr>
        <p:txBody>
          <a:bodyPr vert="horz" lIns="91440" tIns="45720" rIns="91440" bIns="45720" rtlCol="0" anchor="ctr"/>
          <a:lstStyle/>
          <a:p>
            <a:pPr algn="r">
              <a:defRPr/>
            </a:pPr>
            <a:fld id="{DFFA8894-9BB9-4840-9552-2631AF7E8A18}" type="slidenum">
              <a:rPr lang="en-US" sz="1200" smtClean="0">
                <a:solidFill>
                  <a:prstClr val="black"/>
                </a:solidFill>
              </a:rPr>
            </a:fld>
            <a:endParaRPr lang="en-US" sz="1200" dirty="0">
              <a:solidFill>
                <a:prstClr val="black"/>
              </a:solidFill>
            </a:endParaRPr>
          </a:p>
        </p:txBody>
      </p:sp>
      <p:sp>
        <p:nvSpPr>
          <p:cNvPr id="2" name="TextBox 1"/>
          <p:cNvSpPr txBox="1"/>
          <p:nvPr/>
        </p:nvSpPr>
        <p:spPr>
          <a:xfrm>
            <a:off x="298882" y="1265236"/>
            <a:ext cx="8233613" cy="3847207"/>
          </a:xfrm>
          <a:prstGeom prst="rect">
            <a:avLst/>
          </a:prstGeom>
          <a:noFill/>
        </p:spPr>
        <p:txBody>
          <a:bodyPr wrap="square" rtlCol="0">
            <a:spAutoFit/>
          </a:bodyPr>
          <a:lstStyle/>
          <a:p>
            <a:pPr marL="285750" indent="-285750">
              <a:buFont typeface="Wingdings" panose="05000000000000000000" pitchFamily="2" charset="2"/>
              <a:buChar char="Ø"/>
            </a:pPr>
            <a:endParaRPr lang="en-IN" sz="2000" b="1" dirty="0">
              <a:sym typeface="+mn-ea"/>
            </a:endParaRPr>
          </a:p>
          <a:p>
            <a:pPr algn="just"/>
            <a:r>
              <a:rPr lang="en-IN" sz="2000" dirty="0"/>
              <a:t>     </a:t>
            </a:r>
            <a:r>
              <a:rPr lang="en-IN" sz="2400" b="1" dirty="0"/>
              <a:t>OUTCOME:</a:t>
            </a:r>
            <a:endParaRPr lang="en-IN" sz="2000" b="1" dirty="0">
              <a:latin typeface="Times New Roman" panose="02020603050405020304" pitchFamily="18" charset="0"/>
              <a:cs typeface="Times New Roman" panose="02020603050405020304" pitchFamily="18" charset="0"/>
              <a:sym typeface="+mn-ea"/>
            </a:endParaRPr>
          </a:p>
          <a:p>
            <a:pPr marL="285750" indent="-285750" algn="just">
              <a:lnSpc>
                <a:spcPct val="10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sym typeface="+mn-ea"/>
              </a:rPr>
              <a:t> </a:t>
            </a:r>
            <a:r>
              <a:rPr lang="en-US" sz="2000" dirty="0">
                <a:latin typeface="Times New Roman" panose="02020603050405020304" pitchFamily="18" charset="0"/>
                <a:cs typeface="Times New Roman" panose="02020603050405020304" pitchFamily="18" charset="0"/>
                <a:sym typeface="+mn-ea"/>
              </a:rPr>
              <a:t>The outcome of this presentation is a clear understanding of </a:t>
            </a:r>
            <a:r>
              <a:rPr lang="en-US" sz="2000" i="1" dirty="0" err="1">
                <a:latin typeface="Times New Roman" panose="02020603050405020304" pitchFamily="18" charset="0"/>
                <a:cs typeface="Times New Roman" panose="02020603050405020304" pitchFamily="18" charset="0"/>
                <a:sym typeface="+mn-ea"/>
              </a:rPr>
              <a:t>QPGen</a:t>
            </a:r>
            <a:r>
              <a:rPr lang="en-US" sz="2000" dirty="0">
                <a:latin typeface="Times New Roman" panose="02020603050405020304" pitchFamily="18" charset="0"/>
                <a:cs typeface="Times New Roman" panose="02020603050405020304" pitchFamily="18" charset="0"/>
                <a:sym typeface="+mn-ea"/>
              </a:rPr>
              <a:t> as an innovative Artificial Intelligence-powered solution for question paper generation. </a:t>
            </a:r>
            <a:endParaRPr lang="en-US" sz="2000" dirty="0">
              <a:latin typeface="Times New Roman" panose="02020603050405020304" pitchFamily="18" charset="0"/>
              <a:cs typeface="Times New Roman" panose="02020603050405020304" pitchFamily="18" charset="0"/>
              <a:sym typeface="+mn-ea"/>
            </a:endParaRPr>
          </a:p>
          <a:p>
            <a:pPr marL="285750" indent="-285750"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It highlights the challenges faced in traditional question paper preparation and how </a:t>
            </a:r>
            <a:r>
              <a:rPr lang="en-US" sz="2000" i="1" dirty="0" err="1">
                <a:latin typeface="Times New Roman" panose="02020603050405020304" pitchFamily="18" charset="0"/>
                <a:cs typeface="Times New Roman" panose="02020603050405020304" pitchFamily="18" charset="0"/>
                <a:sym typeface="+mn-ea"/>
              </a:rPr>
              <a:t>QPGen</a:t>
            </a:r>
            <a:r>
              <a:rPr lang="en-US" sz="2000" dirty="0">
                <a:latin typeface="Times New Roman" panose="02020603050405020304" pitchFamily="18" charset="0"/>
                <a:cs typeface="Times New Roman" panose="02020603050405020304" pitchFamily="18" charset="0"/>
                <a:sym typeface="+mn-ea"/>
              </a:rPr>
              <a:t> effectively addresses these issues.</a:t>
            </a:r>
            <a:endParaRPr lang="en-US" sz="2000" dirty="0">
              <a:latin typeface="Times New Roman" panose="02020603050405020304" pitchFamily="18" charset="0"/>
              <a:cs typeface="Times New Roman" panose="02020603050405020304" pitchFamily="18" charset="0"/>
              <a:sym typeface="+mn-ea"/>
            </a:endParaRPr>
          </a:p>
          <a:p>
            <a:pPr marL="285750" indent="-285750"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 The presentation also emphasizes the benefits of implementing </a:t>
            </a:r>
            <a:r>
              <a:rPr lang="en-US" sz="2000" i="1" dirty="0" err="1">
                <a:latin typeface="Times New Roman" panose="02020603050405020304" pitchFamily="18" charset="0"/>
                <a:cs typeface="Times New Roman" panose="02020603050405020304" pitchFamily="18" charset="0"/>
                <a:sym typeface="+mn-ea"/>
              </a:rPr>
              <a:t>QPGen</a:t>
            </a:r>
            <a:r>
              <a:rPr lang="en-US" sz="2000" dirty="0">
                <a:latin typeface="Times New Roman" panose="02020603050405020304" pitchFamily="18" charset="0"/>
                <a:cs typeface="Times New Roman" panose="02020603050405020304" pitchFamily="18" charset="0"/>
                <a:sym typeface="+mn-ea"/>
              </a:rPr>
              <a:t>, such as reducing the workload for educators and improving the quality of exam papers. Ultimately, it aims to encourage support for advancing the project to its next phase of development.</a:t>
            </a: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0" y="2743261"/>
            <a:ext cx="8686800" cy="337185"/>
          </a:xfrm>
          <a:prstGeom prst="rect">
            <a:avLst/>
          </a:prstGeom>
          <a:noFill/>
        </p:spPr>
        <p:txBody>
          <a:bodyPr wrap="square" rtlCol="0">
            <a:spAutoFit/>
          </a:bodyPr>
          <a:lstStyle/>
          <a:p>
            <a:pPr marL="285750" indent="-285750">
              <a:buFont typeface="Wingdings" panose="05000000000000000000" pitchFamily="2" charset="2"/>
              <a:buChar char="Ø"/>
            </a:pP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39762"/>
          </a:xfrm>
        </p:spPr>
        <p:txBody>
          <a:bodyPr>
            <a:normAutofit fontScale="90000"/>
          </a:bodyPr>
          <a:lstStyle/>
          <a:p>
            <a:br>
              <a:rPr lang="en-US" sz="3200" b="1" dirty="0">
                <a:solidFill>
                  <a:srgbClr val="00B050"/>
                </a:solidFill>
              </a:rPr>
            </a:br>
            <a:r>
              <a:rPr lang="en-US" sz="3200" b="1" dirty="0">
                <a:solidFill>
                  <a:srgbClr val="00B050"/>
                </a:solidFill>
              </a:rPr>
              <a:t>OBJECTIVES</a:t>
            </a:r>
            <a:endParaRPr lang="en-US" sz="3200" b="1" dirty="0">
              <a:solidFill>
                <a:srgbClr val="00B050"/>
              </a:solidFill>
            </a:endParaRPr>
          </a:p>
        </p:txBody>
      </p:sp>
      <p:sp>
        <p:nvSpPr>
          <p:cNvPr id="3" name="Content Placeholder 2"/>
          <p:cNvSpPr>
            <a:spLocks noGrp="1"/>
          </p:cNvSpPr>
          <p:nvPr>
            <p:ph idx="1"/>
          </p:nvPr>
        </p:nvSpPr>
        <p:spPr>
          <a:xfrm>
            <a:off x="457200" y="1288636"/>
            <a:ext cx="8229600" cy="5181600"/>
          </a:xfrm>
        </p:spPr>
        <p:txBody>
          <a:bodyPr>
            <a:noAutofit/>
          </a:bodyPr>
          <a:lstStyle/>
          <a:p>
            <a:pPr algn="just">
              <a:spcBef>
                <a:spcPts val="0"/>
              </a:spcBef>
              <a:spcAft>
                <a:spcPts val="600"/>
              </a:spcAft>
              <a:buFont typeface="Wingdings" panose="05000000000000000000" charset="0"/>
              <a:buChar char="Ø"/>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0"/>
              </a:spcBef>
              <a:spcAft>
                <a:spcPts val="600"/>
              </a:spcAft>
              <a:buFont typeface="Wingdings" panose="05000000000000000000" charset="0"/>
              <a:buChar char="Ø"/>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Customization and Flexibility:</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Allow educators to customize the exam question paper by selecting parameters such as subject, difficulty level, question format, and number of questions to meet specific requirements.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anose="05000000000000000000" charset="0"/>
              <a:buChar char="Ø"/>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Automated Exam Question Paper Creation: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Develop an </a:t>
            </a:r>
            <a:r>
              <a:rPr lang="en-US" sz="2000" dirty="0">
                <a:latin typeface="Times New Roman" panose="02020603050405020304" pitchFamily="18" charset="0"/>
                <a:cs typeface="Times New Roman" panose="02020603050405020304" pitchFamily="18" charset="0"/>
              </a:rPr>
              <a:t>Artificial Intelligence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system that generates complete exam question papers with minimal human input, reducing the time and effort required for manual paper design.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charset="0"/>
              <a:buChar char="Ø"/>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Balanced and Intelligent Question Selection: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Ensure the system intelligently selects a well-structured mix of questions, balancing difficulty and topic distribution, to create fair exams.</a:t>
            </a:r>
            <a:endParaRPr lang="en-US" sz="2000" dirty="0">
              <a:latin typeface="Times New Roman" panose="02020603050405020304" pitchFamily="18" charset="0"/>
              <a:cs typeface="Times New Roman" panose="02020603050405020304" pitchFamily="18" charset="0"/>
            </a:endParaRPr>
          </a:p>
          <a:p>
            <a:pPr marL="0" indent="0" algn="just">
              <a:spcBef>
                <a:spcPts val="0"/>
              </a:spcBef>
              <a:spcAft>
                <a:spcPts val="600"/>
              </a:spcAft>
              <a:buFont typeface="Wingdings" panose="05000000000000000000" charset="0"/>
              <a:buChar char="Ø"/>
            </a:pPr>
            <a:endParaRPr lang="en-US" sz="2800" dirty="0">
              <a:latin typeface="Times New Roman" panose="02020603050405020304" pitchFamily="18" charset="0"/>
              <a:cs typeface="Times New Roman" panose="02020603050405020304" pitchFamily="18" charset="0"/>
            </a:endParaRPr>
          </a:p>
        </p:txBody>
      </p:sp>
      <p:sp>
        <p:nvSpPr>
          <p:cNvPr id="4" name="Title 1"/>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sv-SE" b="1" i="0" u="none" strike="noStrike" kern="1200" cap="none" spc="0" normalizeH="0" baseline="0" noProof="0" dirty="0">
                <a:ln>
                  <a:noFill/>
                </a:ln>
                <a:solidFill>
                  <a:schemeClr val="tx1"/>
                </a:solidFill>
                <a:effectLst/>
                <a:uLnTx/>
                <a:uFillTx/>
                <a:latin typeface="Book Antiqua" panose="02040602050305030304" pitchFamily="18" charset="0"/>
                <a:ea typeface="+mn-ea"/>
                <a:cs typeface="+mn-cs"/>
              </a:rPr>
              <a:t>Introduction: Objective</a:t>
            </a:r>
            <a:endParaRPr kumimoji="0" lang="en-US" b="1" i="0" u="none" strike="noStrike" kern="1200" cap="none" spc="0" normalizeH="0" baseline="0" noProof="0" dirty="0">
              <a:ln>
                <a:noFill/>
              </a:ln>
              <a:solidFill>
                <a:schemeClr val="tx1"/>
              </a:solidFill>
              <a:effectLst/>
              <a:uLnTx/>
              <a:uFillTx/>
              <a:latin typeface="Book Antiqua" panose="02040602050305030304" pitchFamily="18" charset="0"/>
              <a:ea typeface="+mn-ea"/>
              <a:cs typeface="+mn-cs"/>
            </a:endParaRPr>
          </a:p>
        </p:txBody>
      </p:sp>
      <p:sp>
        <p:nvSpPr>
          <p:cNvPr id="11"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1" cstate="print"/>
          <a:srcRect/>
          <a:stretch>
            <a:fillRect/>
          </a:stretch>
        </p:blipFill>
        <p:spPr bwMode="auto">
          <a:xfrm>
            <a:off x="76200" y="6475491"/>
            <a:ext cx="375082" cy="382509"/>
          </a:xfrm>
          <a:prstGeom prst="rect">
            <a:avLst/>
          </a:prstGeom>
          <a:noFill/>
        </p:spPr>
      </p:pic>
      <p:sp>
        <p:nvSpPr>
          <p:cNvPr id="13" name="Slide Number Placeholder 8"/>
          <p:cNvSpPr txBox="1"/>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sv-SE" b="1" i="0" u="none" strike="noStrike" kern="1200" cap="none" spc="0" normalizeH="0" baseline="0" noProof="0" dirty="0">
                <a:ln>
                  <a:noFill/>
                </a:ln>
                <a:solidFill>
                  <a:schemeClr val="tx1"/>
                </a:solidFill>
                <a:effectLst/>
                <a:uLnTx/>
                <a:uFillTx/>
                <a:latin typeface="Book Antiqua" panose="02040602050305030304" pitchFamily="18" charset="0"/>
                <a:ea typeface="+mn-ea"/>
                <a:cs typeface="+mn-cs"/>
              </a:rPr>
              <a:t>Literature Survey</a:t>
            </a:r>
            <a:endParaRPr kumimoji="0" lang="en-US" b="1" i="0" u="none" strike="noStrike" kern="1200" cap="none" spc="0" normalizeH="0" baseline="0" noProof="0" dirty="0">
              <a:ln>
                <a:noFill/>
              </a:ln>
              <a:solidFill>
                <a:schemeClr val="tx1"/>
              </a:solidFill>
              <a:effectLst/>
              <a:uLnTx/>
              <a:uFillTx/>
              <a:latin typeface="Book Antiqua" panose="02040602050305030304" pitchFamily="18" charset="0"/>
              <a:ea typeface="+mn-ea"/>
              <a:cs typeface="+mn-cs"/>
            </a:endParaRPr>
          </a:p>
        </p:txBody>
      </p:sp>
      <p:sp>
        <p:nvSpPr>
          <p:cNvPr id="5" name="Title 1"/>
          <p:cNvSpPr txBox="1"/>
          <p:nvPr/>
        </p:nvSpPr>
        <p:spPr>
          <a:xfrm>
            <a:off x="457200" y="1364704"/>
            <a:ext cx="8382000" cy="4800600"/>
          </a:xfrm>
          <a:prstGeom prst="rect">
            <a:avLst/>
          </a:prstGeom>
        </p:spPr>
        <p:txBody>
          <a:bodyPr vert="horz" lIns="91440" tIns="45720" rIns="91440" bIns="45720" rtlCol="0" anchor="ctr">
            <a:normAutofit/>
          </a:bodyPr>
          <a:lstStyle/>
          <a:p>
            <a:pPr algn="just"/>
            <a:endParaRPr lang="en-US" sz="800" b="1" dirty="0"/>
          </a:p>
          <a:p>
            <a:pPr algn="just"/>
            <a:endParaRPr lang="en-US" sz="800" b="1" dirty="0"/>
          </a:p>
          <a:p>
            <a:pPr marL="0" marR="0" lvl="0" indent="0" defTabSz="914400" rtl="0" eaLnBrk="1" fontAlgn="auto" latinLnBrk="0" hangingPunct="1">
              <a:lnSpc>
                <a:spcPct val="100000"/>
              </a:lnSpc>
              <a:spcBef>
                <a:spcPct val="0"/>
              </a:spcBef>
              <a:spcAft>
                <a:spcPts val="0"/>
              </a:spcAft>
              <a:buClrTx/>
              <a:buSzTx/>
              <a:buFontTx/>
              <a:buNone/>
              <a:defRPr/>
            </a:pPr>
            <a:endParaRPr kumimoji="0" lang="en-US" sz="2800" b="1" i="0" u="none" strike="noStrike" kern="1200" cap="none" spc="0" normalizeH="0" baseline="0" noProof="0" dirty="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0"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1" descr="C:\Users\Administrator\Desktop\Comp\Ubi-Cam\Ubi-Cam\ic_launcher-web.png"/>
          <p:cNvPicPr>
            <a:picLocks noChangeAspect="1" noChangeArrowheads="1"/>
          </p:cNvPicPr>
          <p:nvPr/>
        </p:nvPicPr>
        <p:blipFill>
          <a:blip r:embed="rId1" cstate="print"/>
          <a:srcRect/>
          <a:stretch>
            <a:fillRect/>
          </a:stretch>
        </p:blipFill>
        <p:spPr bwMode="auto">
          <a:xfrm>
            <a:off x="76200" y="6475491"/>
            <a:ext cx="375082" cy="382509"/>
          </a:xfrm>
          <a:prstGeom prst="rect">
            <a:avLst/>
          </a:prstGeom>
          <a:noFill/>
        </p:spPr>
      </p:pic>
      <p:sp>
        <p:nvSpPr>
          <p:cNvPr id="12" name="Slide Number Placeholder 8"/>
          <p:cNvSpPr txBox="1"/>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itle 1"/>
          <p:cNvSpPr>
            <a:spLocks noGrp="1"/>
          </p:cNvSpPr>
          <p:nvPr>
            <p:ph type="title"/>
          </p:nvPr>
        </p:nvSpPr>
        <p:spPr>
          <a:xfrm>
            <a:off x="457200" y="457200"/>
            <a:ext cx="8229600" cy="639762"/>
          </a:xfrm>
        </p:spPr>
        <p:txBody>
          <a:bodyPr>
            <a:normAutofit/>
          </a:bodyPr>
          <a:lstStyle/>
          <a:p>
            <a:r>
              <a:rPr lang="en-US" sz="3200" b="1" dirty="0">
                <a:solidFill>
                  <a:srgbClr val="00B050"/>
                </a:solidFill>
              </a:rPr>
              <a:t>LITERATURE SURVEY</a:t>
            </a:r>
            <a:endParaRPr lang="en-US" sz="3200" b="1" dirty="0">
              <a:solidFill>
                <a:srgbClr val="00B050"/>
              </a:solidFill>
            </a:endParaRPr>
          </a:p>
        </p:txBody>
      </p:sp>
      <p:sp>
        <p:nvSpPr>
          <p:cNvPr id="2" name="Rectangle 1"/>
          <p:cNvSpPr/>
          <p:nvPr/>
        </p:nvSpPr>
        <p:spPr>
          <a:xfrm>
            <a:off x="584200" y="1097280"/>
            <a:ext cx="7763510" cy="5213985"/>
          </a:xfrm>
          <a:prstGeom prst="rect">
            <a:avLst/>
          </a:prstGeom>
        </p:spPr>
        <p:txBody>
          <a:bodyPr wrap="square">
            <a:noAutofit/>
          </a:bodyPr>
          <a:lstStyle/>
          <a:p>
            <a:pPr algn="just">
              <a:lnSpc>
                <a:spcPct val="100000"/>
              </a:lnSpc>
              <a:spcBef>
                <a:spcPts val="0"/>
              </a:spcBef>
              <a:spcAft>
                <a:spcPts val="0"/>
              </a:spcAft>
            </a:pPr>
            <a:r>
              <a:rPr lang="en-IN" altLang="en-US" sz="2000" dirty="0">
                <a:latin typeface="Times New Roman" panose="02020603050405020304" pitchFamily="18" charset="0"/>
                <a:cs typeface="Times New Roman" panose="02020603050405020304" pitchFamily="18" charset="0"/>
              </a:rPr>
              <a:t>Objective and subjective question answering is an active research area in the field of natural language processing.A variety of approaches have been proposed to generate both types of questions using LLM models and NLP techniques. </a:t>
            </a:r>
            <a:endParaRPr lang="en-IN" altLang="en-US" sz="2000" dirty="0">
              <a:latin typeface="Times New Roman" panose="02020603050405020304" pitchFamily="18" charset="0"/>
              <a:cs typeface="Times New Roman" panose="02020603050405020304" pitchFamily="18" charset="0"/>
            </a:endParaRPr>
          </a:p>
          <a:p>
            <a:pPr marL="342900" indent="-342900" algn="just">
              <a:lnSpc>
                <a:spcPct val="100000"/>
              </a:lnSpc>
              <a:spcBef>
                <a:spcPts val="0"/>
              </a:spcBef>
              <a:spcAft>
                <a:spcPts val="0"/>
              </a:spcAft>
              <a:buFont typeface="Arial" panose="020B0604020202020204" pitchFamily="34" charset="0"/>
              <a:buChar char="•"/>
            </a:pPr>
            <a:endParaRPr lang="en-IN" altLang="en-US" sz="2000" dirty="0">
              <a:latin typeface="Times New Roman" panose="02020603050405020304" pitchFamily="18" charset="0"/>
              <a:cs typeface="Times New Roman" panose="02020603050405020304" pitchFamily="18" charset="0"/>
            </a:endParaRPr>
          </a:p>
          <a:p>
            <a:pPr marL="342900" indent="-342900" algn="just">
              <a:lnSpc>
                <a:spcPct val="100000"/>
              </a:lnSpc>
              <a:spcBef>
                <a:spcPts val="0"/>
              </a:spcBef>
              <a:spcAft>
                <a:spcPts val="0"/>
              </a:spcAft>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A study by S. Chettukindi[1] proposed a neural network based approcah for generating multiple-choice questions.Their approach used a T5 tranformer model to generate the text. For our requirements this approach help us to generate quiz paper. </a:t>
            </a:r>
            <a:endParaRPr lang="en-IN" altLang="en-US" sz="2000" dirty="0">
              <a:latin typeface="Times New Roman" panose="02020603050405020304" pitchFamily="18" charset="0"/>
              <a:cs typeface="Times New Roman" panose="02020603050405020304" pitchFamily="18" charset="0"/>
            </a:endParaRPr>
          </a:p>
          <a:p>
            <a:pPr marL="342900" indent="-342900" algn="just">
              <a:lnSpc>
                <a:spcPct val="100000"/>
              </a:lnSpc>
              <a:spcBef>
                <a:spcPts val="0"/>
              </a:spcBef>
              <a:spcAft>
                <a:spcPts val="0"/>
              </a:spcAft>
              <a:buFont typeface="Arial" panose="020B0604020202020204" pitchFamily="34" charset="0"/>
              <a:buChar char="•"/>
            </a:pPr>
            <a:endParaRPr lang="en-IN" alt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Another study by [2]  uses the Langchain framework to generate question which are short answering. They have used Llama2</a:t>
            </a:r>
            <a:r>
              <a:rPr lang="en-IN" altLang="en-US" sz="2000" dirty="0">
                <a:latin typeface="Times New Roman" panose="02020603050405020304" pitchFamily="18" charset="0"/>
                <a:cs typeface="Times New Roman" panose="02020603050405020304" pitchFamily="18" charset="0"/>
                <a:sym typeface="+mn-ea"/>
              </a:rPr>
              <a:t> Large Language Model to generate questions. User will provide the data in the formatt of PDF, then the data will be splits into text chunks. These text chunks will be tokenised and Large Language Model will generate the Exam Question paper. </a:t>
            </a:r>
            <a:endParaRPr lang="en-I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sv-SE" b="1" i="0" u="none" strike="noStrike" kern="1200" cap="none" spc="0" normalizeH="0" baseline="0" noProof="0" dirty="0">
                <a:ln>
                  <a:noFill/>
                </a:ln>
                <a:solidFill>
                  <a:schemeClr val="tx1"/>
                </a:solidFill>
                <a:effectLst/>
                <a:uLnTx/>
                <a:uFillTx/>
                <a:latin typeface="Book Antiqua" panose="02040602050305030304" pitchFamily="18" charset="0"/>
                <a:ea typeface="+mn-ea"/>
                <a:cs typeface="+mn-cs"/>
              </a:rPr>
              <a:t>Literature Survey</a:t>
            </a:r>
            <a:endParaRPr kumimoji="0" lang="en-US" b="1" i="0" u="none" strike="noStrike" kern="1200" cap="none" spc="0" normalizeH="0" baseline="0" noProof="0" dirty="0">
              <a:ln>
                <a:noFill/>
              </a:ln>
              <a:solidFill>
                <a:schemeClr val="tx1"/>
              </a:solidFill>
              <a:effectLst/>
              <a:uLnTx/>
              <a:uFillTx/>
              <a:latin typeface="Book Antiqua" panose="02040602050305030304" pitchFamily="18" charset="0"/>
              <a:ea typeface="+mn-ea"/>
              <a:cs typeface="+mn-cs"/>
            </a:endParaRPr>
          </a:p>
        </p:txBody>
      </p:sp>
      <p:sp>
        <p:nvSpPr>
          <p:cNvPr id="5" name="Title 1"/>
          <p:cNvSpPr txBox="1"/>
          <p:nvPr/>
        </p:nvSpPr>
        <p:spPr>
          <a:xfrm>
            <a:off x="451485" y="1097280"/>
            <a:ext cx="8382000" cy="4800600"/>
          </a:xfrm>
          <a:prstGeom prst="rect">
            <a:avLst/>
          </a:prstGeom>
        </p:spPr>
        <p:txBody>
          <a:bodyPr vert="horz" lIns="91440" tIns="45720" rIns="91440" bIns="45720" rtlCol="0" anchor="ctr">
            <a:normAutofit/>
          </a:bodyPr>
          <a:lstStyle/>
          <a:p>
            <a:pPr algn="just"/>
            <a:r>
              <a:rPr lang="en-IN" altLang="en-US" sz="800" b="1" dirty="0"/>
              <a:t> </a:t>
            </a:r>
            <a:endParaRPr lang="en-US" sz="800" b="1" dirty="0"/>
          </a:p>
          <a:p>
            <a:pPr algn="just"/>
            <a:endParaRPr lang="en-US" sz="800" b="1" dirty="0"/>
          </a:p>
          <a:p>
            <a:pPr marL="0" marR="0" lvl="0" indent="0" defTabSz="914400" rtl="0" eaLnBrk="1" fontAlgn="auto" latinLnBrk="0" hangingPunct="1">
              <a:lnSpc>
                <a:spcPct val="100000"/>
              </a:lnSpc>
              <a:spcBef>
                <a:spcPct val="0"/>
              </a:spcBef>
              <a:spcAft>
                <a:spcPts val="0"/>
              </a:spcAft>
              <a:buClrTx/>
              <a:buSzTx/>
              <a:buFontTx/>
              <a:buNone/>
              <a:defRPr/>
            </a:pPr>
            <a:endParaRPr kumimoji="0" lang="en-US" sz="2800" b="1" i="0" u="none" strike="noStrike" kern="1200" cap="none" spc="0" normalizeH="0" baseline="0" noProof="0" dirty="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0"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1" descr="C:\Users\Administrator\Desktop\Comp\Ubi-Cam\Ubi-Cam\ic_launcher-web.png"/>
          <p:cNvPicPr>
            <a:picLocks noChangeAspect="1" noChangeArrowheads="1"/>
          </p:cNvPicPr>
          <p:nvPr/>
        </p:nvPicPr>
        <p:blipFill>
          <a:blip r:embed="rId1" cstate="print"/>
          <a:srcRect/>
          <a:stretch>
            <a:fillRect/>
          </a:stretch>
        </p:blipFill>
        <p:spPr bwMode="auto">
          <a:xfrm>
            <a:off x="76200" y="6475491"/>
            <a:ext cx="375082" cy="382509"/>
          </a:xfrm>
          <a:prstGeom prst="rect">
            <a:avLst/>
          </a:prstGeom>
          <a:noFill/>
        </p:spPr>
      </p:pic>
      <p:sp>
        <p:nvSpPr>
          <p:cNvPr id="12" name="Slide Number Placeholder 8"/>
          <p:cNvSpPr txBox="1"/>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3" name="Table 2"/>
          <p:cNvGraphicFramePr/>
          <p:nvPr>
            <p:custDataLst>
              <p:tags r:id="rId2"/>
            </p:custDataLst>
          </p:nvPr>
        </p:nvGraphicFramePr>
        <p:xfrm>
          <a:off x="451282" y="1096962"/>
          <a:ext cx="8235518" cy="5364163"/>
        </p:xfrm>
        <a:graphic>
          <a:graphicData uri="http://schemas.openxmlformats.org/drawingml/2006/table">
            <a:tbl>
              <a:tblPr firstRow="1" bandRow="1">
                <a:tableStyleId>{5C22544A-7EE6-4342-B048-85BDC9FD1C3A}</a:tableStyleId>
              </a:tblPr>
              <a:tblGrid>
                <a:gridCol w="530963"/>
                <a:gridCol w="2805194"/>
                <a:gridCol w="2601384"/>
                <a:gridCol w="2297977"/>
              </a:tblGrid>
              <a:tr h="658757">
                <a:tc>
                  <a:txBody>
                    <a:bodyPr/>
                    <a:lstStyle/>
                    <a:p>
                      <a:pPr>
                        <a:buNone/>
                      </a:pPr>
                      <a:r>
                        <a:rPr lang="en-IN" altLang="en-US"/>
                        <a:t>REF.</a:t>
                      </a:r>
                      <a:endParaRPr lang="en-IN" altLang="en-US"/>
                    </a:p>
                  </a:txBody>
                  <a:tcPr/>
                </a:tc>
                <a:tc>
                  <a:txBody>
                    <a:bodyPr/>
                    <a:lstStyle/>
                    <a:p>
                      <a:pPr>
                        <a:buNone/>
                      </a:pPr>
                      <a:r>
                        <a:rPr lang="en-IN" altLang="en-US"/>
                        <a:t>METHODOLOGY</a:t>
                      </a:r>
                      <a:endParaRPr lang="en-IN" altLang="en-US"/>
                    </a:p>
                  </a:txBody>
                  <a:tcPr/>
                </a:tc>
                <a:tc>
                  <a:txBody>
                    <a:bodyPr/>
                    <a:lstStyle/>
                    <a:p>
                      <a:pPr>
                        <a:buNone/>
                      </a:pPr>
                      <a:r>
                        <a:rPr lang="en-IN" altLang="en-US"/>
                        <a:t>MODEL</a:t>
                      </a:r>
                      <a:endParaRPr lang="en-IN" altLang="en-US"/>
                    </a:p>
                  </a:txBody>
                  <a:tcPr/>
                </a:tc>
                <a:tc>
                  <a:txBody>
                    <a:bodyPr/>
                    <a:lstStyle/>
                    <a:p>
                      <a:pPr>
                        <a:buNone/>
                      </a:pPr>
                      <a:r>
                        <a:rPr lang="en-IN" altLang="en-US"/>
                        <a:t>USAGE</a:t>
                      </a:r>
                      <a:endParaRPr lang="en-IN" altLang="en-US"/>
                    </a:p>
                  </a:txBody>
                  <a:tcPr/>
                </a:tc>
              </a:tr>
              <a:tr h="1505730">
                <a:tc>
                  <a:txBody>
                    <a:bodyPr/>
                    <a:lstStyle/>
                    <a:p>
                      <a:pPr>
                        <a:buNone/>
                      </a:pPr>
                      <a:r>
                        <a:rPr lang="en-IN" altLang="en-US"/>
                        <a:t>[1]</a:t>
                      </a:r>
                      <a:endParaRPr lang="en-IN" altLang="en-US"/>
                    </a:p>
                  </a:txBody>
                  <a:tcPr/>
                </a:tc>
                <a:tc>
                  <a:txBody>
                    <a:bodyPr/>
                    <a:lstStyle/>
                    <a:p>
                      <a:pPr>
                        <a:buNone/>
                      </a:pPr>
                      <a:r>
                        <a:rPr lang="en-US">
                          <a:latin typeface="Times New Roman" panose="02020603050405020304" pitchFamily="18" charset="0"/>
                          <a:cs typeface="Times New Roman" panose="02020603050405020304" pitchFamily="18" charset="0"/>
                        </a:rPr>
                        <a:t>AI-Powered Question Paper Generation With NLP: Streamlining Assessment In Education</a:t>
                      </a:r>
                      <a:endParaRPr lang="en-US">
                        <a:latin typeface="Times New Roman" panose="02020603050405020304" pitchFamily="18" charset="0"/>
                        <a:cs typeface="Times New Roman" panose="02020603050405020304" pitchFamily="18" charset="0"/>
                      </a:endParaRPr>
                    </a:p>
                  </a:txBody>
                  <a:tcPr/>
                </a:tc>
                <a:tc>
                  <a:txBody>
                    <a:bodyPr/>
                    <a:lstStyle/>
                    <a:p>
                      <a:pPr algn="l">
                        <a:buNone/>
                      </a:pPr>
                      <a:r>
                        <a:rPr lang="en-IN" altLang="en-US" b="0">
                          <a:latin typeface="Times New Roman" panose="02020603050405020304" pitchFamily="18" charset="0"/>
                          <a:cs typeface="Times New Roman" panose="02020603050405020304" pitchFamily="18" charset="0"/>
                        </a:rPr>
                        <a:t>NLP tokenisation,</a:t>
                      </a:r>
                      <a:endParaRPr lang="en-IN" altLang="en-US" b="0">
                        <a:latin typeface="Times New Roman" panose="02020603050405020304" pitchFamily="18" charset="0"/>
                        <a:cs typeface="Times New Roman" panose="02020603050405020304" pitchFamily="18" charset="0"/>
                      </a:endParaRPr>
                    </a:p>
                    <a:p>
                      <a:pPr algn="l">
                        <a:buNone/>
                      </a:pPr>
                      <a:r>
                        <a:rPr lang="en-IN" altLang="en-US" b="0">
                          <a:latin typeface="Times New Roman" panose="02020603050405020304" pitchFamily="18" charset="0"/>
                          <a:cs typeface="Times New Roman" panose="02020603050405020304" pitchFamily="18" charset="0"/>
                        </a:rPr>
                        <a:t>BERT Embedding </a:t>
                      </a:r>
                      <a:endParaRPr lang="en-IN" altLang="en-US" b="0">
                        <a:latin typeface="Times New Roman" panose="02020603050405020304" pitchFamily="18" charset="0"/>
                        <a:cs typeface="Times New Roman" panose="02020603050405020304" pitchFamily="18" charset="0"/>
                      </a:endParaRPr>
                    </a:p>
                  </a:txBody>
                  <a:tcPr/>
                </a:tc>
                <a:tc>
                  <a:txBody>
                    <a:bodyPr/>
                    <a:lstStyle/>
                    <a:p>
                      <a:pPr>
                        <a:buNone/>
                      </a:pPr>
                      <a:r>
                        <a:rPr lang="en-IN" altLang="en-US">
                          <a:latin typeface="Times New Roman" panose="02020603050405020304" pitchFamily="18" charset="0"/>
                          <a:cs typeface="Times New Roman" panose="02020603050405020304" pitchFamily="18" charset="0"/>
                        </a:rPr>
                        <a:t>Adding POS to text chunks, Lemmatisation to reduce grammetical mistakes.</a:t>
                      </a:r>
                      <a:endParaRPr lang="en-IN" altLang="en-US">
                        <a:latin typeface="Times New Roman" panose="02020603050405020304" pitchFamily="18" charset="0"/>
                        <a:cs typeface="Times New Roman" panose="02020603050405020304" pitchFamily="18" charset="0"/>
                      </a:endParaRPr>
                    </a:p>
                  </a:txBody>
                  <a:tcPr/>
                </a:tc>
              </a:tr>
              <a:tr h="1505730">
                <a:tc>
                  <a:txBody>
                    <a:bodyPr/>
                    <a:lstStyle/>
                    <a:p>
                      <a:pPr>
                        <a:buNone/>
                      </a:pPr>
                      <a:r>
                        <a:rPr lang="en-IN" altLang="en-US"/>
                        <a:t>[2]</a:t>
                      </a:r>
                      <a:endParaRPr lang="en-IN" altLang="en-US"/>
                    </a:p>
                  </a:txBody>
                  <a:tcPr/>
                </a:tc>
                <a:tc>
                  <a:txBody>
                    <a:bodyPr/>
                    <a:lstStyle/>
                    <a:p>
                      <a:pPr>
                        <a:buNone/>
                      </a:pPr>
                      <a:r>
                        <a:rPr lang="en-US">
                          <a:latin typeface="Times New Roman" panose="02020603050405020304" pitchFamily="18" charset="0"/>
                          <a:cs typeface="Times New Roman" panose="02020603050405020304" pitchFamily="18" charset="0"/>
                        </a:rPr>
                        <a:t>Simplifying Paragraph-Level Question Generation via Transformer Language Models</a:t>
                      </a:r>
                      <a:endParaRPr lang="en-US">
                        <a:latin typeface="Times New Roman" panose="02020603050405020304" pitchFamily="18" charset="0"/>
                        <a:cs typeface="Times New Roman" panose="02020603050405020304" pitchFamily="18" charset="0"/>
                      </a:endParaRPr>
                    </a:p>
                  </a:txBody>
                  <a:tcPr/>
                </a:tc>
                <a:tc>
                  <a:txBody>
                    <a:bodyPr/>
                    <a:lstStyle/>
                    <a:p>
                      <a:pPr>
                        <a:buNone/>
                      </a:pPr>
                      <a:r>
                        <a:rPr lang="en-US">
                          <a:latin typeface="Times New Roman" panose="02020603050405020304" pitchFamily="18" charset="0"/>
                          <a:cs typeface="Times New Roman" panose="02020603050405020304" pitchFamily="18" charset="0"/>
                        </a:rPr>
                        <a:t>Lstm 6 layer neuralnetwork</a:t>
                      </a:r>
                      <a:endParaRPr lang="en-US">
                        <a:latin typeface="Times New Roman" panose="02020603050405020304" pitchFamily="18" charset="0"/>
                        <a:cs typeface="Times New Roman" panose="02020603050405020304" pitchFamily="18" charset="0"/>
                      </a:endParaRPr>
                    </a:p>
                    <a:p>
                      <a:pPr>
                        <a:buNone/>
                      </a:pPr>
                      <a:r>
                        <a:rPr lang="en-US">
                          <a:latin typeface="Times New Roman" panose="02020603050405020304" pitchFamily="18" charset="0"/>
                          <a:cs typeface="Times New Roman" panose="02020603050405020304" pitchFamily="18" charset="0"/>
                        </a:rPr>
                        <a:t>2(encode,decode)</a:t>
                      </a:r>
                      <a:endParaRPr lang="en-US">
                        <a:latin typeface="Times New Roman" panose="02020603050405020304" pitchFamily="18" charset="0"/>
                        <a:cs typeface="Times New Roman" panose="02020603050405020304" pitchFamily="18" charset="0"/>
                      </a:endParaRPr>
                    </a:p>
                    <a:p>
                      <a:pPr>
                        <a:buNone/>
                      </a:pPr>
                      <a:r>
                        <a:rPr lang="en-US">
                          <a:latin typeface="Times New Roman" panose="02020603050405020304" pitchFamily="18" charset="0"/>
                          <a:cs typeface="Times New Roman" panose="02020603050405020304" pitchFamily="18" charset="0"/>
                        </a:rPr>
                        <a:t>Seq2seq </a:t>
                      </a:r>
                      <a:endParaRPr lang="en-US">
                        <a:latin typeface="Times New Roman" panose="02020603050405020304" pitchFamily="18" charset="0"/>
                        <a:cs typeface="Times New Roman" panose="02020603050405020304" pitchFamily="18" charset="0"/>
                      </a:endParaRPr>
                    </a:p>
                  </a:txBody>
                  <a:tcPr/>
                </a:tc>
                <a:tc>
                  <a:txBody>
                    <a:bodyPr/>
                    <a:lstStyle/>
                    <a:p>
                      <a:pPr>
                        <a:buNone/>
                      </a:pPr>
                      <a:r>
                        <a:rPr lang="en-IN" altLang="en-US">
                          <a:latin typeface="Times New Roman" panose="02020603050405020304" pitchFamily="18" charset="0"/>
                          <a:cs typeface="Times New Roman" panose="02020603050405020304" pitchFamily="18" charset="0"/>
                        </a:rPr>
                        <a:t>An overview of how to generate the neural network from given data and text chunking.</a:t>
                      </a:r>
                      <a:endParaRPr lang="en-IN" altLang="en-US">
                        <a:latin typeface="Times New Roman" panose="02020603050405020304" pitchFamily="18" charset="0"/>
                        <a:cs typeface="Times New Roman" panose="02020603050405020304" pitchFamily="18" charset="0"/>
                      </a:endParaRPr>
                    </a:p>
                  </a:txBody>
                  <a:tcPr/>
                </a:tc>
              </a:tr>
              <a:tr h="1693946">
                <a:tc>
                  <a:txBody>
                    <a:bodyPr/>
                    <a:lstStyle/>
                    <a:p>
                      <a:pPr>
                        <a:buNone/>
                      </a:pPr>
                      <a:r>
                        <a:rPr lang="en-IN" altLang="en-US"/>
                        <a:t>[3]</a:t>
                      </a:r>
                      <a:endParaRPr lang="en-IN" altLang="en-US"/>
                    </a:p>
                  </a:txBody>
                  <a:tcPr/>
                </a:tc>
                <a:tc>
                  <a:txBody>
                    <a:bodyPr/>
                    <a:lstStyle/>
                    <a:p>
                      <a:pPr>
                        <a:buNone/>
                      </a:pPr>
                      <a:r>
                        <a:rPr sz="1700">
                          <a:latin typeface="Times New Roman" panose="02020603050405020304" pitchFamily="18" charset="0"/>
                          <a:ea typeface="SimSun" panose="02010600030101010101" pitchFamily="2" charset="-122"/>
                          <a:cs typeface="Times New Roman" panose="02020603050405020304" pitchFamily="18" charset="0"/>
                          <a:sym typeface="+mn-ea"/>
                        </a:rPr>
                        <a:t>Question Generator and Text Summarizer Using NLP</a:t>
                      </a:r>
                      <a:endParaRPr lang="en-IN" sz="1700">
                        <a:latin typeface="Times New Roman" panose="02020603050405020304" pitchFamily="18" charset="0"/>
                        <a:ea typeface="SimSun" panose="02010600030101010101" pitchFamily="2" charset="-122"/>
                        <a:cs typeface="Times New Roman" panose="02020603050405020304" pitchFamily="18" charset="0"/>
                        <a:sym typeface="+mn-ea"/>
                      </a:endParaRPr>
                    </a:p>
                  </a:txBody>
                  <a:tcPr/>
                </a:tc>
                <a:tc>
                  <a:txBody>
                    <a:bodyPr/>
                    <a:lstStyle/>
                    <a:p>
                      <a:pPr marL="0" indent="0" algn="l">
                        <a:lnSpc>
                          <a:spcPct val="100000"/>
                        </a:lnSpc>
                        <a:spcBef>
                          <a:spcPct val="0"/>
                        </a:spcBef>
                        <a:spcAft>
                          <a:spcPct val="0"/>
                        </a:spcAft>
                      </a:pPr>
                      <a:r>
                        <a:rPr sz="1700">
                          <a:latin typeface="Times New Roman" panose="02020603050405020304" pitchFamily="18" charset="0"/>
                          <a:ea typeface="SimSun" panose="02010600030101010101" pitchFamily="2" charset="-122"/>
                          <a:cs typeface="Times New Roman" panose="02020603050405020304" pitchFamily="18" charset="0"/>
                          <a:sym typeface="+mn-ea"/>
                        </a:rPr>
                        <a:t>Generate questions </a:t>
                      </a:r>
                      <a:r>
                        <a:rPr lang="en-IN" sz="1700">
                          <a:latin typeface="Times New Roman" panose="02020603050405020304" pitchFamily="18" charset="0"/>
                          <a:ea typeface="SimSun" panose="02010600030101010101" pitchFamily="2" charset="-122"/>
                          <a:cs typeface="Times New Roman" panose="02020603050405020304" pitchFamily="18" charset="0"/>
                          <a:sym typeface="+mn-ea"/>
                        </a:rPr>
                        <a:t>(</a:t>
                      </a:r>
                      <a:r>
                        <a:rPr sz="1700">
                          <a:latin typeface="Times New Roman" panose="02020603050405020304" pitchFamily="18" charset="0"/>
                          <a:ea typeface="SimSun" panose="02010600030101010101" pitchFamily="2" charset="-122"/>
                          <a:cs typeface="Times New Roman" panose="02020603050405020304" pitchFamily="18" charset="0"/>
                          <a:sym typeface="+mn-ea"/>
                        </a:rPr>
                        <a:t>mcq</a:t>
                      </a:r>
                      <a:r>
                        <a:rPr lang="en-IN" sz="1700">
                          <a:latin typeface="Times New Roman" panose="02020603050405020304" pitchFamily="18" charset="0"/>
                          <a:ea typeface="SimSun" panose="02010600030101010101" pitchFamily="2" charset="-122"/>
                          <a:cs typeface="Times New Roman" panose="02020603050405020304" pitchFamily="18" charset="0"/>
                          <a:sym typeface="+mn-ea"/>
                        </a:rPr>
                        <a:t>)</a:t>
                      </a:r>
                      <a:r>
                        <a:rPr sz="1700">
                          <a:latin typeface="Times New Roman" panose="02020603050405020304" pitchFamily="18" charset="0"/>
                          <a:ea typeface="SimSun" panose="02010600030101010101" pitchFamily="2" charset="-122"/>
                          <a:cs typeface="Times New Roman" panose="02020603050405020304" pitchFamily="18" charset="0"/>
                          <a:sym typeface="+mn-ea"/>
                        </a:rPr>
                        <a:t>  and has option of text s</a:t>
                      </a:r>
                      <a:r>
                        <a:rPr lang="en-IN" sz="1700">
                          <a:latin typeface="Times New Roman" panose="02020603050405020304" pitchFamily="18" charset="0"/>
                          <a:ea typeface="SimSun" panose="02010600030101010101" pitchFamily="2" charset="-122"/>
                          <a:cs typeface="Times New Roman" panose="02020603050405020304" pitchFamily="18" charset="0"/>
                          <a:sym typeface="+mn-ea"/>
                        </a:rPr>
                        <a:t>ummary </a:t>
                      </a:r>
                      <a:r>
                        <a:rPr sz="1700">
                          <a:latin typeface="Times New Roman" panose="02020603050405020304" pitchFamily="18" charset="0"/>
                          <a:ea typeface="SimSun" panose="02010600030101010101" pitchFamily="2" charset="-122"/>
                          <a:cs typeface="Times New Roman" panose="02020603050405020304" pitchFamily="18" charset="0"/>
                          <a:sym typeface="+mn-ea"/>
                        </a:rPr>
                        <a:t>Natural</a:t>
                      </a:r>
                      <a:r>
                        <a:rPr lang="en-IN" sz="1700">
                          <a:latin typeface="Times New Roman" panose="02020603050405020304" pitchFamily="18" charset="0"/>
                          <a:ea typeface="SimSun" panose="02010600030101010101" pitchFamily="2" charset="-122"/>
                          <a:cs typeface="Times New Roman" panose="02020603050405020304" pitchFamily="18" charset="0"/>
                          <a:sym typeface="+mn-ea"/>
                        </a:rPr>
                        <a:t> </a:t>
                      </a:r>
                      <a:r>
                        <a:rPr sz="1700">
                          <a:latin typeface="Times New Roman" panose="02020603050405020304" pitchFamily="18" charset="0"/>
                          <a:ea typeface="SimSun" panose="02010600030101010101" pitchFamily="2" charset="-122"/>
                          <a:cs typeface="Times New Roman" panose="02020603050405020304" pitchFamily="18" charset="0"/>
                          <a:sym typeface="+mn-ea"/>
                        </a:rPr>
                        <a:t>Languag</a:t>
                      </a:r>
                      <a:r>
                        <a:rPr lang="en-IN" sz="1700">
                          <a:latin typeface="Times New Roman" panose="02020603050405020304" pitchFamily="18" charset="0"/>
                          <a:ea typeface="SimSun" panose="02010600030101010101" pitchFamily="2" charset="-122"/>
                          <a:cs typeface="Times New Roman" panose="02020603050405020304" pitchFamily="18" charset="0"/>
                          <a:sym typeface="+mn-ea"/>
                        </a:rPr>
                        <a:t>e </a:t>
                      </a:r>
                      <a:r>
                        <a:rPr sz="1700">
                          <a:latin typeface="Times New Roman" panose="02020603050405020304" pitchFamily="18" charset="0"/>
                          <a:ea typeface="SimSun" panose="02010600030101010101" pitchFamily="2" charset="-122"/>
                          <a:cs typeface="Times New Roman" panose="02020603050405020304" pitchFamily="18" charset="0"/>
                          <a:sym typeface="+mn-ea"/>
                        </a:rPr>
                        <a:t>Processing , Transformer</a:t>
                      </a:r>
                      <a:r>
                        <a:rPr lang="en-IN" sz="1700">
                          <a:latin typeface="Times New Roman" panose="02020603050405020304" pitchFamily="18" charset="0"/>
                          <a:ea typeface="SimSun" panose="02010600030101010101" pitchFamily="2" charset="-122"/>
                          <a:cs typeface="Times New Roman" panose="02020603050405020304" pitchFamily="18" charset="0"/>
                          <a:sym typeface="+mn-ea"/>
                        </a:rPr>
                        <a:t> T5</a:t>
                      </a:r>
                      <a:r>
                        <a:rPr sz="1700">
                          <a:latin typeface="Times New Roman" panose="02020603050405020304" pitchFamily="18" charset="0"/>
                          <a:ea typeface="SimSun" panose="02010600030101010101" pitchFamily="2" charset="-122"/>
                          <a:cs typeface="Times New Roman" panose="02020603050405020304" pitchFamily="18" charset="0"/>
                          <a:sym typeface="+mn-ea"/>
                        </a:rPr>
                        <a:t>, Key BERT, WordNet</a:t>
                      </a:r>
                      <a:r>
                        <a:rPr lang="en-IN" sz="1700">
                          <a:latin typeface="Times New Roman" panose="02020603050405020304" pitchFamily="18" charset="0"/>
                          <a:ea typeface="SimSun" panose="02010600030101010101" pitchFamily="2" charset="-122"/>
                          <a:cs typeface="Times New Roman" panose="02020603050405020304" pitchFamily="18" charset="0"/>
                          <a:sym typeface="+mn-ea"/>
                        </a:rPr>
                        <a:t>.</a:t>
                      </a:r>
                      <a:endParaRPr lang="en-IN" sz="1700">
                        <a:latin typeface="Times New Roman" panose="02020603050405020304" pitchFamily="18" charset="0"/>
                        <a:ea typeface="SimSun" panose="02010600030101010101" pitchFamily="2" charset="-122"/>
                        <a:cs typeface="Times New Roman" panose="02020603050405020304" pitchFamily="18" charset="0"/>
                        <a:sym typeface="+mn-ea"/>
                      </a:endParaRPr>
                    </a:p>
                  </a:txBody>
                  <a:tcPr/>
                </a:tc>
                <a:tc>
                  <a:txBody>
                    <a:bodyPr/>
                    <a:lstStyle/>
                    <a:p>
                      <a:pPr>
                        <a:buNone/>
                      </a:pPr>
                      <a:r>
                        <a:rPr lang="en-IN" altLang="en-US" dirty="0">
                          <a:latin typeface="Times New Roman" panose="02020603050405020304" pitchFamily="18" charset="0"/>
                          <a:cs typeface="Times New Roman" panose="02020603050405020304" pitchFamily="18" charset="0"/>
                        </a:rPr>
                        <a:t>Generate Quiz questions using the model.</a:t>
                      </a:r>
                      <a:endParaRPr lang="en-IN" altLang="en-US" dirty="0">
                        <a:latin typeface="Times New Roman" panose="02020603050405020304" pitchFamily="18" charset="0"/>
                        <a:cs typeface="Times New Roman" panose="02020603050405020304" pitchFamily="18" charset="0"/>
                      </a:endParaRPr>
                    </a:p>
                  </a:txBody>
                  <a:tcPr/>
                </a:tc>
              </a:tr>
            </a:tbl>
          </a:graphicData>
        </a:graphic>
      </p:graphicFrame>
      <p:sp>
        <p:nvSpPr>
          <p:cNvPr id="7" name="Title 1"/>
          <p:cNvSpPr>
            <a:spLocks noGrp="1"/>
          </p:cNvSpPr>
          <p:nvPr>
            <p:ph type="title"/>
          </p:nvPr>
        </p:nvSpPr>
        <p:spPr>
          <a:xfrm>
            <a:off x="457200" y="457200"/>
            <a:ext cx="8229600" cy="639762"/>
          </a:xfrm>
        </p:spPr>
        <p:txBody>
          <a:bodyPr>
            <a:normAutofit/>
          </a:bodyPr>
          <a:lstStyle/>
          <a:p>
            <a:r>
              <a:rPr lang="en-US" sz="3200" b="1" dirty="0">
                <a:solidFill>
                  <a:srgbClr val="00B050"/>
                </a:solidFill>
              </a:rPr>
              <a:t>LITERATURE SURVEY</a:t>
            </a:r>
            <a:endParaRPr lang="en-US" sz="3200" b="1" dirty="0">
              <a:solidFill>
                <a:srgbClr val="00B050"/>
              </a:solidFill>
            </a:endParaRPr>
          </a:p>
        </p:txBody>
      </p:sp>
      <p:sp>
        <p:nvSpPr>
          <p:cNvPr id="2" name="Rectangle 1"/>
          <p:cNvSpPr/>
          <p:nvPr/>
        </p:nvSpPr>
        <p:spPr>
          <a:xfrm>
            <a:off x="584200" y="1097280"/>
            <a:ext cx="7763510" cy="5213985"/>
          </a:xfrm>
          <a:prstGeom prst="rect">
            <a:avLst/>
          </a:prstGeom>
        </p:spPr>
        <p:txBody>
          <a:bodyPr wrap="square">
            <a:noAutofit/>
          </a:bodyPr>
          <a:lstStyle/>
          <a:p>
            <a:pPr algn="just">
              <a:lnSpc>
                <a:spcPct val="100000"/>
              </a:lnSpc>
              <a:spcBef>
                <a:spcPts val="0"/>
              </a:spcBef>
              <a:spcAft>
                <a:spcPts val="0"/>
              </a:spcAft>
            </a:pPr>
            <a:endParaRPr lang="en-IN" altLang="en-US" sz="2000" dirty="0">
              <a:latin typeface="Times New Roman" panose="02020603050405020304" pitchFamily="18" charset="0"/>
              <a:cs typeface="Times New Roman" panose="02020603050405020304" pitchFamily="18" charset="0"/>
            </a:endParaRPr>
          </a:p>
          <a:p>
            <a:pPr algn="just"/>
            <a:endParaRPr lang="en-I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sv-SE" b="1" i="0" u="none" strike="noStrike" kern="1200" cap="none" spc="0" normalizeH="0" baseline="0" noProof="0" dirty="0">
                <a:ln>
                  <a:noFill/>
                </a:ln>
                <a:solidFill>
                  <a:schemeClr val="tx1"/>
                </a:solidFill>
                <a:effectLst/>
                <a:uLnTx/>
                <a:uFillTx/>
                <a:latin typeface="Book Antiqua" panose="02040602050305030304" pitchFamily="18" charset="0"/>
                <a:ea typeface="+mn-ea"/>
                <a:cs typeface="+mn-cs"/>
              </a:rPr>
              <a:t>Literature Survey</a:t>
            </a:r>
            <a:endParaRPr kumimoji="0" lang="en-US" b="1" i="0" u="none" strike="noStrike" kern="1200" cap="none" spc="0" normalizeH="0" baseline="0" noProof="0" dirty="0">
              <a:ln>
                <a:noFill/>
              </a:ln>
              <a:solidFill>
                <a:schemeClr val="tx1"/>
              </a:solidFill>
              <a:effectLst/>
              <a:uLnTx/>
              <a:uFillTx/>
              <a:latin typeface="Book Antiqua" panose="02040602050305030304" pitchFamily="18" charset="0"/>
              <a:ea typeface="+mn-ea"/>
              <a:cs typeface="+mn-cs"/>
            </a:endParaRPr>
          </a:p>
        </p:txBody>
      </p:sp>
      <p:sp>
        <p:nvSpPr>
          <p:cNvPr id="5" name="Title 1"/>
          <p:cNvSpPr txBox="1"/>
          <p:nvPr/>
        </p:nvSpPr>
        <p:spPr>
          <a:xfrm>
            <a:off x="457200" y="1143000"/>
            <a:ext cx="8287385" cy="3408045"/>
          </a:xfrm>
          <a:prstGeom prst="rect">
            <a:avLst/>
          </a:prstGeom>
        </p:spPr>
        <p:txBody>
          <a:bodyPr vert="horz" lIns="91440" tIns="45720" rIns="91440" bIns="45720" rtlCol="0" anchor="ctr">
            <a:normAutofit/>
          </a:bodyPr>
          <a:lstStyle/>
          <a:p>
            <a:pPr algn="l"/>
            <a:endParaRPr lang="en-US" sz="2000" dirty="0"/>
          </a:p>
          <a:p>
            <a:pPr algn="just"/>
            <a:endParaRPr lang="en-US" sz="800" b="1" dirty="0"/>
          </a:p>
          <a:p>
            <a:pPr marL="0" marR="0" lvl="0" indent="0" defTabSz="914400" rtl="0" eaLnBrk="1" fontAlgn="auto" latinLnBrk="0" hangingPunct="1">
              <a:lnSpc>
                <a:spcPct val="100000"/>
              </a:lnSpc>
              <a:spcBef>
                <a:spcPct val="0"/>
              </a:spcBef>
              <a:spcAft>
                <a:spcPts val="0"/>
              </a:spcAft>
              <a:buClrTx/>
              <a:buSzTx/>
              <a:buFontTx/>
              <a:buNone/>
              <a:defRPr/>
            </a:pPr>
            <a:endParaRPr kumimoji="0" lang="en-US" sz="2800" b="1" i="0" u="none" strike="noStrike" kern="1200" cap="none" spc="0" normalizeH="0" baseline="0" noProof="0" dirty="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10"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1" descr="C:\Users\Administrator\Desktop\Comp\Ubi-Cam\Ubi-Cam\ic_launcher-web.png"/>
          <p:cNvPicPr>
            <a:picLocks noChangeAspect="1" noChangeArrowheads="1"/>
          </p:cNvPicPr>
          <p:nvPr/>
        </p:nvPicPr>
        <p:blipFill>
          <a:blip r:embed="rId1" cstate="print"/>
          <a:srcRect/>
          <a:stretch>
            <a:fillRect/>
          </a:stretch>
        </p:blipFill>
        <p:spPr bwMode="auto">
          <a:xfrm>
            <a:off x="76200" y="6475491"/>
            <a:ext cx="375082" cy="382509"/>
          </a:xfrm>
          <a:prstGeom prst="rect">
            <a:avLst/>
          </a:prstGeom>
          <a:noFill/>
        </p:spPr>
      </p:pic>
      <p:sp>
        <p:nvSpPr>
          <p:cNvPr id="12" name="Slide Number Placeholder 8"/>
          <p:cNvSpPr txBox="1"/>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itle 1"/>
          <p:cNvSpPr>
            <a:spLocks noGrp="1"/>
          </p:cNvSpPr>
          <p:nvPr>
            <p:ph type="title"/>
          </p:nvPr>
        </p:nvSpPr>
        <p:spPr>
          <a:xfrm>
            <a:off x="457200" y="457200"/>
            <a:ext cx="8229600" cy="639762"/>
          </a:xfrm>
        </p:spPr>
        <p:txBody>
          <a:bodyPr>
            <a:normAutofit/>
          </a:bodyPr>
          <a:lstStyle/>
          <a:p>
            <a:r>
              <a:rPr lang="en-US" sz="3200" b="1" dirty="0">
                <a:solidFill>
                  <a:srgbClr val="00B050"/>
                </a:solidFill>
              </a:rPr>
              <a:t>LITERATURE SURVEY</a:t>
            </a:r>
            <a:endParaRPr lang="en-US" sz="3200" b="1" dirty="0">
              <a:solidFill>
                <a:srgbClr val="00B050"/>
              </a:solidFill>
            </a:endParaRPr>
          </a:p>
        </p:txBody>
      </p:sp>
      <p:graphicFrame>
        <p:nvGraphicFramePr>
          <p:cNvPr id="8" name="Table 7"/>
          <p:cNvGraphicFramePr/>
          <p:nvPr>
            <p:custDataLst>
              <p:tags r:id="rId2"/>
            </p:custDataLst>
          </p:nvPr>
        </p:nvGraphicFramePr>
        <p:xfrm>
          <a:off x="770255" y="1571625"/>
          <a:ext cx="7395210" cy="3561461"/>
        </p:xfrm>
        <a:graphic>
          <a:graphicData uri="http://schemas.openxmlformats.org/drawingml/2006/table">
            <a:tbl>
              <a:tblPr firstRow="1" bandRow="1">
                <a:tableStyleId>{5C22544A-7EE6-4342-B048-85BDC9FD1C3A}</a:tableStyleId>
              </a:tblPr>
              <a:tblGrid>
                <a:gridCol w="533400"/>
                <a:gridCol w="2948940"/>
                <a:gridCol w="1741170"/>
                <a:gridCol w="2171700"/>
              </a:tblGrid>
              <a:tr h="509905">
                <a:tc>
                  <a:txBody>
                    <a:bodyPr/>
                    <a:lstStyle/>
                    <a:p>
                      <a:pPr>
                        <a:buNone/>
                      </a:pPr>
                      <a:r>
                        <a:rPr lang="en-IN" altLang="en-US"/>
                        <a:t>REF.</a:t>
                      </a:r>
                      <a:endParaRPr lang="en-IN" altLang="en-US"/>
                    </a:p>
                  </a:txBody>
                  <a:tcPr/>
                </a:tc>
                <a:tc>
                  <a:txBody>
                    <a:bodyPr/>
                    <a:lstStyle/>
                    <a:p>
                      <a:pPr>
                        <a:buNone/>
                      </a:pPr>
                      <a:r>
                        <a:rPr lang="en-IN" altLang="en-US"/>
                        <a:t>METHODOLOGY</a:t>
                      </a:r>
                      <a:endParaRPr lang="en-IN" altLang="en-US"/>
                    </a:p>
                  </a:txBody>
                  <a:tcPr/>
                </a:tc>
                <a:tc>
                  <a:txBody>
                    <a:bodyPr/>
                    <a:lstStyle/>
                    <a:p>
                      <a:pPr>
                        <a:buNone/>
                      </a:pPr>
                      <a:r>
                        <a:rPr lang="en-IN" altLang="en-US"/>
                        <a:t>MODEL</a:t>
                      </a:r>
                      <a:endParaRPr lang="en-IN" altLang="en-US"/>
                    </a:p>
                  </a:txBody>
                  <a:tcPr/>
                </a:tc>
                <a:tc>
                  <a:txBody>
                    <a:bodyPr/>
                    <a:lstStyle/>
                    <a:p>
                      <a:pPr>
                        <a:buNone/>
                      </a:pPr>
                      <a:r>
                        <a:rPr lang="en-IN" altLang="en-US"/>
                        <a:t>USAGE</a:t>
                      </a:r>
                      <a:endParaRPr lang="en-IN" altLang="en-US"/>
                    </a:p>
                  </a:txBody>
                  <a:tcPr/>
                </a:tc>
              </a:tr>
              <a:tr h="509905">
                <a:tc>
                  <a:txBody>
                    <a:bodyPr/>
                    <a:lstStyle/>
                    <a:p>
                      <a:pPr algn="l">
                        <a:buNone/>
                      </a:pPr>
                      <a:r>
                        <a:rPr lang="en-IN" altLang="en-US"/>
                        <a:t>[4]</a:t>
                      </a:r>
                      <a:endParaRPr lang="en-IN" altLang="en-US"/>
                    </a:p>
                  </a:txBody>
                  <a:tcPr/>
                </a:tc>
                <a:tc>
                  <a:txBody>
                    <a:bodyPr/>
                    <a:lstStyle/>
                    <a:p>
                      <a:pPr algn="l">
                        <a:buNone/>
                      </a:pPr>
                      <a:r>
                        <a:rPr sz="1800">
                          <a:latin typeface="Times New Roman" panose="02020603050405020304" pitchFamily="18" charset="0"/>
                          <a:ea typeface="SimSun" panose="02010600030101010101" pitchFamily="2" charset="-122"/>
                          <a:cs typeface="Times New Roman" panose="02020603050405020304" pitchFamily="18" charset="0"/>
                          <a:sym typeface="+mn-ea"/>
                        </a:rPr>
                        <a:t>Question Generation from PDF using LangChain</a:t>
                      </a:r>
                      <a:endParaRPr sz="1800">
                        <a:latin typeface="Times New Roman" panose="02020603050405020304" pitchFamily="18" charset="0"/>
                        <a:ea typeface="SimSun" panose="02010600030101010101" pitchFamily="2" charset="-122"/>
                        <a:cs typeface="Times New Roman" panose="02020603050405020304" pitchFamily="18" charset="0"/>
                      </a:endParaRPr>
                    </a:p>
                    <a:p>
                      <a:pPr algn="l">
                        <a:buNone/>
                      </a:pPr>
                      <a:endParaRPr lang="en-US"/>
                    </a:p>
                  </a:txBody>
                  <a:tcPr/>
                </a:tc>
                <a:tc>
                  <a:txBody>
                    <a:bodyPr/>
                    <a:lstStyle/>
                    <a:p>
                      <a:pPr marL="0" indent="0" algn="l">
                        <a:spcBef>
                          <a:spcPct val="0"/>
                        </a:spcBef>
                        <a:spcAft>
                          <a:spcPct val="0"/>
                        </a:spcAft>
                      </a:pPr>
                      <a:endParaRPr sz="1800">
                        <a:latin typeface="Times New Roman" panose="02020603050405020304" pitchFamily="18" charset="0"/>
                        <a:ea typeface="SimSun" panose="02010600030101010101" pitchFamily="2" charset="-122"/>
                        <a:cs typeface="Times New Roman" panose="02020603050405020304" pitchFamily="18" charset="0"/>
                        <a:sym typeface="+mn-ea"/>
                      </a:endParaRPr>
                    </a:p>
                    <a:p>
                      <a:pPr marL="0" indent="0" algn="l">
                        <a:lnSpc>
                          <a:spcPct val="10000"/>
                        </a:lnSpc>
                        <a:spcBef>
                          <a:spcPct val="0"/>
                        </a:spcBef>
                        <a:spcAft>
                          <a:spcPct val="0"/>
                        </a:spcAft>
                      </a:pPr>
                      <a:endParaRPr lang="en-IN" sz="1800">
                        <a:latin typeface="Times New Roman" panose="02020603050405020304" pitchFamily="18" charset="0"/>
                        <a:ea typeface="SimSun" panose="02010600030101010101" pitchFamily="2" charset="-122"/>
                        <a:cs typeface="Times New Roman" panose="02020603050405020304" pitchFamily="18" charset="0"/>
                        <a:sym typeface="+mn-ea"/>
                      </a:endParaRPr>
                    </a:p>
                    <a:p>
                      <a:pPr marL="0" indent="0" algn="l">
                        <a:lnSpc>
                          <a:spcPct val="10000"/>
                        </a:lnSpc>
                        <a:spcBef>
                          <a:spcPct val="0"/>
                        </a:spcBef>
                        <a:spcAft>
                          <a:spcPct val="0"/>
                        </a:spcAft>
                      </a:pPr>
                      <a:r>
                        <a:rPr lang="en-IN" sz="1800">
                          <a:latin typeface="Times New Roman" panose="02020603050405020304" pitchFamily="18" charset="0"/>
                          <a:ea typeface="SimSun" panose="02010600030101010101" pitchFamily="2" charset="-122"/>
                          <a:cs typeface="Times New Roman" panose="02020603050405020304" pitchFamily="18" charset="0"/>
                          <a:sym typeface="+mn-ea"/>
                        </a:rPr>
                        <a:t> PYpdf, OpenAI</a:t>
                      </a:r>
                      <a:endParaRPr lang="en-IN" sz="1800">
                        <a:latin typeface="Times New Roman" panose="02020603050405020304" pitchFamily="18" charset="0"/>
                        <a:ea typeface="SimSun" panose="02010600030101010101" pitchFamily="2" charset="-122"/>
                        <a:cs typeface="Times New Roman" panose="02020603050405020304" pitchFamily="18" charset="0"/>
                        <a:sym typeface="+mn-ea"/>
                      </a:endParaRPr>
                    </a:p>
                    <a:p>
                      <a:pPr marL="0" indent="0" algn="l">
                        <a:lnSpc>
                          <a:spcPct val="10000"/>
                        </a:lnSpc>
                        <a:spcBef>
                          <a:spcPct val="0"/>
                        </a:spcBef>
                        <a:spcAft>
                          <a:spcPct val="0"/>
                        </a:spcAft>
                      </a:pPr>
                      <a:endParaRPr lang="en-IN" sz="1800">
                        <a:latin typeface="Times New Roman" panose="02020603050405020304" pitchFamily="18" charset="0"/>
                        <a:ea typeface="SimSun" panose="02010600030101010101" pitchFamily="2" charset="-122"/>
                        <a:cs typeface="Times New Roman" panose="02020603050405020304" pitchFamily="18" charset="0"/>
                        <a:sym typeface="+mn-ea"/>
                      </a:endParaRPr>
                    </a:p>
                    <a:p>
                      <a:pPr marL="0" indent="0" algn="l">
                        <a:lnSpc>
                          <a:spcPct val="10000"/>
                        </a:lnSpc>
                        <a:spcBef>
                          <a:spcPct val="0"/>
                        </a:spcBef>
                        <a:spcAft>
                          <a:spcPct val="0"/>
                        </a:spcAft>
                      </a:pPr>
                      <a:endParaRPr sz="1800">
                        <a:latin typeface="Times New Roman" panose="02020603050405020304" pitchFamily="18" charset="0"/>
                        <a:ea typeface="SimSun" panose="02010600030101010101" pitchFamily="2" charset="-122"/>
                        <a:cs typeface="Times New Roman" panose="02020603050405020304" pitchFamily="18" charset="0"/>
                      </a:endParaRPr>
                    </a:p>
                    <a:p>
                      <a:pPr marL="0" indent="0" algn="l">
                        <a:spcBef>
                          <a:spcPct val="0"/>
                        </a:spcBef>
                        <a:spcAft>
                          <a:spcPct val="0"/>
                        </a:spcAft>
                      </a:pPr>
                      <a:r>
                        <a:rPr lang="en-IN" sz="1800">
                          <a:latin typeface="Times New Roman" panose="02020603050405020304" pitchFamily="18" charset="0"/>
                          <a:ea typeface="SimSun" panose="02010600030101010101" pitchFamily="2" charset="-122"/>
                          <a:cs typeface="Times New Roman" panose="02020603050405020304" pitchFamily="18" charset="0"/>
                        </a:rPr>
                        <a:t> LLM</a:t>
                      </a:r>
                      <a:endParaRPr lang="en-IN" sz="1800">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indent="0" algn="l">
                        <a:lnSpc>
                          <a:spcPct val="120000"/>
                        </a:lnSpc>
                        <a:spcBef>
                          <a:spcPct val="0"/>
                        </a:spcBef>
                        <a:spcAft>
                          <a:spcPct val="0"/>
                        </a:spcAft>
                      </a:pPr>
                      <a:r>
                        <a:rPr lang="en-IN" sz="1800">
                          <a:latin typeface="Times New Roman" panose="02020603050405020304" pitchFamily="18" charset="0"/>
                          <a:ea typeface="SimSun" panose="02010600030101010101" pitchFamily="2" charset="-122"/>
                          <a:cs typeface="Times New Roman" panose="02020603050405020304" pitchFamily="18" charset="0"/>
                        </a:rPr>
                        <a:t>Storing the data in</a:t>
                      </a:r>
                      <a:endParaRPr lang="en-IN" sz="180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90000"/>
                        </a:lnSpc>
                        <a:spcBef>
                          <a:spcPct val="0"/>
                        </a:spcBef>
                        <a:spcAft>
                          <a:spcPct val="0"/>
                        </a:spcAft>
                      </a:pPr>
                      <a:r>
                        <a:rPr lang="en-IN" sz="1800">
                          <a:latin typeface="Times New Roman" panose="02020603050405020304" pitchFamily="18" charset="0"/>
                          <a:ea typeface="SimSun" panose="02010600030101010101" pitchFamily="2" charset="-122"/>
                          <a:cs typeface="Times New Roman" panose="02020603050405020304" pitchFamily="18" charset="0"/>
                          <a:sym typeface="+mn-ea"/>
                        </a:rPr>
                        <a:t>the form of PDF and LLM model working.</a:t>
                      </a:r>
                      <a:endParaRPr sz="180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20000"/>
                        </a:lnSpc>
                        <a:spcBef>
                          <a:spcPct val="0"/>
                        </a:spcBef>
                        <a:spcAft>
                          <a:spcPct val="0"/>
                        </a:spcAft>
                      </a:pPr>
                      <a:r>
                        <a:rPr lang="en-IN" sz="1800">
                          <a:latin typeface="Times New Roman" panose="02020603050405020304" pitchFamily="18" charset="0"/>
                          <a:ea typeface="SimSun" panose="02010600030101010101" pitchFamily="2" charset="-122"/>
                          <a:cs typeface="Times New Roman" panose="02020603050405020304" pitchFamily="18" charset="0"/>
                        </a:rPr>
                        <a:t> </a:t>
                      </a:r>
                      <a:endParaRPr lang="en-IN" sz="1800">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509905">
                <a:tc>
                  <a:txBody>
                    <a:bodyPr/>
                    <a:lstStyle/>
                    <a:p>
                      <a:pPr algn="l">
                        <a:buNone/>
                      </a:pPr>
                      <a:r>
                        <a:rPr lang="en-IN" altLang="en-US"/>
                        <a:t>[5]</a:t>
                      </a:r>
                      <a:endParaRPr lang="en-IN" altLang="en-US"/>
                    </a:p>
                  </a:txBody>
                  <a:tcPr/>
                </a:tc>
                <a:tc>
                  <a:txBody>
                    <a:bodyPr/>
                    <a:lstStyle/>
                    <a:p>
                      <a:pPr algn="l">
                        <a:buNone/>
                      </a:pPr>
                      <a:r>
                        <a:rPr lang="en-US"/>
                        <a:t>An Effective Query System Using LLMs and LangChain</a:t>
                      </a:r>
                      <a:endParaRPr lang="en-US"/>
                    </a:p>
                  </a:txBody>
                  <a:tcPr/>
                </a:tc>
                <a:tc>
                  <a:txBody>
                    <a:bodyPr/>
                    <a:lstStyle/>
                    <a:p>
                      <a:pPr marL="0" indent="0" algn="l">
                        <a:lnSpc>
                          <a:spcPct val="120000"/>
                        </a:lnSpc>
                        <a:spcBef>
                          <a:spcPct val="0"/>
                        </a:spcBef>
                        <a:spcAft>
                          <a:spcPct val="0"/>
                        </a:spcAft>
                        <a:buNone/>
                      </a:pPr>
                      <a:r>
                        <a:rPr lang="en-IN" altLang="en-US" sz="1800">
                          <a:latin typeface="Times New Roman" panose="02020603050405020304" pitchFamily="18" charset="0"/>
                          <a:ea typeface="SimSun" panose="02010600030101010101" pitchFamily="2" charset="-122"/>
                          <a:cs typeface="Times New Roman" panose="02020603050405020304" pitchFamily="18" charset="0"/>
                        </a:rPr>
                        <a:t>Langchain framework,</a:t>
                      </a:r>
                      <a:endParaRPr lang="en-IN" altLang="en-US" sz="1800">
                        <a:latin typeface="Times New Roman" panose="02020603050405020304" pitchFamily="18" charset="0"/>
                        <a:ea typeface="SimSun" panose="02010600030101010101" pitchFamily="2" charset="-122"/>
                        <a:cs typeface="Times New Roman" panose="02020603050405020304" pitchFamily="18" charset="0"/>
                      </a:endParaRPr>
                    </a:p>
                    <a:p>
                      <a:pPr marL="0" indent="0" algn="l">
                        <a:spcBef>
                          <a:spcPct val="0"/>
                        </a:spcBef>
                        <a:spcAft>
                          <a:spcPct val="0"/>
                        </a:spcAft>
                        <a:buNone/>
                      </a:pPr>
                      <a:r>
                        <a:rPr lang="en-IN" altLang="en-US" sz="1800">
                          <a:latin typeface="Times New Roman" panose="02020603050405020304" pitchFamily="18" charset="0"/>
                          <a:ea typeface="SimSun" panose="02010600030101010101" pitchFamily="2" charset="-122"/>
                          <a:cs typeface="Times New Roman" panose="02020603050405020304" pitchFamily="18" charset="0"/>
                        </a:rPr>
                        <a:t>OpenAI model.</a:t>
                      </a:r>
                      <a:endParaRPr lang="en-IN" altLang="en-US" sz="1800">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indent="0" algn="l">
                        <a:lnSpc>
                          <a:spcPct val="120000"/>
                        </a:lnSpc>
                        <a:spcBef>
                          <a:spcPct val="0"/>
                        </a:spcBef>
                        <a:spcAft>
                          <a:spcPct val="0"/>
                        </a:spcAft>
                        <a:buNone/>
                      </a:pPr>
                      <a:r>
                        <a:rPr lang="en-IN" sz="1800">
                          <a:latin typeface="Times New Roman" panose="02020603050405020304" pitchFamily="18" charset="0"/>
                          <a:ea typeface="SimSun" panose="02010600030101010101" pitchFamily="2" charset="-122"/>
                          <a:cs typeface="Times New Roman" panose="02020603050405020304" pitchFamily="18" charset="0"/>
                        </a:rPr>
                        <a:t>Easier AI model usage from Langachain framework.</a:t>
                      </a:r>
                      <a:endParaRPr lang="en-IN" sz="1800">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509905">
                <a:tc>
                  <a:txBody>
                    <a:bodyPr/>
                    <a:lstStyle/>
                    <a:p>
                      <a:pPr algn="l">
                        <a:buNone/>
                      </a:pPr>
                      <a:endParaRPr lang="en-IN" altLang="en-US"/>
                    </a:p>
                  </a:txBody>
                  <a:tcPr/>
                </a:tc>
                <a:tc>
                  <a:txBody>
                    <a:bodyPr/>
                    <a:lstStyle/>
                    <a:p>
                      <a:pPr algn="l">
                        <a:buNone/>
                      </a:pPr>
                      <a:endParaRPr lang="en-US"/>
                    </a:p>
                  </a:txBody>
                  <a:tcPr/>
                </a:tc>
                <a:tc>
                  <a:txBody>
                    <a:bodyPr/>
                    <a:lstStyle/>
                    <a:p>
                      <a:pPr marL="0" indent="0" algn="l">
                        <a:spcBef>
                          <a:spcPct val="0"/>
                        </a:spcBef>
                        <a:spcAft>
                          <a:spcPct val="0"/>
                        </a:spcAft>
                        <a:buNone/>
                      </a:pPr>
                      <a:endParaRPr lang="en-IN" altLang="en-US" sz="1800">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indent="0" algn="l">
                        <a:lnSpc>
                          <a:spcPct val="120000"/>
                        </a:lnSpc>
                        <a:spcBef>
                          <a:spcPct val="0"/>
                        </a:spcBef>
                        <a:spcAft>
                          <a:spcPct val="0"/>
                        </a:spcAft>
                        <a:buNone/>
                      </a:pPr>
                      <a:endParaRPr lang="en-IN" sz="1800">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tags/tag1.xml><?xml version="1.0" encoding="utf-8"?>
<p:tagLst xmlns:p="http://schemas.openxmlformats.org/presentationml/2006/main">
  <p:tag name="TABLE_ENDDRAG_ORIGIN_RECT" val="611*195"/>
  <p:tag name="TABLE_ENDDRAG_RECT" val="45*104*611*195"/>
  <p:tag name="TABLE_AUTOADJUST_FLAG" val="1"/>
</p:tagLst>
</file>

<file path=ppt/tags/tag2.xml><?xml version="1.0" encoding="utf-8"?>
<p:tagLst xmlns:p="http://schemas.openxmlformats.org/presentationml/2006/main">
  <p:tag name="TABLE_ENDDRAG_ORIGIN_RECT" val="582*120"/>
  <p:tag name="TABLE_ENDDRAG_RECT" val="60*123*582*12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final_ppt_panal</Template>
  <TotalTime>0</TotalTime>
  <Words>12059</Words>
  <Application>WPS Presentation</Application>
  <PresentationFormat>On-screen Show (4:3)</PresentationFormat>
  <Paragraphs>449</Paragraphs>
  <Slides>20</Slides>
  <Notes>17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SimSun</vt:lpstr>
      <vt:lpstr>Wingdings</vt:lpstr>
      <vt:lpstr>Book Antiqua</vt:lpstr>
      <vt:lpstr>Calibri</vt:lpstr>
      <vt:lpstr>Times New Roman</vt:lpstr>
      <vt:lpstr>Bookman Old Style</vt:lpstr>
      <vt:lpstr>Wingdings</vt:lpstr>
      <vt:lpstr>Microsoft YaHei</vt:lpstr>
      <vt:lpstr>Arial Unicode MS</vt:lpstr>
      <vt:lpstr>Brush Script MT</vt:lpstr>
      <vt:lpstr>Office Theme</vt:lpstr>
      <vt:lpstr>  Mini Project Second Review Presentation  on  QPGen: Artificial Intelligence -Powered Question Paper Generator for SIT Organization.  </vt:lpstr>
      <vt:lpstr>Outline</vt:lpstr>
      <vt:lpstr> Problem Statement</vt:lpstr>
      <vt:lpstr>INTRODUCTION</vt:lpstr>
      <vt:lpstr> INTRODUCTION</vt:lpstr>
      <vt:lpstr> OBJECTIVES</vt:lpstr>
      <vt:lpstr>LITERATURE SURVEY</vt:lpstr>
      <vt:lpstr>LITERATURE SURVEY</vt:lpstr>
      <vt:lpstr>LITERATURE SURVEY</vt:lpstr>
      <vt:lpstr>LITERATURE SURVEY</vt:lpstr>
      <vt:lpstr>PROPOSED WORK</vt:lpstr>
      <vt:lpstr>PowerPoint 演示文稿</vt:lpstr>
      <vt:lpstr>Working Model</vt:lpstr>
      <vt:lpstr>     Requirements to develop the project</vt:lpstr>
      <vt:lpstr> Demonstration of project work</vt:lpstr>
      <vt:lpstr>  APPLICATIONS</vt:lpstr>
      <vt:lpstr>CONCLUSION</vt:lpstr>
      <vt:lpstr>REFERENCES</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Meghana V Ammu</dc:creator>
  <cp:lastModifiedBy>Madan M</cp:lastModifiedBy>
  <cp:revision>18</cp:revision>
  <dcterms:created xsi:type="dcterms:W3CDTF">2024-10-14T17:54:00Z</dcterms:created>
  <dcterms:modified xsi:type="dcterms:W3CDTF">2025-02-19T19:10:21Z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E7FD256F56C645E4B0E2F1BC4095E635_12</vt:lpwstr>
  </property>
  <property fmtid="{D5CDD505-2E9C-101B-9397-08002B2CF9AE}" pid="3" name="KSOProductBuildVer">
    <vt:lpwstr>1033-12.2.0.19805</vt:lpwstr>
  </property>
</Properties>
</file>