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71" r:id="rId2"/>
    <p:sldId id="312" r:id="rId3"/>
    <p:sldId id="313" r:id="rId4"/>
    <p:sldId id="315" r:id="rId5"/>
    <p:sldId id="316" r:id="rId6"/>
    <p:sldId id="317" r:id="rId7"/>
    <p:sldId id="318" r:id="rId8"/>
    <p:sldId id="320" r:id="rId9"/>
    <p:sldId id="324" r:id="rId10"/>
    <p:sldId id="321" r:id="rId11"/>
    <p:sldId id="352" r:id="rId12"/>
    <p:sldId id="353" r:id="rId13"/>
    <p:sldId id="325" r:id="rId14"/>
    <p:sldId id="350" r:id="rId15"/>
    <p:sldId id="348" r:id="rId16"/>
    <p:sldId id="322" r:id="rId17"/>
    <p:sldId id="351" r:id="rId18"/>
    <p:sldId id="328" r:id="rId19"/>
    <p:sldId id="329" r:id="rId20"/>
    <p:sldId id="335" r:id="rId21"/>
    <p:sldId id="336" r:id="rId22"/>
    <p:sldId id="338" r:id="rId23"/>
    <p:sldId id="339" r:id="rId24"/>
    <p:sldId id="341" r:id="rId25"/>
    <p:sldId id="342" r:id="rId26"/>
    <p:sldId id="344" r:id="rId27"/>
    <p:sldId id="346" r:id="rId28"/>
    <p:sldId id="345" r:id="rId29"/>
    <p:sldId id="347" r:id="rId30"/>
    <p:sldId id="354" r:id="rId31"/>
    <p:sldId id="355" r:id="rId32"/>
    <p:sldId id="356" r:id="rId33"/>
    <p:sldId id="357" r:id="rId34"/>
    <p:sldId id="358" r:id="rId35"/>
    <p:sldId id="311"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Rockwell" panose="02060603020205020403" pitchFamily="18" charset="0"/>
      <p:regular r:id="rId42"/>
      <p:bold r:id="rId43"/>
      <p:italic r:id="rId44"/>
      <p:boldItalic r:id="rId45"/>
    </p:embeddedFont>
    <p:embeddedFont>
      <p:font typeface="Tahoma" panose="020B0604030504040204" pitchFamily="3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Giới thiệu" id="{6956828D-E183-4C44-A78C-970DB471F943}">
          <p14:sldIdLst>
            <p14:sldId id="271"/>
          </p14:sldIdLst>
        </p14:section>
        <p14:section name="Bài chính" id="{7F8828C1-BF7D-436A-B33E-1AC656A2F3AC}">
          <p14:sldIdLst>
            <p14:sldId id="312"/>
            <p14:sldId id="313"/>
            <p14:sldId id="315"/>
            <p14:sldId id="316"/>
            <p14:sldId id="317"/>
            <p14:sldId id="318"/>
            <p14:sldId id="320"/>
            <p14:sldId id="324"/>
            <p14:sldId id="321"/>
            <p14:sldId id="352"/>
            <p14:sldId id="353"/>
            <p14:sldId id="325"/>
            <p14:sldId id="350"/>
            <p14:sldId id="348"/>
            <p14:sldId id="322"/>
            <p14:sldId id="351"/>
            <p14:sldId id="328"/>
            <p14:sldId id="329"/>
            <p14:sldId id="335"/>
            <p14:sldId id="336"/>
            <p14:sldId id="338"/>
            <p14:sldId id="339"/>
            <p14:sldId id="341"/>
            <p14:sldId id="342"/>
            <p14:sldId id="344"/>
            <p14:sldId id="346"/>
            <p14:sldId id="345"/>
            <p14:sldId id="347"/>
            <p14:sldId id="354"/>
            <p14:sldId id="355"/>
            <p14:sldId id="356"/>
            <p14:sldId id="357"/>
            <p14:sldId id="358"/>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A4IZ5JfiHqSRbQukmOH/8W5lg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292"/>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1" autoAdjust="0"/>
    <p:restoredTop sz="94648" autoAdjust="0"/>
  </p:normalViewPr>
  <p:slideViewPr>
    <p:cSldViewPr snapToGrid="0">
      <p:cViewPr varScale="1">
        <p:scale>
          <a:sx n="106" d="100"/>
          <a:sy n="106" d="100"/>
        </p:scale>
        <p:origin x="810" y="1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5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465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804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1876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637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5910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507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6350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0216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95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444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421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368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741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217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93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349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17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14"/>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7" name="Google Shape;27;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14"/>
          <p:cNvSpPr txBox="1"/>
          <p:nvPr/>
        </p:nvSpPr>
        <p:spPr>
          <a:xfrm>
            <a:off x="721905" y="218700"/>
            <a:ext cx="9700031"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Tahoma"/>
              <a:buNone/>
            </a:pPr>
            <a:r>
              <a:rPr lang="en-US" sz="2200" b="1" i="0" u="none" strike="noStrike" cap="none" dirty="0">
                <a:solidFill>
                  <a:schemeClr val="lt1"/>
                </a:solidFill>
                <a:latin typeface="Tahoma"/>
                <a:ea typeface="Tahoma"/>
                <a:cs typeface="Tahoma"/>
                <a:sym typeface="Tahoma"/>
              </a:rPr>
              <a:t>TRƯỜNG ĐẠI HỌC CÔNG NGHIỆP HÀ NỘI – BÀI GIẢNG ĐIỆN TỬ</a:t>
            </a:r>
            <a:endParaRPr dirty="0"/>
          </a:p>
          <a:p>
            <a:pPr marL="0" marR="0" lvl="0" indent="0" algn="ctr" rtl="0">
              <a:spcBef>
                <a:spcPts val="0"/>
              </a:spcBef>
              <a:spcAft>
                <a:spcPts val="0"/>
              </a:spcAft>
              <a:buNone/>
            </a:pPr>
            <a:endParaRPr sz="2200" b="0" i="0" u="none" strike="noStrike" cap="none" dirty="0">
              <a:solidFill>
                <a:schemeClr val="lt1"/>
              </a:solidFill>
              <a:latin typeface="Tahoma"/>
              <a:ea typeface="Tahoma"/>
              <a:cs typeface="Tahoma"/>
              <a:sym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77"/>
        <p:cNvGrpSpPr/>
        <p:nvPr/>
      </p:nvGrpSpPr>
      <p:grpSpPr>
        <a:xfrm>
          <a:off x="0" y="0"/>
          <a:ext cx="0" cy="0"/>
          <a:chOff x="0" y="0"/>
          <a:chExt cx="0" cy="0"/>
        </a:xfrm>
      </p:grpSpPr>
      <p:sp>
        <p:nvSpPr>
          <p:cNvPr id="78" name="Google Shape;78;p26"/>
          <p:cNvSpPr/>
          <p:nvPr/>
        </p:nvSpPr>
        <p:spPr>
          <a:xfrm>
            <a:off x="2186018" y="1506193"/>
            <a:ext cx="8939705" cy="397031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800"/>
              <a:buFont typeface="Arial"/>
              <a:buNone/>
            </a:pPr>
            <a:r>
              <a:rPr lang="en-US" sz="2800">
                <a:solidFill>
                  <a:schemeClr val="lt1"/>
                </a:solidFill>
                <a:latin typeface="Tahoma"/>
                <a:ea typeface="Tahoma"/>
                <a:cs typeface="Tahoma"/>
                <a:sym typeface="Tahoma"/>
              </a:rPr>
              <a:t>• Tại sao các dự án được bắt đầu?</a:t>
            </a:r>
            <a:endParaRPr sz="2800">
              <a:solidFill>
                <a:schemeClr val="lt1"/>
              </a:solidFill>
              <a:latin typeface="Tahoma"/>
              <a:ea typeface="Tahoma"/>
              <a:cs typeface="Tahoma"/>
              <a:sym typeface="Tahoma"/>
            </a:endParaRPr>
          </a:p>
          <a:p>
            <a:pPr marL="1828800" marR="0" lvl="3" indent="-457200" algn="l" rtl="0">
              <a:lnSpc>
                <a:spcPct val="150000"/>
              </a:lnSpc>
              <a:spcBef>
                <a:spcPts val="0"/>
              </a:spcBef>
              <a:spcAft>
                <a:spcPts val="0"/>
              </a:spcAft>
              <a:buClr>
                <a:srgbClr val="FFFF00"/>
              </a:buClr>
              <a:buSzPts val="2800"/>
              <a:buFont typeface="Noto Sans Symbols"/>
              <a:buChar char="✔"/>
            </a:pPr>
            <a:r>
              <a:rPr lang="en-US" sz="2800" b="0" i="0" u="none" strike="noStrike" cap="none">
                <a:solidFill>
                  <a:srgbClr val="FFFF00"/>
                </a:solidFill>
                <a:latin typeface="Tahoma"/>
                <a:ea typeface="Tahoma"/>
                <a:cs typeface="Tahoma"/>
                <a:sym typeface="Tahoma"/>
              </a:rPr>
              <a:t>Nhu cầu thị trường</a:t>
            </a:r>
            <a:endParaRPr/>
          </a:p>
          <a:p>
            <a:pPr marL="1828800" marR="0" lvl="3" indent="-457200" algn="l" rtl="0">
              <a:lnSpc>
                <a:spcPct val="150000"/>
              </a:lnSpc>
              <a:spcBef>
                <a:spcPts val="0"/>
              </a:spcBef>
              <a:spcAft>
                <a:spcPts val="0"/>
              </a:spcAft>
              <a:buClr>
                <a:srgbClr val="FFFF00"/>
              </a:buClr>
              <a:buSzPts val="2800"/>
              <a:buFont typeface="Noto Sans Symbols"/>
              <a:buChar char="✔"/>
            </a:pPr>
            <a:r>
              <a:rPr lang="en-US" sz="2800" b="0" i="0" u="none" strike="noStrike" cap="none">
                <a:solidFill>
                  <a:srgbClr val="FFFF00"/>
                </a:solidFill>
                <a:latin typeface="Tahoma"/>
                <a:ea typeface="Tahoma"/>
                <a:cs typeface="Tahoma"/>
                <a:sym typeface="Tahoma"/>
              </a:rPr>
              <a:t>Cơ hội chiến lược hoặc nhu cầu kinh doanh </a:t>
            </a:r>
            <a:endParaRPr/>
          </a:p>
          <a:p>
            <a:pPr marL="1828800" marR="0" lvl="3" indent="-457200" algn="l" rtl="0">
              <a:lnSpc>
                <a:spcPct val="150000"/>
              </a:lnSpc>
              <a:spcBef>
                <a:spcPts val="0"/>
              </a:spcBef>
              <a:spcAft>
                <a:spcPts val="0"/>
              </a:spcAft>
              <a:buClr>
                <a:srgbClr val="FFFF00"/>
              </a:buClr>
              <a:buSzPts val="2800"/>
              <a:buFont typeface="Noto Sans Symbols"/>
              <a:buChar char="✔"/>
            </a:pPr>
            <a:r>
              <a:rPr lang="en-US" sz="2800" b="0" i="0" u="none" strike="noStrike" cap="none">
                <a:solidFill>
                  <a:srgbClr val="FFFF00"/>
                </a:solidFill>
                <a:latin typeface="Tahoma"/>
                <a:ea typeface="Tahoma"/>
                <a:cs typeface="Tahoma"/>
                <a:sym typeface="Tahoma"/>
              </a:rPr>
              <a:t>Yêu cầu của khách hàng</a:t>
            </a:r>
            <a:endParaRPr/>
          </a:p>
          <a:p>
            <a:pPr marL="1828800" marR="0" lvl="3" indent="-457200" algn="l" rtl="0">
              <a:lnSpc>
                <a:spcPct val="150000"/>
              </a:lnSpc>
              <a:spcBef>
                <a:spcPts val="0"/>
              </a:spcBef>
              <a:spcAft>
                <a:spcPts val="0"/>
              </a:spcAft>
              <a:buClr>
                <a:srgbClr val="FFFF00"/>
              </a:buClr>
              <a:buSzPts val="2800"/>
              <a:buFont typeface="Noto Sans Symbols"/>
              <a:buChar char="✔"/>
            </a:pPr>
            <a:r>
              <a:rPr lang="en-US" sz="2800" b="0" i="0" u="none" strike="noStrike" cap="none">
                <a:solidFill>
                  <a:srgbClr val="FFFF00"/>
                </a:solidFill>
                <a:latin typeface="Tahoma"/>
                <a:ea typeface="Tahoma"/>
                <a:cs typeface="Tahoma"/>
                <a:sym typeface="Tahoma"/>
              </a:rPr>
              <a:t>Công nghệ tiên tiến</a:t>
            </a:r>
            <a:endParaRPr/>
          </a:p>
          <a:p>
            <a:pPr marL="1828800" marR="0" lvl="3" indent="-457200" algn="l" rtl="0">
              <a:lnSpc>
                <a:spcPct val="150000"/>
              </a:lnSpc>
              <a:spcBef>
                <a:spcPts val="0"/>
              </a:spcBef>
              <a:spcAft>
                <a:spcPts val="0"/>
              </a:spcAft>
              <a:buClr>
                <a:srgbClr val="FFFF00"/>
              </a:buClr>
              <a:buSzPts val="2800"/>
              <a:buFont typeface="Noto Sans Symbols"/>
              <a:buChar char="✔"/>
            </a:pPr>
            <a:r>
              <a:rPr lang="en-US" sz="2800" b="0" i="0" u="none" strike="noStrike" cap="none">
                <a:solidFill>
                  <a:srgbClr val="FFFF00"/>
                </a:solidFill>
                <a:latin typeface="Tahoma"/>
                <a:ea typeface="Tahoma"/>
                <a:cs typeface="Tahoma"/>
                <a:sym typeface="Tahoma"/>
              </a:rPr>
              <a:t>Yêu cầu pháp lý</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6">
            <a:alphaModFix/>
          </a:blip>
          <a:src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1" name="Google Shape;11;p13"/>
          <p:cNvPicPr preferRelativeResize="0"/>
          <p:nvPr/>
        </p:nvPicPr>
        <p:blipFill rotWithShape="1">
          <a:blip r:embed="rId7">
            <a:alphaModFix/>
          </a:blip>
          <a:srcRect/>
          <a:stretch/>
        </p:blipFill>
        <p:spPr>
          <a:xfrm>
            <a:off x="-10160" y="5862541"/>
            <a:ext cx="12195363" cy="1001821"/>
          </a:xfrm>
          <a:prstGeom prst="rect">
            <a:avLst/>
          </a:prstGeom>
          <a:noFill/>
          <a:ln>
            <a:noFill/>
          </a:ln>
        </p:spPr>
      </p:pic>
      <p:sp>
        <p:nvSpPr>
          <p:cNvPr id="12" name="Google Shape;1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dirty="0"/>
          </a:p>
        </p:txBody>
      </p:sp>
      <p:sp>
        <p:nvSpPr>
          <p:cNvPr id="14" name="Google Shape;1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dirty="0"/>
          </a:p>
        </p:txBody>
      </p:sp>
      <p:pic>
        <p:nvPicPr>
          <p:cNvPr id="17" name="Google Shape;17;p13"/>
          <p:cNvPicPr preferRelativeResize="0"/>
          <p:nvPr/>
        </p:nvPicPr>
        <p:blipFill rotWithShape="1">
          <a:blip r:embed="rId8">
            <a:alphaModFix/>
          </a:blip>
          <a:srcRect/>
          <a:stretch/>
        </p:blipFill>
        <p:spPr>
          <a:xfrm>
            <a:off x="154055" y="149344"/>
            <a:ext cx="588268" cy="588268"/>
          </a:xfrm>
          <a:prstGeom prst="rect">
            <a:avLst/>
          </a:prstGeom>
          <a:noFill/>
          <a:ln>
            <a:noFill/>
          </a:ln>
        </p:spPr>
      </p:pic>
      <p:grpSp>
        <p:nvGrpSpPr>
          <p:cNvPr id="20" name="Google Shape;20;p13"/>
          <p:cNvGrpSpPr/>
          <p:nvPr/>
        </p:nvGrpSpPr>
        <p:grpSpPr>
          <a:xfrm>
            <a:off x="10695894" y="6596658"/>
            <a:ext cx="357425" cy="184511"/>
            <a:chOff x="4858544" y="3598069"/>
            <a:chExt cx="1614487" cy="833438"/>
          </a:xfrm>
        </p:grpSpPr>
        <p:sp>
          <p:nvSpPr>
            <p:cNvPr id="21" name="Google Shape;21;p13"/>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2" name="Google Shape;22;p13"/>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pic>
        <p:nvPicPr>
          <p:cNvPr id="23" name="Google Shape;23;p13"/>
          <p:cNvPicPr preferRelativeResize="0"/>
          <p:nvPr/>
        </p:nvPicPr>
        <p:blipFill rotWithShape="1">
          <a:blip r:embed="rId9">
            <a:alphaModFix/>
          </a:blip>
          <a:src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6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132" y="177421"/>
            <a:ext cx="8934844"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TRƯỜNG ĐẠI HỌC CÔNG NGHIỆP HÀ NỘI</a:t>
            </a:r>
          </a:p>
        </p:txBody>
      </p:sp>
      <p:sp>
        <p:nvSpPr>
          <p:cNvPr id="4" name="TextBox 3">
            <a:extLst>
              <a:ext uri="{FF2B5EF4-FFF2-40B4-BE49-F238E27FC236}">
                <a16:creationId xmlns:a16="http://schemas.microsoft.com/office/drawing/2014/main" id="{11865EE6-6930-4731-A057-F6E1B0BDE0F0}"/>
              </a:ext>
            </a:extLst>
          </p:cNvPr>
          <p:cNvSpPr txBox="1"/>
          <p:nvPr/>
        </p:nvSpPr>
        <p:spPr>
          <a:xfrm>
            <a:off x="1628574" y="1009487"/>
            <a:ext cx="8934844"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KHOA CÔNG NGHỆ THÔNG TIN</a:t>
            </a:r>
          </a:p>
        </p:txBody>
      </p:sp>
      <p:sp>
        <p:nvSpPr>
          <p:cNvPr id="8" name="TextBox 7">
            <a:extLst>
              <a:ext uri="{FF2B5EF4-FFF2-40B4-BE49-F238E27FC236}">
                <a16:creationId xmlns:a16="http://schemas.microsoft.com/office/drawing/2014/main" id="{F072C053-4DA7-4057-BF1B-7DD495A0D715}"/>
              </a:ext>
            </a:extLst>
          </p:cNvPr>
          <p:cNvSpPr txBox="1"/>
          <p:nvPr/>
        </p:nvSpPr>
        <p:spPr>
          <a:xfrm>
            <a:off x="748297" y="1679870"/>
            <a:ext cx="10695397"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0"/>
              </a:spcBef>
              <a:spcAft>
                <a:spcPts val="0"/>
              </a:spcAft>
              <a:buClr>
                <a:prstClr val="black"/>
              </a:buClr>
              <a:buSzPts val="3200"/>
              <a:buFont typeface="Arial" panose="020B0604020202020204" pitchFamily="34" charset="0"/>
              <a:buNone/>
              <a:tabLst/>
              <a:defRPr/>
            </a:pPr>
            <a:r>
              <a:rPr kumimoji="0" lang="en-US" sz="2800" b="1" i="0" u="none" strike="noStrike" kern="0" cap="none" spc="0" normalizeH="0" baseline="0" noProof="0" dirty="0">
                <a:ln>
                  <a:noFill/>
                </a:ln>
                <a:solidFill>
                  <a:schemeClr val="bg1"/>
                </a:solidFill>
                <a:effectLst/>
                <a:uLnTx/>
                <a:uFillTx/>
                <a:latin typeface="Times New Roman" panose="02020603050405020304" charset="0"/>
                <a:ea typeface="Tahoma" panose="020B0604030504040204"/>
                <a:cs typeface="Times New Roman" panose="02020603050405020304" charset="0"/>
                <a:sym typeface="Tahoma" panose="020B0604030504040204"/>
              </a:rPr>
              <a:t>PHẦN MỀM MÃ NGUỒN MỞ</a:t>
            </a:r>
          </a:p>
        </p:txBody>
      </p:sp>
      <p:sp>
        <p:nvSpPr>
          <p:cNvPr id="12" name="TextBox 11">
            <a:extLst>
              <a:ext uri="{FF2B5EF4-FFF2-40B4-BE49-F238E27FC236}">
                <a16:creationId xmlns:a16="http://schemas.microsoft.com/office/drawing/2014/main" id="{24FCAF77-F6FB-45C2-98FE-9A509C9CADCB}"/>
              </a:ext>
            </a:extLst>
          </p:cNvPr>
          <p:cNvSpPr txBox="1"/>
          <p:nvPr/>
        </p:nvSpPr>
        <p:spPr>
          <a:xfrm>
            <a:off x="2911740" y="2992067"/>
            <a:ext cx="765167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Giảng</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viên</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ThS</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Nguyễn</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Thái</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Cường</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endParaRPr>
          </a:p>
        </p:txBody>
      </p:sp>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8AAC639-DFE2-CB4B-851A-D9A6570B6697}"/>
              </a:ext>
            </a:extLst>
          </p:cNvPr>
          <p:cNvSpPr/>
          <p:nvPr/>
        </p:nvSpPr>
        <p:spPr>
          <a:xfrm>
            <a:off x="1735565" y="2233582"/>
            <a:ext cx="8917977" cy="68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anose="02020603050405020304" pitchFamily="18" charset="0"/>
                <a:cs typeface="Times New Roman" panose="02020603050405020304" pitchFamily="18" charset="0"/>
              </a:rPr>
              <a:t>BÁO CÁO LẬP KẾ HOẠCH DỰ ÁN NHÓM 5</a:t>
            </a:r>
          </a:p>
        </p:txBody>
      </p:sp>
      <p:sp>
        <p:nvSpPr>
          <p:cNvPr id="10" name="TextBox 9">
            <a:extLst>
              <a:ext uri="{FF2B5EF4-FFF2-40B4-BE49-F238E27FC236}">
                <a16:creationId xmlns:a16="http://schemas.microsoft.com/office/drawing/2014/main" id="{CF01F6B0-28CF-EB4B-8541-DB8A1AA6366D}"/>
              </a:ext>
            </a:extLst>
          </p:cNvPr>
          <p:cNvSpPr txBox="1"/>
          <p:nvPr/>
        </p:nvSpPr>
        <p:spPr>
          <a:xfrm>
            <a:off x="2911740" y="3515287"/>
            <a:ext cx="7651678" cy="193899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buFont typeface="Arial" panose="020B0604020202020204"/>
              <a:buNone/>
              <a:tabLst>
                <a:tab pos="1598613" algn="l"/>
              </a:tabLst>
              <a:defRPr/>
            </a:pP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Thành</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viên</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Nguyễn</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Đức</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Anh</a:t>
            </a:r>
            <a:r>
              <a:rPr lang="en-US" sz="2400" dirty="0">
                <a:solidFill>
                  <a:schemeClr val="bg1"/>
                </a:solidFill>
                <a:latin typeface="Times New Roman" panose="02020603050405020304" pitchFamily="18" charset="0"/>
                <a:ea typeface="Tahoma" pitchFamily="34" charset="0"/>
                <a:cs typeface="Times New Roman" panose="02020603050405020304" pitchFamily="18" charset="0"/>
              </a:rPr>
              <a:t>	</a:t>
            </a:r>
          </a:p>
          <a:p>
            <a:pPr marR="0" lvl="0" algn="l" defTabSz="914400" rtl="0" eaLnBrk="1" fontAlgn="auto" latinLnBrk="0" hangingPunct="1">
              <a:lnSpc>
                <a:spcPct val="100000"/>
              </a:lnSpc>
              <a:spcBef>
                <a:spcPts val="0"/>
              </a:spcBef>
              <a:spcAft>
                <a:spcPts val="0"/>
              </a:spcAft>
              <a:buClr>
                <a:srgbClr val="000000"/>
              </a:buClr>
              <a:buSzTx/>
              <a:buFont typeface="Arial" panose="020B0604020202020204"/>
              <a:buNone/>
              <a:tabLst>
                <a:tab pos="1598613" algn="l"/>
              </a:tabLst>
              <a:defRPr/>
            </a:pP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Nguyễn</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L</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ân</a:t>
            </a:r>
            <a:r>
              <a:rPr lang="en-US" sz="2400" dirty="0">
                <a:solidFill>
                  <a:schemeClr val="bg1"/>
                </a:solidFill>
                <a:latin typeface="Times New Roman" panose="02020603050405020304" pitchFamily="18" charset="0"/>
                <a:ea typeface="Tahoma"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Duy</a:t>
            </a:r>
            <a:endParaRPr lang="en-US" sz="2400" dirty="0">
              <a:solidFill>
                <a:schemeClr val="bg1"/>
              </a:solidFill>
              <a:latin typeface="Times New Roman" panose="02020603050405020304" pitchFamily="18" charset="0"/>
              <a:ea typeface="Tahoma" pitchFamily="34"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
                <a:srgbClr val="000000"/>
              </a:buClr>
              <a:buSzTx/>
              <a:buFont typeface="Arial" panose="020B0604020202020204"/>
              <a:buNone/>
              <a:tabLst>
                <a:tab pos="1598613" algn="l"/>
              </a:tabLst>
              <a:defRPr/>
            </a:pP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Cao B</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á</a:t>
            </a:r>
            <a:r>
              <a:rPr lang="en-US" sz="2400" dirty="0">
                <a:solidFill>
                  <a:schemeClr val="bg1"/>
                </a:solidFill>
                <a:latin typeface="Times New Roman" panose="02020603050405020304" pitchFamily="18" charset="0"/>
                <a:ea typeface="Tahoma"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Lộc</a:t>
            </a:r>
            <a:endParaRPr lang="en-US" sz="2400" dirty="0">
              <a:solidFill>
                <a:schemeClr val="bg1"/>
              </a:solidFill>
              <a:latin typeface="Times New Roman" panose="02020603050405020304" pitchFamily="18" charset="0"/>
              <a:ea typeface="Tahoma" pitchFamily="34"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
                <a:srgbClr val="000000"/>
              </a:buClr>
              <a:buSzTx/>
              <a:buFont typeface="Arial" panose="020B0604020202020204"/>
              <a:buNone/>
              <a:tabLst>
                <a:tab pos="1598613" algn="l"/>
              </a:tabLst>
              <a:defRPr/>
            </a:pP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L</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ê</a:t>
            </a:r>
            <a:r>
              <a:rPr lang="en-US" sz="2400" dirty="0">
                <a:solidFill>
                  <a:schemeClr val="bg1"/>
                </a:solidFill>
                <a:latin typeface="Times New Roman" panose="02020603050405020304" pitchFamily="18" charset="0"/>
                <a:ea typeface="Tahoma"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Việt</a:t>
            </a:r>
            <a:r>
              <a:rPr lang="en-US" sz="2400" dirty="0">
                <a:solidFill>
                  <a:schemeClr val="bg1"/>
                </a:solidFill>
                <a:latin typeface="Times New Roman" panose="02020603050405020304" pitchFamily="18" charset="0"/>
                <a:ea typeface="Tahoma"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Hưng</a:t>
            </a:r>
            <a:endParaRPr lang="en-US" sz="2400" dirty="0">
              <a:solidFill>
                <a:schemeClr val="bg1"/>
              </a:solidFill>
              <a:latin typeface="Times New Roman" panose="02020603050405020304" pitchFamily="18" charset="0"/>
              <a:ea typeface="Tahoma" pitchFamily="34"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
                <a:srgbClr val="000000"/>
              </a:buClr>
              <a:buSzTx/>
              <a:buFont typeface="Arial" panose="020B0604020202020204"/>
              <a:buNone/>
              <a:tabLst>
                <a:tab pos="1598613" algn="l"/>
              </a:tabLst>
              <a:defRPr/>
            </a:pP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kumimoji="0" lang="en-US" sz="2400" b="0" i="0" u="none" strike="noStrike" kern="0" cap="none" spc="0" normalizeH="0" baseline="0" noProof="0" dirty="0" err="1">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Nguyễn</a:t>
            </a:r>
            <a:r>
              <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rPr>
              <a:t> </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Đăng</a:t>
            </a:r>
            <a:r>
              <a:rPr lang="en-US" sz="2400" dirty="0">
                <a:solidFill>
                  <a:schemeClr val="bg1"/>
                </a:solidFill>
                <a:latin typeface="Times New Roman" panose="02020603050405020304" pitchFamily="18" charset="0"/>
                <a:ea typeface="Tahoma"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Tahoma" pitchFamily="34" charset="0"/>
                <a:cs typeface="Times New Roman" panose="02020603050405020304" pitchFamily="18" charset="0"/>
              </a:rPr>
              <a:t>Khánh</a:t>
            </a: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ea typeface="Tahoma" pitchFamily="34"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3417114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10</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PyCharm</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3115020"/>
          </a:xfrm>
          <a:prstGeom prst="rect">
            <a:avLst/>
          </a:prstGeom>
          <a:noFill/>
        </p:spPr>
        <p:txBody>
          <a:bodyPr wrap="square">
            <a:spAutoFit/>
          </a:bodyPr>
          <a:lstStyle/>
          <a:p>
            <a:pPr marL="457200" indent="-457200" algn="just">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07000"/>
              </a:lnSpc>
              <a:spcAft>
                <a:spcPts val="800"/>
              </a:spcAft>
              <a:buClr>
                <a:schemeClr val="bg1"/>
              </a:buClr>
            </a:pPr>
            <a:r>
              <a:rPr lang="en-US" sz="2000" b="1"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PyCharm là một nền tảng kết kết hợp được JetBrains phát triển như một IDE (Môi 	trường phát triển tích hợp) để phát triển các ứng dụng cho</a:t>
            </a:r>
            <a:r>
              <a:rPr lang="vi-VN" sz="2000" b="1"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lập trình trong Python.</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Một số ứng dụng lớn như Twitter, Facebook, Amazon và Pinterest sử dụng PyCharm để 	làm IDE Python của họ.</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07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IDE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chính</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xây</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dựng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trang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web.</a:t>
            </a:r>
          </a:p>
          <a:p>
            <a:pPr lvl="1" algn="just">
              <a:lnSpc>
                <a:spcPct val="107000"/>
              </a:lnSpc>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Hỗ</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môi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ảo</a:t>
            </a:r>
            <a:r>
              <a:rPr lang="en-US" sz="2000" dirty="0">
                <a:solidFill>
                  <a:schemeClr val="bg1"/>
                </a:solidFill>
                <a:latin typeface="Times New Roman" panose="02020603050405020304" pitchFamily="18" charset="0"/>
                <a:cs typeface="Times New Roman" panose="02020603050405020304" pitchFamily="18" charset="0"/>
              </a:rPr>
              <a:t> (virtual environment).</a:t>
            </a:r>
          </a:p>
        </p:txBody>
      </p:sp>
    </p:spTree>
    <p:extLst>
      <p:ext uri="{BB962C8B-B14F-4D97-AF65-F5344CB8AC3E}">
        <p14:creationId xmlns:p14="http://schemas.microsoft.com/office/powerpoint/2010/main" val="194395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11</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ngôn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ngữ</a:t>
            </a:r>
            <a:r>
              <a:rPr lang="en-US" sz="2400" dirty="0">
                <a:solidFill>
                  <a:schemeClr val="bg1"/>
                </a:solidFill>
                <a:latin typeface="Times New Roman" panose="02020603050405020304" pitchFamily="18" charset="0"/>
                <a:cs typeface="Times New Roman" panose="02020603050405020304" pitchFamily="18" charset="0"/>
              </a:rPr>
              <a:t> Python</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3679020"/>
          </a:xfrm>
          <a:prstGeom prst="rect">
            <a:avLst/>
          </a:prstGeom>
          <a:noFill/>
        </p:spPr>
        <p:txBody>
          <a:bodyPr wrap="square">
            <a:spAutoFit/>
          </a:bodyPr>
          <a:lstStyle/>
          <a:p>
            <a:pPr marL="457200" indent="-457200" algn="just">
              <a:lnSpc>
                <a:spcPct val="150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50000"/>
              </a:lnSpc>
              <a:spcAft>
                <a:spcPts val="800"/>
              </a:spcAft>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Python là một ngôn ngữ lập trình hướng đối tượng đa năng, cao cấp và mạnh mẽ có kiểu cấu trúc dữ liệu cấp cao mạnh mẽ cùng hệ thống thư viện lớn. </a:t>
            </a:r>
          </a:p>
          <a:p>
            <a:pPr lvl="1" algn="just">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Được tạo ra bởi Guido van Rossum và lần đầu ra mắt vào năm 1991. Python được dùng rộng rãi trong phát triển trí tuệ nhân tạo và thiết kế website.</a:t>
            </a:r>
          </a:p>
          <a:p>
            <a:pPr lvl="1" algn="just">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Giấy phép: </a:t>
            </a:r>
            <a:r>
              <a:rPr lang="en-US" sz="2000" dirty="0">
                <a:solidFill>
                  <a:schemeClr val="bg1"/>
                </a:solidFill>
                <a:latin typeface="Times New Roman" panose="02020603050405020304" pitchFamily="18" charset="0"/>
                <a:cs typeface="Times New Roman" panose="02020603050405020304" pitchFamily="18" charset="0"/>
              </a:rPr>
              <a:t>Python Software Foundation License</a:t>
            </a:r>
          </a:p>
          <a:p>
            <a:pPr lvl="1" algn="just">
              <a:lnSpc>
                <a:spcPct val="150000"/>
              </a:lnSpc>
              <a:spcAft>
                <a:spcPts val="800"/>
              </a:spcAft>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Phiên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3.10.5 (</a:t>
            </a:r>
            <a:r>
              <a:rPr lang="en-US" sz="2000" dirty="0" err="1">
                <a:solidFill>
                  <a:schemeClr val="bg1"/>
                </a:solidFill>
                <a:latin typeface="Times New Roman" panose="02020603050405020304" pitchFamily="18" charset="0"/>
                <a:cs typeface="Times New Roman" panose="02020603050405020304" pitchFamily="18" charset="0"/>
              </a:rPr>
              <a:t>Tính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đến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điểm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r>
              <a:rPr lang="en-US"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6893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12</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ngôn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ngữ</a:t>
            </a:r>
            <a:r>
              <a:rPr lang="en-US" sz="2400" dirty="0">
                <a:solidFill>
                  <a:schemeClr val="bg1"/>
                </a:solidFill>
                <a:latin typeface="Times New Roman" panose="02020603050405020304" pitchFamily="18" charset="0"/>
                <a:cs typeface="Times New Roman" panose="02020603050405020304" pitchFamily="18" charset="0"/>
              </a:rPr>
              <a:t> Python</a:t>
            </a:r>
          </a:p>
        </p:txBody>
      </p:sp>
      <p:sp>
        <p:nvSpPr>
          <p:cNvPr id="5" name="TextBox 4">
            <a:extLst>
              <a:ext uri="{FF2B5EF4-FFF2-40B4-BE49-F238E27FC236}">
                <a16:creationId xmlns:a16="http://schemas.microsoft.com/office/drawing/2014/main" id="{83632808-8263-A3C7-ADE6-83566797D4DB}"/>
              </a:ext>
            </a:extLst>
          </p:cNvPr>
          <p:cNvSpPr txBox="1"/>
          <p:nvPr/>
        </p:nvSpPr>
        <p:spPr>
          <a:xfrm>
            <a:off x="774551" y="1451415"/>
            <a:ext cx="10772014" cy="3832909"/>
          </a:xfrm>
          <a:prstGeom prst="rect">
            <a:avLst/>
          </a:prstGeom>
          <a:noFill/>
        </p:spPr>
        <p:txBody>
          <a:bodyPr wrap="square">
            <a:spAutoFit/>
          </a:bodyPr>
          <a:lstStyle/>
          <a:p>
            <a:pPr marL="457200" indent="-457200" algn="just">
              <a:lnSpc>
                <a:spcPct val="150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Lịch</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sử</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vi-VN" sz="2000" dirty="0">
                <a:solidFill>
                  <a:schemeClr val="bg1"/>
                </a:solidFill>
                <a:latin typeface="Times New Roman" panose="02020603050405020304" pitchFamily="18" charset="0"/>
                <a:cs typeface="Times New Roman" panose="02020603050405020304" pitchFamily="18" charset="0"/>
              </a:rPr>
              <a:t>	- Python 1.0: Đây là phiên bản đầu tiên được phát hành vào 01/1994.</a:t>
            </a:r>
          </a:p>
          <a:p>
            <a:pPr>
              <a:lnSpc>
                <a:spcPct val="150000"/>
              </a:lnSpc>
            </a:pPr>
            <a:r>
              <a:rPr lang="vi-VN" sz="2000" dirty="0">
                <a:solidFill>
                  <a:schemeClr val="bg1"/>
                </a:solidFill>
                <a:latin typeface="Times New Roman" panose="02020603050405020304" pitchFamily="18" charset="0"/>
                <a:cs typeface="Times New Roman" panose="02020603050405020304" pitchFamily="18" charset="0"/>
              </a:rPr>
              <a:t>	- Python 1.6: Phiên bản 1.x cuối cùng phát hành vào 05/09/2000.</a:t>
            </a:r>
          </a:p>
          <a:p>
            <a:pPr lvl="2">
              <a:lnSpc>
                <a:spcPct val="150000"/>
              </a:lnSpc>
            </a:pPr>
            <a:r>
              <a:rPr lang="vi-VN" sz="2000" dirty="0">
                <a:solidFill>
                  <a:schemeClr val="bg1"/>
                </a:solidFill>
                <a:latin typeface="Times New Roman" panose="02020603050405020304" pitchFamily="18" charset="0"/>
                <a:cs typeface="Times New Roman" panose="02020603050405020304" pitchFamily="18" charset="0"/>
              </a:rPr>
              <a:t>	- Python 2.0: Phiên bản giới thiệu list comprehension vào 16/10/2000.</a:t>
            </a:r>
          </a:p>
          <a:p>
            <a:pPr lvl="2">
              <a:lnSpc>
                <a:spcPct val="150000"/>
              </a:lnSpc>
            </a:pPr>
            <a:r>
              <a:rPr lang="vi-VN" sz="2000" dirty="0">
                <a:solidFill>
                  <a:schemeClr val="bg1"/>
                </a:solidFill>
                <a:latin typeface="Times New Roman" panose="02020603050405020304" pitchFamily="18" charset="0"/>
                <a:cs typeface="Times New Roman" panose="02020603050405020304" pitchFamily="18" charset="0"/>
              </a:rPr>
              <a:t>	- Python 2.7: Phiên bản 2.x cuối cùng phát hành vào 03/07/2010.</a:t>
            </a:r>
          </a:p>
          <a:p>
            <a:pPr lvl="2">
              <a:lnSpc>
                <a:spcPct val="150000"/>
              </a:lnSpc>
            </a:pPr>
            <a:r>
              <a:rPr lang="vi-VN" sz="2000" dirty="0">
                <a:solidFill>
                  <a:schemeClr val="bg1"/>
                </a:solidFill>
                <a:latin typeface="Times New Roman" panose="02020603050405020304" pitchFamily="18" charset="0"/>
                <a:cs typeface="Times New Roman" panose="02020603050405020304" pitchFamily="18" charset="0"/>
              </a:rPr>
              <a:t>	- Python 3.0: Phiên bản loại bỏ cấu trúc và mô-đun trùng lặp phát hành vào 03/12/2008.</a:t>
            </a:r>
          </a:p>
          <a:p>
            <a:pPr lvl="2">
              <a:lnSpc>
                <a:spcPct val="150000"/>
              </a:lnSpc>
            </a:pPr>
            <a:r>
              <a:rPr lang="vi-VN" sz="2000" dirty="0">
                <a:solidFill>
                  <a:schemeClr val="bg1"/>
                </a:solidFill>
                <a:latin typeface="Times New Roman" panose="02020603050405020304" pitchFamily="18" charset="0"/>
                <a:cs typeface="Times New Roman" panose="02020603050405020304" pitchFamily="18" charset="0"/>
              </a:rPr>
              <a:t>	- Python 3.10.5: Phiên bản mới nhất tính cho tới thời điểm hiện tại phát hành vào 06/06/2022.</a:t>
            </a:r>
            <a:endParaRPr lang="vi-VN" sz="2000" dirty="0">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709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13</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Django</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3012428"/>
          </a:xfrm>
          <a:prstGeom prst="rect">
            <a:avLst/>
          </a:prstGeom>
          <a:noFill/>
        </p:spPr>
        <p:txBody>
          <a:bodyPr wrap="square">
            <a:spAutoFit/>
          </a:bodyPr>
          <a:lstStyle/>
          <a:p>
            <a:pPr marL="457200" indent="-457200" algn="just">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07000"/>
              </a:lnSpc>
              <a:spcAft>
                <a:spcPts val="800"/>
              </a:spcAft>
              <a:buClr>
                <a:schemeClr val="bg1"/>
              </a:buClr>
            </a:pPr>
            <a:r>
              <a:rPr lang="en-US" sz="2000" b="1"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Django là 1 web framework khá nổi tiếng được viết hoàn toàn bằng ngôn ngữ Python, được thiết kế để đáp ứng nhu cầu phát triển các websites an toàn và dễ bảo trì.</a:t>
            </a:r>
            <a:endParaRPr lang="en-US" sz="2000" b="1" dirty="0">
              <a:solidFill>
                <a:schemeClr val="bg1"/>
              </a:solidFill>
              <a:latin typeface="Times New Roman" panose="02020603050405020304" pitchFamily="18" charset="0"/>
              <a:cs typeface="Times New Roman" panose="02020603050405020304" pitchFamily="18" charset="0"/>
            </a:endParaRPr>
          </a:p>
          <a:p>
            <a:pPr lvl="1" algn="just">
              <a:lnSpc>
                <a:spcPct val="107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Nó là 1 framework với đầu đủ các thư viện, module hỗ trợ các web-developer. Django sử dụng mô hình MTV (Models, Templates, Views) và được phát triển bởi Django Software Foundation.</a:t>
            </a:r>
          </a:p>
          <a:p>
            <a:pPr lvl="1" algn="just">
              <a:lnSpc>
                <a:spcPct val="107000"/>
              </a:lnSpc>
              <a:spcAft>
                <a:spcPts val="800"/>
              </a:spcAft>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Một số website phổ biến được xây dựng từ Django là Pinterest, Instagram, Mozilla, Spotify, Youtube, ...</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0732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14</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Mô</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hình</a:t>
            </a:r>
            <a:r>
              <a:rPr lang="en-US" sz="2400" dirty="0">
                <a:solidFill>
                  <a:schemeClr val="bg1"/>
                </a:solidFill>
                <a:latin typeface="Times New Roman" panose="02020603050405020304" pitchFamily="18" charset="0"/>
                <a:cs typeface="Times New Roman" panose="02020603050405020304" pitchFamily="18" charset="0"/>
              </a:rPr>
              <a:t> MVT </a:t>
            </a:r>
            <a:r>
              <a:rPr lang="en-US" sz="2400" dirty="0" err="1">
                <a:solidFill>
                  <a:schemeClr val="bg1"/>
                </a:solidFill>
                <a:latin typeface="Times New Roman" panose="02020603050405020304" pitchFamily="18" charset="0"/>
                <a:cs typeface="Times New Roman" panose="02020603050405020304" pitchFamily="18" charset="0"/>
              </a:rPr>
              <a:t>trong</a:t>
            </a:r>
            <a:r>
              <a:rPr lang="en-US" sz="2400" dirty="0">
                <a:solidFill>
                  <a:schemeClr val="bg1"/>
                </a:solidFill>
                <a:latin typeface="Times New Roman" panose="02020603050405020304" pitchFamily="18" charset="0"/>
                <a:cs typeface="Times New Roman" panose="02020603050405020304" pitchFamily="18" charset="0"/>
              </a:rPr>
              <a:t> Django</a:t>
            </a:r>
          </a:p>
        </p:txBody>
      </p:sp>
      <p:pic>
        <p:nvPicPr>
          <p:cNvPr id="1026" name="Picture 2" descr="học django">
            <a:extLst>
              <a:ext uri="{FF2B5EF4-FFF2-40B4-BE49-F238E27FC236}">
                <a16:creationId xmlns:a16="http://schemas.microsoft.com/office/drawing/2014/main" id="{E8CAB46E-DB5F-4465-CA63-03EEBFC6F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231" y="1622222"/>
            <a:ext cx="4222620" cy="37035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AFAE11-DDAB-EE8C-9163-0622CC1C9215}"/>
              </a:ext>
            </a:extLst>
          </p:cNvPr>
          <p:cNvSpPr txBox="1"/>
          <p:nvPr/>
        </p:nvSpPr>
        <p:spPr>
          <a:xfrm>
            <a:off x="1162651" y="1451415"/>
            <a:ext cx="5866799" cy="4191981"/>
          </a:xfrm>
          <a:prstGeom prst="rect">
            <a:avLst/>
          </a:prstGeom>
          <a:noFill/>
        </p:spPr>
        <p:txBody>
          <a:bodyPr wrap="square">
            <a:spAutoFit/>
          </a:bodyPr>
          <a:lstStyle/>
          <a:p>
            <a:pPr marL="342900" lvl="1"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Model (M)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lớp</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có</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chức</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năng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truy</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cập</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lưu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trữ</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dữ</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Từ cách thức truy cập, phương thức dữ liệu, cho đến mối quan hệ các dữ liệu.</a:t>
            </a:r>
          </a:p>
          <a:p>
            <a:pPr marL="342900" lvl="1" indent="-342900">
              <a:lnSpc>
                <a:spcPct val="150000"/>
              </a:lnSpc>
              <a:buClr>
                <a:schemeClr val="bg1"/>
              </a:buClr>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View (V) là lớp chứa các logic, giúp truy cập dữ liệu qua Model và truyền đến Template tương ứng. </a:t>
            </a:r>
          </a:p>
          <a:p>
            <a:pPr marL="342900" lvl="1" indent="-342900">
              <a:lnSpc>
                <a:spcPct val="150000"/>
              </a:lnSpc>
              <a:buClr>
                <a:schemeClr val="bg1"/>
              </a:buClr>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Template (T) là lớp hiển thị. Nó lưu trữ những gì liên quan đến việc hiển thị dữ liệu trên web hoặc các nền tảng khác.</a:t>
            </a:r>
          </a:p>
          <a:p>
            <a:pPr marL="342900" lvl="1" indent="-342900">
              <a:lnSpc>
                <a:spcPct val="150000"/>
              </a:lnSpc>
              <a:buClr>
                <a:schemeClr val="bg1"/>
              </a:buClr>
              <a:buFont typeface="Arial" panose="020B0604020202020204" pitchFamily="34" charset="0"/>
              <a:buChar char="•"/>
            </a:pP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2420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lnSpc>
                  <a:spcPct val="150000"/>
                </a:lnSpc>
              </a:pPr>
              <a:t>15</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Tại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sao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lại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Django?</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7535579" cy="3268652"/>
          </a:xfrm>
          <a:prstGeom prst="rect">
            <a:avLst/>
          </a:prstGeom>
          <a:noFill/>
        </p:spPr>
        <p:txBody>
          <a:bodyPr wrap="square">
            <a:spAutoFit/>
          </a:bodyPr>
          <a:lstStyle/>
          <a:p>
            <a:pPr marL="342900" lvl="1" indent="-342900">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Ưu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điểm</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Django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giản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nhanh</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chóng</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Khả</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năng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bảo</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mật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cao</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Phù</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mọi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website,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chạy</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đa</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nền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tảng</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Hoạt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động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hầu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hết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database </a:t>
            </a: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Cộng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đồng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sử</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lập</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hoàn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thiện</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Django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có</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chi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tiết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tài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thư</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viện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cập</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nhật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liên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tục</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ED7E30B-E6D6-6325-7ADC-4C8B5FC43471}"/>
              </a:ext>
            </a:extLst>
          </p:cNvPr>
          <p:cNvSpPr txBox="1"/>
          <p:nvPr/>
        </p:nvSpPr>
        <p:spPr>
          <a:xfrm>
            <a:off x="1162651" y="4589038"/>
            <a:ext cx="10383914" cy="1421992"/>
          </a:xfrm>
          <a:prstGeom prst="rect">
            <a:avLst/>
          </a:prstGeom>
          <a:noFill/>
        </p:spPr>
        <p:txBody>
          <a:bodyPr wrap="square">
            <a:spAutoFit/>
          </a:bodyPr>
          <a:lstStyle/>
          <a:p>
            <a:pPr marL="342900" lvl="1" indent="-342900">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Nhược</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điểm</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đưa</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cảnh</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báo</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xuất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lỗi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lvl="2">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có</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thể</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mất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nhiều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gian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lỗi</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355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16</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GitLab</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2879827"/>
          </a:xfrm>
          <a:prstGeom prst="rect">
            <a:avLst/>
          </a:prstGeom>
          <a:noFill/>
        </p:spPr>
        <p:txBody>
          <a:bodyPr wrap="square">
            <a:spAutoFit/>
          </a:bodyPr>
          <a:lstStyle/>
          <a:p>
            <a:pPr marL="342900" indent="-342900">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nSpc>
                <a:spcPct val="150000"/>
              </a:lnSpc>
              <a:spcAft>
                <a:spcPts val="800"/>
              </a:spcAft>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GitLab là một hệ thống quản lý dự án và phiên bản code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qua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commit</a:t>
            </a:r>
            <a:r>
              <a:rPr lang="vi-VN" sz="2000" dirty="0">
                <a:solidFill>
                  <a:schemeClr val="bg1"/>
                </a:solidFill>
                <a:latin typeface="Times New Roman" panose="02020603050405020304" pitchFamily="18" charset="0"/>
                <a:cs typeface="Times New Roman" panose="02020603050405020304" pitchFamily="18" charset="0"/>
              </a:rPr>
              <a:t>. Các lập trình viên có thể clone lại mã nguồn từ một repository và GitLab chính là một dịch vụ máy chủ repository công cộng.</a:t>
            </a:r>
          </a:p>
          <a:p>
            <a:pPr lvl="1">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GitLab là một trong những máy chủ chứa mã nguồn lớn trên thế giới</a:t>
            </a:r>
            <a:r>
              <a:rPr lang="en-US" sz="2000" dirty="0">
                <a:solidFill>
                  <a:schemeClr val="bg1"/>
                </a:solidFill>
                <a:latin typeface="Times New Roman" panose="02020603050405020304" pitchFamily="18" charset="0"/>
                <a:cs typeface="Times New Roman" panose="02020603050405020304" pitchFamily="18" charset="0"/>
              </a:rPr>
              <a:t>,</a:t>
            </a:r>
            <a:r>
              <a:rPr lang="vi-VN" sz="2000" dirty="0">
                <a:solidFill>
                  <a:schemeClr val="bg1"/>
                </a:solidFill>
                <a:latin typeface="Times New Roman" panose="02020603050405020304" pitchFamily="18" charset="0"/>
                <a:cs typeface="Times New Roman" panose="02020603050405020304" pitchFamily="18" charset="0"/>
              </a:rPr>
              <a:t> đã trở thành một yếu tố có sức ảnh hưởng trong cộng đồng phát triển mã nguồn mở.</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F7E180C-B375-D78A-8BD0-C9E02EE75A7D}"/>
              </a:ext>
            </a:extLst>
          </p:cNvPr>
          <p:cNvSpPr txBox="1"/>
          <p:nvPr/>
        </p:nvSpPr>
        <p:spPr>
          <a:xfrm>
            <a:off x="1018472" y="4331242"/>
            <a:ext cx="10617268" cy="1494833"/>
          </a:xfrm>
          <a:prstGeom prst="rect">
            <a:avLst/>
          </a:prstGeom>
          <a:noFill/>
        </p:spPr>
        <p:txBody>
          <a:bodyPr wrap="square">
            <a:spAutoFit/>
          </a:bodyPr>
          <a:lstStyle/>
          <a:p>
            <a:pPr marL="342900" indent="-342900">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nSpc>
                <a:spcPct val="150000"/>
              </a:lnSpc>
              <a:spcAft>
                <a:spcPts val="800"/>
              </a:spcAft>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nguồn</a:t>
            </a:r>
            <a:r>
              <a:rPr lang="en-US" sz="2000" dirty="0">
                <a:solidFill>
                  <a:schemeClr val="bg1"/>
                </a:solidFill>
                <a:latin typeface="Times New Roman" panose="02020603050405020304" pitchFamily="18" charset="0"/>
                <a:cs typeface="Times New Roman" panose="02020603050405020304" pitchFamily="18" charset="0"/>
              </a:rPr>
              <a:t>.</a:t>
            </a:r>
          </a:p>
          <a:p>
            <a:pPr lvl="1">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Phân chia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nhánh</a:t>
            </a:r>
            <a:r>
              <a:rPr lang="en-US" sz="2000" dirty="0">
                <a:solidFill>
                  <a:schemeClr val="bg1"/>
                </a:solidFill>
                <a:latin typeface="Times New Roman" panose="02020603050405020304" pitchFamily="18" charset="0"/>
                <a:cs typeface="Times New Roman" panose="02020603050405020304" pitchFamily="18" charset="0"/>
              </a:rPr>
              <a:t> (branch)</a:t>
            </a:r>
            <a:r>
              <a:rPr lang="vi-VN" sz="2000" dirty="0">
                <a:solidFill>
                  <a:schemeClr val="bg1"/>
                </a:solidFill>
                <a:latin typeface="Times New Roman" panose="02020603050405020304" pitchFamily="18" charset="0"/>
                <a:cs typeface="Times New Roman" panose="02020603050405020304" pitchFamily="18" charset="0"/>
              </a:rPr>
              <a:t> để phân chia công việc cho từng người để xử lý từng module.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947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786044"/>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1. </a:t>
            </a:r>
            <a:r>
              <a:rPr lang="en-US" sz="2400" dirty="0" err="1">
                <a:solidFill>
                  <a:schemeClr val="bg1"/>
                </a:solidFill>
                <a:latin typeface="Times New Roman" panose="02020603050405020304" pitchFamily="18" charset="0"/>
                <a:cs typeface="Times New Roman" panose="02020603050405020304" pitchFamily="18" charset="0"/>
              </a:rPr>
              <a:t>Thiết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kế</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sở</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liệu</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2">
            <a:extLst>
              <a:ext uri="{FF2B5EF4-FFF2-40B4-BE49-F238E27FC236}">
                <a16:creationId xmlns:a16="http://schemas.microsoft.com/office/drawing/2014/main" id="{160B075C-049E-7D13-6BF2-691A58FEA0DC}"/>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17</a:t>
            </a:fld>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47FE96A-B62C-5751-7072-814015244F24}"/>
              </a:ext>
            </a:extLst>
          </p:cNvPr>
          <p:cNvPicPr>
            <a:picLocks noChangeAspect="1"/>
          </p:cNvPicPr>
          <p:nvPr/>
        </p:nvPicPr>
        <p:blipFill>
          <a:blip r:embed="rId2"/>
          <a:stretch>
            <a:fillRect/>
          </a:stretch>
        </p:blipFill>
        <p:spPr>
          <a:xfrm>
            <a:off x="2428922" y="1643062"/>
            <a:ext cx="7050799" cy="4428894"/>
          </a:xfrm>
          <a:prstGeom prst="rect">
            <a:avLst/>
          </a:prstGeom>
        </p:spPr>
      </p:pic>
    </p:spTree>
    <p:extLst>
      <p:ext uri="{BB962C8B-B14F-4D97-AF65-F5344CB8AC3E}">
        <p14:creationId xmlns:p14="http://schemas.microsoft.com/office/powerpoint/2010/main" val="210590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786044"/>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 </a:t>
            </a:r>
            <a:r>
              <a:rPr lang="en-US" sz="2400" dirty="0" err="1">
                <a:solidFill>
                  <a:schemeClr val="bg1"/>
                </a:solidFill>
                <a:latin typeface="Times New Roman" panose="02020603050405020304" pitchFamily="18" charset="0"/>
                <a:cs typeface="Times New Roman" panose="02020603050405020304" pitchFamily="18" charset="0"/>
              </a:rPr>
              <a:t>Mô</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tả</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các</a:t>
            </a:r>
            <a:r>
              <a:rPr lang="en-US" sz="2400" dirty="0">
                <a:solidFill>
                  <a:schemeClr val="bg1"/>
                </a:solidFill>
                <a:latin typeface="Times New Roman" panose="02020603050405020304" pitchFamily="18" charset="0"/>
                <a:cs typeface="Times New Roman" panose="02020603050405020304" pitchFamily="18" charset="0"/>
              </a:rPr>
              <a:t> use case</a:t>
            </a:r>
          </a:p>
        </p:txBody>
      </p:sp>
      <p:pic>
        <p:nvPicPr>
          <p:cNvPr id="5" name="Picture 4">
            <a:extLst>
              <a:ext uri="{FF2B5EF4-FFF2-40B4-BE49-F238E27FC236}">
                <a16:creationId xmlns:a16="http://schemas.microsoft.com/office/drawing/2014/main" id="{D3D5A0B4-3FF8-A54E-9719-781C4A2402B4}"/>
              </a:ext>
            </a:extLst>
          </p:cNvPr>
          <p:cNvPicPr>
            <a:picLocks noChangeAspect="1"/>
          </p:cNvPicPr>
          <p:nvPr/>
        </p:nvPicPr>
        <p:blipFill>
          <a:blip r:embed="rId2"/>
          <a:stretch>
            <a:fillRect/>
          </a:stretch>
        </p:blipFill>
        <p:spPr>
          <a:xfrm>
            <a:off x="3630930" y="1366011"/>
            <a:ext cx="4930140" cy="4799006"/>
          </a:xfrm>
          <a:prstGeom prst="rect">
            <a:avLst/>
          </a:prstGeom>
        </p:spPr>
      </p:pic>
      <p:sp>
        <p:nvSpPr>
          <p:cNvPr id="6" name="Slide Number Placeholder 2">
            <a:extLst>
              <a:ext uri="{FF2B5EF4-FFF2-40B4-BE49-F238E27FC236}">
                <a16:creationId xmlns:a16="http://schemas.microsoft.com/office/drawing/2014/main" id="{DDBA2379-1BA1-E38F-581A-1DFE9B690B6A}"/>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18</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72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 Use case </a:t>
            </a:r>
            <a:r>
              <a:rPr lang="en-US" sz="2400" dirty="0" err="1">
                <a:solidFill>
                  <a:schemeClr val="bg1"/>
                </a:solidFill>
                <a:latin typeface="Times New Roman" panose="02020603050405020304" pitchFamily="18" charset="0"/>
                <a:cs typeface="Times New Roman" panose="02020603050405020304" pitchFamily="18" charset="0"/>
              </a:rPr>
              <a:t>Đăng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ký</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C1D93D-4050-944B-B13D-136B7A995E4F}"/>
              </a:ext>
            </a:extLst>
          </p:cNvPr>
          <p:cNvSpPr txBox="1"/>
          <p:nvPr/>
        </p:nvSpPr>
        <p:spPr>
          <a:xfrm>
            <a:off x="1162651" y="1451415"/>
            <a:ext cx="10383914" cy="1986249"/>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hiện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ra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form </a:t>
            </a:r>
            <a:r>
              <a:rPr lang="en-US" sz="2000" dirty="0" err="1">
                <a:solidFill>
                  <a:schemeClr val="bg1"/>
                </a:solidFill>
                <a:latin typeface="Times New Roman" panose="02020603050405020304" pitchFamily="18" charset="0"/>
                <a:cs typeface="Times New Roman" panose="02020603050405020304" pitchFamily="18" charset="0"/>
              </a:rPr>
              <a:t>điền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a:t>
            </a:r>
            <a:endParaRPr lang="en-US" sz="2000" b="1"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a:t>
            </a:r>
            <a:endParaRPr lang="vi-VN" sz="20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2">
            <a:extLst>
              <a:ext uri="{FF2B5EF4-FFF2-40B4-BE49-F238E27FC236}">
                <a16:creationId xmlns:a16="http://schemas.microsoft.com/office/drawing/2014/main" id="{D03E2C4E-D8A0-8EB8-92D3-44C02BEDB620}"/>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19</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518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công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công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việc</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8472" y="1351508"/>
            <a:ext cx="10171498" cy="3903954"/>
          </a:xfrm>
          <a:prstGeom prst="rect">
            <a:avLst/>
          </a:prstGeom>
          <a:noFill/>
        </p:spPr>
        <p:txBody>
          <a:bodyPr wrap="square">
            <a:spAutoFit/>
          </a:bodyPr>
          <a:lstStyle/>
          <a:p>
            <a:pPr marL="457200" indent="-457200">
              <a:lnSpc>
                <a:spcPct val="150000"/>
              </a:lnSpc>
              <a:buClr>
                <a:schemeClr val="bg1"/>
              </a:buClr>
              <a:buFont typeface="Arial" panose="020B0604020202020204" pitchFamily="34" charset="0"/>
              <a:buChar cha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tổng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quan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do </a:t>
            </a:r>
            <a:r>
              <a:rPr lang="en-US" sz="2400" dirty="0" err="1">
                <a:solidFill>
                  <a:schemeClr val="bg1"/>
                </a:solidFill>
                <a:latin typeface="Times New Roman" panose="02020603050405020304" pitchFamily="18" charset="0"/>
                <a:cs typeface="Times New Roman" panose="02020603050405020304" pitchFamily="18" charset="0"/>
              </a:rPr>
              <a:t>lựa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chọn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tính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cập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Đức</a:t>
            </a:r>
            <a:r>
              <a:rPr lang="en-US" sz="2400" dirty="0">
                <a:solidFill>
                  <a:schemeClr val="bg1"/>
                </a:solidFill>
                <a:latin typeface="Times New Roman" panose="02020603050405020304" pitchFamily="18" charset="0"/>
                <a:cs typeface="Times New Roman" panose="02020603050405020304" pitchFamily="18" charset="0"/>
              </a:rPr>
              <a:t> Anh)</a:t>
            </a:r>
          </a:p>
          <a:p>
            <a:pPr marL="457200" indent="-457200">
              <a:lnSpc>
                <a:spcPct val="150000"/>
              </a:lnSpc>
              <a:buClr>
                <a:schemeClr val="bg1"/>
              </a:buClr>
              <a:buFont typeface="Arial" panose="020B0604020202020204" pitchFamily="34" charset="0"/>
              <a:buChar char="•"/>
            </a:pPr>
            <a:r>
              <a:rPr lang="en-US" sz="2400" dirty="0" err="1">
                <a:solidFill>
                  <a:schemeClr val="bg1"/>
                </a:solidFill>
                <a:latin typeface="Times New Roman" panose="02020603050405020304" pitchFamily="18" charset="0"/>
                <a:cs typeface="Times New Roman" panose="02020603050405020304" pitchFamily="18" charset="0"/>
              </a:rPr>
              <a:t>Công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cụ</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ngôn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thực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r>
              <a:rPr lang="en-US" sz="2400" dirty="0">
                <a:solidFill>
                  <a:schemeClr val="bg1"/>
                </a:solidFill>
                <a:latin typeface="Times New Roman" panose="02020603050405020304" pitchFamily="18" charset="0"/>
                <a:cs typeface="Times New Roman" panose="02020603050405020304" pitchFamily="18" charset="0"/>
              </a:rPr>
              <a:t>: PyCharm, Case Studio 2, Mockup, IBM Rational Rose. (</a:t>
            </a:r>
            <a:r>
              <a:rPr lang="en-US" sz="2400" dirty="0" err="1">
                <a:solidFill>
                  <a:schemeClr val="bg1"/>
                </a:solidFill>
                <a:latin typeface="Times New Roman" panose="02020603050405020304" pitchFamily="18" charset="0"/>
                <a:cs typeface="Times New Roman" panose="02020603050405020304" pitchFamily="18" charset="0"/>
              </a:rPr>
              <a:t>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Khánh</a:t>
            </a:r>
            <a:r>
              <a:rPr lang="en-US" sz="2400" dirty="0">
                <a:solidFill>
                  <a:schemeClr val="bg1"/>
                </a:solidFill>
                <a:latin typeface="Times New Roman" panose="02020603050405020304" pitchFamily="18" charset="0"/>
                <a:cs typeface="Times New Roman" panose="02020603050405020304" pitchFamily="18" charset="0"/>
              </a:rPr>
              <a:t>)</a:t>
            </a:r>
          </a:p>
          <a:p>
            <a:pPr marL="457200" indent="-457200">
              <a:lnSpc>
                <a:spcPct val="150000"/>
              </a:lnSpc>
              <a:buClr>
                <a:schemeClr val="bg1"/>
              </a:buClr>
              <a:buFont typeface="Arial" panose="020B0604020202020204" pitchFamily="34" charset="0"/>
              <a:buChar char="•"/>
            </a:pPr>
            <a:r>
              <a:rPr lang="en-US" sz="2400" dirty="0" err="1">
                <a:solidFill>
                  <a:schemeClr val="bg1"/>
                </a:solidFill>
                <a:latin typeface="Times New Roman" panose="02020603050405020304" pitchFamily="18" charset="0"/>
                <a:cs typeface="Times New Roman" panose="02020603050405020304" pitchFamily="18" charset="0"/>
              </a:rPr>
              <a:t>Công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cụ</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ngôn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thực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DBeaver</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Ngôn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ngữ</a:t>
            </a:r>
            <a:r>
              <a:rPr lang="en-US" sz="2400" dirty="0">
                <a:solidFill>
                  <a:schemeClr val="bg1"/>
                </a:solidFill>
                <a:latin typeface="Times New Roman" panose="02020603050405020304" pitchFamily="18" charset="0"/>
                <a:cs typeface="Times New Roman" panose="02020603050405020304" pitchFamily="18" charset="0"/>
              </a:rPr>
              <a:t> Python, Django, GitLab. (</a:t>
            </a:r>
            <a:r>
              <a:rPr lang="en-US" sz="2400" dirty="0" err="1">
                <a:solidFill>
                  <a:schemeClr val="bg1"/>
                </a:solidFill>
                <a:latin typeface="Times New Roman" panose="02020603050405020304" pitchFamily="18" charset="0"/>
                <a:cs typeface="Times New Roman" panose="02020603050405020304" pitchFamily="18" charset="0"/>
              </a:rPr>
              <a:t>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Lân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Duy</a:t>
            </a:r>
            <a:r>
              <a:rPr lang="en-US" sz="2400" dirty="0">
                <a:solidFill>
                  <a:schemeClr val="bg1"/>
                </a:solidFill>
                <a:latin typeface="Times New Roman" panose="02020603050405020304" pitchFamily="18" charset="0"/>
                <a:cs typeface="Times New Roman" panose="02020603050405020304" pitchFamily="18" charset="0"/>
              </a:rPr>
              <a:t>)</a:t>
            </a:r>
          </a:p>
          <a:p>
            <a:pPr marL="457200" indent="-457200">
              <a:lnSpc>
                <a:spcPct val="150000"/>
              </a:lnSpc>
              <a:buClr>
                <a:schemeClr val="bg1"/>
              </a:buClr>
              <a:buFont typeface="Arial" panose="020B0604020202020204" pitchFamily="34" charset="0"/>
              <a:buChar char="•"/>
            </a:pPr>
            <a:r>
              <a:rPr lang="en-US" sz="2400" dirty="0" err="1">
                <a:solidFill>
                  <a:schemeClr val="bg1"/>
                </a:solidFill>
                <a:latin typeface="Times New Roman" panose="02020603050405020304" pitchFamily="18" charset="0"/>
                <a:cs typeface="Times New Roman" panose="02020603050405020304" pitchFamily="18" charset="0"/>
              </a:rPr>
              <a:t>Thiết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kế</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phân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tích</a:t>
            </a:r>
            <a:r>
              <a:rPr lang="en-US" sz="2400" dirty="0">
                <a:solidFill>
                  <a:schemeClr val="bg1"/>
                </a:solidFill>
                <a:latin typeface="Times New Roman" panose="02020603050405020304" pitchFamily="18" charset="0"/>
                <a:cs typeface="Times New Roman" panose="02020603050405020304" pitchFamily="18" charset="0"/>
              </a:rPr>
              <a:t> use case (Lê </a:t>
            </a:r>
            <a:r>
              <a:rPr lang="en-US" sz="2400" dirty="0" err="1">
                <a:solidFill>
                  <a:schemeClr val="bg1"/>
                </a:solidFill>
                <a:latin typeface="Times New Roman" panose="02020603050405020304" pitchFamily="18" charset="0"/>
                <a:cs typeface="Times New Roman" panose="02020603050405020304" pitchFamily="18" charset="0"/>
              </a:rPr>
              <a:t>Việt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Hưng</a:t>
            </a:r>
            <a:r>
              <a:rPr lang="en-US" sz="2400" dirty="0">
                <a:solidFill>
                  <a:schemeClr val="bg1"/>
                </a:solidFill>
                <a:latin typeface="Times New Roman" panose="02020603050405020304" pitchFamily="18" charset="0"/>
                <a:cs typeface="Times New Roman" panose="02020603050405020304" pitchFamily="18" charset="0"/>
              </a:rPr>
              <a:t>)</a:t>
            </a:r>
          </a:p>
          <a:p>
            <a:pPr marL="457200" indent="-457200">
              <a:lnSpc>
                <a:spcPct val="150000"/>
              </a:lnSpc>
              <a:buClr>
                <a:schemeClr val="bg1"/>
              </a:buClr>
              <a:buFont typeface="Arial" panose="020B0604020202020204" pitchFamily="34" charset="0"/>
              <a:buChar char="•"/>
            </a:pPr>
            <a:r>
              <a:rPr lang="en-US" sz="2400" dirty="0" err="1">
                <a:solidFill>
                  <a:schemeClr val="bg1"/>
                </a:solidFill>
                <a:latin typeface="Times New Roman" panose="02020603050405020304" pitchFamily="18" charset="0"/>
                <a:cs typeface="Times New Roman" panose="02020603050405020304" pitchFamily="18" charset="0"/>
              </a:rPr>
              <a:t>Thiết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kế</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màn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hình</a:t>
            </a:r>
            <a:r>
              <a:rPr lang="en-US" sz="2400" dirty="0">
                <a:solidFill>
                  <a:schemeClr val="bg1"/>
                </a:solidFill>
                <a:latin typeface="Times New Roman" panose="02020603050405020304" pitchFamily="18" charset="0"/>
                <a:cs typeface="Times New Roman" panose="02020603050405020304" pitchFamily="18" charset="0"/>
              </a:rPr>
              <a:t> (Cao </a:t>
            </a:r>
            <a:r>
              <a:rPr lang="en-US" sz="2400" dirty="0" err="1">
                <a:solidFill>
                  <a:schemeClr val="bg1"/>
                </a:solidFill>
                <a:latin typeface="Times New Roman" panose="02020603050405020304" pitchFamily="18" charset="0"/>
                <a:cs typeface="Times New Roman" panose="02020603050405020304" pitchFamily="18" charset="0"/>
              </a:rPr>
              <a:t>Bá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Lộc</a:t>
            </a:r>
            <a:r>
              <a:rPr 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21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2.2 Use case </a:t>
            </a:r>
            <a:r>
              <a:rPr lang="en-US" sz="2400" dirty="0" err="1">
                <a:solidFill>
                  <a:schemeClr val="bg1"/>
                </a:solidFill>
                <a:latin typeface="Times New Roman" panose="02020603050405020304" pitchFamily="18" charset="0"/>
                <a:cs typeface="Times New Roman" panose="02020603050405020304" pitchFamily="18" charset="0"/>
              </a:rPr>
              <a:t>Đăng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xuất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C1D93D-4050-944B-B13D-136B7A995E4F}"/>
              </a:ext>
            </a:extLst>
          </p:cNvPr>
          <p:cNvSpPr txBox="1"/>
          <p:nvPr/>
        </p:nvSpPr>
        <p:spPr>
          <a:xfrm>
            <a:off x="1162651" y="1451415"/>
            <a:ext cx="10383914" cy="960328"/>
          </a:xfrm>
          <a:prstGeom prst="rect">
            <a:avLst/>
          </a:prstGeom>
          <a:noFill/>
        </p:spPr>
        <p:txBody>
          <a:bodyPr wrap="square">
            <a:spAutoFit/>
          </a:bodyPr>
          <a:lstStyle/>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dung click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xuất</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Hệ thống sẽ xoá session và trở lại màn hình Trang chủ</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E54CE6-A92F-560F-0E1D-7E2C5F9670D4}"/>
              </a:ext>
            </a:extLst>
          </p:cNvPr>
          <p:cNvSpPr txBox="1"/>
          <p:nvPr/>
        </p:nvSpPr>
        <p:spPr>
          <a:xfrm>
            <a:off x="1010251" y="2411743"/>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2.3 Use case </a:t>
            </a:r>
            <a:r>
              <a:rPr lang="en-US" sz="2400" dirty="0" err="1">
                <a:solidFill>
                  <a:schemeClr val="bg1"/>
                </a:solidFill>
                <a:latin typeface="Times New Roman" panose="02020603050405020304" pitchFamily="18" charset="0"/>
                <a:cs typeface="Times New Roman" panose="02020603050405020304" pitchFamily="18" charset="0"/>
              </a:rPr>
              <a:t>Đăng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nhập</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77F25F-0F1D-FC1D-3CAB-32878A231843}"/>
              </a:ext>
            </a:extLst>
          </p:cNvPr>
          <p:cNvSpPr txBox="1"/>
          <p:nvPr/>
        </p:nvSpPr>
        <p:spPr>
          <a:xfrm>
            <a:off x="1162651" y="2991710"/>
            <a:ext cx="10383914" cy="1883657"/>
          </a:xfrm>
          <a:prstGeom prst="rect">
            <a:avLst/>
          </a:prstGeom>
          <a:noFill/>
        </p:spPr>
        <p:txBody>
          <a:bodyPr wrap="square">
            <a:spAutoFit/>
          </a:bodyPr>
          <a:lstStyle/>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dung click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gồm</a:t>
            </a:r>
            <a:r>
              <a:rPr lang="en-US" sz="2000" dirty="0">
                <a:solidFill>
                  <a:schemeClr val="bg1"/>
                </a:solidFill>
                <a:latin typeface="Times New Roman" panose="02020603050405020304" pitchFamily="18" charset="0"/>
                <a:cs typeface="Times New Roman" panose="02020603050405020304" pitchFamily="18" charset="0"/>
              </a:rPr>
              <a:t>: email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khẩu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sau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so </a:t>
            </a:r>
            <a:r>
              <a:rPr lang="en-US" sz="2000" dirty="0" err="1">
                <a:solidFill>
                  <a:schemeClr val="bg1"/>
                </a:solidFill>
                <a:latin typeface="Times New Roman" panose="02020603050405020304" pitchFamily="18" charset="0"/>
                <a:cs typeface="Times New Roman" panose="02020603050405020304" pitchFamily="18" charset="0"/>
              </a:rPr>
              <a:t>sánh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liệu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ở</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Nếu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như</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khớp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thì</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chuyển</a:t>
            </a:r>
            <a:r>
              <a:rPr lang="en-US" sz="2000" dirty="0">
                <a:solidFill>
                  <a:schemeClr val="bg1"/>
                </a:solidFill>
                <a:latin typeface="Times New Roman" panose="02020603050405020304" pitchFamily="18" charset="0"/>
                <a:cs typeface="Times New Roman" panose="02020603050405020304" pitchFamily="18" charset="0"/>
              </a:rPr>
              <a:t> sang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Trang </a:t>
            </a:r>
            <a:r>
              <a:rPr lang="en-US" sz="2000" dirty="0" err="1">
                <a:solidFill>
                  <a:schemeClr val="bg1"/>
                </a:solidFill>
                <a:latin typeface="Times New Roman" panose="02020603050405020304" pitchFamily="18" charset="0"/>
                <a:cs typeface="Times New Roman" panose="02020603050405020304" pitchFamily="18" charset="0"/>
              </a:rPr>
              <a:t>chủ</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Slide Number Placeholder 2">
            <a:extLst>
              <a:ext uri="{FF2B5EF4-FFF2-40B4-BE49-F238E27FC236}">
                <a16:creationId xmlns:a16="http://schemas.microsoft.com/office/drawing/2014/main" id="{B74B5B6C-5DE5-9428-93B5-1224C6028B7C}"/>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20</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620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2.4 Use case </a:t>
            </a:r>
            <a:r>
              <a:rPr lang="en-US" sz="2400" dirty="0" err="1">
                <a:solidFill>
                  <a:schemeClr val="bg1"/>
                </a:solidFill>
                <a:latin typeface="Times New Roman" panose="02020603050405020304" pitchFamily="18" charset="0"/>
                <a:cs typeface="Times New Roman" panose="02020603050405020304" pitchFamily="18" charset="0"/>
              </a:rPr>
              <a:t>Sửa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thông</a:t>
            </a:r>
            <a:r>
              <a:rPr lang="en-US" sz="2400" dirty="0">
                <a:solidFill>
                  <a:schemeClr val="bg1"/>
                </a:solidFill>
                <a:latin typeface="Times New Roman" panose="02020603050405020304" pitchFamily="18" charset="0"/>
                <a:cs typeface="Times New Roman" panose="02020603050405020304" pitchFamily="18" charset="0"/>
              </a:rPr>
              <a:t> tin </a:t>
            </a:r>
            <a:r>
              <a:rPr lang="en-US" sz="2400" dirty="0" err="1">
                <a:solidFill>
                  <a:schemeClr val="bg1"/>
                </a:solidFill>
                <a:latin typeface="Times New Roman" panose="02020603050405020304" pitchFamily="18" charset="0"/>
                <a:cs typeface="Times New Roman" panose="02020603050405020304" pitchFamily="18" charset="0"/>
              </a:rPr>
              <a:t>cá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nhân</a:t>
            </a:r>
            <a:r>
              <a:rPr lang="en-US" sz="2400"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16C1D93D-4050-944B-B13D-136B7A995E4F}"/>
              </a:ext>
            </a:extLst>
          </p:cNvPr>
          <p:cNvSpPr txBox="1"/>
          <p:nvPr/>
        </p:nvSpPr>
        <p:spPr>
          <a:xfrm>
            <a:off x="1162651" y="1451415"/>
            <a:ext cx="10383914" cy="1883657"/>
          </a:xfrm>
          <a:prstGeom prst="rect">
            <a:avLst/>
          </a:prstGeom>
          <a:noFill/>
        </p:spPr>
        <p:txBody>
          <a:bodyPr wrap="square">
            <a:spAutoFit/>
          </a:bodyPr>
          <a:lstStyle/>
          <a:p>
            <a:pPr marL="342900" lvl="6"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endParaRPr lang="en-VN"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endParaRPr lang="en-VN"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B49387E-44F0-727D-AF37-954743BE0732}"/>
              </a:ext>
            </a:extLst>
          </p:cNvPr>
          <p:cNvSpPr txBox="1"/>
          <p:nvPr/>
        </p:nvSpPr>
        <p:spPr>
          <a:xfrm>
            <a:off x="1010251" y="3335072"/>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2.5 Use case </a:t>
            </a:r>
            <a:r>
              <a:rPr lang="en-US" sz="2400" dirty="0" err="1">
                <a:solidFill>
                  <a:schemeClr val="bg1"/>
                </a:solidFill>
                <a:latin typeface="Times New Roman" panose="02020603050405020304" pitchFamily="18" charset="0"/>
                <a:cs typeface="Times New Roman" panose="02020603050405020304" pitchFamily="18" charset="0"/>
              </a:rPr>
              <a:t>Xem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3BF1F6-7669-8CF9-B91D-8A4406B56677}"/>
              </a:ext>
            </a:extLst>
          </p:cNvPr>
          <p:cNvSpPr txBox="1"/>
          <p:nvPr/>
        </p:nvSpPr>
        <p:spPr>
          <a:xfrm>
            <a:off x="1162651" y="3915039"/>
            <a:ext cx="10383914" cy="1421992"/>
          </a:xfrm>
          <a:prstGeom prst="rect">
            <a:avLst/>
          </a:prstGeom>
          <a:noFill/>
        </p:spPr>
        <p:txBody>
          <a:bodyPr wrap="square">
            <a:spAutoFit/>
          </a:bodyPr>
          <a:lstStyle/>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dung click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a:t>
            </a:r>
          </a:p>
          <a:p>
            <a:pPr marL="342900" lvl="1" indent="-342900" algn="just">
              <a:lnSpc>
                <a:spcPct val="150000"/>
              </a:lnSpc>
              <a:spcAft>
                <a:spcPts val="800"/>
              </a:spcAft>
              <a:buClr>
                <a:schemeClr val="bg1"/>
              </a:buClr>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Hệ thống sẽ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gồm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ảnh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giá</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Slide Number Placeholder 2">
            <a:extLst>
              <a:ext uri="{FF2B5EF4-FFF2-40B4-BE49-F238E27FC236}">
                <a16:creationId xmlns:a16="http://schemas.microsoft.com/office/drawing/2014/main" id="{0A9B271B-8296-13FE-E45F-B410EF5BB47E}"/>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21</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205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2.6 Use case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giỏ</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162651" y="1451415"/>
            <a:ext cx="10383914" cy="3473836"/>
          </a:xfrm>
          <a:prstGeom prst="rect">
            <a:avLst/>
          </a:prstGeom>
          <a:noFill/>
        </p:spPr>
        <p:txBody>
          <a:bodyPr wrap="square">
            <a:spAutoFit/>
          </a:bodyPr>
          <a:lstStyle/>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phép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thêm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giỏ</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Giỏ</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Order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giỏ</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vừa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chọn</a:t>
            </a:r>
            <a:r>
              <a:rPr lang="en-US" sz="2000" dirty="0">
                <a:solidFill>
                  <a:schemeClr val="bg1"/>
                </a:solidFill>
                <a:latin typeface="Times New Roman" panose="02020603050405020304" pitchFamily="18" charset="0"/>
                <a:cs typeface="Times New Roman" panose="02020603050405020304" pitchFamily="18" charset="0"/>
              </a:rPr>
              <a:t> ra </a:t>
            </a:r>
            <a:r>
              <a:rPr lang="en-US" sz="2000" err="1">
                <a:solidFill>
                  <a:schemeClr val="bg1"/>
                </a:solidFill>
                <a:latin typeface="Times New Roman" panose="02020603050405020304" pitchFamily="18" charset="0"/>
                <a:cs typeface="Times New Roman" panose="02020603050405020304" pitchFamily="18" charset="0"/>
              </a:rPr>
              <a:t>khỏi</a:t>
            </a:r>
            <a:r>
              <a:rPr lang="en-US" sz="2000">
                <a:solidFill>
                  <a:schemeClr val="bg1"/>
                </a:solidFill>
                <a:latin typeface="Times New Roman" panose="02020603050405020304" pitchFamily="18" charset="0"/>
                <a:cs typeface="Times New Roman" panose="02020603050405020304" pitchFamily="18" charset="0"/>
              </a:rPr>
              <a:t> giỏ hàng và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“Thanh </a:t>
            </a:r>
            <a:r>
              <a:rPr lang="en-US" sz="2000" dirty="0" err="1">
                <a:solidFill>
                  <a:schemeClr val="bg1"/>
                </a:solidFill>
                <a:latin typeface="Times New Roman" panose="02020603050405020304" pitchFamily="18" charset="0"/>
                <a:cs typeface="Times New Roman" panose="02020603050405020304" pitchFamily="18" charset="0"/>
              </a:rPr>
              <a:t>toán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Order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toán</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6" name="Slide Number Placeholder 2">
            <a:extLst>
              <a:ext uri="{FF2B5EF4-FFF2-40B4-BE49-F238E27FC236}">
                <a16:creationId xmlns:a16="http://schemas.microsoft.com/office/drawing/2014/main" id="{EB18C163-77DF-F83A-3D32-49FBBDC1C9F6}"/>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22</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38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2.7 Use case </a:t>
            </a:r>
            <a:r>
              <a:rPr lang="en-US" sz="2400" dirty="0" err="1">
                <a:solidFill>
                  <a:schemeClr val="bg1"/>
                </a:solidFill>
                <a:latin typeface="Times New Roman" panose="02020603050405020304" pitchFamily="18" charset="0"/>
                <a:cs typeface="Times New Roman" panose="02020603050405020304" pitchFamily="18" charset="0"/>
              </a:rPr>
              <a:t>Xem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mục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C1D93D-4050-944B-B13D-136B7A995E4F}"/>
              </a:ext>
            </a:extLst>
          </p:cNvPr>
          <p:cNvSpPr txBox="1"/>
          <p:nvPr/>
        </p:nvSpPr>
        <p:spPr>
          <a:xfrm>
            <a:off x="1162651" y="1451415"/>
            <a:ext cx="10383914" cy="1421992"/>
          </a:xfrm>
          <a:prstGeom prst="rect">
            <a:avLst/>
          </a:prstGeom>
          <a:noFill/>
        </p:spPr>
        <p:txBody>
          <a:bodyPr wrap="square">
            <a:spAutoFit/>
          </a:bodyPr>
          <a:lstStyle/>
          <a:p>
            <a:pPr>
              <a:lnSpc>
                <a:spcPct val="150000"/>
              </a:lnSpc>
            </a:pP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dung click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err="1">
                <a:solidFill>
                  <a:schemeClr val="bg1"/>
                </a:solidFill>
                <a:latin typeface="Times New Roman" panose="02020603050405020304" pitchFamily="18" charset="0"/>
                <a:cs typeface="Times New Roman" panose="02020603050405020304" pitchFamily="18" charset="0"/>
              </a:rPr>
              <a:t>nút</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Xem</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mục</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a:solidFill>
                  <a:schemeClr val="bg1"/>
                </a:solidFill>
                <a:latin typeface="Times New Roman" panose="02020603050405020304" pitchFamily="18" charset="0"/>
                <a:cs typeface="Times New Roman" panose="02020603050405020304" pitchFamily="18" charset="0"/>
              </a:rPr>
              <a:t> menu</a:t>
            </a:r>
            <a:endParaRPr lang="en-US"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Hệ thống </a:t>
            </a:r>
            <a:r>
              <a:rPr lang="vi-VN" sz="2000">
                <a:solidFill>
                  <a:schemeClr val="bg1"/>
                </a:solidFill>
                <a:latin typeface="Times New Roman" panose="02020603050405020304" pitchFamily="18" charset="0"/>
                <a:cs typeface="Times New Roman" panose="02020603050405020304" pitchFamily="18" charset="0"/>
              </a:rPr>
              <a:t>sẽ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Category</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mục</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gồm</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tên</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mục</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ảnh</a:t>
            </a:r>
            <a:r>
              <a:rPr lang="en-US" sz="200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3E7911-CA27-BC04-D3A0-3FDB9A4D4270}"/>
              </a:ext>
            </a:extLst>
          </p:cNvPr>
          <p:cNvSpPr txBox="1"/>
          <p:nvPr/>
        </p:nvSpPr>
        <p:spPr>
          <a:xfrm>
            <a:off x="1010251" y="2853315"/>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2.8 Use case </a:t>
            </a:r>
            <a:r>
              <a:rPr lang="en-US" sz="2400" dirty="0" err="1">
                <a:solidFill>
                  <a:schemeClr val="bg1"/>
                </a:solidFill>
                <a:latin typeface="Times New Roman" panose="02020603050405020304" pitchFamily="18" charset="0"/>
                <a:cs typeface="Times New Roman" panose="02020603050405020304" pitchFamily="18" charset="0"/>
              </a:rPr>
              <a:t>Đặt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0814A0-44D9-4079-C387-D42A8C307EC5}"/>
              </a:ext>
            </a:extLst>
          </p:cNvPr>
          <p:cNvSpPr txBox="1"/>
          <p:nvPr/>
        </p:nvSpPr>
        <p:spPr>
          <a:xfrm>
            <a:off x="1162651" y="3433282"/>
            <a:ext cx="10383914" cy="1883657"/>
          </a:xfrm>
          <a:prstGeom prst="rect">
            <a:avLst/>
          </a:prstGeom>
          <a:noFill/>
        </p:spPr>
        <p:txBody>
          <a:bodyPr wrap="square">
            <a:spAutoFit/>
          </a:bodyPr>
          <a:lstStyle/>
          <a:p>
            <a:pPr lvl="6">
              <a:lnSpc>
                <a:spcPct val="150000"/>
              </a:lnSpc>
            </a:pP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xuất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Category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endParaRPr lang="en-VN"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chọn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Mua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endParaRPr lang="en-VN" sz="2000" dirty="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2">
            <a:extLst>
              <a:ext uri="{FF2B5EF4-FFF2-40B4-BE49-F238E27FC236}">
                <a16:creationId xmlns:a16="http://schemas.microsoft.com/office/drawing/2014/main" id="{679745C9-1A6B-2BFB-CC6D-EEF2F0745986}"/>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23</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08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2.9 Use case </a:t>
            </a:r>
            <a:r>
              <a:rPr lang="en-US" sz="2400" dirty="0" err="1">
                <a:solidFill>
                  <a:schemeClr val="bg1"/>
                </a:solidFill>
                <a:latin typeface="Times New Roman" panose="02020603050405020304" pitchFamily="18" charset="0"/>
                <a:cs typeface="Times New Roman" panose="02020603050405020304" pitchFamily="18" charset="0"/>
              </a:rPr>
              <a:t>Tìm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kiếm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162651" y="1451415"/>
            <a:ext cx="10383914" cy="2806987"/>
          </a:xfrm>
          <a:prstGeom prst="rect">
            <a:avLst/>
          </a:prstGeom>
          <a:noFill/>
        </p:spPr>
        <p:txBody>
          <a:bodyPr wrap="square">
            <a:spAutoFit/>
          </a:bodyPr>
          <a:lstStyle/>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phép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cứu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Tìm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kiếm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mục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chọn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mục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chi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6" name="Slide Number Placeholder 2">
            <a:extLst>
              <a:ext uri="{FF2B5EF4-FFF2-40B4-BE49-F238E27FC236}">
                <a16:creationId xmlns:a16="http://schemas.microsoft.com/office/drawing/2014/main" id="{48F9518C-C8D6-D103-D7F3-E2B833BFCFE4}"/>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24</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40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2.10 Use case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đơn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162651" y="1451415"/>
            <a:ext cx="10383914" cy="3473836"/>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xuất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hang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Order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trạng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trạng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hủy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2">
            <a:extLst>
              <a:ext uri="{FF2B5EF4-FFF2-40B4-BE49-F238E27FC236}">
                <a16:creationId xmlns:a16="http://schemas.microsoft.com/office/drawing/2014/main" id="{56EEA82B-B043-53F7-9773-ECCC6E866ED1}"/>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25</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29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2.11 Use case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162651" y="1451415"/>
            <a:ext cx="10383914" cy="4038093"/>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xuất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Thêm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yêu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đủ</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khoản</a:t>
            </a:r>
            <a:r>
              <a:rPr lang="en-US" sz="2000" dirty="0">
                <a:solidFill>
                  <a:schemeClr val="bg1"/>
                </a:solidFill>
                <a:latin typeface="Times New Roman" panose="02020603050405020304" pitchFamily="18" charset="0"/>
                <a:cs typeface="Times New Roman" panose="02020603050405020304" pitchFamily="18" charset="0"/>
              </a:rPr>
              <a:t>. 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Thêm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ra </a:t>
            </a:r>
            <a:r>
              <a:rPr lang="en-US" sz="2000" dirty="0" err="1">
                <a:solidFill>
                  <a:schemeClr val="bg1"/>
                </a:solidFill>
                <a:latin typeface="Times New Roman" panose="02020603050405020304" pitchFamily="18" charset="0"/>
                <a:cs typeface="Times New Roman" panose="02020603050405020304" pitchFamily="18" charset="0"/>
              </a:rPr>
              <a:t>bản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User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vừa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Tx/>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Tx/>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2">
            <a:extLst>
              <a:ext uri="{FF2B5EF4-FFF2-40B4-BE49-F238E27FC236}">
                <a16:creationId xmlns:a16="http://schemas.microsoft.com/office/drawing/2014/main" id="{66B8F2F5-831F-3983-6865-EF85DF04B4F6}"/>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26</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795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2.12 Use case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162651" y="1451415"/>
            <a:ext cx="10383914" cy="3012171"/>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dòng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rPr>
              <a:t>muốn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sửa</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Hệ</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thống</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sẽ</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hiển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thị</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các</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thông</a:t>
            </a:r>
            <a:r>
              <a:rPr lang="en-US" sz="2000" dirty="0">
                <a:solidFill>
                  <a:schemeClr val="bg1"/>
                </a:solidFill>
                <a:effectLst/>
                <a:latin typeface="Times New Roman" panose="02020603050405020304" pitchFamily="18" charset="0"/>
                <a:ea typeface="Calibri" panose="020F0502020204030204" pitchFamily="34" charset="0"/>
              </a:rPr>
              <a:t> tin </a:t>
            </a:r>
            <a:r>
              <a:rPr lang="en-US" sz="2000" dirty="0" err="1">
                <a:solidFill>
                  <a:schemeClr val="bg1"/>
                </a:solidFill>
                <a:effectLst/>
                <a:latin typeface="Times New Roman" panose="02020603050405020304" pitchFamily="18" charset="0"/>
                <a:ea typeface="Calibri" panose="020F0502020204030204" pitchFamily="34" charset="0"/>
              </a:rPr>
              <a:t>cũ</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của</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tài</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khoản</a:t>
            </a:r>
            <a:r>
              <a:rPr lang="en-US" sz="2000" dirty="0">
                <a:solidFill>
                  <a:schemeClr val="bg1"/>
                </a:solidFill>
                <a:effectLst/>
                <a:latin typeface="Times New Roman" panose="02020603050405020304" pitchFamily="18" charset="0"/>
                <a:ea typeface="Calibri" panose="020F0502020204030204" pitchFamily="34" charset="0"/>
              </a:rPr>
              <a:t>.</a:t>
            </a:r>
            <a:r>
              <a:rPr lang="en-US" sz="2000" dirty="0">
                <a:solidFill>
                  <a:schemeClr val="bg1"/>
                </a:solidFill>
                <a:latin typeface="Times New Roman" panose="02020603050405020304" pitchFamily="18" charset="0"/>
                <a:cs typeface="Times New Roman" panose="02020603050405020304" pitchFamily="18" charset="0"/>
              </a:rPr>
              <a:t> A</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dmin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xong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bấm</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ghi</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rPr>
              <a:t>Admin </a:t>
            </a:r>
            <a:r>
              <a:rPr lang="en-US" sz="2000" dirty="0" err="1">
                <a:solidFill>
                  <a:schemeClr val="bg1"/>
                </a:solidFill>
                <a:effectLst/>
                <a:latin typeface="Times New Roman" panose="02020603050405020304" pitchFamily="18" charset="0"/>
                <a:ea typeface="Calibri" panose="020F0502020204030204" pitchFamily="34" charset="0"/>
              </a:rPr>
              <a:t>bấm</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vào</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biểu</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tượng</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xoá</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bên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phải</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trên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dòng</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tài</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khoản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muốn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xoá</a:t>
            </a:r>
            <a:r>
              <a:rPr lang="en-US" sz="2000" dirty="0">
                <a:solidFill>
                  <a:schemeClr val="bg1"/>
                </a:solidFill>
                <a:effectLst/>
                <a:latin typeface="Times New Roman" panose="02020603050405020304" pitchFamily="18" charset="0"/>
                <a:ea typeface="Calibri" panose="020F0502020204030204" pitchFamily="34" charset="0"/>
              </a:rPr>
              <a:t>.</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admin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bấm</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xoá</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xoá</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marL="342900" lvl="1" indent="-342900" algn="just">
              <a:lnSpc>
                <a:spcPct val="150000"/>
              </a:lnSpc>
              <a:spcAft>
                <a:spcPts val="800"/>
              </a:spcAft>
              <a:buClr>
                <a:schemeClr val="bg1"/>
              </a:buClr>
              <a:buFontTx/>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2B6486-422B-3FA6-8533-2F9F7D908A89}"/>
              </a:ext>
            </a:extLst>
          </p:cNvPr>
          <p:cNvSpPr txBox="1"/>
          <p:nvPr/>
        </p:nvSpPr>
        <p:spPr>
          <a:xfrm>
            <a:off x="1010251" y="383476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2.13 Use case </a:t>
            </a:r>
            <a:r>
              <a:rPr lang="en-US" sz="2400" dirty="0" err="1">
                <a:solidFill>
                  <a:schemeClr val="bg1"/>
                </a:solidFill>
                <a:latin typeface="Times New Roman" panose="02020603050405020304" pitchFamily="18" charset="0"/>
                <a:cs typeface="Times New Roman" panose="02020603050405020304" pitchFamily="18" charset="0"/>
              </a:rPr>
              <a:t>Thống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kê</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7B0539-EA53-EEFF-46B7-97793314C92D}"/>
              </a:ext>
            </a:extLst>
          </p:cNvPr>
          <p:cNvSpPr txBox="1"/>
          <p:nvPr/>
        </p:nvSpPr>
        <p:spPr>
          <a:xfrm>
            <a:off x="1162651" y="4414735"/>
            <a:ext cx="10383914" cy="960328"/>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Admin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trang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chủ</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liệu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a:solidFill>
                  <a:schemeClr val="bg1"/>
                </a:solidFill>
                <a:latin typeface="Times New Roman" panose="02020603050405020304" pitchFamily="18" charset="0"/>
                <a:cs typeface="Times New Roman" panose="02020603050405020304" pitchFamily="18" charset="0"/>
              </a:rPr>
              <a:t>Order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tổng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doanh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tổng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bán</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8" name="Slide Number Placeholder 2">
            <a:extLst>
              <a:ext uri="{FF2B5EF4-FFF2-40B4-BE49-F238E27FC236}">
                <a16:creationId xmlns:a16="http://schemas.microsoft.com/office/drawing/2014/main" id="{A6B07DDB-0857-59B5-3FA6-20B930A52A8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27</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91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1A5B5B-40F9-6E4C-8E39-97CA3B654B35}"/>
              </a:ext>
            </a:extLst>
          </p:cNvPr>
          <p:cNvSpPr txBox="1"/>
          <p:nvPr/>
        </p:nvSpPr>
        <p:spPr>
          <a:xfrm>
            <a:off x="1018472" y="849599"/>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2.14 Use case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010251" y="1578525"/>
            <a:ext cx="10383914" cy="3473836"/>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phép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(Admin)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cửa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 case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bắt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menu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xuất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Thêm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yêu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cầu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đủ</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sau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Thêm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hiện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vừa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6" name="Slide Number Placeholder 2">
            <a:extLst>
              <a:ext uri="{FF2B5EF4-FFF2-40B4-BE49-F238E27FC236}">
                <a16:creationId xmlns:a16="http://schemas.microsoft.com/office/drawing/2014/main" id="{C2E41A96-A7D0-6A37-A202-4B4DDF0A8726}"/>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28</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	</a:t>
            </a:r>
            <a:r>
              <a:rPr lang="en-US" sz="2800" b="1" dirty="0" err="1">
                <a:solidFill>
                  <a:schemeClr val="bg1"/>
                </a:solidFill>
                <a:latin typeface="Times New Roman" panose="02020603050405020304" pitchFamily="18" charset="0"/>
                <a:cs typeface="Times New Roman" panose="02020603050405020304" pitchFamily="18" charset="0"/>
              </a:rPr>
              <a:t>Phân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tích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22B35-0653-43A0-BDE2-DC57247184F5}"/>
              </a:ext>
            </a:extLst>
          </p:cNvPr>
          <p:cNvSpPr txBox="1"/>
          <p:nvPr/>
        </p:nvSpPr>
        <p:spPr>
          <a:xfrm>
            <a:off x="1266465" y="1429566"/>
            <a:ext cx="9907063" cy="3832909"/>
          </a:xfrm>
          <a:prstGeom prst="rect">
            <a:avLst/>
          </a:prstGeom>
          <a:noFill/>
        </p:spPr>
        <p:txBody>
          <a:bodyPr wrap="square">
            <a:spAutoFit/>
          </a:bodyPr>
          <a:lstStyle/>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a:t>
            </a: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đổi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bầm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kiểm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p>
          <a:p>
            <a:pPr marL="342900" lvl="1" indent="-342900" algn="just">
              <a:lnSpc>
                <a:spcPct val="150000"/>
              </a:lnSpc>
              <a:spcAft>
                <a:spcPts val="800"/>
              </a:spcAft>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dòng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Khi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nút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thì</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Product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EA339249-BEAF-0E47-689E-07C13FFCB10C}"/>
              </a:ext>
            </a:extLst>
          </p:cNvPr>
          <p:cNvSpPr txBox="1"/>
          <p:nvPr/>
        </p:nvSpPr>
        <p:spPr>
          <a:xfrm>
            <a:off x="1018472" y="849599"/>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2.15 Use case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2">
            <a:extLst>
              <a:ext uri="{FF2B5EF4-FFF2-40B4-BE49-F238E27FC236}">
                <a16:creationId xmlns:a16="http://schemas.microsoft.com/office/drawing/2014/main" id="{1745CEC8-281D-319B-0CC4-BF77C06149D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29</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567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1. </a:t>
            </a: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6506879" cy="4191981"/>
          </a:xfrm>
          <a:prstGeom prst="rect">
            <a:avLst/>
          </a:prstGeom>
          <a:noFill/>
        </p:spPr>
        <p:txBody>
          <a:bodyPr wrap="square">
            <a:spAutoFit/>
          </a:bodyPr>
          <a:lstStyle/>
          <a:p>
            <a:pPr marL="342900" indent="-342900" algn="just">
              <a:lnSpc>
                <a:spcPct val="150000"/>
              </a:lnSpc>
              <a:buClr>
                <a:schemeClr val="bg1"/>
              </a:buClr>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Ngày nay, công nghệ thông tin đã có những bước tiến phát triển mạnh mẽ về cả chiều sâu và chiều rộng và đặc biệt là sự phát triển của mạng Internet. Và một loại hình kinh doanh khá phổ biến hiện nay đó là ”Bán hàng qua mạng”.</a:t>
            </a:r>
          </a:p>
          <a:p>
            <a:pPr marL="342900" indent="-342900" algn="just">
              <a:lnSpc>
                <a:spcPct val="150000"/>
              </a:lnSpc>
              <a:buClr>
                <a:schemeClr val="bg1"/>
              </a:buClr>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Tại Việt Nam, theo Sách trắng Thương mại điện tử năm 2021, tỷ lệ người dùng Internet tham gia mua sắm trực tuyến đã tăng từ 77% trong năm 2019 lên 88% trong năm 2020. Từ khảo sát này, chúng em đã lên ý tưởng và phát triển Website bán giày thể thao Sport247.</a:t>
            </a:r>
          </a:p>
        </p:txBody>
      </p:sp>
      <p:pic>
        <p:nvPicPr>
          <p:cNvPr id="1030" name="Picture 6" descr="Mua sắm qua mạng thời dịch bệnh Covid-19 tiện lợi mà cũng đầy rủi ro">
            <a:extLst>
              <a:ext uri="{FF2B5EF4-FFF2-40B4-BE49-F238E27FC236}">
                <a16:creationId xmlns:a16="http://schemas.microsoft.com/office/drawing/2014/main" id="{3CBAB3B4-0DDD-1639-C142-0FA668091A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40" b="3846"/>
          <a:stretch/>
        </p:blipFill>
        <p:spPr bwMode="auto">
          <a:xfrm>
            <a:off x="7800065" y="1622222"/>
            <a:ext cx="3746500" cy="402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23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III.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giao</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diện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339249-BEAF-0E47-689E-07C13FFCB10C}"/>
              </a:ext>
            </a:extLst>
          </p:cNvPr>
          <p:cNvSpPr txBox="1"/>
          <p:nvPr/>
        </p:nvSpPr>
        <p:spPr>
          <a:xfrm>
            <a:off x="400145" y="992473"/>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3.1 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nhập</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BE8A169-4CED-117D-9690-D70E4E90C279}"/>
              </a:ext>
            </a:extLst>
          </p:cNvPr>
          <p:cNvPicPr>
            <a:picLocks noChangeAspect="1"/>
          </p:cNvPicPr>
          <p:nvPr/>
        </p:nvPicPr>
        <p:blipFill>
          <a:blip r:embed="rId2"/>
          <a:stretch>
            <a:fillRect/>
          </a:stretch>
        </p:blipFill>
        <p:spPr>
          <a:xfrm>
            <a:off x="246946" y="1864272"/>
            <a:ext cx="5487667" cy="3488776"/>
          </a:xfrm>
          <a:prstGeom prst="rect">
            <a:avLst/>
          </a:prstGeom>
        </p:spPr>
      </p:pic>
      <p:sp>
        <p:nvSpPr>
          <p:cNvPr id="7" name="TextBox 6">
            <a:extLst>
              <a:ext uri="{FF2B5EF4-FFF2-40B4-BE49-F238E27FC236}">
                <a16:creationId xmlns:a16="http://schemas.microsoft.com/office/drawing/2014/main" id="{93860720-6B33-0C54-8C47-E56F98F09F85}"/>
              </a:ext>
            </a:extLst>
          </p:cNvPr>
          <p:cNvSpPr txBox="1"/>
          <p:nvPr/>
        </p:nvSpPr>
        <p:spPr>
          <a:xfrm>
            <a:off x="6274908" y="1100290"/>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3.2 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ký</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5D4247-D95D-8EBF-E1D3-ABBB61579414}"/>
              </a:ext>
            </a:extLst>
          </p:cNvPr>
          <p:cNvPicPr>
            <a:picLocks noChangeAspect="1"/>
          </p:cNvPicPr>
          <p:nvPr/>
        </p:nvPicPr>
        <p:blipFill>
          <a:blip r:embed="rId3"/>
          <a:stretch>
            <a:fillRect/>
          </a:stretch>
        </p:blipFill>
        <p:spPr>
          <a:xfrm>
            <a:off x="6274908" y="1864273"/>
            <a:ext cx="5763285" cy="3488775"/>
          </a:xfrm>
          <a:prstGeom prst="rect">
            <a:avLst/>
          </a:prstGeom>
        </p:spPr>
      </p:pic>
      <p:sp>
        <p:nvSpPr>
          <p:cNvPr id="9" name="Slide Number Placeholder 2">
            <a:extLst>
              <a:ext uri="{FF2B5EF4-FFF2-40B4-BE49-F238E27FC236}">
                <a16:creationId xmlns:a16="http://schemas.microsoft.com/office/drawing/2014/main" id="{CC813F6D-7E60-36EF-5D37-C05DB006E948}"/>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30</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365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III.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giao</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diện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339249-BEAF-0E47-689E-07C13FFCB10C}"/>
              </a:ext>
            </a:extLst>
          </p:cNvPr>
          <p:cNvSpPr txBox="1"/>
          <p:nvPr/>
        </p:nvSpPr>
        <p:spPr>
          <a:xfrm>
            <a:off x="1018472" y="849599"/>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3.3 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Trang </a:t>
            </a:r>
            <a:r>
              <a:rPr lang="en-US" sz="2400" dirty="0" err="1">
                <a:solidFill>
                  <a:schemeClr val="bg1"/>
                </a:solidFill>
                <a:latin typeface="Times New Roman" panose="02020603050405020304" pitchFamily="18" charset="0"/>
                <a:cs typeface="Times New Roman" panose="02020603050405020304" pitchFamily="18" charset="0"/>
              </a:rPr>
              <a:t>chủ</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7CE098-77E2-6AF7-CEAF-90CEEFCF1D9D}"/>
              </a:ext>
            </a:extLst>
          </p:cNvPr>
          <p:cNvPicPr>
            <a:picLocks noChangeAspect="1"/>
          </p:cNvPicPr>
          <p:nvPr/>
        </p:nvPicPr>
        <p:blipFill>
          <a:blip r:embed="rId2"/>
          <a:stretch>
            <a:fillRect/>
          </a:stretch>
        </p:blipFill>
        <p:spPr>
          <a:xfrm>
            <a:off x="1018472" y="1578524"/>
            <a:ext cx="4995543" cy="4277989"/>
          </a:xfrm>
          <a:prstGeom prst="rect">
            <a:avLst/>
          </a:prstGeom>
        </p:spPr>
      </p:pic>
      <p:pic>
        <p:nvPicPr>
          <p:cNvPr id="9" name="Picture 8">
            <a:extLst>
              <a:ext uri="{FF2B5EF4-FFF2-40B4-BE49-F238E27FC236}">
                <a16:creationId xmlns:a16="http://schemas.microsoft.com/office/drawing/2014/main" id="{F5399488-42D0-D1E9-F1BA-F74DB7FA2179}"/>
              </a:ext>
            </a:extLst>
          </p:cNvPr>
          <p:cNvPicPr>
            <a:picLocks noChangeAspect="1"/>
          </p:cNvPicPr>
          <p:nvPr/>
        </p:nvPicPr>
        <p:blipFill>
          <a:blip r:embed="rId3"/>
          <a:stretch>
            <a:fillRect/>
          </a:stretch>
        </p:blipFill>
        <p:spPr>
          <a:xfrm>
            <a:off x="6366193" y="1578525"/>
            <a:ext cx="4923724" cy="4277989"/>
          </a:xfrm>
          <a:prstGeom prst="rect">
            <a:avLst/>
          </a:prstGeom>
        </p:spPr>
      </p:pic>
      <p:sp>
        <p:nvSpPr>
          <p:cNvPr id="10" name="Slide Number Placeholder 2">
            <a:extLst>
              <a:ext uri="{FF2B5EF4-FFF2-40B4-BE49-F238E27FC236}">
                <a16:creationId xmlns:a16="http://schemas.microsoft.com/office/drawing/2014/main" id="{9AA82203-729E-E71B-5EAD-AB00D86952C6}"/>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31</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685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III.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giao</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diện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339249-BEAF-0E47-689E-07C13FFCB10C}"/>
              </a:ext>
            </a:extLst>
          </p:cNvPr>
          <p:cNvSpPr txBox="1"/>
          <p:nvPr/>
        </p:nvSpPr>
        <p:spPr>
          <a:xfrm>
            <a:off x="1018472" y="849599"/>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3.4 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Trang </a:t>
            </a:r>
            <a:r>
              <a:rPr lang="en-US" sz="2400" dirty="0" err="1">
                <a:solidFill>
                  <a:schemeClr val="bg1"/>
                </a:solidFill>
                <a:latin typeface="Times New Roman" panose="02020603050405020304" pitchFamily="18" charset="0"/>
                <a:cs typeface="Times New Roman" panose="02020603050405020304" pitchFamily="18" charset="0"/>
              </a:rPr>
              <a:t>chủ</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7CE098-77E2-6AF7-CEAF-90CEEFCF1D9D}"/>
              </a:ext>
            </a:extLst>
          </p:cNvPr>
          <p:cNvPicPr>
            <a:picLocks noChangeAspect="1"/>
          </p:cNvPicPr>
          <p:nvPr/>
        </p:nvPicPr>
        <p:blipFill>
          <a:blip r:embed="rId2"/>
          <a:stretch>
            <a:fillRect/>
          </a:stretch>
        </p:blipFill>
        <p:spPr>
          <a:xfrm>
            <a:off x="1018472" y="1578524"/>
            <a:ext cx="4995543" cy="4277989"/>
          </a:xfrm>
          <a:prstGeom prst="rect">
            <a:avLst/>
          </a:prstGeom>
        </p:spPr>
      </p:pic>
      <p:pic>
        <p:nvPicPr>
          <p:cNvPr id="9" name="Picture 8">
            <a:extLst>
              <a:ext uri="{FF2B5EF4-FFF2-40B4-BE49-F238E27FC236}">
                <a16:creationId xmlns:a16="http://schemas.microsoft.com/office/drawing/2014/main" id="{F5399488-42D0-D1E9-F1BA-F74DB7FA2179}"/>
              </a:ext>
            </a:extLst>
          </p:cNvPr>
          <p:cNvPicPr>
            <a:picLocks noChangeAspect="1"/>
          </p:cNvPicPr>
          <p:nvPr/>
        </p:nvPicPr>
        <p:blipFill>
          <a:blip r:embed="rId3"/>
          <a:stretch>
            <a:fillRect/>
          </a:stretch>
        </p:blipFill>
        <p:spPr>
          <a:xfrm>
            <a:off x="6366193" y="1578525"/>
            <a:ext cx="4923724" cy="4277989"/>
          </a:xfrm>
          <a:prstGeom prst="rect">
            <a:avLst/>
          </a:prstGeom>
        </p:spPr>
      </p:pic>
      <p:sp>
        <p:nvSpPr>
          <p:cNvPr id="7" name="Slide Number Placeholder 2">
            <a:extLst>
              <a:ext uri="{FF2B5EF4-FFF2-40B4-BE49-F238E27FC236}">
                <a16:creationId xmlns:a16="http://schemas.microsoft.com/office/drawing/2014/main" id="{A96BF4F4-5886-875C-C3A4-5B33DB9D02BC}"/>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32</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61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III.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giao</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diện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339249-BEAF-0E47-689E-07C13FFCB10C}"/>
              </a:ext>
            </a:extLst>
          </p:cNvPr>
          <p:cNvSpPr txBox="1"/>
          <p:nvPr/>
        </p:nvSpPr>
        <p:spPr>
          <a:xfrm>
            <a:off x="1018472" y="849599"/>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3.4 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Xem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CA2ED0-87B3-7A14-4818-7AD4FC613A64}"/>
              </a:ext>
            </a:extLst>
          </p:cNvPr>
          <p:cNvPicPr>
            <a:picLocks noChangeAspect="1"/>
          </p:cNvPicPr>
          <p:nvPr/>
        </p:nvPicPr>
        <p:blipFill rotWithShape="1">
          <a:blip r:embed="rId2"/>
          <a:srcRect b="31180"/>
          <a:stretch/>
        </p:blipFill>
        <p:spPr>
          <a:xfrm>
            <a:off x="3201235" y="1429566"/>
            <a:ext cx="5789529" cy="5108393"/>
          </a:xfrm>
          <a:prstGeom prst="rect">
            <a:avLst/>
          </a:prstGeom>
        </p:spPr>
      </p:pic>
      <p:sp>
        <p:nvSpPr>
          <p:cNvPr id="7" name="Slide Number Placeholder 2">
            <a:extLst>
              <a:ext uri="{FF2B5EF4-FFF2-40B4-BE49-F238E27FC236}">
                <a16:creationId xmlns:a16="http://schemas.microsoft.com/office/drawing/2014/main" id="{42472E74-F9ED-6A47-658A-8CDC956A3481}"/>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33</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26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80FFA-0D57-524E-B5E1-51FC48BD5C30}"/>
              </a:ext>
            </a:extLst>
          </p:cNvPr>
          <p:cNvSpPr txBox="1"/>
          <p:nvPr/>
        </p:nvSpPr>
        <p:spPr>
          <a:xfrm>
            <a:off x="1018472" y="177421"/>
            <a:ext cx="8934844" cy="523220"/>
          </a:xfrm>
          <a:prstGeom prst="rect">
            <a:avLst/>
          </a:prstGeom>
          <a:noFill/>
        </p:spPr>
        <p:txBody>
          <a:bodyPr wrap="square" rtlCol="0">
            <a:spAutoFit/>
          </a:bodyPr>
          <a:lstStyle/>
          <a:p>
            <a:pPr>
              <a:buClr>
                <a:schemeClr val="bg1"/>
              </a:buClr>
            </a:pPr>
            <a:r>
              <a:rPr lang="en-US" sz="2800" b="1" dirty="0">
                <a:solidFill>
                  <a:schemeClr val="bg1"/>
                </a:solidFill>
                <a:latin typeface="Times New Roman" panose="02020603050405020304" pitchFamily="18" charset="0"/>
                <a:cs typeface="Times New Roman" panose="02020603050405020304" pitchFamily="18" charset="0"/>
              </a:rPr>
              <a:t>III.	</a:t>
            </a:r>
            <a:r>
              <a:rPr lang="en-US" sz="2800" b="1" dirty="0" err="1">
                <a:solidFill>
                  <a:schemeClr val="bg1"/>
                </a:solidFill>
                <a:latin typeface="Times New Roman" panose="02020603050405020304" pitchFamily="18" charset="0"/>
                <a:cs typeface="Times New Roman" panose="02020603050405020304" pitchFamily="18" charset="0"/>
              </a:rPr>
              <a:t>Thiết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kế</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giao</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diện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339249-BEAF-0E47-689E-07C13FFCB10C}"/>
              </a:ext>
            </a:extLst>
          </p:cNvPr>
          <p:cNvSpPr txBox="1"/>
          <p:nvPr/>
        </p:nvSpPr>
        <p:spPr>
          <a:xfrm>
            <a:off x="1018472" y="849599"/>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3.5 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Xem</a:t>
            </a:r>
            <a:r>
              <a:rPr lang="en-US" sz="2400" dirty="0">
                <a:solidFill>
                  <a:schemeClr val="bg1"/>
                </a:solidFill>
                <a:latin typeface="Times New Roman" panose="02020603050405020304" pitchFamily="18" charset="0"/>
                <a:cs typeface="Times New Roman" panose="02020603050405020304" pitchFamily="18" charset="0"/>
              </a:rPr>
              <a:t> chi </a:t>
            </a:r>
            <a:r>
              <a:rPr lang="en-US" sz="2400" dirty="0" err="1">
                <a:solidFill>
                  <a:schemeClr val="bg1"/>
                </a:solidFill>
                <a:latin typeface="Times New Roman" panose="02020603050405020304" pitchFamily="18" charset="0"/>
                <a:cs typeface="Times New Roman" panose="02020603050405020304" pitchFamily="18" charset="0"/>
              </a:rPr>
              <a:t>tiết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CE8361-6D61-2CBF-5230-8B254B74B5AF}"/>
              </a:ext>
            </a:extLst>
          </p:cNvPr>
          <p:cNvPicPr>
            <a:picLocks noChangeAspect="1"/>
          </p:cNvPicPr>
          <p:nvPr/>
        </p:nvPicPr>
        <p:blipFill rotWithShape="1">
          <a:blip r:embed="rId2"/>
          <a:srcRect t="6321" b="24500"/>
          <a:stretch/>
        </p:blipFill>
        <p:spPr>
          <a:xfrm>
            <a:off x="3303363" y="1578524"/>
            <a:ext cx="5585273" cy="4744266"/>
          </a:xfrm>
          <a:prstGeom prst="rect">
            <a:avLst/>
          </a:prstGeom>
        </p:spPr>
      </p:pic>
      <p:sp>
        <p:nvSpPr>
          <p:cNvPr id="7" name="Slide Number Placeholder 2">
            <a:extLst>
              <a:ext uri="{FF2B5EF4-FFF2-40B4-BE49-F238E27FC236}">
                <a16:creationId xmlns:a16="http://schemas.microsoft.com/office/drawing/2014/main" id="{3F8D9E9C-E2D7-B431-FCBF-9A34D0535770}"/>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34</a:t>
            </a:fld>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280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3" name="Slide Number Placeholder 2">
            <a:extLst>
              <a:ext uri="{FF2B5EF4-FFF2-40B4-BE49-F238E27FC236}">
                <a16:creationId xmlns:a16="http://schemas.microsoft.com/office/drawing/2014/main" id="{6C9EC6C4-6E0E-48A7-9274-64B5679F9C85}"/>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35</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E30ABF-BD35-7E46-80C8-6E4C9BD8E035}"/>
              </a:ext>
            </a:extLst>
          </p:cNvPr>
          <p:cNvSpPr txBox="1"/>
          <p:nvPr/>
        </p:nvSpPr>
        <p:spPr>
          <a:xfrm>
            <a:off x="1589314" y="1411498"/>
            <a:ext cx="9013372" cy="2554545"/>
          </a:xfrm>
          <a:prstGeom prst="rect">
            <a:avLst/>
          </a:prstGeom>
          <a:noFill/>
        </p:spPr>
        <p:txBody>
          <a:bodyPr wrap="square" rtlCol="0">
            <a:spAutoFit/>
          </a:bodyPr>
          <a:lstStyle/>
          <a:p>
            <a:pPr algn="ctr"/>
            <a:r>
              <a:rPr lang="en-VN" sz="8000" b="1" dirty="0">
                <a:solidFill>
                  <a:schemeClr val="bg1"/>
                </a:solidFill>
                <a:latin typeface="Times New Roman" panose="02020603050405020304" pitchFamily="18" charset="0"/>
                <a:cs typeface="Times New Roman" panose="02020603050405020304" pitchFamily="18" charset="0"/>
              </a:rPr>
              <a:t>THANKS FOR LISTENING!!!</a:t>
            </a:r>
          </a:p>
        </p:txBody>
      </p:sp>
    </p:spTree>
    <p:extLst>
      <p:ext uri="{BB962C8B-B14F-4D97-AF65-F5344CB8AC3E}">
        <p14:creationId xmlns:p14="http://schemas.microsoft.com/office/powerpoint/2010/main" val="1361494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4</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2.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do </a:t>
            </a:r>
            <a:r>
              <a:rPr lang="en-US" sz="2400" dirty="0" err="1">
                <a:solidFill>
                  <a:schemeClr val="bg1"/>
                </a:solidFill>
                <a:latin typeface="Times New Roman" panose="02020603050405020304" pitchFamily="18" charset="0"/>
                <a:cs typeface="Times New Roman" panose="02020603050405020304" pitchFamily="18" charset="0"/>
              </a:rPr>
              <a:t>chọn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4191981"/>
          </a:xfrm>
          <a:prstGeom prst="rect">
            <a:avLst/>
          </a:prstGeom>
          <a:noFill/>
        </p:spPr>
        <p:txBody>
          <a:bodyPr wrap="square">
            <a:spAutoFit/>
          </a:bodyPr>
          <a:lstStyle/>
          <a:p>
            <a:pPr marL="285750" indent="-285750" algn="just">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Công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giúp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việc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dễ</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còn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giúp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con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tiếp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tin </a:t>
            </a:r>
            <a:r>
              <a:rPr lang="en-US" sz="2000" dirty="0" err="1">
                <a:solidFill>
                  <a:schemeClr val="bg1"/>
                </a:solidFill>
                <a:latin typeface="Times New Roman" panose="02020603050405020304" pitchFamily="18" charset="0"/>
                <a:cs typeface="Times New Roman" panose="02020603050405020304" pitchFamily="18" charset="0"/>
              </a:rPr>
              <a:t>dễ</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hơn</a:t>
            </a:r>
            <a:r>
              <a:rPr lang="en-US" sz="2000" dirty="0">
                <a:solidFill>
                  <a:schemeClr val="bg1"/>
                </a:solidFill>
                <a:latin typeface="Times New Roman" panose="02020603050405020304" pitchFamily="18" charset="0"/>
                <a:cs typeface="Times New Roman" panose="02020603050405020304" pitchFamily="18" charset="0"/>
              </a:rPr>
              <a:t>.</a:t>
            </a:r>
            <a:r>
              <a:rPr lang="en-VN"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Đặc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biệt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buổi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dịch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bệnh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cũng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như</a:t>
            </a:r>
            <a:r>
              <a:rPr lang="en-US" sz="2000" dirty="0">
                <a:solidFill>
                  <a:schemeClr val="bg1"/>
                </a:solidFill>
                <a:latin typeface="Times New Roman" panose="02020603050405020304" pitchFamily="18" charset="0"/>
                <a:cs typeface="Times New Roman" panose="02020603050405020304" pitchFamily="18" charset="0"/>
              </a:rPr>
              <a:t> xu </a:t>
            </a:r>
            <a:r>
              <a:rPr lang="en-US" sz="2000" dirty="0" err="1">
                <a:solidFill>
                  <a:schemeClr val="bg1"/>
                </a:solidFill>
                <a:latin typeface="Times New Roman" panose="02020603050405020304" pitchFamily="18" charset="0"/>
                <a:cs typeface="Times New Roman" panose="02020603050405020304" pitchFamily="18" charset="0"/>
              </a:rPr>
              <a:t>hướng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mua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online </a:t>
            </a:r>
            <a:r>
              <a:rPr lang="en-US" sz="2000" dirty="0" err="1">
                <a:solidFill>
                  <a:schemeClr val="bg1"/>
                </a:solidFill>
                <a:latin typeface="Times New Roman" panose="02020603050405020304" pitchFamily="18" charset="0"/>
                <a:cs typeface="Times New Roman" panose="02020603050405020304" pitchFamily="18" charset="0"/>
              </a:rPr>
              <a:t>đang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nổ</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nhờ</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mềm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thì</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việc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hóa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nhiều</a:t>
            </a:r>
            <a:r>
              <a:rPr lang="en-US" sz="2000" dirty="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mềm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chúng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nghiên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cứu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xây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sau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đây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giúp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cũng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như</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lực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việc</a:t>
            </a:r>
            <a:r>
              <a:rPr lang="en-US" sz="2000" dirty="0">
                <a:solidFill>
                  <a:schemeClr val="bg1"/>
                </a:solidFill>
                <a:latin typeface="Times New Roman" panose="02020603050405020304" pitchFamily="18" charset="0"/>
                <a:cs typeface="Times New Roman" panose="02020603050405020304" pitchFamily="18" charset="0"/>
              </a:rPr>
              <a:t>.</a:t>
            </a:r>
            <a:endParaRPr lang="en-VN"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website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phát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dựa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ngữ</a:t>
            </a:r>
            <a:r>
              <a:rPr lang="en-US" sz="2000" dirty="0">
                <a:solidFill>
                  <a:schemeClr val="bg1"/>
                </a:solidFill>
                <a:latin typeface="Times New Roman" panose="02020603050405020304" pitchFamily="18" charset="0"/>
                <a:cs typeface="Times New Roman" panose="02020603050405020304" pitchFamily="18" charset="0"/>
              </a:rPr>
              <a:t> Python. Nó </a:t>
            </a:r>
            <a:r>
              <a:rPr lang="en-US" sz="2000" dirty="0" err="1">
                <a:solidFill>
                  <a:schemeClr val="bg1"/>
                </a:solidFill>
                <a:latin typeface="Times New Roman" panose="02020603050405020304" pitchFamily="18" charset="0"/>
                <a:cs typeface="Times New Roman" panose="02020603050405020304" pitchFamily="18" charset="0"/>
              </a:rPr>
              <a:t>được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tạo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mục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đích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mua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thao</a:t>
            </a:r>
            <a:r>
              <a:rPr lang="en-US" sz="2000" dirty="0">
                <a:solidFill>
                  <a:schemeClr val="bg1"/>
                </a:solidFill>
                <a:latin typeface="Times New Roman" panose="02020603050405020304" pitchFamily="18" charset="0"/>
                <a:cs typeface="Times New Roman" panose="02020603050405020304" pitchFamily="18" charset="0"/>
              </a:rPr>
              <a:t> online.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phép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người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trị có </a:t>
            </a:r>
            <a:r>
              <a:rPr lang="en-US" sz="2000" dirty="0" err="1">
                <a:solidFill>
                  <a:schemeClr val="bg1"/>
                </a:solidFill>
                <a:latin typeface="Times New Roman" panose="02020603050405020304" pitchFamily="18" charset="0"/>
                <a:cs typeface="Times New Roman" panose="02020603050405020304" pitchFamily="18" charset="0"/>
              </a:rPr>
              <a:t>thê</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xuất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các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hóa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toán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phẩm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công</a:t>
            </a:r>
            <a:r>
              <a:rPr lang="en-US" sz="2000" dirty="0">
                <a:solidFill>
                  <a:schemeClr val="bg1"/>
                </a:solidFill>
                <a:latin typeface="Times New Roman" panose="02020603050405020304" pitchFamily="18" charset="0"/>
                <a:cs typeface="Times New Roman" panose="02020603050405020304" pitchFamily="18" charset="0"/>
              </a:rPr>
              <a:t> ty Sport247.</a:t>
            </a:r>
            <a:endParaRPr lang="en-V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514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5</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3. </a:t>
            </a:r>
            <a:r>
              <a:rPr lang="en-US" sz="2400" dirty="0" err="1">
                <a:solidFill>
                  <a:schemeClr val="bg1"/>
                </a:solidFill>
                <a:latin typeface="Times New Roman" panose="02020603050405020304" pitchFamily="18" charset="0"/>
                <a:cs typeface="Times New Roman" panose="02020603050405020304" pitchFamily="18" charset="0"/>
              </a:rPr>
              <a:t>Công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cụ</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ngôn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thực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3730317"/>
          </a:xfrm>
          <a:prstGeom prst="rect">
            <a:avLst/>
          </a:prstGeom>
          <a:noFill/>
        </p:spPr>
        <p:txBody>
          <a:bodyPr wrap="square">
            <a:spAutoFit/>
          </a:bodyPr>
          <a:lstStyle/>
          <a:p>
            <a:pPr marL="285750" indent="-285750" algn="just">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PyCharm</a:t>
            </a:r>
          </a:p>
          <a:p>
            <a:pPr marL="285750" indent="-285750" algn="just">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Case Studio 2</a:t>
            </a:r>
          </a:p>
          <a:p>
            <a:pPr marL="285750" indent="-285750" algn="just">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Mockup</a:t>
            </a:r>
          </a:p>
          <a:p>
            <a:pPr marL="285750" indent="-285750" algn="just">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IBM Rational Rose</a:t>
            </a:r>
          </a:p>
          <a:p>
            <a:pPr marL="285750" indent="-285750" algn="just">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Ngôn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ngữ</a:t>
            </a:r>
            <a:r>
              <a:rPr lang="en-US" sz="2000" dirty="0">
                <a:solidFill>
                  <a:schemeClr val="bg1"/>
                </a:solidFill>
                <a:latin typeface="Times New Roman" panose="02020603050405020304" pitchFamily="18" charset="0"/>
                <a:cs typeface="Times New Roman" panose="02020603050405020304" pitchFamily="18" charset="0"/>
              </a:rPr>
              <a:t> Python</a:t>
            </a:r>
          </a:p>
          <a:p>
            <a:pPr marL="285750" indent="-285750" algn="just">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Django</a:t>
            </a:r>
          </a:p>
          <a:p>
            <a:pPr marL="285750" indent="-285750" algn="just">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DBeaver</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GitLab</a:t>
            </a:r>
            <a:endParaRPr lang="en-VN" sz="2000"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آخرین ورژن IBM Rational Rose - دانلود رایگان نرم افزار">
            <a:extLst>
              <a:ext uri="{FF2B5EF4-FFF2-40B4-BE49-F238E27FC236}">
                <a16:creationId xmlns:a16="http://schemas.microsoft.com/office/drawing/2014/main" id="{6EF0131B-AFFE-669F-2782-FFB33B657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898" y="1530039"/>
            <a:ext cx="1280632" cy="12977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ython (programming language) - Wikipedia">
            <a:extLst>
              <a:ext uri="{FF2B5EF4-FFF2-40B4-BE49-F238E27FC236}">
                <a16:creationId xmlns:a16="http://schemas.microsoft.com/office/drawing/2014/main" id="{BB0F12D4-5FDE-B96F-6258-6B868166F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1776" y="1838844"/>
            <a:ext cx="1668780" cy="16687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Beaver Documentation">
            <a:extLst>
              <a:ext uri="{FF2B5EF4-FFF2-40B4-BE49-F238E27FC236}">
                <a16:creationId xmlns:a16="http://schemas.microsoft.com/office/drawing/2014/main" id="{71F6E27F-B06D-81D1-E980-AC3C7A94B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2142" y="2421447"/>
            <a:ext cx="1563044" cy="15630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821BED5-0532-1543-3E08-A18329F9230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27" t="20661" r="14176" b="17385"/>
          <a:stretch/>
        </p:blipFill>
        <p:spPr bwMode="auto">
          <a:xfrm>
            <a:off x="7109460" y="4427127"/>
            <a:ext cx="1620829" cy="5210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586122-6AE1-0D75-7B13-C5C5B5E82639}"/>
              </a:ext>
            </a:extLst>
          </p:cNvPr>
          <p:cNvPicPr>
            <a:picLocks noChangeAspect="1"/>
          </p:cNvPicPr>
          <p:nvPr/>
        </p:nvPicPr>
        <p:blipFill>
          <a:blip r:embed="rId7"/>
          <a:stretch>
            <a:fillRect/>
          </a:stretch>
        </p:blipFill>
        <p:spPr>
          <a:xfrm>
            <a:off x="9496766" y="3662426"/>
            <a:ext cx="963039" cy="963039"/>
          </a:xfrm>
          <a:prstGeom prst="rect">
            <a:avLst/>
          </a:prstGeom>
        </p:spPr>
      </p:pic>
      <p:pic>
        <p:nvPicPr>
          <p:cNvPr id="7" name="Picture 6">
            <a:extLst>
              <a:ext uri="{FF2B5EF4-FFF2-40B4-BE49-F238E27FC236}">
                <a16:creationId xmlns:a16="http://schemas.microsoft.com/office/drawing/2014/main" id="{F7DCD2BC-7F74-1525-E148-2920F15DDD20}"/>
              </a:ext>
            </a:extLst>
          </p:cNvPr>
          <p:cNvPicPr>
            <a:picLocks noChangeAspect="1"/>
          </p:cNvPicPr>
          <p:nvPr/>
        </p:nvPicPr>
        <p:blipFill>
          <a:blip r:embed="rId8"/>
          <a:stretch>
            <a:fillRect/>
          </a:stretch>
        </p:blipFill>
        <p:spPr>
          <a:xfrm>
            <a:off x="7605186" y="3070506"/>
            <a:ext cx="1620829" cy="1056318"/>
          </a:xfrm>
          <a:prstGeom prst="rect">
            <a:avLst/>
          </a:prstGeom>
        </p:spPr>
      </p:pic>
    </p:spTree>
    <p:extLst>
      <p:ext uri="{BB962C8B-B14F-4D97-AF65-F5344CB8AC3E}">
        <p14:creationId xmlns:p14="http://schemas.microsoft.com/office/powerpoint/2010/main" val="192034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6</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Case Studio 2</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3268652"/>
          </a:xfrm>
          <a:prstGeom prst="rect">
            <a:avLst/>
          </a:prstGeom>
          <a:noFill/>
        </p:spPr>
        <p:txBody>
          <a:bodyPr wrap="square">
            <a:spAutoFit/>
          </a:bodyPr>
          <a:lstStyle/>
          <a:p>
            <a:pPr marL="285750" indent="-285750" algn="just">
              <a:lnSpc>
                <a:spcPct val="150000"/>
              </a:lnSpc>
              <a:buClr>
                <a:schemeClr val="bg1"/>
              </a:buClr>
              <a:buFont typeface="Arial" panose="020B0604020202020204" pitchFamily="34" charset="0"/>
              <a:buChar char="•"/>
            </a:pPr>
            <a:r>
              <a:rPr lang="en-VN" sz="2000" dirty="0">
                <a:solidFill>
                  <a:schemeClr val="bg1"/>
                </a:solidFill>
                <a:latin typeface="Times New Roman" panose="02020603050405020304" pitchFamily="18" charset="0"/>
                <a:cs typeface="Times New Roman" panose="02020603050405020304" pitchFamily="18" charset="0"/>
              </a:rPr>
              <a:t>Giới thiệu: </a:t>
            </a:r>
          </a:p>
          <a:p>
            <a:pPr lvl="1" algn="just">
              <a:lnSpc>
                <a:spcPct val="150000"/>
              </a:lnSpc>
              <a:buClr>
                <a:schemeClr val="bg1"/>
              </a:buClr>
            </a:pPr>
            <a:r>
              <a:rPr lang="en-VN" sz="2000" dirty="0">
                <a:solidFill>
                  <a:schemeClr val="bg1"/>
                </a:solidFill>
                <a:latin typeface="Times New Roman" panose="02020603050405020304" pitchFamily="18" charset="0"/>
                <a:cs typeface="Times New Roman" panose="02020603050405020304" pitchFamily="18" charset="0"/>
              </a:rPr>
              <a:t>	- Là công cụ vẽ mô hình dữ liệu chuyên nghiệp và có thể tuỳ chỉnh hỗ trợ những lập trình viên hay nhân viên thiết kế dữ liệu trong việc vẽ các mô hình như: Entity Relationship Diagrams (ERD) và Data Flow Diagrams (DFD) cũng như </a:t>
            </a:r>
            <a:r>
              <a:rPr lang="en-VN" sz="2000">
                <a:solidFill>
                  <a:schemeClr val="bg1"/>
                </a:solidFill>
                <a:latin typeface="Times New Roman" panose="02020603050405020304" pitchFamily="18" charset="0"/>
                <a:cs typeface="Times New Roman" panose="02020603050405020304" pitchFamily="18" charset="0"/>
              </a:rPr>
              <a:t>tạ</a:t>
            </a:r>
            <a:r>
              <a:rPr lang="en-US" sz="2000">
                <a:solidFill>
                  <a:schemeClr val="bg1"/>
                </a:solidFill>
                <a:latin typeface="Times New Roman" panose="02020603050405020304" pitchFamily="18" charset="0"/>
                <a:cs typeface="Times New Roman" panose="02020603050405020304" pitchFamily="18" charset="0"/>
              </a:rPr>
              <a:t>o</a:t>
            </a:r>
            <a:r>
              <a:rPr lang="en-VN" sz="2000" dirty="0">
                <a:solidFill>
                  <a:schemeClr val="bg1"/>
                </a:solidFill>
                <a:latin typeface="Times New Roman" panose="02020603050405020304" pitchFamily="18" charset="0"/>
                <a:cs typeface="Times New Roman" panose="02020603050405020304" pitchFamily="18" charset="0"/>
              </a:rPr>
              <a:t> script SQL cho nhiều cơ sở dữ liệu một cách tự động.</a:t>
            </a:r>
          </a:p>
          <a:p>
            <a:pPr marL="285750" indent="-285750" algn="just">
              <a:lnSpc>
                <a:spcPct val="150000"/>
              </a:lnSpc>
              <a:buClr>
                <a:schemeClr val="bg1"/>
              </a:buClr>
              <a:buFont typeface="Arial" panose="020B0604020202020204" pitchFamily="34" charset="0"/>
              <a:buChar char="•"/>
            </a:pPr>
            <a:r>
              <a:rPr lang="en-VN" sz="2000" dirty="0">
                <a:solidFill>
                  <a:schemeClr val="bg1"/>
                </a:solidFill>
                <a:latin typeface="Times New Roman" panose="02020603050405020304" pitchFamily="18" charset="0"/>
                <a:cs typeface="Times New Roman" panose="02020603050405020304" pitchFamily="18" charset="0"/>
              </a:rPr>
              <a:t>Ứng dụng: </a:t>
            </a:r>
          </a:p>
          <a:p>
            <a:pPr algn="just">
              <a:lnSpc>
                <a:spcPct val="150000"/>
              </a:lnSpc>
              <a:buClr>
                <a:schemeClr val="bg1"/>
              </a:buClr>
            </a:pPr>
            <a:r>
              <a:rPr lang="en-VN" sz="2000" dirty="0">
                <a:solidFill>
                  <a:schemeClr val="bg1"/>
                </a:solidFill>
                <a:latin typeface="Times New Roman" panose="02020603050405020304" pitchFamily="18" charset="0"/>
                <a:cs typeface="Times New Roman" panose="02020603050405020304" pitchFamily="18" charset="0"/>
              </a:rPr>
              <a:t>	- Dựng mô hình thiết kế giữa các thực thể</a:t>
            </a:r>
          </a:p>
        </p:txBody>
      </p:sp>
    </p:spTree>
    <p:extLst>
      <p:ext uri="{BB962C8B-B14F-4D97-AF65-F5344CB8AC3E}">
        <p14:creationId xmlns:p14="http://schemas.microsoft.com/office/powerpoint/2010/main" val="428078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7</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Mock-up</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2400657"/>
          </a:xfrm>
          <a:prstGeom prst="rect">
            <a:avLst/>
          </a:prstGeom>
          <a:noFill/>
        </p:spPr>
        <p:txBody>
          <a:bodyPr wrap="square">
            <a:spAutoFit/>
          </a:bodyPr>
          <a:lstStyle/>
          <a:p>
            <a:pPr marL="342900" indent="-342900">
              <a:lnSpc>
                <a:spcPct val="150000"/>
              </a:lnSpc>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Giới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thiệu</a:t>
            </a:r>
            <a:r>
              <a:rPr lang="en-US" sz="2000" dirty="0">
                <a:solidFill>
                  <a:schemeClr val="bg1"/>
                </a:solidFill>
                <a:latin typeface="Times New Roman" panose="02020603050405020304" pitchFamily="18" charset="0"/>
                <a:cs typeface="Times New Roman" panose="02020603050405020304" pitchFamily="18" charset="0"/>
              </a:rPr>
              <a:t>: </a:t>
            </a:r>
          </a:p>
          <a:p>
            <a:pPr lvl="8">
              <a:buClr>
                <a:schemeClr val="bg1"/>
              </a:buClr>
            </a:pPr>
            <a:r>
              <a:rPr lang="en-US" sz="2000" dirty="0">
                <a:solidFill>
                  <a:schemeClr val="bg1"/>
                </a:solidFill>
                <a:latin typeface="Times New Roman" panose="02020603050405020304" pitchFamily="18" charset="0"/>
                <a:cs typeface="Times New Roman" panose="02020603050405020304" pitchFamily="18" charset="0"/>
              </a:rPr>
              <a:t>	- Mock-up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khuôn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mẫu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giao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diện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tượng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hoặc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dựa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cụ</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theo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tỉ</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hoặc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thước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đầy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đủ</a:t>
            </a:r>
            <a:r>
              <a:rPr lang="en-US" sz="2000" dirty="0">
                <a:solidFill>
                  <a:schemeClr val="bg1"/>
                </a:solidFill>
                <a:latin typeface="Times New Roman" panose="02020603050405020304" pitchFamily="18" charset="0"/>
                <a:cs typeface="Times New Roman" panose="02020603050405020304" pitchFamily="18" charset="0"/>
              </a:rPr>
              <a:t>.</a:t>
            </a:r>
          </a:p>
          <a:p>
            <a:pPr lvl="4">
              <a:buClr>
                <a:schemeClr val="bg1"/>
              </a:buClr>
            </a:pPr>
            <a:r>
              <a:rPr lang="en-GB" sz="2000" dirty="0">
                <a:solidFill>
                  <a:schemeClr val="bg1"/>
                </a:solidFill>
                <a:latin typeface="Times New Roman" panose="02020603050405020304" pitchFamily="18" charset="0"/>
                <a:cs typeface="Times New Roman" panose="02020603050405020304" pitchFamily="18" charset="0"/>
              </a:rPr>
              <a:t>	- Mock-up</a:t>
            </a:r>
            <a:r>
              <a:rPr lang="vi-VN" sz="2000" dirty="0">
                <a:solidFill>
                  <a:schemeClr val="bg1"/>
                </a:solidFill>
                <a:latin typeface="Times New Roman" panose="02020603050405020304" pitchFamily="18" charset="0"/>
                <a:cs typeface="Times New Roman" panose="02020603050405020304" pitchFamily="18" charset="0"/>
              </a:rPr>
              <a:t> được xây dựng để truyền đạt ý tưởng chung trên các sản phẩm thực tế,</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nó</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được</a:t>
            </a:r>
            <a:r>
              <a:rPr lang="vi-VN" sz="2000" dirty="0">
                <a:solidFill>
                  <a:schemeClr val="bg1"/>
                </a:solidFill>
                <a:latin typeface="Times New Roman" panose="02020603050405020304" pitchFamily="18" charset="0"/>
                <a:cs typeface="Times New Roman" panose="02020603050405020304" pitchFamily="18" charset="0"/>
              </a:rPr>
              <a:t> sử dụng</a:t>
            </a:r>
            <a:r>
              <a:rPr lang="en-GB"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chủ yếu bởi các nhà thiết kế để có được thông tin phản hồi từ người dùng.</a:t>
            </a:r>
            <a:endParaRPr lang="en-GB" sz="2000" dirty="0">
              <a:solidFill>
                <a:schemeClr val="bg1"/>
              </a:solidFill>
              <a:latin typeface="Times New Roman" panose="02020603050405020304" pitchFamily="18" charset="0"/>
              <a:cs typeface="Times New Roman" panose="02020603050405020304" pitchFamily="18" charset="0"/>
            </a:endParaRPr>
          </a:p>
          <a:p>
            <a:pPr lvl="4">
              <a:buClr>
                <a:schemeClr val="bg1"/>
              </a:buClr>
            </a:pPr>
            <a:r>
              <a:rPr lang="vi-VN" sz="2000" dirty="0">
                <a:solidFill>
                  <a:schemeClr val="bg1"/>
                </a:solidFill>
                <a:latin typeface="Times New Roman" panose="02020603050405020304" pitchFamily="18" charset="0"/>
                <a:cs typeface="Times New Roman" panose="02020603050405020304" pitchFamily="18" charset="0"/>
              </a:rPr>
              <a:t>	- Mock</a:t>
            </a:r>
            <a:r>
              <a:rPr lang="en-GB" sz="2000" dirty="0">
                <a:solidFill>
                  <a:schemeClr val="bg1"/>
                </a:solidFill>
                <a:latin typeface="Times New Roman" panose="02020603050405020304" pitchFamily="18" charset="0"/>
                <a:cs typeface="Times New Roman" panose="02020603050405020304" pitchFamily="18" charset="0"/>
              </a:rPr>
              <a:t>-</a:t>
            </a:r>
            <a:r>
              <a:rPr lang="vi-VN" sz="2000" dirty="0">
                <a:solidFill>
                  <a:schemeClr val="bg1"/>
                </a:solidFill>
                <a:latin typeface="Times New Roman" panose="02020603050405020304" pitchFamily="18" charset="0"/>
                <a:cs typeface="Times New Roman" panose="02020603050405020304" pitchFamily="18" charset="0"/>
              </a:rPr>
              <a:t>up cung cấp phương pháp hữu hiệu tiết kiệm nhiều thời gian và tiền bạc trong việc thử nghiệm thiết kế</a:t>
            </a:r>
            <a:r>
              <a:rPr lang="en-GB" sz="2000" dirty="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FA37118-F1D8-34AB-DB5D-751F4A950B0B}"/>
              </a:ext>
            </a:extLst>
          </p:cNvPr>
          <p:cNvSpPr txBox="1"/>
          <p:nvPr/>
        </p:nvSpPr>
        <p:spPr>
          <a:xfrm>
            <a:off x="1162651" y="3880054"/>
            <a:ext cx="10383914" cy="1323439"/>
          </a:xfrm>
          <a:prstGeom prst="rect">
            <a:avLst/>
          </a:prstGeom>
          <a:noFill/>
        </p:spPr>
        <p:txBody>
          <a:bodyPr wrap="square">
            <a:spAutoFit/>
          </a:bodyPr>
          <a:lstStyle/>
          <a:p>
            <a:pPr marL="342900" indent="-342900">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Ứng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p>
          <a:p>
            <a:pPr lvl="1">
              <a:buClr>
                <a:schemeClr val="bg1"/>
              </a:buClr>
            </a:pPr>
            <a:r>
              <a:rPr lang="en-US" sz="2000" dirty="0">
                <a:solidFill>
                  <a:schemeClr val="bg1"/>
                </a:solidFill>
                <a:latin typeface="Times New Roman" panose="02020603050405020304" pitchFamily="18" charset="0"/>
                <a:cs typeface="Times New Roman" panose="02020603050405020304" pitchFamily="18" charset="0"/>
              </a:rPr>
              <a:t>	- Mock-up </a:t>
            </a:r>
            <a:r>
              <a:rPr lang="en-US" sz="2000" dirty="0" err="1">
                <a:solidFill>
                  <a:schemeClr val="bg1"/>
                </a:solidFill>
                <a:latin typeface="Times New Roman" panose="02020603050405020304" pitchFamily="18" charset="0"/>
                <a:cs typeface="Times New Roman" panose="02020603050405020304" pitchFamily="18" charset="0"/>
              </a:rPr>
              <a:t>giúp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hỗ</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giao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diện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website </a:t>
            </a:r>
            <a:r>
              <a:rPr lang="en-US" sz="2000" dirty="0" err="1">
                <a:solidFill>
                  <a:schemeClr val="bg1"/>
                </a:solidFill>
                <a:latin typeface="Times New Roman" panose="02020603050405020304" pitchFamily="18" charset="0"/>
                <a:cs typeface="Times New Roman" panose="02020603050405020304" pitchFamily="18" charset="0"/>
              </a:rPr>
              <a:t>bán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giày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thao</a:t>
            </a:r>
            <a:r>
              <a:rPr lang="en-US" sz="2000" dirty="0">
                <a:solidFill>
                  <a:schemeClr val="bg1"/>
                </a:solidFill>
                <a:latin typeface="Times New Roman" panose="02020603050405020304" pitchFamily="18" charset="0"/>
                <a:cs typeface="Times New Roman" panose="02020603050405020304" pitchFamily="18" charset="0"/>
              </a:rPr>
              <a:t> Sport247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tiện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việc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giao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diện</a:t>
            </a:r>
            <a:r>
              <a:rPr lang="en-US" sz="2000" dirty="0">
                <a:solidFill>
                  <a:schemeClr val="bg1"/>
                </a:solidFill>
                <a:latin typeface="Times New Roman" panose="02020603050405020304" pitchFamily="18" charset="0"/>
                <a:cs typeface="Times New Roman" panose="02020603050405020304" pitchFamily="18" charset="0"/>
              </a:rPr>
              <a:t>.</a:t>
            </a:r>
          </a:p>
          <a:p>
            <a:pPr lvl="1">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Mô</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phỏng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hoạt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cụ</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từng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chức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ứng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thực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tế</a:t>
            </a:r>
            <a:r>
              <a:rPr lang="en-US"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5169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8</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IBM Rational Rose</a:t>
            </a: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3624903"/>
          </a:xfrm>
          <a:prstGeom prst="rect">
            <a:avLst/>
          </a:prstGeom>
          <a:noFill/>
        </p:spPr>
        <p:txBody>
          <a:bodyPr wrap="square">
            <a:spAutoFit/>
          </a:bodyPr>
          <a:lstStyle/>
          <a:p>
            <a:pPr marL="457200" indent="-457200" algn="just">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07000"/>
              </a:lnSpc>
              <a:spcAft>
                <a:spcPts val="800"/>
              </a:spcAft>
              <a:buClr>
                <a:schemeClr val="bg1"/>
              </a:buClr>
            </a:pPr>
            <a:r>
              <a:rPr lang="en-US" sz="2000" b="1" dirty="0">
                <a:solidFill>
                  <a:schemeClr val="bg1"/>
                </a:solidFill>
                <a:latin typeface="Times New Roman" panose="02020603050405020304" pitchFamily="18" charset="0"/>
                <a:cs typeface="Times New Roman" panose="02020603050405020304" pitchFamily="18" charset="0"/>
              </a:rPr>
              <a:t>	- </a:t>
            </a:r>
            <a:r>
              <a:rPr lang="en-US" sz="2000" dirty="0">
                <a:solidFill>
                  <a:schemeClr val="bg1"/>
                </a:solidFill>
                <a:latin typeface="Times New Roman" panose="02020603050405020304" pitchFamily="18" charset="0"/>
                <a:cs typeface="Times New Roman" panose="02020603050405020304" pitchFamily="18" charset="0"/>
              </a:rPr>
              <a:t>IBM Rational Rose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mềm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phát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xây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thống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mềm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ứng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mô</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hóa</a:t>
            </a:r>
            <a:r>
              <a:rPr lang="en-US" sz="2000" dirty="0">
                <a:solidFill>
                  <a:schemeClr val="bg1"/>
                </a:solidFill>
                <a:latin typeface="Times New Roman" panose="02020603050405020304" pitchFamily="18" charset="0"/>
                <a:cs typeface="Times New Roman" panose="02020603050405020304" pitchFamily="18" charset="0"/>
              </a:rPr>
              <a:t> UML.</a:t>
            </a:r>
          </a:p>
          <a:p>
            <a:pPr lvl="1" algn="just">
              <a:lnSpc>
                <a:spcPct val="107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Nó cung cấp các công cụ vẽ trực quan, </a:t>
            </a:r>
            <a:r>
              <a:rPr lang="vi-VN" sz="2000">
                <a:solidFill>
                  <a:schemeClr val="bg1"/>
                </a:solidFill>
                <a:latin typeface="Times New Roman" panose="02020603050405020304" pitchFamily="18" charset="0"/>
                <a:cs typeface="Times New Roman" panose="02020603050405020304" pitchFamily="18" charset="0"/>
              </a:rPr>
              <a:t>nhanh </a:t>
            </a:r>
            <a:r>
              <a:rPr lang="en-US" sz="2000">
                <a:solidFill>
                  <a:schemeClr val="bg1"/>
                </a:solidFill>
                <a:latin typeface="Times New Roman" panose="02020603050405020304" pitchFamily="18" charset="0"/>
                <a:cs typeface="Times New Roman" panose="02020603050405020304" pitchFamily="18" charset="0"/>
              </a:rPr>
              <a:t>ch</a:t>
            </a:r>
            <a:r>
              <a:rPr lang="vi-VN" sz="2000">
                <a:solidFill>
                  <a:schemeClr val="bg1"/>
                </a:solidFill>
                <a:latin typeface="Times New Roman" panose="02020603050405020304" pitchFamily="18" charset="0"/>
                <a:cs typeface="Times New Roman" panose="02020603050405020304" pitchFamily="18" charset="0"/>
              </a:rPr>
              <a:t>óng </a:t>
            </a:r>
            <a:r>
              <a:rPr lang="vi-VN" sz="2000" dirty="0">
                <a:solidFill>
                  <a:schemeClr val="bg1"/>
                </a:solidFill>
                <a:latin typeface="Times New Roman" panose="02020603050405020304" pitchFamily="18" charset="0"/>
                <a:cs typeface="Times New Roman" panose="02020603050405020304" pitchFamily="18" charset="0"/>
              </a:rPr>
              <a:t>và tuân thủ các kí pháp được định nghĩa sẵn. Phần mềm được đánh giá là môi trường phát triển extend hoàn hảo cho các nhà phân tích và thiêt kế.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gn="just">
              <a:lnSpc>
                <a:spcPct val="107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07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Xây</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dựng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mô</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hình</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use case</a:t>
            </a:r>
            <a:r>
              <a:rPr lang="en-US" sz="2000" dirty="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Clr>
                <a:schemeClr val="bg1"/>
              </a:buClr>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216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6771046-90E7-4F25-A835-867945788452}"/>
              </a:ext>
            </a:extLst>
          </p:cNvPr>
          <p:cNvSpPr txBox="1">
            <a:spLocks/>
          </p:cNvSpPr>
          <p:nvPr/>
        </p:nvSpPr>
        <p:spPr>
          <a:xfrm>
            <a:off x="11546565" y="6303409"/>
            <a:ext cx="535187" cy="554591"/>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defRPr sz="1200" b="0" i="0" u="none" strike="noStrike" cap="none">
                <a:solidFill>
                  <a:schemeClr val="tx1">
                    <a:tint val="75000"/>
                  </a:schemeClr>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z="2000" smtClean="0">
                <a:solidFill>
                  <a:schemeClr val="bg1"/>
                </a:solidFill>
                <a:latin typeface="Times New Roman" panose="02020603050405020304" pitchFamily="18" charset="0"/>
                <a:cs typeface="Times New Roman" panose="02020603050405020304" pitchFamily="18" charset="0"/>
              </a:rPr>
              <a:pPr/>
              <a:t>9</a:t>
            </a:fld>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F371F0-4DE9-6D5B-1EC0-4ACC1C66F1E4}"/>
              </a:ext>
            </a:extLst>
          </p:cNvPr>
          <p:cNvSpPr txBox="1"/>
          <p:nvPr/>
        </p:nvSpPr>
        <p:spPr>
          <a:xfrm>
            <a:off x="1018472" y="177421"/>
            <a:ext cx="8934844" cy="523220"/>
          </a:xfrm>
          <a:prstGeom prst="rect">
            <a:avLst/>
          </a:prstGeom>
          <a:noFill/>
        </p:spPr>
        <p:txBody>
          <a:bodyPr wrap="square" rtlCol="0">
            <a:spAutoFit/>
          </a:bodyPr>
          <a:lstStyle/>
          <a:p>
            <a:pPr marL="571500" indent="-571500">
              <a:buClr>
                <a:schemeClr val="bg1"/>
              </a:buClr>
              <a:buFont typeface="+mj-lt"/>
              <a:buAutoNum type="romanUcPeriod"/>
            </a:pPr>
            <a:r>
              <a:rPr lang="en-US" sz="2800" b="1" dirty="0" err="1">
                <a:solidFill>
                  <a:schemeClr val="bg1"/>
                </a:solidFill>
                <a:latin typeface="Times New Roman" panose="02020603050405020304" pitchFamily="18" charset="0"/>
                <a:cs typeface="Times New Roman" panose="02020603050405020304" pitchFamily="18" charset="0"/>
              </a:rPr>
              <a:t>Tổng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7F7B78A-ED4A-A160-3094-265C19F3AD66}"/>
              </a:ext>
            </a:extLst>
          </p:cNvPr>
          <p:cNvSpPr txBox="1"/>
          <p:nvPr/>
        </p:nvSpPr>
        <p:spPr>
          <a:xfrm>
            <a:off x="1010251" y="871448"/>
            <a:ext cx="10171498" cy="579967"/>
          </a:xfrm>
          <a:prstGeom prst="rect">
            <a:avLst/>
          </a:prstGeom>
          <a:noFill/>
        </p:spPr>
        <p:txBody>
          <a:bodyPr wrap="square">
            <a:spAutoFit/>
          </a:bodyPr>
          <a:lstStyle/>
          <a:p>
            <a:pPr lvl="2">
              <a:lnSpc>
                <a:spcPct val="150000"/>
              </a:lnSpc>
              <a:buClr>
                <a:schemeClr val="bg1"/>
              </a:buClr>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DBeaver</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632808-8263-A3C7-ADE6-83566797D4DB}"/>
              </a:ext>
            </a:extLst>
          </p:cNvPr>
          <p:cNvSpPr txBox="1"/>
          <p:nvPr/>
        </p:nvSpPr>
        <p:spPr>
          <a:xfrm>
            <a:off x="1162651" y="1451415"/>
            <a:ext cx="10383914" cy="4704942"/>
          </a:xfrm>
          <a:prstGeom prst="rect">
            <a:avLst/>
          </a:prstGeom>
          <a:noFill/>
        </p:spPr>
        <p:txBody>
          <a:bodyPr wrap="square">
            <a:spAutoFit/>
          </a:bodyPr>
          <a:lstStyle/>
          <a:p>
            <a:pPr marL="457200" indent="-457200" algn="just">
              <a:lnSpc>
                <a:spcPct val="150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50000"/>
              </a:lnSpc>
              <a:spcAft>
                <a:spcPts val="800"/>
              </a:spcAft>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DBeaver là phần mềm quản lý cơ sở dữ liệu hỗ trợ JDBC driver</a:t>
            </a:r>
            <a:endParaRPr lang="en-US"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spcAft>
                <a:spcPts val="800"/>
              </a:spcAft>
              <a:buClr>
                <a:schemeClr val="bg1"/>
              </a:buClr>
            </a:pPr>
            <a:r>
              <a:rPr lang="vi-VN" sz="2000" dirty="0">
                <a:solidFill>
                  <a:schemeClr val="bg1"/>
                </a:solidFill>
                <a:latin typeface="Times New Roman" panose="02020603050405020304" pitchFamily="18" charset="0"/>
                <a:cs typeface="Times New Roman" panose="02020603050405020304" pitchFamily="18" charset="0"/>
              </a:rPr>
              <a:t>	- DBeaver rất trực quan và dễ sử dụng để kết nối với nhiều cơ sở dữ liệu khác nhau, chạy truy vấn, tạo ERD</a:t>
            </a:r>
          </a:p>
          <a:p>
            <a:pPr lvl="1" algn="just">
              <a:lnSpc>
                <a:spcPct val="150000"/>
              </a:lnSpc>
              <a:spcAft>
                <a:spcPts val="800"/>
              </a:spcAft>
              <a:buClr>
                <a:schemeClr val="bg1"/>
              </a:buClr>
            </a:pPr>
            <a:r>
              <a:rPr lang="vi-V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DBeaver hỗ trợ các hệ quản trị cơ sở dữ liệu Oracle, MySQL, IBM DB2, SQL Server, PostgreSQL, Java DB, …</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Clr>
                <a:schemeClr val="bg1"/>
              </a:buClr>
              <a:buFont typeface="Arial" panose="020B0604020202020204" pitchFamily="34" charset="0"/>
              <a:buChar char="•"/>
            </a:pP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50000"/>
              </a:lnSpc>
              <a:buClr>
                <a:schemeClr val="bg1"/>
              </a:buCl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Quản</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lý</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cơ</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sở</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dữ</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vẽ</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biểu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đồ</a:t>
            </a:r>
            <a:r>
              <a:rPr lang="en-US" sz="2000" dirty="0">
                <a:solidFill>
                  <a:schemeClr val="bg1"/>
                </a:solidFill>
                <a:latin typeface="Times New Roman" panose="02020603050405020304" pitchFamily="18" charset="0"/>
                <a:cs typeface="Times New Roman" panose="02020603050405020304" pitchFamily="18" charset="0"/>
              </a:rPr>
              <a:t> ERD</a:t>
            </a:r>
          </a:p>
          <a:p>
            <a:pPr lvl="1" algn="just">
              <a:lnSpc>
                <a:spcPct val="150000"/>
              </a:lnSpc>
              <a:buClr>
                <a:schemeClr val="bg1"/>
              </a:buClr>
            </a:pPr>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Truy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vấn</a:t>
            </a:r>
            <a:r>
              <a:rPr lang="en-US" sz="2000" dirty="0">
                <a:solidFill>
                  <a:schemeClr val="bg1"/>
                </a:solidFill>
                <a:latin typeface="Times New Roman" panose="02020603050405020304" pitchFamily="18" charset="0"/>
                <a:cs typeface="Times New Roman" panose="02020603050405020304" pitchFamily="18" charset="0"/>
              </a:rPr>
              <a:t> SQL, </a:t>
            </a:r>
            <a:r>
              <a:rPr lang="en-US" sz="2000" dirty="0" err="1">
                <a:solidFill>
                  <a:schemeClr val="bg1"/>
                </a:solidFill>
                <a:latin typeface="Times New Roman" panose="02020603050405020304" pitchFamily="18" charset="0"/>
                <a:cs typeface="Times New Roman" panose="02020603050405020304" pitchFamily="18" charset="0"/>
              </a:rPr>
              <a:t>hiển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liệu</a:t>
            </a:r>
            <a:r>
              <a:rPr lang="en-US" sz="2000"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294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10297</TotalTime>
  <Words>3334</Words>
  <Application>Microsoft Office PowerPoint</Application>
  <PresentationFormat>Widescreen</PresentationFormat>
  <Paragraphs>248</Paragraphs>
  <Slides>35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Tahoma</vt:lpstr>
      <vt:lpstr>Noto Sans Symbols</vt:lpstr>
      <vt:lpstr>Times New Roman</vt:lpstr>
      <vt:lpstr>Arial</vt:lpstr>
      <vt:lpstr>Rockwell</vt:lpstr>
      <vt:lpstr>Calibri</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CÔNG NGHỆ THÔNG TIN BỘ MÔN CÔNG NGHỆ PHẦN MỀM</dc:title>
  <dc:creator>Mai The</dc:creator>
  <cp:lastModifiedBy>Khanh Nguyen Dang</cp:lastModifiedBy>
  <cp:revision>102</cp:revision>
  <dcterms:created xsi:type="dcterms:W3CDTF">2021-01-21T04:17:31Z</dcterms:created>
  <dcterms:modified xsi:type="dcterms:W3CDTF">2022-07-21T17:30:25Z</dcterms:modified>
</cp:coreProperties>
</file>