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Fira Sans Extra Condensed Medium"/>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FiraSansExtraCondensedMedium-regular.fntdata"/><Relationship Id="rId21" Type="http://schemas.openxmlformats.org/officeDocument/2006/relationships/font" Target="fonts/Roboto-boldItalic.fntdata"/><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FiraSansExtraCondensedMedium-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8ea72f4a77_6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8ea72f4a77_6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8cae66c4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b8cae66c4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8cae66c4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8cae66c4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8cae66c4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b8cae66c4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80b3a167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80b3a167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b8cae66c4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b8cae66c4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80b3a1678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80b3a1678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8cae66c4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8cae66c4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8cae66c4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8cae66c4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8cae66c4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8cae66c4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8cae66c4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8cae66c4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8cae66c4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b8cae66c4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b8cae66c4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b8cae66c4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0280" y="536650"/>
            <a:ext cx="4918200" cy="20526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10" name="Google Shape;10;p2"/>
          <p:cNvSpPr txBox="1"/>
          <p:nvPr>
            <p:ph idx="1" type="subTitle"/>
          </p:nvPr>
        </p:nvSpPr>
        <p:spPr>
          <a:xfrm>
            <a:off x="710275" y="2589250"/>
            <a:ext cx="4918200" cy="536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16" name="Google Shape;16;p4"/>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3675" y="415425"/>
            <a:ext cx="82032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483675" y="1031250"/>
            <a:ext cx="8203200" cy="3696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ourworldindata.org/us-states-vaccinations" TargetMode="External"/><Relationship Id="rId4" Type="http://schemas.openxmlformats.org/officeDocument/2006/relationships/hyperlink" Target="https://www.kaggle.com/datasets/alexandrepetit881234/us-population-by-state?resource=download&amp;select=us_pop_by_state.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3"/>
          <p:cNvSpPr txBox="1"/>
          <p:nvPr>
            <p:ph type="ctrTitle"/>
          </p:nvPr>
        </p:nvSpPr>
        <p:spPr>
          <a:xfrm>
            <a:off x="288024" y="947725"/>
            <a:ext cx="8291400" cy="90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COVID-19 Vaccination Distribution in the U.S</a:t>
            </a:r>
            <a:endParaRPr>
              <a:solidFill>
                <a:schemeClr val="accent1"/>
              </a:solidFill>
            </a:endParaRPr>
          </a:p>
        </p:txBody>
      </p:sp>
      <p:sp>
        <p:nvSpPr>
          <p:cNvPr id="52" name="Google Shape;52;p13"/>
          <p:cNvSpPr txBox="1"/>
          <p:nvPr>
            <p:ph idx="1" type="subTitle"/>
          </p:nvPr>
        </p:nvSpPr>
        <p:spPr>
          <a:xfrm>
            <a:off x="1703088" y="2127375"/>
            <a:ext cx="5694000" cy="3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1"/>
                </a:solidFill>
              </a:rPr>
              <a:t>Dang</a:t>
            </a:r>
            <a:r>
              <a:rPr lang="en" sz="1700">
                <a:solidFill>
                  <a:schemeClr val="accent1"/>
                </a:solidFill>
              </a:rPr>
              <a:t> Khoa Do</a:t>
            </a:r>
            <a:endParaRPr sz="1700">
              <a:solidFill>
                <a:schemeClr val="accent1"/>
              </a:solidFill>
            </a:endParaRPr>
          </a:p>
        </p:txBody>
      </p:sp>
      <p:grpSp>
        <p:nvGrpSpPr>
          <p:cNvPr id="53" name="Google Shape;53;p13"/>
          <p:cNvGrpSpPr/>
          <p:nvPr/>
        </p:nvGrpSpPr>
        <p:grpSpPr>
          <a:xfrm>
            <a:off x="-10" y="2664802"/>
            <a:ext cx="9022660" cy="3283202"/>
            <a:chOff x="711150" y="1559663"/>
            <a:chExt cx="7721575" cy="2350013"/>
          </a:xfrm>
        </p:grpSpPr>
        <p:sp>
          <p:nvSpPr>
            <p:cNvPr id="54" name="Google Shape;54;p13"/>
            <p:cNvSpPr/>
            <p:nvPr/>
          </p:nvSpPr>
          <p:spPr>
            <a:xfrm>
              <a:off x="711150" y="1595125"/>
              <a:ext cx="7721575" cy="2314550"/>
            </a:xfrm>
            <a:custGeom>
              <a:rect b="b" l="l" r="r" t="t"/>
              <a:pathLst>
                <a:path extrusionOk="0" h="92582" w="308863">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cap="flat" cmpd="sng" w="19050">
              <a:solidFill>
                <a:schemeClr val="accent1"/>
              </a:solidFill>
              <a:prstDash val="solid"/>
              <a:round/>
              <a:headEnd len="med" w="med" type="none"/>
              <a:tailEnd len="med" w="med" type="none"/>
            </a:ln>
          </p:spPr>
        </p:sp>
        <p:sp>
          <p:nvSpPr>
            <p:cNvPr id="55" name="Google Shape;55;p13"/>
            <p:cNvSpPr/>
            <p:nvPr/>
          </p:nvSpPr>
          <p:spPr>
            <a:xfrm>
              <a:off x="1287538"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897863" y="30035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508163" y="358078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3118475" y="21377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3728788" y="2714950"/>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339088" y="1559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4949400"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5559713" y="32921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170025" y="3006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6780338" y="35807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7390650" y="18491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8006675" y="15596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3"/>
          <p:cNvGrpSpPr/>
          <p:nvPr/>
        </p:nvGrpSpPr>
        <p:grpSpPr>
          <a:xfrm>
            <a:off x="-21" y="2664819"/>
            <a:ext cx="9100242" cy="2519041"/>
            <a:chOff x="710288" y="2137750"/>
            <a:chExt cx="7723197" cy="1803050"/>
          </a:xfrm>
        </p:grpSpPr>
        <p:sp>
          <p:nvSpPr>
            <p:cNvPr id="68" name="Google Shape;68;p13"/>
            <p:cNvSpPr/>
            <p:nvPr/>
          </p:nvSpPr>
          <p:spPr>
            <a:xfrm>
              <a:off x="710288" y="2172905"/>
              <a:ext cx="7723197" cy="1739465"/>
            </a:xfrm>
            <a:custGeom>
              <a:rect b="b" l="l" r="r" t="t"/>
              <a:pathLst>
                <a:path extrusionOk="0" h="48295" w="214429">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cap="flat" cmpd="sng" w="19050">
              <a:solidFill>
                <a:schemeClr val="accent3"/>
              </a:solidFill>
              <a:prstDash val="solid"/>
              <a:round/>
              <a:headEnd len="med" w="med" type="none"/>
              <a:tailEnd len="med" w="med" type="none"/>
            </a:ln>
          </p:spPr>
        </p:sp>
        <p:sp>
          <p:nvSpPr>
            <p:cNvPr id="69" name="Google Shape;69;p13"/>
            <p:cNvSpPr/>
            <p:nvPr/>
          </p:nvSpPr>
          <p:spPr>
            <a:xfrm>
              <a:off x="8000975" y="27185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7390663"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678032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6170038" y="213775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5559700"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4949413" y="300693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4339088"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72877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3118475" y="386940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508163"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1897850" y="35807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1287538" y="32921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The rate of people get daily vaccination in the future </a:t>
            </a:r>
            <a:r>
              <a:rPr lang="en"/>
              <a:t> </a:t>
            </a:r>
            <a:endParaRPr>
              <a:solidFill>
                <a:srgbClr val="000000"/>
              </a:solidFill>
            </a:endParaRPr>
          </a:p>
        </p:txBody>
      </p:sp>
      <p:sp>
        <p:nvSpPr>
          <p:cNvPr id="161" name="Google Shape;161;p22"/>
          <p:cNvSpPr txBox="1"/>
          <p:nvPr/>
        </p:nvSpPr>
        <p:spPr>
          <a:xfrm>
            <a:off x="6579054" y="1521039"/>
            <a:ext cx="2377800" cy="13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sp>
        <p:nvSpPr>
          <p:cNvPr id="162" name="Google Shape;162;p22"/>
          <p:cNvSpPr txBox="1"/>
          <p:nvPr/>
        </p:nvSpPr>
        <p:spPr>
          <a:xfrm>
            <a:off x="5602975" y="1890375"/>
            <a:ext cx="3456600" cy="12006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The forecast predict the daily vaccination will be a </a:t>
            </a:r>
            <a:r>
              <a:rPr lang="en" sz="1100">
                <a:latin typeface="Roboto"/>
                <a:ea typeface="Roboto"/>
                <a:cs typeface="Roboto"/>
                <a:sym typeface="Roboto"/>
              </a:rPr>
              <a:t>little</a:t>
            </a:r>
            <a:r>
              <a:rPr lang="en" sz="1100">
                <a:latin typeface="Roboto"/>
                <a:ea typeface="Roboto"/>
                <a:cs typeface="Roboto"/>
                <a:sym typeface="Roboto"/>
              </a:rPr>
              <a:t> bit higher than 2022.</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The chart shows the pattern of daily vaccination that the amount of daily vaccination will be higher from January to April.</a:t>
            </a:r>
            <a:endParaRPr sz="1100">
              <a:latin typeface="Roboto"/>
              <a:ea typeface="Roboto"/>
              <a:cs typeface="Roboto"/>
              <a:sym typeface="Roboto"/>
            </a:endParaRPr>
          </a:p>
        </p:txBody>
      </p:sp>
      <p:pic>
        <p:nvPicPr>
          <p:cNvPr id="163" name="Google Shape;163;p22"/>
          <p:cNvPicPr preferRelativeResize="0"/>
          <p:nvPr/>
        </p:nvPicPr>
        <p:blipFill>
          <a:blip r:embed="rId3">
            <a:alphaModFix/>
          </a:blip>
          <a:stretch>
            <a:fillRect/>
          </a:stretch>
        </p:blipFill>
        <p:spPr>
          <a:xfrm>
            <a:off x="337550" y="1117600"/>
            <a:ext cx="5298175" cy="29810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The change of vaccination booster in 2021 - 2022 </a:t>
            </a:r>
            <a:r>
              <a:rPr lang="en"/>
              <a:t> </a:t>
            </a:r>
            <a:endParaRPr>
              <a:solidFill>
                <a:srgbClr val="000000"/>
              </a:solidFill>
            </a:endParaRPr>
          </a:p>
        </p:txBody>
      </p:sp>
      <p:sp>
        <p:nvSpPr>
          <p:cNvPr id="169" name="Google Shape;169;p23"/>
          <p:cNvSpPr txBox="1"/>
          <p:nvPr/>
        </p:nvSpPr>
        <p:spPr>
          <a:xfrm>
            <a:off x="6579054" y="1521039"/>
            <a:ext cx="2377800" cy="13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sp>
        <p:nvSpPr>
          <p:cNvPr id="170" name="Google Shape;170;p23"/>
          <p:cNvSpPr txBox="1"/>
          <p:nvPr/>
        </p:nvSpPr>
        <p:spPr>
          <a:xfrm>
            <a:off x="5602975" y="1890375"/>
            <a:ext cx="34566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The vaccination booster is increasing from Quarter 1, 2021 and keep steady to Quarter 3, 2022.</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However, the rate is drop 50% in the Quarter 4, 2022.</a:t>
            </a:r>
            <a:endParaRPr sz="1100">
              <a:latin typeface="Roboto"/>
              <a:ea typeface="Roboto"/>
              <a:cs typeface="Roboto"/>
              <a:sym typeface="Roboto"/>
            </a:endParaRPr>
          </a:p>
        </p:txBody>
      </p:sp>
      <p:pic>
        <p:nvPicPr>
          <p:cNvPr id="171" name="Google Shape;171;p23"/>
          <p:cNvPicPr preferRelativeResize="0"/>
          <p:nvPr/>
        </p:nvPicPr>
        <p:blipFill>
          <a:blip r:embed="rId3">
            <a:alphaModFix/>
          </a:blip>
          <a:stretch>
            <a:fillRect/>
          </a:stretch>
        </p:blipFill>
        <p:spPr>
          <a:xfrm>
            <a:off x="483675" y="1119000"/>
            <a:ext cx="5298181" cy="298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Result</a:t>
            </a:r>
            <a:endParaRPr/>
          </a:p>
        </p:txBody>
      </p:sp>
      <p:grpSp>
        <p:nvGrpSpPr>
          <p:cNvPr id="177" name="Google Shape;177;p24"/>
          <p:cNvGrpSpPr/>
          <p:nvPr/>
        </p:nvGrpSpPr>
        <p:grpSpPr>
          <a:xfrm>
            <a:off x="453300" y="1351023"/>
            <a:ext cx="8427957" cy="2810221"/>
            <a:chOff x="566219" y="164361"/>
            <a:chExt cx="1891500" cy="4023799"/>
          </a:xfrm>
        </p:grpSpPr>
        <p:sp>
          <p:nvSpPr>
            <p:cNvPr id="178" name="Google Shape;178;p24"/>
            <p:cNvSpPr txBox="1"/>
            <p:nvPr/>
          </p:nvSpPr>
          <p:spPr>
            <a:xfrm>
              <a:off x="573036" y="164361"/>
              <a:ext cx="1884600" cy="6390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From </a:t>
              </a:r>
              <a:r>
                <a:rPr lang="en" sz="1700">
                  <a:solidFill>
                    <a:schemeClr val="accent2"/>
                  </a:solidFill>
                  <a:latin typeface="Fira Sans Extra Condensed Medium"/>
                  <a:ea typeface="Fira Sans Extra Condensed Medium"/>
                  <a:cs typeface="Fira Sans Extra Condensed Medium"/>
                  <a:sym typeface="Fira Sans Extra Condensed Medium"/>
                </a:rPr>
                <a:t>the data visualization and data analysis:</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179" name="Google Shape;179;p24"/>
            <p:cNvSpPr txBox="1"/>
            <p:nvPr/>
          </p:nvSpPr>
          <p:spPr>
            <a:xfrm>
              <a:off x="566219" y="1208860"/>
              <a:ext cx="1891500" cy="29793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All most of the states are doing the vaccination protocol very. The percentage of people finish the protocol is over 50% and keep continuing to rising in the future.</a:t>
              </a:r>
              <a:endParaRPr sz="1200">
                <a:solidFill>
                  <a:schemeClr val="dk1"/>
                </a:solidFill>
                <a:latin typeface="Roboto"/>
                <a:ea typeface="Roboto"/>
                <a:cs typeface="Roboto"/>
                <a:sym typeface="Roboto"/>
              </a:endParaRPr>
            </a:p>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California has the highest total vaccination and Wyoming has the lowest total vaccination. </a:t>
              </a:r>
              <a:endParaRPr sz="1200">
                <a:solidFill>
                  <a:schemeClr val="dk1"/>
                </a:solidFill>
                <a:latin typeface="Roboto"/>
                <a:ea typeface="Roboto"/>
                <a:cs typeface="Roboto"/>
                <a:sym typeface="Roboto"/>
              </a:endParaRPr>
            </a:p>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As the result of the regression analysis, the amount of people fully vaccination is affected by the total vaccination and total distribution. It is not affected by daily vaccination rate.</a:t>
              </a:r>
              <a:endParaRPr sz="1200">
                <a:solidFill>
                  <a:schemeClr val="dk1"/>
                </a:solidFill>
                <a:latin typeface="Roboto"/>
                <a:ea typeface="Roboto"/>
                <a:cs typeface="Roboto"/>
                <a:sym typeface="Roboto"/>
              </a:endParaRPr>
            </a:p>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 The total of people fully vaccination still increase in the future based on the forecast tools. The chart also show people get more vaccine in the cold weather months and the rate is slow down in the warm weather months.</a:t>
              </a:r>
              <a:endParaRPr sz="1200">
                <a:solidFill>
                  <a:schemeClr val="dk1"/>
                </a:solidFill>
                <a:latin typeface="Roboto"/>
                <a:ea typeface="Roboto"/>
                <a:cs typeface="Roboto"/>
                <a:sym typeface="Roboto"/>
              </a:endParaRPr>
            </a:p>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booster vaccination is decreasing as 50% now, so people stop taking the booster. It can be the reason is the booster is for elders or people do not have too much concern about COVID-19</a:t>
              </a:r>
              <a:endParaRPr sz="1200">
                <a:solidFill>
                  <a:schemeClr val="dk1"/>
                </a:solidFill>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nvSpPr>
        <p:spPr>
          <a:xfrm>
            <a:off x="483675" y="1351023"/>
            <a:ext cx="8397300" cy="1816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4300">
                <a:solidFill>
                  <a:schemeClr val="accent2"/>
                </a:solidFill>
                <a:latin typeface="Fira Sans Extra Condensed Medium"/>
                <a:ea typeface="Fira Sans Extra Condensed Medium"/>
                <a:cs typeface="Fira Sans Extra Condensed Medium"/>
                <a:sym typeface="Fira Sans Extra Condensed Medium"/>
              </a:rPr>
              <a:t>Thank you!</a:t>
            </a:r>
            <a:endParaRPr sz="4300">
              <a:solidFill>
                <a:schemeClr val="accent2"/>
              </a:solidFill>
              <a:latin typeface="Fira Sans Extra Condensed Medium"/>
              <a:ea typeface="Fira Sans Extra Condensed Medium"/>
              <a:cs typeface="Fira Sans Extra Condensed Medium"/>
              <a:sym typeface="Fira Sans Extra Condensed Medium"/>
            </a:endParaRPr>
          </a:p>
          <a:p>
            <a:pPr indent="0" lvl="0" marL="0" rtl="0" algn="ctr">
              <a:spcBef>
                <a:spcPts val="0"/>
              </a:spcBef>
              <a:spcAft>
                <a:spcPts val="0"/>
              </a:spcAft>
              <a:buNone/>
            </a:pPr>
            <a:r>
              <a:t/>
            </a:r>
            <a:endParaRPr sz="1700">
              <a:solidFill>
                <a:schemeClr val="accent2"/>
              </a:solidFill>
              <a:latin typeface="Fira Sans Extra Condensed Medium"/>
              <a:ea typeface="Fira Sans Extra Condensed Medium"/>
              <a:cs typeface="Fira Sans Extra Condensed Medium"/>
              <a:sym typeface="Fira Sans Extra Condensed Medium"/>
            </a:endParaRPr>
          </a:p>
          <a:p>
            <a:pPr indent="0" lvl="0" marL="0" rtl="0" algn="ctr">
              <a:spcBef>
                <a:spcPts val="0"/>
              </a:spcBef>
              <a:spcAft>
                <a:spcPts val="0"/>
              </a:spcAft>
              <a:buNone/>
            </a:pPr>
            <a:r>
              <a:t/>
            </a:r>
            <a:endParaRPr sz="1700">
              <a:solidFill>
                <a:schemeClr val="accent2"/>
              </a:solidFill>
              <a:latin typeface="Fira Sans Extra Condensed Medium"/>
              <a:ea typeface="Fira Sans Extra Condensed Medium"/>
              <a:cs typeface="Fira Sans Extra Condensed Medium"/>
              <a:sym typeface="Fira Sans Extra Condensed Medium"/>
            </a:endParaRPr>
          </a:p>
          <a:p>
            <a:pPr indent="0" lvl="0" marL="0" rtl="0" algn="ctr">
              <a:spcBef>
                <a:spcPts val="0"/>
              </a:spcBef>
              <a:spcAft>
                <a:spcPts val="0"/>
              </a:spcAft>
              <a:buNone/>
            </a:pPr>
            <a:r>
              <a:rPr lang="en" sz="2900">
                <a:solidFill>
                  <a:schemeClr val="accent2"/>
                </a:solidFill>
                <a:latin typeface="Fira Sans Extra Condensed Medium"/>
                <a:ea typeface="Fira Sans Extra Condensed Medium"/>
                <a:cs typeface="Fira Sans Extra Condensed Medium"/>
                <a:sym typeface="Fira Sans Extra Condensed Medium"/>
              </a:rPr>
              <a:t>Any Question?</a:t>
            </a:r>
            <a:endParaRPr sz="2900">
              <a:solidFill>
                <a:schemeClr val="accent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Project Topic and Dataset</a:t>
            </a:r>
            <a:endParaRPr/>
          </a:p>
        </p:txBody>
      </p:sp>
      <p:grpSp>
        <p:nvGrpSpPr>
          <p:cNvPr id="86" name="Google Shape;86;p14"/>
          <p:cNvGrpSpPr/>
          <p:nvPr/>
        </p:nvGrpSpPr>
        <p:grpSpPr>
          <a:xfrm>
            <a:off x="519024" y="1954494"/>
            <a:ext cx="8301098" cy="2235663"/>
            <a:chOff x="666867" y="2267869"/>
            <a:chExt cx="1884600" cy="2686449"/>
          </a:xfrm>
        </p:grpSpPr>
        <p:sp>
          <p:nvSpPr>
            <p:cNvPr id="87" name="Google Shape;87;p14"/>
            <p:cNvSpPr txBox="1"/>
            <p:nvPr/>
          </p:nvSpPr>
          <p:spPr>
            <a:xfrm>
              <a:off x="666867" y="2267869"/>
              <a:ext cx="1884600" cy="6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Dataset</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88" name="Google Shape;88;p14"/>
            <p:cNvSpPr txBox="1"/>
            <p:nvPr/>
          </p:nvSpPr>
          <p:spPr>
            <a:xfrm>
              <a:off x="666867" y="4105618"/>
              <a:ext cx="1873500" cy="8487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Font typeface="Roboto"/>
                <a:buChar char="●"/>
              </a:pPr>
              <a:r>
                <a:rPr lang="en" sz="1200">
                  <a:solidFill>
                    <a:schemeClr val="dk1"/>
                  </a:solidFill>
                  <a:latin typeface="Roboto"/>
                  <a:ea typeface="Roboto"/>
                  <a:cs typeface="Roboto"/>
                  <a:sym typeface="Roboto"/>
                </a:rPr>
                <a:t>Link for the dataset:</a:t>
              </a:r>
              <a:endParaRPr sz="1200">
                <a:solidFill>
                  <a:schemeClr val="dk1"/>
                </a:solidFill>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en" sz="1200">
                  <a:solidFill>
                    <a:schemeClr val="dk1"/>
                  </a:solidFill>
                  <a:latin typeface="Roboto"/>
                  <a:ea typeface="Roboto"/>
                  <a:cs typeface="Roboto"/>
                  <a:sym typeface="Roboto"/>
                </a:rPr>
                <a:t>Vaccination distribution:</a:t>
              </a:r>
              <a:r>
                <a:rPr lang="en" sz="1200">
                  <a:solidFill>
                    <a:schemeClr val="dk1"/>
                  </a:solidFill>
                  <a:latin typeface="Roboto"/>
                  <a:ea typeface="Roboto"/>
                  <a:cs typeface="Roboto"/>
                  <a:sym typeface="Roboto"/>
                </a:rPr>
                <a:t> </a:t>
              </a:r>
              <a:r>
                <a:rPr lang="en" sz="1050" u="sng">
                  <a:solidFill>
                    <a:srgbClr val="0563C1"/>
                  </a:solidFill>
                  <a:highlight>
                    <a:srgbClr val="FFFFFF"/>
                  </a:highlight>
                  <a:latin typeface="Roboto"/>
                  <a:ea typeface="Roboto"/>
                  <a:cs typeface="Roboto"/>
                  <a:sym typeface="Roboto"/>
                  <a:hlinkClick r:id="rId3">
                    <a:extLst>
                      <a:ext uri="{A12FA001-AC4F-418D-AE19-62706E023703}">
                        <ahyp:hlinkClr val="tx"/>
                      </a:ext>
                    </a:extLst>
                  </a:hlinkClick>
                </a:rPr>
                <a:t>https://ourworldindata.org/us-states-vaccinations</a:t>
              </a:r>
              <a:r>
                <a:rPr lang="en" sz="1050">
                  <a:solidFill>
                    <a:schemeClr val="dk1"/>
                  </a:solidFill>
                  <a:highlight>
                    <a:srgbClr val="FFFFFF"/>
                  </a:highlight>
                  <a:latin typeface="Roboto"/>
                  <a:ea typeface="Roboto"/>
                  <a:cs typeface="Roboto"/>
                  <a:sym typeface="Roboto"/>
                </a:rPr>
                <a:t>.</a:t>
              </a:r>
              <a:endParaRPr sz="1050">
                <a:solidFill>
                  <a:schemeClr val="dk1"/>
                </a:solidFill>
                <a:highlight>
                  <a:srgbClr val="FFFFFF"/>
                </a:highlight>
                <a:latin typeface="Roboto"/>
                <a:ea typeface="Roboto"/>
                <a:cs typeface="Roboto"/>
                <a:sym typeface="Roboto"/>
              </a:endParaRPr>
            </a:p>
            <a:p>
              <a:pPr indent="-304800" lvl="1" marL="914400" rtl="0" algn="l">
                <a:lnSpc>
                  <a:spcPct val="150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The U.S population: </a:t>
              </a:r>
              <a:r>
                <a:rPr lang="en" sz="1200" u="sng">
                  <a:solidFill>
                    <a:schemeClr val="hlink"/>
                  </a:solidFill>
                  <a:highlight>
                    <a:srgbClr val="FFFFFF"/>
                  </a:highlight>
                  <a:latin typeface="Roboto"/>
                  <a:ea typeface="Roboto"/>
                  <a:cs typeface="Roboto"/>
                  <a:sym typeface="Roboto"/>
                  <a:hlinkClick r:id="rId4"/>
                </a:rPr>
                <a:t>https://www.kaggle.com/datasets/alexandrepetit881234/us-population-by-state?resource=download&amp;select=us_pop_by_state.csv</a:t>
              </a: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dataset is from kaggle.com which represents the vaccine for COVID-19 that is available in the USA. Also, the dataset also provides state-by-state data on COVID-19 vaccinations in the U.S. The dataset has 16 columns and 42981 rows. </a:t>
              </a:r>
              <a:endParaRPr sz="1200">
                <a:solidFill>
                  <a:schemeClr val="dk1"/>
                </a:solidFill>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dataset is updated daily, so it is up-to-date and the data is recent. The source of data is reliable and transparent.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grpSp>
      <p:grpSp>
        <p:nvGrpSpPr>
          <p:cNvPr id="89" name="Google Shape;89;p14"/>
          <p:cNvGrpSpPr/>
          <p:nvPr/>
        </p:nvGrpSpPr>
        <p:grpSpPr>
          <a:xfrm>
            <a:off x="519029" y="973200"/>
            <a:ext cx="8493333" cy="1649461"/>
            <a:chOff x="559400" y="1038688"/>
            <a:chExt cx="1906173" cy="2006400"/>
          </a:xfrm>
        </p:grpSpPr>
        <p:sp>
          <p:nvSpPr>
            <p:cNvPr id="90" name="Google Shape;90;p14"/>
            <p:cNvSpPr txBox="1"/>
            <p:nvPr/>
          </p:nvSpPr>
          <p:spPr>
            <a:xfrm>
              <a:off x="559400" y="1038688"/>
              <a:ext cx="18846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Topic</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91" name="Google Shape;91;p14"/>
            <p:cNvSpPr txBox="1"/>
            <p:nvPr/>
          </p:nvSpPr>
          <p:spPr>
            <a:xfrm>
              <a:off x="580973" y="1038688"/>
              <a:ext cx="1884600" cy="2006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latin typeface="Roboto"/>
                  <a:ea typeface="Roboto"/>
                  <a:cs typeface="Roboto"/>
                  <a:sym typeface="Roboto"/>
                </a:rPr>
                <a:t>For the final project topic, COVID-19 vaccination is helping people in the U.S to fight back the pandemic. Therefore, I want to analyze the COVID-19 vaccine distribution in the USA from 2021 to 2022 to see the trend of the vaccination distribution and the real situation of the vaccination based on the vaccination rate in the U.S.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nvSpPr>
        <p:spPr>
          <a:xfrm>
            <a:off x="519025" y="3483869"/>
            <a:ext cx="8252205" cy="706288"/>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rgbClr val="434343"/>
              </a:solidFill>
              <a:latin typeface="Roboto"/>
              <a:ea typeface="Roboto"/>
              <a:cs typeface="Roboto"/>
              <a:sym typeface="Roboto"/>
            </a:endParaRPr>
          </a:p>
        </p:txBody>
      </p:sp>
      <p:pic>
        <p:nvPicPr>
          <p:cNvPr id="97" name="Google Shape;97;p15"/>
          <p:cNvPicPr preferRelativeResize="0"/>
          <p:nvPr/>
        </p:nvPicPr>
        <p:blipFill>
          <a:blip r:embed="rId3">
            <a:alphaModFix/>
          </a:blip>
          <a:stretch>
            <a:fillRect/>
          </a:stretch>
        </p:blipFill>
        <p:spPr>
          <a:xfrm>
            <a:off x="572238" y="159250"/>
            <a:ext cx="8145774" cy="4929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Questions</a:t>
            </a:r>
            <a:endParaRPr/>
          </a:p>
        </p:txBody>
      </p:sp>
      <p:grpSp>
        <p:nvGrpSpPr>
          <p:cNvPr id="103" name="Google Shape;103;p16"/>
          <p:cNvGrpSpPr/>
          <p:nvPr/>
        </p:nvGrpSpPr>
        <p:grpSpPr>
          <a:xfrm>
            <a:off x="453304" y="1351023"/>
            <a:ext cx="8427584" cy="2701886"/>
            <a:chOff x="566220" y="164361"/>
            <a:chExt cx="1891416" cy="3868680"/>
          </a:xfrm>
        </p:grpSpPr>
        <p:sp>
          <p:nvSpPr>
            <p:cNvPr id="104" name="Google Shape;104;p16"/>
            <p:cNvSpPr txBox="1"/>
            <p:nvPr/>
          </p:nvSpPr>
          <p:spPr>
            <a:xfrm>
              <a:off x="573036" y="164361"/>
              <a:ext cx="1884600" cy="1432500"/>
            </a:xfrm>
            <a:prstGeom prst="rect">
              <a:avLst/>
            </a:prstGeom>
            <a:noFill/>
            <a:ln>
              <a:noFill/>
            </a:ln>
          </p:spPr>
          <p:txBody>
            <a:bodyPr anchorCtr="0" anchor="ctr"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These are some questions that the result of the data analysis will attempt to answer to have insight into the vaccination campaign in the United States, so we can see the people’s concern about the COVID-19 pandemic.</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105" name="Google Shape;105;p16"/>
            <p:cNvSpPr txBox="1"/>
            <p:nvPr/>
          </p:nvSpPr>
          <p:spPr>
            <a:xfrm>
              <a:off x="566220" y="1208841"/>
              <a:ext cx="1884600" cy="28242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How is the different vaccination distribution between states?</a:t>
              </a:r>
              <a:endParaRPr sz="1200">
                <a:solidFill>
                  <a:schemeClr val="dk1"/>
                </a:solidFill>
                <a:latin typeface="Roboto"/>
                <a:ea typeface="Roboto"/>
                <a:cs typeface="Roboto"/>
                <a:sym typeface="Roboto"/>
              </a:endParaRPr>
            </a:p>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Which state has the highest and lowest total vaccination?</a:t>
              </a:r>
              <a:endParaRPr sz="1200">
                <a:solidFill>
                  <a:schemeClr val="dk1"/>
                </a:solidFill>
                <a:latin typeface="Roboto"/>
                <a:ea typeface="Roboto"/>
                <a:cs typeface="Roboto"/>
                <a:sym typeface="Roboto"/>
              </a:endParaRPr>
            </a:p>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Is the people fully </a:t>
              </a:r>
              <a:r>
                <a:rPr lang="en" sz="1200">
                  <a:solidFill>
                    <a:schemeClr val="dk1"/>
                  </a:solidFill>
                  <a:latin typeface="Roboto"/>
                  <a:ea typeface="Roboto"/>
                  <a:cs typeface="Roboto"/>
                  <a:sym typeface="Roboto"/>
                </a:rPr>
                <a:t>vaccination</a:t>
              </a:r>
              <a:r>
                <a:rPr lang="en" sz="1200">
                  <a:solidFill>
                    <a:schemeClr val="dk1"/>
                  </a:solidFill>
                  <a:latin typeface="Roboto"/>
                  <a:ea typeface="Roboto"/>
                  <a:cs typeface="Roboto"/>
                  <a:sym typeface="Roboto"/>
                </a:rPr>
                <a:t> which is affected by other aspects?</a:t>
              </a:r>
              <a:endParaRPr sz="1200">
                <a:solidFill>
                  <a:schemeClr val="dk1"/>
                </a:solidFill>
                <a:latin typeface="Roboto"/>
                <a:ea typeface="Roboto"/>
                <a:cs typeface="Roboto"/>
                <a:sym typeface="Roboto"/>
              </a:endParaRPr>
            </a:p>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How the rate of </a:t>
              </a:r>
              <a:r>
                <a:rPr lang="en" sz="1200">
                  <a:solidFill>
                    <a:schemeClr val="dk1"/>
                  </a:solidFill>
                  <a:latin typeface="Roboto"/>
                  <a:ea typeface="Roboto"/>
                  <a:cs typeface="Roboto"/>
                  <a:sym typeface="Roboto"/>
                </a:rPr>
                <a:t>people</a:t>
              </a:r>
              <a:r>
                <a:rPr lang="en" sz="1200">
                  <a:solidFill>
                    <a:schemeClr val="dk1"/>
                  </a:solidFill>
                  <a:latin typeface="Roboto"/>
                  <a:ea typeface="Roboto"/>
                  <a:cs typeface="Roboto"/>
                  <a:sym typeface="Roboto"/>
                </a:rPr>
                <a:t> who fully vaccination in the future?</a:t>
              </a:r>
              <a:endParaRPr sz="1200">
                <a:solidFill>
                  <a:schemeClr val="dk1"/>
                </a:solidFill>
                <a:latin typeface="Roboto"/>
                <a:ea typeface="Roboto"/>
                <a:cs typeface="Roboto"/>
                <a:sym typeface="Roboto"/>
              </a:endParaRPr>
            </a:p>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What is the amount of people get vaccine daily now and in the future?</a:t>
              </a:r>
              <a:endParaRPr sz="1200">
                <a:solidFill>
                  <a:schemeClr val="dk1"/>
                </a:solidFill>
                <a:latin typeface="Roboto"/>
                <a:ea typeface="Roboto"/>
                <a:cs typeface="Roboto"/>
                <a:sym typeface="Roboto"/>
              </a:endParaRPr>
            </a:p>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How is the booster vaccination </a:t>
              </a:r>
              <a:r>
                <a:rPr lang="en" sz="1200">
                  <a:solidFill>
                    <a:schemeClr val="dk1"/>
                  </a:solidFill>
                  <a:latin typeface="Roboto"/>
                  <a:ea typeface="Roboto"/>
                  <a:cs typeface="Roboto"/>
                  <a:sym typeface="Roboto"/>
                </a:rPr>
                <a:t>amount</a:t>
              </a:r>
              <a:r>
                <a:rPr lang="en" sz="1200">
                  <a:solidFill>
                    <a:schemeClr val="dk1"/>
                  </a:solidFill>
                  <a:latin typeface="Roboto"/>
                  <a:ea typeface="Roboto"/>
                  <a:cs typeface="Roboto"/>
                  <a:sym typeface="Roboto"/>
                </a:rPr>
                <a:t> change between 2021- 2022?</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Data Analysis Process and Problems</a:t>
            </a:r>
            <a:endParaRPr/>
          </a:p>
        </p:txBody>
      </p:sp>
      <p:grpSp>
        <p:nvGrpSpPr>
          <p:cNvPr id="111" name="Google Shape;111;p17"/>
          <p:cNvGrpSpPr/>
          <p:nvPr/>
        </p:nvGrpSpPr>
        <p:grpSpPr>
          <a:xfrm>
            <a:off x="422900" y="2695211"/>
            <a:ext cx="8554650" cy="2345449"/>
            <a:chOff x="610793" y="1738947"/>
            <a:chExt cx="1976400" cy="4999891"/>
          </a:xfrm>
        </p:grpSpPr>
        <p:sp>
          <p:nvSpPr>
            <p:cNvPr id="112" name="Google Shape;112;p17"/>
            <p:cNvSpPr txBox="1"/>
            <p:nvPr/>
          </p:nvSpPr>
          <p:spPr>
            <a:xfrm>
              <a:off x="624827" y="1738947"/>
              <a:ext cx="1884600" cy="6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Problems and Solution</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13" name="Google Shape;113;p17"/>
            <p:cNvSpPr txBox="1"/>
            <p:nvPr/>
          </p:nvSpPr>
          <p:spPr>
            <a:xfrm>
              <a:off x="610793" y="2514238"/>
              <a:ext cx="1976400" cy="4224600"/>
            </a:xfrm>
            <a:prstGeom prst="rect">
              <a:avLst/>
            </a:prstGeom>
            <a:noFill/>
            <a:ln>
              <a:noFill/>
            </a:ln>
          </p:spPr>
          <p:txBody>
            <a:bodyPr anchorCtr="0" anchor="ctr" bIns="91425" lIns="91425" spcFirstLastPara="1" rIns="91425" wrap="square" tIns="91425">
              <a:noAutofit/>
            </a:bodyPr>
            <a:lstStyle/>
            <a:p>
              <a:pPr indent="-317500" lvl="0" marL="228600" rtl="0" algn="l">
                <a:lnSpc>
                  <a:spcPct val="150000"/>
                </a:lnSpc>
                <a:spcBef>
                  <a:spcPts val="0"/>
                </a:spcBef>
                <a:spcAft>
                  <a:spcPts val="0"/>
                </a:spcAft>
                <a:buSzPts val="1400"/>
                <a:buFont typeface="Roboto"/>
                <a:buChar char="●"/>
              </a:pPr>
              <a:r>
                <a:rPr lang="en" sz="1200">
                  <a:solidFill>
                    <a:schemeClr val="dk1"/>
                  </a:solidFill>
                  <a:latin typeface="Roboto"/>
                  <a:ea typeface="Roboto"/>
                  <a:cs typeface="Roboto"/>
                  <a:sym typeface="Roboto"/>
                </a:rPr>
                <a:t>The data is updated by time so I cannot delete the NaN value for the whole dataset because the data will be lost. Therefore, I created the </a:t>
              </a:r>
              <a:r>
                <a:rPr lang="en" sz="1200">
                  <a:solidFill>
                    <a:schemeClr val="dk1"/>
                  </a:solidFill>
                  <a:latin typeface="Roboto"/>
                  <a:ea typeface="Roboto"/>
                  <a:cs typeface="Roboto"/>
                  <a:sym typeface="Roboto"/>
                </a:rPr>
                <a:t>data frames</a:t>
              </a:r>
              <a:r>
                <a:rPr lang="en" sz="1200">
                  <a:solidFill>
                    <a:schemeClr val="dk1"/>
                  </a:solidFill>
                  <a:latin typeface="Roboto"/>
                  <a:ea typeface="Roboto"/>
                  <a:cs typeface="Roboto"/>
                  <a:sym typeface="Roboto"/>
                </a:rPr>
                <a:t> and delete the NaN for each column and when it needs for analysis.</a:t>
              </a:r>
              <a:endParaRPr sz="1050">
                <a:solidFill>
                  <a:schemeClr val="dk1"/>
                </a:solidFill>
                <a:highlight>
                  <a:srgbClr val="FFFFFF"/>
                </a:highlight>
                <a:latin typeface="Roboto"/>
                <a:ea typeface="Roboto"/>
                <a:cs typeface="Roboto"/>
                <a:sym typeface="Roboto"/>
              </a:endParaRPr>
            </a:p>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It is hard to detect the outlier and error in the dataset because the data is not continuous. I use the statistic summarize to understand more about the data and detect the error.</a:t>
              </a:r>
              <a:endParaRPr sz="1200">
                <a:solidFill>
                  <a:schemeClr val="dk1"/>
                </a:solidFill>
                <a:latin typeface="Roboto"/>
                <a:ea typeface="Roboto"/>
                <a:cs typeface="Roboto"/>
                <a:sym typeface="Roboto"/>
              </a:endParaRPr>
            </a:p>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For some data, using Power BI is not suitable for showing data. Using the multiple tools such as Python, Tableau and Power BI will help create the data better.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grpSp>
      <p:grpSp>
        <p:nvGrpSpPr>
          <p:cNvPr id="114" name="Google Shape;114;p17"/>
          <p:cNvGrpSpPr/>
          <p:nvPr/>
        </p:nvGrpSpPr>
        <p:grpSpPr>
          <a:xfrm>
            <a:off x="422900" y="966350"/>
            <a:ext cx="8397216" cy="1440743"/>
            <a:chOff x="559399" y="1038688"/>
            <a:chExt cx="1884601" cy="1752516"/>
          </a:xfrm>
        </p:grpSpPr>
        <p:sp>
          <p:nvSpPr>
            <p:cNvPr id="115" name="Google Shape;115;p17"/>
            <p:cNvSpPr txBox="1"/>
            <p:nvPr/>
          </p:nvSpPr>
          <p:spPr>
            <a:xfrm>
              <a:off x="559400" y="1038688"/>
              <a:ext cx="18846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Data Analysis Process and Tools</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116" name="Google Shape;116;p17"/>
            <p:cNvSpPr txBox="1"/>
            <p:nvPr/>
          </p:nvSpPr>
          <p:spPr>
            <a:xfrm>
              <a:off x="559399" y="1940403"/>
              <a:ext cx="1884600" cy="850800"/>
            </a:xfrm>
            <a:prstGeom prst="rect">
              <a:avLst/>
            </a:prstGeom>
            <a:noFill/>
            <a:ln>
              <a:noFill/>
            </a:ln>
          </p:spPr>
          <p:txBody>
            <a:bodyPr anchorCtr="0" anchor="ctr" bIns="91425" lIns="91425" spcFirstLastPara="1" rIns="91425" wrap="square" tIns="91425">
              <a:noAutofit/>
            </a:bodyPr>
            <a:lstStyle/>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Clean the dataset by keeping 50 States of the U.S and remove some other </a:t>
              </a:r>
              <a:r>
                <a:rPr lang="en" sz="1200">
                  <a:solidFill>
                    <a:schemeClr val="dk1"/>
                  </a:solidFill>
                  <a:latin typeface="Roboto"/>
                  <a:ea typeface="Roboto"/>
                  <a:cs typeface="Roboto"/>
                  <a:sym typeface="Roboto"/>
                </a:rPr>
                <a:t>territories</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Analyze data using tools such as python and Power BI</a:t>
              </a:r>
              <a:endParaRPr sz="1200">
                <a:solidFill>
                  <a:schemeClr val="dk1"/>
                </a:solidFill>
                <a:latin typeface="Roboto"/>
                <a:ea typeface="Roboto"/>
                <a:cs typeface="Roboto"/>
                <a:sym typeface="Roboto"/>
              </a:endParaRPr>
            </a:p>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Visualization of the dataset using tools such as Tableau, Power BI</a:t>
              </a:r>
              <a:endParaRPr sz="1200">
                <a:solidFill>
                  <a:schemeClr val="dk1"/>
                </a:solidFill>
                <a:latin typeface="Roboto"/>
                <a:ea typeface="Roboto"/>
                <a:cs typeface="Roboto"/>
                <a:sym typeface="Roboto"/>
              </a:endParaRPr>
            </a:p>
            <a:p>
              <a:pPr indent="-304800" lvl="0" marL="2286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Prediction future trends of vaccination using Python and Power BI</a:t>
              </a:r>
              <a:endParaRPr sz="1200">
                <a:solidFill>
                  <a:schemeClr val="dk1"/>
                </a:solidFill>
                <a:latin typeface="Roboto"/>
                <a:ea typeface="Roboto"/>
                <a:cs typeface="Roboto"/>
                <a:sym typeface="Roboto"/>
              </a:endParaRPr>
            </a:p>
            <a:p>
              <a:pPr indent="0" lvl="0" marL="0" rtl="0" algn="l">
                <a:lnSpc>
                  <a:spcPct val="150000"/>
                </a:lnSpc>
                <a:spcBef>
                  <a:spcPts val="800"/>
                </a:spcBef>
                <a:spcAft>
                  <a:spcPts val="0"/>
                </a:spcAft>
                <a:buNone/>
              </a:pP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rate of people complete the vaccine protocol</a:t>
            </a:r>
            <a:endParaRPr>
              <a:solidFill>
                <a:srgbClr val="000000"/>
              </a:solidFill>
            </a:endParaRPr>
          </a:p>
        </p:txBody>
      </p:sp>
      <p:sp>
        <p:nvSpPr>
          <p:cNvPr id="122" name="Google Shape;122;p18"/>
          <p:cNvSpPr txBox="1"/>
          <p:nvPr/>
        </p:nvSpPr>
        <p:spPr>
          <a:xfrm>
            <a:off x="6579054" y="1521039"/>
            <a:ext cx="2377723" cy="139365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pic>
        <p:nvPicPr>
          <p:cNvPr id="123" name="Google Shape;123;p18"/>
          <p:cNvPicPr preferRelativeResize="0"/>
          <p:nvPr/>
        </p:nvPicPr>
        <p:blipFill>
          <a:blip r:embed="rId3">
            <a:alphaModFix/>
          </a:blip>
          <a:stretch>
            <a:fillRect/>
          </a:stretch>
        </p:blipFill>
        <p:spPr>
          <a:xfrm>
            <a:off x="1425350" y="965050"/>
            <a:ext cx="6645300" cy="3942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different total vaccination between States in 2021- 2022 </a:t>
            </a:r>
            <a:endParaRPr>
              <a:solidFill>
                <a:srgbClr val="000000"/>
              </a:solidFill>
            </a:endParaRPr>
          </a:p>
        </p:txBody>
      </p:sp>
      <p:sp>
        <p:nvSpPr>
          <p:cNvPr id="129" name="Google Shape;129;p19"/>
          <p:cNvSpPr txBox="1"/>
          <p:nvPr/>
        </p:nvSpPr>
        <p:spPr>
          <a:xfrm>
            <a:off x="6579054" y="1521039"/>
            <a:ext cx="2377800" cy="13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pic>
        <p:nvPicPr>
          <p:cNvPr id="130" name="Google Shape;130;p19"/>
          <p:cNvPicPr preferRelativeResize="0"/>
          <p:nvPr/>
        </p:nvPicPr>
        <p:blipFill>
          <a:blip r:embed="rId3">
            <a:alphaModFix/>
          </a:blip>
          <a:stretch>
            <a:fillRect/>
          </a:stretch>
        </p:blipFill>
        <p:spPr>
          <a:xfrm>
            <a:off x="152400" y="1049025"/>
            <a:ext cx="4927595" cy="3942076"/>
          </a:xfrm>
          <a:prstGeom prst="rect">
            <a:avLst/>
          </a:prstGeom>
          <a:noFill/>
          <a:ln>
            <a:noFill/>
          </a:ln>
        </p:spPr>
      </p:pic>
      <p:pic>
        <p:nvPicPr>
          <p:cNvPr id="131" name="Google Shape;131;p19"/>
          <p:cNvPicPr preferRelativeResize="0"/>
          <p:nvPr/>
        </p:nvPicPr>
        <p:blipFill>
          <a:blip r:embed="rId4">
            <a:alphaModFix/>
          </a:blip>
          <a:stretch>
            <a:fillRect/>
          </a:stretch>
        </p:blipFill>
        <p:spPr>
          <a:xfrm>
            <a:off x="5141550" y="1049025"/>
            <a:ext cx="3904150" cy="381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people fully vaccination and other aspects</a:t>
            </a:r>
            <a:r>
              <a:rPr lang="en"/>
              <a:t> </a:t>
            </a:r>
            <a:endParaRPr>
              <a:solidFill>
                <a:srgbClr val="000000"/>
              </a:solidFill>
            </a:endParaRPr>
          </a:p>
        </p:txBody>
      </p:sp>
      <p:sp>
        <p:nvSpPr>
          <p:cNvPr id="137" name="Google Shape;137;p20"/>
          <p:cNvSpPr txBox="1"/>
          <p:nvPr/>
        </p:nvSpPr>
        <p:spPr>
          <a:xfrm>
            <a:off x="6579054" y="1521039"/>
            <a:ext cx="2377800" cy="13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sp>
        <p:nvSpPr>
          <p:cNvPr id="138" name="Google Shape;138;p20"/>
          <p:cNvSpPr txBox="1"/>
          <p:nvPr/>
        </p:nvSpPr>
        <p:spPr>
          <a:xfrm>
            <a:off x="226325" y="944763"/>
            <a:ext cx="2770500" cy="15393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latin typeface="Roboto"/>
                <a:ea typeface="Roboto"/>
                <a:cs typeface="Roboto"/>
                <a:sym typeface="Roboto"/>
              </a:rPr>
              <a:t>Regression analysis</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Dependent variable: </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Y = people fully vaccinated</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Independent variable: </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X1 = Total vaccination</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X2 = daily vaccination,</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X3 = total distributed</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sp>
        <p:nvSpPr>
          <p:cNvPr id="139" name="Google Shape;139;p20"/>
          <p:cNvSpPr txBox="1"/>
          <p:nvPr/>
        </p:nvSpPr>
        <p:spPr>
          <a:xfrm>
            <a:off x="226325" y="2532200"/>
            <a:ext cx="2770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Roboto"/>
                <a:ea typeface="Roboto"/>
                <a:cs typeface="Roboto"/>
                <a:sym typeface="Roboto"/>
              </a:rPr>
              <a:t>Model 1</a:t>
            </a:r>
            <a:r>
              <a:rPr lang="en" sz="1100">
                <a:latin typeface="Roboto"/>
                <a:ea typeface="Roboto"/>
                <a:cs typeface="Roboto"/>
                <a:sym typeface="Roboto"/>
              </a:rPr>
              <a:t>: Y as a </a:t>
            </a:r>
            <a:r>
              <a:rPr lang="en" sz="1100">
                <a:latin typeface="Roboto"/>
                <a:ea typeface="Roboto"/>
                <a:cs typeface="Roboto"/>
                <a:sym typeface="Roboto"/>
              </a:rPr>
              <a:t>function of X1</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Intercept: 2495736.322</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Coef: 0.17122</a:t>
            </a:r>
            <a:endParaRPr sz="1100">
              <a:latin typeface="Roboto"/>
              <a:ea typeface="Roboto"/>
              <a:cs typeface="Roboto"/>
              <a:sym typeface="Roboto"/>
            </a:endParaRPr>
          </a:p>
          <a:p>
            <a:pPr indent="0" lvl="0" marL="0" rtl="0" algn="l">
              <a:spcBef>
                <a:spcPts val="0"/>
              </a:spcBef>
              <a:spcAft>
                <a:spcPts val="0"/>
              </a:spcAft>
              <a:buNone/>
            </a:pPr>
            <a:r>
              <a:rPr lang="en" sz="1100">
                <a:solidFill>
                  <a:srgbClr val="EC3A3B"/>
                </a:solidFill>
                <a:latin typeface="Roboto"/>
                <a:ea typeface="Roboto"/>
                <a:cs typeface="Roboto"/>
                <a:sym typeface="Roboto"/>
              </a:rPr>
              <a:t>R square = 0.991</a:t>
            </a:r>
            <a:endParaRPr sz="1100">
              <a:solidFill>
                <a:srgbClr val="EC3A3B"/>
              </a:solidFill>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p:txBody>
      </p:sp>
      <p:pic>
        <p:nvPicPr>
          <p:cNvPr id="140" name="Google Shape;140;p20"/>
          <p:cNvPicPr preferRelativeResize="0"/>
          <p:nvPr/>
        </p:nvPicPr>
        <p:blipFill>
          <a:blip r:embed="rId3">
            <a:alphaModFix/>
          </a:blip>
          <a:stretch>
            <a:fillRect/>
          </a:stretch>
        </p:blipFill>
        <p:spPr>
          <a:xfrm>
            <a:off x="316875" y="3396900"/>
            <a:ext cx="2007999" cy="1464275"/>
          </a:xfrm>
          <a:prstGeom prst="rect">
            <a:avLst/>
          </a:prstGeom>
          <a:noFill/>
          <a:ln>
            <a:noFill/>
          </a:ln>
        </p:spPr>
      </p:pic>
      <p:sp>
        <p:nvSpPr>
          <p:cNvPr id="141" name="Google Shape;141;p20"/>
          <p:cNvSpPr txBox="1"/>
          <p:nvPr/>
        </p:nvSpPr>
        <p:spPr>
          <a:xfrm>
            <a:off x="3444250" y="944775"/>
            <a:ext cx="2899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Roboto"/>
                <a:ea typeface="Roboto"/>
                <a:cs typeface="Roboto"/>
                <a:sym typeface="Roboto"/>
              </a:rPr>
              <a:t>Model 2</a:t>
            </a:r>
            <a:r>
              <a:rPr lang="en" sz="1100">
                <a:latin typeface="Roboto"/>
                <a:ea typeface="Roboto"/>
                <a:cs typeface="Roboto"/>
                <a:sym typeface="Roboto"/>
              </a:rPr>
              <a:t>: Y as a function of X2</a:t>
            </a:r>
            <a:endParaRPr sz="1100">
              <a:latin typeface="Roboto"/>
              <a:ea typeface="Roboto"/>
              <a:cs typeface="Roboto"/>
              <a:sym typeface="Roboto"/>
            </a:endParaRPr>
          </a:p>
          <a:p>
            <a:pPr indent="0" lvl="0" marL="0" rtl="0" algn="l">
              <a:spcBef>
                <a:spcPts val="0"/>
              </a:spcBef>
              <a:spcAft>
                <a:spcPts val="0"/>
              </a:spcAft>
              <a:buNone/>
            </a:pPr>
            <a:r>
              <a:rPr lang="en" sz="1100">
                <a:solidFill>
                  <a:srgbClr val="EC3A3B"/>
                </a:solidFill>
                <a:latin typeface="Roboto"/>
                <a:ea typeface="Roboto"/>
                <a:cs typeface="Roboto"/>
                <a:sym typeface="Roboto"/>
              </a:rPr>
              <a:t>R square = 0.6537</a:t>
            </a:r>
            <a:endParaRPr sz="1100">
              <a:solidFill>
                <a:srgbClr val="EC3A3B"/>
              </a:solidFill>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p:txBody>
      </p:sp>
      <p:sp>
        <p:nvSpPr>
          <p:cNvPr id="142" name="Google Shape;142;p20"/>
          <p:cNvSpPr txBox="1"/>
          <p:nvPr/>
        </p:nvSpPr>
        <p:spPr>
          <a:xfrm>
            <a:off x="6017525" y="944775"/>
            <a:ext cx="2899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Roboto"/>
                <a:ea typeface="Roboto"/>
                <a:cs typeface="Roboto"/>
                <a:sym typeface="Roboto"/>
              </a:rPr>
              <a:t>Model 3</a:t>
            </a:r>
            <a:r>
              <a:rPr lang="en" sz="1100">
                <a:latin typeface="Roboto"/>
                <a:ea typeface="Roboto"/>
                <a:cs typeface="Roboto"/>
                <a:sym typeface="Roboto"/>
              </a:rPr>
              <a:t>: Y as a function of X3</a:t>
            </a:r>
            <a:endParaRPr sz="1100">
              <a:latin typeface="Roboto"/>
              <a:ea typeface="Roboto"/>
              <a:cs typeface="Roboto"/>
              <a:sym typeface="Roboto"/>
            </a:endParaRPr>
          </a:p>
          <a:p>
            <a:pPr indent="0" lvl="0" marL="0" rtl="0" algn="l">
              <a:spcBef>
                <a:spcPts val="0"/>
              </a:spcBef>
              <a:spcAft>
                <a:spcPts val="0"/>
              </a:spcAft>
              <a:buNone/>
            </a:pPr>
            <a:r>
              <a:rPr lang="en" sz="1100">
                <a:solidFill>
                  <a:srgbClr val="EC3A3B"/>
                </a:solidFill>
                <a:latin typeface="Roboto"/>
                <a:ea typeface="Roboto"/>
                <a:cs typeface="Roboto"/>
                <a:sym typeface="Roboto"/>
              </a:rPr>
              <a:t>R square = 0.988</a:t>
            </a:r>
            <a:endParaRPr sz="1100">
              <a:solidFill>
                <a:srgbClr val="EC3A3B"/>
              </a:solidFill>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p:txBody>
      </p:sp>
      <p:sp>
        <p:nvSpPr>
          <p:cNvPr id="143" name="Google Shape;143;p20"/>
          <p:cNvSpPr txBox="1"/>
          <p:nvPr/>
        </p:nvSpPr>
        <p:spPr>
          <a:xfrm>
            <a:off x="2996825" y="3920100"/>
            <a:ext cx="289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Roboto"/>
                <a:ea typeface="Roboto"/>
                <a:cs typeface="Roboto"/>
                <a:sym typeface="Roboto"/>
              </a:rPr>
              <a:t>Model 12</a:t>
            </a:r>
            <a:r>
              <a:rPr lang="en" sz="1100">
                <a:latin typeface="Roboto"/>
                <a:ea typeface="Roboto"/>
                <a:cs typeface="Roboto"/>
                <a:sym typeface="Roboto"/>
              </a:rPr>
              <a:t>: Y as a function of X12</a:t>
            </a:r>
            <a:endParaRPr sz="1100">
              <a:latin typeface="Roboto"/>
              <a:ea typeface="Roboto"/>
              <a:cs typeface="Roboto"/>
              <a:sym typeface="Roboto"/>
            </a:endParaRPr>
          </a:p>
          <a:p>
            <a:pPr indent="0" lvl="0" marL="0" rtl="0" algn="l">
              <a:spcBef>
                <a:spcPts val="0"/>
              </a:spcBef>
              <a:spcAft>
                <a:spcPts val="0"/>
              </a:spcAft>
              <a:buNone/>
            </a:pPr>
            <a:r>
              <a:rPr lang="en" sz="1100">
                <a:solidFill>
                  <a:srgbClr val="EC3A3B"/>
                </a:solidFill>
                <a:latin typeface="Roboto"/>
                <a:ea typeface="Roboto"/>
                <a:cs typeface="Roboto"/>
                <a:sym typeface="Roboto"/>
              </a:rPr>
              <a:t>R square = 0.9957</a:t>
            </a:r>
            <a:r>
              <a:rPr lang="en" sz="1100">
                <a:latin typeface="Roboto"/>
                <a:ea typeface="Roboto"/>
                <a:cs typeface="Roboto"/>
                <a:sym typeface="Roboto"/>
              </a:rPr>
              <a:t> </a:t>
            </a:r>
            <a:endParaRPr sz="1100">
              <a:latin typeface="Roboto"/>
              <a:ea typeface="Roboto"/>
              <a:cs typeface="Roboto"/>
              <a:sym typeface="Roboto"/>
            </a:endParaRPr>
          </a:p>
        </p:txBody>
      </p:sp>
      <p:sp>
        <p:nvSpPr>
          <p:cNvPr id="144" name="Google Shape;144;p20"/>
          <p:cNvSpPr txBox="1"/>
          <p:nvPr/>
        </p:nvSpPr>
        <p:spPr>
          <a:xfrm>
            <a:off x="6057350" y="3920100"/>
            <a:ext cx="2899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Roboto"/>
                <a:ea typeface="Roboto"/>
                <a:cs typeface="Roboto"/>
                <a:sym typeface="Roboto"/>
              </a:rPr>
              <a:t>Model 123</a:t>
            </a:r>
            <a:r>
              <a:rPr lang="en" sz="1100">
                <a:latin typeface="Roboto"/>
                <a:ea typeface="Roboto"/>
                <a:cs typeface="Roboto"/>
                <a:sym typeface="Roboto"/>
              </a:rPr>
              <a:t>: Y as a function of X123</a:t>
            </a:r>
            <a:endParaRPr sz="1100">
              <a:latin typeface="Roboto"/>
              <a:ea typeface="Roboto"/>
              <a:cs typeface="Roboto"/>
              <a:sym typeface="Roboto"/>
            </a:endParaRPr>
          </a:p>
          <a:p>
            <a:pPr indent="0" lvl="0" marL="0" rtl="0" algn="l">
              <a:spcBef>
                <a:spcPts val="0"/>
              </a:spcBef>
              <a:spcAft>
                <a:spcPts val="0"/>
              </a:spcAft>
              <a:buNone/>
            </a:pPr>
            <a:r>
              <a:rPr lang="en" sz="1100">
                <a:solidFill>
                  <a:srgbClr val="EC3A3B"/>
                </a:solidFill>
                <a:latin typeface="Roboto"/>
                <a:ea typeface="Roboto"/>
                <a:cs typeface="Roboto"/>
                <a:sym typeface="Roboto"/>
              </a:rPr>
              <a:t>R square = 0.9957</a:t>
            </a:r>
            <a:endParaRPr sz="1100">
              <a:solidFill>
                <a:srgbClr val="EC3A3B"/>
              </a:solidFill>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p:txBody>
      </p:sp>
      <p:pic>
        <p:nvPicPr>
          <p:cNvPr id="145" name="Google Shape;145;p20"/>
          <p:cNvPicPr preferRelativeResize="0"/>
          <p:nvPr/>
        </p:nvPicPr>
        <p:blipFill>
          <a:blip r:embed="rId4">
            <a:alphaModFix/>
          </a:blip>
          <a:stretch>
            <a:fillRect/>
          </a:stretch>
        </p:blipFill>
        <p:spPr>
          <a:xfrm>
            <a:off x="3341500" y="1426300"/>
            <a:ext cx="2331325" cy="1844200"/>
          </a:xfrm>
          <a:prstGeom prst="rect">
            <a:avLst/>
          </a:prstGeom>
          <a:noFill/>
          <a:ln>
            <a:noFill/>
          </a:ln>
        </p:spPr>
      </p:pic>
      <p:pic>
        <p:nvPicPr>
          <p:cNvPr id="146" name="Google Shape;146;p20"/>
          <p:cNvPicPr preferRelativeResize="0"/>
          <p:nvPr/>
        </p:nvPicPr>
        <p:blipFill>
          <a:blip r:embed="rId5">
            <a:alphaModFix/>
          </a:blip>
          <a:stretch>
            <a:fillRect/>
          </a:stretch>
        </p:blipFill>
        <p:spPr>
          <a:xfrm>
            <a:off x="6057350" y="1397543"/>
            <a:ext cx="2534000" cy="18729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rate of people fully</a:t>
            </a:r>
            <a:r>
              <a:rPr lang="en"/>
              <a:t> vaccination in the future </a:t>
            </a:r>
            <a:endParaRPr>
              <a:solidFill>
                <a:srgbClr val="000000"/>
              </a:solidFill>
            </a:endParaRPr>
          </a:p>
        </p:txBody>
      </p:sp>
      <p:sp>
        <p:nvSpPr>
          <p:cNvPr id="152" name="Google Shape;152;p21"/>
          <p:cNvSpPr txBox="1"/>
          <p:nvPr/>
        </p:nvSpPr>
        <p:spPr>
          <a:xfrm>
            <a:off x="6579054" y="1521039"/>
            <a:ext cx="2377800" cy="13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pic>
        <p:nvPicPr>
          <p:cNvPr id="153" name="Google Shape;153;p21"/>
          <p:cNvPicPr preferRelativeResize="0"/>
          <p:nvPr/>
        </p:nvPicPr>
        <p:blipFill>
          <a:blip r:embed="rId3">
            <a:alphaModFix/>
          </a:blip>
          <a:stretch>
            <a:fillRect/>
          </a:stretch>
        </p:blipFill>
        <p:spPr>
          <a:xfrm>
            <a:off x="269350" y="1567150"/>
            <a:ext cx="4566299" cy="3027725"/>
          </a:xfrm>
          <a:prstGeom prst="rect">
            <a:avLst/>
          </a:prstGeom>
          <a:noFill/>
          <a:ln>
            <a:noFill/>
          </a:ln>
        </p:spPr>
      </p:pic>
      <p:pic>
        <p:nvPicPr>
          <p:cNvPr id="154" name="Google Shape;154;p21"/>
          <p:cNvPicPr preferRelativeResize="0"/>
          <p:nvPr/>
        </p:nvPicPr>
        <p:blipFill>
          <a:blip r:embed="rId4">
            <a:alphaModFix/>
          </a:blip>
          <a:stretch>
            <a:fillRect/>
          </a:stretch>
        </p:blipFill>
        <p:spPr>
          <a:xfrm>
            <a:off x="5385800" y="924900"/>
            <a:ext cx="3022099" cy="1989949"/>
          </a:xfrm>
          <a:prstGeom prst="rect">
            <a:avLst/>
          </a:prstGeom>
          <a:noFill/>
          <a:ln>
            <a:noFill/>
          </a:ln>
        </p:spPr>
      </p:pic>
      <p:pic>
        <p:nvPicPr>
          <p:cNvPr id="155" name="Google Shape;155;p21"/>
          <p:cNvPicPr preferRelativeResize="0"/>
          <p:nvPr/>
        </p:nvPicPr>
        <p:blipFill>
          <a:blip r:embed="rId5">
            <a:alphaModFix/>
          </a:blip>
          <a:stretch>
            <a:fillRect/>
          </a:stretch>
        </p:blipFill>
        <p:spPr>
          <a:xfrm>
            <a:off x="5441050" y="3005525"/>
            <a:ext cx="3022098" cy="1923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