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82ab69051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82ab69051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82ab6906a2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82ab6906a2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82ab6906a2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82ab6906a2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82ab68f5cf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2ab68f5cf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82ab68f5cf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2ab68f5cf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82ab68f5cf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82ab68f5cf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82ab68f5cf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82ab68f5cf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82ab68f5cf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82ab68f5cf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82ab68f5cf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82ab68f5cf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82ab6906a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82ab6906a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82ab6905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82ab6905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ownload.atlantis-press.com/article/25907289.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992400" y="676775"/>
            <a:ext cx="7676700" cy="2466000"/>
          </a:xfrm>
          <a:prstGeom prst="rect">
            <a:avLst/>
          </a:prstGeom>
        </p:spPr>
        <p:txBody>
          <a:bodyPr anchorCtr="0" anchor="ctr" bIns="91425" lIns="91425" spcFirstLastPara="1" rIns="91425" wrap="square" tIns="91425">
            <a:noAutofit/>
          </a:bodyPr>
          <a:lstStyle/>
          <a:p>
            <a:pPr indent="0" lvl="0" marL="914400" rtl="0" algn="ctr">
              <a:spcBef>
                <a:spcPts val="0"/>
              </a:spcBef>
              <a:spcAft>
                <a:spcPts val="0"/>
              </a:spcAft>
              <a:buNone/>
            </a:pPr>
            <a:r>
              <a:rPr lang="en"/>
              <a:t>Problem Statement - 3</a:t>
            </a:r>
            <a:endParaRPr/>
          </a:p>
          <a:p>
            <a:pPr indent="0" lvl="0" marL="914400" rtl="0" algn="ctr">
              <a:spcBef>
                <a:spcPts val="0"/>
              </a:spcBef>
              <a:spcAft>
                <a:spcPts val="0"/>
              </a:spcAft>
              <a:buNone/>
            </a:pPr>
            <a:r>
              <a:rPr lang="en"/>
              <a:t>Unilever Data Science POC Use Case</a:t>
            </a:r>
            <a:endParaRPr/>
          </a:p>
        </p:txBody>
      </p:sp>
      <p:sp>
        <p:nvSpPr>
          <p:cNvPr id="278" name="Google Shape;278;p13"/>
          <p:cNvSpPr txBox="1"/>
          <p:nvPr>
            <p:ph idx="1" type="subTitle"/>
          </p:nvPr>
        </p:nvSpPr>
        <p:spPr>
          <a:xfrm>
            <a:off x="526575" y="3384700"/>
            <a:ext cx="59883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Bizzaro</a:t>
            </a:r>
            <a:endParaRPr/>
          </a:p>
          <a:p>
            <a:pPr indent="0" lvl="0" marL="0" rtl="0" algn="l">
              <a:spcBef>
                <a:spcPts val="0"/>
              </a:spcBef>
              <a:spcAft>
                <a:spcPts val="0"/>
              </a:spcAft>
              <a:buNone/>
            </a:pPr>
            <a:r>
              <a:rPr lang="en"/>
              <a:t>Members:</a:t>
            </a:r>
            <a:endParaRPr/>
          </a:p>
          <a:p>
            <a:pPr indent="0" lvl="0" marL="0" rtl="0" algn="l">
              <a:spcBef>
                <a:spcPts val="0"/>
              </a:spcBef>
              <a:spcAft>
                <a:spcPts val="0"/>
              </a:spcAft>
              <a:buNone/>
            </a:pPr>
            <a:r>
              <a:rPr lang="en"/>
              <a:t>1). Kunal Dang</a:t>
            </a:r>
            <a:endParaRPr/>
          </a:p>
          <a:p>
            <a:pPr indent="0" lvl="0" marL="0" rtl="0" algn="l">
              <a:spcBef>
                <a:spcPts val="0"/>
              </a:spcBef>
              <a:spcAft>
                <a:spcPts val="0"/>
              </a:spcAft>
              <a:buNone/>
            </a:pPr>
            <a:r>
              <a:rPr lang="en"/>
              <a:t>2).Hussain Bohra</a:t>
            </a:r>
            <a:endParaRPr/>
          </a:p>
          <a:p>
            <a:pPr indent="0" lvl="0" marL="0" rtl="0" algn="l">
              <a:spcBef>
                <a:spcPts val="0"/>
              </a:spcBef>
              <a:spcAft>
                <a:spcPts val="0"/>
              </a:spcAft>
              <a:buNone/>
            </a:pPr>
            <a:r>
              <a:rPr lang="en"/>
              <a:t>3). Keshav Kumar</a:t>
            </a:r>
            <a:endParaRPr/>
          </a:p>
          <a:p>
            <a:pPr indent="0" lvl="0" marL="0" rtl="0" algn="l">
              <a:spcBef>
                <a:spcPts val="0"/>
              </a:spcBef>
              <a:spcAft>
                <a:spcPts val="0"/>
              </a:spcAft>
              <a:buNone/>
            </a:pPr>
            <a:r>
              <a:rPr lang="en"/>
              <a:t>4). Aditya Jain</a:t>
            </a:r>
            <a:endParaRPr/>
          </a:p>
        </p:txBody>
      </p:sp>
      <p:sp>
        <p:nvSpPr>
          <p:cNvPr id="279" name="Google Shape;279;p13"/>
          <p:cNvSpPr txBox="1"/>
          <p:nvPr/>
        </p:nvSpPr>
        <p:spPr>
          <a:xfrm>
            <a:off x="526575" y="166250"/>
            <a:ext cx="7827900" cy="9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Maven Pro"/>
                <a:ea typeface="Maven Pro"/>
                <a:cs typeface="Maven Pro"/>
                <a:sym typeface="Maven Pro"/>
              </a:rPr>
              <a:t>Theme:Deep Tech/Machine Learning</a:t>
            </a:r>
            <a:endParaRPr b="1" sz="3000">
              <a:solidFill>
                <a:srgbClr val="FFFFFF"/>
              </a:solidFill>
              <a:highlight>
                <a:srgbClr val="FFFFFF"/>
              </a:highlight>
              <a:latin typeface="Maven Pro"/>
              <a:ea typeface="Maven Pro"/>
              <a:cs typeface="Maven Pro"/>
              <a:sym typeface="Maven Pro"/>
            </a:endParaRPr>
          </a:p>
          <a:p>
            <a:pPr indent="0" lvl="0" marL="0" rtl="0" algn="l">
              <a:spcBef>
                <a:spcPts val="0"/>
              </a:spcBef>
              <a:spcAft>
                <a:spcPts val="0"/>
              </a:spcAft>
              <a:buNone/>
            </a:pPr>
            <a:r>
              <a:t/>
            </a:r>
            <a:endParaRPr b="1" sz="3000">
              <a:solidFill>
                <a:srgbClr val="FFFFFF"/>
              </a:solidFill>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2nd Hurdle - Key Indicators of Sales</a:t>
            </a:r>
            <a:endParaRPr/>
          </a:p>
          <a:p>
            <a:pPr indent="0" lvl="0" marL="0" rtl="0" algn="l">
              <a:spcBef>
                <a:spcPts val="0"/>
              </a:spcBef>
              <a:spcAft>
                <a:spcPts val="0"/>
              </a:spcAft>
              <a:buNone/>
            </a:pPr>
            <a:r>
              <a:t/>
            </a:r>
            <a:endParaRPr/>
          </a:p>
        </p:txBody>
      </p:sp>
      <p:sp>
        <p:nvSpPr>
          <p:cNvPr id="336" name="Google Shape;336;p2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According to H2PC algorithm the only key indicator of Sales is:</a:t>
            </a:r>
            <a:endParaRPr/>
          </a:p>
          <a:p>
            <a:pPr indent="-311150" lvl="0" marL="457200" rtl="0" algn="l">
              <a:spcBef>
                <a:spcPts val="1600"/>
              </a:spcBef>
              <a:spcAft>
                <a:spcPts val="0"/>
              </a:spcAft>
              <a:buSzPts val="1300"/>
              <a:buChar char="●"/>
            </a:pPr>
            <a:r>
              <a:rPr lang="en"/>
              <a:t>Average number of items</a:t>
            </a:r>
            <a:endParaRPr/>
          </a:p>
          <a:p>
            <a:pPr indent="0" lvl="0" marL="0" rtl="0" algn="l">
              <a:spcBef>
                <a:spcPts val="1600"/>
              </a:spcBef>
              <a:spcAft>
                <a:spcPts val="1600"/>
              </a:spcAft>
              <a:buNone/>
            </a:pPr>
            <a:r>
              <a:rPr lang="en"/>
              <a:t>So we will use this in our VAR model</a:t>
            </a:r>
            <a:endParaRPr/>
          </a:p>
        </p:txBody>
      </p:sp>
      <p:pic>
        <p:nvPicPr>
          <p:cNvPr id="337" name="Google Shape;337;p22"/>
          <p:cNvPicPr preferRelativeResize="0"/>
          <p:nvPr/>
        </p:nvPicPr>
        <p:blipFill>
          <a:blip r:embed="rId3">
            <a:alphaModFix/>
          </a:blip>
          <a:stretch>
            <a:fillRect/>
          </a:stretch>
        </p:blipFill>
        <p:spPr>
          <a:xfrm>
            <a:off x="5191050" y="2950500"/>
            <a:ext cx="3143250" cy="1581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343" name="Google Shape;343;p23"/>
          <p:cNvSpPr txBox="1"/>
          <p:nvPr>
            <p:ph idx="1" type="body"/>
          </p:nvPr>
        </p:nvSpPr>
        <p:spPr>
          <a:xfrm>
            <a:off x="1408100" y="3500875"/>
            <a:ext cx="7030500" cy="138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 select the right order of VAR model, We’ve iteratively use increasing Lag values tried to find the  lag which gives the Least AIC value which in this case was 1..</a:t>
            </a:r>
            <a:endParaRPr/>
          </a:p>
        </p:txBody>
      </p:sp>
      <p:sp>
        <p:nvSpPr>
          <p:cNvPr id="344" name="Google Shape;344;p23"/>
          <p:cNvSpPr txBox="1"/>
          <p:nvPr/>
        </p:nvSpPr>
        <p:spPr>
          <a:xfrm>
            <a:off x="5291725" y="1215475"/>
            <a:ext cx="2520000" cy="15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Legend</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blue-&gt; Prediction</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red-&gt; Actuals</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X axis-&gt; time period</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Y axix-&gt; scaled EQ value</a:t>
            </a:r>
            <a:endParaRPr>
              <a:latin typeface="Nunito"/>
              <a:ea typeface="Nunito"/>
              <a:cs typeface="Nunito"/>
              <a:sym typeface="Nunito"/>
            </a:endParaRPr>
          </a:p>
        </p:txBody>
      </p:sp>
      <p:pic>
        <p:nvPicPr>
          <p:cNvPr id="345" name="Google Shape;345;p23"/>
          <p:cNvPicPr preferRelativeResize="0"/>
          <p:nvPr/>
        </p:nvPicPr>
        <p:blipFill>
          <a:blip r:embed="rId3">
            <a:alphaModFix/>
          </a:blip>
          <a:stretch>
            <a:fillRect/>
          </a:stretch>
        </p:blipFill>
        <p:spPr>
          <a:xfrm>
            <a:off x="1408100" y="1064550"/>
            <a:ext cx="3619500" cy="2362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24"/>
          <p:cNvSpPr txBox="1"/>
          <p:nvPr>
            <p:ph type="title"/>
          </p:nvPr>
        </p:nvSpPr>
        <p:spPr>
          <a:xfrm>
            <a:off x="1303800" y="874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AIC values</a:t>
            </a:r>
            <a:endParaRPr/>
          </a:p>
        </p:txBody>
      </p:sp>
      <p:sp>
        <p:nvSpPr>
          <p:cNvPr id="351" name="Google Shape;351;p24"/>
          <p:cNvSpPr txBox="1"/>
          <p:nvPr>
            <p:ph idx="1" type="body"/>
          </p:nvPr>
        </p:nvSpPr>
        <p:spPr>
          <a:xfrm>
            <a:off x="1303800" y="582000"/>
            <a:ext cx="7030500" cy="4561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VAR Order Selection (</a:t>
            </a:r>
            <a:r>
              <a:rPr lang="en"/>
              <a:t>* highlights the minimums)</a:t>
            </a:r>
            <a:endParaRPr/>
          </a:p>
          <a:p>
            <a:pPr indent="0" lvl="0" marL="457200" rtl="0" algn="l">
              <a:lnSpc>
                <a:spcPct val="100000"/>
              </a:lnSpc>
              <a:spcBef>
                <a:spcPts val="1600"/>
              </a:spcBef>
              <a:spcAft>
                <a:spcPts val="0"/>
              </a:spcAft>
              <a:buNone/>
            </a:pPr>
            <a:r>
              <a:rPr lang="en"/>
              <a:t>AIC	</a:t>
            </a:r>
            <a:r>
              <a:rPr lang="en"/>
              <a:t>	</a:t>
            </a:r>
            <a:r>
              <a:rPr lang="en"/>
              <a:t>BIC		FPE		HQIC</a:t>
            </a:r>
            <a:endParaRPr/>
          </a:p>
          <a:p>
            <a:pPr indent="0" lvl="0" marL="0" rtl="0" algn="l">
              <a:lnSpc>
                <a:spcPct val="100000"/>
              </a:lnSpc>
              <a:spcBef>
                <a:spcPts val="1600"/>
              </a:spcBef>
              <a:spcAft>
                <a:spcPts val="0"/>
              </a:spcAft>
              <a:buNone/>
            </a:pPr>
            <a:r>
              <a:rPr lang="en"/>
              <a:t>0	-5.847	-5.750	0.002889	-5.819</a:t>
            </a:r>
            <a:endParaRPr/>
          </a:p>
          <a:p>
            <a:pPr indent="0" lvl="0" marL="0" rtl="0" algn="l">
              <a:lnSpc>
                <a:spcPct val="100000"/>
              </a:lnSpc>
              <a:spcBef>
                <a:spcPts val="1600"/>
              </a:spcBef>
              <a:spcAft>
                <a:spcPts val="0"/>
              </a:spcAft>
              <a:buNone/>
            </a:pPr>
            <a:r>
              <a:rPr b="1" lang="en" u="sng"/>
              <a:t>1	-7.444*	-7.154*	0.0005861*	-7.361*</a:t>
            </a:r>
            <a:endParaRPr b="1" u="sng"/>
          </a:p>
          <a:p>
            <a:pPr indent="0" lvl="0" marL="0" rtl="0" algn="l">
              <a:lnSpc>
                <a:spcPct val="100000"/>
              </a:lnSpc>
              <a:spcBef>
                <a:spcPts val="1600"/>
              </a:spcBef>
              <a:spcAft>
                <a:spcPts val="0"/>
              </a:spcAft>
              <a:buNone/>
            </a:pPr>
            <a:r>
              <a:rPr lang="en"/>
              <a:t>2	-7.425	-6.941	0.0006021	-7.286</a:t>
            </a:r>
            <a:endParaRPr/>
          </a:p>
          <a:p>
            <a:pPr indent="0" lvl="0" marL="0" rtl="0" algn="l">
              <a:lnSpc>
                <a:spcPct val="100000"/>
              </a:lnSpc>
              <a:spcBef>
                <a:spcPts val="1600"/>
              </a:spcBef>
              <a:spcAft>
                <a:spcPts val="0"/>
              </a:spcAft>
              <a:buNone/>
            </a:pPr>
            <a:r>
              <a:rPr lang="en"/>
              <a:t>3	-7.209	-6.532	0.0007601	-7.014</a:t>
            </a:r>
            <a:endParaRPr/>
          </a:p>
          <a:p>
            <a:pPr indent="0" lvl="0" marL="0" rtl="0" algn="l">
              <a:lnSpc>
                <a:spcPct val="100000"/>
              </a:lnSpc>
              <a:spcBef>
                <a:spcPts val="1600"/>
              </a:spcBef>
              <a:spcAft>
                <a:spcPts val="0"/>
              </a:spcAft>
              <a:buNone/>
            </a:pPr>
            <a:r>
              <a:rPr lang="en"/>
              <a:t>4	-7.092	-6.221	0.0008830	-6.841</a:t>
            </a:r>
            <a:endParaRPr/>
          </a:p>
          <a:p>
            <a:pPr indent="0" lvl="0" marL="0" rtl="0" algn="l">
              <a:lnSpc>
                <a:spcPct val="100000"/>
              </a:lnSpc>
              <a:spcBef>
                <a:spcPts val="1600"/>
              </a:spcBef>
              <a:spcAft>
                <a:spcPts val="0"/>
              </a:spcAft>
              <a:buNone/>
            </a:pPr>
            <a:r>
              <a:rPr lang="en"/>
              <a:t>5	-6.963	-5.898	0.001060	-6.656</a:t>
            </a:r>
            <a:endParaRPr/>
          </a:p>
          <a:p>
            <a:pPr indent="0" lvl="0" marL="0" rtl="0" algn="l">
              <a:lnSpc>
                <a:spcPct val="100000"/>
              </a:lnSpc>
              <a:spcBef>
                <a:spcPts val="1600"/>
              </a:spcBef>
              <a:spcAft>
                <a:spcPts val="0"/>
              </a:spcAft>
              <a:buNone/>
            </a:pPr>
            <a:r>
              <a:rPr lang="en"/>
              <a:t>6	-6.747	-5.489	0.001430	-6.385</a:t>
            </a:r>
            <a:endParaRPr/>
          </a:p>
          <a:p>
            <a:pPr indent="0" lvl="0" marL="0" rtl="0" algn="l">
              <a:lnSpc>
                <a:spcPct val="100000"/>
              </a:lnSpc>
              <a:spcBef>
                <a:spcPts val="1600"/>
              </a:spcBef>
              <a:spcAft>
                <a:spcPts val="0"/>
              </a:spcAft>
              <a:buNone/>
            </a:pPr>
            <a:r>
              <a:rPr lang="en"/>
              <a:t>7	-6.554	-5.102	0.001969	-6.136</a:t>
            </a:r>
            <a:endParaRPr/>
          </a:p>
          <a:p>
            <a:pPr indent="0" lvl="0" marL="0" rtl="0" algn="l">
              <a:lnSpc>
                <a:spcPct val="100000"/>
              </a:lnSpc>
              <a:spcBef>
                <a:spcPts val="1600"/>
              </a:spcBef>
              <a:spcAft>
                <a:spcPts val="0"/>
              </a:spcAft>
              <a:buNone/>
            </a:pPr>
            <a:r>
              <a:rPr lang="en"/>
              <a:t>8	-6.852	-5.207	0.001766	-6.378</a:t>
            </a:r>
            <a:endParaRPr/>
          </a:p>
          <a:p>
            <a:pPr indent="0" lvl="0" marL="0" rtl="0" algn="l">
              <a:lnSpc>
                <a:spcPct val="100000"/>
              </a:lnSpc>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Definition</a:t>
            </a:r>
            <a:endParaRPr/>
          </a:p>
        </p:txBody>
      </p:sp>
      <p:sp>
        <p:nvSpPr>
          <p:cNvPr id="285" name="Google Shape;285;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Uniliver brands is going through some major changes in business execution plans and will like to know.</a:t>
            </a:r>
            <a:endParaRPr/>
          </a:p>
          <a:p>
            <a:pPr indent="0" lvl="0" marL="0" rtl="0" algn="l">
              <a:spcBef>
                <a:spcPts val="1600"/>
              </a:spcBef>
              <a:spcAft>
                <a:spcPts val="0"/>
              </a:spcAft>
              <a:buNone/>
            </a:pPr>
            <a:r>
              <a:rPr lang="en"/>
              <a:t> i. What are the major drivers for sales(EQ)?</a:t>
            </a:r>
            <a:endParaRPr/>
          </a:p>
          <a:p>
            <a:pPr indent="0" lvl="0" marL="0" rtl="0" algn="l">
              <a:spcBef>
                <a:spcPts val="1600"/>
              </a:spcBef>
              <a:spcAft>
                <a:spcPts val="0"/>
              </a:spcAft>
              <a:buNone/>
            </a:pPr>
            <a:r>
              <a:rPr lang="en"/>
              <a:t> ii. Knowing the drivers, how accurately we can predict future sales for next 6 periods?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Technology used</a:t>
            </a:r>
            <a:endParaRPr/>
          </a:p>
        </p:txBody>
      </p:sp>
      <p:sp>
        <p:nvSpPr>
          <p:cNvPr id="291" name="Google Shape;291;p15"/>
          <p:cNvSpPr txBox="1"/>
          <p:nvPr>
            <p:ph idx="1" type="body"/>
          </p:nvPr>
        </p:nvSpPr>
        <p:spPr>
          <a:xfrm>
            <a:off x="1246950" y="19616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 programming language</a:t>
            </a:r>
            <a:endParaRPr/>
          </a:p>
          <a:p>
            <a:pPr indent="0" lvl="0" marL="0" rtl="0" algn="l">
              <a:spcBef>
                <a:spcPts val="1600"/>
              </a:spcBef>
              <a:spcAft>
                <a:spcPts val="0"/>
              </a:spcAft>
              <a:buNone/>
            </a:pPr>
            <a:r>
              <a:rPr lang="en"/>
              <a:t>Python</a:t>
            </a:r>
            <a:endParaRPr/>
          </a:p>
          <a:p>
            <a:pPr indent="0" lvl="0" marL="0" rtl="0" algn="l">
              <a:spcBef>
                <a:spcPts val="1600"/>
              </a:spcBef>
              <a:spcAft>
                <a:spcPts val="0"/>
              </a:spcAft>
              <a:buNone/>
            </a:pPr>
            <a:r>
              <a:rPr lang="en"/>
              <a:t>R Packages: bnlearn, dplyr </a:t>
            </a:r>
            <a:endParaRPr/>
          </a:p>
          <a:p>
            <a:pPr indent="0" lvl="0" marL="0" rtl="0" algn="l">
              <a:spcBef>
                <a:spcPts val="1600"/>
              </a:spcBef>
              <a:spcAft>
                <a:spcPts val="0"/>
              </a:spcAft>
              <a:buNone/>
            </a:pPr>
            <a:r>
              <a:rPr lang="en"/>
              <a:t>Python Packages: Numpy, Pandas, Statsmodel, Scipy</a:t>
            </a:r>
            <a:endParaRPr/>
          </a:p>
          <a:p>
            <a:pPr indent="0" lvl="0" marL="0" rtl="0" algn="l">
              <a:spcBef>
                <a:spcPts val="1600"/>
              </a:spcBef>
              <a:spcAft>
                <a:spcPts val="0"/>
              </a:spcAft>
              <a:buNone/>
            </a:pPr>
            <a:r>
              <a:rPr lang="en"/>
              <a:t>Azure Machine Learning </a:t>
            </a:r>
            <a:endParaRPr/>
          </a:p>
          <a:p>
            <a:pPr indent="0" lvl="0" marL="0" rtl="0" algn="l">
              <a:spcBef>
                <a:spcPts val="1600"/>
              </a:spcBef>
              <a:spcAft>
                <a:spcPts val="1600"/>
              </a:spcAft>
              <a:buNone/>
            </a:pPr>
            <a:r>
              <a:rPr lang="en"/>
              <a:t>Azure Notebooks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Major Drivers of Sales(EQ)</a:t>
            </a:r>
            <a:endParaRPr/>
          </a:p>
        </p:txBody>
      </p:sp>
      <p:sp>
        <p:nvSpPr>
          <p:cNvPr id="297" name="Google Shape;297;p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find the major drivers of sales we will use Bayesain Network Structure Learning Algorithm: </a:t>
            </a:r>
            <a:r>
              <a:rPr lang="en"/>
              <a:t>Max-Min Hill-Climbing (MMHC) </a:t>
            </a:r>
            <a:endParaRPr/>
          </a:p>
          <a:p>
            <a:pPr indent="-311150" lvl="0" marL="457200" rtl="0" algn="l">
              <a:spcBef>
                <a:spcPts val="1600"/>
              </a:spcBef>
              <a:spcAft>
                <a:spcPts val="0"/>
              </a:spcAft>
              <a:buSzPts val="1300"/>
              <a:buChar char="●"/>
            </a:pPr>
            <a:r>
              <a:rPr lang="en"/>
              <a:t>The Bayesian network is one of the effective tools for study of knowledge representation and causal reasoning in the conditions of uncertain in the field of Artificial Intelligence. How to construct a Bayesian network structure from data have become a hot point in recent study. Max-Min Hill-Climbing (MMHC) algorithm is a newly Bayesian network structure learning algorithm.</a:t>
            </a:r>
            <a:endParaRPr/>
          </a:p>
          <a:p>
            <a:pPr indent="-311150" lvl="0" marL="457200" rtl="0" algn="l">
              <a:spcBef>
                <a:spcPts val="0"/>
              </a:spcBef>
              <a:spcAft>
                <a:spcPts val="0"/>
              </a:spcAft>
              <a:buSzPts val="1300"/>
              <a:buChar char="●"/>
            </a:pPr>
            <a:r>
              <a:rPr lang="en"/>
              <a:t>To learn more about this algorithm: </a:t>
            </a:r>
            <a:r>
              <a:rPr lang="en" u="sng">
                <a:solidFill>
                  <a:schemeClr val="hlink"/>
                </a:solidFill>
                <a:hlinkClick r:id="rId3"/>
              </a:rPr>
              <a:t>https://download.atlantis-press.com/article/25907289.pdf</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18925" y="43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Bayesian Network results</a:t>
            </a:r>
            <a:endParaRPr/>
          </a:p>
        </p:txBody>
      </p:sp>
      <p:pic>
        <p:nvPicPr>
          <p:cNvPr id="303" name="Google Shape;303;p17"/>
          <p:cNvPicPr preferRelativeResize="0"/>
          <p:nvPr/>
        </p:nvPicPr>
        <p:blipFill>
          <a:blip r:embed="rId3">
            <a:alphaModFix/>
          </a:blip>
          <a:stretch>
            <a:fillRect/>
          </a:stretch>
        </p:blipFill>
        <p:spPr>
          <a:xfrm>
            <a:off x="0" y="649900"/>
            <a:ext cx="8945099" cy="4493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Bayesian Network results</a:t>
            </a:r>
            <a:endParaRPr/>
          </a:p>
          <a:p>
            <a:pPr indent="0" lvl="0" marL="0" rtl="0" algn="l">
              <a:spcBef>
                <a:spcPts val="0"/>
              </a:spcBef>
              <a:spcAft>
                <a:spcPts val="0"/>
              </a:spcAft>
              <a:buNone/>
            </a:pPr>
            <a:r>
              <a:t/>
            </a:r>
            <a:endParaRPr/>
          </a:p>
        </p:txBody>
      </p:sp>
      <p:sp>
        <p:nvSpPr>
          <p:cNvPr id="309" name="Google Shape;309;p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We got to know that there are 7 major drivers of Sales:</a:t>
            </a:r>
            <a:endParaRPr b="1" sz="1800"/>
          </a:p>
          <a:p>
            <a:pPr indent="-342900" lvl="0" marL="457200" rtl="0" algn="l">
              <a:spcBef>
                <a:spcPts val="1600"/>
              </a:spcBef>
              <a:spcAft>
                <a:spcPts val="0"/>
              </a:spcAft>
              <a:buSzPts val="1800"/>
              <a:buAutoNum type="arabicPeriod"/>
            </a:pPr>
            <a:r>
              <a:rPr b="1" lang="en" sz="1800"/>
              <a:t>Social Search Impressions</a:t>
            </a:r>
            <a:endParaRPr b="1" sz="1800"/>
          </a:p>
          <a:p>
            <a:pPr indent="-342900" lvl="0" marL="457200" rtl="0" algn="l">
              <a:spcBef>
                <a:spcPts val="0"/>
              </a:spcBef>
              <a:spcAft>
                <a:spcPts val="0"/>
              </a:spcAft>
              <a:buSzPts val="1800"/>
              <a:buAutoNum type="arabicPeriod"/>
            </a:pPr>
            <a:r>
              <a:rPr b="1" lang="en" sz="1800"/>
              <a:t>Inflation</a:t>
            </a:r>
            <a:endParaRPr b="1" sz="1800"/>
          </a:p>
          <a:p>
            <a:pPr indent="-342900" lvl="0" marL="457200" rtl="0" algn="l">
              <a:spcBef>
                <a:spcPts val="0"/>
              </a:spcBef>
              <a:spcAft>
                <a:spcPts val="0"/>
              </a:spcAft>
              <a:buSzPts val="1800"/>
              <a:buAutoNum type="arabicPeriod"/>
            </a:pPr>
            <a:r>
              <a:rPr b="1" lang="en" sz="1800"/>
              <a:t>Median Rainfall</a:t>
            </a:r>
            <a:endParaRPr b="1" sz="1800"/>
          </a:p>
          <a:p>
            <a:pPr indent="-342900" lvl="0" marL="457200" rtl="0" algn="l">
              <a:spcBef>
                <a:spcPts val="0"/>
              </a:spcBef>
              <a:spcAft>
                <a:spcPts val="0"/>
              </a:spcAft>
              <a:buSzPts val="1800"/>
              <a:buAutoNum type="arabicPeriod"/>
            </a:pPr>
            <a:r>
              <a:rPr b="1" lang="en" sz="1800"/>
              <a:t>Pct Promo Market Dollars Category</a:t>
            </a:r>
            <a:endParaRPr b="1" sz="1800"/>
          </a:p>
          <a:p>
            <a:pPr indent="-342900" lvl="0" marL="457200" rtl="0" algn="l">
              <a:spcBef>
                <a:spcPts val="0"/>
              </a:spcBef>
              <a:spcAft>
                <a:spcPts val="0"/>
              </a:spcAft>
              <a:buSzPts val="1800"/>
              <a:buAutoNum type="arabicPeriod"/>
            </a:pPr>
            <a:r>
              <a:rPr b="1" lang="en" sz="1800"/>
              <a:t>Pct Promo Market Dollars Subcategory</a:t>
            </a:r>
            <a:endParaRPr b="1" sz="1800"/>
          </a:p>
          <a:p>
            <a:pPr indent="-342900" lvl="0" marL="457200" rtl="0" algn="l">
              <a:spcBef>
                <a:spcPts val="0"/>
              </a:spcBef>
              <a:spcAft>
                <a:spcPts val="0"/>
              </a:spcAft>
              <a:buSzPts val="1800"/>
              <a:buAutoNum type="arabicPeriod"/>
            </a:pPr>
            <a:r>
              <a:rPr b="1" lang="en" sz="1800"/>
              <a:t>EQ Category</a:t>
            </a:r>
            <a:endParaRPr b="1" sz="1800"/>
          </a:p>
          <a:p>
            <a:pPr indent="-342900" lvl="0" marL="457200" rtl="0" algn="l">
              <a:spcBef>
                <a:spcPts val="0"/>
              </a:spcBef>
              <a:spcAft>
                <a:spcPts val="0"/>
              </a:spcAft>
              <a:buSzPts val="1800"/>
              <a:buAutoNum type="arabicPeriod"/>
            </a:pPr>
            <a:r>
              <a:rPr b="1" lang="en" sz="1800"/>
              <a:t>EQ Subcategory</a:t>
            </a:r>
            <a:endParaRPr b="1" sz="1800"/>
          </a:p>
          <a:p>
            <a:pPr indent="0" lvl="0" marL="0" rtl="0" algn="l">
              <a:spcBef>
                <a:spcPts val="1600"/>
              </a:spcBef>
              <a:spcAft>
                <a:spcPts val="1600"/>
              </a:spcAft>
              <a:buNone/>
            </a:pPr>
            <a:r>
              <a:t/>
            </a:r>
            <a:endParaRPr b="1"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Forecasting with VAR</a:t>
            </a:r>
            <a:endParaRPr/>
          </a:p>
        </p:txBody>
      </p:sp>
      <p:sp>
        <p:nvSpPr>
          <p:cNvPr id="315" name="Google Shape;315;p1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highlight>
                  <a:srgbClr val="FFFFFF"/>
                </a:highlight>
                <a:latin typeface="Maven Pro"/>
                <a:ea typeface="Maven Pro"/>
                <a:cs typeface="Maven Pro"/>
                <a:sym typeface="Maven Pro"/>
              </a:rPr>
              <a:t>Vector Autoregression (VAR) is a forecasting algorithm that can be used when two or more time series influence each other. That is, the relationship between the time series involved is bi-directional.</a:t>
            </a:r>
            <a:endParaRPr>
              <a:solidFill>
                <a:srgbClr val="000000"/>
              </a:solidFill>
              <a:highlight>
                <a:srgbClr val="FFFFFF"/>
              </a:highlight>
              <a:latin typeface="Maven Pro"/>
              <a:ea typeface="Maven Pro"/>
              <a:cs typeface="Maven Pro"/>
              <a:sym typeface="Maven Pro"/>
            </a:endParaRPr>
          </a:p>
          <a:p>
            <a:pPr indent="0" lvl="0" marL="0" rtl="0" algn="l">
              <a:spcBef>
                <a:spcPts val="1600"/>
              </a:spcBef>
              <a:spcAft>
                <a:spcPts val="1600"/>
              </a:spcAft>
              <a:buNone/>
            </a:pPr>
            <a:r>
              <a:rPr lang="en">
                <a:solidFill>
                  <a:srgbClr val="000000"/>
                </a:solidFill>
                <a:highlight>
                  <a:srgbClr val="FFFFFF"/>
                </a:highlight>
                <a:latin typeface="Maven Pro"/>
                <a:ea typeface="Maven Pro"/>
                <a:cs typeface="Maven Pro"/>
                <a:sym typeface="Maven Pro"/>
              </a:rPr>
              <a:t>To check the Stationarity we used Augmented Dickey Fuller Test and Got to know that the series are non stationary.</a:t>
            </a:r>
            <a:endParaRPr>
              <a:solidFill>
                <a:srgbClr val="000000"/>
              </a:solidFill>
              <a:highlight>
                <a:srgbClr val="FFFFFF"/>
              </a:highlight>
              <a:latin typeface="Maven Pro"/>
              <a:ea typeface="Maven Pro"/>
              <a:cs typeface="Maven Pro"/>
              <a:sym typeface="Maven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321" name="Google Shape;321;p20"/>
          <p:cNvSpPr txBox="1"/>
          <p:nvPr>
            <p:ph idx="1" type="body"/>
          </p:nvPr>
        </p:nvSpPr>
        <p:spPr>
          <a:xfrm>
            <a:off x="1408100" y="3500875"/>
            <a:ext cx="7030500" cy="138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 select the right order of VAR model, We’ve iteratively use increased Lag values  and tried to find the  lag which gives the Least AIC value which in this case was 32.</a:t>
            </a:r>
            <a:endParaRPr/>
          </a:p>
        </p:txBody>
      </p:sp>
      <p:pic>
        <p:nvPicPr>
          <p:cNvPr id="322" name="Google Shape;322;p20"/>
          <p:cNvPicPr preferRelativeResize="0"/>
          <p:nvPr/>
        </p:nvPicPr>
        <p:blipFill>
          <a:blip r:embed="rId3">
            <a:alphaModFix/>
          </a:blip>
          <a:stretch>
            <a:fillRect/>
          </a:stretch>
        </p:blipFill>
        <p:spPr>
          <a:xfrm>
            <a:off x="1408100" y="1138675"/>
            <a:ext cx="3600450" cy="2362200"/>
          </a:xfrm>
          <a:prstGeom prst="rect">
            <a:avLst/>
          </a:prstGeom>
          <a:noFill/>
          <a:ln>
            <a:noFill/>
          </a:ln>
        </p:spPr>
      </p:pic>
      <p:sp>
        <p:nvSpPr>
          <p:cNvPr id="323" name="Google Shape;323;p20"/>
          <p:cNvSpPr txBox="1"/>
          <p:nvPr/>
        </p:nvSpPr>
        <p:spPr>
          <a:xfrm>
            <a:off x="5291725" y="1215475"/>
            <a:ext cx="2520000" cy="15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Legend</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blue-&gt; Prediction</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red-&gt; Actuals</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X axis-&gt; time period</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Y axix-&gt; scaled EQ value</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2nd Hurdle - Key Indicators of Sales</a:t>
            </a:r>
            <a:endParaRPr/>
          </a:p>
        </p:txBody>
      </p:sp>
      <p:sp>
        <p:nvSpPr>
          <p:cNvPr id="329" name="Google Shape;329;p21"/>
          <p:cNvSpPr txBox="1"/>
          <p:nvPr>
            <p:ph idx="1" type="body"/>
          </p:nvPr>
        </p:nvSpPr>
        <p:spPr>
          <a:xfrm>
            <a:off x="1303800" y="13009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Bayesain Network of new dataset, We used H2PC Algorithm(As mmhc didn’t give good results)  for structure learning, And it gave the results as following.</a:t>
            </a:r>
            <a:endParaRPr/>
          </a:p>
          <a:p>
            <a:pPr indent="0" lvl="0" marL="0" rtl="0" algn="l">
              <a:spcBef>
                <a:spcPts val="1600"/>
              </a:spcBef>
              <a:spcAft>
                <a:spcPts val="1600"/>
              </a:spcAft>
              <a:buNone/>
            </a:pPr>
            <a:r>
              <a:rPr lang="en"/>
              <a:t> </a:t>
            </a:r>
            <a:endParaRPr/>
          </a:p>
        </p:txBody>
      </p:sp>
      <p:pic>
        <p:nvPicPr>
          <p:cNvPr id="330" name="Google Shape;330;p21"/>
          <p:cNvPicPr preferRelativeResize="0"/>
          <p:nvPr/>
        </p:nvPicPr>
        <p:blipFill>
          <a:blip r:embed="rId3">
            <a:alphaModFix/>
          </a:blip>
          <a:stretch>
            <a:fillRect/>
          </a:stretch>
        </p:blipFill>
        <p:spPr>
          <a:xfrm>
            <a:off x="1151925" y="1903938"/>
            <a:ext cx="7334250" cy="2981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