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69"/>
  </p:notesMasterIdLst>
  <p:sldIdLst>
    <p:sldId id="258" r:id="rId3"/>
    <p:sldId id="1776" r:id="rId4"/>
    <p:sldId id="259" r:id="rId5"/>
    <p:sldId id="260" r:id="rId6"/>
    <p:sldId id="1778" r:id="rId7"/>
    <p:sldId id="1779" r:id="rId8"/>
    <p:sldId id="1782" r:id="rId9"/>
    <p:sldId id="1824" r:id="rId10"/>
    <p:sldId id="1784" r:id="rId11"/>
    <p:sldId id="1783" r:id="rId12"/>
    <p:sldId id="1787" r:id="rId13"/>
    <p:sldId id="1789" r:id="rId14"/>
    <p:sldId id="1791" r:id="rId15"/>
    <p:sldId id="1825" r:id="rId16"/>
    <p:sldId id="266" r:id="rId17"/>
    <p:sldId id="1790" r:id="rId18"/>
    <p:sldId id="1793" r:id="rId19"/>
    <p:sldId id="1794" r:id="rId20"/>
    <p:sldId id="1795" r:id="rId21"/>
    <p:sldId id="1827" r:id="rId22"/>
    <p:sldId id="1797" r:id="rId23"/>
    <p:sldId id="1788" r:id="rId24"/>
    <p:sldId id="1798" r:id="rId25"/>
    <p:sldId id="1828" r:id="rId26"/>
    <p:sldId id="1800" r:id="rId27"/>
    <p:sldId id="1802" r:id="rId28"/>
    <p:sldId id="1803" r:id="rId29"/>
    <p:sldId id="1804" r:id="rId30"/>
    <p:sldId id="1805" r:id="rId31"/>
    <p:sldId id="1806" r:id="rId32"/>
    <p:sldId id="1807" r:id="rId33"/>
    <p:sldId id="1808" r:id="rId34"/>
    <p:sldId id="1829" r:id="rId35"/>
    <p:sldId id="1809" r:id="rId36"/>
    <p:sldId id="1810" r:id="rId37"/>
    <p:sldId id="1811" r:id="rId38"/>
    <p:sldId id="1812" r:id="rId39"/>
    <p:sldId id="1830" r:id="rId40"/>
    <p:sldId id="1817" r:id="rId41"/>
    <p:sldId id="1813" r:id="rId42"/>
    <p:sldId id="1819" r:id="rId43"/>
    <p:sldId id="1831" r:id="rId44"/>
    <p:sldId id="1816" r:id="rId45"/>
    <p:sldId id="1820" r:id="rId46"/>
    <p:sldId id="1821" r:id="rId47"/>
    <p:sldId id="1822" r:id="rId48"/>
    <p:sldId id="1841" r:id="rId49"/>
    <p:sldId id="1845" r:id="rId50"/>
    <p:sldId id="1846" r:id="rId51"/>
    <p:sldId id="1847" r:id="rId52"/>
    <p:sldId id="1848" r:id="rId53"/>
    <p:sldId id="1849" r:id="rId54"/>
    <p:sldId id="1851" r:id="rId55"/>
    <p:sldId id="1850" r:id="rId56"/>
    <p:sldId id="1852" r:id="rId57"/>
    <p:sldId id="1853" r:id="rId58"/>
    <p:sldId id="1840" r:id="rId59"/>
    <p:sldId id="1844" r:id="rId60"/>
    <p:sldId id="1842" r:id="rId61"/>
    <p:sldId id="1834" r:id="rId62"/>
    <p:sldId id="1835" r:id="rId63"/>
    <p:sldId id="1843" r:id="rId64"/>
    <p:sldId id="1837" r:id="rId65"/>
    <p:sldId id="1838" r:id="rId66"/>
    <p:sldId id="1839" r:id="rId67"/>
    <p:sldId id="264"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DB2"/>
    <a:srgbClr val="DDD9C3"/>
    <a:srgbClr val="8DA1F6"/>
    <a:srgbClr val="FBA200"/>
    <a:srgbClr val="90C221"/>
    <a:srgbClr val="07A398"/>
    <a:srgbClr val="0680C3"/>
    <a:srgbClr val="3E57DE"/>
    <a:srgbClr val="00B09B"/>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3" autoAdjust="0"/>
    <p:restoredTop sz="94660"/>
  </p:normalViewPr>
  <p:slideViewPr>
    <p:cSldViewPr snapToGrid="0">
      <p:cViewPr varScale="1">
        <p:scale>
          <a:sx n="75" d="100"/>
          <a:sy n="75" d="100"/>
        </p:scale>
        <p:origin x="912"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Desktop\khoi%20nghiep\ppt\danh%20sach%20cong%20ty%20dang%20k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vi-VN" sz="2000" b="1"/>
              <a:t>Tình hình đăng ký doanh nghiệp qua các năm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vi-VN"/>
        </a:p>
      </c:txPr>
    </c:title>
    <c:autoTitleDeleted val="0"/>
    <c:plotArea>
      <c:layout/>
      <c:barChart>
        <c:barDir val="col"/>
        <c:grouping val="clustered"/>
        <c:varyColors val="0"/>
        <c:ser>
          <c:idx val="0"/>
          <c:order val="1"/>
          <c:tx>
            <c:strRef>
              <c:f>Sheet1!$C$1</c:f>
              <c:strCache>
                <c:ptCount val="1"/>
                <c:pt idx="0">
                  <c:v>Tổng số</c:v>
                </c:pt>
              </c:strCache>
            </c:strRef>
          </c:tx>
          <c:spPr>
            <a:solidFill>
              <a:srgbClr val="B5C1F2"/>
            </a:solidFill>
            <a:ln>
              <a:noFill/>
            </a:ln>
            <a:effectLst/>
          </c:spPr>
          <c:invertIfNegative val="0"/>
          <c:cat>
            <c:strRef>
              <c:f>Sheet1!$A$2:$A$6</c:f>
              <c:strCache>
                <c:ptCount val="5"/>
                <c:pt idx="0">
                  <c:v>12/2017</c:v>
                </c:pt>
                <c:pt idx="1">
                  <c:v>12/2018</c:v>
                </c:pt>
                <c:pt idx="2">
                  <c:v>12/2019</c:v>
                </c:pt>
                <c:pt idx="3">
                  <c:v>12/2020</c:v>
                </c:pt>
                <c:pt idx="4">
                  <c:v>8/2021</c:v>
                </c:pt>
              </c:strCache>
            </c:strRef>
          </c:cat>
          <c:val>
            <c:numRef>
              <c:f>Sheet1!$C$2:$C$6</c:f>
              <c:numCache>
                <c:formatCode>#,##0</c:formatCode>
                <c:ptCount val="5"/>
                <c:pt idx="0">
                  <c:v>654633</c:v>
                </c:pt>
                <c:pt idx="1">
                  <c:v>714755</c:v>
                </c:pt>
                <c:pt idx="2">
                  <c:v>758610</c:v>
                </c:pt>
                <c:pt idx="3">
                  <c:v>811538</c:v>
                </c:pt>
                <c:pt idx="4">
                  <c:v>807614</c:v>
                </c:pt>
              </c:numCache>
            </c:numRef>
          </c:val>
          <c:extLst>
            <c:ext xmlns:c16="http://schemas.microsoft.com/office/drawing/2014/chart" uri="{C3380CC4-5D6E-409C-BE32-E72D297353CC}">
              <c16:uniqueId val="{00000000-6D1C-4D49-A955-A6D15A3B62FF}"/>
            </c:ext>
          </c:extLst>
        </c:ser>
        <c:dLbls>
          <c:showLegendKey val="0"/>
          <c:showVal val="0"/>
          <c:showCatName val="0"/>
          <c:showSerName val="0"/>
          <c:showPercent val="0"/>
          <c:showBubbleSize val="0"/>
        </c:dLbls>
        <c:gapWidth val="219"/>
        <c:overlap val="-27"/>
        <c:axId val="1166353119"/>
        <c:axId val="1166357695"/>
      </c:barChart>
      <c:lineChart>
        <c:grouping val="standard"/>
        <c:varyColors val="0"/>
        <c:ser>
          <c:idx val="1"/>
          <c:order val="0"/>
          <c:tx>
            <c:v>Đăng ký mới</c:v>
          </c:tx>
          <c:spPr>
            <a:ln w="28575" cap="rnd">
              <a:solidFill>
                <a:srgbClr val="2345DF"/>
              </a:solidFill>
              <a:round/>
            </a:ln>
            <a:effectLst/>
          </c:spPr>
          <c:marker>
            <c:symbol val="circle"/>
            <c:size val="5"/>
            <c:spPr>
              <a:solidFill>
                <a:srgbClr val="2345DF"/>
              </a:solidFill>
              <a:ln w="9525">
                <a:solidFill>
                  <a:srgbClr val="2345DF"/>
                </a:solidFill>
              </a:ln>
              <a:effectLst/>
            </c:spPr>
          </c:marker>
          <c:val>
            <c:numRef>
              <c:f>Sheet1!$B$2:$B$6</c:f>
              <c:numCache>
                <c:formatCode>#,##0</c:formatCode>
                <c:ptCount val="5"/>
                <c:pt idx="0">
                  <c:v>126859</c:v>
                </c:pt>
                <c:pt idx="1">
                  <c:v>131275</c:v>
                </c:pt>
                <c:pt idx="2">
                  <c:v>138139</c:v>
                </c:pt>
                <c:pt idx="3">
                  <c:v>134941</c:v>
                </c:pt>
                <c:pt idx="4">
                  <c:v>81584</c:v>
                </c:pt>
              </c:numCache>
            </c:numRef>
          </c:val>
          <c:smooth val="0"/>
          <c:extLst>
            <c:ext xmlns:c16="http://schemas.microsoft.com/office/drawing/2014/chart" uri="{C3380CC4-5D6E-409C-BE32-E72D297353CC}">
              <c16:uniqueId val="{00000001-6D1C-4D49-A955-A6D15A3B62FF}"/>
            </c:ext>
          </c:extLst>
        </c:ser>
        <c:ser>
          <c:idx val="2"/>
          <c:order val="2"/>
          <c:tx>
            <c:v>Trung bình mới</c:v>
          </c:tx>
          <c:spPr>
            <a:ln w="28575" cap="rnd">
              <a:solidFill>
                <a:srgbClr val="FF0000"/>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6D1C-4D49-A955-A6D15A3B62FF}"/>
                </c:ext>
              </c:extLst>
            </c:dLbl>
            <c:dLbl>
              <c:idx val="1"/>
              <c:delete val="1"/>
              <c:extLst>
                <c:ext xmlns:c15="http://schemas.microsoft.com/office/drawing/2012/chart" uri="{CE6537A1-D6FC-4f65-9D91-7224C49458BB}"/>
                <c:ext xmlns:c16="http://schemas.microsoft.com/office/drawing/2014/chart" uri="{C3380CC4-5D6E-409C-BE32-E72D297353CC}">
                  <c16:uniqueId val="{00000003-6D1C-4D49-A955-A6D15A3B62FF}"/>
                </c:ext>
              </c:extLst>
            </c:dLbl>
            <c:dLbl>
              <c:idx val="2"/>
              <c:delete val="1"/>
              <c:extLst>
                <c:ext xmlns:c15="http://schemas.microsoft.com/office/drawing/2012/chart" uri="{CE6537A1-D6FC-4f65-9D91-7224C49458BB}"/>
                <c:ext xmlns:c16="http://schemas.microsoft.com/office/drawing/2014/chart" uri="{C3380CC4-5D6E-409C-BE32-E72D297353CC}">
                  <c16:uniqueId val="{00000004-6D1C-4D49-A955-A6D15A3B62FF}"/>
                </c:ext>
              </c:extLst>
            </c:dLbl>
            <c:dLbl>
              <c:idx val="3"/>
              <c:delete val="1"/>
              <c:extLst>
                <c:ext xmlns:c15="http://schemas.microsoft.com/office/drawing/2012/chart" uri="{CE6537A1-D6FC-4f65-9D91-7224C49458BB}"/>
                <c:ext xmlns:c16="http://schemas.microsoft.com/office/drawing/2014/chart" uri="{C3380CC4-5D6E-409C-BE32-E72D297353CC}">
                  <c16:uniqueId val="{00000005-6D1C-4D49-A955-A6D15A3B62FF}"/>
                </c:ext>
              </c:extLst>
            </c:dLbl>
            <c:dLbl>
              <c:idx val="4"/>
              <c:layout>
                <c:manualLayout>
                  <c:x val="-6.3888888888888884E-2"/>
                  <c:y val="-4.16666666666666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D1C-4D49-A955-A6D15A3B62FF}"/>
                </c:ext>
              </c:extLst>
            </c:dLbl>
            <c:spPr>
              <a:noFill/>
              <a:ln>
                <a:noFill/>
              </a:ln>
              <a:effectLst/>
            </c:spPr>
            <c:txPr>
              <a:bodyPr rot="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Sheet1!$D$2:$D$6</c:f>
              <c:numCache>
                <c:formatCode>#,##0</c:formatCode>
                <c:ptCount val="5"/>
                <c:pt idx="0">
                  <c:v>122559.6</c:v>
                </c:pt>
                <c:pt idx="1">
                  <c:v>122559.6</c:v>
                </c:pt>
                <c:pt idx="2">
                  <c:v>122559.6</c:v>
                </c:pt>
                <c:pt idx="3">
                  <c:v>122559.6</c:v>
                </c:pt>
                <c:pt idx="4">
                  <c:v>122559.6</c:v>
                </c:pt>
              </c:numCache>
            </c:numRef>
          </c:val>
          <c:smooth val="0"/>
          <c:extLst>
            <c:ext xmlns:c16="http://schemas.microsoft.com/office/drawing/2014/chart" uri="{C3380CC4-5D6E-409C-BE32-E72D297353CC}">
              <c16:uniqueId val="{00000007-6D1C-4D49-A955-A6D15A3B62FF}"/>
            </c:ext>
          </c:extLst>
        </c:ser>
        <c:dLbls>
          <c:showLegendKey val="0"/>
          <c:showVal val="0"/>
          <c:showCatName val="0"/>
          <c:showSerName val="0"/>
          <c:showPercent val="0"/>
          <c:showBubbleSize val="0"/>
        </c:dLbls>
        <c:marker val="1"/>
        <c:smooth val="0"/>
        <c:axId val="1084587615"/>
        <c:axId val="1084579295"/>
      </c:lineChart>
      <c:catAx>
        <c:axId val="116635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vi-VN"/>
          </a:p>
        </c:txPr>
        <c:crossAx val="1166357695"/>
        <c:crosses val="autoZero"/>
        <c:auto val="1"/>
        <c:lblAlgn val="ctr"/>
        <c:lblOffset val="100"/>
        <c:noMultiLvlLbl val="0"/>
      </c:catAx>
      <c:valAx>
        <c:axId val="11663576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B5C1F2"/>
                </a:solidFill>
                <a:latin typeface="+mn-lt"/>
                <a:ea typeface="+mn-ea"/>
                <a:cs typeface="+mn-cs"/>
              </a:defRPr>
            </a:pPr>
            <a:endParaRPr lang="vi-VN"/>
          </a:p>
        </c:txPr>
        <c:crossAx val="1166353119"/>
        <c:crosses val="autoZero"/>
        <c:crossBetween val="between"/>
      </c:valAx>
      <c:valAx>
        <c:axId val="108457929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2345DF"/>
                </a:solidFill>
                <a:latin typeface="+mn-lt"/>
                <a:ea typeface="+mn-ea"/>
                <a:cs typeface="+mn-cs"/>
              </a:defRPr>
            </a:pPr>
            <a:endParaRPr lang="vi-VN"/>
          </a:p>
        </c:txPr>
        <c:crossAx val="1084587615"/>
        <c:crosses val="max"/>
        <c:crossBetween val="between"/>
      </c:valAx>
      <c:catAx>
        <c:axId val="1084587615"/>
        <c:scaling>
          <c:orientation val="minMax"/>
        </c:scaling>
        <c:delete val="1"/>
        <c:axPos val="b"/>
        <c:majorTickMark val="out"/>
        <c:minorTickMark val="none"/>
        <c:tickLblPos val="nextTo"/>
        <c:crossAx val="1084579295"/>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vi-VN"/>
          </a:p>
        </c:txPr>
      </c:dTable>
      <c:spPr>
        <a:noFill/>
        <a:ln>
          <a:noFill/>
        </a:ln>
        <a:effectLst/>
      </c:spPr>
    </c:plotArea>
    <c:plotVisOnly val="1"/>
    <c:dispBlanksAs val="gap"/>
    <c:showDLblsOverMax val="0"/>
  </c:chart>
  <c:spPr>
    <a:noFill/>
    <a:ln>
      <a:solidFill>
        <a:schemeClr val="tx1"/>
      </a:solidFill>
    </a:ln>
    <a:effectLst/>
  </c:spPr>
  <c:txPr>
    <a:bodyPr/>
    <a:lstStyle/>
    <a:p>
      <a:pPr>
        <a:defRPr b="0"/>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48B3B-5A51-4570-9A71-B5D925A3D188}" type="datetimeFigureOut">
              <a:rPr lang="vi-VN" smtClean="0"/>
              <a:t>27/11/2021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B53A3-1450-4ACD-9297-A3F45E5B3AC9}" type="slidenum">
              <a:rPr lang="vi-VN" smtClean="0"/>
              <a:t>‹#›</a:t>
            </a:fld>
            <a:endParaRPr lang="vi-VN"/>
          </a:p>
        </p:txBody>
      </p:sp>
    </p:spTree>
    <p:extLst>
      <p:ext uri="{BB962C8B-B14F-4D97-AF65-F5344CB8AC3E}">
        <p14:creationId xmlns:p14="http://schemas.microsoft.com/office/powerpoint/2010/main" val="274797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304449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60258" y="6516643"/>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a:t>
            </a:r>
            <a:r>
              <a:rPr kumimoji="0" lang="en-US" altLang="zh-CN" sz="100" b="0" i="0" u="none" strike="noStrike" kern="0" cap="none" spc="0" normalizeH="0" baseline="0" noProof="0">
                <a:ln>
                  <a:noFill/>
                </a:ln>
                <a:solidFill>
                  <a:prstClr val="black"/>
                </a:solidFill>
                <a:effectLst/>
                <a:uLnTx/>
                <a:uFillTx/>
              </a:rPr>
              <a:t>://www.1ppt.com</a:t>
            </a:r>
            <a:r>
              <a:rPr kumimoji="0" lang="en-US" altLang="zh-CN" sz="100" b="0" i="0" u="none" strike="noStrike" kern="0" cap="none" spc="0" normalizeH="0" baseline="0" noProof="0" dirty="0">
                <a:ln>
                  <a:noFill/>
                </a:ln>
                <a:solidFill>
                  <a:prstClr val="black"/>
                </a:solidFill>
                <a:effectLst/>
                <a:uLnTx/>
                <a:uFillTx/>
              </a:rPr>
              <a:t>/xiazai/</a:t>
            </a:r>
          </a:p>
        </p:txBody>
      </p:sp>
    </p:spTree>
    <p:extLst>
      <p:ext uri="{BB962C8B-B14F-4D97-AF65-F5344CB8AC3E}">
        <p14:creationId xmlns:p14="http://schemas.microsoft.com/office/powerpoint/2010/main" val="14227393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757576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6085082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4412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05209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1930334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93888081"/>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6400338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2667838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85980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4147921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788885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6647611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9923243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2491570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9128304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393072" y="6525239"/>
            <a:ext cx="1632181"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a:t>
            </a:r>
            <a:r>
              <a:rPr kumimoji="0" lang="en-US" altLang="zh-CN" sz="100" b="0" i="0" u="none" strike="noStrike" kern="0" cap="none" spc="0" normalizeH="0" baseline="0" noProof="0">
                <a:ln>
                  <a:noFill/>
                </a:ln>
                <a:solidFill>
                  <a:prstClr val="black"/>
                </a:solidFill>
                <a:effectLst/>
                <a:uLnTx/>
                <a:uFillTx/>
              </a:rPr>
              <a:t>://www.1ppt.com</a:t>
            </a:r>
            <a:r>
              <a:rPr kumimoji="0" lang="en-US" altLang="zh-CN" sz="100" b="0" i="0" u="none" strike="noStrike" kern="0" cap="none" spc="0" normalizeH="0" baseline="0" noProof="0" dirty="0">
                <a:ln>
                  <a:noFill/>
                </a:ln>
                <a:solidFill>
                  <a:prstClr val="black"/>
                </a:solidFill>
                <a:effectLst/>
                <a:uLnTx/>
                <a:uFillTx/>
              </a:rPr>
              <a:t>/xiazai/</a:t>
            </a:r>
          </a:p>
        </p:txBody>
      </p:sp>
    </p:spTree>
    <p:extLst>
      <p:ext uri="{BB962C8B-B14F-4D97-AF65-F5344CB8AC3E}">
        <p14:creationId xmlns:p14="http://schemas.microsoft.com/office/powerpoint/2010/main" val="151624302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6835835"/>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43561832"/>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1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4004758" y="52144"/>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52496" y="2321294"/>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52496"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52496" y="4600567"/>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4004758" y="4609358"/>
            <a:ext cx="4044468"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8138302" y="4599884"/>
            <a:ext cx="3981517" cy="2179811"/>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8431028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0877236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52496" y="47810"/>
            <a:ext cx="8111751" cy="4471498"/>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5" hasCustomPrompt="1"/>
          </p:nvPr>
        </p:nvSpPr>
        <p:spPr>
          <a:xfrm>
            <a:off x="8253637" y="2322748"/>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8248131" y="42022"/>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8261736" y="4596805"/>
            <a:ext cx="3866361"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63903" y="4596806"/>
            <a:ext cx="4044468"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20" hasCustomPrompt="1"/>
          </p:nvPr>
        </p:nvSpPr>
        <p:spPr>
          <a:xfrm>
            <a:off x="4182730" y="4596805"/>
            <a:ext cx="3981517" cy="2189285"/>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7498365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P spid="12" grpId="0" animBg="1"/>
      <p:bldP spid="13"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zh-CN" sz="1400">
                <a:solidFill>
                  <a:schemeClr val="bg1"/>
                </a:solidFill>
                <a:latin typeface="Arial" panose="020B0604020202020204" pitchFamily="34" charset="0"/>
                <a:cs typeface="Arial" panose="020B0604020202020204" pitchFamily="34" charset="0"/>
              </a:rPr>
              <a:t>www.freeppt7.com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extLst>
      <p:ext uri="{BB962C8B-B14F-4D97-AF65-F5344CB8AC3E}">
        <p14:creationId xmlns:p14="http://schemas.microsoft.com/office/powerpoint/2010/main" val="13960166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33537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6CF1-A9D4-4159-AF6D-2E3238D35196}"/>
              </a:ext>
            </a:extLst>
          </p:cNvPr>
          <p:cNvSpPr>
            <a:spLocks noGrp="1"/>
          </p:cNvSpPr>
          <p:nvPr>
            <p:ph type="title"/>
          </p:nvPr>
        </p:nvSpPr>
        <p:spPr>
          <a:xfrm>
            <a:off x="1176528" y="374269"/>
            <a:ext cx="8058912" cy="732155"/>
          </a:xfrm>
          <a:prstGeom prst="rect">
            <a:avLst/>
          </a:prstGeom>
        </p:spPr>
        <p:txBody>
          <a:bodyPr/>
          <a:lstStyle>
            <a:lvl1pPr>
              <a:defRPr sz="3600"/>
            </a:lvl1pPr>
          </a:lstStyle>
          <a:p>
            <a:r>
              <a:rPr lang="en-US"/>
              <a:t>Click to edit Master title style</a:t>
            </a:r>
            <a:endParaRPr lang="vi-VN"/>
          </a:p>
        </p:txBody>
      </p:sp>
    </p:spTree>
    <p:extLst>
      <p:ext uri="{BB962C8B-B14F-4D97-AF65-F5344CB8AC3E}">
        <p14:creationId xmlns:p14="http://schemas.microsoft.com/office/powerpoint/2010/main" val="1263977247"/>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2021/11/27</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22305041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2021/11/27</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18026990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04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9686166"/>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57851974"/>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00996738"/>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46490359"/>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66407923"/>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4586790"/>
      </p:ext>
    </p:extLst>
  </p:cSld>
  <p:clrMapOvr>
    <a:masterClrMapping/>
  </p:clrMapOvr>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270A94-28F8-4986-9040-E1D2E170C9E4}"/>
              </a:ext>
            </a:extLst>
          </p:cNvPr>
          <p:cNvGrpSpPr/>
          <p:nvPr userDrawn="1"/>
        </p:nvGrpSpPr>
        <p:grpSpPr>
          <a:xfrm>
            <a:off x="438912" y="448056"/>
            <a:ext cx="12420360" cy="6627377"/>
            <a:chOff x="364490" y="311858"/>
            <a:chExt cx="12494782" cy="6763575"/>
          </a:xfrm>
        </p:grpSpPr>
        <p:grpSp>
          <p:nvGrpSpPr>
            <p:cNvPr id="3" name="组合 2">
              <a:extLst>
                <a:ext uri="{FF2B5EF4-FFF2-40B4-BE49-F238E27FC236}">
                  <a16:creationId xmlns:a16="http://schemas.microsoft.com/office/drawing/2014/main" id="{81AB73F1-AD3C-417D-9412-813879A40A43}"/>
                </a:ext>
              </a:extLst>
            </p:cNvPr>
            <p:cNvGrpSpPr/>
            <p:nvPr/>
          </p:nvGrpSpPr>
          <p:grpSpPr>
            <a:xfrm>
              <a:off x="364490" y="311858"/>
              <a:ext cx="774677" cy="726396"/>
              <a:chOff x="364490" y="311858"/>
              <a:chExt cx="774677" cy="726396"/>
            </a:xfrm>
          </p:grpSpPr>
          <p:grpSp>
            <p:nvGrpSpPr>
              <p:cNvPr id="7" name="组合 6">
                <a:extLst>
                  <a:ext uri="{FF2B5EF4-FFF2-40B4-BE49-F238E27FC236}">
                    <a16:creationId xmlns:a16="http://schemas.microsoft.com/office/drawing/2014/main" id="{41E8DDA4-0560-4CD2-8AAE-8529DC6C7B63}"/>
                  </a:ext>
                </a:extLst>
              </p:cNvPr>
              <p:cNvGrpSpPr/>
              <p:nvPr/>
            </p:nvGrpSpPr>
            <p:grpSpPr>
              <a:xfrm>
                <a:off x="364490" y="311858"/>
                <a:ext cx="774677" cy="602105"/>
                <a:chOff x="582204" y="2573952"/>
                <a:chExt cx="2938720" cy="2284072"/>
              </a:xfrm>
            </p:grpSpPr>
            <p:sp>
              <p:nvSpPr>
                <p:cNvPr id="9" name="矩形: 圆角 8">
                  <a:extLst>
                    <a:ext uri="{FF2B5EF4-FFF2-40B4-BE49-F238E27FC236}">
                      <a16:creationId xmlns:a16="http://schemas.microsoft.com/office/drawing/2014/main" id="{AB4B0CA6-0AF0-425D-A7B5-683FB622A99D}"/>
                    </a:ext>
                  </a:extLst>
                </p:cNvPr>
                <p:cNvSpPr/>
                <p:nvPr/>
              </p:nvSpPr>
              <p:spPr>
                <a:xfrm rot="2700000">
                  <a:off x="582204" y="2573952"/>
                  <a:ext cx="1685010" cy="16850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E9BF82A-DFF3-4C1C-8CD4-30FBF6A1530B}"/>
                    </a:ext>
                  </a:extLst>
                </p:cNvPr>
                <p:cNvSpPr/>
                <p:nvPr/>
              </p:nvSpPr>
              <p:spPr>
                <a:xfrm rot="2700000">
                  <a:off x="1711457" y="3048558"/>
                  <a:ext cx="1809467" cy="1809466"/>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圆角 7">
                <a:extLst>
                  <a:ext uri="{FF2B5EF4-FFF2-40B4-BE49-F238E27FC236}">
                    <a16:creationId xmlns:a16="http://schemas.microsoft.com/office/drawing/2014/main" id="{870C3825-F577-48FC-A81B-AA315BFB6393}"/>
                  </a:ext>
                </a:extLst>
              </p:cNvPr>
              <p:cNvSpPr/>
              <p:nvPr/>
            </p:nvSpPr>
            <p:spPr>
              <a:xfrm rot="2700000">
                <a:off x="441447" y="657821"/>
                <a:ext cx="380433" cy="38043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E4A1A96B-75E9-447A-A2E2-1CAB211C339A}"/>
                </a:ext>
              </a:extLst>
            </p:cNvPr>
            <p:cNvSpPr/>
            <p:nvPr/>
          </p:nvSpPr>
          <p:spPr>
            <a:xfrm rot="2700000">
              <a:off x="11598612" y="6409673"/>
              <a:ext cx="668724" cy="662795"/>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7D929306-9927-49A5-B4F1-C208BD6610DE}"/>
                </a:ext>
              </a:extLst>
            </p:cNvPr>
            <p:cNvSpPr/>
            <p:nvPr/>
          </p:nvSpPr>
          <p:spPr>
            <a:xfrm rot="2700000">
              <a:off x="11781083" y="5733612"/>
              <a:ext cx="1082990" cy="1073388"/>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a:extLst>
              <a:ext uri="{FF2B5EF4-FFF2-40B4-BE49-F238E27FC236}">
                <a16:creationId xmlns:a16="http://schemas.microsoft.com/office/drawing/2014/main" id="{76C507B4-F23A-4E97-B2F6-39B60F390C31}"/>
              </a:ext>
            </a:extLst>
          </p:cNvPr>
          <p:cNvSpPr txBox="1"/>
          <p:nvPr userDrawn="1"/>
        </p:nvSpPr>
        <p:spPr>
          <a:xfrm>
            <a:off x="8638495" y="0"/>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6" r:id="rId29"/>
    <p:sldLayoutId id="2147483697" r:id="rId30"/>
    <p:sldLayoutId id="2147483709" r:id="rId31"/>
    <p:sldLayoutId id="2147483710" r:id="rId32"/>
    <p:sldLayoutId id="2147483712" r:id="rId33"/>
  </p:sldLayoutIdLst>
  <mc:AlternateContent xmlns:mc="http://schemas.openxmlformats.org/markup-compatibility/2006" xmlns:p14="http://schemas.microsoft.com/office/powerpoint/2010/main">
    <mc:Choice Requires="p14">
      <p:transition spd="slow" p14:dur="3500" advClick="0">
        <p:random/>
      </p:transition>
    </mc:Choice>
    <mc:Fallback xmlns="">
      <p:transition spd="slow" advClick="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514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info@waynetech.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thuvienphapluat.vn/van-ban/Doanh-nghiep/Luat-Doanh-nghiep-so-59-2020-QH14-427301.aspx" TargetMode="External"/><Relationship Id="rId2" Type="http://schemas.openxmlformats.org/officeDocument/2006/relationships/hyperlink" Target="https://dangkykinhdoanh.gov.vn/vn/Pages/NganhNghe.asp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gso.gov.vn/px-web-2/?pxid=V0503&amp;theme=Doanh%20nghi%E1%BB%87p" TargetMode="Externa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7" name="Group 246">
            <a:extLst>
              <a:ext uri="{FF2B5EF4-FFF2-40B4-BE49-F238E27FC236}">
                <a16:creationId xmlns:a16="http://schemas.microsoft.com/office/drawing/2014/main" id="{2DF5CC03-717C-4E65-845B-6CCB0D5344D9}"/>
              </a:ext>
            </a:extLst>
          </p:cNvPr>
          <p:cNvGrpSpPr/>
          <p:nvPr/>
        </p:nvGrpSpPr>
        <p:grpSpPr>
          <a:xfrm rot="10428569" flipH="1">
            <a:off x="4692131" y="957399"/>
            <a:ext cx="830987" cy="577933"/>
            <a:chOff x="5405974" y="1533288"/>
            <a:chExt cx="611040" cy="424965"/>
          </a:xfrm>
        </p:grpSpPr>
        <p:sp>
          <p:nvSpPr>
            <p:cNvPr id="266" name="Trapezoid 265">
              <a:extLst>
                <a:ext uri="{FF2B5EF4-FFF2-40B4-BE49-F238E27FC236}">
                  <a16:creationId xmlns:a16="http://schemas.microsoft.com/office/drawing/2014/main" id="{3F075DFC-7700-4EF3-BE51-3D38463D82DD}"/>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Trapezoid 266">
              <a:extLst>
                <a:ext uri="{FF2B5EF4-FFF2-40B4-BE49-F238E27FC236}">
                  <a16:creationId xmlns:a16="http://schemas.microsoft.com/office/drawing/2014/main" id="{4C187912-F2AB-481B-8530-7048B273CC89}"/>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Trapezoid 267">
              <a:extLst>
                <a:ext uri="{FF2B5EF4-FFF2-40B4-BE49-F238E27FC236}">
                  <a16:creationId xmlns:a16="http://schemas.microsoft.com/office/drawing/2014/main" id="{2E1583A1-0318-4FC9-8154-895B7649A2F7}"/>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Trapezoid 268">
              <a:extLst>
                <a:ext uri="{FF2B5EF4-FFF2-40B4-BE49-F238E27FC236}">
                  <a16:creationId xmlns:a16="http://schemas.microsoft.com/office/drawing/2014/main" id="{229F6EA8-4492-42ED-BC5C-CAE5CA82F208}"/>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Trapezoid 269">
              <a:extLst>
                <a:ext uri="{FF2B5EF4-FFF2-40B4-BE49-F238E27FC236}">
                  <a16:creationId xmlns:a16="http://schemas.microsoft.com/office/drawing/2014/main" id="{69EF32A8-D147-4FA0-8449-836311040F85}"/>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1" name="Group 230">
            <a:extLst>
              <a:ext uri="{FF2B5EF4-FFF2-40B4-BE49-F238E27FC236}">
                <a16:creationId xmlns:a16="http://schemas.microsoft.com/office/drawing/2014/main" id="{E01D753C-6326-42C8-A999-B6B8B5CDF6DE}"/>
              </a:ext>
            </a:extLst>
          </p:cNvPr>
          <p:cNvGrpSpPr/>
          <p:nvPr/>
        </p:nvGrpSpPr>
        <p:grpSpPr>
          <a:xfrm rot="13586843">
            <a:off x="10224658" y="1409325"/>
            <a:ext cx="830987" cy="577933"/>
            <a:chOff x="5405974" y="1533288"/>
            <a:chExt cx="611040" cy="424965"/>
          </a:xfrm>
        </p:grpSpPr>
        <p:sp>
          <p:nvSpPr>
            <p:cNvPr id="235" name="Trapezoid 234">
              <a:extLst>
                <a:ext uri="{FF2B5EF4-FFF2-40B4-BE49-F238E27FC236}">
                  <a16:creationId xmlns:a16="http://schemas.microsoft.com/office/drawing/2014/main" id="{8C6D8ABC-54C5-4D7A-9000-5F5CF446458F}"/>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Trapezoid 235">
              <a:extLst>
                <a:ext uri="{FF2B5EF4-FFF2-40B4-BE49-F238E27FC236}">
                  <a16:creationId xmlns:a16="http://schemas.microsoft.com/office/drawing/2014/main" id="{5FBC8059-A99C-44FC-992E-23641BB85D43}"/>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rapezoid 236">
              <a:extLst>
                <a:ext uri="{FF2B5EF4-FFF2-40B4-BE49-F238E27FC236}">
                  <a16:creationId xmlns:a16="http://schemas.microsoft.com/office/drawing/2014/main" id="{D64EBB56-DA58-48C1-8166-6571198D3CF2}"/>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apezoid 237">
              <a:extLst>
                <a:ext uri="{FF2B5EF4-FFF2-40B4-BE49-F238E27FC236}">
                  <a16:creationId xmlns:a16="http://schemas.microsoft.com/office/drawing/2014/main" id="{32007288-ACD2-4845-B3B3-E05D423C3860}"/>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rapezoid 238">
              <a:extLst>
                <a:ext uri="{FF2B5EF4-FFF2-40B4-BE49-F238E27FC236}">
                  <a16:creationId xmlns:a16="http://schemas.microsoft.com/office/drawing/2014/main" id="{ACE45086-4255-4886-9FF9-DD2E20D2B80A}"/>
                </a:ext>
              </a:extLst>
            </p:cNvPr>
            <p:cNvSpPr/>
            <p:nvPr/>
          </p:nvSpPr>
          <p:spPr>
            <a:xfrm rot="8867088" flipH="1">
              <a:off x="5923517" y="1775373"/>
              <a:ext cx="93497" cy="182880"/>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8" name="TextBox 197">
            <a:extLst>
              <a:ext uri="{FF2B5EF4-FFF2-40B4-BE49-F238E27FC236}">
                <a16:creationId xmlns:a16="http://schemas.microsoft.com/office/drawing/2014/main" id="{0212566D-AAAA-4E05-8526-BFDE749EFE72}"/>
              </a:ext>
            </a:extLst>
          </p:cNvPr>
          <p:cNvSpPr txBox="1"/>
          <p:nvPr/>
        </p:nvSpPr>
        <p:spPr>
          <a:xfrm rot="1067689">
            <a:off x="4649950" y="773978"/>
            <a:ext cx="6153487"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           </a:t>
            </a:r>
            <a:r>
              <a:rPr lang="en-US" sz="8000" b="1">
                <a:solidFill>
                  <a:schemeClr val="bg1"/>
                </a:solidFill>
                <a:latin typeface="UTM Avo" panose="02040603050506020204" pitchFamily="18" charset="0"/>
              </a:rPr>
              <a:t>a</a:t>
            </a:r>
            <a:endParaRPr lang="vi-VN" sz="8000" b="1">
              <a:solidFill>
                <a:schemeClr val="bg1"/>
              </a:solidFill>
            </a:endParaRPr>
          </a:p>
        </p:txBody>
      </p:sp>
      <p:sp>
        <p:nvSpPr>
          <p:cNvPr id="195" name="TextBox 194">
            <a:extLst>
              <a:ext uri="{FF2B5EF4-FFF2-40B4-BE49-F238E27FC236}">
                <a16:creationId xmlns:a16="http://schemas.microsoft.com/office/drawing/2014/main" id="{038AF2DD-8ED0-4EA4-A543-3B3BD3EB16AC}"/>
              </a:ext>
            </a:extLst>
          </p:cNvPr>
          <p:cNvSpPr txBox="1"/>
          <p:nvPr/>
        </p:nvSpPr>
        <p:spPr>
          <a:xfrm>
            <a:off x="5443375" y="24137"/>
            <a:ext cx="7236196" cy="1323439"/>
          </a:xfrm>
          <a:prstGeom prst="rect">
            <a:avLst/>
          </a:prstGeom>
          <a:noFill/>
        </p:spPr>
        <p:txBody>
          <a:bodyPr wrap="square" rtlCol="0">
            <a:spAutoFit/>
          </a:bodyPr>
          <a:lstStyle/>
          <a:p>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YNE  TE  </a:t>
            </a:r>
            <a:r>
              <a:rPr lang="en-US" sz="44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 </a:t>
            </a:r>
            <a:r>
              <a:rPr lang="en-US"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H</a:t>
            </a:r>
            <a:endParaRPr lang="vi-VN" sz="8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grpSp>
        <p:nvGrpSpPr>
          <p:cNvPr id="248" name="Group 247">
            <a:extLst>
              <a:ext uri="{FF2B5EF4-FFF2-40B4-BE49-F238E27FC236}">
                <a16:creationId xmlns:a16="http://schemas.microsoft.com/office/drawing/2014/main" id="{87ECBE92-6F9A-4B90-8BB0-741ED67A5676}"/>
              </a:ext>
            </a:extLst>
          </p:cNvPr>
          <p:cNvGrpSpPr/>
          <p:nvPr/>
        </p:nvGrpSpPr>
        <p:grpSpPr>
          <a:xfrm rot="15563609">
            <a:off x="-258384" y="167287"/>
            <a:ext cx="688855" cy="2063532"/>
            <a:chOff x="391500" y="630207"/>
            <a:chExt cx="531845" cy="1593193"/>
          </a:xfrm>
        </p:grpSpPr>
        <p:sp>
          <p:nvSpPr>
            <p:cNvPr id="264" name="Rectangle: Rounded Corners 263">
              <a:extLst>
                <a:ext uri="{FF2B5EF4-FFF2-40B4-BE49-F238E27FC236}">
                  <a16:creationId xmlns:a16="http://schemas.microsoft.com/office/drawing/2014/main" id="{91B5BE18-B32F-4FF3-A912-D0DD87291AF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Rounded Corners 264">
              <a:extLst>
                <a:ext uri="{FF2B5EF4-FFF2-40B4-BE49-F238E27FC236}">
                  <a16:creationId xmlns:a16="http://schemas.microsoft.com/office/drawing/2014/main" id="{DF094B82-C0FA-42F2-A46A-E8AEEF7E82C5}"/>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9" name="Group 248">
            <a:extLst>
              <a:ext uri="{FF2B5EF4-FFF2-40B4-BE49-F238E27FC236}">
                <a16:creationId xmlns:a16="http://schemas.microsoft.com/office/drawing/2014/main" id="{D752F3C4-7BB6-4C2F-9B8C-15C20332FEBC}"/>
              </a:ext>
            </a:extLst>
          </p:cNvPr>
          <p:cNvGrpSpPr/>
          <p:nvPr/>
        </p:nvGrpSpPr>
        <p:grpSpPr>
          <a:xfrm rot="7953830">
            <a:off x="1709892" y="-66941"/>
            <a:ext cx="729571" cy="2548346"/>
            <a:chOff x="391500" y="630207"/>
            <a:chExt cx="531845" cy="1593193"/>
          </a:xfrm>
        </p:grpSpPr>
        <p:sp>
          <p:nvSpPr>
            <p:cNvPr id="262" name="Rectangle: Rounded Corners 261">
              <a:extLst>
                <a:ext uri="{FF2B5EF4-FFF2-40B4-BE49-F238E27FC236}">
                  <a16:creationId xmlns:a16="http://schemas.microsoft.com/office/drawing/2014/main" id="{7345CFED-0AD6-4B24-8A94-73C9D40DC19E}"/>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Rounded Corners 262">
              <a:extLst>
                <a:ext uri="{FF2B5EF4-FFF2-40B4-BE49-F238E27FC236}">
                  <a16:creationId xmlns:a16="http://schemas.microsoft.com/office/drawing/2014/main" id="{05BB2AC1-E18A-4353-AF57-9E58783F1223}"/>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2AE64E6-2A2C-4AC1-B888-38AD7F3E6A94}"/>
              </a:ext>
            </a:extLst>
          </p:cNvPr>
          <p:cNvGrpSpPr/>
          <p:nvPr/>
        </p:nvGrpSpPr>
        <p:grpSpPr>
          <a:xfrm>
            <a:off x="518283" y="155266"/>
            <a:ext cx="926547" cy="926547"/>
            <a:chOff x="1381465" y="1611677"/>
            <a:chExt cx="926547" cy="926547"/>
          </a:xfrm>
        </p:grpSpPr>
        <p:sp>
          <p:nvSpPr>
            <p:cNvPr id="250" name="Oval 249">
              <a:extLst>
                <a:ext uri="{FF2B5EF4-FFF2-40B4-BE49-F238E27FC236}">
                  <a16:creationId xmlns:a16="http://schemas.microsoft.com/office/drawing/2014/main" id="{F1A7E466-DD86-44A5-A33E-73AE31BFCF88}"/>
                </a:ext>
              </a:extLst>
            </p:cNvPr>
            <p:cNvSpPr/>
            <p:nvPr/>
          </p:nvSpPr>
          <p:spPr>
            <a:xfrm>
              <a:off x="1381465" y="1611677"/>
              <a:ext cx="926547" cy="926547"/>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Shape 250">
              <a:extLst>
                <a:ext uri="{FF2B5EF4-FFF2-40B4-BE49-F238E27FC236}">
                  <a16:creationId xmlns:a16="http://schemas.microsoft.com/office/drawing/2014/main" id="{A409C6EA-7737-4C6F-9501-68888059F75A}"/>
                </a:ext>
              </a:extLst>
            </p:cNvPr>
            <p:cNvSpPr/>
            <p:nvPr/>
          </p:nvSpPr>
          <p:spPr>
            <a:xfrm>
              <a:off x="1481392" y="1711604"/>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774B0F2-60CF-4DD3-BEAA-083A58EEA91C}"/>
                </a:ext>
              </a:extLst>
            </p:cNvPr>
            <p:cNvSpPr/>
            <p:nvPr/>
          </p:nvSpPr>
          <p:spPr>
            <a:xfrm>
              <a:off x="1663430" y="1894588"/>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3" name="Oval 252">
              <a:extLst>
                <a:ext uri="{FF2B5EF4-FFF2-40B4-BE49-F238E27FC236}">
                  <a16:creationId xmlns:a16="http://schemas.microsoft.com/office/drawing/2014/main" id="{D3F55E54-949B-44BF-B09F-C126B5C0D1E4}"/>
                </a:ext>
              </a:extLst>
            </p:cNvPr>
            <p:cNvSpPr/>
            <p:nvPr/>
          </p:nvSpPr>
          <p:spPr>
            <a:xfrm>
              <a:off x="1784389" y="2014601"/>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79B851BE-BD25-41F2-9886-5100CBC6270A}"/>
              </a:ext>
            </a:extLst>
          </p:cNvPr>
          <p:cNvGrpSpPr/>
          <p:nvPr/>
        </p:nvGrpSpPr>
        <p:grpSpPr>
          <a:xfrm rot="20362488">
            <a:off x="10084035" y="762725"/>
            <a:ext cx="796324" cy="796324"/>
            <a:chOff x="8619166" y="3116035"/>
            <a:chExt cx="796324" cy="796324"/>
          </a:xfrm>
        </p:grpSpPr>
        <p:pic>
          <p:nvPicPr>
            <p:cNvPr id="229" name="Picture 228">
              <a:extLst>
                <a:ext uri="{FF2B5EF4-FFF2-40B4-BE49-F238E27FC236}">
                  <a16:creationId xmlns:a16="http://schemas.microsoft.com/office/drawing/2014/main" id="{90B2A52B-5A29-4779-9ED8-B4597E15B044}"/>
                </a:ext>
              </a:extLst>
            </p:cNvPr>
            <p:cNvPicPr>
              <a:picLocks noChangeAspect="1"/>
            </p:cNvPicPr>
            <p:nvPr/>
          </p:nvPicPr>
          <p:blipFill>
            <a:blip r:embed="rId2"/>
            <a:srcRect l="13157" t="14965" r="13973" b="16304"/>
            <a:stretch>
              <a:fillRect/>
            </a:stretch>
          </p:blipFill>
          <p:spPr>
            <a:xfrm>
              <a:off x="8619166" y="3116035"/>
              <a:ext cx="796324" cy="796324"/>
            </a:xfrm>
            <a:custGeom>
              <a:avLst/>
              <a:gdLst>
                <a:gd name="connsiteX0" fmla="*/ 1440554 w 1554982"/>
                <a:gd name="connsiteY0" fmla="*/ 574733 h 1571419"/>
                <a:gd name="connsiteX1" fmla="*/ 1447875 w 1554982"/>
                <a:gd name="connsiteY1" fmla="*/ 576792 h 1571419"/>
                <a:gd name="connsiteX2" fmla="*/ 1441223 w 1554982"/>
                <a:gd name="connsiteY2" fmla="*/ 577041 h 1571419"/>
                <a:gd name="connsiteX3" fmla="*/ 737228 w 1554982"/>
                <a:gd name="connsiteY3" fmla="*/ 337021 h 1571419"/>
                <a:gd name="connsiteX4" fmla="*/ 647935 w 1554982"/>
                <a:gd name="connsiteY4" fmla="*/ 353313 h 1571419"/>
                <a:gd name="connsiteX5" fmla="*/ 343592 w 1554982"/>
                <a:gd name="connsiteY5" fmla="*/ 912960 h 1571419"/>
                <a:gd name="connsiteX6" fmla="*/ 899971 w 1554982"/>
                <a:gd name="connsiteY6" fmla="*/ 1223235 h 1571419"/>
                <a:gd name="connsiteX7" fmla="*/ 1204315 w 1554982"/>
                <a:gd name="connsiteY7" fmla="*/ 663588 h 1571419"/>
                <a:gd name="connsiteX8" fmla="*/ 737228 w 1554982"/>
                <a:gd name="connsiteY8" fmla="*/ 337021 h 1571419"/>
                <a:gd name="connsiteX9" fmla="*/ 877634 w 1554982"/>
                <a:gd name="connsiteY9" fmla="*/ 0 h 1571419"/>
                <a:gd name="connsiteX10" fmla="*/ 928843 w 1554982"/>
                <a:gd name="connsiteY10" fmla="*/ 188583 h 1571419"/>
                <a:gd name="connsiteX11" fmla="*/ 922625 w 1554982"/>
                <a:gd name="connsiteY11" fmla="*/ 188711 h 1571419"/>
                <a:gd name="connsiteX12" fmla="*/ 1076277 w 1554982"/>
                <a:gd name="connsiteY12" fmla="*/ 249630 h 1571419"/>
                <a:gd name="connsiteX13" fmla="*/ 1231523 w 1554982"/>
                <a:gd name="connsiteY13" fmla="*/ 159622 h 1571419"/>
                <a:gd name="connsiteX14" fmla="*/ 1397107 w 1554982"/>
                <a:gd name="connsiteY14" fmla="*/ 329970 h 1571419"/>
                <a:gd name="connsiteX15" fmla="*/ 1309008 w 1554982"/>
                <a:gd name="connsiteY15" fmla="*/ 471826 h 1571419"/>
                <a:gd name="connsiteX16" fmla="*/ 1377463 w 1554982"/>
                <a:gd name="connsiteY16" fmla="*/ 635315 h 1571419"/>
                <a:gd name="connsiteX17" fmla="*/ 1550260 w 1554982"/>
                <a:gd name="connsiteY17" fmla="*/ 674725 h 1571419"/>
                <a:gd name="connsiteX18" fmla="*/ 1554982 w 1554982"/>
                <a:gd name="connsiteY18" fmla="*/ 912196 h 1571419"/>
                <a:gd name="connsiteX19" fmla="*/ 1373445 w 1554982"/>
                <a:gd name="connsiteY19" fmla="*/ 961502 h 1571419"/>
                <a:gd name="connsiteX20" fmla="*/ 1321815 w 1554982"/>
                <a:gd name="connsiteY20" fmla="*/ 1088305 h 1571419"/>
                <a:gd name="connsiteX21" fmla="*/ 1425952 w 1554982"/>
                <a:gd name="connsiteY21" fmla="*/ 1225770 h 1571419"/>
                <a:gd name="connsiteX22" fmla="*/ 1276762 w 1554982"/>
                <a:gd name="connsiteY22" fmla="*/ 1410819 h 1571419"/>
                <a:gd name="connsiteX23" fmla="*/ 1183771 w 1554982"/>
                <a:gd name="connsiteY23" fmla="*/ 1367910 h 1571419"/>
                <a:gd name="connsiteX24" fmla="*/ 1183677 w 1554982"/>
                <a:gd name="connsiteY24" fmla="*/ 1368108 h 1571419"/>
                <a:gd name="connsiteX25" fmla="*/ 1163451 w 1554982"/>
                <a:gd name="connsiteY25" fmla="*/ 1358534 h 1571419"/>
                <a:gd name="connsiteX26" fmla="*/ 1099200 w 1554982"/>
                <a:gd name="connsiteY26" fmla="*/ 1328886 h 1571419"/>
                <a:gd name="connsiteX27" fmla="*/ 1099647 w 1554982"/>
                <a:gd name="connsiteY27" fmla="*/ 1328330 h 1571419"/>
                <a:gd name="connsiteX28" fmla="*/ 1092031 w 1554982"/>
                <a:gd name="connsiteY28" fmla="*/ 1324724 h 1571419"/>
                <a:gd name="connsiteX29" fmla="*/ 949970 w 1554982"/>
                <a:gd name="connsiteY29" fmla="*/ 1386877 h 1571419"/>
                <a:gd name="connsiteX30" fmla="*/ 908789 w 1554982"/>
                <a:gd name="connsiteY30" fmla="*/ 1566540 h 1571419"/>
                <a:gd name="connsiteX31" fmla="*/ 671060 w 1554982"/>
                <a:gd name="connsiteY31" fmla="*/ 1571419 h 1571419"/>
                <a:gd name="connsiteX32" fmla="*/ 622772 w 1554982"/>
                <a:gd name="connsiteY32" fmla="*/ 1393593 h 1571419"/>
                <a:gd name="connsiteX33" fmla="*/ 469810 w 1554982"/>
                <a:gd name="connsiteY33" fmla="*/ 1332052 h 1571419"/>
                <a:gd name="connsiteX34" fmla="*/ 474444 w 1554982"/>
                <a:gd name="connsiteY34" fmla="*/ 1337349 h 1571419"/>
                <a:gd name="connsiteX35" fmla="*/ 300286 w 1554982"/>
                <a:gd name="connsiteY35" fmla="*/ 1426499 h 1571419"/>
                <a:gd name="connsiteX36" fmla="*/ 143859 w 1554982"/>
                <a:gd name="connsiteY36" fmla="*/ 1247722 h 1571419"/>
                <a:gd name="connsiteX37" fmla="*/ 239362 w 1554982"/>
                <a:gd name="connsiteY37" fmla="*/ 1110526 h 1571419"/>
                <a:gd name="connsiteX38" fmla="*/ 175249 w 1554982"/>
                <a:gd name="connsiteY38" fmla="*/ 965133 h 1571419"/>
                <a:gd name="connsiteX39" fmla="*/ 4723 w 1554982"/>
                <a:gd name="connsiteY39" fmla="*/ 926241 h 1571419"/>
                <a:gd name="connsiteX40" fmla="*/ 0 w 1554982"/>
                <a:gd name="connsiteY40" fmla="*/ 688770 h 1571419"/>
                <a:gd name="connsiteX41" fmla="*/ 169187 w 1554982"/>
                <a:gd name="connsiteY41" fmla="*/ 642819 h 1571419"/>
                <a:gd name="connsiteX42" fmla="*/ 218996 w 1554982"/>
                <a:gd name="connsiteY42" fmla="*/ 509350 h 1571419"/>
                <a:gd name="connsiteX43" fmla="*/ 112276 w 1554982"/>
                <a:gd name="connsiteY43" fmla="*/ 351979 h 1571419"/>
                <a:gd name="connsiteX44" fmla="*/ 270952 w 1554982"/>
                <a:gd name="connsiteY44" fmla="*/ 174976 h 1571419"/>
                <a:gd name="connsiteX45" fmla="*/ 443970 w 1554982"/>
                <a:gd name="connsiteY45" fmla="*/ 266083 h 1571419"/>
                <a:gd name="connsiteX46" fmla="*/ 442857 w 1554982"/>
                <a:gd name="connsiteY46" fmla="*/ 267326 h 1571419"/>
                <a:gd name="connsiteX47" fmla="*/ 602454 w 1554982"/>
                <a:gd name="connsiteY47" fmla="*/ 195281 h 1571419"/>
                <a:gd name="connsiteX48" fmla="*/ 596235 w 1554982"/>
                <a:gd name="connsiteY48" fmla="*/ 195409 h 1571419"/>
                <a:gd name="connsiteX49" fmla="*/ 639906 w 1554982"/>
                <a:gd name="connsiteY49" fmla="*/ 4879 h 157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554982" h="1571419">
                  <a:moveTo>
                    <a:pt x="1440554" y="574733"/>
                  </a:moveTo>
                  <a:lnTo>
                    <a:pt x="1447875" y="576792"/>
                  </a:lnTo>
                  <a:lnTo>
                    <a:pt x="1441223" y="577041"/>
                  </a:lnTo>
                  <a:close/>
                  <a:moveTo>
                    <a:pt x="737228" y="337021"/>
                  </a:moveTo>
                  <a:cubicBezTo>
                    <a:pt x="707534" y="339344"/>
                    <a:pt x="677645" y="344705"/>
                    <a:pt x="647935" y="353313"/>
                  </a:cubicBezTo>
                  <a:cubicBezTo>
                    <a:pt x="410253" y="422175"/>
                    <a:pt x="273994" y="672737"/>
                    <a:pt x="343592" y="912960"/>
                  </a:cubicBezTo>
                  <a:cubicBezTo>
                    <a:pt x="413190" y="1153182"/>
                    <a:pt x="662289" y="1292097"/>
                    <a:pt x="899971" y="1223235"/>
                  </a:cubicBezTo>
                  <a:cubicBezTo>
                    <a:pt x="1137654" y="1154373"/>
                    <a:pt x="1273913" y="903811"/>
                    <a:pt x="1204315" y="663588"/>
                  </a:cubicBezTo>
                  <a:cubicBezTo>
                    <a:pt x="1143417" y="453394"/>
                    <a:pt x="945088" y="320763"/>
                    <a:pt x="737228" y="337021"/>
                  </a:cubicBezTo>
                  <a:close/>
                  <a:moveTo>
                    <a:pt x="877634" y="0"/>
                  </a:moveTo>
                  <a:lnTo>
                    <a:pt x="928843" y="188583"/>
                  </a:lnTo>
                  <a:lnTo>
                    <a:pt x="922625" y="188711"/>
                  </a:lnTo>
                  <a:cubicBezTo>
                    <a:pt x="977305" y="201517"/>
                    <a:pt x="1029195" y="221613"/>
                    <a:pt x="1076277" y="249630"/>
                  </a:cubicBezTo>
                  <a:lnTo>
                    <a:pt x="1231523" y="159622"/>
                  </a:lnTo>
                  <a:lnTo>
                    <a:pt x="1397107" y="329970"/>
                  </a:lnTo>
                  <a:lnTo>
                    <a:pt x="1309008" y="471826"/>
                  </a:lnTo>
                  <a:cubicBezTo>
                    <a:pt x="1339697" y="521851"/>
                    <a:pt x="1363229" y="576728"/>
                    <a:pt x="1377463" y="635315"/>
                  </a:cubicBezTo>
                  <a:lnTo>
                    <a:pt x="1550260" y="674725"/>
                  </a:lnTo>
                  <a:lnTo>
                    <a:pt x="1554982" y="912196"/>
                  </a:lnTo>
                  <a:lnTo>
                    <a:pt x="1373445" y="961502"/>
                  </a:lnTo>
                  <a:cubicBezTo>
                    <a:pt x="1361646" y="1006237"/>
                    <a:pt x="1343933" y="1048632"/>
                    <a:pt x="1321815" y="1088305"/>
                  </a:cubicBezTo>
                  <a:lnTo>
                    <a:pt x="1425952" y="1225770"/>
                  </a:lnTo>
                  <a:lnTo>
                    <a:pt x="1276762" y="1410819"/>
                  </a:lnTo>
                  <a:lnTo>
                    <a:pt x="1183771" y="1367910"/>
                  </a:lnTo>
                  <a:lnTo>
                    <a:pt x="1183677" y="1368108"/>
                  </a:lnTo>
                  <a:lnTo>
                    <a:pt x="1163451" y="1358534"/>
                  </a:lnTo>
                  <a:lnTo>
                    <a:pt x="1099200" y="1328886"/>
                  </a:lnTo>
                  <a:lnTo>
                    <a:pt x="1099647" y="1328330"/>
                  </a:lnTo>
                  <a:lnTo>
                    <a:pt x="1092031" y="1324724"/>
                  </a:lnTo>
                  <a:cubicBezTo>
                    <a:pt x="1048460" y="1351884"/>
                    <a:pt x="1000577" y="1372520"/>
                    <a:pt x="949970" y="1386877"/>
                  </a:cubicBezTo>
                  <a:lnTo>
                    <a:pt x="908789" y="1566540"/>
                  </a:lnTo>
                  <a:lnTo>
                    <a:pt x="671060" y="1571419"/>
                  </a:lnTo>
                  <a:lnTo>
                    <a:pt x="622772" y="1393593"/>
                  </a:lnTo>
                  <a:cubicBezTo>
                    <a:pt x="568310" y="1380526"/>
                    <a:pt x="516656" y="1360216"/>
                    <a:pt x="469810" y="1332052"/>
                  </a:cubicBezTo>
                  <a:lnTo>
                    <a:pt x="474444" y="1337349"/>
                  </a:lnTo>
                  <a:lnTo>
                    <a:pt x="300286" y="1426499"/>
                  </a:lnTo>
                  <a:lnTo>
                    <a:pt x="143859" y="1247722"/>
                  </a:lnTo>
                  <a:lnTo>
                    <a:pt x="239362" y="1110526"/>
                  </a:lnTo>
                  <a:cubicBezTo>
                    <a:pt x="211918" y="1065631"/>
                    <a:pt x="190240" y="1016838"/>
                    <a:pt x="175249" y="965133"/>
                  </a:cubicBezTo>
                  <a:lnTo>
                    <a:pt x="4723" y="926241"/>
                  </a:lnTo>
                  <a:lnTo>
                    <a:pt x="0" y="688770"/>
                  </a:lnTo>
                  <a:lnTo>
                    <a:pt x="169187" y="642819"/>
                  </a:lnTo>
                  <a:cubicBezTo>
                    <a:pt x="180365" y="595942"/>
                    <a:pt x="197312" y="551245"/>
                    <a:pt x="218996" y="509350"/>
                  </a:cubicBezTo>
                  <a:lnTo>
                    <a:pt x="112276" y="351979"/>
                  </a:lnTo>
                  <a:lnTo>
                    <a:pt x="270952" y="174976"/>
                  </a:lnTo>
                  <a:lnTo>
                    <a:pt x="443970" y="266083"/>
                  </a:lnTo>
                  <a:lnTo>
                    <a:pt x="442857" y="267326"/>
                  </a:lnTo>
                  <a:cubicBezTo>
                    <a:pt x="491191" y="235208"/>
                    <a:pt x="545095" y="211219"/>
                    <a:pt x="602454" y="195281"/>
                  </a:cubicBezTo>
                  <a:lnTo>
                    <a:pt x="596235" y="195409"/>
                  </a:lnTo>
                  <a:lnTo>
                    <a:pt x="639906" y="4879"/>
                  </a:lnTo>
                  <a:close/>
                </a:path>
              </a:pathLst>
            </a:custGeom>
          </p:spPr>
        </p:pic>
        <p:sp>
          <p:nvSpPr>
            <p:cNvPr id="230" name="Freeform: Shape 229">
              <a:extLst>
                <a:ext uri="{FF2B5EF4-FFF2-40B4-BE49-F238E27FC236}">
                  <a16:creationId xmlns:a16="http://schemas.microsoft.com/office/drawing/2014/main" id="{3BBB6C2F-7132-4CFE-B179-9B5F6FDD92D5}"/>
                </a:ext>
              </a:extLst>
            </p:cNvPr>
            <p:cNvSpPr>
              <a:spLocks noChangeAspect="1"/>
            </p:cNvSpPr>
            <p:nvPr/>
          </p:nvSpPr>
          <p:spPr>
            <a:xfrm>
              <a:off x="8814080" y="3318223"/>
              <a:ext cx="408925" cy="404648"/>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4000">
                  <a:srgbClr val="0682C1"/>
                </a:gs>
              </a:gsLst>
              <a:lin ang="0" scaled="1"/>
            </a:gradFill>
            <a:ln w="12700" cap="flat">
              <a:noFill/>
              <a:prstDash val="solid"/>
              <a:miter/>
            </a:ln>
          </p:spPr>
          <p:txBody>
            <a:bodyPr rtlCol="0" anchor="ctr"/>
            <a:lstStyle/>
            <a:p>
              <a:endParaRPr lang="en-US" dirty="0">
                <a:solidFill>
                  <a:srgbClr val="0682C1"/>
                </a:solidFill>
              </a:endParaRPr>
            </a:p>
          </p:txBody>
        </p:sp>
      </p:grpSp>
      <p:grpSp>
        <p:nvGrpSpPr>
          <p:cNvPr id="204" name="Group 203">
            <a:extLst>
              <a:ext uri="{FF2B5EF4-FFF2-40B4-BE49-F238E27FC236}">
                <a16:creationId xmlns:a16="http://schemas.microsoft.com/office/drawing/2014/main" id="{17C3B033-AE2D-4657-B6F6-AE25F9222B29}"/>
              </a:ext>
            </a:extLst>
          </p:cNvPr>
          <p:cNvGrpSpPr/>
          <p:nvPr/>
        </p:nvGrpSpPr>
        <p:grpSpPr>
          <a:xfrm rot="5400000" flipH="1">
            <a:off x="10411879" y="1401145"/>
            <a:ext cx="827730" cy="577552"/>
            <a:chOff x="5405974" y="1533288"/>
            <a:chExt cx="608646" cy="424685"/>
          </a:xfrm>
        </p:grpSpPr>
        <p:sp>
          <p:nvSpPr>
            <p:cNvPr id="224" name="Trapezoid 223">
              <a:extLst>
                <a:ext uri="{FF2B5EF4-FFF2-40B4-BE49-F238E27FC236}">
                  <a16:creationId xmlns:a16="http://schemas.microsoft.com/office/drawing/2014/main" id="{E0A765C1-B7DC-4734-A965-B239DE7AEFAA}"/>
                </a:ext>
              </a:extLst>
            </p:cNvPr>
            <p:cNvSpPr/>
            <p:nvPr/>
          </p:nvSpPr>
          <p:spPr>
            <a:xfrm rot="5912136" flipH="1">
              <a:off x="5633173" y="1617814"/>
              <a:ext cx="141626" cy="93186"/>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rapezoid 224">
              <a:extLst>
                <a:ext uri="{FF2B5EF4-FFF2-40B4-BE49-F238E27FC236}">
                  <a16:creationId xmlns:a16="http://schemas.microsoft.com/office/drawing/2014/main" id="{57290C07-056E-4672-8937-96A7E0AA06D4}"/>
                </a:ext>
              </a:extLst>
            </p:cNvPr>
            <p:cNvSpPr/>
            <p:nvPr/>
          </p:nvSpPr>
          <p:spPr>
            <a:xfrm rot="7277434" flipH="1">
              <a:off x="5857778" y="1735728"/>
              <a:ext cx="103331" cy="96694"/>
            </a:xfrm>
            <a:prstGeom prst="trapezoid">
              <a:avLst>
                <a:gd name="adj" fmla="val 12383"/>
              </a:avLst>
            </a:prstGeom>
            <a:solidFill>
              <a:srgbClr val="0E2DB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apezoid 225">
              <a:extLst>
                <a:ext uri="{FF2B5EF4-FFF2-40B4-BE49-F238E27FC236}">
                  <a16:creationId xmlns:a16="http://schemas.microsoft.com/office/drawing/2014/main" id="{C70D8141-0AA8-4C9A-8BD4-4B768A6E7561}"/>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rapezoid 226">
              <a:extLst>
                <a:ext uri="{FF2B5EF4-FFF2-40B4-BE49-F238E27FC236}">
                  <a16:creationId xmlns:a16="http://schemas.microsoft.com/office/drawing/2014/main" id="{EEE8B727-6D8C-4CCA-A95A-50D7A26703EB}"/>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rapezoid 227">
              <a:extLst>
                <a:ext uri="{FF2B5EF4-FFF2-40B4-BE49-F238E27FC236}">
                  <a16:creationId xmlns:a16="http://schemas.microsoft.com/office/drawing/2014/main" id="{7207C17E-B8B4-4049-B01F-6CDBF2E004A6}"/>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C6CB376C-8872-47DF-8203-F7079B3CE4F1}"/>
              </a:ext>
            </a:extLst>
          </p:cNvPr>
          <p:cNvGrpSpPr/>
          <p:nvPr/>
        </p:nvGrpSpPr>
        <p:grpSpPr>
          <a:xfrm rot="7415005" flipH="1">
            <a:off x="10813961" y="5083028"/>
            <a:ext cx="688855" cy="2532203"/>
            <a:chOff x="391500" y="630207"/>
            <a:chExt cx="531845" cy="1593193"/>
          </a:xfrm>
        </p:grpSpPr>
        <p:sp>
          <p:nvSpPr>
            <p:cNvPr id="222" name="Rectangle: Rounded Corners 221">
              <a:extLst>
                <a:ext uri="{FF2B5EF4-FFF2-40B4-BE49-F238E27FC236}">
                  <a16:creationId xmlns:a16="http://schemas.microsoft.com/office/drawing/2014/main" id="{5D26012C-F24A-4E66-95D6-ED0B3963B530}"/>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22">
              <a:extLst>
                <a:ext uri="{FF2B5EF4-FFF2-40B4-BE49-F238E27FC236}">
                  <a16:creationId xmlns:a16="http://schemas.microsoft.com/office/drawing/2014/main" id="{214CD074-A557-4C66-A752-640C0346E83B}"/>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339569B8-7BE4-4B89-BBF3-0A7BC2AD7B59}"/>
              </a:ext>
            </a:extLst>
          </p:cNvPr>
          <p:cNvGrpSpPr/>
          <p:nvPr/>
        </p:nvGrpSpPr>
        <p:grpSpPr>
          <a:xfrm rot="12148659" flipH="1">
            <a:off x="10641428" y="3267894"/>
            <a:ext cx="732098" cy="2465103"/>
            <a:chOff x="391500" y="630207"/>
            <a:chExt cx="531845" cy="1593193"/>
          </a:xfrm>
        </p:grpSpPr>
        <p:sp>
          <p:nvSpPr>
            <p:cNvPr id="220" name="Rectangle: Rounded Corners 219">
              <a:extLst>
                <a:ext uri="{FF2B5EF4-FFF2-40B4-BE49-F238E27FC236}">
                  <a16:creationId xmlns:a16="http://schemas.microsoft.com/office/drawing/2014/main" id="{4A21A67F-E75B-4B23-980E-AC916C96D78D}"/>
                </a:ext>
              </a:extLst>
            </p:cNvPr>
            <p:cNvSpPr/>
            <p:nvPr/>
          </p:nvSpPr>
          <p:spPr>
            <a:xfrm rot="20495611">
              <a:off x="400452" y="630207"/>
              <a:ext cx="522893" cy="1539138"/>
            </a:xfrm>
            <a:prstGeom prst="roundRect">
              <a:avLst>
                <a:gd name="adj" fmla="val 0"/>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20">
              <a:extLst>
                <a:ext uri="{FF2B5EF4-FFF2-40B4-BE49-F238E27FC236}">
                  <a16:creationId xmlns:a16="http://schemas.microsoft.com/office/drawing/2014/main" id="{18476A0E-4D63-49EE-876C-8E2CA79DA3D9}"/>
                </a:ext>
              </a:extLst>
            </p:cNvPr>
            <p:cNvSpPr/>
            <p:nvPr/>
          </p:nvSpPr>
          <p:spPr>
            <a:xfrm rot="20495611">
              <a:off x="391500" y="684262"/>
              <a:ext cx="191608" cy="1539138"/>
            </a:xfrm>
            <a:prstGeom prst="roundRect">
              <a:avLst>
                <a:gd name="adj" fmla="val 0"/>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206">
            <a:extLst>
              <a:ext uri="{FF2B5EF4-FFF2-40B4-BE49-F238E27FC236}">
                <a16:creationId xmlns:a16="http://schemas.microsoft.com/office/drawing/2014/main" id="{0C7B8E5E-E6E7-4CC2-851D-D160BA23179D}"/>
              </a:ext>
            </a:extLst>
          </p:cNvPr>
          <p:cNvGrpSpPr/>
          <p:nvPr/>
        </p:nvGrpSpPr>
        <p:grpSpPr>
          <a:xfrm rot="6515991" flipH="1">
            <a:off x="9916041" y="4822129"/>
            <a:ext cx="926547" cy="926547"/>
            <a:chOff x="121429" y="411152"/>
            <a:chExt cx="607378" cy="607378"/>
          </a:xfrm>
        </p:grpSpPr>
        <p:sp>
          <p:nvSpPr>
            <p:cNvPr id="216" name="Oval 215">
              <a:extLst>
                <a:ext uri="{FF2B5EF4-FFF2-40B4-BE49-F238E27FC236}">
                  <a16:creationId xmlns:a16="http://schemas.microsoft.com/office/drawing/2014/main" id="{39ECCEF3-4CC5-409E-A631-4DE2B192677B}"/>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216">
              <a:extLst>
                <a:ext uri="{FF2B5EF4-FFF2-40B4-BE49-F238E27FC236}">
                  <a16:creationId xmlns:a16="http://schemas.microsoft.com/office/drawing/2014/main" id="{8CA6B881-A8E8-4C25-9410-74A4BFCDC87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0F98078-A595-4B7E-9E1A-C40D6387B92E}"/>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9" name="Oval 218">
              <a:extLst>
                <a:ext uri="{FF2B5EF4-FFF2-40B4-BE49-F238E27FC236}">
                  <a16:creationId xmlns:a16="http://schemas.microsoft.com/office/drawing/2014/main" id="{5AED4BBD-8897-4143-AB5E-0C28290B1CF9}"/>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8" name="Group 207">
            <a:extLst>
              <a:ext uri="{FF2B5EF4-FFF2-40B4-BE49-F238E27FC236}">
                <a16:creationId xmlns:a16="http://schemas.microsoft.com/office/drawing/2014/main" id="{F4741064-AAEA-4A82-A33F-720B21201540}"/>
              </a:ext>
            </a:extLst>
          </p:cNvPr>
          <p:cNvGrpSpPr/>
          <p:nvPr/>
        </p:nvGrpSpPr>
        <p:grpSpPr>
          <a:xfrm rot="20012296" flipH="1">
            <a:off x="11007171" y="2047468"/>
            <a:ext cx="606909" cy="1838488"/>
            <a:chOff x="4130254" y="650162"/>
            <a:chExt cx="502274" cy="1664988"/>
          </a:xfrm>
          <a:solidFill>
            <a:schemeClr val="accent2"/>
          </a:solidFill>
        </p:grpSpPr>
        <p:sp>
          <p:nvSpPr>
            <p:cNvPr id="214" name="Trapezoid 213">
              <a:extLst>
                <a:ext uri="{FF2B5EF4-FFF2-40B4-BE49-F238E27FC236}">
                  <a16:creationId xmlns:a16="http://schemas.microsoft.com/office/drawing/2014/main" id="{07737EA7-2C8E-4425-8DC4-DA8C16ECF149}"/>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rapezoid 94">
              <a:extLst>
                <a:ext uri="{FF2B5EF4-FFF2-40B4-BE49-F238E27FC236}">
                  <a16:creationId xmlns:a16="http://schemas.microsoft.com/office/drawing/2014/main" id="{B65FFB37-B9A1-455F-B6B9-E6BDB67D025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08">
            <a:extLst>
              <a:ext uri="{FF2B5EF4-FFF2-40B4-BE49-F238E27FC236}">
                <a16:creationId xmlns:a16="http://schemas.microsoft.com/office/drawing/2014/main" id="{13F81209-F4A3-42C5-A15B-FD4CC22CD755}"/>
              </a:ext>
            </a:extLst>
          </p:cNvPr>
          <p:cNvGrpSpPr/>
          <p:nvPr/>
        </p:nvGrpSpPr>
        <p:grpSpPr>
          <a:xfrm rot="6515991" flipH="1">
            <a:off x="11309860" y="3349605"/>
            <a:ext cx="770532" cy="770532"/>
            <a:chOff x="121429" y="411152"/>
            <a:chExt cx="607378" cy="607378"/>
          </a:xfrm>
        </p:grpSpPr>
        <p:sp>
          <p:nvSpPr>
            <p:cNvPr id="210" name="Oval 209">
              <a:extLst>
                <a:ext uri="{FF2B5EF4-FFF2-40B4-BE49-F238E27FC236}">
                  <a16:creationId xmlns:a16="http://schemas.microsoft.com/office/drawing/2014/main" id="{F0197BD7-4B00-438D-8253-B0E30BE8866A}"/>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reeform: Shape 210">
              <a:extLst>
                <a:ext uri="{FF2B5EF4-FFF2-40B4-BE49-F238E27FC236}">
                  <a16:creationId xmlns:a16="http://schemas.microsoft.com/office/drawing/2014/main" id="{91B7B1F8-23D0-4ED3-A3F9-3D6BFA966523}"/>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4469188-150D-45A9-91E1-D6E83D871305}"/>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3" name="Oval 212">
              <a:extLst>
                <a:ext uri="{FF2B5EF4-FFF2-40B4-BE49-F238E27FC236}">
                  <a16:creationId xmlns:a16="http://schemas.microsoft.com/office/drawing/2014/main" id="{51DCAB3B-8800-4C64-8ADB-29B46F4B3654}"/>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4">
            <a:extLst>
              <a:ext uri="{FF2B5EF4-FFF2-40B4-BE49-F238E27FC236}">
                <a16:creationId xmlns:a16="http://schemas.microsoft.com/office/drawing/2014/main" id="{F1B41353-47C8-45A2-86ED-6B1BCADE9233}"/>
              </a:ext>
            </a:extLst>
          </p:cNvPr>
          <p:cNvGraphicFramePr>
            <a:graphicFrameLocks noGrp="1"/>
          </p:cNvGraphicFramePr>
          <p:nvPr>
            <p:extLst>
              <p:ext uri="{D42A27DB-BD31-4B8C-83A1-F6EECF244321}">
                <p14:modId xmlns:p14="http://schemas.microsoft.com/office/powerpoint/2010/main" val="2977380510"/>
              </p:ext>
            </p:extLst>
          </p:nvPr>
        </p:nvGraphicFramePr>
        <p:xfrm>
          <a:off x="551693" y="2306307"/>
          <a:ext cx="5979918" cy="4215006"/>
        </p:xfrm>
        <a:graphic>
          <a:graphicData uri="http://schemas.openxmlformats.org/drawingml/2006/table">
            <a:tbl>
              <a:tblPr firstRow="1" bandRow="1">
                <a:tableStyleId>{9D7B26C5-4107-4FEC-AEDC-1716B250A1EF}</a:tableStyleId>
              </a:tblPr>
              <a:tblGrid>
                <a:gridCol w="713405">
                  <a:extLst>
                    <a:ext uri="{9D8B030D-6E8A-4147-A177-3AD203B41FA5}">
                      <a16:colId xmlns:a16="http://schemas.microsoft.com/office/drawing/2014/main" val="543525452"/>
                    </a:ext>
                  </a:extLst>
                </a:gridCol>
                <a:gridCol w="2115005">
                  <a:extLst>
                    <a:ext uri="{9D8B030D-6E8A-4147-A177-3AD203B41FA5}">
                      <a16:colId xmlns:a16="http://schemas.microsoft.com/office/drawing/2014/main" val="614443333"/>
                    </a:ext>
                  </a:extLst>
                </a:gridCol>
                <a:gridCol w="3151508">
                  <a:extLst>
                    <a:ext uri="{9D8B030D-6E8A-4147-A177-3AD203B41FA5}">
                      <a16:colId xmlns:a16="http://schemas.microsoft.com/office/drawing/2014/main" val="1254910373"/>
                    </a:ext>
                  </a:extLst>
                </a:gridCol>
              </a:tblGrid>
              <a:tr h="468334">
                <a:tc>
                  <a:txBody>
                    <a:bodyPr/>
                    <a:lstStyle/>
                    <a:p>
                      <a:pPr algn="ctr"/>
                      <a:r>
                        <a:rPr lang="vi-VN" sz="1800"/>
                        <a:t>STT</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MSSV</a:t>
                      </a:r>
                      <a:endParaRPr lang="vi-VN" sz="1800">
                        <a:latin typeface="Arial" panose="020B0604020202020204" pitchFamily="34" charset="0"/>
                        <a:cs typeface="Arial" panose="020B0604020202020204" pitchFamily="34" charset="0"/>
                      </a:endParaRPr>
                    </a:p>
                  </a:txBody>
                  <a:tcPr anchor="ctr"/>
                </a:tc>
                <a:tc>
                  <a:txBody>
                    <a:bodyPr/>
                    <a:lstStyle/>
                    <a:p>
                      <a:pPr algn="ctr"/>
                      <a:r>
                        <a:rPr lang="vi-VN" sz="1800"/>
                        <a:t>Họ tên</a:t>
                      </a:r>
                      <a:endParaRPr lang="vi-VN" sz="18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67737312"/>
                  </a:ext>
                </a:extLst>
              </a:tr>
              <a:tr h="468334">
                <a:tc>
                  <a:txBody>
                    <a:bodyPr/>
                    <a:lstStyle/>
                    <a:p>
                      <a:pPr algn="ctr"/>
                      <a:r>
                        <a:rPr lang="vi-VN" sz="1800" b="1"/>
                        <a:t>1</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1900008890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Châu Thị Mộng Thường</a:t>
                      </a:r>
                    </a:p>
                  </a:txBody>
                  <a:tcPr marL="22860" marR="22860" marT="15240" marB="15240" anchor="ctr"/>
                </a:tc>
                <a:extLst>
                  <a:ext uri="{0D108BD9-81ED-4DB2-BD59-A6C34878D82A}">
                    <a16:rowId xmlns:a16="http://schemas.microsoft.com/office/drawing/2014/main" val="1668567755"/>
                  </a:ext>
                </a:extLst>
              </a:tr>
              <a:tr h="468334">
                <a:tc>
                  <a:txBody>
                    <a:bodyPr/>
                    <a:lstStyle/>
                    <a:p>
                      <a:pPr algn="ctr"/>
                      <a:r>
                        <a:rPr lang="vi-VN" sz="1800" b="1"/>
                        <a:t>2</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1811546696</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Huy Hoàng</a:t>
                      </a:r>
                    </a:p>
                  </a:txBody>
                  <a:tcPr marL="22860" marR="22860" marT="15240" marB="15240" anchor="ctr"/>
                </a:tc>
                <a:extLst>
                  <a:ext uri="{0D108BD9-81ED-4DB2-BD59-A6C34878D82A}">
                    <a16:rowId xmlns:a16="http://schemas.microsoft.com/office/drawing/2014/main" val="2740284779"/>
                  </a:ext>
                </a:extLst>
              </a:tr>
              <a:tr h="468334">
                <a:tc>
                  <a:txBody>
                    <a:bodyPr/>
                    <a:lstStyle/>
                    <a:p>
                      <a:pPr algn="ctr"/>
                      <a:r>
                        <a:rPr lang="vi-VN" sz="1800" b="1"/>
                        <a:t>3</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1811545103</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Đặng Quốc Lai</a:t>
                      </a:r>
                    </a:p>
                  </a:txBody>
                  <a:tcPr marL="22860" marR="22860" marT="15240" marB="15240" anchor="ctr"/>
                </a:tc>
                <a:extLst>
                  <a:ext uri="{0D108BD9-81ED-4DB2-BD59-A6C34878D82A}">
                    <a16:rowId xmlns:a16="http://schemas.microsoft.com/office/drawing/2014/main" val="92550511"/>
                  </a:ext>
                </a:extLst>
              </a:tr>
              <a:tr h="468334">
                <a:tc>
                  <a:txBody>
                    <a:bodyPr/>
                    <a:lstStyle/>
                    <a:p>
                      <a:pPr algn="ctr"/>
                      <a:r>
                        <a:rPr lang="vi-VN" sz="1800" b="1"/>
                        <a:t>4</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1800000767</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Nguyễn Thiện Nghĩa</a:t>
                      </a:r>
                    </a:p>
                  </a:txBody>
                  <a:tcPr marL="22860" marR="22860" marT="15240" marB="15240" anchor="ctr"/>
                </a:tc>
                <a:extLst>
                  <a:ext uri="{0D108BD9-81ED-4DB2-BD59-A6C34878D82A}">
                    <a16:rowId xmlns:a16="http://schemas.microsoft.com/office/drawing/2014/main" val="2639681592"/>
                  </a:ext>
                </a:extLst>
              </a:tr>
              <a:tr h="468334">
                <a:tc>
                  <a:txBody>
                    <a:bodyPr/>
                    <a:lstStyle/>
                    <a:p>
                      <a:pPr algn="ctr"/>
                      <a:r>
                        <a:rPr lang="vi-VN" sz="1800" b="1"/>
                        <a:t>5</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2000000605</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Chung Duy</a:t>
                      </a:r>
                    </a:p>
                  </a:txBody>
                  <a:tcPr marL="22860" marR="22860" marT="15240" marB="15240" anchor="ctr"/>
                </a:tc>
                <a:extLst>
                  <a:ext uri="{0D108BD9-81ED-4DB2-BD59-A6C34878D82A}">
                    <a16:rowId xmlns:a16="http://schemas.microsoft.com/office/drawing/2014/main" val="4198676468"/>
                  </a:ext>
                </a:extLst>
              </a:tr>
              <a:tr h="468334">
                <a:tc>
                  <a:txBody>
                    <a:bodyPr/>
                    <a:lstStyle/>
                    <a:p>
                      <a:pPr algn="ctr"/>
                      <a:r>
                        <a:rPr lang="vi-VN" sz="1800" b="1"/>
                        <a:t>6</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1811546674</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Phan Thị Thu Tâm</a:t>
                      </a:r>
                    </a:p>
                  </a:txBody>
                  <a:tcPr marL="22860" marR="22860" marT="15240" marB="15240" anchor="ctr"/>
                </a:tc>
                <a:extLst>
                  <a:ext uri="{0D108BD9-81ED-4DB2-BD59-A6C34878D82A}">
                    <a16:rowId xmlns:a16="http://schemas.microsoft.com/office/drawing/2014/main" val="2328935245"/>
                  </a:ext>
                </a:extLst>
              </a:tr>
              <a:tr h="468334">
                <a:tc>
                  <a:txBody>
                    <a:bodyPr/>
                    <a:lstStyle/>
                    <a:p>
                      <a:pPr algn="ctr"/>
                      <a:r>
                        <a:rPr lang="vi-VN" sz="1800" b="1"/>
                        <a:t>7</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2000000799</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Trần Tấn Phong</a:t>
                      </a:r>
                    </a:p>
                  </a:txBody>
                  <a:tcPr marL="22860" marR="22860" marT="15240" marB="15240" anchor="ctr"/>
                </a:tc>
                <a:extLst>
                  <a:ext uri="{0D108BD9-81ED-4DB2-BD59-A6C34878D82A}">
                    <a16:rowId xmlns:a16="http://schemas.microsoft.com/office/drawing/2014/main" val="127343193"/>
                  </a:ext>
                </a:extLst>
              </a:tr>
              <a:tr h="468334">
                <a:tc>
                  <a:txBody>
                    <a:bodyPr/>
                    <a:lstStyle/>
                    <a:p>
                      <a:pPr algn="ctr"/>
                      <a:r>
                        <a:rPr lang="vi-VN" sz="1800" b="1"/>
                        <a:t>8</a:t>
                      </a:r>
                      <a:endParaRPr lang="vi-VN" sz="1800" b="1">
                        <a:latin typeface="Arial" panose="020B0604020202020204" pitchFamily="34" charset="0"/>
                        <a:cs typeface="Arial" panose="020B0604020202020204" pitchFamily="34" charset="0"/>
                      </a:endParaRPr>
                    </a:p>
                  </a:txBody>
                  <a:tcPr anchor="ctr"/>
                </a:tc>
                <a:tc>
                  <a:txBody>
                    <a:bodyPr/>
                    <a:lstStyle/>
                    <a:p>
                      <a:pPr algn="ctr" rtl="0" fontAlgn="ctr"/>
                      <a:r>
                        <a:rPr lang="vi-VN">
                          <a:effectLst/>
                          <a:latin typeface="Arial" panose="020B0604020202020204" pitchFamily="34" charset="0"/>
                          <a:cs typeface="Arial" panose="020B0604020202020204" pitchFamily="34" charset="0"/>
                        </a:rPr>
                        <a:t>2000001020</a:t>
                      </a:r>
                    </a:p>
                  </a:txBody>
                  <a:tcPr marL="22860" marR="22860" marT="15240" marB="15240" anchor="ctr"/>
                </a:tc>
                <a:tc>
                  <a:txBody>
                    <a:bodyPr/>
                    <a:lstStyle/>
                    <a:p>
                      <a:pPr rtl="0" fontAlgn="ctr"/>
                      <a:r>
                        <a:rPr lang="vi-VN">
                          <a:effectLst/>
                          <a:latin typeface="Arial" panose="020B0604020202020204" pitchFamily="34" charset="0"/>
                          <a:cs typeface="Arial" panose="020B0604020202020204" pitchFamily="34" charset="0"/>
                        </a:rPr>
                        <a:t>Ngô Dương Thúy Vy</a:t>
                      </a:r>
                    </a:p>
                  </a:txBody>
                  <a:tcPr marL="22860" marR="22860" marT="15240" marB="15240" anchor="ctr"/>
                </a:tc>
                <a:extLst>
                  <a:ext uri="{0D108BD9-81ED-4DB2-BD59-A6C34878D82A}">
                    <a16:rowId xmlns:a16="http://schemas.microsoft.com/office/drawing/2014/main" val="381123917"/>
                  </a:ext>
                </a:extLst>
              </a:tr>
            </a:tbl>
          </a:graphicData>
        </a:graphic>
      </p:graphicFrame>
      <p:grpSp>
        <p:nvGrpSpPr>
          <p:cNvPr id="199" name="Group 198">
            <a:extLst>
              <a:ext uri="{FF2B5EF4-FFF2-40B4-BE49-F238E27FC236}">
                <a16:creationId xmlns:a16="http://schemas.microsoft.com/office/drawing/2014/main" id="{F423CE6C-D5BE-4C9B-BE45-9933A174D2C8}"/>
              </a:ext>
            </a:extLst>
          </p:cNvPr>
          <p:cNvGrpSpPr/>
          <p:nvPr/>
        </p:nvGrpSpPr>
        <p:grpSpPr>
          <a:xfrm rot="17725993">
            <a:off x="4461542" y="673568"/>
            <a:ext cx="827730" cy="577552"/>
            <a:chOff x="5405974" y="1533288"/>
            <a:chExt cx="608646" cy="424685"/>
          </a:xfrm>
        </p:grpSpPr>
        <p:sp>
          <p:nvSpPr>
            <p:cNvPr id="240" name="Trapezoid 239">
              <a:extLst>
                <a:ext uri="{FF2B5EF4-FFF2-40B4-BE49-F238E27FC236}">
                  <a16:creationId xmlns:a16="http://schemas.microsoft.com/office/drawing/2014/main" id="{0D919B14-ED08-492C-A36C-A78014EBA66E}"/>
                </a:ext>
              </a:extLst>
            </p:cNvPr>
            <p:cNvSpPr/>
            <p:nvPr/>
          </p:nvSpPr>
          <p:spPr>
            <a:xfrm rot="5912136" flipH="1">
              <a:off x="5633173" y="1617814"/>
              <a:ext cx="141626" cy="93186"/>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apezoid 240">
              <a:extLst>
                <a:ext uri="{FF2B5EF4-FFF2-40B4-BE49-F238E27FC236}">
                  <a16:creationId xmlns:a16="http://schemas.microsoft.com/office/drawing/2014/main" id="{AD778881-E002-4ECD-AA72-1B05D9D125A1}"/>
                </a:ext>
              </a:extLst>
            </p:cNvPr>
            <p:cNvSpPr/>
            <p:nvPr/>
          </p:nvSpPr>
          <p:spPr>
            <a:xfrm rot="7277434" flipH="1">
              <a:off x="5857778" y="1735728"/>
              <a:ext cx="103331" cy="96694"/>
            </a:xfrm>
            <a:prstGeom prst="trapezoid">
              <a:avLst>
                <a:gd name="adj" fmla="val 12383"/>
              </a:avLst>
            </a:pr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apezoid 241">
              <a:extLst>
                <a:ext uri="{FF2B5EF4-FFF2-40B4-BE49-F238E27FC236}">
                  <a16:creationId xmlns:a16="http://schemas.microsoft.com/office/drawing/2014/main" id="{B02C518D-63FC-4D55-BED9-E25EC359073F}"/>
                </a:ext>
              </a:extLst>
            </p:cNvPr>
            <p:cNvSpPr/>
            <p:nvPr/>
          </p:nvSpPr>
          <p:spPr>
            <a:xfrm rot="5912136" flipH="1">
              <a:off x="5438996" y="1500266"/>
              <a:ext cx="200130" cy="266173"/>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rapezoid 242">
              <a:extLst>
                <a:ext uri="{FF2B5EF4-FFF2-40B4-BE49-F238E27FC236}">
                  <a16:creationId xmlns:a16="http://schemas.microsoft.com/office/drawing/2014/main" id="{FF046BE6-9132-4E15-9A73-7DAE75C1AA43}"/>
                </a:ext>
              </a:extLst>
            </p:cNvPr>
            <p:cNvSpPr/>
            <p:nvPr/>
          </p:nvSpPr>
          <p:spPr>
            <a:xfrm rot="7277434" flipH="1">
              <a:off x="5727739" y="1619233"/>
              <a:ext cx="146016" cy="194202"/>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rapezoid 243">
              <a:extLst>
                <a:ext uri="{FF2B5EF4-FFF2-40B4-BE49-F238E27FC236}">
                  <a16:creationId xmlns:a16="http://schemas.microsoft.com/office/drawing/2014/main" id="{360411BB-839E-4C09-B4FF-5556547AA4A0}"/>
                </a:ext>
              </a:extLst>
            </p:cNvPr>
            <p:cNvSpPr/>
            <p:nvPr/>
          </p:nvSpPr>
          <p:spPr>
            <a:xfrm rot="8867088" flipH="1">
              <a:off x="5921123" y="1778027"/>
              <a:ext cx="93497" cy="179946"/>
            </a:xfrm>
            <a:prstGeom prst="trapezoid">
              <a:avLst>
                <a:gd name="adj" fmla="val 12383"/>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3A57C4E0-98BA-4CAE-95C2-2872FFD31476}"/>
              </a:ext>
            </a:extLst>
          </p:cNvPr>
          <p:cNvGrpSpPr/>
          <p:nvPr/>
        </p:nvGrpSpPr>
        <p:grpSpPr>
          <a:xfrm rot="17571369">
            <a:off x="3101389" y="722077"/>
            <a:ext cx="1427030" cy="1758379"/>
            <a:chOff x="3186122" y="0"/>
            <a:chExt cx="1427030" cy="1758379"/>
          </a:xfrm>
        </p:grpSpPr>
        <p:grpSp>
          <p:nvGrpSpPr>
            <p:cNvPr id="254" name="Group 253">
              <a:extLst>
                <a:ext uri="{FF2B5EF4-FFF2-40B4-BE49-F238E27FC236}">
                  <a16:creationId xmlns:a16="http://schemas.microsoft.com/office/drawing/2014/main" id="{AFB2326C-69DA-4E5B-8538-D1FFE2C7A1CE}"/>
                </a:ext>
              </a:extLst>
            </p:cNvPr>
            <p:cNvGrpSpPr/>
            <p:nvPr/>
          </p:nvGrpSpPr>
          <p:grpSpPr>
            <a:xfrm rot="8720915">
              <a:off x="3664589" y="186725"/>
              <a:ext cx="606909" cy="1518446"/>
              <a:chOff x="4130254" y="650162"/>
              <a:chExt cx="502274" cy="1664988"/>
            </a:xfrm>
            <a:solidFill>
              <a:schemeClr val="accent2"/>
            </a:solidFill>
          </p:grpSpPr>
          <p:sp>
            <p:nvSpPr>
              <p:cNvPr id="260" name="Trapezoid 259">
                <a:extLst>
                  <a:ext uri="{FF2B5EF4-FFF2-40B4-BE49-F238E27FC236}">
                    <a16:creationId xmlns:a16="http://schemas.microsoft.com/office/drawing/2014/main" id="{5C404236-9F3B-4944-B7E4-4B342A799BBF}"/>
                  </a:ext>
                </a:extLst>
              </p:cNvPr>
              <p:cNvSpPr/>
              <p:nvPr/>
            </p:nvSpPr>
            <p:spPr>
              <a:xfrm>
                <a:off x="4130254" y="650162"/>
                <a:ext cx="502274" cy="1664988"/>
              </a:xfrm>
              <a:prstGeom prst="trapezoid">
                <a:avLst>
                  <a:gd name="adj" fmla="val 9168"/>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Trapezoid 94">
                <a:extLst>
                  <a:ext uri="{FF2B5EF4-FFF2-40B4-BE49-F238E27FC236}">
                    <a16:creationId xmlns:a16="http://schemas.microsoft.com/office/drawing/2014/main" id="{0DFFAD4A-EDB3-4898-9481-82A406E159B3}"/>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rgbClr val="3E57DE"/>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5" name="Group 254">
              <a:extLst>
                <a:ext uri="{FF2B5EF4-FFF2-40B4-BE49-F238E27FC236}">
                  <a16:creationId xmlns:a16="http://schemas.microsoft.com/office/drawing/2014/main" id="{AC26CFDC-2051-4F13-8724-4F6C36C53ED6}"/>
                </a:ext>
              </a:extLst>
            </p:cNvPr>
            <p:cNvGrpSpPr/>
            <p:nvPr/>
          </p:nvGrpSpPr>
          <p:grpSpPr>
            <a:xfrm>
              <a:off x="3186122" y="0"/>
              <a:ext cx="770532" cy="770532"/>
              <a:chOff x="121429" y="411152"/>
              <a:chExt cx="607378" cy="607378"/>
            </a:xfrm>
          </p:grpSpPr>
          <p:sp>
            <p:nvSpPr>
              <p:cNvPr id="256" name="Oval 255">
                <a:extLst>
                  <a:ext uri="{FF2B5EF4-FFF2-40B4-BE49-F238E27FC236}">
                    <a16:creationId xmlns:a16="http://schemas.microsoft.com/office/drawing/2014/main" id="{2A1CF364-85FB-4EF2-B9E7-1BEEA4721FD0}"/>
                  </a:ext>
                </a:extLst>
              </p:cNvPr>
              <p:cNvSpPr/>
              <p:nvPr/>
            </p:nvSpPr>
            <p:spPr>
              <a:xfrm>
                <a:off x="121429" y="411152"/>
                <a:ext cx="607378" cy="607378"/>
              </a:xfrm>
              <a:prstGeom prst="ellipse">
                <a:avLst/>
              </a:prstGeom>
              <a:solidFill>
                <a:srgbClr val="B5C1F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Freeform: Shape 256">
                <a:extLst>
                  <a:ext uri="{FF2B5EF4-FFF2-40B4-BE49-F238E27FC236}">
                    <a16:creationId xmlns:a16="http://schemas.microsoft.com/office/drawing/2014/main" id="{D87965D9-61E9-4446-BD12-9D177E8E7745}"/>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95A9BEB-D87F-456B-8C62-23F9E463B322}"/>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9" name="Oval 258">
                <a:extLst>
                  <a:ext uri="{FF2B5EF4-FFF2-40B4-BE49-F238E27FC236}">
                    <a16:creationId xmlns:a16="http://schemas.microsoft.com/office/drawing/2014/main" id="{1ECE08BB-358C-44AF-9950-9EA034B2E292}"/>
                  </a:ext>
                </a:extLst>
              </p:cNvPr>
              <p:cNvSpPr/>
              <p:nvPr/>
            </p:nvSpPr>
            <p:spPr>
              <a:xfrm>
                <a:off x="385557" y="675280"/>
                <a:ext cx="79122" cy="79122"/>
              </a:xfrm>
              <a:prstGeom prst="ellipse">
                <a:avLst/>
              </a:prstGeom>
              <a:solidFill>
                <a:schemeClr val="bg1"/>
              </a:solidFill>
              <a:ln w="1905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2411562B-9658-4F87-B583-5A8AB3F963FF}"/>
                </a:ext>
              </a:extLst>
            </p:cNvPr>
            <p:cNvGrpSpPr/>
            <p:nvPr/>
          </p:nvGrpSpPr>
          <p:grpSpPr>
            <a:xfrm rot="3536101">
              <a:off x="4103664" y="1248890"/>
              <a:ext cx="509488" cy="509489"/>
              <a:chOff x="5108331" y="1463790"/>
              <a:chExt cx="374637" cy="374637"/>
            </a:xfrm>
          </p:grpSpPr>
          <p:sp>
            <p:nvSpPr>
              <p:cNvPr id="245" name="Oval 244">
                <a:extLst>
                  <a:ext uri="{FF2B5EF4-FFF2-40B4-BE49-F238E27FC236}">
                    <a16:creationId xmlns:a16="http://schemas.microsoft.com/office/drawing/2014/main" id="{A6B3FD8D-7F20-45EE-9CC5-EB669513D324}"/>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Freeform: Shape 245">
                <a:extLst>
                  <a:ext uri="{FF2B5EF4-FFF2-40B4-BE49-F238E27FC236}">
                    <a16:creationId xmlns:a16="http://schemas.microsoft.com/office/drawing/2014/main" id="{F9ECAB31-D2FB-4922-8627-7E41CFCB7488}"/>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grpSp>
        <p:nvGrpSpPr>
          <p:cNvPr id="232" name="Group 231">
            <a:extLst>
              <a:ext uri="{FF2B5EF4-FFF2-40B4-BE49-F238E27FC236}">
                <a16:creationId xmlns:a16="http://schemas.microsoft.com/office/drawing/2014/main" id="{89E0A42E-3B99-444A-8EA0-B9985F034DFC}"/>
              </a:ext>
            </a:extLst>
          </p:cNvPr>
          <p:cNvGrpSpPr/>
          <p:nvPr/>
        </p:nvGrpSpPr>
        <p:grpSpPr>
          <a:xfrm rot="6914493" flipH="1">
            <a:off x="10645872" y="1950064"/>
            <a:ext cx="509488" cy="509489"/>
            <a:chOff x="5108331" y="1463790"/>
            <a:chExt cx="374637" cy="374637"/>
          </a:xfrm>
        </p:grpSpPr>
        <p:sp>
          <p:nvSpPr>
            <p:cNvPr id="233" name="Oval 232">
              <a:extLst>
                <a:ext uri="{FF2B5EF4-FFF2-40B4-BE49-F238E27FC236}">
                  <a16:creationId xmlns:a16="http://schemas.microsoft.com/office/drawing/2014/main" id="{523AF5B4-8597-4BE7-8F80-D2C30E8B7B7E}"/>
                </a:ext>
              </a:extLst>
            </p:cNvPr>
            <p:cNvSpPr/>
            <p:nvPr/>
          </p:nvSpPr>
          <p:spPr>
            <a:xfrm>
              <a:off x="5108331" y="1463790"/>
              <a:ext cx="374637" cy="374637"/>
            </a:xfrm>
            <a:prstGeom prst="ellipse">
              <a:avLst/>
            </a:prstGeom>
            <a:solidFill>
              <a:srgbClr val="B5C1F2"/>
            </a:solidFill>
            <a:ln>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Freeform: Shape 233">
              <a:extLst>
                <a:ext uri="{FF2B5EF4-FFF2-40B4-BE49-F238E27FC236}">
                  <a16:creationId xmlns:a16="http://schemas.microsoft.com/office/drawing/2014/main" id="{8868F785-1A0A-43D2-BCB0-66AF9C3187D0}"/>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Thông tin công ty</a:t>
            </a:r>
          </a:p>
        </p:txBody>
      </p:sp>
      <p:sp>
        <p:nvSpPr>
          <p:cNvPr id="30" name="TextBox 29">
            <a:extLst>
              <a:ext uri="{FF2B5EF4-FFF2-40B4-BE49-F238E27FC236}">
                <a16:creationId xmlns:a16="http://schemas.microsoft.com/office/drawing/2014/main" id="{35DE62BC-1A92-4A1F-B42D-4D91B268FF85}"/>
              </a:ext>
            </a:extLst>
          </p:cNvPr>
          <p:cNvSpPr txBox="1"/>
          <p:nvPr/>
        </p:nvSpPr>
        <p:spPr>
          <a:xfrm>
            <a:off x="422563" y="1224703"/>
            <a:ext cx="11346873" cy="4445832"/>
          </a:xfrm>
          <a:prstGeom prst="rect">
            <a:avLst/>
          </a:prstGeom>
          <a:noFill/>
        </p:spPr>
        <p:txBody>
          <a:bodyPr wrap="square" rtlCol="0">
            <a:spAutoFit/>
          </a:bodyPr>
          <a:lstStyle/>
          <a:p>
            <a:pPr>
              <a:lnSpc>
                <a:spcPct val="150000"/>
              </a:lnSpc>
              <a:tabLst>
                <a:tab pos="2743200" algn="l"/>
              </a:tabLst>
            </a:pPr>
            <a:r>
              <a:rPr lang="vi-VN" sz="2400"/>
              <a:t>Tên công ty	: </a:t>
            </a:r>
            <a:r>
              <a:rPr lang="vi-VN" sz="2400" b="1"/>
              <a:t>Công ty Cổ phần Công nghệ Wayne Tech</a:t>
            </a:r>
          </a:p>
          <a:p>
            <a:pPr>
              <a:lnSpc>
                <a:spcPct val="150000"/>
              </a:lnSpc>
              <a:tabLst>
                <a:tab pos="2743200" algn="l"/>
              </a:tabLst>
            </a:pPr>
            <a:r>
              <a:rPr lang="vi-VN" sz="2400"/>
              <a:t>Loại hình	: Công ty Cổ phần</a:t>
            </a:r>
          </a:p>
          <a:p>
            <a:pPr marL="2743200" indent="-2743200">
              <a:lnSpc>
                <a:spcPct val="150000"/>
              </a:lnSpc>
              <a:tabLst>
                <a:tab pos="2743200" algn="l"/>
              </a:tabLst>
            </a:pPr>
            <a:r>
              <a:rPr lang="vi-VN" sz="2400"/>
              <a:t>Lĩnh vực HĐ	: Công nghệ</a:t>
            </a:r>
            <a:endParaRPr lang="en-US" sz="2400"/>
          </a:p>
          <a:p>
            <a:pPr marL="2743200" indent="-2743200">
              <a:lnSpc>
                <a:spcPct val="150000"/>
              </a:lnSpc>
              <a:tabLst>
                <a:tab pos="2743200" algn="l"/>
              </a:tabLst>
            </a:pPr>
            <a:r>
              <a:rPr lang="vi-VN" sz="2400"/>
              <a:t>Người đại diện	: Đặng Quốc Lai</a:t>
            </a:r>
          </a:p>
          <a:p>
            <a:pPr marL="2917825" indent="-2917825">
              <a:lnSpc>
                <a:spcPct val="150000"/>
              </a:lnSpc>
              <a:tabLst>
                <a:tab pos="2743200" algn="l"/>
              </a:tabLst>
            </a:pPr>
            <a:r>
              <a:rPr lang="vi-VN" sz="2400"/>
              <a:t>Địa chỉ	: Tầng 15 tòa nhà Cantavil An Phú, đường số 25, P. An Phú, Q. 2, TP. HCM.</a:t>
            </a:r>
          </a:p>
          <a:p>
            <a:pPr marL="2743200" indent="-2743200">
              <a:lnSpc>
                <a:spcPct val="150000"/>
              </a:lnSpc>
              <a:tabLst>
                <a:tab pos="2743200" algn="l"/>
              </a:tabLst>
            </a:pPr>
            <a:r>
              <a:rPr lang="vi-VN" sz="2400"/>
              <a:t>Email	: </a:t>
            </a:r>
            <a:r>
              <a:rPr lang="en-US" sz="2400">
                <a:solidFill>
                  <a:srgbClr val="3E57DE"/>
                </a:solidFill>
                <a:hlinkClick r:id="rId2">
                  <a:extLst>
                    <a:ext uri="{A12FA001-AC4F-418D-AE19-62706E023703}">
                      <ahyp:hlinkClr xmlns:ahyp="http://schemas.microsoft.com/office/drawing/2018/hyperlinkcolor" val="tx"/>
                    </a:ext>
                  </a:extLst>
                </a:hlinkClick>
              </a:rPr>
              <a:t>info@waynetech.com</a:t>
            </a:r>
            <a:endParaRPr lang="vi-VN" sz="2400">
              <a:solidFill>
                <a:srgbClr val="3E57DE"/>
              </a:solidFill>
            </a:endParaRPr>
          </a:p>
          <a:p>
            <a:pPr marL="2743200" indent="-2743200">
              <a:lnSpc>
                <a:spcPct val="150000"/>
              </a:lnSpc>
              <a:tabLst>
                <a:tab pos="2743200" algn="l"/>
              </a:tabLst>
            </a:pPr>
            <a:r>
              <a:rPr lang="vi-VN" sz="2400"/>
              <a:t>Điện thoại	: 0122.456.789</a:t>
            </a:r>
          </a:p>
        </p:txBody>
      </p:sp>
    </p:spTree>
    <p:extLst>
      <p:ext uri="{BB962C8B-B14F-4D97-AF65-F5344CB8AC3E}">
        <p14:creationId xmlns:p14="http://schemas.microsoft.com/office/powerpoint/2010/main" val="110400873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Các loại hình dịch vụ của công ty</a:t>
            </a:r>
          </a:p>
        </p:txBody>
      </p:sp>
      <p:grpSp>
        <p:nvGrpSpPr>
          <p:cNvPr id="4" name="组合 30">
            <a:extLst>
              <a:ext uri="{FF2B5EF4-FFF2-40B4-BE49-F238E27FC236}">
                <a16:creationId xmlns:a16="http://schemas.microsoft.com/office/drawing/2014/main" id="{19025E24-899B-415E-BC16-D4583CD70934}"/>
              </a:ext>
            </a:extLst>
          </p:cNvPr>
          <p:cNvGrpSpPr/>
          <p:nvPr/>
        </p:nvGrpSpPr>
        <p:grpSpPr>
          <a:xfrm>
            <a:off x="1403010" y="2148261"/>
            <a:ext cx="2538766" cy="2561477"/>
            <a:chOff x="1543686" y="2756109"/>
            <a:chExt cx="2538766" cy="2561477"/>
          </a:xfrm>
        </p:grpSpPr>
        <p:grpSp>
          <p:nvGrpSpPr>
            <p:cNvPr id="6" name="组合 26">
              <a:extLst>
                <a:ext uri="{FF2B5EF4-FFF2-40B4-BE49-F238E27FC236}">
                  <a16:creationId xmlns:a16="http://schemas.microsoft.com/office/drawing/2014/main" id="{7B97E657-8E35-42A1-A658-55FC00FF65DC}"/>
                </a:ext>
              </a:extLst>
            </p:cNvPr>
            <p:cNvGrpSpPr/>
            <p:nvPr/>
          </p:nvGrpSpPr>
          <p:grpSpPr>
            <a:xfrm>
              <a:off x="1626614" y="3249043"/>
              <a:ext cx="2372910" cy="1616704"/>
              <a:chOff x="1351914" y="3367034"/>
              <a:chExt cx="2372910" cy="1616704"/>
            </a:xfrm>
          </p:grpSpPr>
          <p:sp>
            <p:nvSpPr>
              <p:cNvPr id="8" name="TextBox 19">
                <a:extLst>
                  <a:ext uri="{FF2B5EF4-FFF2-40B4-BE49-F238E27FC236}">
                    <a16:creationId xmlns:a16="http://schemas.microsoft.com/office/drawing/2014/main" id="{B2E31AE7-B886-41FF-851F-7C1D8D0B75C9}"/>
                  </a:ext>
                </a:extLst>
              </p:cNvPr>
              <p:cNvSpPr txBox="1"/>
              <p:nvPr/>
            </p:nvSpPr>
            <p:spPr>
              <a:xfrm>
                <a:off x="2074941" y="3367034"/>
                <a:ext cx="926857"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Setup</a:t>
                </a:r>
                <a:endParaRPr lang="en-US" spc="0" dirty="0">
                  <a:solidFill>
                    <a:srgbClr val="393737"/>
                  </a:solidFill>
                  <a:latin typeface="+mn-lt"/>
                  <a:ea typeface="+mn-ea"/>
                  <a:cs typeface="+mn-ea"/>
                  <a:sym typeface="+mn-lt"/>
                </a:endParaRPr>
              </a:p>
            </p:txBody>
          </p:sp>
          <p:sp>
            <p:nvSpPr>
              <p:cNvPr id="9" name="矩形 28">
                <a:extLst>
                  <a:ext uri="{FF2B5EF4-FFF2-40B4-BE49-F238E27FC236}">
                    <a16:creationId xmlns:a16="http://schemas.microsoft.com/office/drawing/2014/main" id="{ED407599-FF45-42F8-B515-41D76C8C64E5}"/>
                  </a:ext>
                </a:extLst>
              </p:cNvPr>
              <p:cNvSpPr/>
              <p:nvPr/>
            </p:nvSpPr>
            <p:spPr>
              <a:xfrm>
                <a:off x="1351914" y="3703708"/>
                <a:ext cx="2372910" cy="1280030"/>
              </a:xfrm>
              <a:prstGeom prst="rect">
                <a:avLst/>
              </a:prstGeom>
              <a:noFill/>
            </p:spPr>
            <p:txBody>
              <a:bodyPr wrap="square" rtlCol="0">
                <a:spAutoFit/>
              </a:bodyPr>
              <a:lstStyle/>
              <a:p>
                <a:pPr algn="ctr">
                  <a:lnSpc>
                    <a:spcPct val="150000"/>
                  </a:lnSpc>
                </a:pPr>
                <a:r>
                  <a:rPr lang="vi-VN" altLang="zh-CN">
                    <a:sym typeface="+mn-lt"/>
                  </a:rPr>
                  <a:t>Thiết kế, cài đặt website cho doanh nghiệp </a:t>
                </a:r>
                <a:endParaRPr lang="zh-CN" altLang="en-US" dirty="0">
                  <a:sym typeface="+mn-lt"/>
                </a:endParaRPr>
              </a:p>
            </p:txBody>
          </p:sp>
        </p:grpSp>
        <p:sp>
          <p:nvSpPr>
            <p:cNvPr id="7" name="椭圆 29">
              <a:extLst>
                <a:ext uri="{FF2B5EF4-FFF2-40B4-BE49-F238E27FC236}">
                  <a16:creationId xmlns:a16="http://schemas.microsoft.com/office/drawing/2014/main" id="{A21A0231-2C3D-4123-8798-DB0684ECD9CC}"/>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31">
            <a:extLst>
              <a:ext uri="{FF2B5EF4-FFF2-40B4-BE49-F238E27FC236}">
                <a16:creationId xmlns:a16="http://schemas.microsoft.com/office/drawing/2014/main" id="{7281471C-074A-46BB-A501-CFB88E36F06B}"/>
              </a:ext>
            </a:extLst>
          </p:cNvPr>
          <p:cNvGrpSpPr/>
          <p:nvPr/>
        </p:nvGrpSpPr>
        <p:grpSpPr>
          <a:xfrm>
            <a:off x="8245277" y="2148261"/>
            <a:ext cx="2538766" cy="2561477"/>
            <a:chOff x="1543686" y="2756109"/>
            <a:chExt cx="2538766" cy="2561477"/>
          </a:xfrm>
        </p:grpSpPr>
        <p:grpSp>
          <p:nvGrpSpPr>
            <p:cNvPr id="13" name="组合 32">
              <a:extLst>
                <a:ext uri="{FF2B5EF4-FFF2-40B4-BE49-F238E27FC236}">
                  <a16:creationId xmlns:a16="http://schemas.microsoft.com/office/drawing/2014/main" id="{E02C2C16-A680-4AA6-8DAF-C8823669F85E}"/>
                </a:ext>
              </a:extLst>
            </p:cNvPr>
            <p:cNvGrpSpPr/>
            <p:nvPr/>
          </p:nvGrpSpPr>
          <p:grpSpPr>
            <a:xfrm>
              <a:off x="1626614" y="3245617"/>
              <a:ext cx="2372910" cy="1620130"/>
              <a:chOff x="1351914" y="3363608"/>
              <a:chExt cx="2372910" cy="1620130"/>
            </a:xfrm>
          </p:grpSpPr>
          <p:sp>
            <p:nvSpPr>
              <p:cNvPr id="15" name="TextBox 19">
                <a:extLst>
                  <a:ext uri="{FF2B5EF4-FFF2-40B4-BE49-F238E27FC236}">
                    <a16:creationId xmlns:a16="http://schemas.microsoft.com/office/drawing/2014/main" id="{6945D041-7A8B-48CA-8C7F-FDFFBFD5EF98}"/>
                  </a:ext>
                </a:extLst>
              </p:cNvPr>
              <p:cNvSpPr txBox="1"/>
              <p:nvPr/>
            </p:nvSpPr>
            <p:spPr>
              <a:xfrm>
                <a:off x="1495292" y="3363608"/>
                <a:ext cx="2086149"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Advertisement</a:t>
                </a:r>
                <a:endParaRPr lang="en-US" spc="0" dirty="0">
                  <a:solidFill>
                    <a:srgbClr val="393737"/>
                  </a:solidFill>
                  <a:latin typeface="+mn-lt"/>
                  <a:ea typeface="+mn-ea"/>
                  <a:cs typeface="+mn-ea"/>
                  <a:sym typeface="+mn-lt"/>
                </a:endParaRPr>
              </a:p>
            </p:txBody>
          </p:sp>
          <p:sp>
            <p:nvSpPr>
              <p:cNvPr id="16" name="矩形 35">
                <a:extLst>
                  <a:ext uri="{FF2B5EF4-FFF2-40B4-BE49-F238E27FC236}">
                    <a16:creationId xmlns:a16="http://schemas.microsoft.com/office/drawing/2014/main" id="{98BCA0AE-AFD5-431F-8D49-0177852FCBB1}"/>
                  </a:ext>
                </a:extLst>
              </p:cNvPr>
              <p:cNvSpPr/>
              <p:nvPr/>
            </p:nvSpPr>
            <p:spPr>
              <a:xfrm>
                <a:off x="1351914" y="3703708"/>
                <a:ext cx="2372910" cy="1280030"/>
              </a:xfrm>
              <a:prstGeom prst="rect">
                <a:avLst/>
              </a:prstGeom>
              <a:noFill/>
            </p:spPr>
            <p:txBody>
              <a:bodyPr wrap="square" rtlCol="0">
                <a:spAutoFit/>
              </a:bodyPr>
              <a:lstStyle/>
              <a:p>
                <a:pPr algn="ctr">
                  <a:lnSpc>
                    <a:spcPct val="150000"/>
                  </a:lnSpc>
                </a:pPr>
                <a:r>
                  <a:rPr lang="vi-VN" altLang="zh-CN">
                    <a:sym typeface="+mn-lt"/>
                  </a:rPr>
                  <a:t>Quảng cáo dịch vụ trên các nền tảng mạng xã hội</a:t>
                </a:r>
                <a:endParaRPr lang="zh-CN" altLang="en-US" dirty="0">
                  <a:sym typeface="+mn-lt"/>
                </a:endParaRPr>
              </a:p>
            </p:txBody>
          </p:sp>
        </p:grpSp>
        <p:sp>
          <p:nvSpPr>
            <p:cNvPr id="14" name="椭圆 33">
              <a:extLst>
                <a:ext uri="{FF2B5EF4-FFF2-40B4-BE49-F238E27FC236}">
                  <a16:creationId xmlns:a16="http://schemas.microsoft.com/office/drawing/2014/main" id="{4D785DDB-5E60-4CF1-AA35-CE6A86A80E08}"/>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36">
            <a:extLst>
              <a:ext uri="{FF2B5EF4-FFF2-40B4-BE49-F238E27FC236}">
                <a16:creationId xmlns:a16="http://schemas.microsoft.com/office/drawing/2014/main" id="{4F9EB4AE-45F3-49D4-8151-5F3833C614D4}"/>
              </a:ext>
            </a:extLst>
          </p:cNvPr>
          <p:cNvGrpSpPr/>
          <p:nvPr/>
        </p:nvGrpSpPr>
        <p:grpSpPr>
          <a:xfrm>
            <a:off x="4824144" y="2148261"/>
            <a:ext cx="2538766" cy="2561477"/>
            <a:chOff x="1543686" y="2756109"/>
            <a:chExt cx="2538766" cy="2561477"/>
          </a:xfrm>
        </p:grpSpPr>
        <p:grpSp>
          <p:nvGrpSpPr>
            <p:cNvPr id="20" name="组合 37">
              <a:extLst>
                <a:ext uri="{FF2B5EF4-FFF2-40B4-BE49-F238E27FC236}">
                  <a16:creationId xmlns:a16="http://schemas.microsoft.com/office/drawing/2014/main" id="{BC39C5FF-7C71-43BF-8478-E674F5474004}"/>
                </a:ext>
              </a:extLst>
            </p:cNvPr>
            <p:cNvGrpSpPr/>
            <p:nvPr/>
          </p:nvGrpSpPr>
          <p:grpSpPr>
            <a:xfrm>
              <a:off x="1626614" y="3245617"/>
              <a:ext cx="2372910" cy="1204632"/>
              <a:chOff x="1351914" y="3363608"/>
              <a:chExt cx="2372910" cy="1204632"/>
            </a:xfrm>
          </p:grpSpPr>
          <p:sp>
            <p:nvSpPr>
              <p:cNvPr id="22" name="TextBox 19">
                <a:extLst>
                  <a:ext uri="{FF2B5EF4-FFF2-40B4-BE49-F238E27FC236}">
                    <a16:creationId xmlns:a16="http://schemas.microsoft.com/office/drawing/2014/main" id="{963ED4BC-D430-4668-8755-970B3842BF19}"/>
                  </a:ext>
                </a:extLst>
              </p:cNvPr>
              <p:cNvSpPr txBox="1"/>
              <p:nvPr/>
            </p:nvSpPr>
            <p:spPr>
              <a:xfrm>
                <a:off x="1860744" y="3363608"/>
                <a:ext cx="1338828"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Upgrade</a:t>
                </a:r>
                <a:endParaRPr lang="en-US" spc="0" dirty="0">
                  <a:solidFill>
                    <a:srgbClr val="393737"/>
                  </a:solidFill>
                  <a:latin typeface="+mn-lt"/>
                  <a:ea typeface="+mn-ea"/>
                  <a:cs typeface="+mn-ea"/>
                  <a:sym typeface="+mn-lt"/>
                </a:endParaRPr>
              </a:p>
            </p:txBody>
          </p:sp>
          <p:sp>
            <p:nvSpPr>
              <p:cNvPr id="23" name="矩形 40">
                <a:extLst>
                  <a:ext uri="{FF2B5EF4-FFF2-40B4-BE49-F238E27FC236}">
                    <a16:creationId xmlns:a16="http://schemas.microsoft.com/office/drawing/2014/main" id="{372EB225-7F01-4B83-A7BD-B7C07CD40E68}"/>
                  </a:ext>
                </a:extLst>
              </p:cNvPr>
              <p:cNvSpPr/>
              <p:nvPr/>
            </p:nvSpPr>
            <p:spPr>
              <a:xfrm>
                <a:off x="1351914" y="3703708"/>
                <a:ext cx="2372910" cy="864532"/>
              </a:xfrm>
              <a:prstGeom prst="rect">
                <a:avLst/>
              </a:prstGeom>
              <a:noFill/>
            </p:spPr>
            <p:txBody>
              <a:bodyPr wrap="square" rtlCol="0">
                <a:spAutoFit/>
              </a:bodyPr>
              <a:lstStyle/>
              <a:p>
                <a:pPr algn="ctr">
                  <a:lnSpc>
                    <a:spcPct val="150000"/>
                  </a:lnSpc>
                </a:pPr>
                <a:r>
                  <a:rPr lang="vi-VN" altLang="zh-CN">
                    <a:sym typeface="+mn-lt"/>
                  </a:rPr>
                  <a:t>Đề xuất, nâng cấp các hệ thống cũ</a:t>
                </a:r>
                <a:endParaRPr lang="zh-CN" altLang="en-US" dirty="0">
                  <a:sym typeface="+mn-lt"/>
                </a:endParaRPr>
              </a:p>
            </p:txBody>
          </p:sp>
        </p:grpSp>
        <p:sp>
          <p:nvSpPr>
            <p:cNvPr id="21" name="椭圆 38">
              <a:extLst>
                <a:ext uri="{FF2B5EF4-FFF2-40B4-BE49-F238E27FC236}">
                  <a16:creationId xmlns:a16="http://schemas.microsoft.com/office/drawing/2014/main" id="{A571B7B8-6308-48DB-8E0C-607DE9B6E8D2}"/>
                </a:ext>
              </a:extLst>
            </p:cNvPr>
            <p:cNvSpPr/>
            <p:nvPr/>
          </p:nvSpPr>
          <p:spPr>
            <a:xfrm rot="2700000">
              <a:off x="1532330" y="2767465"/>
              <a:ext cx="2561477" cy="2538766"/>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Block Arc 14">
            <a:extLst>
              <a:ext uri="{FF2B5EF4-FFF2-40B4-BE49-F238E27FC236}">
                <a16:creationId xmlns:a16="http://schemas.microsoft.com/office/drawing/2014/main" id="{803A3D31-60B4-4237-9629-69138971CBA3}"/>
              </a:ext>
            </a:extLst>
          </p:cNvPr>
          <p:cNvSpPr>
            <a:spLocks noChangeAspect="1"/>
          </p:cNvSpPr>
          <p:nvPr/>
        </p:nvSpPr>
        <p:spPr>
          <a:xfrm rot="16200000">
            <a:off x="9272200" y="1896377"/>
            <a:ext cx="548279" cy="54864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0E2DB2"/>
          </a:solidFill>
          <a:ln w="12700">
            <a:solidFill>
              <a:srgbClr val="0E2D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noAutofit/>
          </a:bodyPr>
          <a:lstStyle/>
          <a:p>
            <a:pPr algn="ctr" defTabSz="720090" fontAlgn="auto">
              <a:spcBef>
                <a:spcPts val="0"/>
              </a:spcBef>
              <a:spcAft>
                <a:spcPts val="0"/>
              </a:spcAft>
            </a:pPr>
            <a:endParaRPr lang="ko-KR" altLang="en-US" sz="2126">
              <a:solidFill>
                <a:prstClr val="black"/>
              </a:solidFill>
              <a:latin typeface="等线"/>
              <a:ea typeface="맑은 고딕" panose="020B0503020000020004" pitchFamily="34" charset="-127"/>
            </a:endParaRPr>
          </a:p>
        </p:txBody>
      </p:sp>
      <p:sp>
        <p:nvSpPr>
          <p:cNvPr id="26" name="Freeform 26">
            <a:extLst>
              <a:ext uri="{FF2B5EF4-FFF2-40B4-BE49-F238E27FC236}">
                <a16:creationId xmlns:a16="http://schemas.microsoft.com/office/drawing/2014/main" id="{4B6B64D0-8D52-4FD2-AEB0-9CB3BEBC4FF3}"/>
              </a:ext>
            </a:extLst>
          </p:cNvPr>
          <p:cNvSpPr>
            <a:spLocks noEditPoints="1"/>
          </p:cNvSpPr>
          <p:nvPr/>
        </p:nvSpPr>
        <p:spPr bwMode="auto">
          <a:xfrm>
            <a:off x="5826555" y="1919079"/>
            <a:ext cx="548640" cy="548640"/>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rgbClr val="0E2DB2"/>
          </a:solidFill>
          <a:ln>
            <a:noFill/>
          </a:ln>
        </p:spPr>
        <p:txBody>
          <a:bodyPr vert="horz" wrap="square" lIns="96012" tIns="48006" rIns="96012" bIns="48006" numCol="1" anchor="t" anchorCtr="0" compatLnSpc="1">
            <a:prstTxWarp prst="textNoShape">
              <a:avLst/>
            </a:prstTxWarp>
          </a:bodyPr>
          <a:lstStyle/>
          <a:p>
            <a:endParaRPr lang="zh-CN" altLang="en-US" sz="1575"/>
          </a:p>
        </p:txBody>
      </p:sp>
      <p:sp>
        <p:nvSpPr>
          <p:cNvPr id="27" name="Freeform 26">
            <a:extLst>
              <a:ext uri="{FF2B5EF4-FFF2-40B4-BE49-F238E27FC236}">
                <a16:creationId xmlns:a16="http://schemas.microsoft.com/office/drawing/2014/main" id="{8B6C2AFD-DB2E-47E1-94A2-4031BF2CB767}"/>
              </a:ext>
            </a:extLst>
          </p:cNvPr>
          <p:cNvSpPr>
            <a:spLocks noEditPoints="1"/>
          </p:cNvSpPr>
          <p:nvPr/>
        </p:nvSpPr>
        <p:spPr bwMode="auto">
          <a:xfrm>
            <a:off x="2366394" y="1919079"/>
            <a:ext cx="548640" cy="517954"/>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E2DB2"/>
          </a:solidFill>
          <a:ln w="9525">
            <a:noFill/>
            <a:round/>
            <a:headEnd/>
            <a:tailEnd/>
          </a:ln>
        </p:spPr>
        <p:txBody>
          <a:bodyPr/>
          <a:lstStyle/>
          <a:p>
            <a:pPr defTabSz="967801" fontAlgn="auto">
              <a:lnSpc>
                <a:spcPct val="120000"/>
              </a:lnSpc>
              <a:spcBef>
                <a:spcPts val="0"/>
              </a:spcBef>
              <a:spcAft>
                <a:spcPts val="0"/>
              </a:spcAft>
              <a:defRPr/>
            </a:pPr>
            <a:endParaRPr lang="da-DK" sz="1500" kern="0" dirty="0">
              <a:solidFill>
                <a:sysClr val="windowText" lastClr="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820549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300"/>
                                        <p:tgtEl>
                                          <p:spTgt spid="27"/>
                                        </p:tgtEl>
                                      </p:cBhvr>
                                    </p:animEffect>
                                  </p:childTnLst>
                                </p:cTn>
                              </p:par>
                            </p:childTnLst>
                          </p:cTn>
                        </p:par>
                        <p:par>
                          <p:cTn id="8" fill="hold">
                            <p:stCondLst>
                              <p:cond delay="3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heel(1)">
                                      <p:cBhvr>
                                        <p:cTn id="16" dur="300"/>
                                        <p:tgtEl>
                                          <p:spTgt spid="26"/>
                                        </p:tgtEl>
                                      </p:cBhvr>
                                    </p:animEffect>
                                  </p:childTnLst>
                                </p:cTn>
                              </p:par>
                            </p:childTnLst>
                          </p:cTn>
                        </p:par>
                        <p:par>
                          <p:cTn id="17" fill="hold">
                            <p:stCondLst>
                              <p:cond delay="300"/>
                            </p:stCondLst>
                            <p:childTnLst>
                              <p:par>
                                <p:cTn id="18" presetID="21" presetClass="entr" presetSubtype="1"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heel(1)">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heel(1)">
                                      <p:cBhvr>
                                        <p:cTn id="25" dur="300"/>
                                        <p:tgtEl>
                                          <p:spTgt spid="25"/>
                                        </p:tgtEl>
                                      </p:cBhvr>
                                    </p:animEffect>
                                  </p:childTnLst>
                                </p:cTn>
                              </p:par>
                            </p:childTnLst>
                          </p:cTn>
                        </p:par>
                        <p:par>
                          <p:cTn id="26" fill="hold">
                            <p:stCondLst>
                              <p:cond delay="300"/>
                            </p:stCondLst>
                            <p:childTnLst>
                              <p:par>
                                <p:cTn id="27" presetID="21" presetClass="entr" presetSubtype="1"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Tầm nhìn</a:t>
            </a:r>
          </a:p>
        </p:txBody>
      </p:sp>
      <p:grpSp>
        <p:nvGrpSpPr>
          <p:cNvPr id="294" name="组合 3">
            <a:extLst>
              <a:ext uri="{FF2B5EF4-FFF2-40B4-BE49-F238E27FC236}">
                <a16:creationId xmlns:a16="http://schemas.microsoft.com/office/drawing/2014/main" id="{42335F40-53EC-43A9-A6BA-677A55B7B6F2}"/>
              </a:ext>
            </a:extLst>
          </p:cNvPr>
          <p:cNvGrpSpPr/>
          <p:nvPr/>
        </p:nvGrpSpPr>
        <p:grpSpPr>
          <a:xfrm>
            <a:off x="609600" y="1866188"/>
            <a:ext cx="10871200" cy="4529995"/>
            <a:chOff x="571500" y="2568238"/>
            <a:chExt cx="8374380" cy="2613361"/>
          </a:xfrm>
        </p:grpSpPr>
        <p:sp>
          <p:nvSpPr>
            <p:cNvPr id="295" name="任意多边形 4">
              <a:extLst>
                <a:ext uri="{FF2B5EF4-FFF2-40B4-BE49-F238E27FC236}">
                  <a16:creationId xmlns:a16="http://schemas.microsoft.com/office/drawing/2014/main" id="{72DF0961-FD36-439D-842D-29075DE7EC1A}"/>
                </a:ext>
              </a:extLst>
            </p:cNvPr>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542126 h 2542126"/>
                <a:gd name="connsiteX1" fmla="*/ 1066800 w 8001000"/>
                <a:gd name="connsiteY1" fmla="*/ 128482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600659 h 2600659"/>
                <a:gd name="connsiteX1" fmla="*/ 1066800 w 8001000"/>
                <a:gd name="connsiteY1" fmla="*/ 1343359 h 2600659"/>
                <a:gd name="connsiteX2" fmla="*/ 2400300 w 8001000"/>
                <a:gd name="connsiteY2" fmla="*/ 505159 h 2600659"/>
                <a:gd name="connsiteX3" fmla="*/ 4191000 w 8001000"/>
                <a:gd name="connsiteY3" fmla="*/ 17479 h 2600659"/>
                <a:gd name="connsiteX4" fmla="*/ 6324600 w 8001000"/>
                <a:gd name="connsiteY4" fmla="*/ 162259 h 2600659"/>
                <a:gd name="connsiteX5" fmla="*/ 8001000 w 8001000"/>
                <a:gd name="connsiteY5" fmla="*/ 676609 h 2600659"/>
                <a:gd name="connsiteX0" fmla="*/ 0 w 8001000"/>
                <a:gd name="connsiteY0" fmla="*/ 2613361 h 2613361"/>
                <a:gd name="connsiteX1" fmla="*/ 1066800 w 8001000"/>
                <a:gd name="connsiteY1" fmla="*/ 1356061 h 2613361"/>
                <a:gd name="connsiteX2" fmla="*/ 2400300 w 8001000"/>
                <a:gd name="connsiteY2" fmla="*/ 517861 h 2613361"/>
                <a:gd name="connsiteX3" fmla="*/ 4191000 w 8001000"/>
                <a:gd name="connsiteY3" fmla="*/ 30181 h 2613361"/>
                <a:gd name="connsiteX4" fmla="*/ 6339840 w 8001000"/>
                <a:gd name="connsiteY4" fmla="*/ 121621 h 2613361"/>
                <a:gd name="connsiteX5" fmla="*/ 8001000 w 8001000"/>
                <a:gd name="connsiteY5" fmla="*/ 689311 h 261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w="57150" cap="flat" cmpd="sng" algn="ctr">
              <a:solidFill>
                <a:srgbClr val="0E2DB2"/>
              </a:solid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cxnSp>
          <p:nvCxnSpPr>
            <p:cNvPr id="296" name="直接箭头连接符 5">
              <a:extLst>
                <a:ext uri="{FF2B5EF4-FFF2-40B4-BE49-F238E27FC236}">
                  <a16:creationId xmlns:a16="http://schemas.microsoft.com/office/drawing/2014/main" id="{4AEAD6FC-EFE1-4375-9677-21EFB03D5A5D}"/>
                </a:ext>
              </a:extLst>
            </p:cNvPr>
            <p:cNvCxnSpPr/>
            <p:nvPr/>
          </p:nvCxnSpPr>
          <p:spPr>
            <a:xfrm flipV="1">
              <a:off x="8557260" y="2686050"/>
              <a:ext cx="388620" cy="571500"/>
            </a:xfrm>
            <a:prstGeom prst="straightConnector1">
              <a:avLst/>
            </a:prstGeom>
            <a:noFill/>
            <a:ln w="57150" cap="flat" cmpd="sng" algn="ctr">
              <a:solidFill>
                <a:srgbClr val="0E2DB2"/>
              </a:solidFill>
              <a:prstDash val="solid"/>
              <a:tailEnd type="arrow"/>
            </a:ln>
            <a:effectLst/>
          </p:spPr>
        </p:cxnSp>
      </p:grpSp>
      <p:grpSp>
        <p:nvGrpSpPr>
          <p:cNvPr id="297" name="组合 6">
            <a:extLst>
              <a:ext uri="{FF2B5EF4-FFF2-40B4-BE49-F238E27FC236}">
                <a16:creationId xmlns:a16="http://schemas.microsoft.com/office/drawing/2014/main" id="{01B64949-4C48-41E6-8B2F-1F2B9AF422B9}"/>
              </a:ext>
            </a:extLst>
          </p:cNvPr>
          <p:cNvGrpSpPr/>
          <p:nvPr/>
        </p:nvGrpSpPr>
        <p:grpSpPr>
          <a:xfrm rot="18334332">
            <a:off x="1319796" y="4445411"/>
            <a:ext cx="511711" cy="324733"/>
            <a:chOff x="2903220" y="280488"/>
            <a:chExt cx="746760" cy="473892"/>
          </a:xfrm>
          <a:solidFill>
            <a:sysClr val="windowText" lastClr="000000">
              <a:lumMod val="65000"/>
              <a:lumOff val="35000"/>
            </a:sysClr>
          </a:solidFill>
        </p:grpSpPr>
        <p:sp>
          <p:nvSpPr>
            <p:cNvPr id="298" name="矩形 7">
              <a:extLst>
                <a:ext uri="{FF2B5EF4-FFF2-40B4-BE49-F238E27FC236}">
                  <a16:creationId xmlns:a16="http://schemas.microsoft.com/office/drawing/2014/main" id="{578622D6-E7D3-493E-A5B3-D550991AB467}"/>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2021</a:t>
              </a:r>
              <a:endParaRPr kumimoji="0" lang="zh-CN" altLang="en-US" sz="189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299" name="等腰三角形 8">
              <a:extLst>
                <a:ext uri="{FF2B5EF4-FFF2-40B4-BE49-F238E27FC236}">
                  <a16:creationId xmlns:a16="http://schemas.microsoft.com/office/drawing/2014/main" id="{F7805EDA-AE03-4B96-BC0F-264974C928BA}"/>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0" name="组合 9">
            <a:extLst>
              <a:ext uri="{FF2B5EF4-FFF2-40B4-BE49-F238E27FC236}">
                <a16:creationId xmlns:a16="http://schemas.microsoft.com/office/drawing/2014/main" id="{8AA8835D-ED6A-42CF-8DA3-F01F489455D6}"/>
              </a:ext>
            </a:extLst>
          </p:cNvPr>
          <p:cNvGrpSpPr/>
          <p:nvPr/>
        </p:nvGrpSpPr>
        <p:grpSpPr>
          <a:xfrm rot="8177009">
            <a:off x="2538342" y="3354228"/>
            <a:ext cx="511711" cy="324731"/>
            <a:chOff x="2903219" y="280488"/>
            <a:chExt cx="746760" cy="473893"/>
          </a:xfrm>
          <a:solidFill>
            <a:sysClr val="windowText" lastClr="000000">
              <a:lumMod val="65000"/>
              <a:lumOff val="35000"/>
            </a:sysClr>
          </a:solidFill>
        </p:grpSpPr>
        <p:sp>
          <p:nvSpPr>
            <p:cNvPr id="301" name="矩形 10">
              <a:extLst>
                <a:ext uri="{FF2B5EF4-FFF2-40B4-BE49-F238E27FC236}">
                  <a16:creationId xmlns:a16="http://schemas.microsoft.com/office/drawing/2014/main" id="{99E8BD64-6520-4B3B-B9CB-94CA8102BD96}"/>
                </a:ext>
              </a:extLst>
            </p:cNvPr>
            <p:cNvSpPr/>
            <p:nvPr/>
          </p:nvSpPr>
          <p:spPr>
            <a:xfrm rot="10701409">
              <a:off x="2903219" y="480061"/>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2025</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2" name="等腰三角形 11">
              <a:extLst>
                <a:ext uri="{FF2B5EF4-FFF2-40B4-BE49-F238E27FC236}">
                  <a16:creationId xmlns:a16="http://schemas.microsoft.com/office/drawing/2014/main" id="{2B136B66-AF3F-4789-88B8-CBC9421C8DA0}"/>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0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3" name="组合 12">
            <a:extLst>
              <a:ext uri="{FF2B5EF4-FFF2-40B4-BE49-F238E27FC236}">
                <a16:creationId xmlns:a16="http://schemas.microsoft.com/office/drawing/2014/main" id="{A6F907BA-1815-401D-9CB6-4359B88C3318}"/>
              </a:ext>
            </a:extLst>
          </p:cNvPr>
          <p:cNvGrpSpPr/>
          <p:nvPr/>
        </p:nvGrpSpPr>
        <p:grpSpPr>
          <a:xfrm rot="20013275">
            <a:off x="4130434" y="2161417"/>
            <a:ext cx="511711" cy="324733"/>
            <a:chOff x="2903220" y="280488"/>
            <a:chExt cx="746760" cy="473892"/>
          </a:xfrm>
          <a:solidFill>
            <a:sysClr val="windowText" lastClr="000000">
              <a:lumMod val="65000"/>
              <a:lumOff val="35000"/>
            </a:sysClr>
          </a:solidFill>
        </p:grpSpPr>
        <p:sp>
          <p:nvSpPr>
            <p:cNvPr id="304" name="矩形 13">
              <a:extLst>
                <a:ext uri="{FF2B5EF4-FFF2-40B4-BE49-F238E27FC236}">
                  <a16:creationId xmlns:a16="http://schemas.microsoft.com/office/drawing/2014/main" id="{4939EB58-6567-47E1-AFE1-B4B67BB4D566}"/>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155"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2028</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5" name="等腰三角形 14">
              <a:extLst>
                <a:ext uri="{FF2B5EF4-FFF2-40B4-BE49-F238E27FC236}">
                  <a16:creationId xmlns:a16="http://schemas.microsoft.com/office/drawing/2014/main" id="{9EEAA497-CD21-4972-98EA-23E962FF45AA}"/>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6" name="组合 15">
            <a:extLst>
              <a:ext uri="{FF2B5EF4-FFF2-40B4-BE49-F238E27FC236}">
                <a16:creationId xmlns:a16="http://schemas.microsoft.com/office/drawing/2014/main" id="{76C8F625-66E9-48AA-9C30-DEDD42771503}"/>
              </a:ext>
            </a:extLst>
          </p:cNvPr>
          <p:cNvGrpSpPr/>
          <p:nvPr/>
        </p:nvGrpSpPr>
        <p:grpSpPr>
          <a:xfrm rot="10800000">
            <a:off x="6450497" y="1794041"/>
            <a:ext cx="511711" cy="324733"/>
            <a:chOff x="2903220" y="280488"/>
            <a:chExt cx="746760" cy="473892"/>
          </a:xfrm>
          <a:solidFill>
            <a:sysClr val="windowText" lastClr="000000">
              <a:lumMod val="65000"/>
              <a:lumOff val="35000"/>
            </a:sysClr>
          </a:solidFill>
        </p:grpSpPr>
        <p:sp>
          <p:nvSpPr>
            <p:cNvPr id="308" name="等腰三角形 17">
              <a:extLst>
                <a:ext uri="{FF2B5EF4-FFF2-40B4-BE49-F238E27FC236}">
                  <a16:creationId xmlns:a16="http://schemas.microsoft.com/office/drawing/2014/main" id="{826E3969-3138-4062-9F27-D6B2DA483E20}"/>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42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07" name="矩形 16">
              <a:extLst>
                <a:ext uri="{FF2B5EF4-FFF2-40B4-BE49-F238E27FC236}">
                  <a16:creationId xmlns:a16="http://schemas.microsoft.com/office/drawing/2014/main" id="{911A2CC3-5102-47D5-8355-51EF645CB9B6}"/>
                </a:ext>
              </a:extLst>
            </p:cNvPr>
            <p:cNvSpPr/>
            <p:nvPr/>
          </p:nvSpPr>
          <p:spPr>
            <a:xfrm rot="10800000">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lang="en-US" altLang="zh-CN" sz="1155" kern="0">
                  <a:solidFill>
                    <a:prstClr val="white"/>
                  </a:solidFill>
                  <a:latin typeface="Arial" panose="020B0604020202020204" pitchFamily="34" charset="0"/>
                  <a:ea typeface="微软雅黑"/>
                  <a:sym typeface="Arial" panose="020B0604020202020204" pitchFamily="34" charset="0"/>
                </a:rPr>
                <a:t>2030</a:t>
              </a:r>
              <a:endParaRPr kumimoji="0" lang="zh-CN" altLang="en-US" sz="1155"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09" name="组合 18">
            <a:extLst>
              <a:ext uri="{FF2B5EF4-FFF2-40B4-BE49-F238E27FC236}">
                <a16:creationId xmlns:a16="http://schemas.microsoft.com/office/drawing/2014/main" id="{A6B63C76-CA00-4B90-BE9F-71633D44EFE3}"/>
              </a:ext>
            </a:extLst>
          </p:cNvPr>
          <p:cNvGrpSpPr/>
          <p:nvPr/>
        </p:nvGrpSpPr>
        <p:grpSpPr>
          <a:xfrm rot="1015872">
            <a:off x="8980445" y="1942448"/>
            <a:ext cx="511711" cy="324733"/>
            <a:chOff x="2903220" y="280488"/>
            <a:chExt cx="746760" cy="473892"/>
          </a:xfrm>
          <a:solidFill>
            <a:sysClr val="windowText" lastClr="000000">
              <a:lumMod val="65000"/>
              <a:lumOff val="35000"/>
            </a:sysClr>
          </a:solidFill>
        </p:grpSpPr>
        <p:sp>
          <p:nvSpPr>
            <p:cNvPr id="310" name="矩形 19">
              <a:extLst>
                <a:ext uri="{FF2B5EF4-FFF2-40B4-BE49-F238E27FC236}">
                  <a16:creationId xmlns:a16="http://schemas.microsoft.com/office/drawing/2014/main" id="{F1DFD1F0-E1D7-4E94-8AE9-96C9ED89D689}"/>
                </a:ext>
              </a:extLst>
            </p:cNvPr>
            <p:cNvSpPr/>
            <p:nvPr/>
          </p:nvSpPr>
          <p:spPr>
            <a:xfrm>
              <a:off x="2903220" y="480060"/>
              <a:ext cx="746760" cy="274320"/>
            </a:xfrm>
            <a:prstGeom prst="rect">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r>
                <a:rPr kumimoji="0" lang="en-US" altLang="zh-CN" sz="105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rPr>
                <a:t>20XX</a:t>
              </a:r>
              <a:endParaRPr kumimoji="0" lang="zh-CN" altLang="en-US" sz="1050" b="0" i="0" u="none" strike="noStrike" kern="0" cap="none" spc="0" normalizeH="0" baseline="0" noProof="0" dirty="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sp>
          <p:nvSpPr>
            <p:cNvPr id="311" name="等腰三角形 20">
              <a:extLst>
                <a:ext uri="{FF2B5EF4-FFF2-40B4-BE49-F238E27FC236}">
                  <a16:creationId xmlns:a16="http://schemas.microsoft.com/office/drawing/2014/main" id="{645DD13C-EA62-4D09-8EAA-E44D0BF8579C}"/>
                </a:ext>
              </a:extLst>
            </p:cNvPr>
            <p:cNvSpPr/>
            <p:nvPr/>
          </p:nvSpPr>
          <p:spPr>
            <a:xfrm>
              <a:off x="3089910" y="280488"/>
              <a:ext cx="373380" cy="266701"/>
            </a:xfrm>
            <a:prstGeom prst="triangle">
              <a:avLst/>
            </a:prstGeom>
            <a:grp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prstClr val="white"/>
                </a:solidFill>
                <a:effectLst/>
                <a:uLnTx/>
                <a:uFillTx/>
                <a:latin typeface="Arial" panose="020B0604020202020204" pitchFamily="34" charset="0"/>
                <a:ea typeface="微软雅黑"/>
                <a:cs typeface="+mn-cs"/>
                <a:sym typeface="Arial" panose="020B0604020202020204" pitchFamily="34" charset="0"/>
              </a:endParaRPr>
            </a:p>
          </p:txBody>
        </p:sp>
      </p:grpSp>
      <p:grpSp>
        <p:nvGrpSpPr>
          <p:cNvPr id="312" name="组合 21">
            <a:extLst>
              <a:ext uri="{FF2B5EF4-FFF2-40B4-BE49-F238E27FC236}">
                <a16:creationId xmlns:a16="http://schemas.microsoft.com/office/drawing/2014/main" id="{A76442E4-3400-4E2B-9A20-735668A70A59}"/>
              </a:ext>
            </a:extLst>
          </p:cNvPr>
          <p:cNvGrpSpPr/>
          <p:nvPr/>
        </p:nvGrpSpPr>
        <p:grpSpPr>
          <a:xfrm>
            <a:off x="848861" y="3889787"/>
            <a:ext cx="748923" cy="665671"/>
            <a:chOff x="842055" y="3059462"/>
            <a:chExt cx="713261" cy="633972"/>
          </a:xfrm>
        </p:grpSpPr>
        <p:grpSp>
          <p:nvGrpSpPr>
            <p:cNvPr id="313" name="组合 22">
              <a:extLst>
                <a:ext uri="{FF2B5EF4-FFF2-40B4-BE49-F238E27FC236}">
                  <a16:creationId xmlns:a16="http://schemas.microsoft.com/office/drawing/2014/main" id="{D07E99ED-769F-4509-B9B6-E8EC9C8C096C}"/>
                </a:ext>
              </a:extLst>
            </p:cNvPr>
            <p:cNvGrpSpPr/>
            <p:nvPr/>
          </p:nvGrpSpPr>
          <p:grpSpPr>
            <a:xfrm>
              <a:off x="877075" y="3059462"/>
              <a:ext cx="619125" cy="633972"/>
              <a:chOff x="304800" y="673100"/>
              <a:chExt cx="4000500" cy="4000500"/>
            </a:xfrm>
            <a:effectLst>
              <a:outerShdw blurRad="444500" dist="254000" dir="8100000" algn="tr" rotWithShape="0">
                <a:prstClr val="black">
                  <a:alpha val="50000"/>
                </a:prstClr>
              </a:outerShdw>
            </a:effectLst>
          </p:grpSpPr>
          <p:sp>
            <p:nvSpPr>
              <p:cNvPr id="315" name="同心圆 24">
                <a:extLst>
                  <a:ext uri="{FF2B5EF4-FFF2-40B4-BE49-F238E27FC236}">
                    <a16:creationId xmlns:a16="http://schemas.microsoft.com/office/drawing/2014/main" id="{31BCF07E-94FF-410A-85D6-A48BDB37862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16" name="椭圆 25">
                <a:extLst>
                  <a:ext uri="{FF2B5EF4-FFF2-40B4-BE49-F238E27FC236}">
                    <a16:creationId xmlns:a16="http://schemas.microsoft.com/office/drawing/2014/main" id="{66DA7A4A-97AF-4E6D-854C-B8A411826C85}"/>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14" name="TextBox 42">
              <a:extLst>
                <a:ext uri="{FF2B5EF4-FFF2-40B4-BE49-F238E27FC236}">
                  <a16:creationId xmlns:a16="http://schemas.microsoft.com/office/drawing/2014/main" id="{BCE95312-B0A3-48AD-A862-6E8962A01444}"/>
                </a:ext>
              </a:extLst>
            </p:cNvPr>
            <p:cNvSpPr txBox="1"/>
            <p:nvPr/>
          </p:nvSpPr>
          <p:spPr>
            <a:xfrm rot="20085162">
              <a:off x="842055" y="3209370"/>
              <a:ext cx="713261" cy="3341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68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Setup</a:t>
              </a:r>
              <a:endParaRPr kumimoji="0" lang="zh-CN" altLang="en-US" sz="189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17" name="组合 26">
            <a:extLst>
              <a:ext uri="{FF2B5EF4-FFF2-40B4-BE49-F238E27FC236}">
                <a16:creationId xmlns:a16="http://schemas.microsoft.com/office/drawing/2014/main" id="{C27FD2D7-3AB7-424B-A5DD-71B3EA5DC8CA}"/>
              </a:ext>
            </a:extLst>
          </p:cNvPr>
          <p:cNvGrpSpPr/>
          <p:nvPr/>
        </p:nvGrpSpPr>
        <p:grpSpPr>
          <a:xfrm>
            <a:off x="2819200" y="3615875"/>
            <a:ext cx="650081" cy="665671"/>
            <a:chOff x="2877864" y="3455276"/>
            <a:chExt cx="619125" cy="633972"/>
          </a:xfrm>
        </p:grpSpPr>
        <p:grpSp>
          <p:nvGrpSpPr>
            <p:cNvPr id="318" name="组合 27">
              <a:extLst>
                <a:ext uri="{FF2B5EF4-FFF2-40B4-BE49-F238E27FC236}">
                  <a16:creationId xmlns:a16="http://schemas.microsoft.com/office/drawing/2014/main" id="{7C5F530A-B819-4F46-B5DF-40602908F0DB}"/>
                </a:ext>
              </a:extLst>
            </p:cNvPr>
            <p:cNvGrpSpPr/>
            <p:nvPr/>
          </p:nvGrpSpPr>
          <p:grpSpPr>
            <a:xfrm>
              <a:off x="2877864" y="3455276"/>
              <a:ext cx="619125" cy="633972"/>
              <a:chOff x="304800" y="673100"/>
              <a:chExt cx="4000500" cy="4000500"/>
            </a:xfrm>
            <a:effectLst>
              <a:outerShdw blurRad="444500" dist="254000" dir="8100000" algn="tr" rotWithShape="0">
                <a:prstClr val="black">
                  <a:alpha val="50000"/>
                </a:prstClr>
              </a:outerShdw>
            </a:effectLst>
          </p:grpSpPr>
          <p:sp>
            <p:nvSpPr>
              <p:cNvPr id="320" name="同心圆 29">
                <a:extLst>
                  <a:ext uri="{FF2B5EF4-FFF2-40B4-BE49-F238E27FC236}">
                    <a16:creationId xmlns:a16="http://schemas.microsoft.com/office/drawing/2014/main" id="{5F418981-3FAE-4A3F-9608-C5E05F9D939A}"/>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21" name="椭圆 30">
                <a:extLst>
                  <a:ext uri="{FF2B5EF4-FFF2-40B4-BE49-F238E27FC236}">
                    <a16:creationId xmlns:a16="http://schemas.microsoft.com/office/drawing/2014/main" id="{D15A0CE2-F677-4EF6-9455-E179D2BE58A7}"/>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19" name="TextBox 43">
              <a:extLst>
                <a:ext uri="{FF2B5EF4-FFF2-40B4-BE49-F238E27FC236}">
                  <a16:creationId xmlns:a16="http://schemas.microsoft.com/office/drawing/2014/main" id="{9AF82093-0272-4A51-9B3A-883DB4CDA5E2}"/>
                </a:ext>
              </a:extLst>
            </p:cNvPr>
            <p:cNvSpPr txBox="1"/>
            <p:nvPr/>
          </p:nvSpPr>
          <p:spPr>
            <a:xfrm rot="19571467">
              <a:off x="2966228" y="3599572"/>
              <a:ext cx="438459" cy="3341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lang="en-US" altLang="zh-CN" sz="1680" kern="0">
                  <a:solidFill>
                    <a:srgbClr val="03A9F3"/>
                  </a:solidFill>
                  <a:latin typeface="Arial" pitchFamily="34" charset="0"/>
                  <a:sym typeface="Arial" panose="020B0604020202020204" pitchFamily="34" charset="0"/>
                </a:rPr>
                <a:t>Up</a:t>
              </a:r>
              <a:endParaRPr kumimoji="0" lang="zh-CN" altLang="en-US" sz="168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22" name="组合 31">
            <a:extLst>
              <a:ext uri="{FF2B5EF4-FFF2-40B4-BE49-F238E27FC236}">
                <a16:creationId xmlns:a16="http://schemas.microsoft.com/office/drawing/2014/main" id="{9502FC4F-B54B-4BC9-8437-484CA455906D}"/>
              </a:ext>
            </a:extLst>
          </p:cNvPr>
          <p:cNvGrpSpPr/>
          <p:nvPr/>
        </p:nvGrpSpPr>
        <p:grpSpPr>
          <a:xfrm>
            <a:off x="3791841" y="1533352"/>
            <a:ext cx="650081" cy="665671"/>
            <a:chOff x="3723650" y="1639176"/>
            <a:chExt cx="619125" cy="633972"/>
          </a:xfrm>
        </p:grpSpPr>
        <p:grpSp>
          <p:nvGrpSpPr>
            <p:cNvPr id="323" name="组合 32">
              <a:extLst>
                <a:ext uri="{FF2B5EF4-FFF2-40B4-BE49-F238E27FC236}">
                  <a16:creationId xmlns:a16="http://schemas.microsoft.com/office/drawing/2014/main" id="{5D0BF076-9063-453A-AB76-68C4A51775C1}"/>
                </a:ext>
              </a:extLst>
            </p:cNvPr>
            <p:cNvGrpSpPr/>
            <p:nvPr/>
          </p:nvGrpSpPr>
          <p:grpSpPr>
            <a:xfrm>
              <a:off x="3723650" y="1639176"/>
              <a:ext cx="619125" cy="633972"/>
              <a:chOff x="304800" y="673100"/>
              <a:chExt cx="4000500" cy="4000500"/>
            </a:xfrm>
            <a:effectLst>
              <a:outerShdw blurRad="444500" dist="254000" dir="8100000" algn="tr" rotWithShape="0">
                <a:prstClr val="black">
                  <a:alpha val="50000"/>
                </a:prstClr>
              </a:outerShdw>
            </a:effectLst>
          </p:grpSpPr>
          <p:sp>
            <p:nvSpPr>
              <p:cNvPr id="325" name="同心圆 34">
                <a:extLst>
                  <a:ext uri="{FF2B5EF4-FFF2-40B4-BE49-F238E27FC236}">
                    <a16:creationId xmlns:a16="http://schemas.microsoft.com/office/drawing/2014/main" id="{7407E5CA-87E8-4B84-B306-5F14C60C11A4}"/>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26" name="椭圆 35">
                <a:extLst>
                  <a:ext uri="{FF2B5EF4-FFF2-40B4-BE49-F238E27FC236}">
                    <a16:creationId xmlns:a16="http://schemas.microsoft.com/office/drawing/2014/main" id="{14F2363D-8B8F-452B-BA33-AD75F042E76E}"/>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24" name="TextBox 44">
              <a:extLst>
                <a:ext uri="{FF2B5EF4-FFF2-40B4-BE49-F238E27FC236}">
                  <a16:creationId xmlns:a16="http://schemas.microsoft.com/office/drawing/2014/main" id="{F1BD1162-7E0B-486C-8566-1C1E9A368308}"/>
                </a:ext>
              </a:extLst>
            </p:cNvPr>
            <p:cNvSpPr txBox="1"/>
            <p:nvPr/>
          </p:nvSpPr>
          <p:spPr>
            <a:xfrm rot="20721555">
              <a:off x="3804821" y="1815564"/>
              <a:ext cx="456779" cy="351745"/>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0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27" name="组合 36">
            <a:extLst>
              <a:ext uri="{FF2B5EF4-FFF2-40B4-BE49-F238E27FC236}">
                <a16:creationId xmlns:a16="http://schemas.microsoft.com/office/drawing/2014/main" id="{24F34452-BF30-46F7-9195-F5C2425317D7}"/>
              </a:ext>
            </a:extLst>
          </p:cNvPr>
          <p:cNvGrpSpPr/>
          <p:nvPr/>
        </p:nvGrpSpPr>
        <p:grpSpPr>
          <a:xfrm>
            <a:off x="6381311" y="2125011"/>
            <a:ext cx="650081" cy="665671"/>
            <a:chOff x="5473327" y="2971804"/>
            <a:chExt cx="619125" cy="633972"/>
          </a:xfrm>
        </p:grpSpPr>
        <p:grpSp>
          <p:nvGrpSpPr>
            <p:cNvPr id="328" name="组合 37">
              <a:extLst>
                <a:ext uri="{FF2B5EF4-FFF2-40B4-BE49-F238E27FC236}">
                  <a16:creationId xmlns:a16="http://schemas.microsoft.com/office/drawing/2014/main" id="{37EB0555-64F5-4524-A623-1D7785887206}"/>
                </a:ext>
              </a:extLst>
            </p:cNvPr>
            <p:cNvGrpSpPr/>
            <p:nvPr/>
          </p:nvGrpSpPr>
          <p:grpSpPr>
            <a:xfrm>
              <a:off x="5473327" y="2971804"/>
              <a:ext cx="619125" cy="633972"/>
              <a:chOff x="304800" y="673100"/>
              <a:chExt cx="4000500" cy="4000500"/>
            </a:xfrm>
            <a:effectLst>
              <a:outerShdw blurRad="444500" dist="254000" dir="8100000" algn="tr" rotWithShape="0">
                <a:prstClr val="black">
                  <a:alpha val="50000"/>
                </a:prstClr>
              </a:outerShdw>
            </a:effectLst>
          </p:grpSpPr>
          <p:sp>
            <p:nvSpPr>
              <p:cNvPr id="330" name="同心圆 39">
                <a:extLst>
                  <a:ext uri="{FF2B5EF4-FFF2-40B4-BE49-F238E27FC236}">
                    <a16:creationId xmlns:a16="http://schemas.microsoft.com/office/drawing/2014/main" id="{AFA66C0F-5F57-43AF-97E4-21A14E9D2191}"/>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31" name="椭圆 40">
                <a:extLst>
                  <a:ext uri="{FF2B5EF4-FFF2-40B4-BE49-F238E27FC236}">
                    <a16:creationId xmlns:a16="http://schemas.microsoft.com/office/drawing/2014/main" id="{6090E71C-1BC3-4364-A105-35A7518CC722}"/>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29" name="TextBox 45">
              <a:extLst>
                <a:ext uri="{FF2B5EF4-FFF2-40B4-BE49-F238E27FC236}">
                  <a16:creationId xmlns:a16="http://schemas.microsoft.com/office/drawing/2014/main" id="{1C23CCF4-F27A-4230-8357-088B8A86F742}"/>
                </a:ext>
              </a:extLst>
            </p:cNvPr>
            <p:cNvSpPr txBox="1"/>
            <p:nvPr/>
          </p:nvSpPr>
          <p:spPr>
            <a:xfrm>
              <a:off x="5552667" y="3089531"/>
              <a:ext cx="456779" cy="351745"/>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0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grpSp>
        <p:nvGrpSpPr>
          <p:cNvPr id="332" name="组合 41">
            <a:extLst>
              <a:ext uri="{FF2B5EF4-FFF2-40B4-BE49-F238E27FC236}">
                <a16:creationId xmlns:a16="http://schemas.microsoft.com/office/drawing/2014/main" id="{462A4FE8-8058-41CD-B0EA-B684F61D9198}"/>
              </a:ext>
            </a:extLst>
          </p:cNvPr>
          <p:cNvGrpSpPr/>
          <p:nvPr/>
        </p:nvGrpSpPr>
        <p:grpSpPr>
          <a:xfrm>
            <a:off x="9080928" y="1188701"/>
            <a:ext cx="650081" cy="665671"/>
            <a:chOff x="7213287" y="1774359"/>
            <a:chExt cx="619125" cy="633972"/>
          </a:xfrm>
        </p:grpSpPr>
        <p:grpSp>
          <p:nvGrpSpPr>
            <p:cNvPr id="333" name="组合 42">
              <a:extLst>
                <a:ext uri="{FF2B5EF4-FFF2-40B4-BE49-F238E27FC236}">
                  <a16:creationId xmlns:a16="http://schemas.microsoft.com/office/drawing/2014/main" id="{7103DFDE-C0ED-473C-A906-C6FC5440B322}"/>
                </a:ext>
              </a:extLst>
            </p:cNvPr>
            <p:cNvGrpSpPr/>
            <p:nvPr/>
          </p:nvGrpSpPr>
          <p:grpSpPr>
            <a:xfrm>
              <a:off x="7213287" y="1774359"/>
              <a:ext cx="619125" cy="633972"/>
              <a:chOff x="304800" y="673100"/>
              <a:chExt cx="4000500" cy="4000500"/>
            </a:xfrm>
            <a:effectLst>
              <a:outerShdw blurRad="444500" dist="254000" dir="8100000" algn="tr" rotWithShape="0">
                <a:prstClr val="black">
                  <a:alpha val="50000"/>
                </a:prstClr>
              </a:outerShdw>
            </a:effectLst>
          </p:grpSpPr>
          <p:sp>
            <p:nvSpPr>
              <p:cNvPr id="335" name="同心圆 44">
                <a:extLst>
                  <a:ext uri="{FF2B5EF4-FFF2-40B4-BE49-F238E27FC236}">
                    <a16:creationId xmlns:a16="http://schemas.microsoft.com/office/drawing/2014/main" id="{BA9B724B-859F-4B38-BA88-B0C946E258D1}"/>
                  </a:ext>
                </a:extLst>
              </p:cNvPr>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sp>
            <p:nvSpPr>
              <p:cNvPr id="336" name="椭圆 45">
                <a:extLst>
                  <a:ext uri="{FF2B5EF4-FFF2-40B4-BE49-F238E27FC236}">
                    <a16:creationId xmlns:a16="http://schemas.microsoft.com/office/drawing/2014/main" id="{AAF59D78-5962-42C2-B734-A7FAF2EF2C10}"/>
                  </a:ext>
                </a:extLst>
              </p:cNvPr>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3A9F3"/>
                  </a:solidFill>
                  <a:effectLst/>
                  <a:uLnTx/>
                  <a:uFillTx/>
                  <a:latin typeface="Arial" panose="020B0604020202020204" pitchFamily="34" charset="0"/>
                  <a:ea typeface="微软雅黑"/>
                  <a:cs typeface="+mn-cs"/>
                  <a:sym typeface="Arial" panose="020B0604020202020204" pitchFamily="34" charset="0"/>
                </a:endParaRPr>
              </a:p>
            </p:txBody>
          </p:sp>
        </p:grpSp>
        <p:sp>
          <p:nvSpPr>
            <p:cNvPr id="334" name="TextBox 46">
              <a:extLst>
                <a:ext uri="{FF2B5EF4-FFF2-40B4-BE49-F238E27FC236}">
                  <a16:creationId xmlns:a16="http://schemas.microsoft.com/office/drawing/2014/main" id="{304489B2-EAD3-4646-BFA9-F01A1D3A4209}"/>
                </a:ext>
              </a:extLst>
            </p:cNvPr>
            <p:cNvSpPr txBox="1"/>
            <p:nvPr/>
          </p:nvSpPr>
          <p:spPr>
            <a:xfrm rot="1067031">
              <a:off x="7278429" y="1929422"/>
              <a:ext cx="488840" cy="381057"/>
            </a:xfrm>
            <a:prstGeom prst="rect">
              <a:avLst/>
            </a:prstGeom>
            <a:noFill/>
          </p:spPr>
          <p:txBody>
            <a:bodyPr wrap="none" rtlCol="0">
              <a:spAutoFit/>
            </a:bodyPr>
            <a:lstStyle/>
            <a:p>
              <a:pPr marL="0" marR="0" lvl="0" indent="0" defTabSz="966788"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3A9F3"/>
                  </a:solidFill>
                  <a:effectLst/>
                  <a:uLnTx/>
                  <a:uFillTx/>
                  <a:latin typeface="Arial" pitchFamily="34" charset="0"/>
                  <a:sym typeface="Arial" panose="020B0604020202020204" pitchFamily="34" charset="0"/>
                </a:rPr>
                <a:t>Up</a:t>
              </a:r>
              <a:endParaRPr kumimoji="0" lang="zh-CN" altLang="en-US" sz="1890" b="0" i="0" u="none" strike="noStrike" kern="0" cap="none" spc="0" normalizeH="0" baseline="0" noProof="0" dirty="0">
                <a:ln>
                  <a:noFill/>
                </a:ln>
                <a:solidFill>
                  <a:srgbClr val="03A9F3"/>
                </a:solidFill>
                <a:effectLst/>
                <a:uLnTx/>
                <a:uFillTx/>
                <a:latin typeface="Arial" pitchFamily="34" charset="0"/>
                <a:sym typeface="Arial" panose="020B0604020202020204" pitchFamily="34" charset="0"/>
              </a:endParaRPr>
            </a:p>
          </p:txBody>
        </p:sp>
      </p:grpSp>
      <p:sp>
        <p:nvSpPr>
          <p:cNvPr id="337" name="TextBox 54">
            <a:extLst>
              <a:ext uri="{FF2B5EF4-FFF2-40B4-BE49-F238E27FC236}">
                <a16:creationId xmlns:a16="http://schemas.microsoft.com/office/drawing/2014/main" id="{03460742-7C5F-4E08-A1AE-8070359DFFF8}"/>
              </a:ext>
            </a:extLst>
          </p:cNvPr>
          <p:cNvSpPr txBox="1"/>
          <p:nvPr/>
        </p:nvSpPr>
        <p:spPr>
          <a:xfrm>
            <a:off x="6189364" y="853421"/>
            <a:ext cx="1545688" cy="830997"/>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Phát triển lĩnh vực Trí tuệ nhân tạo.</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38" name="TextBox 55">
            <a:extLst>
              <a:ext uri="{FF2B5EF4-FFF2-40B4-BE49-F238E27FC236}">
                <a16:creationId xmlns:a16="http://schemas.microsoft.com/office/drawing/2014/main" id="{ECDABD54-86A3-4A28-9824-449864168DAA}"/>
              </a:ext>
            </a:extLst>
          </p:cNvPr>
          <p:cNvSpPr txBox="1"/>
          <p:nvPr/>
        </p:nvSpPr>
        <p:spPr>
          <a:xfrm rot="19071531">
            <a:off x="1531145" y="2714024"/>
            <a:ext cx="1889963"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Thay đổi cơ sở hạ tầng sang Cloud</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39" name="TextBox 56">
            <a:extLst>
              <a:ext uri="{FF2B5EF4-FFF2-40B4-BE49-F238E27FC236}">
                <a16:creationId xmlns:a16="http://schemas.microsoft.com/office/drawing/2014/main" id="{1C97D73A-D7DB-4D5F-A543-209B0087A443}"/>
              </a:ext>
            </a:extLst>
          </p:cNvPr>
          <p:cNvSpPr txBox="1"/>
          <p:nvPr/>
        </p:nvSpPr>
        <p:spPr>
          <a:xfrm rot="18299629">
            <a:off x="1599424" y="4655908"/>
            <a:ext cx="1115506"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Thành lập </a:t>
            </a:r>
          </a:p>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công ty</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40" name="TextBox 57">
            <a:extLst>
              <a:ext uri="{FF2B5EF4-FFF2-40B4-BE49-F238E27FC236}">
                <a16:creationId xmlns:a16="http://schemas.microsoft.com/office/drawing/2014/main" id="{6F33F68A-A8E1-4DB6-9EEA-9D53DD578648}"/>
              </a:ext>
            </a:extLst>
          </p:cNvPr>
          <p:cNvSpPr txBox="1"/>
          <p:nvPr/>
        </p:nvSpPr>
        <p:spPr>
          <a:xfrm rot="20033983">
            <a:off x="3844308" y="2590913"/>
            <a:ext cx="2013123" cy="830997"/>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Phát triển thêm chi nhánh ra miền Trung (Đà Nẵng)</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
        <p:nvSpPr>
          <p:cNvPr id="341" name="TextBox 58">
            <a:extLst>
              <a:ext uri="{FF2B5EF4-FFF2-40B4-BE49-F238E27FC236}">
                <a16:creationId xmlns:a16="http://schemas.microsoft.com/office/drawing/2014/main" id="{BDE6627F-B4AE-496F-814A-B06ADA5B0A6B}"/>
              </a:ext>
            </a:extLst>
          </p:cNvPr>
          <p:cNvSpPr txBox="1"/>
          <p:nvPr/>
        </p:nvSpPr>
        <p:spPr>
          <a:xfrm rot="1180292">
            <a:off x="8089389" y="2310002"/>
            <a:ext cx="1934706" cy="584775"/>
          </a:xfrm>
          <a:prstGeom prst="rect">
            <a:avLst/>
          </a:prstGeom>
          <a:noFill/>
        </p:spPr>
        <p:txBody>
          <a:bodyPr wrap="square" rtlCol="0">
            <a:spAutoFit/>
          </a:bodyPr>
          <a:lstStyle/>
          <a:p>
            <a:pPr defTabSz="966788" fontAlgn="base">
              <a:spcBef>
                <a:spcPct val="0"/>
              </a:spcBef>
              <a:spcAft>
                <a:spcPct val="0"/>
              </a:spcAft>
            </a:pPr>
            <a:r>
              <a:rPr lang="vi-VN" altLang="zh-CN" sz="1600">
                <a:solidFill>
                  <a:prstClr val="black">
                    <a:lumMod val="75000"/>
                    <a:lumOff val="25000"/>
                  </a:prstClr>
                </a:solidFill>
                <a:latin typeface="Arial" pitchFamily="34" charset="0"/>
                <a:cs typeface="方正兰亭细黑_GBK_M" pitchFamily="2" charset="2"/>
                <a:sym typeface="Arial" panose="020B0604020202020204" pitchFamily="34" charset="0"/>
              </a:rPr>
              <a:t>Xây dựng thêm chi nhánh ở Hà Nội</a:t>
            </a:r>
            <a:endParaRPr lang="zh-CN" altLang="en-US" sz="1600" dirty="0">
              <a:solidFill>
                <a:prstClr val="black">
                  <a:lumMod val="75000"/>
                  <a:lumOff val="25000"/>
                </a:prstClr>
              </a:solidFill>
              <a:latin typeface="Arial" pitchFamily="34" charset="0"/>
              <a:cs typeface="方正兰亭细黑_GBK_M" pitchFamily="2" charset="2"/>
              <a:sym typeface="Arial" panose="020B0604020202020204" pitchFamily="34" charset="0"/>
            </a:endParaRPr>
          </a:p>
        </p:txBody>
      </p:sp>
    </p:spTree>
    <p:extLst>
      <p:ext uri="{BB962C8B-B14F-4D97-AF65-F5344CB8AC3E}">
        <p14:creationId xmlns:p14="http://schemas.microsoft.com/office/powerpoint/2010/main" val="266700789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wipe(left)">
                                      <p:cBhvr>
                                        <p:cTn id="7" dur="15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 calcmode="lin" valueType="num">
                                      <p:cBhvr>
                                        <p:cTn id="12" dur="500" fill="hold"/>
                                        <p:tgtEl>
                                          <p:spTgt spid="297"/>
                                        </p:tgtEl>
                                        <p:attrNameLst>
                                          <p:attrName>ppt_w</p:attrName>
                                        </p:attrNameLst>
                                      </p:cBhvr>
                                      <p:tavLst>
                                        <p:tav tm="0">
                                          <p:val>
                                            <p:fltVal val="0"/>
                                          </p:val>
                                        </p:tav>
                                        <p:tav tm="100000">
                                          <p:val>
                                            <p:strVal val="#ppt_w"/>
                                          </p:val>
                                        </p:tav>
                                      </p:tavLst>
                                    </p:anim>
                                    <p:anim calcmode="lin" valueType="num">
                                      <p:cBhvr>
                                        <p:cTn id="13" dur="500" fill="hold"/>
                                        <p:tgtEl>
                                          <p:spTgt spid="297"/>
                                        </p:tgtEl>
                                        <p:attrNameLst>
                                          <p:attrName>ppt_h</p:attrName>
                                        </p:attrNameLst>
                                      </p:cBhvr>
                                      <p:tavLst>
                                        <p:tav tm="0">
                                          <p:val>
                                            <p:fltVal val="0"/>
                                          </p:val>
                                        </p:tav>
                                        <p:tav tm="100000">
                                          <p:val>
                                            <p:strVal val="#ppt_h"/>
                                          </p:val>
                                        </p:tav>
                                      </p:tavLst>
                                    </p:anim>
                                    <p:animEffect transition="in" filter="fade">
                                      <p:cBhvr>
                                        <p:cTn id="14" dur="500"/>
                                        <p:tgtEl>
                                          <p:spTgt spid="297"/>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312"/>
                                        </p:tgtEl>
                                        <p:attrNameLst>
                                          <p:attrName>style.visibility</p:attrName>
                                        </p:attrNameLst>
                                      </p:cBhvr>
                                      <p:to>
                                        <p:strVal val="visible"/>
                                      </p:to>
                                    </p:set>
                                    <p:anim calcmode="lin" valueType="num">
                                      <p:cBhvr additive="base">
                                        <p:cTn id="18" dur="500" fill="hold"/>
                                        <p:tgtEl>
                                          <p:spTgt spid="312"/>
                                        </p:tgtEl>
                                        <p:attrNameLst>
                                          <p:attrName>ppt_x</p:attrName>
                                        </p:attrNameLst>
                                      </p:cBhvr>
                                      <p:tavLst>
                                        <p:tav tm="0">
                                          <p:val>
                                            <p:strVal val="0-#ppt_w/2"/>
                                          </p:val>
                                        </p:tav>
                                        <p:tav tm="100000">
                                          <p:val>
                                            <p:strVal val="#ppt_x"/>
                                          </p:val>
                                        </p:tav>
                                      </p:tavLst>
                                    </p:anim>
                                    <p:anim calcmode="lin" valueType="num">
                                      <p:cBhvr additive="base">
                                        <p:cTn id="19" dur="500" fill="hold"/>
                                        <p:tgtEl>
                                          <p:spTgt spid="312"/>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339"/>
                                        </p:tgtEl>
                                        <p:attrNameLst>
                                          <p:attrName>style.visibility</p:attrName>
                                        </p:attrNameLst>
                                      </p:cBhvr>
                                      <p:to>
                                        <p:strVal val="visible"/>
                                      </p:to>
                                    </p:set>
                                    <p:animEffect transition="in" filter="wipe(up)">
                                      <p:cBhvr>
                                        <p:cTn id="23" dur="500"/>
                                        <p:tgtEl>
                                          <p:spTgt spid="33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00"/>
                                        </p:tgtEl>
                                        <p:attrNameLst>
                                          <p:attrName>style.visibility</p:attrName>
                                        </p:attrNameLst>
                                      </p:cBhvr>
                                      <p:to>
                                        <p:strVal val="visible"/>
                                      </p:to>
                                    </p:set>
                                    <p:anim calcmode="lin" valueType="num">
                                      <p:cBhvr>
                                        <p:cTn id="28" dur="500" fill="hold"/>
                                        <p:tgtEl>
                                          <p:spTgt spid="300"/>
                                        </p:tgtEl>
                                        <p:attrNameLst>
                                          <p:attrName>ppt_w</p:attrName>
                                        </p:attrNameLst>
                                      </p:cBhvr>
                                      <p:tavLst>
                                        <p:tav tm="0">
                                          <p:val>
                                            <p:fltVal val="0"/>
                                          </p:val>
                                        </p:tav>
                                        <p:tav tm="100000">
                                          <p:val>
                                            <p:strVal val="#ppt_w"/>
                                          </p:val>
                                        </p:tav>
                                      </p:tavLst>
                                    </p:anim>
                                    <p:anim calcmode="lin" valueType="num">
                                      <p:cBhvr>
                                        <p:cTn id="29" dur="500" fill="hold"/>
                                        <p:tgtEl>
                                          <p:spTgt spid="300"/>
                                        </p:tgtEl>
                                        <p:attrNameLst>
                                          <p:attrName>ppt_h</p:attrName>
                                        </p:attrNameLst>
                                      </p:cBhvr>
                                      <p:tavLst>
                                        <p:tav tm="0">
                                          <p:val>
                                            <p:fltVal val="0"/>
                                          </p:val>
                                        </p:tav>
                                        <p:tav tm="100000">
                                          <p:val>
                                            <p:strVal val="#ppt_h"/>
                                          </p:val>
                                        </p:tav>
                                      </p:tavLst>
                                    </p:anim>
                                    <p:animEffect transition="in" filter="fade">
                                      <p:cBhvr>
                                        <p:cTn id="30" dur="500"/>
                                        <p:tgtEl>
                                          <p:spTgt spid="300"/>
                                        </p:tgtEl>
                                      </p:cBhvr>
                                    </p:animEffec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317"/>
                                        </p:tgtEl>
                                        <p:attrNameLst>
                                          <p:attrName>style.visibility</p:attrName>
                                        </p:attrNameLst>
                                      </p:cBhvr>
                                      <p:to>
                                        <p:strVal val="visible"/>
                                      </p:to>
                                    </p:set>
                                    <p:anim calcmode="lin" valueType="num">
                                      <p:cBhvr additive="base">
                                        <p:cTn id="34" dur="500" fill="hold"/>
                                        <p:tgtEl>
                                          <p:spTgt spid="317"/>
                                        </p:tgtEl>
                                        <p:attrNameLst>
                                          <p:attrName>ppt_x</p:attrName>
                                        </p:attrNameLst>
                                      </p:cBhvr>
                                      <p:tavLst>
                                        <p:tav tm="0">
                                          <p:val>
                                            <p:strVal val="#ppt_x"/>
                                          </p:val>
                                        </p:tav>
                                        <p:tav tm="100000">
                                          <p:val>
                                            <p:strVal val="#ppt_x"/>
                                          </p:val>
                                        </p:tav>
                                      </p:tavLst>
                                    </p:anim>
                                    <p:anim calcmode="lin" valueType="num">
                                      <p:cBhvr additive="base">
                                        <p:cTn id="35" dur="500" fill="hold"/>
                                        <p:tgtEl>
                                          <p:spTgt spid="317"/>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2" presetClass="entr" presetSubtype="4" fill="hold" grpId="0" nodeType="afterEffect">
                                  <p:stCondLst>
                                    <p:cond delay="0"/>
                                  </p:stCondLst>
                                  <p:childTnLst>
                                    <p:set>
                                      <p:cBhvr>
                                        <p:cTn id="38" dur="1" fill="hold">
                                          <p:stCondLst>
                                            <p:cond delay="0"/>
                                          </p:stCondLst>
                                        </p:cTn>
                                        <p:tgtEl>
                                          <p:spTgt spid="338"/>
                                        </p:tgtEl>
                                        <p:attrNameLst>
                                          <p:attrName>style.visibility</p:attrName>
                                        </p:attrNameLst>
                                      </p:cBhvr>
                                      <p:to>
                                        <p:strVal val="visible"/>
                                      </p:to>
                                    </p:set>
                                    <p:animEffect transition="in" filter="wipe(down)">
                                      <p:cBhvr>
                                        <p:cTn id="39" dur="500"/>
                                        <p:tgtEl>
                                          <p:spTgt spid="338"/>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03"/>
                                        </p:tgtEl>
                                        <p:attrNameLst>
                                          <p:attrName>style.visibility</p:attrName>
                                        </p:attrNameLst>
                                      </p:cBhvr>
                                      <p:to>
                                        <p:strVal val="visible"/>
                                      </p:to>
                                    </p:set>
                                    <p:anim calcmode="lin" valueType="num">
                                      <p:cBhvr>
                                        <p:cTn id="44" dur="500" fill="hold"/>
                                        <p:tgtEl>
                                          <p:spTgt spid="303"/>
                                        </p:tgtEl>
                                        <p:attrNameLst>
                                          <p:attrName>ppt_w</p:attrName>
                                        </p:attrNameLst>
                                      </p:cBhvr>
                                      <p:tavLst>
                                        <p:tav tm="0">
                                          <p:val>
                                            <p:fltVal val="0"/>
                                          </p:val>
                                        </p:tav>
                                        <p:tav tm="100000">
                                          <p:val>
                                            <p:strVal val="#ppt_w"/>
                                          </p:val>
                                        </p:tav>
                                      </p:tavLst>
                                    </p:anim>
                                    <p:anim calcmode="lin" valueType="num">
                                      <p:cBhvr>
                                        <p:cTn id="45" dur="500" fill="hold"/>
                                        <p:tgtEl>
                                          <p:spTgt spid="303"/>
                                        </p:tgtEl>
                                        <p:attrNameLst>
                                          <p:attrName>ppt_h</p:attrName>
                                        </p:attrNameLst>
                                      </p:cBhvr>
                                      <p:tavLst>
                                        <p:tav tm="0">
                                          <p:val>
                                            <p:fltVal val="0"/>
                                          </p:val>
                                        </p:tav>
                                        <p:tav tm="100000">
                                          <p:val>
                                            <p:strVal val="#ppt_h"/>
                                          </p:val>
                                        </p:tav>
                                      </p:tavLst>
                                    </p:anim>
                                    <p:animEffect transition="in" filter="fade">
                                      <p:cBhvr>
                                        <p:cTn id="46" dur="500"/>
                                        <p:tgtEl>
                                          <p:spTgt spid="303"/>
                                        </p:tgtEl>
                                      </p:cBhvr>
                                    </p:animEffect>
                                  </p:childTnLst>
                                </p:cTn>
                              </p:par>
                            </p:childTnLst>
                          </p:cTn>
                        </p:par>
                        <p:par>
                          <p:cTn id="47" fill="hold">
                            <p:stCondLst>
                              <p:cond delay="500"/>
                            </p:stCondLst>
                            <p:childTnLst>
                              <p:par>
                                <p:cTn id="48" presetID="2" presetClass="entr" presetSubtype="1" fill="hold" nodeType="afterEffect">
                                  <p:stCondLst>
                                    <p:cond delay="0"/>
                                  </p:stCondLst>
                                  <p:childTnLst>
                                    <p:set>
                                      <p:cBhvr>
                                        <p:cTn id="49" dur="1" fill="hold">
                                          <p:stCondLst>
                                            <p:cond delay="0"/>
                                          </p:stCondLst>
                                        </p:cTn>
                                        <p:tgtEl>
                                          <p:spTgt spid="322"/>
                                        </p:tgtEl>
                                        <p:attrNameLst>
                                          <p:attrName>style.visibility</p:attrName>
                                        </p:attrNameLst>
                                      </p:cBhvr>
                                      <p:to>
                                        <p:strVal val="visible"/>
                                      </p:to>
                                    </p:set>
                                    <p:anim calcmode="lin" valueType="num">
                                      <p:cBhvr additive="base">
                                        <p:cTn id="50" dur="500" fill="hold"/>
                                        <p:tgtEl>
                                          <p:spTgt spid="322"/>
                                        </p:tgtEl>
                                        <p:attrNameLst>
                                          <p:attrName>ppt_x</p:attrName>
                                        </p:attrNameLst>
                                      </p:cBhvr>
                                      <p:tavLst>
                                        <p:tav tm="0">
                                          <p:val>
                                            <p:strVal val="#ppt_x"/>
                                          </p:val>
                                        </p:tav>
                                        <p:tav tm="100000">
                                          <p:val>
                                            <p:strVal val="#ppt_x"/>
                                          </p:val>
                                        </p:tav>
                                      </p:tavLst>
                                    </p:anim>
                                    <p:anim calcmode="lin" valueType="num">
                                      <p:cBhvr additive="base">
                                        <p:cTn id="51" dur="500" fill="hold"/>
                                        <p:tgtEl>
                                          <p:spTgt spid="322"/>
                                        </p:tgtEl>
                                        <p:attrNameLst>
                                          <p:attrName>ppt_y</p:attrName>
                                        </p:attrNameLst>
                                      </p:cBhvr>
                                      <p:tavLst>
                                        <p:tav tm="0">
                                          <p:val>
                                            <p:strVal val="0-#ppt_h/2"/>
                                          </p:val>
                                        </p:tav>
                                        <p:tav tm="100000">
                                          <p:val>
                                            <p:strVal val="#ppt_y"/>
                                          </p:val>
                                        </p:tav>
                                      </p:tavLst>
                                    </p:anim>
                                  </p:childTnLst>
                                </p:cTn>
                              </p:par>
                            </p:childTnLst>
                          </p:cTn>
                        </p:par>
                        <p:par>
                          <p:cTn id="52" fill="hold">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340"/>
                                        </p:tgtEl>
                                        <p:attrNameLst>
                                          <p:attrName>style.visibility</p:attrName>
                                        </p:attrNameLst>
                                      </p:cBhvr>
                                      <p:to>
                                        <p:strVal val="visible"/>
                                      </p:to>
                                    </p:set>
                                    <p:animEffect transition="in" filter="wipe(up)">
                                      <p:cBhvr>
                                        <p:cTn id="55" dur="500"/>
                                        <p:tgtEl>
                                          <p:spTgt spid="340"/>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06"/>
                                        </p:tgtEl>
                                        <p:attrNameLst>
                                          <p:attrName>style.visibility</p:attrName>
                                        </p:attrNameLst>
                                      </p:cBhvr>
                                      <p:to>
                                        <p:strVal val="visible"/>
                                      </p:to>
                                    </p:set>
                                    <p:anim calcmode="lin" valueType="num">
                                      <p:cBhvr>
                                        <p:cTn id="60" dur="500" fill="hold"/>
                                        <p:tgtEl>
                                          <p:spTgt spid="306"/>
                                        </p:tgtEl>
                                        <p:attrNameLst>
                                          <p:attrName>ppt_w</p:attrName>
                                        </p:attrNameLst>
                                      </p:cBhvr>
                                      <p:tavLst>
                                        <p:tav tm="0">
                                          <p:val>
                                            <p:fltVal val="0"/>
                                          </p:val>
                                        </p:tav>
                                        <p:tav tm="100000">
                                          <p:val>
                                            <p:strVal val="#ppt_w"/>
                                          </p:val>
                                        </p:tav>
                                      </p:tavLst>
                                    </p:anim>
                                    <p:anim calcmode="lin" valueType="num">
                                      <p:cBhvr>
                                        <p:cTn id="61" dur="500" fill="hold"/>
                                        <p:tgtEl>
                                          <p:spTgt spid="306"/>
                                        </p:tgtEl>
                                        <p:attrNameLst>
                                          <p:attrName>ppt_h</p:attrName>
                                        </p:attrNameLst>
                                      </p:cBhvr>
                                      <p:tavLst>
                                        <p:tav tm="0">
                                          <p:val>
                                            <p:fltVal val="0"/>
                                          </p:val>
                                        </p:tav>
                                        <p:tav tm="100000">
                                          <p:val>
                                            <p:strVal val="#ppt_h"/>
                                          </p:val>
                                        </p:tav>
                                      </p:tavLst>
                                    </p:anim>
                                    <p:animEffect transition="in" filter="fade">
                                      <p:cBhvr>
                                        <p:cTn id="62" dur="500"/>
                                        <p:tgtEl>
                                          <p:spTgt spid="306"/>
                                        </p:tgtEl>
                                      </p:cBhvr>
                                    </p:animEffect>
                                  </p:childTnLst>
                                </p:cTn>
                              </p:par>
                            </p:childTnLst>
                          </p:cTn>
                        </p:par>
                        <p:par>
                          <p:cTn id="63" fill="hold">
                            <p:stCondLst>
                              <p:cond delay="500"/>
                            </p:stCondLst>
                            <p:childTnLst>
                              <p:par>
                                <p:cTn id="64" presetID="2" presetClass="entr" presetSubtype="4" fill="hold" nodeType="afterEffect">
                                  <p:stCondLst>
                                    <p:cond delay="0"/>
                                  </p:stCondLst>
                                  <p:childTnLst>
                                    <p:set>
                                      <p:cBhvr>
                                        <p:cTn id="65" dur="1" fill="hold">
                                          <p:stCondLst>
                                            <p:cond delay="0"/>
                                          </p:stCondLst>
                                        </p:cTn>
                                        <p:tgtEl>
                                          <p:spTgt spid="327"/>
                                        </p:tgtEl>
                                        <p:attrNameLst>
                                          <p:attrName>style.visibility</p:attrName>
                                        </p:attrNameLst>
                                      </p:cBhvr>
                                      <p:to>
                                        <p:strVal val="visible"/>
                                      </p:to>
                                    </p:set>
                                    <p:anim calcmode="lin" valueType="num">
                                      <p:cBhvr additive="base">
                                        <p:cTn id="66" dur="500" fill="hold"/>
                                        <p:tgtEl>
                                          <p:spTgt spid="327"/>
                                        </p:tgtEl>
                                        <p:attrNameLst>
                                          <p:attrName>ppt_x</p:attrName>
                                        </p:attrNameLst>
                                      </p:cBhvr>
                                      <p:tavLst>
                                        <p:tav tm="0">
                                          <p:val>
                                            <p:strVal val="#ppt_x"/>
                                          </p:val>
                                        </p:tav>
                                        <p:tav tm="100000">
                                          <p:val>
                                            <p:strVal val="#ppt_x"/>
                                          </p:val>
                                        </p:tav>
                                      </p:tavLst>
                                    </p:anim>
                                    <p:anim calcmode="lin" valueType="num">
                                      <p:cBhvr additive="base">
                                        <p:cTn id="67" dur="500" fill="hold"/>
                                        <p:tgtEl>
                                          <p:spTgt spid="327"/>
                                        </p:tgtEl>
                                        <p:attrNameLst>
                                          <p:attrName>ppt_y</p:attrName>
                                        </p:attrNameLst>
                                      </p:cBhvr>
                                      <p:tavLst>
                                        <p:tav tm="0">
                                          <p:val>
                                            <p:strVal val="1+#ppt_h/2"/>
                                          </p:val>
                                        </p:tav>
                                        <p:tav tm="100000">
                                          <p:val>
                                            <p:strVal val="#ppt_y"/>
                                          </p:val>
                                        </p:tav>
                                      </p:tavLst>
                                    </p:anim>
                                  </p:childTnLst>
                                </p:cTn>
                              </p:par>
                            </p:childTnLst>
                          </p:cTn>
                        </p:par>
                        <p:par>
                          <p:cTn id="68" fill="hold">
                            <p:stCondLst>
                              <p:cond delay="1000"/>
                            </p:stCondLst>
                            <p:childTnLst>
                              <p:par>
                                <p:cTn id="69" presetID="22" presetClass="entr" presetSubtype="4" fill="hold" grpId="0" nodeType="afterEffect">
                                  <p:stCondLst>
                                    <p:cond delay="0"/>
                                  </p:stCondLst>
                                  <p:childTnLst>
                                    <p:set>
                                      <p:cBhvr>
                                        <p:cTn id="70" dur="1" fill="hold">
                                          <p:stCondLst>
                                            <p:cond delay="0"/>
                                          </p:stCondLst>
                                        </p:cTn>
                                        <p:tgtEl>
                                          <p:spTgt spid="337"/>
                                        </p:tgtEl>
                                        <p:attrNameLst>
                                          <p:attrName>style.visibility</p:attrName>
                                        </p:attrNameLst>
                                      </p:cBhvr>
                                      <p:to>
                                        <p:strVal val="visible"/>
                                      </p:to>
                                    </p:set>
                                    <p:animEffect transition="in" filter="wipe(down)">
                                      <p:cBhvr>
                                        <p:cTn id="71" dur="500"/>
                                        <p:tgtEl>
                                          <p:spTgt spid="337"/>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309"/>
                                        </p:tgtEl>
                                        <p:attrNameLst>
                                          <p:attrName>style.visibility</p:attrName>
                                        </p:attrNameLst>
                                      </p:cBhvr>
                                      <p:to>
                                        <p:strVal val="visible"/>
                                      </p:to>
                                    </p:set>
                                    <p:anim calcmode="lin" valueType="num">
                                      <p:cBhvr>
                                        <p:cTn id="76" dur="500" fill="hold"/>
                                        <p:tgtEl>
                                          <p:spTgt spid="309"/>
                                        </p:tgtEl>
                                        <p:attrNameLst>
                                          <p:attrName>ppt_w</p:attrName>
                                        </p:attrNameLst>
                                      </p:cBhvr>
                                      <p:tavLst>
                                        <p:tav tm="0">
                                          <p:val>
                                            <p:fltVal val="0"/>
                                          </p:val>
                                        </p:tav>
                                        <p:tav tm="100000">
                                          <p:val>
                                            <p:strVal val="#ppt_w"/>
                                          </p:val>
                                        </p:tav>
                                      </p:tavLst>
                                    </p:anim>
                                    <p:anim calcmode="lin" valueType="num">
                                      <p:cBhvr>
                                        <p:cTn id="77" dur="500" fill="hold"/>
                                        <p:tgtEl>
                                          <p:spTgt spid="309"/>
                                        </p:tgtEl>
                                        <p:attrNameLst>
                                          <p:attrName>ppt_h</p:attrName>
                                        </p:attrNameLst>
                                      </p:cBhvr>
                                      <p:tavLst>
                                        <p:tav tm="0">
                                          <p:val>
                                            <p:fltVal val="0"/>
                                          </p:val>
                                        </p:tav>
                                        <p:tav tm="100000">
                                          <p:val>
                                            <p:strVal val="#ppt_h"/>
                                          </p:val>
                                        </p:tav>
                                      </p:tavLst>
                                    </p:anim>
                                    <p:animEffect transition="in" filter="fade">
                                      <p:cBhvr>
                                        <p:cTn id="78" dur="500"/>
                                        <p:tgtEl>
                                          <p:spTgt spid="309"/>
                                        </p:tgtEl>
                                      </p:cBhvr>
                                    </p:animEffect>
                                  </p:childTnLst>
                                </p:cTn>
                              </p:par>
                            </p:childTnLst>
                          </p:cTn>
                        </p:par>
                        <p:par>
                          <p:cTn id="79" fill="hold">
                            <p:stCondLst>
                              <p:cond delay="500"/>
                            </p:stCondLst>
                            <p:childTnLst>
                              <p:par>
                                <p:cTn id="80" presetID="2" presetClass="entr" presetSubtype="3" fill="hold" nodeType="afterEffect">
                                  <p:stCondLst>
                                    <p:cond delay="0"/>
                                  </p:stCondLst>
                                  <p:childTnLst>
                                    <p:set>
                                      <p:cBhvr>
                                        <p:cTn id="81" dur="1" fill="hold">
                                          <p:stCondLst>
                                            <p:cond delay="0"/>
                                          </p:stCondLst>
                                        </p:cTn>
                                        <p:tgtEl>
                                          <p:spTgt spid="332"/>
                                        </p:tgtEl>
                                        <p:attrNameLst>
                                          <p:attrName>style.visibility</p:attrName>
                                        </p:attrNameLst>
                                      </p:cBhvr>
                                      <p:to>
                                        <p:strVal val="visible"/>
                                      </p:to>
                                    </p:set>
                                    <p:anim calcmode="lin" valueType="num">
                                      <p:cBhvr additive="base">
                                        <p:cTn id="82" dur="500" fill="hold"/>
                                        <p:tgtEl>
                                          <p:spTgt spid="332"/>
                                        </p:tgtEl>
                                        <p:attrNameLst>
                                          <p:attrName>ppt_x</p:attrName>
                                        </p:attrNameLst>
                                      </p:cBhvr>
                                      <p:tavLst>
                                        <p:tav tm="0">
                                          <p:val>
                                            <p:strVal val="1+#ppt_w/2"/>
                                          </p:val>
                                        </p:tav>
                                        <p:tav tm="100000">
                                          <p:val>
                                            <p:strVal val="#ppt_x"/>
                                          </p:val>
                                        </p:tav>
                                      </p:tavLst>
                                    </p:anim>
                                    <p:anim calcmode="lin" valueType="num">
                                      <p:cBhvr additive="base">
                                        <p:cTn id="83" dur="500" fill="hold"/>
                                        <p:tgtEl>
                                          <p:spTgt spid="332"/>
                                        </p:tgtEl>
                                        <p:attrNameLst>
                                          <p:attrName>ppt_y</p:attrName>
                                        </p:attrNameLst>
                                      </p:cBhvr>
                                      <p:tavLst>
                                        <p:tav tm="0">
                                          <p:val>
                                            <p:strVal val="0-#ppt_h/2"/>
                                          </p:val>
                                        </p:tav>
                                        <p:tav tm="100000">
                                          <p:val>
                                            <p:strVal val="#ppt_y"/>
                                          </p:val>
                                        </p:tav>
                                      </p:tavLst>
                                    </p:anim>
                                  </p:childTnLst>
                                </p:cTn>
                              </p:par>
                            </p:childTnLst>
                          </p:cTn>
                        </p:par>
                        <p:par>
                          <p:cTn id="84" fill="hold">
                            <p:stCondLst>
                              <p:cond delay="1000"/>
                            </p:stCondLst>
                            <p:childTnLst>
                              <p:par>
                                <p:cTn id="85" presetID="22" presetClass="entr" presetSubtype="1" fill="hold" grpId="0" nodeType="afterEffect">
                                  <p:stCondLst>
                                    <p:cond delay="0"/>
                                  </p:stCondLst>
                                  <p:childTnLst>
                                    <p:set>
                                      <p:cBhvr>
                                        <p:cTn id="86" dur="1" fill="hold">
                                          <p:stCondLst>
                                            <p:cond delay="0"/>
                                          </p:stCondLst>
                                        </p:cTn>
                                        <p:tgtEl>
                                          <p:spTgt spid="341"/>
                                        </p:tgtEl>
                                        <p:attrNameLst>
                                          <p:attrName>style.visibility</p:attrName>
                                        </p:attrNameLst>
                                      </p:cBhvr>
                                      <p:to>
                                        <p:strVal val="visible"/>
                                      </p:to>
                                    </p:set>
                                    <p:animEffect transition="in" filter="wipe(up)">
                                      <p:cBhvr>
                                        <p:cTn id="87" dur="5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p:bldP spid="338" grpId="0"/>
      <p:bldP spid="339" grpId="0"/>
      <p:bldP spid="340" grpId="0"/>
      <p:bldP spid="3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Phân tích kinh doanh</a:t>
            </a:r>
          </a:p>
        </p:txBody>
      </p:sp>
      <p:sp>
        <p:nvSpPr>
          <p:cNvPr id="90" name="TextBox 89">
            <a:extLst>
              <a:ext uri="{FF2B5EF4-FFF2-40B4-BE49-F238E27FC236}">
                <a16:creationId xmlns:a16="http://schemas.microsoft.com/office/drawing/2014/main" id="{B7780319-8DCC-4EDC-82CC-F337E4329B02}"/>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STRENGTHS</a:t>
            </a:r>
            <a:endParaRPr lang="ko-KR" altLang="en-US" sz="1400" b="1" dirty="0">
              <a:solidFill>
                <a:srgbClr val="000000">
                  <a:lumMod val="75000"/>
                  <a:lumOff val="25000"/>
                </a:srgbClr>
              </a:solidFill>
              <a:latin typeface="Arial"/>
              <a:cs typeface="Arial" pitchFamily="34" charset="0"/>
            </a:endParaRPr>
          </a:p>
        </p:txBody>
      </p:sp>
      <p:sp>
        <p:nvSpPr>
          <p:cNvPr id="91" name="TextBox 90">
            <a:extLst>
              <a:ext uri="{FF2B5EF4-FFF2-40B4-BE49-F238E27FC236}">
                <a16:creationId xmlns:a16="http://schemas.microsoft.com/office/drawing/2014/main" id="{15BC7176-89F7-4A25-9687-77121E340433}"/>
              </a:ext>
            </a:extLst>
          </p:cNvPr>
          <p:cNvSpPr txBox="1"/>
          <p:nvPr/>
        </p:nvSpPr>
        <p:spPr>
          <a:xfrm rot="5400000">
            <a:off x="5113324"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WEAKNESS</a:t>
            </a:r>
            <a:endParaRPr lang="ko-KR" altLang="en-US" sz="1400" b="1" dirty="0">
              <a:solidFill>
                <a:srgbClr val="000000">
                  <a:lumMod val="75000"/>
                  <a:lumOff val="25000"/>
                </a:srgbClr>
              </a:solidFill>
              <a:latin typeface="Arial"/>
              <a:cs typeface="Arial" pitchFamily="34" charset="0"/>
            </a:endParaRPr>
          </a:p>
        </p:txBody>
      </p:sp>
      <p:sp>
        <p:nvSpPr>
          <p:cNvPr id="92" name="TextBox 91">
            <a:extLst>
              <a:ext uri="{FF2B5EF4-FFF2-40B4-BE49-F238E27FC236}">
                <a16:creationId xmlns:a16="http://schemas.microsoft.com/office/drawing/2014/main" id="{BF6548C4-9C81-4640-964C-862BD21B1C55}"/>
              </a:ext>
            </a:extLst>
          </p:cNvPr>
          <p:cNvSpPr txBox="1"/>
          <p:nvPr/>
        </p:nvSpPr>
        <p:spPr>
          <a:xfrm rot="16200000">
            <a:off x="4250202" y="2650639"/>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OPPORTUNITIES</a:t>
            </a:r>
            <a:endParaRPr lang="ko-KR" altLang="en-US" sz="1400" b="1" dirty="0">
              <a:solidFill>
                <a:srgbClr val="000000">
                  <a:lumMod val="75000"/>
                  <a:lumOff val="25000"/>
                </a:srgbClr>
              </a:solidFill>
              <a:latin typeface="Arial"/>
              <a:cs typeface="Arial" pitchFamily="34" charset="0"/>
            </a:endParaRPr>
          </a:p>
        </p:txBody>
      </p:sp>
      <p:sp>
        <p:nvSpPr>
          <p:cNvPr id="93" name="TextBox 92">
            <a:extLst>
              <a:ext uri="{FF2B5EF4-FFF2-40B4-BE49-F238E27FC236}">
                <a16:creationId xmlns:a16="http://schemas.microsoft.com/office/drawing/2014/main" id="{B14643AB-1E9B-445F-9074-31B4FCB0D9C5}"/>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defTabSz="914400"/>
            <a:r>
              <a:rPr lang="en-US" altLang="ko-KR" sz="1400" b="1" dirty="0">
                <a:solidFill>
                  <a:srgbClr val="000000">
                    <a:lumMod val="75000"/>
                    <a:lumOff val="25000"/>
                  </a:srgbClr>
                </a:solidFill>
                <a:latin typeface="Arial"/>
                <a:cs typeface="Arial" pitchFamily="34" charset="0"/>
              </a:rPr>
              <a:t>THREATS</a:t>
            </a:r>
            <a:endParaRPr lang="ko-KR" altLang="en-US" sz="1400" b="1" dirty="0">
              <a:solidFill>
                <a:srgbClr val="000000">
                  <a:lumMod val="75000"/>
                  <a:lumOff val="25000"/>
                </a:srgbClr>
              </a:solidFill>
              <a:latin typeface="Arial"/>
              <a:cs typeface="Arial" pitchFamily="34" charset="0"/>
            </a:endParaRPr>
          </a:p>
        </p:txBody>
      </p:sp>
      <p:sp>
        <p:nvSpPr>
          <p:cNvPr id="94" name="Donut 6">
            <a:extLst>
              <a:ext uri="{FF2B5EF4-FFF2-40B4-BE49-F238E27FC236}">
                <a16:creationId xmlns:a16="http://schemas.microsoft.com/office/drawing/2014/main" id="{DA5F2271-29CF-405C-910D-88BF77E32576}"/>
              </a:ext>
            </a:extLst>
          </p:cNvPr>
          <p:cNvSpPr/>
          <p:nvPr/>
        </p:nvSpPr>
        <p:spPr>
          <a:xfrm>
            <a:off x="4071825" y="1887959"/>
            <a:ext cx="4032000" cy="4032000"/>
          </a:xfrm>
          <a:prstGeom prst="donut">
            <a:avLst>
              <a:gd name="adj" fmla="val 2945"/>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srgbClr val="000000"/>
              </a:solidFill>
              <a:effectLst/>
              <a:uLnTx/>
              <a:uFillTx/>
              <a:latin typeface="Arial"/>
              <a:cs typeface="+mn-cs"/>
            </a:endParaRPr>
          </a:p>
        </p:txBody>
      </p:sp>
      <p:sp>
        <p:nvSpPr>
          <p:cNvPr id="95" name="Rounded Rectangle 7">
            <a:extLst>
              <a:ext uri="{FF2B5EF4-FFF2-40B4-BE49-F238E27FC236}">
                <a16:creationId xmlns:a16="http://schemas.microsoft.com/office/drawing/2014/main" id="{3BC42FB3-1D29-40F1-8BDA-286FD4684D5C}"/>
              </a:ext>
            </a:extLst>
          </p:cNvPr>
          <p:cNvSpPr/>
          <p:nvPr/>
        </p:nvSpPr>
        <p:spPr>
          <a:xfrm rot="27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6" name="Rounded Rectangle 8">
            <a:extLst>
              <a:ext uri="{FF2B5EF4-FFF2-40B4-BE49-F238E27FC236}">
                <a16:creationId xmlns:a16="http://schemas.microsoft.com/office/drawing/2014/main" id="{68138029-F587-4D26-A206-702DA78AEE94}"/>
              </a:ext>
            </a:extLst>
          </p:cNvPr>
          <p:cNvSpPr/>
          <p:nvPr/>
        </p:nvSpPr>
        <p:spPr>
          <a:xfrm rot="18900000">
            <a:off x="5576990" y="1413447"/>
            <a:ext cx="1008000" cy="4968000"/>
          </a:xfrm>
          <a:prstGeom prst="roundRect">
            <a:avLst>
              <a:gd name="adj" fmla="val 50000"/>
            </a:avLst>
          </a:prstGeom>
          <a:solidFill>
            <a:srgbClr val="000000">
              <a:lumMod val="75000"/>
              <a:lumOff val="25000"/>
              <a:alpha val="30000"/>
            </a:srgbClr>
          </a:solid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97" name="Oval 96">
            <a:extLst>
              <a:ext uri="{FF2B5EF4-FFF2-40B4-BE49-F238E27FC236}">
                <a16:creationId xmlns:a16="http://schemas.microsoft.com/office/drawing/2014/main" id="{43295591-C776-46B5-8A42-EB77044FDBA3}"/>
              </a:ext>
            </a:extLst>
          </p:cNvPr>
          <p:cNvSpPr/>
          <p:nvPr/>
        </p:nvSpPr>
        <p:spPr>
          <a:xfrm>
            <a:off x="5140630" y="2956051"/>
            <a:ext cx="1912524" cy="1912524"/>
          </a:xfrm>
          <a:prstGeom prst="ellipse">
            <a:avLst/>
          </a:prstGeom>
          <a:solidFill>
            <a:srgbClr val="000000">
              <a:lumMod val="75000"/>
              <a:lumOff val="25000"/>
              <a:alpha val="30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cxnSp>
        <p:nvCxnSpPr>
          <p:cNvPr id="98" name="Straight Arrow Connector 97">
            <a:extLst>
              <a:ext uri="{FF2B5EF4-FFF2-40B4-BE49-F238E27FC236}">
                <a16:creationId xmlns:a16="http://schemas.microsoft.com/office/drawing/2014/main" id="{86DF8C04-B2FE-4D08-9936-42363B289BD4}"/>
              </a:ext>
            </a:extLst>
          </p:cNvPr>
          <p:cNvCxnSpPr/>
          <p:nvPr/>
        </p:nvCxnSpPr>
        <p:spPr>
          <a:xfrm>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cxnSp>
        <p:nvCxnSpPr>
          <p:cNvPr id="99" name="Straight Arrow Connector 98">
            <a:extLst>
              <a:ext uri="{FF2B5EF4-FFF2-40B4-BE49-F238E27FC236}">
                <a16:creationId xmlns:a16="http://schemas.microsoft.com/office/drawing/2014/main" id="{8B18313A-0C39-4835-B06B-9839CA9F3BC8}"/>
              </a:ext>
            </a:extLst>
          </p:cNvPr>
          <p:cNvCxnSpPr/>
          <p:nvPr/>
        </p:nvCxnSpPr>
        <p:spPr>
          <a:xfrm rot="5400000">
            <a:off x="5109978" y="2932624"/>
            <a:ext cx="1944000" cy="1944000"/>
          </a:xfrm>
          <a:prstGeom prst="straightConnector1">
            <a:avLst/>
          </a:prstGeom>
          <a:noFill/>
          <a:ln w="25400" cap="flat" cmpd="sng" algn="ctr">
            <a:solidFill>
              <a:srgbClr val="000000">
                <a:lumMod val="75000"/>
                <a:lumOff val="25000"/>
              </a:srgbClr>
            </a:solidFill>
            <a:prstDash val="sysDot"/>
            <a:miter lim="800000"/>
            <a:headEnd type="triangle"/>
            <a:tailEnd type="triangle"/>
          </a:ln>
          <a:effectLst/>
        </p:spPr>
      </p:cxnSp>
      <p:sp>
        <p:nvSpPr>
          <p:cNvPr id="100" name="Oval 99">
            <a:extLst>
              <a:ext uri="{FF2B5EF4-FFF2-40B4-BE49-F238E27FC236}">
                <a16:creationId xmlns:a16="http://schemas.microsoft.com/office/drawing/2014/main" id="{4E8A7C8F-C095-4CC5-B2A0-576ACA6A61EC}"/>
              </a:ext>
            </a:extLst>
          </p:cNvPr>
          <p:cNvSpPr/>
          <p:nvPr/>
        </p:nvSpPr>
        <p:spPr>
          <a:xfrm>
            <a:off x="5385825" y="3201959"/>
            <a:ext cx="1404000" cy="1404000"/>
          </a:xfrm>
          <a:prstGeom prst="ellipse">
            <a:avLst/>
          </a:prstGeom>
          <a:solidFill>
            <a:srgbClr val="000000">
              <a:lumMod val="75000"/>
              <a:lumOff val="25000"/>
            </a:srgbClr>
          </a:solidFill>
          <a:ln w="635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sp>
        <p:nvSpPr>
          <p:cNvPr id="101" name="Oval 100">
            <a:extLst>
              <a:ext uri="{FF2B5EF4-FFF2-40B4-BE49-F238E27FC236}">
                <a16:creationId xmlns:a16="http://schemas.microsoft.com/office/drawing/2014/main" id="{CB44AD67-7D80-4BCB-951B-9FD1E8421E81}"/>
              </a:ext>
            </a:extLst>
          </p:cNvPr>
          <p:cNvSpPr/>
          <p:nvPr/>
        </p:nvSpPr>
        <p:spPr>
          <a:xfrm>
            <a:off x="5511825" y="3327959"/>
            <a:ext cx="1152000" cy="1152000"/>
          </a:xfrm>
          <a:prstGeom prst="ellipse">
            <a:avLst/>
          </a:prstGeom>
          <a:solidFill>
            <a:srgbClr val="2C2F45"/>
          </a:solidFill>
          <a:ln w="6350" cap="flat" cmpd="sng" algn="ctr">
            <a:solidFill>
              <a:sysClr val="window" lastClr="FFFFFF"/>
            </a:solid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dirty="0">
              <a:ln>
                <a:noFill/>
              </a:ln>
              <a:solidFill>
                <a:srgbClr val="000000">
                  <a:lumMod val="65000"/>
                  <a:lumOff val="35000"/>
                </a:srgbClr>
              </a:solidFill>
              <a:effectLst/>
              <a:uLnTx/>
              <a:uFillTx/>
              <a:latin typeface="Arial"/>
              <a:cs typeface="+mn-cs"/>
            </a:endParaRPr>
          </a:p>
        </p:txBody>
      </p:sp>
      <p:grpSp>
        <p:nvGrpSpPr>
          <p:cNvPr id="102" name="Group 101">
            <a:extLst>
              <a:ext uri="{FF2B5EF4-FFF2-40B4-BE49-F238E27FC236}">
                <a16:creationId xmlns:a16="http://schemas.microsoft.com/office/drawing/2014/main" id="{C8497E8F-3106-4BEB-B4DA-55535E1AAFA5}"/>
              </a:ext>
            </a:extLst>
          </p:cNvPr>
          <p:cNvGrpSpPr/>
          <p:nvPr/>
        </p:nvGrpSpPr>
        <p:grpSpPr>
          <a:xfrm>
            <a:off x="910574" y="4936273"/>
            <a:ext cx="3082067" cy="1446550"/>
            <a:chOff x="3017859" y="4283314"/>
            <a:chExt cx="1890849" cy="1446550"/>
          </a:xfrm>
        </p:grpSpPr>
        <p:sp>
          <p:nvSpPr>
            <p:cNvPr id="103" name="TextBox 102">
              <a:extLst>
                <a:ext uri="{FF2B5EF4-FFF2-40B4-BE49-F238E27FC236}">
                  <a16:creationId xmlns:a16="http://schemas.microsoft.com/office/drawing/2014/main" id="{2A0003D9-5FA6-4FF8-B479-162C00970B89}"/>
                </a:ext>
              </a:extLst>
            </p:cNvPr>
            <p:cNvSpPr txBox="1"/>
            <p:nvPr/>
          </p:nvSpPr>
          <p:spPr>
            <a:xfrm>
              <a:off x="3021856" y="4560313"/>
              <a:ext cx="1886852" cy="1169551"/>
            </a:xfrm>
            <a:prstGeom prst="rect">
              <a:avLst/>
            </a:prstGeom>
            <a:noFill/>
          </p:spPr>
          <p:txBody>
            <a:bodyPr wrap="square" rtlCol="0">
              <a:spAutoFit/>
            </a:bodyPr>
            <a:lstStyle/>
            <a:p>
              <a:pPr defTabSz="914400"/>
              <a:r>
                <a:rPr lang="vi-VN" altLang="ko-KR" sz="1400">
                  <a:solidFill>
                    <a:srgbClr val="000000">
                      <a:lumMod val="75000"/>
                      <a:lumOff val="25000"/>
                    </a:srgbClr>
                  </a:solidFill>
                  <a:latin typeface="Arial"/>
                  <a:cs typeface="Arial" pitchFamily="34" charset="0"/>
                </a:rPr>
                <a:t>Lượng doanh nghiệp mới thành lập nhiều, các công ty lớn như FPT, TMA chủ yếu hướng vào khách hàng nước ngoài nên giá khá cao so với mặt bằng trong nước.</a:t>
              </a:r>
              <a:endParaRPr lang="en-US" altLang="ko-KR" sz="1400" dirty="0">
                <a:solidFill>
                  <a:srgbClr val="000000">
                    <a:lumMod val="75000"/>
                    <a:lumOff val="25000"/>
                  </a:srgbClr>
                </a:solidFill>
                <a:latin typeface="Arial"/>
                <a:cs typeface="Arial" pitchFamily="34" charset="0"/>
              </a:endParaRPr>
            </a:p>
          </p:txBody>
        </p:sp>
        <p:sp>
          <p:nvSpPr>
            <p:cNvPr id="104" name="TextBox 103">
              <a:extLst>
                <a:ext uri="{FF2B5EF4-FFF2-40B4-BE49-F238E27FC236}">
                  <a16:creationId xmlns:a16="http://schemas.microsoft.com/office/drawing/2014/main" id="{4A8DCC0E-457A-4775-BC10-C68CCB9BBE9C}"/>
                </a:ext>
              </a:extLst>
            </p:cNvPr>
            <p:cNvSpPr txBox="1"/>
            <p:nvPr/>
          </p:nvSpPr>
          <p:spPr>
            <a:xfrm>
              <a:off x="3017859" y="4283314"/>
              <a:ext cx="1870812" cy="307777"/>
            </a:xfrm>
            <a:prstGeom prst="rect">
              <a:avLst/>
            </a:prstGeom>
            <a:noFill/>
          </p:spPr>
          <p:txBody>
            <a:bodyPr wrap="square" rtlCol="0">
              <a:spAutoFit/>
            </a:bodyPr>
            <a:lstStyle/>
            <a:p>
              <a:pPr defTabSz="914400"/>
              <a:r>
                <a:rPr lang="vi-VN" altLang="ko-KR" sz="1400" b="1">
                  <a:solidFill>
                    <a:srgbClr val="000000">
                      <a:lumMod val="75000"/>
                      <a:lumOff val="25000"/>
                    </a:srgbClr>
                  </a:solidFill>
                  <a:latin typeface="Arial"/>
                  <a:cs typeface="Arial" pitchFamily="34" charset="0"/>
                </a:rPr>
                <a:t>Cơ hội</a:t>
              </a:r>
              <a:endParaRPr lang="ko-KR" altLang="en-US" sz="1400" b="1" dirty="0">
                <a:solidFill>
                  <a:srgbClr val="000000">
                    <a:lumMod val="75000"/>
                    <a:lumOff val="25000"/>
                  </a:srgbClr>
                </a:solidFill>
                <a:latin typeface="Arial"/>
                <a:cs typeface="Arial" pitchFamily="34" charset="0"/>
              </a:endParaRPr>
            </a:p>
          </p:txBody>
        </p:sp>
      </p:grpSp>
      <p:grpSp>
        <p:nvGrpSpPr>
          <p:cNvPr id="105" name="Group 104">
            <a:extLst>
              <a:ext uri="{FF2B5EF4-FFF2-40B4-BE49-F238E27FC236}">
                <a16:creationId xmlns:a16="http://schemas.microsoft.com/office/drawing/2014/main" id="{E8640A53-836E-4156-9640-62B705F32C5E}"/>
              </a:ext>
            </a:extLst>
          </p:cNvPr>
          <p:cNvGrpSpPr/>
          <p:nvPr/>
        </p:nvGrpSpPr>
        <p:grpSpPr>
          <a:xfrm>
            <a:off x="910574" y="1823902"/>
            <a:ext cx="3049406" cy="1231106"/>
            <a:chOff x="3017859" y="4283314"/>
            <a:chExt cx="1870812" cy="1231106"/>
          </a:xfrm>
        </p:grpSpPr>
        <p:sp>
          <p:nvSpPr>
            <p:cNvPr id="106" name="TextBox 105">
              <a:extLst>
                <a:ext uri="{FF2B5EF4-FFF2-40B4-BE49-F238E27FC236}">
                  <a16:creationId xmlns:a16="http://schemas.microsoft.com/office/drawing/2014/main" id="{6F7C1B50-A104-4CF3-8AE2-0DCFD38B05D1}"/>
                </a:ext>
              </a:extLst>
            </p:cNvPr>
            <p:cNvSpPr txBox="1"/>
            <p:nvPr/>
          </p:nvSpPr>
          <p:spPr>
            <a:xfrm>
              <a:off x="3021856" y="4560313"/>
              <a:ext cx="1843922" cy="954107"/>
            </a:xfrm>
            <a:prstGeom prst="rect">
              <a:avLst/>
            </a:prstGeom>
            <a:noFill/>
          </p:spPr>
          <p:txBody>
            <a:bodyPr wrap="square" rtlCol="0">
              <a:spAutoFit/>
            </a:bodyPr>
            <a:lstStyle/>
            <a:p>
              <a:pPr defTabSz="914400"/>
              <a:r>
                <a:rPr lang="vi-VN" altLang="ko-KR" sz="1400">
                  <a:solidFill>
                    <a:srgbClr val="000000">
                      <a:lumMod val="75000"/>
                      <a:lumOff val="25000"/>
                    </a:srgbClr>
                  </a:solidFill>
                  <a:latin typeface="Arial"/>
                  <a:cs typeface="Arial" pitchFamily="34" charset="0"/>
                </a:rPr>
                <a:t>Có lợi thế về giá cả so với các đối thủ cạnh tranh.</a:t>
              </a:r>
            </a:p>
            <a:p>
              <a:pPr defTabSz="914400"/>
              <a:r>
                <a:rPr lang="vi-VN" altLang="ko-KR" sz="1400">
                  <a:solidFill>
                    <a:srgbClr val="000000">
                      <a:lumMod val="75000"/>
                      <a:lumOff val="25000"/>
                    </a:srgbClr>
                  </a:solidFill>
                  <a:latin typeface="Arial"/>
                  <a:cs typeface="Arial" pitchFamily="34" charset="0"/>
                </a:rPr>
                <a:t>Đội ngũ nhân viên trẻ, nhạy bén với công nghệ mới.</a:t>
              </a:r>
              <a:endParaRPr lang="en-US" altLang="ko-KR" sz="1400" dirty="0">
                <a:solidFill>
                  <a:srgbClr val="000000">
                    <a:lumMod val="75000"/>
                    <a:lumOff val="25000"/>
                  </a:srgbClr>
                </a:solidFill>
                <a:latin typeface="Arial"/>
                <a:cs typeface="Arial" pitchFamily="34" charset="0"/>
              </a:endParaRPr>
            </a:p>
          </p:txBody>
        </p:sp>
        <p:sp>
          <p:nvSpPr>
            <p:cNvPr id="107" name="TextBox 106">
              <a:extLst>
                <a:ext uri="{FF2B5EF4-FFF2-40B4-BE49-F238E27FC236}">
                  <a16:creationId xmlns:a16="http://schemas.microsoft.com/office/drawing/2014/main" id="{F3C1C95B-F5E6-42F0-945E-DCFC3666CE4D}"/>
                </a:ext>
              </a:extLst>
            </p:cNvPr>
            <p:cNvSpPr txBox="1"/>
            <p:nvPr/>
          </p:nvSpPr>
          <p:spPr>
            <a:xfrm>
              <a:off x="3017859" y="4283314"/>
              <a:ext cx="1870812" cy="307777"/>
            </a:xfrm>
            <a:prstGeom prst="rect">
              <a:avLst/>
            </a:prstGeom>
            <a:noFill/>
          </p:spPr>
          <p:txBody>
            <a:bodyPr wrap="square" rtlCol="0">
              <a:spAutoFit/>
            </a:bodyPr>
            <a:lstStyle/>
            <a:p>
              <a:pPr defTabSz="914400"/>
              <a:r>
                <a:rPr lang="vi-VN" altLang="ko-KR" sz="1400" b="1">
                  <a:solidFill>
                    <a:srgbClr val="000000">
                      <a:lumMod val="75000"/>
                      <a:lumOff val="25000"/>
                    </a:srgbClr>
                  </a:solidFill>
                  <a:latin typeface="Arial"/>
                  <a:cs typeface="Arial" pitchFamily="34" charset="0"/>
                </a:rPr>
                <a:t>Điểm mạnh</a:t>
              </a:r>
              <a:endParaRPr lang="ko-KR" altLang="en-US" sz="1400" b="1" dirty="0">
                <a:solidFill>
                  <a:srgbClr val="000000">
                    <a:lumMod val="75000"/>
                    <a:lumOff val="25000"/>
                  </a:srgbClr>
                </a:solidFill>
                <a:latin typeface="Arial"/>
                <a:cs typeface="Arial" pitchFamily="34" charset="0"/>
              </a:endParaRPr>
            </a:p>
          </p:txBody>
        </p:sp>
      </p:grpSp>
      <p:grpSp>
        <p:nvGrpSpPr>
          <p:cNvPr id="108" name="Group 107">
            <a:extLst>
              <a:ext uri="{FF2B5EF4-FFF2-40B4-BE49-F238E27FC236}">
                <a16:creationId xmlns:a16="http://schemas.microsoft.com/office/drawing/2014/main" id="{80B7C2DF-D147-414C-AC6A-5C0B9ECAC590}"/>
              </a:ext>
            </a:extLst>
          </p:cNvPr>
          <p:cNvGrpSpPr/>
          <p:nvPr/>
        </p:nvGrpSpPr>
        <p:grpSpPr>
          <a:xfrm>
            <a:off x="8235014" y="4936273"/>
            <a:ext cx="3082067" cy="800219"/>
            <a:chOff x="3017859" y="4283314"/>
            <a:chExt cx="1890849" cy="800219"/>
          </a:xfrm>
        </p:grpSpPr>
        <p:sp>
          <p:nvSpPr>
            <p:cNvPr id="109" name="TextBox 108">
              <a:extLst>
                <a:ext uri="{FF2B5EF4-FFF2-40B4-BE49-F238E27FC236}">
                  <a16:creationId xmlns:a16="http://schemas.microsoft.com/office/drawing/2014/main" id="{B9E8BC7D-2B89-4A1D-A588-15157E32DBA2}"/>
                </a:ext>
              </a:extLst>
            </p:cNvPr>
            <p:cNvSpPr txBox="1"/>
            <p:nvPr/>
          </p:nvSpPr>
          <p:spPr>
            <a:xfrm>
              <a:off x="3021856" y="4560313"/>
              <a:ext cx="1886852" cy="523220"/>
            </a:xfrm>
            <a:prstGeom prst="rect">
              <a:avLst/>
            </a:prstGeom>
            <a:noFill/>
          </p:spPr>
          <p:txBody>
            <a:bodyPr wrap="square" rtlCol="0">
              <a:spAutoFit/>
            </a:bodyPr>
            <a:lstStyle/>
            <a:p>
              <a:pPr algn="r" defTabSz="914400"/>
              <a:r>
                <a:rPr lang="vi-VN" altLang="ko-KR" sz="1400">
                  <a:solidFill>
                    <a:srgbClr val="000000">
                      <a:lumMod val="75000"/>
                      <a:lumOff val="25000"/>
                    </a:srgbClr>
                  </a:solidFill>
                  <a:latin typeface="Arial"/>
                  <a:cs typeface="Arial" pitchFamily="34" charset="0"/>
                </a:rPr>
                <a:t>Đối thủ cạnh tranh mạnh.</a:t>
              </a:r>
            </a:p>
            <a:p>
              <a:pPr algn="r" defTabSz="914400"/>
              <a:r>
                <a:rPr lang="vi-VN" altLang="ko-KR" sz="1400">
                  <a:solidFill>
                    <a:srgbClr val="000000">
                      <a:lumMod val="75000"/>
                      <a:lumOff val="25000"/>
                    </a:srgbClr>
                  </a:solidFill>
                  <a:latin typeface="Arial"/>
                  <a:cs typeface="Arial" pitchFamily="34" charset="0"/>
                </a:rPr>
                <a:t>Đảm bảo giữ được nhân lực.</a:t>
              </a:r>
              <a:endParaRPr lang="en-US" altLang="ko-KR" sz="1400" dirty="0">
                <a:solidFill>
                  <a:srgbClr val="000000">
                    <a:lumMod val="75000"/>
                    <a:lumOff val="25000"/>
                  </a:srgbClr>
                </a:solidFill>
                <a:latin typeface="Arial"/>
                <a:cs typeface="Arial" pitchFamily="34" charset="0"/>
              </a:endParaRPr>
            </a:p>
          </p:txBody>
        </p:sp>
        <p:sp>
          <p:nvSpPr>
            <p:cNvPr id="110" name="TextBox 109">
              <a:extLst>
                <a:ext uri="{FF2B5EF4-FFF2-40B4-BE49-F238E27FC236}">
                  <a16:creationId xmlns:a16="http://schemas.microsoft.com/office/drawing/2014/main" id="{9A7A20AE-1EF5-4919-B4CC-EE1C56E7ED46}"/>
                </a:ext>
              </a:extLst>
            </p:cNvPr>
            <p:cNvSpPr txBox="1"/>
            <p:nvPr/>
          </p:nvSpPr>
          <p:spPr>
            <a:xfrm>
              <a:off x="3017859" y="4283314"/>
              <a:ext cx="1870812" cy="307777"/>
            </a:xfrm>
            <a:prstGeom prst="rect">
              <a:avLst/>
            </a:prstGeom>
            <a:noFill/>
          </p:spPr>
          <p:txBody>
            <a:bodyPr wrap="square" rtlCol="0">
              <a:spAutoFit/>
            </a:bodyPr>
            <a:lstStyle/>
            <a:p>
              <a:pPr algn="r" defTabSz="914400"/>
              <a:r>
                <a:rPr lang="vi-VN" altLang="ko-KR" sz="1400" b="1">
                  <a:solidFill>
                    <a:srgbClr val="000000">
                      <a:lumMod val="75000"/>
                      <a:lumOff val="25000"/>
                    </a:srgbClr>
                  </a:solidFill>
                  <a:latin typeface="Arial"/>
                  <a:cs typeface="Arial" pitchFamily="34" charset="0"/>
                </a:rPr>
                <a:t>Thách thức</a:t>
              </a:r>
              <a:endParaRPr lang="ko-KR" altLang="en-US" sz="1400" b="1" dirty="0">
                <a:solidFill>
                  <a:srgbClr val="000000">
                    <a:lumMod val="75000"/>
                    <a:lumOff val="25000"/>
                  </a:srgbClr>
                </a:solidFill>
                <a:latin typeface="Arial"/>
                <a:cs typeface="Arial" pitchFamily="34" charset="0"/>
              </a:endParaRPr>
            </a:p>
          </p:txBody>
        </p:sp>
      </p:grpSp>
      <p:grpSp>
        <p:nvGrpSpPr>
          <p:cNvPr id="111" name="Group 110">
            <a:extLst>
              <a:ext uri="{FF2B5EF4-FFF2-40B4-BE49-F238E27FC236}">
                <a16:creationId xmlns:a16="http://schemas.microsoft.com/office/drawing/2014/main" id="{27654F6E-E6DE-4C08-92FB-C25C530AAC09}"/>
              </a:ext>
            </a:extLst>
          </p:cNvPr>
          <p:cNvGrpSpPr/>
          <p:nvPr/>
        </p:nvGrpSpPr>
        <p:grpSpPr>
          <a:xfrm>
            <a:off x="8267676" y="1823902"/>
            <a:ext cx="3049406" cy="800219"/>
            <a:chOff x="3017859" y="4283314"/>
            <a:chExt cx="1870812" cy="800219"/>
          </a:xfrm>
        </p:grpSpPr>
        <p:sp>
          <p:nvSpPr>
            <p:cNvPr id="112" name="TextBox 111">
              <a:extLst>
                <a:ext uri="{FF2B5EF4-FFF2-40B4-BE49-F238E27FC236}">
                  <a16:creationId xmlns:a16="http://schemas.microsoft.com/office/drawing/2014/main" id="{CB68EF4F-522D-4A01-BC9E-500D98EF493C}"/>
                </a:ext>
              </a:extLst>
            </p:cNvPr>
            <p:cNvSpPr txBox="1"/>
            <p:nvPr/>
          </p:nvSpPr>
          <p:spPr>
            <a:xfrm>
              <a:off x="3021856" y="4560313"/>
              <a:ext cx="1843922" cy="523220"/>
            </a:xfrm>
            <a:prstGeom prst="rect">
              <a:avLst/>
            </a:prstGeom>
            <a:noFill/>
          </p:spPr>
          <p:txBody>
            <a:bodyPr wrap="square" rtlCol="0">
              <a:spAutoFit/>
            </a:bodyPr>
            <a:lstStyle/>
            <a:p>
              <a:pPr algn="r" defTabSz="914400"/>
              <a:r>
                <a:rPr lang="vi-VN" altLang="ko-KR" sz="1400">
                  <a:solidFill>
                    <a:srgbClr val="000000">
                      <a:lumMod val="75000"/>
                      <a:lumOff val="25000"/>
                    </a:srgbClr>
                  </a:solidFill>
                  <a:latin typeface="Arial"/>
                  <a:cs typeface="Arial" pitchFamily="34" charset="0"/>
                </a:rPr>
                <a:t>Đội ngũ nhân viên ít, khó giải quyết vấn đề đối với các dự án cụ</a:t>
              </a:r>
              <a:endParaRPr lang="en-US" altLang="ko-KR" sz="1400" dirty="0">
                <a:solidFill>
                  <a:srgbClr val="000000">
                    <a:lumMod val="75000"/>
                    <a:lumOff val="25000"/>
                  </a:srgbClr>
                </a:solidFill>
                <a:latin typeface="Arial"/>
                <a:cs typeface="Arial" pitchFamily="34" charset="0"/>
              </a:endParaRPr>
            </a:p>
          </p:txBody>
        </p:sp>
        <p:sp>
          <p:nvSpPr>
            <p:cNvPr id="113" name="TextBox 112">
              <a:extLst>
                <a:ext uri="{FF2B5EF4-FFF2-40B4-BE49-F238E27FC236}">
                  <a16:creationId xmlns:a16="http://schemas.microsoft.com/office/drawing/2014/main" id="{D148C714-E2E3-45A8-A240-2A6F1C581F27}"/>
                </a:ext>
              </a:extLst>
            </p:cNvPr>
            <p:cNvSpPr txBox="1"/>
            <p:nvPr/>
          </p:nvSpPr>
          <p:spPr>
            <a:xfrm>
              <a:off x="3017859" y="4283314"/>
              <a:ext cx="1870812" cy="307777"/>
            </a:xfrm>
            <a:prstGeom prst="rect">
              <a:avLst/>
            </a:prstGeom>
            <a:noFill/>
          </p:spPr>
          <p:txBody>
            <a:bodyPr wrap="square" rtlCol="0">
              <a:spAutoFit/>
            </a:bodyPr>
            <a:lstStyle/>
            <a:p>
              <a:pPr algn="r" defTabSz="914400"/>
              <a:r>
                <a:rPr lang="vi-VN" altLang="ko-KR" sz="1400" b="1">
                  <a:solidFill>
                    <a:srgbClr val="000000">
                      <a:lumMod val="75000"/>
                      <a:lumOff val="25000"/>
                    </a:srgbClr>
                  </a:solidFill>
                  <a:latin typeface="Arial"/>
                  <a:cs typeface="Arial" pitchFamily="34" charset="0"/>
                </a:rPr>
                <a:t>Điểm yếu</a:t>
              </a:r>
              <a:endParaRPr lang="ko-KR" altLang="en-US" sz="1400" b="1" dirty="0">
                <a:solidFill>
                  <a:srgbClr val="000000">
                    <a:lumMod val="75000"/>
                    <a:lumOff val="25000"/>
                  </a:srgbClr>
                </a:solidFill>
                <a:latin typeface="Arial"/>
                <a:cs typeface="Arial" pitchFamily="34" charset="0"/>
              </a:endParaRPr>
            </a:p>
          </p:txBody>
        </p:sp>
      </p:grpSp>
      <p:sp>
        <p:nvSpPr>
          <p:cNvPr id="114" name="Oval 113">
            <a:extLst>
              <a:ext uri="{FF2B5EF4-FFF2-40B4-BE49-F238E27FC236}">
                <a16:creationId xmlns:a16="http://schemas.microsoft.com/office/drawing/2014/main" id="{0B7CB4AF-3C5C-40B9-B3E5-A1CAC9DA890A}"/>
              </a:ext>
            </a:extLst>
          </p:cNvPr>
          <p:cNvSpPr/>
          <p:nvPr/>
        </p:nvSpPr>
        <p:spPr>
          <a:xfrm>
            <a:off x="4262456" y="2070379"/>
            <a:ext cx="828000" cy="828000"/>
          </a:xfrm>
          <a:prstGeom prst="ellipse">
            <a:avLst/>
          </a:prstGeom>
          <a:solidFill>
            <a:srgbClr val="0680C3"/>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5" name="Oval 114">
            <a:extLst>
              <a:ext uri="{FF2B5EF4-FFF2-40B4-BE49-F238E27FC236}">
                <a16:creationId xmlns:a16="http://schemas.microsoft.com/office/drawing/2014/main" id="{95A8C79C-4C0E-491A-BAF0-1FB1DEE63479}"/>
              </a:ext>
            </a:extLst>
          </p:cNvPr>
          <p:cNvSpPr/>
          <p:nvPr/>
        </p:nvSpPr>
        <p:spPr>
          <a:xfrm>
            <a:off x="7054150" y="2078028"/>
            <a:ext cx="828000" cy="828000"/>
          </a:xfrm>
          <a:prstGeom prst="ellipse">
            <a:avLst/>
          </a:prstGeom>
          <a:solidFill>
            <a:srgbClr val="FBA200"/>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6" name="Oval 115">
            <a:extLst>
              <a:ext uri="{FF2B5EF4-FFF2-40B4-BE49-F238E27FC236}">
                <a16:creationId xmlns:a16="http://schemas.microsoft.com/office/drawing/2014/main" id="{9BF51541-98A2-4464-85F3-67C70B60544E}"/>
              </a:ext>
            </a:extLst>
          </p:cNvPr>
          <p:cNvSpPr/>
          <p:nvPr/>
        </p:nvSpPr>
        <p:spPr>
          <a:xfrm>
            <a:off x="4281978" y="4865217"/>
            <a:ext cx="828000" cy="828000"/>
          </a:xfrm>
          <a:prstGeom prst="ellipse">
            <a:avLst/>
          </a:prstGeom>
          <a:solidFill>
            <a:srgbClr val="07A398"/>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7" name="Oval 116">
            <a:extLst>
              <a:ext uri="{FF2B5EF4-FFF2-40B4-BE49-F238E27FC236}">
                <a16:creationId xmlns:a16="http://schemas.microsoft.com/office/drawing/2014/main" id="{33963B50-8ACC-4136-BB1C-AC025086DAFC}"/>
              </a:ext>
            </a:extLst>
          </p:cNvPr>
          <p:cNvSpPr/>
          <p:nvPr/>
        </p:nvSpPr>
        <p:spPr>
          <a:xfrm>
            <a:off x="7053154" y="4865217"/>
            <a:ext cx="828000" cy="828000"/>
          </a:xfrm>
          <a:prstGeom prst="ellipse">
            <a:avLst/>
          </a:prstGeom>
          <a:solidFill>
            <a:srgbClr val="90C221"/>
          </a:solidFill>
          <a:ln w="508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prstClr val="white"/>
              </a:solidFill>
              <a:effectLst/>
              <a:uLnTx/>
              <a:uFillTx/>
              <a:latin typeface="Arial"/>
              <a:cs typeface="+mn-cs"/>
            </a:endParaRPr>
          </a:p>
        </p:txBody>
      </p:sp>
      <p:sp>
        <p:nvSpPr>
          <p:cNvPr id="118" name="TextBox 117">
            <a:extLst>
              <a:ext uri="{FF2B5EF4-FFF2-40B4-BE49-F238E27FC236}">
                <a16:creationId xmlns:a16="http://schemas.microsoft.com/office/drawing/2014/main" id="{4DA85621-CBE5-467D-B811-F824446711EA}"/>
              </a:ext>
            </a:extLst>
          </p:cNvPr>
          <p:cNvSpPr txBox="1"/>
          <p:nvPr/>
        </p:nvSpPr>
        <p:spPr>
          <a:xfrm>
            <a:off x="4269506"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S</a:t>
            </a:r>
            <a:endParaRPr lang="ko-KR" altLang="en-US" sz="4000" b="1" dirty="0">
              <a:solidFill>
                <a:prstClr val="white"/>
              </a:solidFill>
              <a:latin typeface="Arial"/>
              <a:cs typeface="Arial" pitchFamily="34" charset="0"/>
            </a:endParaRPr>
          </a:p>
        </p:txBody>
      </p:sp>
      <p:sp>
        <p:nvSpPr>
          <p:cNvPr id="119" name="TextBox 118">
            <a:extLst>
              <a:ext uri="{FF2B5EF4-FFF2-40B4-BE49-F238E27FC236}">
                <a16:creationId xmlns:a16="http://schemas.microsoft.com/office/drawing/2014/main" id="{DFAB6B01-6DC8-456F-834F-E4545F70C0BA}"/>
              </a:ext>
            </a:extLst>
          </p:cNvPr>
          <p:cNvSpPr txBox="1"/>
          <p:nvPr/>
        </p:nvSpPr>
        <p:spPr>
          <a:xfrm>
            <a:off x="7053382" y="2138085"/>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W</a:t>
            </a:r>
            <a:endParaRPr lang="ko-KR" altLang="en-US" sz="4000" b="1" dirty="0">
              <a:solidFill>
                <a:prstClr val="white"/>
              </a:solidFill>
              <a:latin typeface="Arial"/>
              <a:cs typeface="Arial" pitchFamily="34" charset="0"/>
            </a:endParaRPr>
          </a:p>
        </p:txBody>
      </p:sp>
      <p:sp>
        <p:nvSpPr>
          <p:cNvPr id="120" name="TextBox 119">
            <a:extLst>
              <a:ext uri="{FF2B5EF4-FFF2-40B4-BE49-F238E27FC236}">
                <a16:creationId xmlns:a16="http://schemas.microsoft.com/office/drawing/2014/main" id="{6EB788F7-5A83-42D0-ACEF-032257E4C23A}"/>
              </a:ext>
            </a:extLst>
          </p:cNvPr>
          <p:cNvSpPr txBox="1"/>
          <p:nvPr/>
        </p:nvSpPr>
        <p:spPr>
          <a:xfrm>
            <a:off x="4287754" y="4929343"/>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O</a:t>
            </a:r>
            <a:endParaRPr lang="ko-KR" altLang="en-US" sz="4000" b="1" dirty="0">
              <a:solidFill>
                <a:prstClr val="white"/>
              </a:solidFill>
              <a:latin typeface="Arial"/>
              <a:cs typeface="Arial" pitchFamily="34" charset="0"/>
            </a:endParaRPr>
          </a:p>
        </p:txBody>
      </p:sp>
      <p:sp>
        <p:nvSpPr>
          <p:cNvPr id="121" name="TextBox 120">
            <a:extLst>
              <a:ext uri="{FF2B5EF4-FFF2-40B4-BE49-F238E27FC236}">
                <a16:creationId xmlns:a16="http://schemas.microsoft.com/office/drawing/2014/main" id="{28251B5E-BA88-4BA0-9CA6-8D80EEDD43FE}"/>
              </a:ext>
            </a:extLst>
          </p:cNvPr>
          <p:cNvSpPr txBox="1"/>
          <p:nvPr/>
        </p:nvSpPr>
        <p:spPr>
          <a:xfrm>
            <a:off x="7072432" y="4919819"/>
            <a:ext cx="825800" cy="707886"/>
          </a:xfrm>
          <a:prstGeom prst="rect">
            <a:avLst/>
          </a:prstGeom>
          <a:noFill/>
        </p:spPr>
        <p:txBody>
          <a:bodyPr wrap="square" rtlCol="0">
            <a:spAutoFit/>
          </a:bodyPr>
          <a:lstStyle/>
          <a:p>
            <a:pPr algn="ctr" defTabSz="914400"/>
            <a:r>
              <a:rPr lang="en-US" altLang="ko-KR" sz="4000" b="1" dirty="0">
                <a:solidFill>
                  <a:prstClr val="white"/>
                </a:solidFill>
                <a:latin typeface="Arial"/>
                <a:cs typeface="Arial" pitchFamily="34" charset="0"/>
              </a:rPr>
              <a:t>T</a:t>
            </a:r>
            <a:endParaRPr lang="ko-KR" altLang="en-US" sz="4000" b="1" dirty="0">
              <a:solidFill>
                <a:prstClr val="white"/>
              </a:solidFill>
              <a:latin typeface="Arial"/>
              <a:cs typeface="Arial" pitchFamily="34" charset="0"/>
            </a:endParaRPr>
          </a:p>
        </p:txBody>
      </p:sp>
      <p:sp>
        <p:nvSpPr>
          <p:cNvPr id="40" name="Donut 24">
            <a:extLst>
              <a:ext uri="{FF2B5EF4-FFF2-40B4-BE49-F238E27FC236}">
                <a16:creationId xmlns:a16="http://schemas.microsoft.com/office/drawing/2014/main" id="{99C998AC-7778-44C9-A6FE-BF7AF2434D11}"/>
              </a:ext>
            </a:extLst>
          </p:cNvPr>
          <p:cNvSpPr/>
          <p:nvPr/>
        </p:nvSpPr>
        <p:spPr>
          <a:xfrm>
            <a:off x="5782564" y="354615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spTree>
    <p:extLst>
      <p:ext uri="{BB962C8B-B14F-4D97-AF65-F5344CB8AC3E}">
        <p14:creationId xmlns:p14="http://schemas.microsoft.com/office/powerpoint/2010/main" val="21408498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Pháp lý</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03.</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68507797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06E8740-F53E-4CB8-8B90-CF3B12BDCAC8}"/>
              </a:ext>
            </a:extLst>
          </p:cNvPr>
          <p:cNvGrpSpPr/>
          <p:nvPr/>
        </p:nvGrpSpPr>
        <p:grpSpPr>
          <a:xfrm>
            <a:off x="4754254" y="1292949"/>
            <a:ext cx="2683493" cy="585804"/>
            <a:chOff x="6259288" y="1796548"/>
            <a:chExt cx="2683493" cy="585804"/>
          </a:xfrm>
        </p:grpSpPr>
        <p:sp>
          <p:nvSpPr>
            <p:cNvPr id="3" name="矩形: 圆角 2">
              <a:extLst>
                <a:ext uri="{FF2B5EF4-FFF2-40B4-BE49-F238E27FC236}">
                  <a16:creationId xmlns:a16="http://schemas.microsoft.com/office/drawing/2014/main" id="{3B3FAC12-B04E-465E-A866-1291100308C4}"/>
                </a:ext>
              </a:extLst>
            </p:cNvPr>
            <p:cNvSpPr/>
            <p:nvPr/>
          </p:nvSpPr>
          <p:spPr>
            <a:xfrm>
              <a:off x="6259288" y="1796548"/>
              <a:ext cx="2683493"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 name="TextBox 19">
              <a:extLst>
                <a:ext uri="{FF2B5EF4-FFF2-40B4-BE49-F238E27FC236}">
                  <a16:creationId xmlns:a16="http://schemas.microsoft.com/office/drawing/2014/main" id="{F8ACD118-2A9E-4DCE-89AF-F17FB10E08E9}"/>
                </a:ext>
              </a:extLst>
            </p:cNvPr>
            <p:cNvSpPr txBox="1"/>
            <p:nvPr/>
          </p:nvSpPr>
          <p:spPr>
            <a:xfrm>
              <a:off x="6684760" y="1805979"/>
              <a:ext cx="1832553" cy="52322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pPr algn="ctr"/>
              <a:r>
                <a:rPr lang="vi-VN" altLang="zh-CN" sz="2800" spc="300">
                  <a:solidFill>
                    <a:schemeClr val="bg1"/>
                  </a:solidFill>
                  <a:latin typeface="+mn-lt"/>
                  <a:ea typeface="+mn-ea"/>
                  <a:cs typeface="+mn-ea"/>
                  <a:sym typeface="+mn-lt"/>
                </a:rPr>
                <a:t>Pháp lý</a:t>
              </a:r>
              <a:endParaRPr lang="en-US" sz="2800" spc="300" dirty="0">
                <a:solidFill>
                  <a:schemeClr val="bg1"/>
                </a:solidFill>
                <a:latin typeface="+mn-lt"/>
                <a:ea typeface="+mn-ea"/>
                <a:cs typeface="+mn-ea"/>
                <a:sym typeface="+mn-lt"/>
              </a:endParaRPr>
            </a:p>
          </p:txBody>
        </p:sp>
      </p:grpSp>
      <p:grpSp>
        <p:nvGrpSpPr>
          <p:cNvPr id="16" name="组合 15">
            <a:extLst>
              <a:ext uri="{FF2B5EF4-FFF2-40B4-BE49-F238E27FC236}">
                <a16:creationId xmlns:a16="http://schemas.microsoft.com/office/drawing/2014/main" id="{5E3FD469-9FC1-4BC9-984D-08254FB7663F}"/>
              </a:ext>
            </a:extLst>
          </p:cNvPr>
          <p:cNvGrpSpPr/>
          <p:nvPr/>
        </p:nvGrpSpPr>
        <p:grpSpPr>
          <a:xfrm>
            <a:off x="1347734" y="2449386"/>
            <a:ext cx="5007281" cy="1107096"/>
            <a:chOff x="1362817" y="2857589"/>
            <a:chExt cx="5007281" cy="1107096"/>
          </a:xfrm>
        </p:grpSpPr>
        <p:grpSp>
          <p:nvGrpSpPr>
            <p:cNvPr id="15" name="组合 14">
              <a:extLst>
                <a:ext uri="{FF2B5EF4-FFF2-40B4-BE49-F238E27FC236}">
                  <a16:creationId xmlns:a16="http://schemas.microsoft.com/office/drawing/2014/main" id="{BCCE02AF-19E2-46F1-B2C8-21CDB24B178E}"/>
                </a:ext>
              </a:extLst>
            </p:cNvPr>
            <p:cNvGrpSpPr/>
            <p:nvPr/>
          </p:nvGrpSpPr>
          <p:grpSpPr>
            <a:xfrm>
              <a:off x="1362817" y="2857589"/>
              <a:ext cx="1097280" cy="1107096"/>
              <a:chOff x="1265937" y="2507268"/>
              <a:chExt cx="1679256" cy="1694279"/>
            </a:xfrm>
          </p:grpSpPr>
          <p:sp>
            <p:nvSpPr>
              <p:cNvPr id="8" name="矩形: 圆角 7">
                <a:extLst>
                  <a:ext uri="{FF2B5EF4-FFF2-40B4-BE49-F238E27FC236}">
                    <a16:creationId xmlns:a16="http://schemas.microsoft.com/office/drawing/2014/main" id="{89392FCE-AF7A-4D73-B360-E3E5E077DFEE}"/>
                  </a:ext>
                </a:extLst>
              </p:cNvPr>
              <p:cNvSpPr>
                <a:spLocks noChangeAspect="1"/>
              </p:cNvSpPr>
              <p:nvPr/>
            </p:nvSpPr>
            <p:spPr>
              <a:xfrm rot="2700000">
                <a:off x="1258425" y="2514780"/>
                <a:ext cx="1694279" cy="167925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32">
                <a:extLst>
                  <a:ext uri="{FF2B5EF4-FFF2-40B4-BE49-F238E27FC236}">
                    <a16:creationId xmlns:a16="http://schemas.microsoft.com/office/drawing/2014/main" id="{3CE4764A-6344-4364-9CC0-B781ABD6C53B}"/>
                  </a:ext>
                </a:extLst>
              </p:cNvPr>
              <p:cNvSpPr/>
              <p:nvPr/>
            </p:nvSpPr>
            <p:spPr>
              <a:xfrm>
                <a:off x="1711832" y="2960924"/>
                <a:ext cx="753988" cy="743467"/>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rgbClr val="0E2DB2"/>
              </a:solidFill>
              <a:ln>
                <a:noFill/>
              </a:ln>
            </p:spPr>
            <p:txBody>
              <a:bodyPr anchor="ctr"/>
              <a:lstStyle/>
              <a:p>
                <a:pPr algn="ctr"/>
                <a:endParaRPr>
                  <a:solidFill>
                    <a:prstClr val="black"/>
                  </a:solidFill>
                  <a:cs typeface="+mn-ea"/>
                  <a:sym typeface="+mn-lt"/>
                </a:endParaRPr>
              </a:p>
            </p:txBody>
          </p:sp>
        </p:grpSp>
        <p:sp>
          <p:nvSpPr>
            <p:cNvPr id="14" name="矩形 13">
              <a:extLst>
                <a:ext uri="{FF2B5EF4-FFF2-40B4-BE49-F238E27FC236}">
                  <a16:creationId xmlns:a16="http://schemas.microsoft.com/office/drawing/2014/main" id="{D7041AB5-114F-4165-8CAA-61B8DB6B7616}"/>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Đăng ký kinh doanh</a:t>
              </a:r>
              <a:r>
                <a:rPr lang="en-US" altLang="zh-CN" sz="2000">
                  <a:solidFill>
                    <a:srgbClr val="594A42"/>
                  </a:solidFill>
                  <a:cs typeface="+mn-ea"/>
                  <a:sym typeface="+mn-lt"/>
                </a:rPr>
                <a:t>.</a:t>
              </a:r>
              <a:endParaRPr lang="zh-CN" altLang="en-US" sz="2000" dirty="0">
                <a:solidFill>
                  <a:srgbClr val="594A42"/>
                </a:solidFill>
                <a:cs typeface="+mn-ea"/>
                <a:sym typeface="+mn-lt"/>
              </a:endParaRPr>
            </a:p>
          </p:txBody>
        </p:sp>
      </p:grpSp>
      <p:grpSp>
        <p:nvGrpSpPr>
          <p:cNvPr id="7" name="Group 6">
            <a:extLst>
              <a:ext uri="{FF2B5EF4-FFF2-40B4-BE49-F238E27FC236}">
                <a16:creationId xmlns:a16="http://schemas.microsoft.com/office/drawing/2014/main" id="{44195934-098B-4154-9545-AE36D3F59238}"/>
              </a:ext>
            </a:extLst>
          </p:cNvPr>
          <p:cNvGrpSpPr/>
          <p:nvPr/>
        </p:nvGrpSpPr>
        <p:grpSpPr>
          <a:xfrm>
            <a:off x="6526773" y="2449386"/>
            <a:ext cx="5007281" cy="1107096"/>
            <a:chOff x="6526773" y="2449386"/>
            <a:chExt cx="5007281" cy="1107096"/>
          </a:xfrm>
        </p:grpSpPr>
        <p:sp>
          <p:nvSpPr>
            <p:cNvPr id="28" name="Block Arc 11">
              <a:extLst>
                <a:ext uri="{FF2B5EF4-FFF2-40B4-BE49-F238E27FC236}">
                  <a16:creationId xmlns:a16="http://schemas.microsoft.com/office/drawing/2014/main" id="{703C3C68-6C08-4816-89B3-DD16E95EFC5B}"/>
                </a:ext>
              </a:extLst>
            </p:cNvPr>
            <p:cNvSpPr/>
            <p:nvPr/>
          </p:nvSpPr>
          <p:spPr>
            <a:xfrm rot="10800000">
              <a:off x="6944844" y="2710774"/>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grpSp>
          <p:nvGrpSpPr>
            <p:cNvPr id="33" name="组合 15">
              <a:extLst>
                <a:ext uri="{FF2B5EF4-FFF2-40B4-BE49-F238E27FC236}">
                  <a16:creationId xmlns:a16="http://schemas.microsoft.com/office/drawing/2014/main" id="{563725FD-E581-426C-BA77-BEF4BEA60503}"/>
                </a:ext>
              </a:extLst>
            </p:cNvPr>
            <p:cNvGrpSpPr/>
            <p:nvPr/>
          </p:nvGrpSpPr>
          <p:grpSpPr>
            <a:xfrm>
              <a:off x="6526773" y="2449386"/>
              <a:ext cx="5007281" cy="1107096"/>
              <a:chOff x="1362817" y="2857589"/>
              <a:chExt cx="5007281" cy="1107096"/>
            </a:xfrm>
          </p:grpSpPr>
          <p:sp>
            <p:nvSpPr>
              <p:cNvPr id="36" name="矩形: 圆角 7">
                <a:extLst>
                  <a:ext uri="{FF2B5EF4-FFF2-40B4-BE49-F238E27FC236}">
                    <a16:creationId xmlns:a16="http://schemas.microsoft.com/office/drawing/2014/main" id="{97280B89-01E5-4E9E-BE8C-76AFD7D2060B}"/>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13">
                <a:extLst>
                  <a:ext uri="{FF2B5EF4-FFF2-40B4-BE49-F238E27FC236}">
                    <a16:creationId xmlns:a16="http://schemas.microsoft.com/office/drawing/2014/main" id="{1975403C-1427-4A67-9C6B-8BEB5E7A64F8}"/>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Xác định nguồn vốn</a:t>
                </a:r>
                <a:endParaRPr lang="zh-CN" altLang="en-US" sz="2000" dirty="0">
                  <a:solidFill>
                    <a:srgbClr val="594A42"/>
                  </a:solidFill>
                  <a:cs typeface="+mn-ea"/>
                  <a:sym typeface="+mn-lt"/>
                </a:endParaRPr>
              </a:p>
            </p:txBody>
          </p:sp>
        </p:grpSp>
      </p:grpSp>
      <p:grpSp>
        <p:nvGrpSpPr>
          <p:cNvPr id="9" name="Group 8">
            <a:extLst>
              <a:ext uri="{FF2B5EF4-FFF2-40B4-BE49-F238E27FC236}">
                <a16:creationId xmlns:a16="http://schemas.microsoft.com/office/drawing/2014/main" id="{3266ABEF-C083-43C7-B8D7-43E9E55180EA}"/>
              </a:ext>
            </a:extLst>
          </p:cNvPr>
          <p:cNvGrpSpPr/>
          <p:nvPr/>
        </p:nvGrpSpPr>
        <p:grpSpPr>
          <a:xfrm>
            <a:off x="1347734" y="4313514"/>
            <a:ext cx="5007281" cy="1107096"/>
            <a:chOff x="1347734" y="4313514"/>
            <a:chExt cx="5007281" cy="1107096"/>
          </a:xfrm>
        </p:grpSpPr>
        <p:sp>
          <p:nvSpPr>
            <p:cNvPr id="31" name="Rounded Rectangle 51">
              <a:extLst>
                <a:ext uri="{FF2B5EF4-FFF2-40B4-BE49-F238E27FC236}">
                  <a16:creationId xmlns:a16="http://schemas.microsoft.com/office/drawing/2014/main" id="{251D2913-1CC9-4CA5-8A20-602338EAA3DF}"/>
                </a:ext>
              </a:extLst>
            </p:cNvPr>
            <p:cNvSpPr/>
            <p:nvPr/>
          </p:nvSpPr>
          <p:spPr>
            <a:xfrm rot="16200000" flipH="1">
              <a:off x="1549527" y="4535402"/>
              <a:ext cx="709767" cy="727883"/>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等线"/>
                <a:ea typeface="맑은 고딕" panose="020B0503020000020004" pitchFamily="34" charset="-127"/>
                <a:cs typeface="+mn-cs"/>
              </a:endParaRPr>
            </a:p>
          </p:txBody>
        </p:sp>
        <p:grpSp>
          <p:nvGrpSpPr>
            <p:cNvPr id="38" name="组合 15">
              <a:extLst>
                <a:ext uri="{FF2B5EF4-FFF2-40B4-BE49-F238E27FC236}">
                  <a16:creationId xmlns:a16="http://schemas.microsoft.com/office/drawing/2014/main" id="{ACCB0983-745F-4ECB-B314-A11779CC4CC0}"/>
                </a:ext>
              </a:extLst>
            </p:cNvPr>
            <p:cNvGrpSpPr/>
            <p:nvPr/>
          </p:nvGrpSpPr>
          <p:grpSpPr>
            <a:xfrm>
              <a:off x="1347734" y="4313514"/>
              <a:ext cx="5007281" cy="1107096"/>
              <a:chOff x="1362817" y="2857589"/>
              <a:chExt cx="5007281" cy="1107096"/>
            </a:xfrm>
          </p:grpSpPr>
          <p:sp>
            <p:nvSpPr>
              <p:cNvPr id="41" name="矩形: 圆角 7">
                <a:extLst>
                  <a:ext uri="{FF2B5EF4-FFF2-40B4-BE49-F238E27FC236}">
                    <a16:creationId xmlns:a16="http://schemas.microsoft.com/office/drawing/2014/main" id="{82E54270-B1B4-4B65-A081-C19CD8C0A3F7}"/>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13">
                <a:extLst>
                  <a:ext uri="{FF2B5EF4-FFF2-40B4-BE49-F238E27FC236}">
                    <a16:creationId xmlns:a16="http://schemas.microsoft.com/office/drawing/2014/main" id="{5A1830D2-AC8A-4876-BA8B-BD33068C476B}"/>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Luật sở hữu trí tuệ.</a:t>
                </a:r>
                <a:endParaRPr lang="zh-CN" altLang="en-US" sz="2000" dirty="0">
                  <a:solidFill>
                    <a:srgbClr val="594A42"/>
                  </a:solidFill>
                  <a:cs typeface="+mn-ea"/>
                  <a:sym typeface="+mn-lt"/>
                </a:endParaRPr>
              </a:p>
            </p:txBody>
          </p:sp>
        </p:grpSp>
      </p:grpSp>
      <p:grpSp>
        <p:nvGrpSpPr>
          <p:cNvPr id="10" name="Group 9">
            <a:extLst>
              <a:ext uri="{FF2B5EF4-FFF2-40B4-BE49-F238E27FC236}">
                <a16:creationId xmlns:a16="http://schemas.microsoft.com/office/drawing/2014/main" id="{94540717-3430-4F81-A490-2579E5E2E5B0}"/>
              </a:ext>
            </a:extLst>
          </p:cNvPr>
          <p:cNvGrpSpPr/>
          <p:nvPr/>
        </p:nvGrpSpPr>
        <p:grpSpPr>
          <a:xfrm>
            <a:off x="6526773" y="4313514"/>
            <a:ext cx="5007281" cy="1107096"/>
            <a:chOff x="6526773" y="4313514"/>
            <a:chExt cx="5007281" cy="1107096"/>
          </a:xfrm>
        </p:grpSpPr>
        <p:grpSp>
          <p:nvGrpSpPr>
            <p:cNvPr id="43" name="组合 15">
              <a:extLst>
                <a:ext uri="{FF2B5EF4-FFF2-40B4-BE49-F238E27FC236}">
                  <a16:creationId xmlns:a16="http://schemas.microsoft.com/office/drawing/2014/main" id="{2ED40482-4F53-4AE2-B511-00515DF17271}"/>
                </a:ext>
              </a:extLst>
            </p:cNvPr>
            <p:cNvGrpSpPr/>
            <p:nvPr/>
          </p:nvGrpSpPr>
          <p:grpSpPr>
            <a:xfrm>
              <a:off x="6526773" y="4313514"/>
              <a:ext cx="5007281" cy="1107096"/>
              <a:chOff x="1362817" y="2857589"/>
              <a:chExt cx="5007281" cy="1107096"/>
            </a:xfrm>
          </p:grpSpPr>
          <p:sp>
            <p:nvSpPr>
              <p:cNvPr id="44" name="矩形: 圆角 7">
                <a:extLst>
                  <a:ext uri="{FF2B5EF4-FFF2-40B4-BE49-F238E27FC236}">
                    <a16:creationId xmlns:a16="http://schemas.microsoft.com/office/drawing/2014/main" id="{5C886344-DFC2-47AF-8187-DBA5DD373764}"/>
                  </a:ext>
                </a:extLst>
              </p:cNvPr>
              <p:cNvSpPr>
                <a:spLocks noChangeAspect="1"/>
              </p:cNvSpPr>
              <p:nvPr/>
            </p:nvSpPr>
            <p:spPr>
              <a:xfrm rot="2700000">
                <a:off x="1357909" y="2862497"/>
                <a:ext cx="1107096" cy="1097280"/>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13">
                <a:extLst>
                  <a:ext uri="{FF2B5EF4-FFF2-40B4-BE49-F238E27FC236}">
                    <a16:creationId xmlns:a16="http://schemas.microsoft.com/office/drawing/2014/main" id="{2EFE8FE5-DB7D-4183-BEC3-94E48C1E1DAF}"/>
                  </a:ext>
                </a:extLst>
              </p:cNvPr>
              <p:cNvSpPr/>
              <p:nvPr/>
            </p:nvSpPr>
            <p:spPr>
              <a:xfrm>
                <a:off x="2713481" y="3088535"/>
                <a:ext cx="3656617" cy="488660"/>
              </a:xfrm>
              <a:prstGeom prst="rect">
                <a:avLst/>
              </a:prstGeom>
              <a:noFill/>
            </p:spPr>
            <p:txBody>
              <a:bodyPr wrap="square" rtlCol="0">
                <a:spAutoFit/>
              </a:bodyPr>
              <a:lstStyle/>
              <a:p>
                <a:pPr algn="just">
                  <a:lnSpc>
                    <a:spcPct val="150000"/>
                  </a:lnSpc>
                </a:pPr>
                <a:r>
                  <a:rPr lang="vi-VN" altLang="zh-CN" sz="2000">
                    <a:solidFill>
                      <a:srgbClr val="594A42"/>
                    </a:solidFill>
                    <a:cs typeface="+mn-ea"/>
                    <a:sym typeface="+mn-lt"/>
                  </a:rPr>
                  <a:t>Thuế.</a:t>
                </a:r>
                <a:endParaRPr lang="zh-CN" altLang="en-US" sz="2000" dirty="0">
                  <a:solidFill>
                    <a:srgbClr val="594A42"/>
                  </a:solidFill>
                  <a:cs typeface="+mn-ea"/>
                  <a:sym typeface="+mn-lt"/>
                </a:endParaRPr>
              </a:p>
            </p:txBody>
          </p:sp>
        </p:grpSp>
        <p:sp>
          <p:nvSpPr>
            <p:cNvPr id="49" name="Rectangle 30">
              <a:extLst>
                <a:ext uri="{FF2B5EF4-FFF2-40B4-BE49-F238E27FC236}">
                  <a16:creationId xmlns:a16="http://schemas.microsoft.com/office/drawing/2014/main" id="{417F2B8C-0A45-4E8C-93B6-E6B9B742CDC7}"/>
                </a:ext>
              </a:extLst>
            </p:cNvPr>
            <p:cNvSpPr/>
            <p:nvPr/>
          </p:nvSpPr>
          <p:spPr>
            <a:xfrm>
              <a:off x="6872650" y="4635494"/>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0E2D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grpSp>
    </p:spTree>
    <p:extLst>
      <p:ext uri="{BB962C8B-B14F-4D97-AF65-F5344CB8AC3E}">
        <p14:creationId xmlns:p14="http://schemas.microsoft.com/office/powerpoint/2010/main" val="37700293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Đăng ký kinh doanh</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999830"/>
          </a:xfrm>
          <a:prstGeom prst="rect">
            <a:avLst/>
          </a:prstGeom>
          <a:noFill/>
        </p:spPr>
        <p:txBody>
          <a:bodyPr wrap="square" rtlCol="0">
            <a:spAutoFit/>
          </a:bodyPr>
          <a:lstStyle/>
          <a:p>
            <a:pPr marL="342900" indent="-342900">
              <a:lnSpc>
                <a:spcPct val="150000"/>
              </a:lnSpc>
              <a:buFontTx/>
              <a:buChar char="-"/>
              <a:tabLst>
                <a:tab pos="2743200" algn="l"/>
              </a:tabLst>
            </a:pPr>
            <a:r>
              <a:rPr lang="vi-VN" sz="2400"/>
              <a:t>Ngành nghề	:  </a:t>
            </a:r>
            <a:r>
              <a:rPr lang="vi-VN" sz="2400">
                <a:hlinkClick r:id="rId2"/>
              </a:rPr>
              <a:t>Tra cứu ngành nghề</a:t>
            </a:r>
            <a:endParaRPr lang="vi-VN" sz="2400"/>
          </a:p>
          <a:p>
            <a:pPr marL="800100" lvl="1" indent="-342900">
              <a:lnSpc>
                <a:spcPct val="150000"/>
              </a:lnSpc>
              <a:buFontTx/>
              <a:buChar char="-"/>
              <a:tabLst>
                <a:tab pos="2743200" algn="l"/>
              </a:tabLst>
            </a:pPr>
            <a:r>
              <a:rPr lang="vi-VN" sz="2400"/>
              <a:t>Xuất bản phần mềm (MN: 58200)</a:t>
            </a:r>
          </a:p>
          <a:p>
            <a:pPr marL="800100" lvl="1" indent="-342900">
              <a:lnSpc>
                <a:spcPct val="150000"/>
              </a:lnSpc>
              <a:buFontTx/>
              <a:buChar char="-"/>
              <a:tabLst>
                <a:tab pos="2743200" algn="l"/>
              </a:tabLst>
            </a:pPr>
            <a:r>
              <a:rPr lang="vi-VN" sz="2400"/>
              <a:t>Lập trình máy vi tính (MN: 62010)</a:t>
            </a:r>
          </a:p>
          <a:p>
            <a:pPr marL="800100" lvl="1" indent="-342900">
              <a:lnSpc>
                <a:spcPct val="150000"/>
              </a:lnSpc>
              <a:buFontTx/>
              <a:buChar char="-"/>
              <a:tabLst>
                <a:tab pos="2743200" algn="l"/>
              </a:tabLst>
            </a:pPr>
            <a:r>
              <a:rPr lang="vi-VN" sz="2400"/>
              <a:t>Tư vấn máy vi tính và quản trị hệ thống máy vi tính (MN: 62020)</a:t>
            </a:r>
          </a:p>
          <a:p>
            <a:pPr marL="800100" lvl="1" indent="-342900">
              <a:lnSpc>
                <a:spcPct val="150000"/>
              </a:lnSpc>
              <a:buFontTx/>
              <a:buChar char="-"/>
              <a:tabLst>
                <a:tab pos="2743200" algn="l"/>
              </a:tabLst>
            </a:pPr>
            <a:r>
              <a:rPr lang="vi-VN" sz="2400"/>
              <a:t>Xử lý dữ liệu, cho thuê và các hoạt động liên quan (MN: 63110)</a:t>
            </a:r>
          </a:p>
          <a:p>
            <a:pPr marL="342900" indent="-342900">
              <a:lnSpc>
                <a:spcPct val="150000"/>
              </a:lnSpc>
              <a:buFontTx/>
              <a:buChar char="-"/>
              <a:tabLst>
                <a:tab pos="2743200" algn="l"/>
              </a:tabLst>
            </a:pPr>
            <a:r>
              <a:rPr lang="vi-VN" sz="2400"/>
              <a:t>Loại hình	: Công ty cổ phần (Điều 111 </a:t>
            </a:r>
            <a:r>
              <a:rPr lang="vi-VN" sz="2400">
                <a:hlinkClick r:id="rId3"/>
              </a:rPr>
              <a:t>Luật doanh nghiệp 2020</a:t>
            </a:r>
            <a:r>
              <a:rPr lang="vi-VN" sz="2400"/>
              <a:t>)</a:t>
            </a:r>
          </a:p>
          <a:p>
            <a:pPr marL="342900" indent="-342900">
              <a:lnSpc>
                <a:spcPct val="150000"/>
              </a:lnSpc>
              <a:buFontTx/>
              <a:buChar char="-"/>
              <a:tabLst>
                <a:tab pos="2743200" algn="l"/>
              </a:tabLst>
            </a:pPr>
            <a:r>
              <a:rPr lang="vi-VN" sz="2400"/>
              <a:t>Vốn điều lệ	: 500.000.000</a:t>
            </a:r>
          </a:p>
          <a:p>
            <a:pPr marL="342900" indent="-342900">
              <a:lnSpc>
                <a:spcPct val="150000"/>
              </a:lnSpc>
              <a:buFontTx/>
              <a:buChar char="-"/>
              <a:tabLst>
                <a:tab pos="2743200" algn="l"/>
              </a:tabLst>
            </a:pPr>
            <a:endParaRPr lang="vi-VN" sz="2400"/>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351074932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Xác định nguồn vốn</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2783839"/>
          </a:xfrm>
          <a:prstGeom prst="rect">
            <a:avLst/>
          </a:prstGeom>
          <a:noFill/>
        </p:spPr>
        <p:txBody>
          <a:bodyPr wrap="square" rtlCol="0">
            <a:spAutoFit/>
          </a:bodyPr>
          <a:lstStyle/>
          <a:p>
            <a:pPr marL="342900" indent="-342900">
              <a:lnSpc>
                <a:spcPct val="150000"/>
              </a:lnSpc>
              <a:buFontTx/>
              <a:buChar char="-"/>
              <a:tabLst>
                <a:tab pos="2743200" algn="l"/>
              </a:tabLst>
            </a:pPr>
            <a:r>
              <a:rPr lang="vi-VN" sz="2400"/>
              <a:t>Vốn đến từ các thành viên trong công ty.</a:t>
            </a:r>
          </a:p>
          <a:p>
            <a:pPr marL="342900" indent="-342900">
              <a:lnSpc>
                <a:spcPct val="150000"/>
              </a:lnSpc>
              <a:buFontTx/>
              <a:buChar char="-"/>
              <a:tabLst>
                <a:tab pos="2743200" algn="l"/>
              </a:tabLst>
            </a:pPr>
            <a:r>
              <a:rPr lang="vi-VN" sz="2400"/>
              <a:t>Vốn khách hàng ban đầu gửi vào công ty nhằm mục đích sinh lãi.</a:t>
            </a:r>
          </a:p>
          <a:p>
            <a:pPr marL="342900" indent="-342900">
              <a:lnSpc>
                <a:spcPct val="150000"/>
              </a:lnSpc>
              <a:buFontTx/>
              <a:buChar char="-"/>
              <a:tabLst>
                <a:tab pos="2743200" algn="l"/>
              </a:tabLst>
            </a:pPr>
            <a:r>
              <a:rPr lang="vi-VN" sz="2400"/>
              <a:t>Vốn vay từ ngân hàng.</a:t>
            </a:r>
          </a:p>
          <a:p>
            <a:pPr marL="342900" indent="-342900">
              <a:lnSpc>
                <a:spcPct val="150000"/>
              </a:lnSpc>
              <a:buFontTx/>
              <a:buChar char="-"/>
              <a:tabLst>
                <a:tab pos="2743200" algn="l"/>
              </a:tabLst>
            </a:pPr>
            <a:r>
              <a:rPr lang="vi-VN" sz="2400"/>
              <a:t>Vốn từ khoảng cọc của các dự án.</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170412891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Luật sở hữu trí tuệ</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3891835"/>
          </a:xfrm>
          <a:prstGeom prst="rect">
            <a:avLst/>
          </a:prstGeom>
          <a:noFill/>
        </p:spPr>
        <p:txBody>
          <a:bodyPr wrap="square" rtlCol="0">
            <a:spAutoFit/>
          </a:bodyPr>
          <a:lstStyle/>
          <a:p>
            <a:pPr>
              <a:lnSpc>
                <a:spcPct val="150000"/>
              </a:lnSpc>
              <a:tabLst>
                <a:tab pos="2743200" algn="l"/>
              </a:tabLst>
            </a:pPr>
            <a:r>
              <a:rPr lang="vi-VN" sz="2400"/>
              <a:t>Các giấy tờ chuyển giao cho Cục Sở hữu trí tuệ:</a:t>
            </a:r>
          </a:p>
          <a:p>
            <a:pPr marL="342900" indent="-342900">
              <a:lnSpc>
                <a:spcPct val="150000"/>
              </a:lnSpc>
              <a:buFontTx/>
              <a:buChar char="-"/>
              <a:tabLst>
                <a:tab pos="2743200" algn="l"/>
              </a:tabLst>
            </a:pPr>
            <a:r>
              <a:rPr lang="vi-VN" sz="2400"/>
              <a:t>Thương hiệu, logo</a:t>
            </a:r>
          </a:p>
          <a:p>
            <a:pPr marL="342900" indent="-342900">
              <a:lnSpc>
                <a:spcPct val="150000"/>
              </a:lnSpc>
              <a:buFontTx/>
              <a:buChar char="-"/>
              <a:tabLst>
                <a:tab pos="2743200" algn="l"/>
              </a:tabLst>
            </a:pPr>
            <a:r>
              <a:rPr lang="vi-VN" sz="2400"/>
              <a:t>Bản quyền tác giả.</a:t>
            </a:r>
          </a:p>
          <a:p>
            <a:pPr marL="342900" indent="-342900">
              <a:lnSpc>
                <a:spcPct val="150000"/>
              </a:lnSpc>
              <a:buFontTx/>
              <a:buChar char="-"/>
              <a:tabLst>
                <a:tab pos="2743200" algn="l"/>
              </a:tabLst>
            </a:pPr>
            <a:r>
              <a:rPr lang="vi-VN" sz="2400"/>
              <a:t>Tài sản trí tuệ.</a:t>
            </a:r>
          </a:p>
          <a:p>
            <a:pPr marL="342900" indent="-342900">
              <a:lnSpc>
                <a:spcPct val="150000"/>
              </a:lnSpc>
              <a:buFontTx/>
              <a:buChar char="-"/>
              <a:tabLst>
                <a:tab pos="2743200" algn="l"/>
              </a:tabLst>
            </a:pPr>
            <a:r>
              <a:rPr lang="vi-VN" sz="2400"/>
              <a:t>Công nghệ cốt lõi.</a:t>
            </a:r>
          </a:p>
          <a:p>
            <a:pPr marL="342900" indent="-342900">
              <a:lnSpc>
                <a:spcPct val="150000"/>
              </a:lnSpc>
              <a:buFontTx/>
              <a:buChar char="-"/>
              <a:tabLst>
                <a:tab pos="2743200" algn="l"/>
              </a:tabLst>
            </a:pPr>
            <a:r>
              <a:rPr lang="vi-VN" sz="2400"/>
              <a:t>Quyền sở hữu công nghiệp.</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100456149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Thuế</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445832"/>
          </a:xfrm>
          <a:prstGeom prst="rect">
            <a:avLst/>
          </a:prstGeom>
          <a:noFill/>
        </p:spPr>
        <p:txBody>
          <a:bodyPr wrap="square" rtlCol="0">
            <a:spAutoFit/>
          </a:bodyPr>
          <a:lstStyle/>
          <a:p>
            <a:pPr>
              <a:lnSpc>
                <a:spcPct val="150000"/>
              </a:lnSpc>
              <a:tabLst>
                <a:tab pos="2743200" algn="l"/>
              </a:tabLst>
            </a:pPr>
            <a:r>
              <a:rPr lang="vi-VN" sz="2400"/>
              <a:t>Cần chuẩn bị các khoản thuế:</a:t>
            </a:r>
          </a:p>
          <a:p>
            <a:pPr marL="342900" indent="-342900">
              <a:lnSpc>
                <a:spcPct val="150000"/>
              </a:lnSpc>
              <a:buFontTx/>
              <a:buChar char="-"/>
              <a:tabLst>
                <a:tab pos="2743200" algn="l"/>
              </a:tabLst>
            </a:pPr>
            <a:r>
              <a:rPr lang="vi-VN" sz="2400"/>
              <a:t>Lệ phí môn bài: Căn cứ vào mức vốn điều lệ trong giấy chứng nhận kinh doanh.</a:t>
            </a:r>
          </a:p>
          <a:p>
            <a:pPr marL="342900" indent="-342900">
              <a:lnSpc>
                <a:spcPct val="150000"/>
              </a:lnSpc>
              <a:buFontTx/>
              <a:buChar char="-"/>
              <a:tabLst>
                <a:tab pos="2743200" algn="l"/>
              </a:tabLst>
            </a:pPr>
            <a:r>
              <a:rPr lang="vi-VN" sz="2400"/>
              <a:t>Thuế thu nhập doanh nghiệp: Căn cứ vào doanh thu trong một năm.</a:t>
            </a:r>
          </a:p>
          <a:p>
            <a:pPr marL="342900" indent="-342900">
              <a:lnSpc>
                <a:spcPct val="150000"/>
              </a:lnSpc>
              <a:buFontTx/>
              <a:buChar char="-"/>
              <a:tabLst>
                <a:tab pos="2743200" algn="l"/>
              </a:tabLst>
            </a:pPr>
            <a:r>
              <a:rPr lang="vi-VN" sz="2400"/>
              <a:t>Thuế giá trị gia tăng: Dựa trên giá trị tăng thêm của hàng hóa, dịch vụ.</a:t>
            </a:r>
          </a:p>
          <a:p>
            <a:pPr marL="342900" indent="-342900">
              <a:lnSpc>
                <a:spcPct val="150000"/>
              </a:lnSpc>
              <a:buFontTx/>
              <a:buChar char="-"/>
              <a:tabLst>
                <a:tab pos="2743200" algn="l"/>
              </a:tabLst>
            </a:pPr>
            <a:r>
              <a:rPr lang="vi-VN" sz="2400"/>
              <a:t>Thuế xuất nhập khẩu: Có hiệu lực đối với doanh nghiệp xuất nhập khẩu.</a:t>
            </a:r>
          </a:p>
          <a:p>
            <a:pPr marL="342900" indent="-342900">
              <a:lnSpc>
                <a:spcPct val="150000"/>
              </a:lnSpc>
              <a:buFontTx/>
              <a:buChar char="-"/>
              <a:tabLst>
                <a:tab pos="2743200" algn="l"/>
              </a:tabLst>
            </a:pPr>
            <a:r>
              <a:rPr lang="vi-VN" sz="2400"/>
              <a:t>Thuế thu nhập cá nhân: Thuế cho các thành viên trong doanh nghiệp.</a:t>
            </a:r>
          </a:p>
          <a:p>
            <a:pPr marL="342900" indent="-342900">
              <a:lnSpc>
                <a:spcPct val="150000"/>
              </a:lnSpc>
              <a:buFontTx/>
              <a:buChar char="-"/>
              <a:tabLst>
                <a:tab pos="2743200" algn="l"/>
              </a:tabLst>
            </a:pPr>
            <a:endParaRPr lang="vi-VN" sz="2400"/>
          </a:p>
        </p:txBody>
      </p:sp>
    </p:spTree>
    <p:extLst>
      <p:ext uri="{BB962C8B-B14F-4D97-AF65-F5344CB8AC3E}">
        <p14:creationId xmlns:p14="http://schemas.microsoft.com/office/powerpoint/2010/main" val="327056064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9611281" y="3160937"/>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9893625" y="-186825"/>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1165102" y="-457885"/>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9063898" y="316677"/>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2414659" y="2115508"/>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8996569" y="2295049"/>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9524478" y="1094295"/>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1290223" y="3508028"/>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1167464" y="1891878"/>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9817448" y="1370345"/>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8124040" y="3848022"/>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7653336" y="1335034"/>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9867335" y="4661807"/>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7952683" y="5724315"/>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8637048" y="5204762"/>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矩形: 圆角 42">
            <a:extLst>
              <a:ext uri="{FF2B5EF4-FFF2-40B4-BE49-F238E27FC236}">
                <a16:creationId xmlns:a16="http://schemas.microsoft.com/office/drawing/2014/main" id="{597F88FB-A0C0-4C07-A1F5-22FAD6536C4F}"/>
              </a:ext>
            </a:extLst>
          </p:cNvPr>
          <p:cNvSpPr/>
          <p:nvPr/>
        </p:nvSpPr>
        <p:spPr>
          <a:xfrm rot="2700000">
            <a:off x="3099798" y="-2182722"/>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5483314" y="6446134"/>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6814005" y="5406652"/>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TextBox 107">
            <a:extLst>
              <a:ext uri="{FF2B5EF4-FFF2-40B4-BE49-F238E27FC236}">
                <a16:creationId xmlns:a16="http://schemas.microsoft.com/office/drawing/2014/main" id="{5498B975-B405-4EC9-BFCB-ED7E47CDE4DD}"/>
              </a:ext>
            </a:extLst>
          </p:cNvPr>
          <p:cNvSpPr txBox="1"/>
          <p:nvPr/>
        </p:nvSpPr>
        <p:spPr>
          <a:xfrm>
            <a:off x="0" y="81806"/>
            <a:ext cx="3553505" cy="707886"/>
          </a:xfrm>
          <a:prstGeom prst="rect">
            <a:avLst/>
          </a:prstGeom>
          <a:noFill/>
        </p:spPr>
        <p:txBody>
          <a:bodyPr wrap="square" rtlCol="0">
            <a:spAutoFit/>
          </a:bodyPr>
          <a:lstStyle/>
          <a:p>
            <a:r>
              <a:rPr lang="en-US"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latin typeface="UTM Avo" panose="02040603050506020204" pitchFamily="18" charset="0"/>
              </a:rPr>
              <a:t>WAYNE TECH</a:t>
            </a:r>
            <a:endParaRPr lang="vi-VN" sz="4000" b="1">
              <a:gradFill flip="none" rotWithShape="1">
                <a:gsLst>
                  <a:gs pos="88000">
                    <a:srgbClr val="0682C1">
                      <a:lumMod val="39000"/>
                      <a:lumOff val="61000"/>
                      <a:alpha val="92000"/>
                    </a:srgbClr>
                  </a:gs>
                  <a:gs pos="70748">
                    <a:srgbClr val="0688B9"/>
                  </a:gs>
                  <a:gs pos="0">
                    <a:srgbClr val="F99400">
                      <a:lumMod val="100000"/>
                    </a:srgbClr>
                  </a:gs>
                  <a:gs pos="28000">
                    <a:srgbClr val="E93601"/>
                  </a:gs>
                  <a:gs pos="54000">
                    <a:srgbClr val="07A29A"/>
                  </a:gs>
                </a:gsLst>
                <a:lin ang="0" scaled="1"/>
                <a:tileRect/>
              </a:gradFill>
            </a:endParaRPr>
          </a:p>
        </p:txBody>
      </p:sp>
      <p:sp>
        <p:nvSpPr>
          <p:cNvPr id="109" name="文本框 19">
            <a:extLst>
              <a:ext uri="{FF2B5EF4-FFF2-40B4-BE49-F238E27FC236}">
                <a16:creationId xmlns:a16="http://schemas.microsoft.com/office/drawing/2014/main" id="{91C4C5E5-6B07-4605-8267-2B9CC331BD59}"/>
              </a:ext>
            </a:extLst>
          </p:cNvPr>
          <p:cNvSpPr txBox="1"/>
          <p:nvPr/>
        </p:nvSpPr>
        <p:spPr>
          <a:xfrm>
            <a:off x="1409310" y="2819309"/>
            <a:ext cx="8307393" cy="830997"/>
          </a:xfrm>
          <a:prstGeom prst="rect">
            <a:avLst/>
          </a:prstGeom>
          <a:noFill/>
        </p:spPr>
        <p:txBody>
          <a:bodyPr wrap="square" rtlCol="0">
            <a:spAutoFit/>
          </a:bodyPr>
          <a:lstStyle/>
          <a:p>
            <a:r>
              <a:rPr lang="vi-VN" altLang="zh-CN" sz="4800" b="1" spc="300">
                <a:solidFill>
                  <a:srgbClr val="393737"/>
                </a:solidFill>
                <a:latin typeface="UTM Avo" panose="02040603050506020204" pitchFamily="18" charset="0"/>
                <a:cs typeface="+mn-ea"/>
                <a:sym typeface="+mn-lt"/>
              </a:rPr>
              <a:t>Dự án Khởi nghiệp</a:t>
            </a:r>
            <a:endParaRPr lang="zh-CN" altLang="en-US" sz="4800" b="1" spc="300" dirty="0">
              <a:solidFill>
                <a:srgbClr val="393737"/>
              </a:solidFill>
              <a:latin typeface="UTM Avo" panose="02040603050506020204" pitchFamily="18" charset="0"/>
              <a:cs typeface="+mn-ea"/>
              <a:sym typeface="+mn-lt"/>
            </a:endParaRPr>
          </a:p>
        </p:txBody>
      </p:sp>
      <p:sp>
        <p:nvSpPr>
          <p:cNvPr id="110" name="文本框 29">
            <a:extLst>
              <a:ext uri="{FF2B5EF4-FFF2-40B4-BE49-F238E27FC236}">
                <a16:creationId xmlns:a16="http://schemas.microsoft.com/office/drawing/2014/main" id="{C254F1FF-625F-436A-9D6D-4B06AFF170CC}"/>
              </a:ext>
            </a:extLst>
          </p:cNvPr>
          <p:cNvSpPr txBox="1"/>
          <p:nvPr/>
        </p:nvSpPr>
        <p:spPr>
          <a:xfrm>
            <a:off x="58442" y="1183580"/>
            <a:ext cx="5182861" cy="307777"/>
          </a:xfrm>
          <a:prstGeom prst="rect">
            <a:avLst/>
          </a:prstGeom>
          <a:noFill/>
        </p:spPr>
        <p:txBody>
          <a:bodyPr wrap="square" rtlCol="0">
            <a:spAutoFit/>
          </a:bodyPr>
          <a:lstStyle/>
          <a:p>
            <a:r>
              <a:rPr lang="vi-VN" altLang="zh-CN" sz="1400" b="1">
                <a:solidFill>
                  <a:srgbClr val="594A42"/>
                </a:solidFill>
                <a:latin typeface="UTM Avo" panose="02040603050506020204" pitchFamily="18" charset="0"/>
                <a:cs typeface="+mn-ea"/>
                <a:sym typeface="+mn-lt"/>
              </a:rPr>
              <a:t>Công ty Cổ phần Công nghệ Wayne Tech</a:t>
            </a:r>
            <a:endParaRPr lang="zh-CN" altLang="en-US" sz="1400" b="1" dirty="0">
              <a:solidFill>
                <a:srgbClr val="594A42"/>
              </a:solidFill>
              <a:latin typeface="UTM Avo" panose="02040603050506020204" pitchFamily="18" charset="0"/>
              <a:cs typeface="+mn-ea"/>
              <a:sym typeface="+mn-lt"/>
            </a:endParaRPr>
          </a:p>
        </p:txBody>
      </p:sp>
      <p:sp>
        <p:nvSpPr>
          <p:cNvPr id="111" name="矩形: 圆角 36">
            <a:extLst>
              <a:ext uri="{FF2B5EF4-FFF2-40B4-BE49-F238E27FC236}">
                <a16:creationId xmlns:a16="http://schemas.microsoft.com/office/drawing/2014/main" id="{D45A5938-8B66-4B63-A420-CBE0B01B7437}"/>
              </a:ext>
            </a:extLst>
          </p:cNvPr>
          <p:cNvSpPr/>
          <p:nvPr/>
        </p:nvSpPr>
        <p:spPr>
          <a:xfrm>
            <a:off x="1638136" y="398769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Công ty Thiết kế website</a:t>
            </a:r>
            <a:endParaRPr lang="zh-CN" altLang="en-US" sz="2400">
              <a:latin typeface="UTM  Avo"/>
              <a:cs typeface="+mn-ea"/>
              <a:sym typeface="+mn-lt"/>
            </a:endParaRPr>
          </a:p>
        </p:txBody>
      </p:sp>
    </p:spTree>
    <p:extLst>
      <p:ext uri="{BB962C8B-B14F-4D97-AF65-F5344CB8AC3E}">
        <p14:creationId xmlns:p14="http://schemas.microsoft.com/office/powerpoint/2010/main" val="246944733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Vị trí dự kiến đặt doanh nghiệp</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04.</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23473954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Vị trí dự kiến &amp; lý do</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999830"/>
          </a:xfrm>
          <a:prstGeom prst="rect">
            <a:avLst/>
          </a:prstGeom>
          <a:noFill/>
        </p:spPr>
        <p:txBody>
          <a:bodyPr wrap="square" rtlCol="0">
            <a:spAutoFit/>
          </a:bodyPr>
          <a:lstStyle/>
          <a:p>
            <a:pPr>
              <a:lnSpc>
                <a:spcPct val="150000"/>
              </a:lnSpc>
              <a:tabLst>
                <a:tab pos="2743200" algn="l"/>
              </a:tabLst>
            </a:pPr>
            <a:r>
              <a:rPr lang="vi-VN" sz="2400"/>
              <a:t>Vị trí dự kiến: Tòa nhà Cantavil An Phú, đường 25, P. An Phú, Q. 2, TP. HCM.</a:t>
            </a:r>
          </a:p>
          <a:p>
            <a:pPr>
              <a:lnSpc>
                <a:spcPct val="150000"/>
              </a:lnSpc>
              <a:tabLst>
                <a:tab pos="2743200" algn="l"/>
              </a:tabLst>
            </a:pPr>
            <a:endParaRPr lang="vi-VN" sz="2400"/>
          </a:p>
          <a:p>
            <a:pPr marL="342900" indent="-342900">
              <a:lnSpc>
                <a:spcPct val="150000"/>
              </a:lnSpc>
              <a:buFontTx/>
              <a:buChar char="-"/>
              <a:tabLst>
                <a:tab pos="2743200" algn="l"/>
              </a:tabLst>
            </a:pPr>
            <a:r>
              <a:rPr lang="vi-VN" sz="2400"/>
              <a:t>Chi phí rẻ so với mặt bằng chung (15.000.000 đ/tháng).</a:t>
            </a:r>
          </a:p>
          <a:p>
            <a:pPr marL="342900" indent="-342900">
              <a:lnSpc>
                <a:spcPct val="150000"/>
              </a:lnSpc>
              <a:buFontTx/>
              <a:buChar char="-"/>
              <a:tabLst>
                <a:tab pos="2743200" algn="l"/>
              </a:tabLst>
            </a:pPr>
            <a:r>
              <a:rPr lang="vi-VN" sz="2400"/>
              <a:t>Gần trung tâm (Quận 1, Quận 4,...)</a:t>
            </a:r>
          </a:p>
          <a:p>
            <a:pPr marL="342900" indent="-342900">
              <a:lnSpc>
                <a:spcPct val="150000"/>
              </a:lnSpc>
              <a:buFontTx/>
              <a:buChar char="-"/>
              <a:tabLst>
                <a:tab pos="2743200" algn="l"/>
              </a:tabLst>
            </a:pPr>
            <a:r>
              <a:rPr lang="vi-VN" sz="2400"/>
              <a:t>Giao thông thuận tiện (nằm trên mặt tiền Xa lộ Hà Nội, đường 2 chiều).</a:t>
            </a:r>
          </a:p>
          <a:p>
            <a:pPr marL="342900" indent="-342900">
              <a:lnSpc>
                <a:spcPct val="150000"/>
              </a:lnSpc>
              <a:buFontTx/>
              <a:buChar char="-"/>
              <a:tabLst>
                <a:tab pos="2743200" algn="l"/>
              </a:tabLst>
            </a:pPr>
            <a:r>
              <a:rPr lang="vi-VN" sz="2400"/>
              <a:t>Vị trí dễ tìm (Gần cầu Sài Gòn).</a:t>
            </a:r>
          </a:p>
          <a:p>
            <a:pPr marL="342900" indent="-342900">
              <a:lnSpc>
                <a:spcPct val="150000"/>
              </a:lnSpc>
              <a:buFontTx/>
              <a:buChar char="-"/>
              <a:tabLst>
                <a:tab pos="2743200" algn="l"/>
              </a:tabLst>
            </a:pPr>
            <a:r>
              <a:rPr lang="vi-VN" sz="2400"/>
              <a:t>Dịch vụ xung quanh phát triển -&gt; đảm bảo nhu cầu cho nhân viên của công ty.</a:t>
            </a:r>
          </a:p>
          <a:p>
            <a:pPr marL="342900" indent="-342900">
              <a:lnSpc>
                <a:spcPct val="150000"/>
              </a:lnSpc>
              <a:buFontTx/>
              <a:buChar char="-"/>
              <a:tabLst>
                <a:tab pos="2743200" algn="l"/>
              </a:tabLst>
            </a:pPr>
            <a:r>
              <a:rPr lang="vi-VN" sz="2400"/>
              <a:t>Có nhiều doanh nghiệp đặt tại Q.2 =&gt; Có lượng khách hàng tiềm năng.</a:t>
            </a:r>
          </a:p>
        </p:txBody>
      </p:sp>
    </p:spTree>
    <p:extLst>
      <p:ext uri="{BB962C8B-B14F-4D97-AF65-F5344CB8AC3E}">
        <p14:creationId xmlns:p14="http://schemas.microsoft.com/office/powerpoint/2010/main" val="317203797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Vị thế Cantavil An Phú</a:t>
            </a:r>
          </a:p>
        </p:txBody>
      </p:sp>
      <p:pic>
        <p:nvPicPr>
          <p:cNvPr id="1026" name="Picture 2">
            <a:extLst>
              <a:ext uri="{FF2B5EF4-FFF2-40B4-BE49-F238E27FC236}">
                <a16:creationId xmlns:a16="http://schemas.microsoft.com/office/drawing/2014/main" id="{C5E610A5-717C-4CC1-92C0-B2BF0EE432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50" r="937" b="9167"/>
          <a:stretch/>
        </p:blipFill>
        <p:spPr bwMode="auto">
          <a:xfrm>
            <a:off x="1726623" y="1109807"/>
            <a:ext cx="9058275" cy="528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5954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78943" cy="874106"/>
            <a:chOff x="4092502" y="2469748"/>
            <a:chExt cx="4216326"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31298" cy="710700"/>
              <a:chOff x="4113080" y="3187905"/>
              <a:chExt cx="3531298"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Các mô hình phân tích thị trường, nội dung</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3120177"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thị trường</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05.</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Quy trình công nghệ, dây chuyền thiết bị,...</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3184871"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Kỹ thuật công nghệ</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07.</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411549" cy="874106"/>
            <a:chOff x="4092502" y="2469748"/>
            <a:chExt cx="4451013"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765985" cy="710700"/>
              <a:chOff x="4113080" y="3187905"/>
              <a:chExt cx="3765985"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736734"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Kế hoạch xúc tiến bán hàng, kế hoạch phân phối</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324413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Kế hoạch Marketing</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02802"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06.</a:t>
              </a:r>
              <a:endParaRPr lang="zh-CN" altLang="en-US" sz="4000" dirty="0">
                <a:solidFill>
                  <a:srgbClr val="0E2DB2"/>
                </a:solidFill>
                <a:cs typeface="+mn-ea"/>
                <a:sym typeface="+mn-lt"/>
              </a:endParaRPr>
            </a:p>
          </p:txBody>
        </p:sp>
      </p:grpSp>
      <p:grpSp>
        <p:nvGrpSpPr>
          <p:cNvPr id="46" name="组合 45">
            <a:extLst>
              <a:ext uri="{FF2B5EF4-FFF2-40B4-BE49-F238E27FC236}">
                <a16:creationId xmlns:a16="http://schemas.microsoft.com/office/drawing/2014/main" id="{F39CCBA1-E949-4ADC-8D81-5786BDB26871}"/>
              </a:ext>
            </a:extLst>
          </p:cNvPr>
          <p:cNvGrpSpPr/>
          <p:nvPr/>
        </p:nvGrpSpPr>
        <p:grpSpPr>
          <a:xfrm>
            <a:off x="7540248" y="3743999"/>
            <a:ext cx="4178943" cy="874106"/>
            <a:chOff x="4092502" y="2469748"/>
            <a:chExt cx="4216326" cy="874106"/>
          </a:xfrm>
        </p:grpSpPr>
        <p:sp>
          <p:nvSpPr>
            <p:cNvPr id="47" name="矩形: 圆角 46">
              <a:extLst>
                <a:ext uri="{FF2B5EF4-FFF2-40B4-BE49-F238E27FC236}">
                  <a16:creationId xmlns:a16="http://schemas.microsoft.com/office/drawing/2014/main" id="{7E74B6DB-6CA2-4256-BABB-93F5E4247020}"/>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a:extLst>
                <a:ext uri="{FF2B5EF4-FFF2-40B4-BE49-F238E27FC236}">
                  <a16:creationId xmlns:a16="http://schemas.microsoft.com/office/drawing/2014/main" id="{89625F04-98A3-4F67-95DA-6468C2DABDC5}"/>
                </a:ext>
              </a:extLst>
            </p:cNvPr>
            <p:cNvGrpSpPr/>
            <p:nvPr/>
          </p:nvGrpSpPr>
          <p:grpSpPr>
            <a:xfrm>
              <a:off x="4777530" y="2578988"/>
              <a:ext cx="3531298" cy="710700"/>
              <a:chOff x="4113080" y="3187905"/>
              <a:chExt cx="3531298" cy="710700"/>
            </a:xfrm>
            <a:solidFill>
              <a:schemeClr val="bg1"/>
            </a:solidFill>
          </p:grpSpPr>
          <p:sp>
            <p:nvSpPr>
              <p:cNvPr id="50" name="矩形 49">
                <a:extLst>
                  <a:ext uri="{FF2B5EF4-FFF2-40B4-BE49-F238E27FC236}">
                    <a16:creationId xmlns:a16="http://schemas.microsoft.com/office/drawing/2014/main" id="{68CAA214-A0E4-4898-B945-A9995E60EBA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Đặc thù công ty, mô tả, dự kiến nhân lực.</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51" name="文本框 50">
                <a:extLst>
                  <a:ext uri="{FF2B5EF4-FFF2-40B4-BE49-F238E27FC236}">
                    <a16:creationId xmlns:a16="http://schemas.microsoft.com/office/drawing/2014/main" id="{B9323B94-B3F7-4597-936E-C4AE241AF03E}"/>
                  </a:ext>
                </a:extLst>
              </p:cNvPr>
              <p:cNvSpPr txBox="1"/>
              <p:nvPr/>
            </p:nvSpPr>
            <p:spPr>
              <a:xfrm>
                <a:off x="4113080" y="3187905"/>
                <a:ext cx="291154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Tổ chức vận hành</a:t>
                </a:r>
                <a:endParaRPr lang="zh-CN" altLang="en-US" sz="2400" dirty="0">
                  <a:solidFill>
                    <a:srgbClr val="333333"/>
                  </a:solidFill>
                  <a:cs typeface="+mn-ea"/>
                  <a:sym typeface="+mn-lt"/>
                </a:endParaRPr>
              </a:p>
            </p:txBody>
          </p:sp>
        </p:grpSp>
        <p:sp>
          <p:nvSpPr>
            <p:cNvPr id="49" name="文本框 48">
              <a:extLst>
                <a:ext uri="{FF2B5EF4-FFF2-40B4-BE49-F238E27FC236}">
                  <a16:creationId xmlns:a16="http://schemas.microsoft.com/office/drawing/2014/main" id="{7C4828FA-1948-4F46-83B0-8BB7227FEAE5}"/>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08.</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96668800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randombar(horizontal)">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Phân tích thị trường</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05.</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89209142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a:extLst>
              <a:ext uri="{FF2B5EF4-FFF2-40B4-BE49-F238E27FC236}">
                <a16:creationId xmlns:a16="http://schemas.microsoft.com/office/drawing/2014/main" id="{F60DB3A4-AB5A-4325-B630-6AE49D5CE0D7}"/>
              </a:ext>
            </a:extLst>
          </p:cNvPr>
          <p:cNvSpPr>
            <a:spLocks/>
          </p:cNvSpPr>
          <p:nvPr/>
        </p:nvSpPr>
        <p:spPr bwMode="auto">
          <a:xfrm>
            <a:off x="6941004" y="1910098"/>
            <a:ext cx="1599509" cy="179118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899"/>
                </a:cubicBezTo>
                <a:cubicBezTo>
                  <a:pt x="21600" y="18899"/>
                  <a:pt x="21600" y="18899"/>
                  <a:pt x="21600" y="18899"/>
                </a:cubicBezTo>
                <a:cubicBezTo>
                  <a:pt x="16372" y="21599"/>
                  <a:pt x="16372" y="21599"/>
                  <a:pt x="16372" y="21599"/>
                </a:cubicBezTo>
                <a:cubicBezTo>
                  <a:pt x="11144" y="18899"/>
                  <a:pt x="11144" y="18899"/>
                  <a:pt x="11144" y="18899"/>
                </a:cubicBezTo>
                <a:cubicBezTo>
                  <a:pt x="13327" y="18899"/>
                  <a:pt x="13327" y="18899"/>
                  <a:pt x="13327" y="18899"/>
                </a:cubicBezTo>
                <a:cubicBezTo>
                  <a:pt x="13212" y="11812"/>
                  <a:pt x="7353" y="6131"/>
                  <a:pt x="114" y="6131"/>
                </a:cubicBezTo>
                <a:cubicBezTo>
                  <a:pt x="57" y="6131"/>
                  <a:pt x="57" y="6131"/>
                  <a:pt x="0" y="6131"/>
                </a:cubicBez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 name="AutoShape 6">
            <a:extLst>
              <a:ext uri="{FF2B5EF4-FFF2-40B4-BE49-F238E27FC236}">
                <a16:creationId xmlns:a16="http://schemas.microsoft.com/office/drawing/2014/main" id="{9A1FD868-3697-4D30-B776-D6157CEC9152}"/>
              </a:ext>
            </a:extLst>
          </p:cNvPr>
          <p:cNvSpPr>
            <a:spLocks/>
          </p:cNvSpPr>
          <p:nvPr/>
        </p:nvSpPr>
        <p:spPr bwMode="auto">
          <a:xfrm>
            <a:off x="4427559" y="1893200"/>
            <a:ext cx="1905024" cy="17639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599"/>
                </a:cubicBezTo>
                <a:cubicBezTo>
                  <a:pt x="5890" y="21599"/>
                  <a:pt x="5890" y="21599"/>
                  <a:pt x="5890" y="21599"/>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AutoShape 7">
            <a:extLst>
              <a:ext uri="{FF2B5EF4-FFF2-40B4-BE49-F238E27FC236}">
                <a16:creationId xmlns:a16="http://schemas.microsoft.com/office/drawing/2014/main" id="{278A91B7-1876-4EBB-ACB2-106786DE5B53}"/>
              </a:ext>
            </a:extLst>
          </p:cNvPr>
          <p:cNvSpPr>
            <a:spLocks/>
          </p:cNvSpPr>
          <p:nvPr/>
        </p:nvSpPr>
        <p:spPr bwMode="auto">
          <a:xfrm>
            <a:off x="4231131" y="3421275"/>
            <a:ext cx="1864869" cy="19642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599" y="21599"/>
                </a:cubicBezTo>
                <a:cubicBezTo>
                  <a:pt x="21599" y="15509"/>
                  <a:pt x="21599" y="15509"/>
                  <a:pt x="21599"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sp>
        <p:nvSpPr>
          <p:cNvPr id="5" name="AutoShape 8">
            <a:extLst>
              <a:ext uri="{FF2B5EF4-FFF2-40B4-BE49-F238E27FC236}">
                <a16:creationId xmlns:a16="http://schemas.microsoft.com/office/drawing/2014/main" id="{38A260C6-EF22-46A1-A10B-1B6634394C3D}"/>
              </a:ext>
            </a:extLst>
          </p:cNvPr>
          <p:cNvSpPr>
            <a:spLocks/>
          </p:cNvSpPr>
          <p:nvPr/>
        </p:nvSpPr>
        <p:spPr bwMode="auto">
          <a:xfrm>
            <a:off x="5888131" y="3875698"/>
            <a:ext cx="1901007" cy="16526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00" y="19403"/>
                </a:moveTo>
                <a:cubicBezTo>
                  <a:pt x="12768" y="19403"/>
                  <a:pt x="21037" y="10861"/>
                  <a:pt x="21599" y="122"/>
                </a:cubicBezTo>
                <a:cubicBezTo>
                  <a:pt x="18731" y="1769"/>
                  <a:pt x="18731" y="1769"/>
                  <a:pt x="18731" y="1769"/>
                </a:cubicBezTo>
                <a:cubicBezTo>
                  <a:pt x="15693" y="0"/>
                  <a:pt x="15693" y="0"/>
                  <a:pt x="15693" y="0"/>
                </a:cubicBezTo>
                <a:cubicBezTo>
                  <a:pt x="15074" y="7200"/>
                  <a:pt x="9562" y="12813"/>
                  <a:pt x="2812" y="12813"/>
                </a:cubicBezTo>
                <a:cubicBezTo>
                  <a:pt x="2756" y="12813"/>
                  <a:pt x="2756" y="12813"/>
                  <a:pt x="2700" y="12813"/>
                </a:cubicBezTo>
                <a:cubicBezTo>
                  <a:pt x="2700" y="10494"/>
                  <a:pt x="2700" y="10494"/>
                  <a:pt x="2700" y="10494"/>
                </a:cubicBezTo>
                <a:cubicBezTo>
                  <a:pt x="0" y="16047"/>
                  <a:pt x="0" y="16047"/>
                  <a:pt x="0" y="16047"/>
                </a:cubicBezTo>
                <a:cubicBezTo>
                  <a:pt x="2700" y="21600"/>
                  <a:pt x="2700" y="21600"/>
                  <a:pt x="2700" y="21600"/>
                </a:cubicBezTo>
                <a:lnTo>
                  <a:pt x="2700" y="19403"/>
                </a:lnTo>
                <a:close/>
              </a:path>
            </a:pathLst>
          </a:cu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lt1"/>
              </a:solidFill>
              <a:cs typeface="+mn-ea"/>
              <a:sym typeface="+mn-lt"/>
            </a:endParaRPr>
          </a:p>
        </p:txBody>
      </p:sp>
      <p:grpSp>
        <p:nvGrpSpPr>
          <p:cNvPr id="7" name="组合 6">
            <a:extLst>
              <a:ext uri="{FF2B5EF4-FFF2-40B4-BE49-F238E27FC236}">
                <a16:creationId xmlns:a16="http://schemas.microsoft.com/office/drawing/2014/main" id="{37EDF43A-472E-4BF5-8E82-8E1DD5F77EE7}"/>
              </a:ext>
            </a:extLst>
          </p:cNvPr>
          <p:cNvGrpSpPr/>
          <p:nvPr/>
        </p:nvGrpSpPr>
        <p:grpSpPr>
          <a:xfrm>
            <a:off x="8200513" y="1842394"/>
            <a:ext cx="3206819" cy="864532"/>
            <a:chOff x="6722040" y="2747442"/>
            <a:chExt cx="3206819" cy="864532"/>
          </a:xfrm>
        </p:grpSpPr>
        <p:sp>
          <p:nvSpPr>
            <p:cNvPr id="8" name="矩形 7">
              <a:extLst>
                <a:ext uri="{FF2B5EF4-FFF2-40B4-BE49-F238E27FC236}">
                  <a16:creationId xmlns:a16="http://schemas.microsoft.com/office/drawing/2014/main" id="{0C5D7C1A-A830-4328-9F7F-74E0615269BA}"/>
                </a:ext>
              </a:extLst>
            </p:cNvPr>
            <p:cNvSpPr/>
            <p:nvPr/>
          </p:nvSpPr>
          <p:spPr>
            <a:xfrm>
              <a:off x="7046051" y="2747442"/>
              <a:ext cx="2882808" cy="864532"/>
            </a:xfrm>
            <a:prstGeom prst="rect">
              <a:avLst/>
            </a:prstGeom>
            <a:noFill/>
          </p:spPr>
          <p:txBody>
            <a:bodyPr wrap="square" rtlCol="0">
              <a:spAutoFit/>
            </a:bodyPr>
            <a:lstStyle/>
            <a:p>
              <a:pPr>
                <a:lnSpc>
                  <a:spcPct val="150000"/>
                </a:lnSpc>
              </a:pPr>
              <a:r>
                <a:rPr lang="vi-VN" altLang="zh-CN">
                  <a:solidFill>
                    <a:srgbClr val="594A42"/>
                  </a:solidFill>
                  <a:cs typeface="+mn-ea"/>
                  <a:sym typeface="+mn-lt"/>
                </a:rPr>
                <a:t>Xác định nhu cầu, khách hàng mục tiêu</a:t>
              </a:r>
              <a:endParaRPr lang="zh-CN" altLang="en-US" dirty="0">
                <a:solidFill>
                  <a:srgbClr val="594A42"/>
                </a:solidFill>
                <a:cs typeface="+mn-ea"/>
                <a:sym typeface="+mn-lt"/>
              </a:endParaRPr>
            </a:p>
          </p:txBody>
        </p:sp>
        <p:grpSp>
          <p:nvGrpSpPr>
            <p:cNvPr id="9" name="组合 8">
              <a:extLst>
                <a:ext uri="{FF2B5EF4-FFF2-40B4-BE49-F238E27FC236}">
                  <a16:creationId xmlns:a16="http://schemas.microsoft.com/office/drawing/2014/main" id="{E4923A97-EF70-4AE1-A03C-09D70E62818F}"/>
                </a:ext>
              </a:extLst>
            </p:cNvPr>
            <p:cNvGrpSpPr/>
            <p:nvPr/>
          </p:nvGrpSpPr>
          <p:grpSpPr>
            <a:xfrm>
              <a:off x="6722040" y="2923777"/>
              <a:ext cx="297980" cy="219991"/>
              <a:chOff x="6951906" y="4080083"/>
              <a:chExt cx="608908" cy="449541"/>
            </a:xfrm>
          </p:grpSpPr>
          <p:sp>
            <p:nvSpPr>
              <p:cNvPr id="10" name="矩形: 圆角 9">
                <a:extLst>
                  <a:ext uri="{FF2B5EF4-FFF2-40B4-BE49-F238E27FC236}">
                    <a16:creationId xmlns:a16="http://schemas.microsoft.com/office/drawing/2014/main" id="{B7D0AE5A-3676-4523-ADAD-170637F4BCE7}"/>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2512C504-BC26-41FC-8211-DF49DC66219B}"/>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A149349A-4A71-4C13-A8B9-0CF79E25F581}"/>
              </a:ext>
            </a:extLst>
          </p:cNvPr>
          <p:cNvGrpSpPr/>
          <p:nvPr/>
        </p:nvGrpSpPr>
        <p:grpSpPr>
          <a:xfrm>
            <a:off x="8147439" y="4134195"/>
            <a:ext cx="2597398" cy="864532"/>
            <a:chOff x="6722040" y="2747442"/>
            <a:chExt cx="2597398" cy="864532"/>
          </a:xfrm>
        </p:grpSpPr>
        <p:sp>
          <p:nvSpPr>
            <p:cNvPr id="13" name="矩形 12">
              <a:extLst>
                <a:ext uri="{FF2B5EF4-FFF2-40B4-BE49-F238E27FC236}">
                  <a16:creationId xmlns:a16="http://schemas.microsoft.com/office/drawing/2014/main" id="{26E8FD8D-138D-40E1-BB7D-861D3AD107C5}"/>
                </a:ext>
              </a:extLst>
            </p:cNvPr>
            <p:cNvSpPr/>
            <p:nvPr/>
          </p:nvSpPr>
          <p:spPr>
            <a:xfrm>
              <a:off x="7046051" y="2747442"/>
              <a:ext cx="2273387" cy="864532"/>
            </a:xfrm>
            <a:prstGeom prst="rect">
              <a:avLst/>
            </a:prstGeom>
            <a:noFill/>
          </p:spPr>
          <p:txBody>
            <a:bodyPr wrap="square" rtlCol="0">
              <a:spAutoFit/>
            </a:bodyPr>
            <a:lstStyle/>
            <a:p>
              <a:pPr>
                <a:lnSpc>
                  <a:spcPct val="150000"/>
                </a:lnSpc>
              </a:pPr>
              <a:r>
                <a:rPr lang="vi-VN" altLang="zh-CN">
                  <a:solidFill>
                    <a:srgbClr val="594A42"/>
                  </a:solidFill>
                  <a:cs typeface="+mn-ea"/>
                  <a:sym typeface="+mn-lt"/>
                </a:rPr>
                <a:t>Thiết kế sản phẩm phù hợp</a:t>
              </a:r>
              <a:endParaRPr lang="zh-CN" altLang="en-US" dirty="0">
                <a:solidFill>
                  <a:srgbClr val="594A42"/>
                </a:solidFill>
                <a:cs typeface="+mn-ea"/>
                <a:sym typeface="+mn-lt"/>
              </a:endParaRPr>
            </a:p>
          </p:txBody>
        </p:sp>
        <p:grpSp>
          <p:nvGrpSpPr>
            <p:cNvPr id="14" name="组合 13">
              <a:extLst>
                <a:ext uri="{FF2B5EF4-FFF2-40B4-BE49-F238E27FC236}">
                  <a16:creationId xmlns:a16="http://schemas.microsoft.com/office/drawing/2014/main" id="{623B24DF-3275-47E6-B3B1-4F9C5B355788}"/>
                </a:ext>
              </a:extLst>
            </p:cNvPr>
            <p:cNvGrpSpPr/>
            <p:nvPr/>
          </p:nvGrpSpPr>
          <p:grpSpPr>
            <a:xfrm>
              <a:off x="6722040" y="2923777"/>
              <a:ext cx="297980" cy="219991"/>
              <a:chOff x="6951906" y="4080083"/>
              <a:chExt cx="608908" cy="449541"/>
            </a:xfrm>
          </p:grpSpPr>
          <p:sp>
            <p:nvSpPr>
              <p:cNvPr id="15" name="矩形: 圆角 14">
                <a:extLst>
                  <a:ext uri="{FF2B5EF4-FFF2-40B4-BE49-F238E27FC236}">
                    <a16:creationId xmlns:a16="http://schemas.microsoft.com/office/drawing/2014/main" id="{0361CB9B-0900-4E00-A572-0BE5E639A196}"/>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a:extLst>
                  <a:ext uri="{FF2B5EF4-FFF2-40B4-BE49-F238E27FC236}">
                    <a16:creationId xmlns:a16="http://schemas.microsoft.com/office/drawing/2014/main" id="{1D4FEFBA-DFD6-4EA4-A7A7-041A28F32C60}"/>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7" name="组合 16">
            <a:extLst>
              <a:ext uri="{FF2B5EF4-FFF2-40B4-BE49-F238E27FC236}">
                <a16:creationId xmlns:a16="http://schemas.microsoft.com/office/drawing/2014/main" id="{19A936A8-5C23-4384-ACC5-C4FC3BA57F03}"/>
              </a:ext>
            </a:extLst>
          </p:cNvPr>
          <p:cNvGrpSpPr/>
          <p:nvPr/>
        </p:nvGrpSpPr>
        <p:grpSpPr>
          <a:xfrm>
            <a:off x="1722154" y="2143887"/>
            <a:ext cx="2864746" cy="449034"/>
            <a:chOff x="6722040" y="2747442"/>
            <a:chExt cx="2864746" cy="449034"/>
          </a:xfrm>
        </p:grpSpPr>
        <p:sp>
          <p:nvSpPr>
            <p:cNvPr id="18" name="矩形 17">
              <a:extLst>
                <a:ext uri="{FF2B5EF4-FFF2-40B4-BE49-F238E27FC236}">
                  <a16:creationId xmlns:a16="http://schemas.microsoft.com/office/drawing/2014/main" id="{B108F7D8-1178-450D-944E-C0036AE4025A}"/>
                </a:ext>
              </a:extLst>
            </p:cNvPr>
            <p:cNvSpPr/>
            <p:nvPr/>
          </p:nvSpPr>
          <p:spPr>
            <a:xfrm>
              <a:off x="7046051" y="2747442"/>
              <a:ext cx="2540735" cy="449034"/>
            </a:xfrm>
            <a:prstGeom prst="rect">
              <a:avLst/>
            </a:prstGeom>
            <a:noFill/>
          </p:spPr>
          <p:txBody>
            <a:bodyPr wrap="square" rtlCol="0">
              <a:spAutoFit/>
            </a:bodyPr>
            <a:lstStyle/>
            <a:p>
              <a:pPr>
                <a:lnSpc>
                  <a:spcPct val="150000"/>
                </a:lnSpc>
              </a:pPr>
              <a:r>
                <a:rPr lang="vi-VN" altLang="zh-CN">
                  <a:solidFill>
                    <a:srgbClr val="594A42"/>
                  </a:solidFill>
                  <a:cs typeface="+mn-ea"/>
                  <a:sym typeface="+mn-lt"/>
                </a:rPr>
                <a:t>Kế hoạch bán hàng</a:t>
              </a:r>
              <a:endParaRPr lang="zh-CN" altLang="en-US" dirty="0">
                <a:solidFill>
                  <a:srgbClr val="594A42"/>
                </a:solidFill>
                <a:cs typeface="+mn-ea"/>
                <a:sym typeface="+mn-lt"/>
              </a:endParaRPr>
            </a:p>
          </p:txBody>
        </p:sp>
        <p:grpSp>
          <p:nvGrpSpPr>
            <p:cNvPr id="19" name="组合 18">
              <a:extLst>
                <a:ext uri="{FF2B5EF4-FFF2-40B4-BE49-F238E27FC236}">
                  <a16:creationId xmlns:a16="http://schemas.microsoft.com/office/drawing/2014/main" id="{B6130695-7B3D-4498-B68E-8A83352F1B6F}"/>
                </a:ext>
              </a:extLst>
            </p:cNvPr>
            <p:cNvGrpSpPr/>
            <p:nvPr/>
          </p:nvGrpSpPr>
          <p:grpSpPr>
            <a:xfrm>
              <a:off x="6722040" y="2923777"/>
              <a:ext cx="297980" cy="219991"/>
              <a:chOff x="6951906" y="4080083"/>
              <a:chExt cx="608908" cy="449541"/>
            </a:xfrm>
          </p:grpSpPr>
          <p:sp>
            <p:nvSpPr>
              <p:cNvPr id="20" name="矩形: 圆角 19">
                <a:extLst>
                  <a:ext uri="{FF2B5EF4-FFF2-40B4-BE49-F238E27FC236}">
                    <a16:creationId xmlns:a16="http://schemas.microsoft.com/office/drawing/2014/main" id="{22A832C4-5B4C-4EC5-9CBA-B20C1801D7E5}"/>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圆角 20">
                <a:extLst>
                  <a:ext uri="{FF2B5EF4-FFF2-40B4-BE49-F238E27FC236}">
                    <a16:creationId xmlns:a16="http://schemas.microsoft.com/office/drawing/2014/main" id="{4E80DF9B-3EB3-4599-85BE-4C0ADD2CC7C5}"/>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2" name="组合 21">
            <a:extLst>
              <a:ext uri="{FF2B5EF4-FFF2-40B4-BE49-F238E27FC236}">
                <a16:creationId xmlns:a16="http://schemas.microsoft.com/office/drawing/2014/main" id="{E37F717E-55E3-4CDA-B7CE-B3460D316A38}"/>
              </a:ext>
            </a:extLst>
          </p:cNvPr>
          <p:cNvGrpSpPr/>
          <p:nvPr/>
        </p:nvGrpSpPr>
        <p:grpSpPr>
          <a:xfrm>
            <a:off x="1676592" y="4291613"/>
            <a:ext cx="2910308" cy="1280030"/>
            <a:chOff x="6722040" y="2747442"/>
            <a:chExt cx="2597398" cy="1280030"/>
          </a:xfrm>
        </p:grpSpPr>
        <p:sp>
          <p:nvSpPr>
            <p:cNvPr id="23" name="矩形 22">
              <a:extLst>
                <a:ext uri="{FF2B5EF4-FFF2-40B4-BE49-F238E27FC236}">
                  <a16:creationId xmlns:a16="http://schemas.microsoft.com/office/drawing/2014/main" id="{ABC07075-3DAC-4E1A-A3F5-AEE1934E9ADD}"/>
                </a:ext>
              </a:extLst>
            </p:cNvPr>
            <p:cNvSpPr/>
            <p:nvPr/>
          </p:nvSpPr>
          <p:spPr>
            <a:xfrm>
              <a:off x="7046051" y="2747442"/>
              <a:ext cx="2273387" cy="1280030"/>
            </a:xfrm>
            <a:prstGeom prst="rect">
              <a:avLst/>
            </a:prstGeom>
            <a:noFill/>
          </p:spPr>
          <p:txBody>
            <a:bodyPr wrap="square" rtlCol="0">
              <a:spAutoFit/>
            </a:bodyPr>
            <a:lstStyle/>
            <a:p>
              <a:pPr>
                <a:lnSpc>
                  <a:spcPct val="150000"/>
                </a:lnSpc>
              </a:pPr>
              <a:r>
                <a:rPr lang="vi-VN" altLang="zh-CN">
                  <a:solidFill>
                    <a:srgbClr val="594A42"/>
                  </a:solidFill>
                  <a:cs typeface="+mn-ea"/>
                  <a:sym typeface="+mn-lt"/>
                </a:rPr>
                <a:t>Xác định định hướng Marketing phù hợp</a:t>
              </a:r>
              <a:endParaRPr lang="zh-CN" altLang="en-US" dirty="0">
                <a:solidFill>
                  <a:srgbClr val="594A42"/>
                </a:solidFill>
                <a:cs typeface="+mn-ea"/>
                <a:sym typeface="+mn-lt"/>
              </a:endParaRPr>
            </a:p>
          </p:txBody>
        </p:sp>
        <p:grpSp>
          <p:nvGrpSpPr>
            <p:cNvPr id="24" name="组合 23">
              <a:extLst>
                <a:ext uri="{FF2B5EF4-FFF2-40B4-BE49-F238E27FC236}">
                  <a16:creationId xmlns:a16="http://schemas.microsoft.com/office/drawing/2014/main" id="{90CA4342-64D8-41DB-AE32-C1776E39B784}"/>
                </a:ext>
              </a:extLst>
            </p:cNvPr>
            <p:cNvGrpSpPr/>
            <p:nvPr/>
          </p:nvGrpSpPr>
          <p:grpSpPr>
            <a:xfrm>
              <a:off x="6722040" y="2923777"/>
              <a:ext cx="297980" cy="219991"/>
              <a:chOff x="6951906" y="4080083"/>
              <a:chExt cx="608908" cy="449541"/>
            </a:xfrm>
          </p:grpSpPr>
          <p:sp>
            <p:nvSpPr>
              <p:cNvPr id="25" name="矩形: 圆角 24">
                <a:extLst>
                  <a:ext uri="{FF2B5EF4-FFF2-40B4-BE49-F238E27FC236}">
                    <a16:creationId xmlns:a16="http://schemas.microsoft.com/office/drawing/2014/main" id="{401805D2-E793-41EB-966B-CCDE34F67C03}"/>
                  </a:ext>
                </a:extLst>
              </p:cNvPr>
              <p:cNvSpPr/>
              <p:nvPr/>
            </p:nvSpPr>
            <p:spPr>
              <a:xfrm rot="2700000">
                <a:off x="6951906" y="4080083"/>
                <a:ext cx="449541" cy="449541"/>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圆角 25">
                <a:extLst>
                  <a:ext uri="{FF2B5EF4-FFF2-40B4-BE49-F238E27FC236}">
                    <a16:creationId xmlns:a16="http://schemas.microsoft.com/office/drawing/2014/main" id="{FFF0C8E3-E4F5-49B5-A7A0-920E6413B472}"/>
                  </a:ext>
                </a:extLst>
              </p:cNvPr>
              <p:cNvSpPr/>
              <p:nvPr/>
            </p:nvSpPr>
            <p:spPr>
              <a:xfrm rot="2700000">
                <a:off x="7146227" y="4097561"/>
                <a:ext cx="414587" cy="4145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p:spPr>
        <p:txBody>
          <a:bodyPr wrap="square" rtlCol="0">
            <a:spAutoFit/>
          </a:bodyPr>
          <a:lstStyle/>
          <a:p>
            <a:r>
              <a:rPr lang="vi-VN" sz="3500"/>
              <a:t>Mục đích phân tích thị trường</a:t>
            </a:r>
          </a:p>
        </p:txBody>
      </p:sp>
      <p:sp>
        <p:nvSpPr>
          <p:cNvPr id="29" name="Oval 44">
            <a:extLst>
              <a:ext uri="{FF2B5EF4-FFF2-40B4-BE49-F238E27FC236}">
                <a16:creationId xmlns:a16="http://schemas.microsoft.com/office/drawing/2014/main" id="{D085BFB9-406A-46C5-A6A7-BC7B51474E9A}"/>
              </a:ext>
            </a:extLst>
          </p:cNvPr>
          <p:cNvSpPr>
            <a:spLocks noChangeAspect="1"/>
          </p:cNvSpPr>
          <p:nvPr/>
        </p:nvSpPr>
        <p:spPr>
          <a:xfrm>
            <a:off x="5950729" y="3130546"/>
            <a:ext cx="764119" cy="909826"/>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rgbClr val="3E57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等线"/>
              <a:ea typeface="맑은 고딕" panose="020B0503020000020004" pitchFamily="34" charset="-127"/>
              <a:cs typeface="+mn-cs"/>
            </a:endParaRPr>
          </a:p>
        </p:txBody>
      </p:sp>
    </p:spTree>
    <p:extLst>
      <p:ext uri="{BB962C8B-B14F-4D97-AF65-F5344CB8AC3E}">
        <p14:creationId xmlns:p14="http://schemas.microsoft.com/office/powerpoint/2010/main" val="34932801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500"/>
                                        <p:tgtEl>
                                          <p:spTgt spid="5"/>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randombar(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500"/>
                                        <p:tgtEl>
                                          <p:spTgt spid="4"/>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500"/>
                            </p:stCondLst>
                            <p:childTnLst>
                              <p:par>
                                <p:cTn id="36" presetID="14" presetClass="entr" presetSubtype="1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randombar(horizontal)">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Mô hình phân tích thị trường</a:t>
            </a:r>
          </a:p>
        </p:txBody>
      </p:sp>
      <p:sp>
        <p:nvSpPr>
          <p:cNvPr id="28" name="Rectangle 27">
            <a:extLst>
              <a:ext uri="{FF2B5EF4-FFF2-40B4-BE49-F238E27FC236}">
                <a16:creationId xmlns:a16="http://schemas.microsoft.com/office/drawing/2014/main" id="{149A849B-94DA-402F-B90E-6CFAC1FE4363}"/>
              </a:ext>
            </a:extLst>
          </p:cNvPr>
          <p:cNvSpPr/>
          <p:nvPr/>
        </p:nvSpPr>
        <p:spPr>
          <a:xfrm>
            <a:off x="375920" y="5331153"/>
            <a:ext cx="2214880" cy="1307772"/>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latin typeface="+mj-lt"/>
                <a:cs typeface="Times New Roman" panose="02020603050405020304" pitchFamily="18" charset="0"/>
              </a:rPr>
              <a:t>Nhu cầu: khách</a:t>
            </a:r>
          </a:p>
          <a:p>
            <a:r>
              <a:rPr lang="vi-VN" sz="2000" dirty="0">
                <a:latin typeface="+mj-lt"/>
                <a:cs typeface="Times New Roman" panose="02020603050405020304" pitchFamily="18" charset="0"/>
              </a:rPr>
              <a:t>hàng đang sử</a:t>
            </a:r>
          </a:p>
          <a:p>
            <a:r>
              <a:rPr lang="vi-VN" sz="2000" dirty="0">
                <a:latin typeface="+mj-lt"/>
                <a:cs typeface="Times New Roman" panose="02020603050405020304" pitchFamily="18" charset="0"/>
              </a:rPr>
              <a:t>dụng sản phẩm</a:t>
            </a:r>
          </a:p>
          <a:p>
            <a:r>
              <a:rPr lang="vi-VN" sz="2000" dirty="0">
                <a:latin typeface="+mj-lt"/>
                <a:cs typeface="Times New Roman" panose="02020603050405020304" pitchFamily="18" charset="0"/>
              </a:rPr>
              <a:t>tương tự</a:t>
            </a:r>
            <a:endParaRPr lang="en-US" sz="2000" dirty="0">
              <a:latin typeface="+mj-lt"/>
              <a:cs typeface="Times New Roman" panose="02020603050405020304" pitchFamily="18" charset="0"/>
            </a:endParaRPr>
          </a:p>
        </p:txBody>
      </p:sp>
      <p:sp>
        <p:nvSpPr>
          <p:cNvPr id="30" name="Rectangle 29">
            <a:extLst>
              <a:ext uri="{FF2B5EF4-FFF2-40B4-BE49-F238E27FC236}">
                <a16:creationId xmlns:a16="http://schemas.microsoft.com/office/drawing/2014/main" id="{CA08F9F8-4D5A-4D3D-A121-93229D353979}"/>
              </a:ext>
            </a:extLst>
          </p:cNvPr>
          <p:cNvSpPr/>
          <p:nvPr/>
        </p:nvSpPr>
        <p:spPr>
          <a:xfrm>
            <a:off x="375920" y="1420820"/>
            <a:ext cx="1889760" cy="1307773"/>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dirty="0">
                <a:latin typeface="+mj-lt"/>
                <a:cs typeface="Times New Roman" panose="02020603050405020304" pitchFamily="18" charset="0"/>
              </a:rPr>
              <a:t>DN đang kinh</a:t>
            </a:r>
          </a:p>
          <a:p>
            <a:r>
              <a:rPr lang="vi-VN" sz="2000" dirty="0">
                <a:latin typeface="+mj-lt"/>
                <a:cs typeface="Times New Roman" panose="02020603050405020304" pitchFamily="18" charset="0"/>
              </a:rPr>
              <a:t>doanh tương </a:t>
            </a:r>
            <a:r>
              <a:rPr lang="vi-VN" sz="2000">
                <a:latin typeface="+mj-lt"/>
                <a:cs typeface="Times New Roman" panose="02020603050405020304" pitchFamily="18" charset="0"/>
              </a:rPr>
              <a:t>tự, liên </a:t>
            </a:r>
            <a:r>
              <a:rPr lang="vi-VN" sz="2000" dirty="0">
                <a:latin typeface="+mj-lt"/>
                <a:cs typeface="Times New Roman" panose="02020603050405020304" pitchFamily="18" charset="0"/>
              </a:rPr>
              <a:t>quan</a:t>
            </a:r>
            <a:endParaRPr lang="en-US" sz="2000" dirty="0">
              <a:latin typeface="+mj-lt"/>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75069099-4546-4DA8-932B-077BD03FC22C}"/>
              </a:ext>
            </a:extLst>
          </p:cNvPr>
          <p:cNvCxnSpPr>
            <a:cxnSpLocks/>
          </p:cNvCxnSpPr>
          <p:nvPr/>
        </p:nvCxnSpPr>
        <p:spPr>
          <a:xfrm flipH="1">
            <a:off x="566418" y="2728593"/>
            <a:ext cx="12703" cy="2602560"/>
          </a:xfrm>
          <a:prstGeom prst="straightConnector1">
            <a:avLst/>
          </a:prstGeom>
          <a:ln w="57150">
            <a:solidFill>
              <a:srgbClr val="3E57DE"/>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E8667B6-0AD3-4083-9750-DECED827057F}"/>
              </a:ext>
            </a:extLst>
          </p:cNvPr>
          <p:cNvCxnSpPr>
            <a:cxnSpLocks/>
            <a:endCxn id="33" idx="1"/>
          </p:cNvCxnSpPr>
          <p:nvPr/>
        </p:nvCxnSpPr>
        <p:spPr>
          <a:xfrm>
            <a:off x="579121" y="3903979"/>
            <a:ext cx="671834"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FE308EA-DF5B-4E6A-A6A8-8BC6A46D7839}"/>
              </a:ext>
            </a:extLst>
          </p:cNvPr>
          <p:cNvSpPr/>
          <p:nvPr/>
        </p:nvSpPr>
        <p:spPr>
          <a:xfrm>
            <a:off x="1250955" y="3148492"/>
            <a:ext cx="2366005" cy="1510974"/>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mj-lt"/>
                <a:cs typeface="Times New Roman" panose="02020603050405020304" pitchFamily="18" charset="0"/>
              </a:rPr>
              <a:t>Đặc</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điểm</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sp</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hiện</a:t>
            </a:r>
            <a:endParaRPr lang="en-US" sz="2000" dirty="0">
              <a:latin typeface="+mj-lt"/>
              <a:cs typeface="Times New Roman" panose="02020603050405020304" pitchFamily="18" charset="0"/>
            </a:endParaRPr>
          </a:p>
          <a:p>
            <a:r>
              <a:rPr lang="en-US" sz="2000" dirty="0" err="1">
                <a:latin typeface="+mj-lt"/>
                <a:cs typeface="Times New Roman" panose="02020603050405020304" pitchFamily="18" charset="0"/>
              </a:rPr>
              <a:t>có</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làm</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cho</a:t>
            </a:r>
            <a:r>
              <a:rPr lang="en-US" sz="2000" dirty="0">
                <a:latin typeface="+mj-lt"/>
                <a:cs typeface="Times New Roman" panose="02020603050405020304" pitchFamily="18" charset="0"/>
              </a:rPr>
              <a:t> KH:</a:t>
            </a:r>
          </a:p>
          <a:p>
            <a:r>
              <a:rPr lang="en-US" sz="2000" dirty="0">
                <a:latin typeface="+mj-lt"/>
                <a:cs typeface="Times New Roman" panose="02020603050405020304" pitchFamily="18" charset="0"/>
              </a:rPr>
              <a:t>-</a:t>
            </a:r>
            <a:r>
              <a:rPr lang="en-US" sz="2000">
                <a:latin typeface="+mj-lt"/>
                <a:cs typeface="Times New Roman" panose="02020603050405020304" pitchFamily="18" charset="0"/>
              </a:rPr>
              <a:t> </a:t>
            </a:r>
            <a:r>
              <a:rPr lang="en-US" sz="2000" dirty="0" err="1">
                <a:latin typeface="+mj-lt"/>
                <a:cs typeface="Times New Roman" panose="02020603050405020304" pitchFamily="18" charset="0"/>
              </a:rPr>
              <a:t>Hài</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lòng</a:t>
            </a:r>
            <a:endParaRPr lang="en-US" sz="2000" dirty="0">
              <a:latin typeface="+mj-lt"/>
              <a:cs typeface="Times New Roman" panose="02020603050405020304" pitchFamily="18" charset="0"/>
            </a:endParaRPr>
          </a:p>
          <a:p>
            <a:r>
              <a:rPr lang="en-US" sz="2000" dirty="0">
                <a:latin typeface="+mj-lt"/>
                <a:cs typeface="Times New Roman" panose="02020603050405020304" pitchFamily="18" charset="0"/>
              </a:rPr>
              <a:t>-</a:t>
            </a:r>
            <a:r>
              <a:rPr lang="en-US" sz="2000">
                <a:latin typeface="+mj-lt"/>
                <a:cs typeface="Times New Roman" panose="02020603050405020304" pitchFamily="18" charset="0"/>
              </a:rPr>
              <a:t> </a:t>
            </a:r>
            <a:r>
              <a:rPr lang="en-US" sz="2000" dirty="0" err="1">
                <a:latin typeface="+mj-lt"/>
                <a:cs typeface="Times New Roman" panose="02020603050405020304" pitchFamily="18" charset="0"/>
              </a:rPr>
              <a:t>Không</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hài</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lòng</a:t>
            </a:r>
            <a:endParaRPr lang="en-US" sz="2000" dirty="0">
              <a:latin typeface="+mj-lt"/>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1226E328-A890-4288-9B6E-21AC9A998BAF}"/>
              </a:ext>
            </a:extLst>
          </p:cNvPr>
          <p:cNvCxnSpPr>
            <a:cxnSpLocks/>
            <a:stCxn id="33" idx="3"/>
            <a:endCxn id="35" idx="1"/>
          </p:cNvCxnSpPr>
          <p:nvPr/>
        </p:nvCxnSpPr>
        <p:spPr>
          <a:xfrm>
            <a:off x="3616960" y="3903979"/>
            <a:ext cx="708344"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9F61F9B-32D6-4C98-9678-1379EA0626EF}"/>
              </a:ext>
            </a:extLst>
          </p:cNvPr>
          <p:cNvSpPr/>
          <p:nvPr/>
        </p:nvSpPr>
        <p:spPr>
          <a:xfrm>
            <a:off x="4325304" y="3449322"/>
            <a:ext cx="1727192" cy="909314"/>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latin typeface="+mj-lt"/>
                <a:cs typeface="Times New Roman" panose="02020603050405020304" pitchFamily="18" charset="0"/>
              </a:rPr>
              <a:t>Khách hàng mục tiêu</a:t>
            </a:r>
            <a:endParaRPr lang="en-US" sz="2000" dirty="0">
              <a:latin typeface="+mj-lt"/>
              <a:cs typeface="Times New Roman" panose="02020603050405020304" pitchFamily="18" charset="0"/>
            </a:endParaRPr>
          </a:p>
        </p:txBody>
      </p:sp>
      <p:sp>
        <p:nvSpPr>
          <p:cNvPr id="36" name="Rectangle 35">
            <a:extLst>
              <a:ext uri="{FF2B5EF4-FFF2-40B4-BE49-F238E27FC236}">
                <a16:creationId xmlns:a16="http://schemas.microsoft.com/office/drawing/2014/main" id="{236F3908-C757-4752-A0A3-71133DC7AC25}"/>
              </a:ext>
            </a:extLst>
          </p:cNvPr>
          <p:cNvSpPr/>
          <p:nvPr/>
        </p:nvSpPr>
        <p:spPr>
          <a:xfrm>
            <a:off x="6654800" y="1514474"/>
            <a:ext cx="2286000" cy="4779011"/>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latin typeface="+mj-lt"/>
                <a:cs typeface="Times New Roman" panose="02020603050405020304" pitchFamily="18" charset="0"/>
              </a:rPr>
              <a:t>THIẾT KẾ</a:t>
            </a:r>
          </a:p>
          <a:p>
            <a:pPr algn="ctr"/>
            <a:r>
              <a:rPr lang="vi-VN" sz="2000" b="1" dirty="0">
                <a:latin typeface="+mj-lt"/>
                <a:cs typeface="Times New Roman" panose="02020603050405020304" pitchFamily="18" charset="0"/>
              </a:rPr>
              <a:t>SẢN PHẨM</a:t>
            </a:r>
          </a:p>
          <a:p>
            <a:endParaRPr lang="vi-VN" sz="2000" dirty="0">
              <a:latin typeface="+mj-lt"/>
              <a:cs typeface="Times New Roman" panose="02020603050405020304" pitchFamily="18" charset="0"/>
            </a:endParaRPr>
          </a:p>
          <a:p>
            <a:r>
              <a:rPr lang="vi-VN" sz="2000">
                <a:latin typeface="+mj-lt"/>
                <a:cs typeface="Times New Roman" panose="02020603050405020304" pitchFamily="18" charset="0"/>
              </a:rPr>
              <a:t>- Giao diện</a:t>
            </a:r>
          </a:p>
          <a:p>
            <a:r>
              <a:rPr lang="vi-VN" sz="2000">
                <a:latin typeface="+mj-lt"/>
                <a:cs typeface="Times New Roman" panose="02020603050405020304" pitchFamily="18" charset="0"/>
              </a:rPr>
              <a:t>- Màu sắc</a:t>
            </a:r>
            <a:endParaRPr lang="vi-VN" sz="2000" dirty="0">
              <a:latin typeface="+mj-lt"/>
              <a:cs typeface="Times New Roman" panose="02020603050405020304" pitchFamily="18" charset="0"/>
            </a:endParaRPr>
          </a:p>
          <a:p>
            <a:r>
              <a:rPr lang="vi-VN" sz="2000">
                <a:latin typeface="+mj-lt"/>
                <a:cs typeface="Times New Roman" panose="02020603050405020304" pitchFamily="18" charset="0"/>
              </a:rPr>
              <a:t>- Hệ thống</a:t>
            </a:r>
            <a:endParaRPr lang="vi-VN" sz="2000" dirty="0">
              <a:latin typeface="+mj-lt"/>
              <a:cs typeface="Times New Roman" panose="02020603050405020304" pitchFamily="18" charset="0"/>
            </a:endParaRPr>
          </a:p>
          <a:p>
            <a:r>
              <a:rPr lang="vi-VN" sz="2000" dirty="0">
                <a:latin typeface="+mj-lt"/>
                <a:cs typeface="Times New Roman" panose="02020603050405020304" pitchFamily="18" charset="0"/>
              </a:rPr>
              <a:t>-</a:t>
            </a:r>
            <a:r>
              <a:rPr lang="vi-VN" sz="2000">
                <a:latin typeface="+mj-lt"/>
                <a:cs typeface="Times New Roman" panose="02020603050405020304" pitchFamily="18" charset="0"/>
              </a:rPr>
              <a:t> </a:t>
            </a:r>
            <a:r>
              <a:rPr lang="vi-VN" sz="2000" dirty="0">
                <a:latin typeface="+mj-lt"/>
                <a:cs typeface="Times New Roman" panose="02020603050405020304" pitchFamily="18" charset="0"/>
              </a:rPr>
              <a:t>Chất lượng</a:t>
            </a:r>
          </a:p>
          <a:p>
            <a:r>
              <a:rPr lang="vi-VN" sz="2000" dirty="0">
                <a:latin typeface="+mj-lt"/>
                <a:cs typeface="Times New Roman" panose="02020603050405020304" pitchFamily="18" charset="0"/>
              </a:rPr>
              <a:t>-</a:t>
            </a:r>
            <a:r>
              <a:rPr lang="vi-VN" sz="2000">
                <a:latin typeface="+mj-lt"/>
                <a:cs typeface="Times New Roman" panose="02020603050405020304" pitchFamily="18" charset="0"/>
              </a:rPr>
              <a:t> </a:t>
            </a:r>
            <a:r>
              <a:rPr lang="vi-VN" sz="2000" dirty="0">
                <a:latin typeface="+mj-lt"/>
                <a:cs typeface="Times New Roman" panose="02020603050405020304" pitchFamily="18" charset="0"/>
              </a:rPr>
              <a:t>Điểm khác biệt</a:t>
            </a:r>
            <a:endParaRPr lang="en-US" sz="2000" dirty="0">
              <a:latin typeface="+mj-lt"/>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4B199665-0608-46B0-B7CD-EC28390FE5BC}"/>
              </a:ext>
            </a:extLst>
          </p:cNvPr>
          <p:cNvCxnSpPr>
            <a:cxnSpLocks/>
            <a:stCxn id="35" idx="3"/>
            <a:endCxn id="36" idx="1"/>
          </p:cNvCxnSpPr>
          <p:nvPr/>
        </p:nvCxnSpPr>
        <p:spPr>
          <a:xfrm>
            <a:off x="6052496" y="3903979"/>
            <a:ext cx="602304" cy="1"/>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40710E3-F0CB-4A94-87B9-8FE41AB1A212}"/>
              </a:ext>
            </a:extLst>
          </p:cNvPr>
          <p:cNvCxnSpPr>
            <a:cxnSpLocks/>
            <a:endCxn id="30" idx="3"/>
          </p:cNvCxnSpPr>
          <p:nvPr/>
        </p:nvCxnSpPr>
        <p:spPr>
          <a:xfrm flipH="1" flipV="1">
            <a:off x="2265680" y="2074707"/>
            <a:ext cx="4389120" cy="1"/>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396D5D6-9C3F-4C69-8C50-01E30DDB79B7}"/>
              </a:ext>
            </a:extLst>
          </p:cNvPr>
          <p:cNvCxnSpPr>
            <a:cxnSpLocks/>
            <a:endCxn id="28" idx="3"/>
          </p:cNvCxnSpPr>
          <p:nvPr/>
        </p:nvCxnSpPr>
        <p:spPr>
          <a:xfrm flipH="1">
            <a:off x="2590800" y="5985039"/>
            <a:ext cx="4064000" cy="0"/>
          </a:xfrm>
          <a:prstGeom prst="straightConnector1">
            <a:avLst/>
          </a:prstGeom>
          <a:ln w="57150">
            <a:solidFill>
              <a:srgbClr val="3E57DE"/>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67CF9EE-BE54-42CA-B573-095FA5631813}"/>
              </a:ext>
            </a:extLst>
          </p:cNvPr>
          <p:cNvSpPr/>
          <p:nvPr/>
        </p:nvSpPr>
        <p:spPr>
          <a:xfrm>
            <a:off x="9885680" y="2049703"/>
            <a:ext cx="2006600" cy="3553536"/>
          </a:xfrm>
          <a:prstGeom prst="rect">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latin typeface="+mj-lt"/>
                <a:cs typeface="Times New Roman" panose="02020603050405020304" pitchFamily="18" charset="0"/>
              </a:rPr>
              <a:t>THÔNG SỐ</a:t>
            </a:r>
          </a:p>
          <a:p>
            <a:pPr algn="ctr"/>
            <a:r>
              <a:rPr lang="vi-VN" sz="2000" b="1">
                <a:latin typeface="+mj-lt"/>
                <a:cs typeface="Times New Roman" panose="02020603050405020304" pitchFamily="18" charset="0"/>
              </a:rPr>
              <a:t>TÀI CHÍNH</a:t>
            </a:r>
          </a:p>
          <a:p>
            <a:pPr algn="ctr"/>
            <a:endParaRPr lang="vi-VN" sz="2000" b="1" dirty="0">
              <a:latin typeface="+mj-lt"/>
              <a:cs typeface="Times New Roman" panose="02020603050405020304" pitchFamily="18" charset="0"/>
            </a:endParaRPr>
          </a:p>
          <a:p>
            <a:r>
              <a:rPr lang="vi-VN" sz="2000">
                <a:latin typeface="+mj-lt"/>
                <a:cs typeface="Times New Roman" panose="02020603050405020304" pitchFamily="18" charset="0"/>
              </a:rPr>
              <a:t>- </a:t>
            </a:r>
            <a:r>
              <a:rPr lang="vi-VN" sz="2000" dirty="0">
                <a:latin typeface="+mj-lt"/>
                <a:cs typeface="Times New Roman" panose="02020603050405020304" pitchFamily="18" charset="0"/>
              </a:rPr>
              <a:t>Giá bán</a:t>
            </a:r>
          </a:p>
          <a:p>
            <a:r>
              <a:rPr lang="vi-VN" sz="2000" dirty="0">
                <a:latin typeface="+mj-lt"/>
                <a:cs typeface="Times New Roman" panose="02020603050405020304" pitchFamily="18" charset="0"/>
              </a:rPr>
              <a:t>- Sản lượng</a:t>
            </a:r>
          </a:p>
          <a:p>
            <a:r>
              <a:rPr lang="vi-VN" sz="2000" dirty="0">
                <a:latin typeface="+mj-lt"/>
                <a:cs typeface="Times New Roman" panose="02020603050405020304" pitchFamily="18" charset="0"/>
              </a:rPr>
              <a:t>- CP Marketing</a:t>
            </a:r>
          </a:p>
          <a:p>
            <a:r>
              <a:rPr lang="vi-VN" sz="2000" dirty="0">
                <a:latin typeface="+mj-lt"/>
                <a:cs typeface="Times New Roman" panose="02020603050405020304" pitchFamily="18" charset="0"/>
              </a:rPr>
              <a:t>- CP </a:t>
            </a:r>
            <a:r>
              <a:rPr lang="vi-VN" sz="2000">
                <a:latin typeface="+mj-lt"/>
                <a:cs typeface="Times New Roman" panose="02020603050405020304" pitchFamily="18" charset="0"/>
              </a:rPr>
              <a:t>bán hàng</a:t>
            </a:r>
            <a:endParaRPr lang="en-US" sz="2000" dirty="0">
              <a:latin typeface="+mj-lt"/>
              <a:cs typeface="Times New Roman" panose="02020603050405020304" pitchFamily="18" charset="0"/>
            </a:endParaRPr>
          </a:p>
        </p:txBody>
      </p:sp>
      <p:sp>
        <p:nvSpPr>
          <p:cNvPr id="41" name="Arrow: Right 40">
            <a:extLst>
              <a:ext uri="{FF2B5EF4-FFF2-40B4-BE49-F238E27FC236}">
                <a16:creationId xmlns:a16="http://schemas.microsoft.com/office/drawing/2014/main" id="{7D6A08D8-D6E3-421B-B860-5805C4079030}"/>
              </a:ext>
            </a:extLst>
          </p:cNvPr>
          <p:cNvSpPr/>
          <p:nvPr/>
        </p:nvSpPr>
        <p:spPr>
          <a:xfrm>
            <a:off x="8889996" y="3678500"/>
            <a:ext cx="995684" cy="450957"/>
          </a:xfrm>
          <a:prstGeom prst="rightArrow">
            <a:avLst/>
          </a:prstGeom>
          <a:solidFill>
            <a:srgbClr val="3E57DE"/>
          </a:solidFill>
          <a:ln>
            <a:solidFill>
              <a:srgbClr val="3E5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3700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Nội dung phân tích thị trường</a:t>
            </a:r>
          </a:p>
        </p:txBody>
      </p:sp>
      <p:sp>
        <p:nvSpPr>
          <p:cNvPr id="67" name="TextBox 66">
            <a:extLst>
              <a:ext uri="{FF2B5EF4-FFF2-40B4-BE49-F238E27FC236}">
                <a16:creationId xmlns:a16="http://schemas.microsoft.com/office/drawing/2014/main" id="{D0695574-A564-4BDF-8607-B251BB3C52E3}"/>
              </a:ext>
            </a:extLst>
          </p:cNvPr>
          <p:cNvSpPr txBox="1"/>
          <p:nvPr/>
        </p:nvSpPr>
        <p:spPr>
          <a:xfrm>
            <a:off x="823279" y="1557762"/>
            <a:ext cx="958096" cy="646331"/>
          </a:xfrm>
          <a:prstGeom prst="rect">
            <a:avLst/>
          </a:prstGeom>
          <a:noFill/>
        </p:spPr>
        <p:txBody>
          <a:bodyPr wrap="square" lIns="108000" rIns="108000" rtlCol="0" anchor="ctr">
            <a:spAutoFit/>
          </a:bodyPr>
          <a:lstStyle/>
          <a:p>
            <a:pPr algn="ctr" defTabSz="914400"/>
            <a:r>
              <a:rPr lang="en-US" altLang="ko-KR" sz="3600" b="1" dirty="0">
                <a:solidFill>
                  <a:srgbClr val="0680C3"/>
                </a:solidFill>
                <a:latin typeface="Arial"/>
                <a:cs typeface="Arial" pitchFamily="34" charset="0"/>
              </a:rPr>
              <a:t>01</a:t>
            </a:r>
            <a:endParaRPr lang="ko-KR" altLang="en-US" sz="3600" b="1" dirty="0">
              <a:solidFill>
                <a:srgbClr val="0680C3"/>
              </a:solidFill>
              <a:latin typeface="Arial"/>
              <a:cs typeface="Arial" pitchFamily="34" charset="0"/>
            </a:endParaRPr>
          </a:p>
        </p:txBody>
      </p:sp>
      <p:grpSp>
        <p:nvGrpSpPr>
          <p:cNvPr id="68" name="Group 67">
            <a:extLst>
              <a:ext uri="{FF2B5EF4-FFF2-40B4-BE49-F238E27FC236}">
                <a16:creationId xmlns:a16="http://schemas.microsoft.com/office/drawing/2014/main" id="{AFCE115C-E997-4D21-9BA5-BDA7EE8EF7AF}"/>
              </a:ext>
            </a:extLst>
          </p:cNvPr>
          <p:cNvGrpSpPr/>
          <p:nvPr/>
        </p:nvGrpSpPr>
        <p:grpSpPr>
          <a:xfrm>
            <a:off x="1894134" y="1669440"/>
            <a:ext cx="5737181" cy="811652"/>
            <a:chOff x="665833" y="2698787"/>
            <a:chExt cx="3322837" cy="811652"/>
          </a:xfrm>
        </p:grpSpPr>
        <p:sp>
          <p:nvSpPr>
            <p:cNvPr id="69" name="TextBox 68">
              <a:extLst>
                <a:ext uri="{FF2B5EF4-FFF2-40B4-BE49-F238E27FC236}">
                  <a16:creationId xmlns:a16="http://schemas.microsoft.com/office/drawing/2014/main" id="{34521D05-D4B4-4183-8BE4-58E9174AA75B}"/>
                </a:ext>
              </a:extLst>
            </p:cNvPr>
            <p:cNvSpPr txBox="1"/>
            <p:nvPr/>
          </p:nvSpPr>
          <p:spPr>
            <a:xfrm>
              <a:off x="787499" y="3233440"/>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Bao </a:t>
              </a:r>
              <a:r>
                <a:rPr kumimoji="0" lang="vi-VN"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gồm nhu cầu hiện hữu và nhu cầu tiềm năng</a:t>
              </a:r>
              <a:endParaRPr kumimoji="0" lang="ko-KR" altLang="en-US" sz="1200" b="0" i="0" u="none" strike="noStrike" kern="0" cap="none" spc="0" normalizeH="0" baseline="0" noProof="0" dirty="0">
                <a:ln>
                  <a:noFill/>
                </a:ln>
                <a:solidFill>
                  <a:srgbClr val="000000">
                    <a:lumMod val="75000"/>
                    <a:lumOff val="25000"/>
                  </a:srgbClr>
                </a:solidFill>
                <a:effectLst/>
                <a:uLnTx/>
                <a:uFillTx/>
                <a:latin typeface="+mj-lt"/>
                <a:cs typeface="Arial" pitchFamily="34" charset="0"/>
              </a:endParaRPr>
            </a:p>
          </p:txBody>
        </p:sp>
        <p:sp>
          <p:nvSpPr>
            <p:cNvPr id="70" name="TextBox 69">
              <a:extLst>
                <a:ext uri="{FF2B5EF4-FFF2-40B4-BE49-F238E27FC236}">
                  <a16:creationId xmlns:a16="http://schemas.microsoft.com/office/drawing/2014/main" id="{5C516AB6-2E34-46F1-9FAD-82AC840BD941}"/>
                </a:ext>
              </a:extLst>
            </p:cNvPr>
            <p:cNvSpPr txBox="1"/>
            <p:nvPr/>
          </p:nvSpPr>
          <p:spPr>
            <a:xfrm>
              <a:off x="665833" y="2698787"/>
              <a:ext cx="3322837" cy="432792"/>
            </a:xfrm>
            <a:prstGeom prst="roundRect">
              <a:avLst>
                <a:gd name="adj" fmla="val 50000"/>
              </a:avLst>
            </a:prstGeom>
            <a:solidFill>
              <a:srgbClr val="0680C3"/>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Phân tích nhu cầu</a:t>
              </a:r>
            </a:p>
          </p:txBody>
        </p:sp>
      </p:grpSp>
      <p:sp>
        <p:nvSpPr>
          <p:cNvPr id="71" name="TextBox 70">
            <a:extLst>
              <a:ext uri="{FF2B5EF4-FFF2-40B4-BE49-F238E27FC236}">
                <a16:creationId xmlns:a16="http://schemas.microsoft.com/office/drawing/2014/main" id="{40E1BA36-6FF3-4E11-8BFD-BB36FA3D98DA}"/>
              </a:ext>
            </a:extLst>
          </p:cNvPr>
          <p:cNvSpPr txBox="1"/>
          <p:nvPr/>
        </p:nvSpPr>
        <p:spPr>
          <a:xfrm>
            <a:off x="823279" y="2761812"/>
            <a:ext cx="958096" cy="646331"/>
          </a:xfrm>
          <a:prstGeom prst="rect">
            <a:avLst/>
          </a:prstGeom>
          <a:noFill/>
        </p:spPr>
        <p:txBody>
          <a:bodyPr wrap="square" lIns="108000" rIns="108000" rtlCol="0" anchor="ctr">
            <a:spAutoFit/>
          </a:bodyPr>
          <a:lstStyle/>
          <a:p>
            <a:pPr algn="ctr" defTabSz="914400"/>
            <a:r>
              <a:rPr lang="en-US" altLang="ko-KR" sz="3600" b="1" dirty="0">
                <a:solidFill>
                  <a:srgbClr val="07A398"/>
                </a:solidFill>
                <a:latin typeface="Arial"/>
                <a:cs typeface="Arial" pitchFamily="34" charset="0"/>
              </a:rPr>
              <a:t>02</a:t>
            </a:r>
            <a:endParaRPr lang="ko-KR" altLang="en-US" sz="3600" b="1" dirty="0">
              <a:solidFill>
                <a:srgbClr val="07A398"/>
              </a:solidFill>
              <a:latin typeface="Arial"/>
              <a:cs typeface="Arial" pitchFamily="34" charset="0"/>
            </a:endParaRPr>
          </a:p>
        </p:txBody>
      </p:sp>
      <p:grpSp>
        <p:nvGrpSpPr>
          <p:cNvPr id="72" name="Group 71">
            <a:extLst>
              <a:ext uri="{FF2B5EF4-FFF2-40B4-BE49-F238E27FC236}">
                <a16:creationId xmlns:a16="http://schemas.microsoft.com/office/drawing/2014/main" id="{B374F34F-3FC6-4D63-B14A-3376B6437803}"/>
              </a:ext>
            </a:extLst>
          </p:cNvPr>
          <p:cNvGrpSpPr/>
          <p:nvPr/>
        </p:nvGrpSpPr>
        <p:grpSpPr>
          <a:xfrm>
            <a:off x="1894134" y="2873490"/>
            <a:ext cx="5737181" cy="816728"/>
            <a:chOff x="665833" y="2698787"/>
            <a:chExt cx="3322837" cy="816728"/>
          </a:xfrm>
        </p:grpSpPr>
        <p:sp>
          <p:nvSpPr>
            <p:cNvPr id="73" name="TextBox 72">
              <a:extLst>
                <a:ext uri="{FF2B5EF4-FFF2-40B4-BE49-F238E27FC236}">
                  <a16:creationId xmlns:a16="http://schemas.microsoft.com/office/drawing/2014/main" id="{3FB05F93-73BE-4977-A106-3ED80DC4801B}"/>
                </a:ext>
              </a:extLst>
            </p:cNvPr>
            <p:cNvSpPr txBox="1"/>
            <p:nvPr/>
          </p:nvSpPr>
          <p:spPr>
            <a:xfrm>
              <a:off x="787499" y="3238516"/>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1200" kern="0">
                  <a:solidFill>
                    <a:srgbClr val="000000">
                      <a:lumMod val="75000"/>
                      <a:lumOff val="25000"/>
                    </a:srgbClr>
                  </a:solidFill>
                  <a:latin typeface="+mj-lt"/>
                  <a:cs typeface="Arial" pitchFamily="34" charset="0"/>
                </a:rPr>
                <a:t>X</a:t>
              </a: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ác định điểm mạnh điểm yếu của đối thủ</a:t>
              </a:r>
              <a:endParaRPr kumimoji="0" lang="ko-KR" altLang="en-US" sz="1200" b="0" i="0" u="none" strike="noStrike" kern="0" cap="none" spc="0" normalizeH="0" baseline="0" noProof="0" dirty="0">
                <a:ln>
                  <a:noFill/>
                </a:ln>
                <a:solidFill>
                  <a:srgbClr val="000000">
                    <a:lumMod val="75000"/>
                    <a:lumOff val="25000"/>
                  </a:srgbClr>
                </a:solidFill>
                <a:effectLst/>
                <a:uLnTx/>
                <a:uFillTx/>
                <a:latin typeface="+mj-lt"/>
                <a:cs typeface="Arial" pitchFamily="34" charset="0"/>
              </a:endParaRPr>
            </a:p>
          </p:txBody>
        </p:sp>
        <p:sp>
          <p:nvSpPr>
            <p:cNvPr id="74" name="TextBox 73">
              <a:extLst>
                <a:ext uri="{FF2B5EF4-FFF2-40B4-BE49-F238E27FC236}">
                  <a16:creationId xmlns:a16="http://schemas.microsoft.com/office/drawing/2014/main" id="{F4CE71E0-DDBF-47CB-A202-B8CAD775D19B}"/>
                </a:ext>
              </a:extLst>
            </p:cNvPr>
            <p:cNvSpPr txBox="1"/>
            <p:nvPr/>
          </p:nvSpPr>
          <p:spPr>
            <a:xfrm>
              <a:off x="665833" y="2698787"/>
              <a:ext cx="3322837" cy="432792"/>
            </a:xfrm>
            <a:prstGeom prst="roundRect">
              <a:avLst>
                <a:gd name="adj" fmla="val 50000"/>
              </a:avLst>
            </a:prstGeom>
            <a:solidFill>
              <a:srgbClr val="07A398"/>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Phân tích đối thủ cạnh tranh</a:t>
              </a:r>
            </a:p>
          </p:txBody>
        </p:sp>
      </p:grpSp>
      <p:sp>
        <p:nvSpPr>
          <p:cNvPr id="75" name="TextBox 74">
            <a:extLst>
              <a:ext uri="{FF2B5EF4-FFF2-40B4-BE49-F238E27FC236}">
                <a16:creationId xmlns:a16="http://schemas.microsoft.com/office/drawing/2014/main" id="{7A74300D-7C8E-4C88-AAD0-85F362796548}"/>
              </a:ext>
            </a:extLst>
          </p:cNvPr>
          <p:cNvSpPr txBox="1"/>
          <p:nvPr/>
        </p:nvSpPr>
        <p:spPr>
          <a:xfrm>
            <a:off x="823279" y="3965862"/>
            <a:ext cx="958096" cy="646331"/>
          </a:xfrm>
          <a:prstGeom prst="rect">
            <a:avLst/>
          </a:prstGeom>
          <a:noFill/>
        </p:spPr>
        <p:txBody>
          <a:bodyPr wrap="square" lIns="108000" rIns="108000" rtlCol="0" anchor="ctr">
            <a:spAutoFit/>
          </a:bodyPr>
          <a:lstStyle/>
          <a:p>
            <a:pPr algn="ctr" defTabSz="914400"/>
            <a:r>
              <a:rPr lang="en-US" altLang="ko-KR" sz="3600" b="1" dirty="0">
                <a:solidFill>
                  <a:srgbClr val="90C221"/>
                </a:solidFill>
                <a:latin typeface="Arial"/>
                <a:cs typeface="Arial" pitchFamily="34" charset="0"/>
              </a:rPr>
              <a:t>03</a:t>
            </a:r>
            <a:endParaRPr lang="ko-KR" altLang="en-US" sz="3600" b="1" dirty="0">
              <a:solidFill>
                <a:srgbClr val="90C221"/>
              </a:solidFill>
              <a:latin typeface="Arial"/>
              <a:cs typeface="Arial" pitchFamily="34" charset="0"/>
            </a:endParaRPr>
          </a:p>
        </p:txBody>
      </p:sp>
      <p:grpSp>
        <p:nvGrpSpPr>
          <p:cNvPr id="76" name="Group 75">
            <a:extLst>
              <a:ext uri="{FF2B5EF4-FFF2-40B4-BE49-F238E27FC236}">
                <a16:creationId xmlns:a16="http://schemas.microsoft.com/office/drawing/2014/main" id="{BEC5FE85-A1FD-4DE5-A923-C6E9E97760E6}"/>
              </a:ext>
            </a:extLst>
          </p:cNvPr>
          <p:cNvGrpSpPr/>
          <p:nvPr/>
        </p:nvGrpSpPr>
        <p:grpSpPr>
          <a:xfrm>
            <a:off x="1894134" y="4077540"/>
            <a:ext cx="5737181" cy="811652"/>
            <a:chOff x="665833" y="2698787"/>
            <a:chExt cx="3322837" cy="811652"/>
          </a:xfrm>
        </p:grpSpPr>
        <p:sp>
          <p:nvSpPr>
            <p:cNvPr id="77" name="TextBox 76">
              <a:extLst>
                <a:ext uri="{FF2B5EF4-FFF2-40B4-BE49-F238E27FC236}">
                  <a16:creationId xmlns:a16="http://schemas.microsoft.com/office/drawing/2014/main" id="{193E5133-BD5E-40C5-8310-2F43AE66CEC9}"/>
                </a:ext>
              </a:extLst>
            </p:cNvPr>
            <p:cNvSpPr txBox="1"/>
            <p:nvPr/>
          </p:nvSpPr>
          <p:spPr>
            <a:xfrm>
              <a:off x="787499" y="3233440"/>
              <a:ext cx="3201171" cy="276999"/>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Đối tượng khách hàng mà doanh nghiệp khởi nghiệp muốn phục vụ</a:t>
              </a:r>
            </a:p>
          </p:txBody>
        </p:sp>
        <p:sp>
          <p:nvSpPr>
            <p:cNvPr id="78" name="TextBox 77">
              <a:extLst>
                <a:ext uri="{FF2B5EF4-FFF2-40B4-BE49-F238E27FC236}">
                  <a16:creationId xmlns:a16="http://schemas.microsoft.com/office/drawing/2014/main" id="{2032BAF8-56FA-4087-A81E-B539E231223C}"/>
                </a:ext>
              </a:extLst>
            </p:cNvPr>
            <p:cNvSpPr txBox="1"/>
            <p:nvPr/>
          </p:nvSpPr>
          <p:spPr>
            <a:xfrm>
              <a:off x="665833" y="2698787"/>
              <a:ext cx="3322837" cy="432792"/>
            </a:xfrm>
            <a:prstGeom prst="roundRect">
              <a:avLst>
                <a:gd name="adj" fmla="val 50000"/>
              </a:avLst>
            </a:prstGeom>
            <a:solidFill>
              <a:srgbClr val="90C221"/>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Xác định khách hàng mục tiêu</a:t>
              </a:r>
            </a:p>
          </p:txBody>
        </p:sp>
      </p:grpSp>
      <p:sp>
        <p:nvSpPr>
          <p:cNvPr id="79" name="TextBox 78">
            <a:extLst>
              <a:ext uri="{FF2B5EF4-FFF2-40B4-BE49-F238E27FC236}">
                <a16:creationId xmlns:a16="http://schemas.microsoft.com/office/drawing/2014/main" id="{4C9FAA74-064F-4FD4-B1F6-0873624A4715}"/>
              </a:ext>
            </a:extLst>
          </p:cNvPr>
          <p:cNvSpPr txBox="1"/>
          <p:nvPr/>
        </p:nvSpPr>
        <p:spPr>
          <a:xfrm>
            <a:off x="823279" y="5169912"/>
            <a:ext cx="958096" cy="646331"/>
          </a:xfrm>
          <a:prstGeom prst="rect">
            <a:avLst/>
          </a:prstGeom>
          <a:noFill/>
        </p:spPr>
        <p:txBody>
          <a:bodyPr wrap="square" lIns="108000" rIns="108000" rtlCol="0" anchor="ctr">
            <a:spAutoFit/>
          </a:bodyPr>
          <a:lstStyle/>
          <a:p>
            <a:pPr algn="ctr" defTabSz="914400"/>
            <a:r>
              <a:rPr lang="en-US" altLang="ko-KR" sz="3600" b="1" dirty="0">
                <a:solidFill>
                  <a:srgbClr val="FBA200"/>
                </a:solidFill>
                <a:latin typeface="Arial"/>
                <a:cs typeface="Arial" pitchFamily="34" charset="0"/>
              </a:rPr>
              <a:t>04</a:t>
            </a:r>
            <a:endParaRPr lang="ko-KR" altLang="en-US" sz="3600" b="1" dirty="0">
              <a:solidFill>
                <a:srgbClr val="FBA200"/>
              </a:solidFill>
              <a:latin typeface="Arial"/>
              <a:cs typeface="Arial" pitchFamily="34" charset="0"/>
            </a:endParaRPr>
          </a:p>
        </p:txBody>
      </p:sp>
      <p:grpSp>
        <p:nvGrpSpPr>
          <p:cNvPr id="80" name="Group 79">
            <a:extLst>
              <a:ext uri="{FF2B5EF4-FFF2-40B4-BE49-F238E27FC236}">
                <a16:creationId xmlns:a16="http://schemas.microsoft.com/office/drawing/2014/main" id="{DA908EF8-8D90-4D69-9D16-168039FC1176}"/>
              </a:ext>
            </a:extLst>
          </p:cNvPr>
          <p:cNvGrpSpPr/>
          <p:nvPr/>
        </p:nvGrpSpPr>
        <p:grpSpPr>
          <a:xfrm>
            <a:off x="1894134" y="5281590"/>
            <a:ext cx="5737181" cy="956690"/>
            <a:chOff x="665833" y="2698787"/>
            <a:chExt cx="3322837" cy="956690"/>
          </a:xfrm>
        </p:grpSpPr>
        <p:sp>
          <p:nvSpPr>
            <p:cNvPr id="81" name="TextBox 80">
              <a:extLst>
                <a:ext uri="{FF2B5EF4-FFF2-40B4-BE49-F238E27FC236}">
                  <a16:creationId xmlns:a16="http://schemas.microsoft.com/office/drawing/2014/main" id="{90B2A97C-556A-455E-B885-ECB561391554}"/>
                </a:ext>
              </a:extLst>
            </p:cNvPr>
            <p:cNvSpPr txBox="1"/>
            <p:nvPr/>
          </p:nvSpPr>
          <p:spPr>
            <a:xfrm>
              <a:off x="787499" y="3193812"/>
              <a:ext cx="3201171" cy="461665"/>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a:ln>
                    <a:noFill/>
                  </a:ln>
                  <a:solidFill>
                    <a:srgbClr val="000000">
                      <a:lumMod val="75000"/>
                      <a:lumOff val="25000"/>
                    </a:srgbClr>
                  </a:solidFill>
                  <a:effectLst/>
                  <a:uLnTx/>
                  <a:uFillTx/>
                  <a:latin typeface="+mj-lt"/>
                  <a:cs typeface="Arial" pitchFamily="34" charset="0"/>
                </a:rPr>
                <a:t>Mẫu mã, bao bì, kiểu dán, chất liệu, tiêu chuẩn kỹ thuật, thuộc tính tạo nên sự khác biệt của sản phẩm</a:t>
              </a:r>
            </a:p>
          </p:txBody>
        </p:sp>
        <p:sp>
          <p:nvSpPr>
            <p:cNvPr id="82" name="TextBox 81">
              <a:extLst>
                <a:ext uri="{FF2B5EF4-FFF2-40B4-BE49-F238E27FC236}">
                  <a16:creationId xmlns:a16="http://schemas.microsoft.com/office/drawing/2014/main" id="{2BC7AD30-019B-47EA-B9AB-643EF5468E8F}"/>
                </a:ext>
              </a:extLst>
            </p:cNvPr>
            <p:cNvSpPr txBox="1"/>
            <p:nvPr/>
          </p:nvSpPr>
          <p:spPr>
            <a:xfrm>
              <a:off x="665833" y="2698787"/>
              <a:ext cx="3322837" cy="432792"/>
            </a:xfrm>
            <a:prstGeom prst="roundRect">
              <a:avLst>
                <a:gd name="adj" fmla="val 50000"/>
              </a:avLst>
            </a:prstGeom>
            <a:solidFill>
              <a:srgbClr val="FBA200"/>
            </a:solidFill>
          </p:spPr>
          <p:txBody>
            <a:bodyPr wrap="square" lIns="27432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solidFill>
                    <a:prstClr val="white"/>
                  </a:solidFill>
                  <a:effectLst/>
                  <a:uLnTx/>
                  <a:uFillTx/>
                  <a:latin typeface="+mj-lt"/>
                  <a:cs typeface="Arial" pitchFamily="34" charset="0"/>
                </a:rPr>
                <a:t>Mô tả sản phẩm</a:t>
              </a:r>
            </a:p>
          </p:txBody>
        </p:sp>
      </p:grpSp>
    </p:spTree>
    <p:extLst>
      <p:ext uri="{BB962C8B-B14F-4D97-AF65-F5344CB8AC3E}">
        <p14:creationId xmlns:p14="http://schemas.microsoft.com/office/powerpoint/2010/main" val="183158113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10" presetClass="entr" presetSubtype="0" fill="hold" nodeType="with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fade">
                                      <p:cBhvr>
                                        <p:cTn id="23" dur="500"/>
                                        <p:tgtEl>
                                          <p:spTgt spid="75"/>
                                        </p:tgtEl>
                                      </p:cBhvr>
                                    </p:animEffect>
                                  </p:childTnLst>
                                </p:cTn>
                              </p:par>
                              <p:par>
                                <p:cTn id="24" presetID="10" presetClass="entr" presetSubtype="0" fill="hold" nodeType="with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fade">
                                      <p:cBhvr>
                                        <p:cTn id="26" dur="500"/>
                                        <p:tgtEl>
                                          <p:spTgt spid="7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par>
                                <p:cTn id="32" presetID="10" presetClass="entr" presetSubtype="0" fill="hold"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1" grpId="0"/>
      <p:bldP spid="75" grpId="0"/>
      <p:bldP spid="7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Nội dung phân tích thị trường</a:t>
            </a:r>
          </a:p>
        </p:txBody>
      </p:sp>
      <p:sp>
        <p:nvSpPr>
          <p:cNvPr id="36" name="六边形 30">
            <a:extLst>
              <a:ext uri="{FF2B5EF4-FFF2-40B4-BE49-F238E27FC236}">
                <a16:creationId xmlns:a16="http://schemas.microsoft.com/office/drawing/2014/main" id="{AF8C13FE-CBB5-4D46-BC32-6F8D8CA4F245}"/>
              </a:ext>
            </a:extLst>
          </p:cNvPr>
          <p:cNvSpPr/>
          <p:nvPr/>
        </p:nvSpPr>
        <p:spPr>
          <a:xfrm>
            <a:off x="1063170" y="3238530"/>
            <a:ext cx="2241787" cy="1956246"/>
          </a:xfrm>
          <a:prstGeom prst="hexagon">
            <a:avLst/>
          </a:prstGeom>
          <a:solidFill>
            <a:srgbClr val="00B0F0"/>
          </a:soli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lvl="0" algn="ctr"/>
            <a:r>
              <a:rPr lang="en-US" sz="2000">
                <a:solidFill>
                  <a:schemeClr val="lt1"/>
                </a:solidFill>
                <a:latin typeface="+mj-lt"/>
                <a:cs typeface="Times New Roman" panose="02020603050405020304" pitchFamily="18" charset="0"/>
              </a:rPr>
              <a:t>Nhận thức nhu cầu</a:t>
            </a:r>
          </a:p>
        </p:txBody>
      </p:sp>
      <p:grpSp>
        <p:nvGrpSpPr>
          <p:cNvPr id="41" name="组合 35">
            <a:extLst>
              <a:ext uri="{FF2B5EF4-FFF2-40B4-BE49-F238E27FC236}">
                <a16:creationId xmlns:a16="http://schemas.microsoft.com/office/drawing/2014/main" id="{1736699C-E1F5-4A05-ADED-74C0D85AD53E}"/>
              </a:ext>
            </a:extLst>
          </p:cNvPr>
          <p:cNvGrpSpPr/>
          <p:nvPr/>
        </p:nvGrpSpPr>
        <p:grpSpPr>
          <a:xfrm>
            <a:off x="3084870" y="2236499"/>
            <a:ext cx="2240280" cy="1956816"/>
            <a:chOff x="2027245" y="1923783"/>
            <a:chExt cx="1441680" cy="1242751"/>
          </a:xfrm>
        </p:grpSpPr>
        <p:sp>
          <p:nvSpPr>
            <p:cNvPr id="42" name="六边形 36">
              <a:extLst>
                <a:ext uri="{FF2B5EF4-FFF2-40B4-BE49-F238E27FC236}">
                  <a16:creationId xmlns:a16="http://schemas.microsoft.com/office/drawing/2014/main" id="{313B4970-E68C-4B6F-AD72-2A7FC0AFA77F}"/>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43" name="矩形 37">
              <a:extLst>
                <a:ext uri="{FF2B5EF4-FFF2-40B4-BE49-F238E27FC236}">
                  <a16:creationId xmlns:a16="http://schemas.microsoft.com/office/drawing/2014/main" id="{F4CA8808-A00E-414E-957C-E709E67937D6}"/>
                </a:ext>
              </a:extLst>
            </p:cNvPr>
            <p:cNvSpPr/>
            <p:nvPr/>
          </p:nvSpPr>
          <p:spPr>
            <a:xfrm>
              <a:off x="2266898" y="2239194"/>
              <a:ext cx="970008" cy="645036"/>
            </a:xfrm>
            <a:prstGeom prst="rect">
              <a:avLst/>
            </a:prstGeom>
          </p:spPr>
          <p:txBody>
            <a:bodyPr wrap="square">
              <a:spAutoFit/>
            </a:bodyPr>
            <a:lstStyle/>
            <a:p>
              <a:pPr marR="0" lvl="0" indent="0" algn="ctr" fontAlgn="base">
                <a:lnSpc>
                  <a:spcPct val="100000"/>
                </a:lnSpc>
                <a:spcBef>
                  <a:spcPct val="0"/>
                </a:spcBef>
                <a:spcAft>
                  <a:spcPct val="0"/>
                </a:spcAft>
                <a:buClrTx/>
                <a:buSzTx/>
                <a:buFontTx/>
                <a:buNone/>
                <a:tabLst/>
                <a:defRPr/>
              </a:pPr>
              <a:r>
                <a:rPr lang="en-US" altLang="zh-CN" sz="2000">
                  <a:solidFill>
                    <a:srgbClr val="333333"/>
                  </a:solidFill>
                  <a:latin typeface="+mj-lt"/>
                  <a:cs typeface="Times New Roman" panose="02020603050405020304" pitchFamily="18" charset="0"/>
                </a:rPr>
                <a:t>Tìm hiểu thông tin sản phẩm</a:t>
              </a:r>
            </a:p>
          </p:txBody>
        </p:sp>
      </p:grpSp>
      <p:grpSp>
        <p:nvGrpSpPr>
          <p:cNvPr id="50" name="组合 35">
            <a:extLst>
              <a:ext uri="{FF2B5EF4-FFF2-40B4-BE49-F238E27FC236}">
                <a16:creationId xmlns:a16="http://schemas.microsoft.com/office/drawing/2014/main" id="{6158BA47-044C-4161-A2DC-AD426DA7A9D3}"/>
              </a:ext>
            </a:extLst>
          </p:cNvPr>
          <p:cNvGrpSpPr/>
          <p:nvPr/>
        </p:nvGrpSpPr>
        <p:grpSpPr>
          <a:xfrm>
            <a:off x="5044473" y="3341346"/>
            <a:ext cx="2240280" cy="1956816"/>
            <a:chOff x="2027245" y="1923783"/>
            <a:chExt cx="1441680" cy="1242751"/>
          </a:xfrm>
        </p:grpSpPr>
        <p:sp>
          <p:nvSpPr>
            <p:cNvPr id="51" name="六边形 36">
              <a:extLst>
                <a:ext uri="{FF2B5EF4-FFF2-40B4-BE49-F238E27FC236}">
                  <a16:creationId xmlns:a16="http://schemas.microsoft.com/office/drawing/2014/main" id="{C4FF73A0-0EBA-4F48-A72D-8FD7391D4171}"/>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52" name="矩形 37">
              <a:extLst>
                <a:ext uri="{FF2B5EF4-FFF2-40B4-BE49-F238E27FC236}">
                  <a16:creationId xmlns:a16="http://schemas.microsoft.com/office/drawing/2014/main" id="{37F1BEA9-5595-4F0D-B99B-878FBC43BEAD}"/>
                </a:ext>
              </a:extLst>
            </p:cNvPr>
            <p:cNvSpPr/>
            <p:nvPr/>
          </p:nvSpPr>
          <p:spPr>
            <a:xfrm>
              <a:off x="2311554" y="2103668"/>
              <a:ext cx="921403" cy="840501"/>
            </a:xfrm>
            <a:prstGeom prst="rect">
              <a:avLst/>
            </a:prstGeom>
          </p:spPr>
          <p:txBody>
            <a:bodyPr wrap="none">
              <a:spAutoFit/>
            </a:bodyPr>
            <a:lstStyle/>
            <a:p>
              <a:pPr algn="ctr" fontAlgn="base">
                <a:spcBef>
                  <a:spcPct val="0"/>
                </a:spcBef>
                <a:spcAft>
                  <a:spcPct val="0"/>
                </a:spcAft>
                <a:defRPr/>
              </a:pPr>
              <a:r>
                <a:rPr lang="en-US" sz="2000">
                  <a:solidFill>
                    <a:srgbClr val="333333"/>
                  </a:solidFill>
                  <a:latin typeface="+mj-lt"/>
                  <a:cs typeface="Times New Roman" panose="02020603050405020304" pitchFamily="18" charset="0"/>
                </a:rPr>
                <a:t>Đánh giá,</a:t>
              </a:r>
            </a:p>
            <a:p>
              <a:pPr algn="ctr" fontAlgn="base">
                <a:spcBef>
                  <a:spcPct val="0"/>
                </a:spcBef>
                <a:spcAft>
                  <a:spcPct val="0"/>
                </a:spcAft>
                <a:defRPr/>
              </a:pPr>
              <a:r>
                <a:rPr lang="en-US" sz="2000">
                  <a:solidFill>
                    <a:srgbClr val="333333"/>
                  </a:solidFill>
                  <a:latin typeface="+mj-lt"/>
                  <a:cs typeface="Times New Roman" panose="02020603050405020304" pitchFamily="18" charset="0"/>
                </a:rPr>
                <a:t>so sánh</a:t>
              </a:r>
            </a:p>
            <a:p>
              <a:pPr algn="ctr" fontAlgn="base">
                <a:spcBef>
                  <a:spcPct val="0"/>
                </a:spcBef>
                <a:spcAft>
                  <a:spcPct val="0"/>
                </a:spcAft>
                <a:defRPr/>
              </a:pPr>
              <a:r>
                <a:rPr lang="en-US" sz="2000">
                  <a:solidFill>
                    <a:srgbClr val="333333"/>
                  </a:solidFill>
                  <a:latin typeface="+mj-lt"/>
                  <a:cs typeface="Times New Roman" panose="02020603050405020304" pitchFamily="18" charset="0"/>
                </a:rPr>
                <a:t>giữa các</a:t>
              </a:r>
            </a:p>
            <a:p>
              <a:pPr algn="ctr" fontAlgn="base">
                <a:spcBef>
                  <a:spcPct val="0"/>
                </a:spcBef>
                <a:spcAft>
                  <a:spcPct val="0"/>
                </a:spcAft>
                <a:defRPr/>
              </a:pPr>
              <a:r>
                <a:rPr lang="en-US" sz="2000">
                  <a:solidFill>
                    <a:srgbClr val="333333"/>
                  </a:solidFill>
                  <a:latin typeface="+mj-lt"/>
                  <a:cs typeface="Times New Roman" panose="02020603050405020304" pitchFamily="18" charset="0"/>
                </a:rPr>
                <a:t>nhãn hiệu</a:t>
              </a:r>
              <a:endParaRPr lang="en-US" sz="2000" dirty="0">
                <a:solidFill>
                  <a:srgbClr val="333333"/>
                </a:solidFill>
                <a:latin typeface="+mj-lt"/>
                <a:cs typeface="Times New Roman" panose="02020603050405020304" pitchFamily="18" charset="0"/>
              </a:endParaRPr>
            </a:p>
          </p:txBody>
        </p:sp>
      </p:grpSp>
      <p:grpSp>
        <p:nvGrpSpPr>
          <p:cNvPr id="53" name="组合 35">
            <a:extLst>
              <a:ext uri="{FF2B5EF4-FFF2-40B4-BE49-F238E27FC236}">
                <a16:creationId xmlns:a16="http://schemas.microsoft.com/office/drawing/2014/main" id="{CEB7BC02-F0D1-4E41-9FEE-0BE91BAB1428}"/>
              </a:ext>
            </a:extLst>
          </p:cNvPr>
          <p:cNvGrpSpPr/>
          <p:nvPr/>
        </p:nvGrpSpPr>
        <p:grpSpPr>
          <a:xfrm>
            <a:off x="6987394" y="2286207"/>
            <a:ext cx="2240280" cy="1956816"/>
            <a:chOff x="2027245" y="1923783"/>
            <a:chExt cx="1441680" cy="1242751"/>
          </a:xfrm>
        </p:grpSpPr>
        <p:sp>
          <p:nvSpPr>
            <p:cNvPr id="54" name="六边形 36">
              <a:extLst>
                <a:ext uri="{FF2B5EF4-FFF2-40B4-BE49-F238E27FC236}">
                  <a16:creationId xmlns:a16="http://schemas.microsoft.com/office/drawing/2014/main" id="{6739C014-A550-49E1-9AE9-44188AA73F58}"/>
                </a:ext>
              </a:extLst>
            </p:cNvPr>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marL="0" marR="0" lvl="0" indent="0" algn="ctr" defTabSz="966788" eaLnBrk="1" fontAlgn="base" latinLnBrk="0" hangingPunct="1">
                <a:lnSpc>
                  <a:spcPct val="100000"/>
                </a:lnSpc>
                <a:spcBef>
                  <a:spcPct val="0"/>
                </a:spcBef>
                <a:spcAft>
                  <a:spcPct val="0"/>
                </a:spcAft>
                <a:buClrTx/>
                <a:buSzTx/>
                <a:buFontTx/>
                <a:buNone/>
                <a:tabLst/>
                <a:defRPr/>
              </a:pPr>
              <a:endParaRPr kumimoji="0" lang="zh-CN" altLang="en-US" sz="1890" b="0" i="0" u="none" strike="noStrike" kern="0" cap="none" spc="0" normalizeH="0" baseline="0" noProof="0">
                <a:ln>
                  <a:noFill/>
                </a:ln>
                <a:solidFill>
                  <a:srgbClr val="005696"/>
                </a:solidFill>
                <a:effectLst/>
                <a:uLnTx/>
                <a:uFillTx/>
                <a:latin typeface="微软雅黑"/>
                <a:ea typeface="微软雅黑"/>
                <a:cs typeface="+mn-cs"/>
              </a:endParaRPr>
            </a:p>
          </p:txBody>
        </p:sp>
        <p:sp>
          <p:nvSpPr>
            <p:cNvPr id="55" name="矩形 37">
              <a:extLst>
                <a:ext uri="{FF2B5EF4-FFF2-40B4-BE49-F238E27FC236}">
                  <a16:creationId xmlns:a16="http://schemas.microsoft.com/office/drawing/2014/main" id="{3AD13034-D098-48B0-982F-A72A6BB6DDA4}"/>
                </a:ext>
              </a:extLst>
            </p:cNvPr>
            <p:cNvSpPr/>
            <p:nvPr/>
          </p:nvSpPr>
          <p:spPr>
            <a:xfrm>
              <a:off x="2374629" y="2239194"/>
              <a:ext cx="805867" cy="449570"/>
            </a:xfrm>
            <a:prstGeom prst="rect">
              <a:avLst/>
            </a:prstGeom>
          </p:spPr>
          <p:txBody>
            <a:bodyPr wrap="none">
              <a:spAutoFit/>
            </a:bodyPr>
            <a:lstStyle/>
            <a:p>
              <a:pPr algn="ctr" fontAlgn="base">
                <a:spcBef>
                  <a:spcPct val="0"/>
                </a:spcBef>
                <a:spcAft>
                  <a:spcPct val="0"/>
                </a:spcAft>
                <a:defRPr/>
              </a:pPr>
              <a:r>
                <a:rPr lang="en-US" altLang="zh-CN" sz="2000">
                  <a:solidFill>
                    <a:srgbClr val="333333"/>
                  </a:solidFill>
                  <a:latin typeface="+mj-lt"/>
                  <a:cs typeface="Times New Roman" panose="02020603050405020304" pitchFamily="18" charset="0"/>
                </a:rPr>
                <a:t>Mua sản</a:t>
              </a:r>
            </a:p>
            <a:p>
              <a:pPr algn="ctr" fontAlgn="base">
                <a:spcBef>
                  <a:spcPct val="0"/>
                </a:spcBef>
                <a:spcAft>
                  <a:spcPct val="0"/>
                </a:spcAft>
                <a:defRPr/>
              </a:pPr>
              <a:r>
                <a:rPr lang="en-US" altLang="zh-CN" sz="2000">
                  <a:solidFill>
                    <a:srgbClr val="333333"/>
                  </a:solidFill>
                  <a:latin typeface="+mj-lt"/>
                  <a:cs typeface="Times New Roman" panose="02020603050405020304" pitchFamily="18" charset="0"/>
                </a:rPr>
                <a:t>phẩm</a:t>
              </a:r>
            </a:p>
          </p:txBody>
        </p:sp>
      </p:grpSp>
      <p:sp>
        <p:nvSpPr>
          <p:cNvPr id="57" name="六边形 30">
            <a:extLst>
              <a:ext uri="{FF2B5EF4-FFF2-40B4-BE49-F238E27FC236}">
                <a16:creationId xmlns:a16="http://schemas.microsoft.com/office/drawing/2014/main" id="{BB0E5BF5-6944-4E47-976B-4A184E7C3561}"/>
              </a:ext>
            </a:extLst>
          </p:cNvPr>
          <p:cNvSpPr/>
          <p:nvPr/>
        </p:nvSpPr>
        <p:spPr>
          <a:xfrm>
            <a:off x="8975785" y="3250550"/>
            <a:ext cx="2241787" cy="1956246"/>
          </a:xfrm>
          <a:prstGeom prst="hexagon">
            <a:avLst/>
          </a:prstGeom>
          <a:solidFill>
            <a:srgbClr val="00B0F0"/>
          </a:solidFill>
          <a:ln w="12700" cap="flat" cmpd="sng" algn="ctr">
            <a:gradFill>
              <a:gsLst>
                <a:gs pos="89000">
                  <a:sysClr val="window" lastClr="FFFFFF">
                    <a:lumMod val="85000"/>
                  </a:sysClr>
                </a:gs>
                <a:gs pos="0">
                  <a:sysClr val="window" lastClr="FFFFFF"/>
                </a:gs>
              </a:gsLst>
              <a:lin ang="7200000" scaled="0"/>
            </a:gradFill>
            <a:prstDash val="solid"/>
          </a:ln>
          <a:effectLst>
            <a:outerShdw blurRad="254000" dist="127000" dir="8160000" algn="tr" rotWithShape="0">
              <a:prstClr val="black">
                <a:alpha val="34000"/>
              </a:prstClr>
            </a:outerShdw>
          </a:effectLst>
        </p:spPr>
        <p:txBody>
          <a:bodyPr rtlCol="0" anchor="ctr"/>
          <a:lstStyle/>
          <a:p>
            <a:pPr algn="ctr" fontAlgn="base">
              <a:spcBef>
                <a:spcPct val="0"/>
              </a:spcBef>
              <a:spcAft>
                <a:spcPct val="0"/>
              </a:spcAft>
              <a:defRPr/>
            </a:pPr>
            <a:r>
              <a:rPr lang="en-US" sz="2000">
                <a:solidFill>
                  <a:schemeClr val="bg1"/>
                </a:solidFill>
                <a:latin typeface="+mj-lt"/>
                <a:cs typeface="Times New Roman" panose="02020603050405020304" pitchFamily="18" charset="0"/>
              </a:rPr>
              <a:t>Đánh giá sau sử dụng</a:t>
            </a:r>
            <a:endParaRPr lang="zh-CN" altLang="en-US" sz="2000">
              <a:solidFill>
                <a:schemeClr val="bg1"/>
              </a:solidFill>
              <a:latin typeface="+mj-lt"/>
              <a:cs typeface="Times New Roman" panose="02020603050405020304" pitchFamily="18" charset="0"/>
            </a:endParaRPr>
          </a:p>
        </p:txBody>
      </p:sp>
      <p:sp>
        <p:nvSpPr>
          <p:cNvPr id="7" name="Arrow: Curved Down 6">
            <a:extLst>
              <a:ext uri="{FF2B5EF4-FFF2-40B4-BE49-F238E27FC236}">
                <a16:creationId xmlns:a16="http://schemas.microsoft.com/office/drawing/2014/main" id="{8152E16F-C065-4A2E-B9F1-1EC442EE654E}"/>
              </a:ext>
            </a:extLst>
          </p:cNvPr>
          <p:cNvSpPr/>
          <p:nvPr/>
        </p:nvSpPr>
        <p:spPr>
          <a:xfrm>
            <a:off x="1885951" y="1294304"/>
            <a:ext cx="8420100" cy="1956246"/>
          </a:xfrm>
          <a:prstGeom prst="curvedDownArrow">
            <a:avLst/>
          </a:prstGeom>
          <a:solidFill>
            <a:srgbClr val="3E5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Tree>
    <p:extLst>
      <p:ext uri="{BB962C8B-B14F-4D97-AF65-F5344CB8AC3E}">
        <p14:creationId xmlns:p14="http://schemas.microsoft.com/office/powerpoint/2010/main" val="63043192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500" fill="hold"/>
                                        <p:tgtEl>
                                          <p:spTgt spid="50"/>
                                        </p:tgtEl>
                                        <p:attrNameLst>
                                          <p:attrName>ppt_w</p:attrName>
                                        </p:attrNameLst>
                                      </p:cBhvr>
                                      <p:tavLst>
                                        <p:tav tm="0">
                                          <p:val>
                                            <p:fltVal val="0"/>
                                          </p:val>
                                        </p:tav>
                                        <p:tav tm="100000">
                                          <p:val>
                                            <p:strVal val="#ppt_w"/>
                                          </p:val>
                                        </p:tav>
                                      </p:tavLst>
                                    </p:anim>
                                    <p:anim calcmode="lin" valueType="num">
                                      <p:cBhvr>
                                        <p:cTn id="20" dur="500" fill="hold"/>
                                        <p:tgtEl>
                                          <p:spTgt spid="50"/>
                                        </p:tgtEl>
                                        <p:attrNameLst>
                                          <p:attrName>ppt_h</p:attrName>
                                        </p:attrNameLst>
                                      </p:cBhvr>
                                      <p:tavLst>
                                        <p:tav tm="0">
                                          <p:val>
                                            <p:fltVal val="0"/>
                                          </p:val>
                                        </p:tav>
                                        <p:tav tm="100000">
                                          <p:val>
                                            <p:strVal val="#ppt_h"/>
                                          </p:val>
                                        </p:tav>
                                      </p:tavLst>
                                    </p:anim>
                                    <p:animEffect transition="in" filter="fade">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arn(inVertical)">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7"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F91F3-CF5C-46D5-8B20-0F91BE364596}"/>
              </a:ext>
            </a:extLst>
          </p:cNvPr>
          <p:cNvSpPr/>
          <p:nvPr/>
        </p:nvSpPr>
        <p:spPr>
          <a:xfrm>
            <a:off x="1302327" y="4950708"/>
            <a:ext cx="9121702" cy="866775"/>
          </a:xfrm>
          <a:prstGeom prst="rect">
            <a:avLst/>
          </a:prstGeom>
          <a:solidFill>
            <a:srgbClr val="00B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t>SO SÁNH VỚI SẢN PHẨM TƯƠNG TỰ</a:t>
            </a:r>
          </a:p>
        </p:txBody>
      </p:sp>
      <p:sp>
        <p:nvSpPr>
          <p:cNvPr id="27" name="TextBox 26">
            <a:extLst>
              <a:ext uri="{FF2B5EF4-FFF2-40B4-BE49-F238E27FC236}">
                <a16:creationId xmlns:a16="http://schemas.microsoft.com/office/drawing/2014/main" id="{A4ACFA5B-93B6-4719-B964-6BBF447B7BF1}"/>
              </a:ext>
            </a:extLst>
          </p:cNvPr>
          <p:cNvSpPr txBox="1"/>
          <p:nvPr/>
        </p:nvSpPr>
        <p:spPr>
          <a:xfrm>
            <a:off x="1302327" y="461817"/>
            <a:ext cx="8794352" cy="630942"/>
          </a:xfrm>
          <a:prstGeom prst="rect">
            <a:avLst/>
          </a:prstGeom>
          <a:noFill/>
          <a:ln>
            <a:noFill/>
          </a:ln>
        </p:spPr>
        <p:txBody>
          <a:bodyPr wrap="square" rtlCol="0">
            <a:spAutoFit/>
          </a:bodyPr>
          <a:lstStyle/>
          <a:p>
            <a:r>
              <a:rPr lang="vi-VN" sz="3500"/>
              <a:t>Mô tả sản phẩm</a:t>
            </a:r>
          </a:p>
        </p:txBody>
      </p:sp>
      <p:sp>
        <p:nvSpPr>
          <p:cNvPr id="20" name="Right Arrow Callout 4">
            <a:extLst>
              <a:ext uri="{FF2B5EF4-FFF2-40B4-BE49-F238E27FC236}">
                <a16:creationId xmlns:a16="http://schemas.microsoft.com/office/drawing/2014/main" id="{D1DCD96B-863C-4085-9C84-51646806BC62}"/>
              </a:ext>
            </a:extLst>
          </p:cNvPr>
          <p:cNvSpPr/>
          <p:nvPr/>
        </p:nvSpPr>
        <p:spPr>
          <a:xfrm>
            <a:off x="7398157" y="2123981"/>
            <a:ext cx="3611324" cy="1602140"/>
          </a:xfrm>
          <a:prstGeom prst="rightArrowCallout">
            <a:avLst>
              <a:gd name="adj1" fmla="val 30293"/>
              <a:gd name="adj2" fmla="val 25630"/>
              <a:gd name="adj3" fmla="val 24276"/>
              <a:gd name="adj4" fmla="val 81673"/>
            </a:avLst>
          </a:prstGeom>
          <a:solidFill>
            <a:sysClr val="window" lastClr="FFFFFF"/>
          </a:solidFill>
          <a:ln w="63500" cap="flat" cmpd="sng" algn="ctr">
            <a:solidFill>
              <a:srgbClr val="FBA200"/>
            </a:solidFill>
            <a:prstDash val="solid"/>
            <a:miter lim="800000"/>
          </a:ln>
          <a:effectLst>
            <a:outerShdw blurRad="25400" dist="25400" algn="l" rotWithShape="0">
              <a:prstClr val="black">
                <a:alpha val="30000"/>
              </a:prstClr>
            </a:outerShdw>
          </a:effectLst>
        </p:spPr>
        <p:txBody>
          <a:bodyPr rtlCol="0" anchor="ctr"/>
          <a:lstStyle/>
          <a:p>
            <a:pPr marL="514350"/>
            <a:r>
              <a:rPr lang="en-US" kern="0">
                <a:solidFill>
                  <a:srgbClr val="333333"/>
                </a:solidFill>
                <a:latin typeface="+mj-lt"/>
              </a:rPr>
              <a:t>Phân tích sự phù hợp của sản phẩm với nhu cầu khách hàng.</a:t>
            </a:r>
          </a:p>
        </p:txBody>
      </p:sp>
      <p:sp>
        <p:nvSpPr>
          <p:cNvPr id="21" name="Right Arrow Callout 5">
            <a:extLst>
              <a:ext uri="{FF2B5EF4-FFF2-40B4-BE49-F238E27FC236}">
                <a16:creationId xmlns:a16="http://schemas.microsoft.com/office/drawing/2014/main" id="{9865CAA2-C2BE-4B57-A193-CF9F337E0B75}"/>
              </a:ext>
            </a:extLst>
          </p:cNvPr>
          <p:cNvSpPr/>
          <p:nvPr/>
        </p:nvSpPr>
        <p:spPr>
          <a:xfrm>
            <a:off x="4442151" y="2123981"/>
            <a:ext cx="3474164" cy="1602140"/>
          </a:xfrm>
          <a:prstGeom prst="rightArrowCallout">
            <a:avLst>
              <a:gd name="adj1" fmla="val 30293"/>
              <a:gd name="adj2" fmla="val 25630"/>
              <a:gd name="adj3" fmla="val 24276"/>
              <a:gd name="adj4" fmla="val 75547"/>
            </a:avLst>
          </a:prstGeom>
          <a:solidFill>
            <a:sysClr val="window" lastClr="FFFFFF"/>
          </a:solidFill>
          <a:ln w="63500" cap="flat" cmpd="sng" algn="ctr">
            <a:solidFill>
              <a:srgbClr val="90C221"/>
            </a:solidFill>
            <a:prstDash val="solid"/>
            <a:miter lim="800000"/>
          </a:ln>
          <a:effectLst>
            <a:outerShdw blurRad="25400" dist="25400" algn="l" rotWithShape="0">
              <a:prstClr val="black">
                <a:alpha val="30000"/>
              </a:prstClr>
            </a:outerShdw>
          </a:effectLst>
        </p:spPr>
        <p:txBody>
          <a:bodyPr rtlCol="0" anchor="ctr"/>
          <a:lstStyle/>
          <a:p>
            <a:pPr marL="514350"/>
            <a:r>
              <a:rPr lang="en-US" kern="0">
                <a:solidFill>
                  <a:srgbClr val="333333"/>
                </a:solidFill>
                <a:latin typeface="+mj-lt"/>
              </a:rPr>
              <a:t>Khảo sát khả năng sẵn lòng trả của khách hàng</a:t>
            </a:r>
          </a:p>
        </p:txBody>
      </p:sp>
      <p:sp>
        <p:nvSpPr>
          <p:cNvPr id="23" name="Right Arrow Callout 7">
            <a:extLst>
              <a:ext uri="{FF2B5EF4-FFF2-40B4-BE49-F238E27FC236}">
                <a16:creationId xmlns:a16="http://schemas.microsoft.com/office/drawing/2014/main" id="{59C8D559-40C6-49EF-B915-B4A23A49C2A9}"/>
              </a:ext>
            </a:extLst>
          </p:cNvPr>
          <p:cNvSpPr/>
          <p:nvPr/>
        </p:nvSpPr>
        <p:spPr>
          <a:xfrm>
            <a:off x="1302327" y="2125305"/>
            <a:ext cx="3720848" cy="1602140"/>
          </a:xfrm>
          <a:prstGeom prst="rightArrowCallout">
            <a:avLst>
              <a:gd name="adj1" fmla="val 30293"/>
              <a:gd name="adj2" fmla="val 25035"/>
              <a:gd name="adj3" fmla="val 24276"/>
              <a:gd name="adj4" fmla="val 74486"/>
            </a:avLst>
          </a:prstGeom>
          <a:solidFill>
            <a:sysClr val="window" lastClr="FFFFFF"/>
          </a:solidFill>
          <a:ln w="63500" cap="flat" cmpd="sng" algn="ctr">
            <a:solidFill>
              <a:srgbClr val="0680C3"/>
            </a:solidFill>
            <a:prstDash val="solid"/>
            <a:miter lim="800000"/>
          </a:ln>
          <a:effectLst>
            <a:outerShdw blurRad="25400" dist="25400" algn="l" rotWithShape="0">
              <a:prstClr val="black">
                <a:alpha val="30000"/>
              </a:prst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Thiết kế sản phẩm</a:t>
            </a:r>
          </a:p>
          <a:p>
            <a:pPr marR="0" lvl="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Định vị chất lượng</a:t>
            </a:r>
          </a:p>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Giá thành, giá bán</a:t>
            </a:r>
          </a:p>
          <a:p>
            <a:pPr marL="0" marR="0" lvl="0" indent="0" defTabSz="914400" eaLnBrk="1" fontAlgn="auto" latinLnBrk="0" hangingPunct="1">
              <a:lnSpc>
                <a:spcPct val="100000"/>
              </a:lnSpc>
              <a:spcBef>
                <a:spcPts val="0"/>
              </a:spcBef>
              <a:spcAft>
                <a:spcPts val="0"/>
              </a:spcAft>
              <a:buClrTx/>
              <a:buSzTx/>
              <a:buFontTx/>
              <a:buNone/>
              <a:tabLst/>
              <a:defRPr/>
            </a:pPr>
            <a:r>
              <a:rPr kumimoji="0" lang="vi-VN" altLang="ko-KR" b="0" i="0" u="none" strike="noStrike" kern="0" cap="none" spc="0" normalizeH="0" baseline="0" noProof="0">
                <a:ln>
                  <a:noFill/>
                </a:ln>
                <a:solidFill>
                  <a:srgbClr val="333333"/>
                </a:solidFill>
                <a:effectLst/>
                <a:uLnTx/>
                <a:uFillTx/>
                <a:latin typeface="+mj-lt"/>
                <a:cs typeface="+mn-cs"/>
              </a:rPr>
              <a:t>- Các thuộc tính công nghệ</a:t>
            </a:r>
            <a:endParaRPr kumimoji="0" lang="ko-KR" altLang="en-US" b="0" i="0" u="none" strike="noStrike" kern="0" cap="none" spc="0" normalizeH="0" baseline="0" noProof="0">
              <a:ln>
                <a:noFill/>
              </a:ln>
              <a:solidFill>
                <a:srgbClr val="333333"/>
              </a:solidFill>
              <a:effectLst/>
              <a:uLnTx/>
              <a:uFillTx/>
              <a:latin typeface="+mj-lt"/>
              <a:cs typeface="+mn-cs"/>
            </a:endParaRPr>
          </a:p>
        </p:txBody>
      </p:sp>
      <p:sp>
        <p:nvSpPr>
          <p:cNvPr id="3" name="Arrow: Down 2">
            <a:extLst>
              <a:ext uri="{FF2B5EF4-FFF2-40B4-BE49-F238E27FC236}">
                <a16:creationId xmlns:a16="http://schemas.microsoft.com/office/drawing/2014/main" id="{27C4CAAD-0D0B-4433-BF77-0A4F0676E2E6}"/>
              </a:ext>
            </a:extLst>
          </p:cNvPr>
          <p:cNvSpPr/>
          <p:nvPr/>
        </p:nvSpPr>
        <p:spPr>
          <a:xfrm>
            <a:off x="2345023" y="3724797"/>
            <a:ext cx="619125" cy="955358"/>
          </a:xfrm>
          <a:prstGeom prst="downArrow">
            <a:avLst/>
          </a:prstGeom>
          <a:solidFill>
            <a:srgbClr val="06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Arrow: Down 25">
            <a:extLst>
              <a:ext uri="{FF2B5EF4-FFF2-40B4-BE49-F238E27FC236}">
                <a16:creationId xmlns:a16="http://schemas.microsoft.com/office/drawing/2014/main" id="{FD53274A-FEC9-49E6-A4FD-F22BC36403EF}"/>
              </a:ext>
            </a:extLst>
          </p:cNvPr>
          <p:cNvSpPr/>
          <p:nvPr/>
        </p:nvSpPr>
        <p:spPr>
          <a:xfrm>
            <a:off x="5404017" y="3724798"/>
            <a:ext cx="619125" cy="955358"/>
          </a:xfrm>
          <a:prstGeom prst="downArrow">
            <a:avLst/>
          </a:prstGeom>
          <a:solidFill>
            <a:srgbClr val="90C2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Arrow: Down 27">
            <a:extLst>
              <a:ext uri="{FF2B5EF4-FFF2-40B4-BE49-F238E27FC236}">
                <a16:creationId xmlns:a16="http://schemas.microsoft.com/office/drawing/2014/main" id="{D9B46BD2-7D98-444B-8A3E-640D2FA70282}"/>
              </a:ext>
            </a:extLst>
          </p:cNvPr>
          <p:cNvSpPr/>
          <p:nvPr/>
        </p:nvSpPr>
        <p:spPr>
          <a:xfrm>
            <a:off x="8698476" y="3724798"/>
            <a:ext cx="619125" cy="955358"/>
          </a:xfrm>
          <a:prstGeom prst="downArrow">
            <a:avLst/>
          </a:prstGeom>
          <a:solidFill>
            <a:srgbClr val="FB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65152178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500"/>
                            </p:stCondLst>
                            <p:childTnLst>
                              <p:par>
                                <p:cTn id="24" presetID="10" presetClass="entr" presetSubtype="0" fill="hold" grpId="1"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par>
                          <p:cTn id="33" fill="hold">
                            <p:stCondLst>
                              <p:cond delay="1000"/>
                            </p:stCondLst>
                            <p:childTnLst>
                              <p:par>
                                <p:cTn id="34" presetID="42" presetClass="path" presetSubtype="0" repeatCount="indefinite" autoRev="1" fill="hold" grpId="0" nodeType="afterEffect">
                                  <p:stCondLst>
                                    <p:cond delay="0"/>
                                  </p:stCondLst>
                                  <p:childTnLst>
                                    <p:animMotion origin="layout" path="M -0.00026 -0.00116 L 0.00039 0.04051 " pathEditMode="relative" rAng="0" ptsTypes="AA">
                                      <p:cBhvr>
                                        <p:cTn id="35" dur="500" fill="hold"/>
                                        <p:tgtEl>
                                          <p:spTgt spid="3"/>
                                        </p:tgtEl>
                                        <p:attrNameLst>
                                          <p:attrName>ppt_x</p:attrName>
                                          <p:attrName>ppt_y</p:attrName>
                                        </p:attrNameLst>
                                      </p:cBhvr>
                                      <p:rCtr x="26" y="2083"/>
                                    </p:animMotion>
                                  </p:childTnLst>
                                </p:cTn>
                              </p:par>
                              <p:par>
                                <p:cTn id="36" presetID="42" presetClass="path" presetSubtype="0" repeatCount="indefinite" autoRev="1" fill="hold" grpId="1" nodeType="withEffect">
                                  <p:stCondLst>
                                    <p:cond delay="0"/>
                                  </p:stCondLst>
                                  <p:childTnLst>
                                    <p:animMotion origin="layout" path="M -0.00026 -0.00116 L 0.00039 0.04051 " pathEditMode="relative" rAng="0" ptsTypes="AA">
                                      <p:cBhvr>
                                        <p:cTn id="37" dur="500" fill="hold"/>
                                        <p:tgtEl>
                                          <p:spTgt spid="26"/>
                                        </p:tgtEl>
                                        <p:attrNameLst>
                                          <p:attrName>ppt_x</p:attrName>
                                          <p:attrName>ppt_y</p:attrName>
                                        </p:attrNameLst>
                                      </p:cBhvr>
                                      <p:rCtr x="26" y="2083"/>
                                    </p:animMotion>
                                  </p:childTnLst>
                                </p:cTn>
                              </p:par>
                              <p:par>
                                <p:cTn id="38" presetID="42" presetClass="path" presetSubtype="0" repeatCount="indefinite" autoRev="1" fill="hold" grpId="1" nodeType="withEffect">
                                  <p:stCondLst>
                                    <p:cond delay="0"/>
                                  </p:stCondLst>
                                  <p:childTnLst>
                                    <p:animMotion origin="layout" path="M -0.00026 -0.00116 L 0.00039 0.04051 " pathEditMode="relative" rAng="0" ptsTypes="AA">
                                      <p:cBhvr>
                                        <p:cTn id="39" dur="500" fill="hold"/>
                                        <p:tgtEl>
                                          <p:spTgt spid="28"/>
                                        </p:tgtEl>
                                        <p:attrNameLst>
                                          <p:attrName>ppt_x</p:attrName>
                                          <p:attrName>ppt_y</p:attrName>
                                        </p:attrNameLst>
                                      </p:cBhvr>
                                      <p:rCtr x="26"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3" grpId="0" animBg="1"/>
      <p:bldP spid="3" grpId="0" animBg="1"/>
      <p:bldP spid="3" grpId="1" animBg="1"/>
      <p:bldP spid="26" grpId="0" animBg="1"/>
      <p:bldP spid="26" grpId="1" animBg="1"/>
      <p:bldP spid="28" grpId="0" animBg="1"/>
      <p:bldP spid="28" grpId="1"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89852" cy="874106"/>
            <a:chOff x="4092502" y="2469748"/>
            <a:chExt cx="4227333"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42305" cy="710700"/>
              <a:chOff x="4113080" y="3187905"/>
              <a:chExt cx="3542305"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Phân tích tình hình thực tế, chỉ ra các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3542305"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Tổng quan ý tưởng KD</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01.</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Nghị định, luật cho việc hoạt động của công ty</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2827438"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pháp lý</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03.</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178943" cy="874106"/>
            <a:chOff x="4092502" y="2469748"/>
            <a:chExt cx="4216326"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531298" cy="710700"/>
              <a:chOff x="4113080" y="3187905"/>
              <a:chExt cx="3531298"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Lý do chọn đề tài, cách giải quyết vấn đề,...</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3317493"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Mô tả doanh nghiệp</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02.</a:t>
              </a:r>
              <a:endParaRPr lang="zh-CN" altLang="en-US" sz="4000" dirty="0">
                <a:solidFill>
                  <a:srgbClr val="0E2DB2"/>
                </a:solidFill>
                <a:cs typeface="+mn-ea"/>
                <a:sym typeface="+mn-lt"/>
              </a:endParaRPr>
            </a:p>
          </p:txBody>
        </p:sp>
      </p:grpSp>
      <p:grpSp>
        <p:nvGrpSpPr>
          <p:cNvPr id="46" name="组合 45">
            <a:extLst>
              <a:ext uri="{FF2B5EF4-FFF2-40B4-BE49-F238E27FC236}">
                <a16:creationId xmlns:a16="http://schemas.microsoft.com/office/drawing/2014/main" id="{F39CCBA1-E949-4ADC-8D81-5786BDB26871}"/>
              </a:ext>
            </a:extLst>
          </p:cNvPr>
          <p:cNvGrpSpPr/>
          <p:nvPr/>
        </p:nvGrpSpPr>
        <p:grpSpPr>
          <a:xfrm>
            <a:off x="7540248" y="3743999"/>
            <a:ext cx="4178943" cy="874106"/>
            <a:chOff x="4092502" y="2469748"/>
            <a:chExt cx="4216326" cy="874106"/>
          </a:xfrm>
        </p:grpSpPr>
        <p:sp>
          <p:nvSpPr>
            <p:cNvPr id="47" name="矩形: 圆角 46">
              <a:extLst>
                <a:ext uri="{FF2B5EF4-FFF2-40B4-BE49-F238E27FC236}">
                  <a16:creationId xmlns:a16="http://schemas.microsoft.com/office/drawing/2014/main" id="{7E74B6DB-6CA2-4256-BABB-93F5E4247020}"/>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8" name="组合 47">
              <a:extLst>
                <a:ext uri="{FF2B5EF4-FFF2-40B4-BE49-F238E27FC236}">
                  <a16:creationId xmlns:a16="http://schemas.microsoft.com/office/drawing/2014/main" id="{89625F04-98A3-4F67-95DA-6468C2DABDC5}"/>
                </a:ext>
              </a:extLst>
            </p:cNvPr>
            <p:cNvGrpSpPr/>
            <p:nvPr/>
          </p:nvGrpSpPr>
          <p:grpSpPr>
            <a:xfrm>
              <a:off x="4777530" y="2578988"/>
              <a:ext cx="3531298" cy="710700"/>
              <a:chOff x="4113080" y="3187905"/>
              <a:chExt cx="3531298" cy="710700"/>
            </a:xfrm>
            <a:solidFill>
              <a:schemeClr val="bg1"/>
            </a:solidFill>
          </p:grpSpPr>
          <p:sp>
            <p:nvSpPr>
              <p:cNvPr id="50" name="矩形 49">
                <a:extLst>
                  <a:ext uri="{FF2B5EF4-FFF2-40B4-BE49-F238E27FC236}">
                    <a16:creationId xmlns:a16="http://schemas.microsoft.com/office/drawing/2014/main" id="{68CAA214-A0E4-4898-B945-A9995E60EBA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Vị trí mặt bằng, quy mô,... </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51" name="文本框 50">
                <a:extLst>
                  <a:ext uri="{FF2B5EF4-FFF2-40B4-BE49-F238E27FC236}">
                    <a16:creationId xmlns:a16="http://schemas.microsoft.com/office/drawing/2014/main" id="{B9323B94-B3F7-4597-936E-C4AE241AF03E}"/>
                  </a:ext>
                </a:extLst>
              </p:cNvPr>
              <p:cNvSpPr txBox="1"/>
              <p:nvPr/>
            </p:nvSpPr>
            <p:spPr>
              <a:xfrm>
                <a:off x="4113080" y="3187905"/>
                <a:ext cx="3429090"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vị trí đặt DN</a:t>
                </a:r>
                <a:endParaRPr lang="zh-CN" altLang="en-US" sz="2400" dirty="0">
                  <a:solidFill>
                    <a:srgbClr val="333333"/>
                  </a:solidFill>
                  <a:cs typeface="+mn-ea"/>
                  <a:sym typeface="+mn-lt"/>
                </a:endParaRPr>
              </a:p>
            </p:txBody>
          </p:sp>
        </p:grpSp>
        <p:sp>
          <p:nvSpPr>
            <p:cNvPr id="49" name="文本框 48">
              <a:extLst>
                <a:ext uri="{FF2B5EF4-FFF2-40B4-BE49-F238E27FC236}">
                  <a16:creationId xmlns:a16="http://schemas.microsoft.com/office/drawing/2014/main" id="{7C4828FA-1948-4F46-83B0-8BB7227FEAE5}"/>
                </a:ext>
              </a:extLst>
            </p:cNvPr>
            <p:cNvSpPr txBox="1"/>
            <p:nvPr/>
          </p:nvSpPr>
          <p:spPr>
            <a:xfrm>
              <a:off x="4112614" y="2559046"/>
              <a:ext cx="918975"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04.</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79855569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randombar(horizontal)">
                                      <p:cBhvr>
                                        <p:cTn id="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DD97C09-9B4F-4EA6-9E57-7DF2093695B6}"/>
              </a:ext>
            </a:extLst>
          </p:cNvPr>
          <p:cNvGraphicFramePr>
            <a:graphicFrameLocks noGrp="1"/>
          </p:cNvGraphicFramePr>
          <p:nvPr>
            <p:extLst>
              <p:ext uri="{D42A27DB-BD31-4B8C-83A1-F6EECF244321}">
                <p14:modId xmlns:p14="http://schemas.microsoft.com/office/powerpoint/2010/main" val="3236933360"/>
              </p:ext>
            </p:extLst>
          </p:nvPr>
        </p:nvGraphicFramePr>
        <p:xfrm>
          <a:off x="196644" y="678426"/>
          <a:ext cx="11533239" cy="5880249"/>
        </p:xfrm>
        <a:graphic>
          <a:graphicData uri="http://schemas.openxmlformats.org/drawingml/2006/table">
            <a:tbl>
              <a:tblPr firstRow="1" bandRow="1">
                <a:tableStyleId>{ED083AE6-46FA-4A59-8FB0-9F97EB10719F}</a:tableStyleId>
              </a:tblPr>
              <a:tblGrid>
                <a:gridCol w="743590">
                  <a:extLst>
                    <a:ext uri="{9D8B030D-6E8A-4147-A177-3AD203B41FA5}">
                      <a16:colId xmlns:a16="http://schemas.microsoft.com/office/drawing/2014/main" val="422102919"/>
                    </a:ext>
                  </a:extLst>
                </a:gridCol>
                <a:gridCol w="3763478">
                  <a:extLst>
                    <a:ext uri="{9D8B030D-6E8A-4147-A177-3AD203B41FA5}">
                      <a16:colId xmlns:a16="http://schemas.microsoft.com/office/drawing/2014/main" val="2512608336"/>
                    </a:ext>
                  </a:extLst>
                </a:gridCol>
                <a:gridCol w="7026171">
                  <a:extLst>
                    <a:ext uri="{9D8B030D-6E8A-4147-A177-3AD203B41FA5}">
                      <a16:colId xmlns:a16="http://schemas.microsoft.com/office/drawing/2014/main" val="3524031199"/>
                    </a:ext>
                  </a:extLst>
                </a:gridCol>
              </a:tblGrid>
              <a:tr h="806245">
                <a:tc>
                  <a:txBody>
                    <a:bodyPr/>
                    <a:lstStyle/>
                    <a:p>
                      <a:pPr algn="ctr"/>
                      <a:r>
                        <a:rPr lang="en-US" sz="2000" dirty="0"/>
                        <a:t>STT</a:t>
                      </a:r>
                      <a:endParaRPr lang="en-US" sz="2000" dirty="0">
                        <a:latin typeface="+mj-lt"/>
                        <a:cs typeface="Urdu Typesetting" panose="020B0604020202020204" pitchFamily="66" charset="-78"/>
                      </a:endParaRPr>
                    </a:p>
                  </a:txBody>
                  <a:tcPr anchor="ctr"/>
                </a:tc>
                <a:tc>
                  <a:txBody>
                    <a:bodyPr/>
                    <a:lstStyle/>
                    <a:p>
                      <a:pPr algn="ctr"/>
                      <a:r>
                        <a:rPr lang="en-US" sz="2000" b="1" kern="1200" dirty="0" err="1">
                          <a:solidFill>
                            <a:schemeClr val="tx1">
                              <a:lumMod val="95000"/>
                              <a:lumOff val="5000"/>
                            </a:schemeClr>
                          </a:solidFill>
                          <a:effectLst/>
                        </a:rPr>
                        <a:t>Sản</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phẩm</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dịch</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vụ</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hoặc</a:t>
                      </a:r>
                      <a:r>
                        <a:rPr lang="en-US" sz="2000" b="1" kern="1200" dirty="0">
                          <a:solidFill>
                            <a:schemeClr val="tx1">
                              <a:lumMod val="95000"/>
                              <a:lumOff val="5000"/>
                            </a:schemeClr>
                          </a:solidFill>
                          <a:effectLst/>
                        </a:rPr>
                        <a:t> </a:t>
                      </a:r>
                      <a:br>
                        <a:rPr lang="en-US" sz="2000" b="1" kern="1200" dirty="0">
                          <a:solidFill>
                            <a:schemeClr val="tx1">
                              <a:lumMod val="95000"/>
                              <a:lumOff val="5000"/>
                            </a:schemeClr>
                          </a:solidFill>
                          <a:effectLst/>
                        </a:rPr>
                      </a:br>
                      <a:r>
                        <a:rPr lang="en-US" sz="2000" b="1" kern="1200" dirty="0" err="1">
                          <a:solidFill>
                            <a:schemeClr val="tx1">
                              <a:lumMod val="95000"/>
                              <a:lumOff val="5000"/>
                            </a:schemeClr>
                          </a:solidFill>
                          <a:effectLst/>
                        </a:rPr>
                        <a:t>chủng</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loại</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sản</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phẩm</a:t>
                      </a:r>
                      <a:endParaRPr lang="en-US" sz="2000" dirty="0">
                        <a:solidFill>
                          <a:schemeClr val="tx1">
                            <a:lumMod val="95000"/>
                            <a:lumOff val="5000"/>
                          </a:schemeClr>
                        </a:solidFill>
                        <a:latin typeface="+mj-lt"/>
                        <a:cs typeface="Urdu Typesetting" panose="020B0604020202020204" pitchFamily="66" charset="-78"/>
                      </a:endParaRPr>
                    </a:p>
                  </a:txBody>
                  <a:tcPr anchor="ctr"/>
                </a:tc>
                <a:tc>
                  <a:txBody>
                    <a:bodyPr/>
                    <a:lstStyle/>
                    <a:p>
                      <a:pPr algn="ctr"/>
                      <a:r>
                        <a:rPr lang="en-US" sz="2000" b="1" kern="1200" dirty="0" err="1">
                          <a:solidFill>
                            <a:schemeClr val="tx1">
                              <a:lumMod val="95000"/>
                              <a:lumOff val="5000"/>
                            </a:schemeClr>
                          </a:solidFill>
                          <a:effectLst/>
                        </a:rPr>
                        <a:t>Những</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đặc</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điểm</a:t>
                      </a:r>
                      <a:r>
                        <a:rPr lang="en-US" sz="2000" b="1" kern="1200" dirty="0">
                          <a:solidFill>
                            <a:schemeClr val="tx1">
                              <a:lumMod val="95000"/>
                              <a:lumOff val="5000"/>
                            </a:schemeClr>
                          </a:solidFill>
                          <a:effectLst/>
                        </a:rPr>
                        <a:t> </a:t>
                      </a:r>
                      <a:r>
                        <a:rPr lang="en-US" sz="2000" b="1" kern="1200" dirty="0" err="1">
                          <a:solidFill>
                            <a:schemeClr val="tx1">
                              <a:lumMod val="95000"/>
                              <a:lumOff val="5000"/>
                            </a:schemeClr>
                          </a:solidFill>
                          <a:effectLst/>
                        </a:rPr>
                        <a:t>chính</a:t>
                      </a:r>
                      <a:endParaRPr lang="en-US" sz="2000" dirty="0">
                        <a:solidFill>
                          <a:schemeClr val="tx1">
                            <a:lumMod val="95000"/>
                            <a:lumOff val="5000"/>
                          </a:schemeClr>
                        </a:solidFill>
                        <a:latin typeface="+mj-lt"/>
                        <a:cs typeface="Urdu Typesetting" panose="020B0604020202020204" pitchFamily="66" charset="-78"/>
                      </a:endParaRPr>
                    </a:p>
                  </a:txBody>
                  <a:tcPr anchor="ctr"/>
                </a:tc>
                <a:extLst>
                  <a:ext uri="{0D108BD9-81ED-4DB2-BD59-A6C34878D82A}">
                    <a16:rowId xmlns:a16="http://schemas.microsoft.com/office/drawing/2014/main" val="2640146994"/>
                  </a:ext>
                </a:extLst>
              </a:tr>
              <a:tr h="543924">
                <a:tc rowSpan="3">
                  <a:txBody>
                    <a:bodyPr/>
                    <a:lstStyle/>
                    <a:p>
                      <a:pPr algn="ctr"/>
                      <a:r>
                        <a:rPr lang="en-US" sz="1800" dirty="0"/>
                        <a:t>1</a:t>
                      </a:r>
                      <a:endParaRPr lang="en-US" sz="1800" dirty="0">
                        <a:latin typeface="+mj-lt"/>
                        <a:cs typeface="Urdu Typesetting" panose="020B0604020202020204" pitchFamily="66" charset="-78"/>
                      </a:endParaRPr>
                    </a:p>
                  </a:txBody>
                  <a:tcPr anchor="ctr"/>
                </a:tc>
                <a:tc rowSpan="3">
                  <a:txBody>
                    <a:bodyPr/>
                    <a:lstStyle/>
                    <a:p>
                      <a:pPr algn="l"/>
                      <a:r>
                        <a:rPr lang="en-US" sz="1800" kern="1200" dirty="0" err="1">
                          <a:solidFill>
                            <a:schemeClr val="dk1"/>
                          </a:solidFill>
                          <a:effectLst/>
                        </a:rPr>
                        <a:t>Thiết</a:t>
                      </a:r>
                      <a:r>
                        <a:rPr lang="en-US" sz="1800" kern="1200" dirty="0">
                          <a:solidFill>
                            <a:schemeClr val="dk1"/>
                          </a:solidFill>
                          <a:effectLst/>
                        </a:rPr>
                        <a:t> </a:t>
                      </a:r>
                      <a:r>
                        <a:rPr lang="en-US" sz="1800" kern="1200" dirty="0" err="1">
                          <a:solidFill>
                            <a:schemeClr val="dk1"/>
                          </a:solidFill>
                          <a:effectLst/>
                        </a:rPr>
                        <a:t>kế</a:t>
                      </a:r>
                      <a:r>
                        <a:rPr lang="en-US" sz="1800" kern="1200" dirty="0">
                          <a:solidFill>
                            <a:schemeClr val="dk1"/>
                          </a:solidFill>
                          <a:effectLst/>
                        </a:rPr>
                        <a:t>, </a:t>
                      </a:r>
                      <a:r>
                        <a:rPr lang="en-US" sz="1800" kern="1200" dirty="0" err="1">
                          <a:solidFill>
                            <a:schemeClr val="dk1"/>
                          </a:solidFill>
                          <a:effectLst/>
                        </a:rPr>
                        <a:t>vận</a:t>
                      </a:r>
                      <a:r>
                        <a:rPr lang="en-US" sz="1800" kern="1200" dirty="0">
                          <a:solidFill>
                            <a:schemeClr val="dk1"/>
                          </a:solidFill>
                          <a:effectLst/>
                        </a:rPr>
                        <a:t> </a:t>
                      </a:r>
                      <a:r>
                        <a:rPr lang="en-US" sz="1800" kern="1200" dirty="0" err="1">
                          <a:solidFill>
                            <a:schemeClr val="dk1"/>
                          </a:solidFill>
                          <a:effectLst/>
                        </a:rPr>
                        <a:t>hành</a:t>
                      </a:r>
                      <a:r>
                        <a:rPr lang="en-US" sz="1800" kern="1200" dirty="0">
                          <a:solidFill>
                            <a:schemeClr val="dk1"/>
                          </a:solidFill>
                          <a:effectLst/>
                        </a:rPr>
                        <a:t> website</a:t>
                      </a:r>
                      <a:endParaRPr lang="en-US" sz="1800" dirty="0">
                        <a:latin typeface="+mj-lt"/>
                        <a:cs typeface="Urdu Typesetting" panose="020B0604020202020204" pitchFamily="66" charset="-78"/>
                      </a:endParaRPr>
                    </a:p>
                  </a:txBody>
                  <a:tcPr anchor="ctr"/>
                </a:tc>
                <a:tc>
                  <a:txBody>
                    <a:bodyPr/>
                    <a:lstStyle/>
                    <a:p>
                      <a:pPr algn="l" rtl="0" fontAlgn="ctr"/>
                      <a:r>
                        <a:rPr lang="vi-VN" sz="1800" dirty="0">
                          <a:effectLst/>
                        </a:rPr>
                        <a:t>Thiết kế được website theo yêu cầu của </a:t>
                      </a:r>
                      <a:r>
                        <a:rPr lang="vi-VN" sz="1800">
                          <a:effectLst/>
                        </a:rPr>
                        <a:t>khách hàng.</a:t>
                      </a:r>
                      <a:endParaRPr lang="vi-VN"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3534901921"/>
                  </a:ext>
                </a:extLst>
              </a:tr>
              <a:tr h="336135">
                <a:tc vMerge="1">
                  <a:txBody>
                    <a:bodyPr/>
                    <a:lstStyle/>
                    <a:p>
                      <a:endParaRPr lang="en-US"/>
                    </a:p>
                  </a:txBody>
                  <a:tcPr/>
                </a:tc>
                <a:tc vMerge="1">
                  <a:txBody>
                    <a:bodyPr/>
                    <a:lstStyle/>
                    <a:p>
                      <a:endParaRPr lang="en-US"/>
                    </a:p>
                  </a:txBody>
                  <a:tcPr/>
                </a:tc>
                <a:tc>
                  <a:txBody>
                    <a:bodyPr/>
                    <a:lstStyle/>
                    <a:p>
                      <a:pPr algn="l" rtl="0" fontAlgn="b"/>
                      <a:r>
                        <a:rPr lang="en-US" sz="1800" dirty="0" err="1">
                          <a:effectLst/>
                        </a:rPr>
                        <a:t>Sử</a:t>
                      </a:r>
                      <a:r>
                        <a:rPr lang="en-US" sz="1800" dirty="0">
                          <a:effectLst/>
                        </a:rPr>
                        <a:t> </a:t>
                      </a:r>
                      <a:r>
                        <a:rPr lang="en-US" sz="1800" dirty="0" err="1">
                          <a:effectLst/>
                        </a:rPr>
                        <a:t>dụng</a:t>
                      </a:r>
                      <a:r>
                        <a:rPr lang="en-US" sz="1800" dirty="0">
                          <a:effectLst/>
                        </a:rPr>
                        <a:t> </a:t>
                      </a:r>
                      <a:r>
                        <a:rPr lang="en-US" sz="1800" dirty="0" err="1">
                          <a:effectLst/>
                        </a:rPr>
                        <a:t>hệ</a:t>
                      </a:r>
                      <a:r>
                        <a:rPr lang="en-US" sz="1800" dirty="0">
                          <a:effectLst/>
                        </a:rPr>
                        <a:t> </a:t>
                      </a:r>
                      <a:r>
                        <a:rPr lang="en-US" sz="1800" dirty="0" err="1">
                          <a:effectLst/>
                        </a:rPr>
                        <a:t>thống</a:t>
                      </a:r>
                      <a:r>
                        <a:rPr lang="en-US" sz="1800" dirty="0">
                          <a:effectLst/>
                        </a:rPr>
                        <a:t> </a:t>
                      </a:r>
                      <a:r>
                        <a:rPr lang="en-US" sz="1800" dirty="0" err="1">
                          <a:effectLst/>
                        </a:rPr>
                        <a:t>của</a:t>
                      </a:r>
                      <a:r>
                        <a:rPr lang="en-US" sz="1800" dirty="0">
                          <a:effectLst/>
                        </a:rPr>
                        <a:t> </a:t>
                      </a:r>
                      <a:r>
                        <a:rPr lang="en-US" sz="1800" dirty="0" err="1">
                          <a:effectLst/>
                        </a:rPr>
                        <a:t>công</a:t>
                      </a:r>
                      <a:r>
                        <a:rPr lang="en-US" sz="1800" dirty="0">
                          <a:effectLst/>
                        </a:rPr>
                        <a:t> ty </a:t>
                      </a:r>
                      <a:r>
                        <a:rPr lang="en-US" sz="1800" dirty="0" err="1">
                          <a:effectLst/>
                        </a:rPr>
                        <a:t>để</a:t>
                      </a:r>
                      <a:r>
                        <a:rPr lang="en-US" sz="1800" dirty="0">
                          <a:effectLst/>
                        </a:rPr>
                        <a:t> </a:t>
                      </a:r>
                      <a:r>
                        <a:rPr lang="en-US" sz="1800" dirty="0" err="1">
                          <a:effectLst/>
                        </a:rPr>
                        <a:t>vận</a:t>
                      </a:r>
                      <a:r>
                        <a:rPr lang="en-US" sz="1800" dirty="0">
                          <a:effectLst/>
                        </a:rPr>
                        <a:t> </a:t>
                      </a:r>
                      <a:r>
                        <a:rPr lang="en-US" sz="1800" dirty="0" err="1">
                          <a:effectLst/>
                        </a:rPr>
                        <a:t>hành</a:t>
                      </a:r>
                      <a:endParaRPr lang="en-US"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737062797"/>
                  </a:ext>
                </a:extLst>
              </a:tr>
              <a:tr h="336135">
                <a:tc vMerge="1">
                  <a:txBody>
                    <a:bodyPr/>
                    <a:lstStyle/>
                    <a:p>
                      <a:endParaRPr lang="en-US"/>
                    </a:p>
                  </a:txBody>
                  <a:tcPr/>
                </a:tc>
                <a:tc vMerge="1">
                  <a:txBody>
                    <a:bodyPr/>
                    <a:lstStyle/>
                    <a:p>
                      <a:endParaRPr lang="en-US"/>
                    </a:p>
                  </a:txBody>
                  <a:tcPr/>
                </a:tc>
                <a:tc>
                  <a:txBody>
                    <a:bodyPr/>
                    <a:lstStyle/>
                    <a:p>
                      <a:pPr algn="l" rtl="0" fontAlgn="b"/>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trả</a:t>
                      </a:r>
                      <a:r>
                        <a:rPr lang="en-US" sz="1800" dirty="0">
                          <a:effectLst/>
                        </a:rPr>
                        <a:t> </a:t>
                      </a:r>
                      <a:r>
                        <a:rPr lang="en-US" sz="1800" dirty="0" err="1">
                          <a:effectLst/>
                        </a:rPr>
                        <a:t>phí</a:t>
                      </a:r>
                      <a:r>
                        <a:rPr lang="en-US" sz="1800" dirty="0">
                          <a:effectLst/>
                        </a:rPr>
                        <a:t> </a:t>
                      </a:r>
                      <a:r>
                        <a:rPr lang="en-US" sz="1800" dirty="0" err="1">
                          <a:effectLst/>
                        </a:rPr>
                        <a:t>vận</a:t>
                      </a:r>
                      <a:r>
                        <a:rPr lang="en-US" sz="1800" dirty="0">
                          <a:effectLst/>
                        </a:rPr>
                        <a:t> </a:t>
                      </a:r>
                      <a:r>
                        <a:rPr lang="en-US" sz="1800" dirty="0" err="1">
                          <a:effectLst/>
                        </a:rPr>
                        <a:t>hàng</a:t>
                      </a:r>
                      <a:r>
                        <a:rPr lang="en-US" sz="1800" dirty="0">
                          <a:effectLst/>
                        </a:rPr>
                        <a:t> </a:t>
                      </a:r>
                      <a:r>
                        <a:rPr lang="en-US" sz="1800" err="1">
                          <a:effectLst/>
                        </a:rPr>
                        <a:t>hàng</a:t>
                      </a:r>
                      <a:r>
                        <a:rPr lang="en-US" sz="1800">
                          <a:effectLst/>
                        </a:rPr>
                        <a:t> tháng.</a:t>
                      </a:r>
                      <a:endParaRPr lang="en-US"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4252551606"/>
                  </a:ext>
                </a:extLst>
              </a:tr>
              <a:tr h="543924">
                <a:tc rowSpan="2">
                  <a:txBody>
                    <a:bodyPr/>
                    <a:lstStyle/>
                    <a:p>
                      <a:pPr algn="ctr"/>
                      <a:r>
                        <a:rPr lang="en-US" sz="1800" dirty="0"/>
                        <a:t>2</a:t>
                      </a:r>
                      <a:endParaRPr lang="en-US" sz="1800" dirty="0">
                        <a:latin typeface="+mj-lt"/>
                        <a:cs typeface="Urdu Typesetting" panose="020B0604020202020204" pitchFamily="66" charset="-78"/>
                      </a:endParaRPr>
                    </a:p>
                  </a:txBody>
                  <a:tcPr anchor="ctr"/>
                </a:tc>
                <a:tc rowSpan="2">
                  <a:txBody>
                    <a:bodyPr/>
                    <a:lstStyle/>
                    <a:p>
                      <a:pPr algn="l"/>
                      <a:r>
                        <a:rPr lang="en-US" sz="1800" kern="1200" dirty="0" err="1">
                          <a:solidFill>
                            <a:schemeClr val="dk1"/>
                          </a:solidFill>
                          <a:effectLst/>
                        </a:rPr>
                        <a:t>Thiết</a:t>
                      </a:r>
                      <a:r>
                        <a:rPr lang="en-US" sz="1800" kern="1200" dirty="0">
                          <a:solidFill>
                            <a:schemeClr val="dk1"/>
                          </a:solidFill>
                          <a:effectLst/>
                        </a:rPr>
                        <a:t> </a:t>
                      </a:r>
                      <a:r>
                        <a:rPr lang="en-US" sz="1800" kern="1200" dirty="0" err="1">
                          <a:solidFill>
                            <a:schemeClr val="dk1"/>
                          </a:solidFill>
                          <a:effectLst/>
                        </a:rPr>
                        <a:t>kế</a:t>
                      </a:r>
                      <a:r>
                        <a:rPr lang="en-US" sz="1800" kern="1200" dirty="0">
                          <a:solidFill>
                            <a:schemeClr val="dk1"/>
                          </a:solidFill>
                          <a:effectLst/>
                        </a:rPr>
                        <a:t> website</a:t>
                      </a:r>
                      <a:endParaRPr lang="en-US" sz="1800" dirty="0">
                        <a:latin typeface="+mj-lt"/>
                        <a:cs typeface="Urdu Typesetting" panose="020B0604020202020204" pitchFamily="66" charset="-78"/>
                      </a:endParaRPr>
                    </a:p>
                  </a:txBody>
                  <a:tcPr anchor="ctr"/>
                </a:tc>
                <a:tc>
                  <a:txBody>
                    <a:bodyPr/>
                    <a:lstStyle/>
                    <a:p>
                      <a:pPr algn="l" rtl="0" fontAlgn="ctr"/>
                      <a:r>
                        <a:rPr lang="en-US" sz="1800" dirty="0" err="1">
                          <a:effectLst/>
                        </a:rPr>
                        <a:t>Chỉ</a:t>
                      </a:r>
                      <a:r>
                        <a:rPr lang="en-US" sz="1800" dirty="0">
                          <a:effectLst/>
                        </a:rPr>
                        <a:t> </a:t>
                      </a:r>
                      <a:r>
                        <a:rPr lang="en-US" sz="1800" dirty="0" err="1">
                          <a:effectLst/>
                        </a:rPr>
                        <a:t>thiết</a:t>
                      </a:r>
                      <a:r>
                        <a:rPr lang="en-US" sz="1800" dirty="0">
                          <a:effectLst/>
                        </a:rPr>
                        <a:t> </a:t>
                      </a:r>
                      <a:r>
                        <a:rPr lang="en-US" sz="1800" dirty="0" err="1">
                          <a:effectLst/>
                        </a:rPr>
                        <a:t>kế</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a:t>
                      </a:r>
                      <a:r>
                        <a:rPr lang="en-US" sz="1800" dirty="0" err="1">
                          <a:effectLst/>
                        </a:rPr>
                        <a:t>theo</a:t>
                      </a:r>
                      <a:r>
                        <a:rPr lang="en-US" sz="1800" dirty="0">
                          <a:effectLst/>
                        </a:rPr>
                        <a:t> </a:t>
                      </a:r>
                      <a:r>
                        <a:rPr lang="en-US" sz="1800" dirty="0" err="1">
                          <a:effectLst/>
                        </a:rPr>
                        <a:t>yêu</a:t>
                      </a:r>
                      <a:r>
                        <a:rPr lang="en-US" sz="1800" dirty="0">
                          <a:effectLst/>
                        </a:rPr>
                        <a:t> </a:t>
                      </a:r>
                      <a:r>
                        <a:rPr lang="en-US" sz="1800" dirty="0" err="1">
                          <a:effectLst/>
                        </a:rPr>
                        <a:t>cầu</a:t>
                      </a:r>
                      <a:r>
                        <a:rPr lang="en-US" sz="1800" dirty="0">
                          <a:effectLst/>
                        </a:rPr>
                        <a:t> </a:t>
                      </a:r>
                      <a:r>
                        <a:rPr lang="en-US" sz="1800" dirty="0" err="1">
                          <a:effectLst/>
                        </a:rPr>
                        <a:t>của</a:t>
                      </a:r>
                      <a:r>
                        <a:rPr lang="en-US" sz="1800" dirty="0">
                          <a:effectLst/>
                        </a:rPr>
                        <a:t> </a:t>
                      </a:r>
                      <a:r>
                        <a:rPr lang="en-US" sz="1800" dirty="0" err="1">
                          <a:effectLst/>
                        </a:rPr>
                        <a:t>khách</a:t>
                      </a:r>
                      <a:r>
                        <a:rPr lang="en-US" sz="1800" dirty="0">
                          <a:effectLst/>
                        </a:rPr>
                        <a:t> </a:t>
                      </a:r>
                      <a:r>
                        <a:rPr lang="en-US" sz="1800" dirty="0" err="1">
                          <a:effectLst/>
                        </a:rPr>
                        <a:t>hàng</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2670018447"/>
                  </a:ext>
                </a:extLst>
              </a:tr>
              <a:tr h="672271">
                <a:tc vMerge="1">
                  <a:txBody>
                    <a:bodyPr/>
                    <a:lstStyle/>
                    <a:p>
                      <a:endParaRPr lang="en-US"/>
                    </a:p>
                  </a:txBody>
                  <a:tcPr/>
                </a:tc>
                <a:tc vMerge="1">
                  <a:txBody>
                    <a:bodyPr/>
                    <a:lstStyle/>
                    <a:p>
                      <a:endParaRPr lang="en-US"/>
                    </a:p>
                  </a:txBody>
                  <a:tcPr/>
                </a:tc>
                <a:tc>
                  <a:txBody>
                    <a:bodyPr/>
                    <a:lstStyle/>
                    <a:p>
                      <a:pPr algn="l" rtl="0" fontAlgn="b"/>
                      <a:r>
                        <a:rPr lang="vi-VN" sz="1800" dirty="0">
                          <a:effectLst/>
                        </a:rPr>
                        <a:t>Tên miền, dịch vụ lưu trữ, cài đặt web khách hàng tự vận hành</a:t>
                      </a:r>
                      <a:endParaRPr lang="vi-VN" sz="1800" dirty="0">
                        <a:effectLst/>
                        <a:latin typeface="+mj-lt"/>
                        <a:cs typeface="Urdu Typesetting" panose="020B0604020202020204" pitchFamily="66" charset="-78"/>
                      </a:endParaRPr>
                    </a:p>
                  </a:txBody>
                  <a:tcPr marL="22860" marR="22860" marT="0" marB="0" anchor="b"/>
                </a:tc>
                <a:extLst>
                  <a:ext uri="{0D108BD9-81ED-4DB2-BD59-A6C34878D82A}">
                    <a16:rowId xmlns:a16="http://schemas.microsoft.com/office/drawing/2014/main" val="903581014"/>
                  </a:ext>
                </a:extLst>
              </a:tr>
              <a:tr h="672271">
                <a:tc rowSpan="2">
                  <a:txBody>
                    <a:bodyPr/>
                    <a:lstStyle/>
                    <a:p>
                      <a:pPr algn="ctr"/>
                      <a:r>
                        <a:rPr lang="en-US" sz="1800" dirty="0"/>
                        <a:t>3</a:t>
                      </a:r>
                      <a:endParaRPr lang="en-US" sz="1800" dirty="0">
                        <a:latin typeface="+mj-lt"/>
                        <a:cs typeface="Urdu Typesetting" panose="020B0604020202020204" pitchFamily="66" charset="-78"/>
                      </a:endParaRPr>
                    </a:p>
                  </a:txBody>
                  <a:tcPr anchor="ctr"/>
                </a:tc>
                <a:tc rowSpan="2">
                  <a:txBody>
                    <a:bodyPr/>
                    <a:lstStyle/>
                    <a:p>
                      <a:pPr algn="l"/>
                      <a:r>
                        <a:rPr lang="en-US" sz="1800" kern="1200" dirty="0" err="1">
                          <a:solidFill>
                            <a:schemeClr val="dk1"/>
                          </a:solidFill>
                          <a:effectLst/>
                        </a:rPr>
                        <a:t>Bán</a:t>
                      </a:r>
                      <a:r>
                        <a:rPr lang="en-US" sz="1800" kern="1200" dirty="0">
                          <a:solidFill>
                            <a:schemeClr val="dk1"/>
                          </a:solidFill>
                          <a:effectLst/>
                        </a:rPr>
                        <a:t> </a:t>
                      </a:r>
                      <a:r>
                        <a:rPr lang="en-US" sz="1800" kern="1200" dirty="0" err="1">
                          <a:solidFill>
                            <a:schemeClr val="dk1"/>
                          </a:solidFill>
                          <a:effectLst/>
                        </a:rPr>
                        <a:t>lại</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giao</a:t>
                      </a:r>
                      <a:r>
                        <a:rPr lang="en-US" sz="1800" kern="1200" dirty="0">
                          <a:solidFill>
                            <a:schemeClr val="dk1"/>
                          </a:solidFill>
                          <a:effectLst/>
                        </a:rPr>
                        <a:t> </a:t>
                      </a:r>
                      <a:r>
                        <a:rPr lang="en-US" sz="1800" kern="1200" dirty="0" err="1">
                          <a:solidFill>
                            <a:schemeClr val="dk1"/>
                          </a:solidFill>
                          <a:effectLst/>
                        </a:rPr>
                        <a:t>diện</a:t>
                      </a:r>
                      <a:r>
                        <a:rPr lang="en-US" sz="1800" kern="1200" dirty="0">
                          <a:solidFill>
                            <a:schemeClr val="dk1"/>
                          </a:solidFill>
                          <a:effectLst/>
                        </a:rPr>
                        <a:t> </a:t>
                      </a:r>
                      <a:r>
                        <a:rPr lang="en-US" sz="1800" kern="1200" dirty="0" err="1">
                          <a:solidFill>
                            <a:schemeClr val="dk1"/>
                          </a:solidFill>
                          <a:effectLst/>
                        </a:rPr>
                        <a:t>có</a:t>
                      </a:r>
                      <a:r>
                        <a:rPr lang="en-US" sz="1800" kern="1200" dirty="0">
                          <a:solidFill>
                            <a:schemeClr val="dk1"/>
                          </a:solidFill>
                          <a:effectLst/>
                        </a:rPr>
                        <a:t> </a:t>
                      </a:r>
                      <a:r>
                        <a:rPr lang="en-US" sz="1800" kern="1200" dirty="0" err="1">
                          <a:solidFill>
                            <a:schemeClr val="dk1"/>
                          </a:solidFill>
                          <a:effectLst/>
                        </a:rPr>
                        <a:t>sẵn</a:t>
                      </a:r>
                      <a:r>
                        <a:rPr lang="en-US" sz="1800" kern="1200" dirty="0">
                          <a:solidFill>
                            <a:schemeClr val="dk1"/>
                          </a:solidFill>
                          <a:effectLst/>
                        </a:rPr>
                        <a:t> ở </a:t>
                      </a:r>
                      <a:r>
                        <a:rPr lang="en-US" sz="1800" kern="1200" dirty="0" err="1">
                          <a:solidFill>
                            <a:schemeClr val="dk1"/>
                          </a:solidFill>
                          <a:effectLst/>
                        </a:rPr>
                        <a:t>công</a:t>
                      </a:r>
                      <a:r>
                        <a:rPr lang="en-US" sz="1800" kern="1200" dirty="0">
                          <a:solidFill>
                            <a:schemeClr val="dk1"/>
                          </a:solidFill>
                          <a:effectLst/>
                        </a:rPr>
                        <a:t> ty</a:t>
                      </a:r>
                      <a:endParaRPr lang="en-US" sz="1800" dirty="0">
                        <a:latin typeface="+mj-lt"/>
                        <a:cs typeface="Urdu Typesetting" panose="020B0604020202020204" pitchFamily="66" charset="-78"/>
                      </a:endParaRPr>
                    </a:p>
                  </a:txBody>
                  <a:tcPr anchor="ctr"/>
                </a:tc>
                <a:tc>
                  <a:txBody>
                    <a:bodyPr/>
                    <a:lstStyle/>
                    <a:p>
                      <a:pPr algn="l" rtl="0" fontAlgn="ctr"/>
                      <a:r>
                        <a:rPr lang="en-US" sz="1800" dirty="0" err="1">
                          <a:effectLst/>
                        </a:rPr>
                        <a:t>Bán</a:t>
                      </a:r>
                      <a:r>
                        <a:rPr lang="en-US" sz="1800" dirty="0">
                          <a:effectLst/>
                        </a:rPr>
                        <a:t> </a:t>
                      </a:r>
                      <a:r>
                        <a:rPr lang="en-US" sz="1800" dirty="0" err="1">
                          <a:effectLst/>
                        </a:rPr>
                        <a:t>lại</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web </a:t>
                      </a:r>
                      <a:r>
                        <a:rPr lang="en-US" sz="1800" dirty="0" err="1">
                          <a:effectLst/>
                        </a:rPr>
                        <a:t>để</a:t>
                      </a:r>
                      <a:r>
                        <a:rPr lang="en-US" sz="1800" dirty="0">
                          <a:effectLst/>
                        </a:rPr>
                        <a:t> </a:t>
                      </a:r>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không</a:t>
                      </a:r>
                      <a:r>
                        <a:rPr lang="en-US" sz="1800" dirty="0">
                          <a:effectLst/>
                        </a:rPr>
                        <a:t> </a:t>
                      </a:r>
                      <a:r>
                        <a:rPr lang="en-US" sz="1800" dirty="0" err="1">
                          <a:effectLst/>
                        </a:rPr>
                        <a:t>tốn</a:t>
                      </a:r>
                      <a:r>
                        <a:rPr lang="en-US" sz="1800" dirty="0">
                          <a:effectLst/>
                        </a:rPr>
                        <a:t> chi </a:t>
                      </a:r>
                      <a:r>
                        <a:rPr lang="en-US" sz="1800" dirty="0" err="1">
                          <a:effectLst/>
                        </a:rPr>
                        <a:t>phí</a:t>
                      </a:r>
                      <a:r>
                        <a:rPr lang="en-US" sz="1800" dirty="0">
                          <a:effectLst/>
                        </a:rPr>
                        <a:t> </a:t>
                      </a:r>
                      <a:r>
                        <a:rPr lang="en-US" sz="1800" err="1">
                          <a:effectLst/>
                        </a:rPr>
                        <a:t>thiết</a:t>
                      </a:r>
                      <a:r>
                        <a:rPr lang="en-US" sz="1800">
                          <a:effectLst/>
                        </a:rPr>
                        <a:t> kế.</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1770960627"/>
                  </a:ext>
                </a:extLst>
              </a:tr>
              <a:tr h="456734">
                <a:tc vMerge="1">
                  <a:txBody>
                    <a:bodyPr/>
                    <a:lstStyle/>
                    <a:p>
                      <a:endParaRPr lang="en-US"/>
                    </a:p>
                  </a:txBody>
                  <a:tcPr/>
                </a:tc>
                <a:tc vMerge="1">
                  <a:txBody>
                    <a:bodyPr/>
                    <a:lstStyle/>
                    <a:p>
                      <a:endParaRPr lang="en-US"/>
                    </a:p>
                  </a:txBody>
                  <a:tcPr/>
                </a:tc>
                <a:tc>
                  <a:txBody>
                    <a:bodyPr/>
                    <a:lstStyle/>
                    <a:p>
                      <a:pPr algn="l" rtl="0" fontAlgn="ctr"/>
                      <a:r>
                        <a:rPr lang="en-US" sz="1800" dirty="0" err="1">
                          <a:effectLst/>
                        </a:rPr>
                        <a:t>Một</a:t>
                      </a:r>
                      <a:r>
                        <a:rPr lang="en-US" sz="1800" dirty="0">
                          <a:effectLst/>
                        </a:rPr>
                        <a:t> </a:t>
                      </a:r>
                      <a:r>
                        <a:rPr lang="en-US" sz="1800" dirty="0" err="1">
                          <a:effectLst/>
                        </a:rPr>
                        <a:t>giao</a:t>
                      </a:r>
                      <a:r>
                        <a:rPr lang="en-US" sz="1800" dirty="0">
                          <a:effectLst/>
                        </a:rPr>
                        <a:t> </a:t>
                      </a:r>
                      <a:r>
                        <a:rPr lang="en-US" sz="1800" dirty="0" err="1">
                          <a:effectLst/>
                        </a:rPr>
                        <a:t>diện</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bán</a:t>
                      </a:r>
                      <a:r>
                        <a:rPr lang="en-US" sz="1800" dirty="0">
                          <a:effectLst/>
                        </a:rPr>
                        <a:t> </a:t>
                      </a:r>
                      <a:r>
                        <a:rPr lang="en-US" sz="1800" dirty="0" err="1">
                          <a:effectLst/>
                        </a:rPr>
                        <a:t>cho</a:t>
                      </a:r>
                      <a:r>
                        <a:rPr lang="en-US" sz="1800" dirty="0">
                          <a:effectLst/>
                        </a:rPr>
                        <a:t> </a:t>
                      </a:r>
                      <a:r>
                        <a:rPr lang="en-US" sz="1800" dirty="0" err="1">
                          <a:effectLst/>
                        </a:rPr>
                        <a:t>nhiều</a:t>
                      </a:r>
                      <a:r>
                        <a:rPr lang="en-US" sz="1800" dirty="0">
                          <a:effectLst/>
                        </a:rPr>
                        <a:t> </a:t>
                      </a:r>
                      <a:r>
                        <a:rPr lang="en-US" sz="1800" err="1">
                          <a:effectLst/>
                        </a:rPr>
                        <a:t>khách</a:t>
                      </a:r>
                      <a:r>
                        <a:rPr lang="en-US" sz="1800">
                          <a:effectLst/>
                        </a:rPr>
                        <a:t> hàng.</a:t>
                      </a:r>
                      <a:endParaRPr lang="en-US" sz="1800" dirty="0">
                        <a:effectLst/>
                        <a:latin typeface="+mj-lt"/>
                        <a:cs typeface="Urdu Typesetting" panose="020B0604020202020204" pitchFamily="66" charset="-78"/>
                      </a:endParaRPr>
                    </a:p>
                  </a:txBody>
                  <a:tcPr marL="22860" marR="22860" marT="0" marB="0" anchor="ctr"/>
                </a:tc>
                <a:extLst>
                  <a:ext uri="{0D108BD9-81ED-4DB2-BD59-A6C34878D82A}">
                    <a16:rowId xmlns:a16="http://schemas.microsoft.com/office/drawing/2014/main" val="2025043461"/>
                  </a:ext>
                </a:extLst>
              </a:tr>
              <a:tr h="756305">
                <a:tc>
                  <a:txBody>
                    <a:bodyPr/>
                    <a:lstStyle/>
                    <a:p>
                      <a:pPr algn="ctr"/>
                      <a:r>
                        <a:rPr lang="en-US" sz="1800" dirty="0"/>
                        <a:t>4</a:t>
                      </a:r>
                      <a:endParaRPr lang="en-US" sz="1800" dirty="0">
                        <a:latin typeface="+mj-lt"/>
                        <a:cs typeface="Urdu Typesetting" panose="020B0604020202020204" pitchFamily="66" charset="-78"/>
                      </a:endParaRPr>
                    </a:p>
                  </a:txBody>
                  <a:tcPr anchor="ctr"/>
                </a:tc>
                <a:tc>
                  <a:txBody>
                    <a:bodyPr/>
                    <a:lstStyle/>
                    <a:p>
                      <a:pPr algn="l"/>
                      <a:r>
                        <a:rPr lang="en-US" sz="1800" kern="1200" dirty="0" err="1">
                          <a:solidFill>
                            <a:schemeClr val="dk1"/>
                          </a:solidFill>
                          <a:effectLst/>
                        </a:rPr>
                        <a:t>Thêm</a:t>
                      </a:r>
                      <a:r>
                        <a:rPr lang="en-US" sz="1800" kern="1200" dirty="0">
                          <a:solidFill>
                            <a:schemeClr val="dk1"/>
                          </a:solidFill>
                          <a:effectLst/>
                        </a:rPr>
                        <a:t> </a:t>
                      </a:r>
                      <a:r>
                        <a:rPr lang="en-US" sz="1800" kern="1200" dirty="0" err="1">
                          <a:solidFill>
                            <a:schemeClr val="dk1"/>
                          </a:solidFill>
                          <a:effectLst/>
                        </a:rPr>
                        <a:t>chức</a:t>
                      </a:r>
                      <a:r>
                        <a:rPr lang="en-US" sz="1800" kern="1200" dirty="0">
                          <a:solidFill>
                            <a:schemeClr val="dk1"/>
                          </a:solidFill>
                          <a:effectLst/>
                        </a:rPr>
                        <a:t> </a:t>
                      </a:r>
                      <a:r>
                        <a:rPr lang="en-US" sz="1800" kern="1200" dirty="0" err="1">
                          <a:solidFill>
                            <a:schemeClr val="dk1"/>
                          </a:solidFill>
                          <a:effectLst/>
                        </a:rPr>
                        <a:t>năng</a:t>
                      </a:r>
                      <a:r>
                        <a:rPr lang="en-US" sz="1800" kern="1200" dirty="0">
                          <a:solidFill>
                            <a:schemeClr val="dk1"/>
                          </a:solidFill>
                          <a:effectLst/>
                        </a:rPr>
                        <a:t> </a:t>
                      </a:r>
                      <a:r>
                        <a:rPr lang="en-US" sz="1800" kern="1200" dirty="0" err="1">
                          <a:solidFill>
                            <a:schemeClr val="dk1"/>
                          </a:solidFill>
                          <a:effectLst/>
                        </a:rPr>
                        <a:t>cho</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hệ</a:t>
                      </a:r>
                      <a:r>
                        <a:rPr lang="en-US" sz="1800" kern="1200" dirty="0">
                          <a:solidFill>
                            <a:schemeClr val="dk1"/>
                          </a:solidFill>
                          <a:effectLst/>
                        </a:rPr>
                        <a:t> </a:t>
                      </a:r>
                      <a:r>
                        <a:rPr lang="en-US" sz="1800" kern="1200" dirty="0" err="1">
                          <a:solidFill>
                            <a:schemeClr val="dk1"/>
                          </a:solidFill>
                          <a:effectLst/>
                        </a:rPr>
                        <a:t>thống</a:t>
                      </a:r>
                      <a:r>
                        <a:rPr lang="en-US" sz="1800" kern="1200" dirty="0">
                          <a:solidFill>
                            <a:schemeClr val="dk1"/>
                          </a:solidFill>
                          <a:effectLst/>
                        </a:rPr>
                        <a:t> </a:t>
                      </a:r>
                      <a:r>
                        <a:rPr lang="en-US" sz="1800" kern="1200" dirty="0" err="1">
                          <a:solidFill>
                            <a:schemeClr val="dk1"/>
                          </a:solidFill>
                          <a:effectLst/>
                        </a:rPr>
                        <a:t>có</a:t>
                      </a:r>
                      <a:r>
                        <a:rPr lang="en-US" sz="1800" kern="1200" dirty="0">
                          <a:solidFill>
                            <a:schemeClr val="dk1"/>
                          </a:solidFill>
                          <a:effectLst/>
                        </a:rPr>
                        <a:t> </a:t>
                      </a:r>
                      <a:r>
                        <a:rPr lang="en-US" sz="1800" kern="1200" dirty="0" err="1">
                          <a:solidFill>
                            <a:schemeClr val="dk1"/>
                          </a:solidFill>
                          <a:effectLst/>
                        </a:rPr>
                        <a:t>sẵn</a:t>
                      </a:r>
                      <a:endParaRPr lang="en-US" sz="1800" dirty="0">
                        <a:latin typeface="+mj-lt"/>
                        <a:cs typeface="Urdu Typesetting" panose="020B0604020202020204" pitchFamily="66" charset="-78"/>
                      </a:endParaRPr>
                    </a:p>
                  </a:txBody>
                  <a:tcPr anchor="ctr"/>
                </a:tc>
                <a:tc>
                  <a:txBody>
                    <a:bodyPr/>
                    <a:lstStyle/>
                    <a:p>
                      <a:pPr algn="l"/>
                      <a:r>
                        <a:rPr lang="en-US" sz="1800" kern="1200" dirty="0" err="1">
                          <a:solidFill>
                            <a:schemeClr val="dk1"/>
                          </a:solidFill>
                          <a:effectLst/>
                        </a:rPr>
                        <a:t>Thêm</a:t>
                      </a:r>
                      <a:r>
                        <a:rPr lang="en-US" sz="1800" kern="1200" dirty="0">
                          <a:solidFill>
                            <a:schemeClr val="dk1"/>
                          </a:solidFill>
                          <a:effectLst/>
                        </a:rPr>
                        <a:t> </a:t>
                      </a:r>
                      <a:r>
                        <a:rPr lang="en-US" sz="1800" kern="1200" dirty="0" err="1">
                          <a:solidFill>
                            <a:schemeClr val="dk1"/>
                          </a:solidFill>
                          <a:effectLst/>
                        </a:rPr>
                        <a:t>các</a:t>
                      </a:r>
                      <a:r>
                        <a:rPr lang="en-US" sz="1800" kern="1200" dirty="0">
                          <a:solidFill>
                            <a:schemeClr val="dk1"/>
                          </a:solidFill>
                          <a:effectLst/>
                        </a:rPr>
                        <a:t> </a:t>
                      </a:r>
                      <a:r>
                        <a:rPr lang="en-US" sz="1800" kern="1200" dirty="0" err="1">
                          <a:solidFill>
                            <a:schemeClr val="dk1"/>
                          </a:solidFill>
                          <a:effectLst/>
                        </a:rPr>
                        <a:t>chức</a:t>
                      </a:r>
                      <a:r>
                        <a:rPr lang="en-US" sz="1800" kern="1200" dirty="0">
                          <a:solidFill>
                            <a:schemeClr val="dk1"/>
                          </a:solidFill>
                          <a:effectLst/>
                        </a:rPr>
                        <a:t> </a:t>
                      </a:r>
                      <a:r>
                        <a:rPr lang="en-US" sz="1800" kern="1200" dirty="0" err="1">
                          <a:solidFill>
                            <a:schemeClr val="dk1"/>
                          </a:solidFill>
                          <a:effectLst/>
                        </a:rPr>
                        <a:t>năng</a:t>
                      </a:r>
                      <a:r>
                        <a:rPr lang="en-US" sz="1800" kern="1200" dirty="0">
                          <a:solidFill>
                            <a:schemeClr val="dk1"/>
                          </a:solidFill>
                          <a:effectLst/>
                        </a:rPr>
                        <a:t> </a:t>
                      </a:r>
                      <a:r>
                        <a:rPr lang="en-US" sz="1800" kern="1200" dirty="0" err="1">
                          <a:solidFill>
                            <a:schemeClr val="dk1"/>
                          </a:solidFill>
                          <a:effectLst/>
                        </a:rPr>
                        <a:t>hoặc</a:t>
                      </a:r>
                      <a:r>
                        <a:rPr lang="en-US" sz="1800" kern="1200" dirty="0">
                          <a:solidFill>
                            <a:schemeClr val="dk1"/>
                          </a:solidFill>
                          <a:effectLst/>
                        </a:rPr>
                        <a:t> </a:t>
                      </a:r>
                      <a:r>
                        <a:rPr lang="en-US" sz="1800" kern="1200" dirty="0" err="1">
                          <a:solidFill>
                            <a:schemeClr val="dk1"/>
                          </a:solidFill>
                          <a:effectLst/>
                        </a:rPr>
                        <a:t>sửa</a:t>
                      </a:r>
                      <a:r>
                        <a:rPr lang="en-US" sz="1800" kern="1200" dirty="0">
                          <a:solidFill>
                            <a:schemeClr val="dk1"/>
                          </a:solidFill>
                          <a:effectLst/>
                        </a:rPr>
                        <a:t> </a:t>
                      </a:r>
                      <a:r>
                        <a:rPr lang="en-US" sz="1800" kern="1200" dirty="0" err="1">
                          <a:solidFill>
                            <a:schemeClr val="dk1"/>
                          </a:solidFill>
                          <a:effectLst/>
                        </a:rPr>
                        <a:t>lại</a:t>
                      </a:r>
                      <a:r>
                        <a:rPr lang="en-US" sz="1800" kern="1200" dirty="0">
                          <a:solidFill>
                            <a:schemeClr val="dk1"/>
                          </a:solidFill>
                          <a:effectLst/>
                        </a:rPr>
                        <a:t> </a:t>
                      </a:r>
                      <a:r>
                        <a:rPr lang="en-US" sz="1800" kern="1200" dirty="0" err="1">
                          <a:solidFill>
                            <a:schemeClr val="dk1"/>
                          </a:solidFill>
                          <a:effectLst/>
                        </a:rPr>
                        <a:t>giao</a:t>
                      </a:r>
                      <a:r>
                        <a:rPr lang="en-US" sz="1800" kern="1200" dirty="0">
                          <a:solidFill>
                            <a:schemeClr val="dk1"/>
                          </a:solidFill>
                          <a:effectLst/>
                        </a:rPr>
                        <a:t> </a:t>
                      </a:r>
                      <a:r>
                        <a:rPr lang="en-US" sz="1800" kern="1200" dirty="0" err="1">
                          <a:solidFill>
                            <a:schemeClr val="dk1"/>
                          </a:solidFill>
                          <a:effectLst/>
                        </a:rPr>
                        <a:t>diện</a:t>
                      </a:r>
                      <a:r>
                        <a:rPr lang="en-US" sz="1800" kern="1200" dirty="0">
                          <a:solidFill>
                            <a:schemeClr val="dk1"/>
                          </a:solidFill>
                          <a:effectLst/>
                        </a:rPr>
                        <a:t> </a:t>
                      </a:r>
                      <a:r>
                        <a:rPr lang="en-US" sz="1800" kern="1200" dirty="0" err="1">
                          <a:solidFill>
                            <a:schemeClr val="dk1"/>
                          </a:solidFill>
                          <a:effectLst/>
                        </a:rPr>
                        <a:t>từ</a:t>
                      </a:r>
                      <a:r>
                        <a:rPr lang="en-US" sz="1800" kern="1200" dirty="0">
                          <a:solidFill>
                            <a:schemeClr val="dk1"/>
                          </a:solidFill>
                          <a:effectLst/>
                        </a:rPr>
                        <a:t> </a:t>
                      </a:r>
                      <a:r>
                        <a:rPr lang="en-US" sz="1800" kern="1200" dirty="0" err="1">
                          <a:solidFill>
                            <a:schemeClr val="dk1"/>
                          </a:solidFill>
                          <a:effectLst/>
                        </a:rPr>
                        <a:t>mã</a:t>
                      </a:r>
                      <a:r>
                        <a:rPr lang="en-US" sz="1800" kern="1200" dirty="0">
                          <a:solidFill>
                            <a:schemeClr val="dk1"/>
                          </a:solidFill>
                          <a:effectLst/>
                        </a:rPr>
                        <a:t> </a:t>
                      </a:r>
                      <a:r>
                        <a:rPr lang="en-US" sz="1800" kern="1200" dirty="0" err="1">
                          <a:solidFill>
                            <a:schemeClr val="dk1"/>
                          </a:solidFill>
                          <a:effectLst/>
                        </a:rPr>
                        <a:t>nguồn</a:t>
                      </a:r>
                      <a:r>
                        <a:rPr lang="en-US" sz="1800" kern="1200" dirty="0">
                          <a:solidFill>
                            <a:schemeClr val="dk1"/>
                          </a:solidFill>
                          <a:effectLst/>
                        </a:rPr>
                        <a:t> </a:t>
                      </a:r>
                      <a:r>
                        <a:rPr lang="en-US" sz="1800" kern="1200" dirty="0" err="1">
                          <a:solidFill>
                            <a:schemeClr val="dk1"/>
                          </a:solidFill>
                          <a:effectLst/>
                        </a:rPr>
                        <a:t>cũ</a:t>
                      </a:r>
                      <a:r>
                        <a:rPr lang="en-US" sz="1800" kern="1200" dirty="0">
                          <a:solidFill>
                            <a:schemeClr val="dk1"/>
                          </a:solidFill>
                          <a:effectLst/>
                        </a:rPr>
                        <a:t> </a:t>
                      </a:r>
                      <a:r>
                        <a:rPr lang="en-US" sz="1800" kern="1200" dirty="0" err="1">
                          <a:solidFill>
                            <a:schemeClr val="dk1"/>
                          </a:solidFill>
                          <a:effectLst/>
                        </a:rPr>
                        <a:t>theo</a:t>
                      </a:r>
                      <a:r>
                        <a:rPr lang="en-US" sz="1800" kern="1200" dirty="0">
                          <a:solidFill>
                            <a:schemeClr val="dk1"/>
                          </a:solidFill>
                          <a:effectLst/>
                        </a:rPr>
                        <a:t> </a:t>
                      </a:r>
                      <a:r>
                        <a:rPr lang="en-US" sz="1800" kern="1200" dirty="0" err="1">
                          <a:solidFill>
                            <a:schemeClr val="dk1"/>
                          </a:solidFill>
                          <a:effectLst/>
                        </a:rPr>
                        <a:t>yêu</a:t>
                      </a:r>
                      <a:r>
                        <a:rPr lang="en-US" sz="1800" kern="1200" dirty="0">
                          <a:solidFill>
                            <a:schemeClr val="dk1"/>
                          </a:solidFill>
                          <a:effectLst/>
                        </a:rPr>
                        <a:t> </a:t>
                      </a:r>
                      <a:r>
                        <a:rPr lang="en-US" sz="1800" kern="1200" dirty="0" err="1">
                          <a:solidFill>
                            <a:schemeClr val="dk1"/>
                          </a:solidFill>
                          <a:effectLst/>
                        </a:rPr>
                        <a:t>cầu</a:t>
                      </a:r>
                      <a:r>
                        <a:rPr lang="en-US" sz="1800" kern="1200" dirty="0">
                          <a:solidFill>
                            <a:schemeClr val="dk1"/>
                          </a:solidFill>
                          <a:effectLst/>
                        </a:rPr>
                        <a:t> </a:t>
                      </a:r>
                      <a:r>
                        <a:rPr lang="en-US" sz="1800" kern="1200" dirty="0" err="1">
                          <a:solidFill>
                            <a:schemeClr val="dk1"/>
                          </a:solidFill>
                          <a:effectLst/>
                        </a:rPr>
                        <a:t>của</a:t>
                      </a:r>
                      <a:r>
                        <a:rPr lang="en-US" sz="1800" kern="1200" dirty="0">
                          <a:solidFill>
                            <a:schemeClr val="dk1"/>
                          </a:solidFill>
                          <a:effectLst/>
                        </a:rPr>
                        <a:t> </a:t>
                      </a:r>
                      <a:r>
                        <a:rPr lang="en-US" sz="1800" kern="1200" dirty="0" err="1">
                          <a:solidFill>
                            <a:schemeClr val="dk1"/>
                          </a:solidFill>
                          <a:effectLst/>
                        </a:rPr>
                        <a:t>khách</a:t>
                      </a:r>
                      <a:r>
                        <a:rPr lang="en-US" sz="1800" kern="1200" dirty="0">
                          <a:solidFill>
                            <a:schemeClr val="dk1"/>
                          </a:solidFill>
                          <a:effectLst/>
                        </a:rPr>
                        <a:t> </a:t>
                      </a:r>
                      <a:r>
                        <a:rPr lang="en-US" sz="1800" kern="1200" dirty="0" err="1">
                          <a:solidFill>
                            <a:schemeClr val="dk1"/>
                          </a:solidFill>
                          <a:effectLst/>
                        </a:rPr>
                        <a:t>hàng</a:t>
                      </a:r>
                      <a:endParaRPr lang="en-US" sz="1800" dirty="0">
                        <a:latin typeface="+mj-lt"/>
                        <a:cs typeface="Urdu Typesetting" panose="020B0604020202020204" pitchFamily="66" charset="-78"/>
                      </a:endParaRPr>
                    </a:p>
                  </a:txBody>
                  <a:tcPr anchor="ctr"/>
                </a:tc>
                <a:extLst>
                  <a:ext uri="{0D108BD9-81ED-4DB2-BD59-A6C34878D82A}">
                    <a16:rowId xmlns:a16="http://schemas.microsoft.com/office/drawing/2014/main" val="1271513739"/>
                  </a:ext>
                </a:extLst>
              </a:tr>
              <a:tr h="756305">
                <a:tc>
                  <a:txBody>
                    <a:bodyPr/>
                    <a:lstStyle/>
                    <a:p>
                      <a:pPr algn="ctr"/>
                      <a:r>
                        <a:rPr lang="en-US" sz="1800" dirty="0"/>
                        <a:t>5</a:t>
                      </a:r>
                      <a:endParaRPr lang="en-US" sz="1800" dirty="0">
                        <a:latin typeface="+mj-lt"/>
                        <a:cs typeface="Urdu Typesetting" panose="020B0604020202020204" pitchFamily="66" charset="-78"/>
                      </a:endParaRPr>
                    </a:p>
                  </a:txBody>
                  <a:tcPr anchor="ctr"/>
                </a:tc>
                <a:tc>
                  <a:txBody>
                    <a:bodyPr/>
                    <a:lstStyle/>
                    <a:p>
                      <a:pPr algn="l"/>
                      <a:r>
                        <a:rPr lang="vi-VN" sz="1800" kern="1200" dirty="0">
                          <a:solidFill>
                            <a:schemeClr val="dk1"/>
                          </a:solidFill>
                          <a:effectLst/>
                        </a:rPr>
                        <a:t>Tư vấn nâng cấp các hệ thống phần mềm cũ</a:t>
                      </a:r>
                      <a:endParaRPr lang="en-US" sz="1800" dirty="0">
                        <a:latin typeface="+mj-lt"/>
                        <a:cs typeface="Urdu Typesetting" panose="020B0604020202020204" pitchFamily="66" charset="-78"/>
                      </a:endParaRPr>
                    </a:p>
                  </a:txBody>
                  <a:tcPr anchor="ctr"/>
                </a:tc>
                <a:tc>
                  <a:txBody>
                    <a:bodyPr/>
                    <a:lstStyle/>
                    <a:p>
                      <a:pPr algn="l"/>
                      <a:r>
                        <a:rPr lang="vi-VN" sz="1800" kern="1200" dirty="0">
                          <a:solidFill>
                            <a:schemeClr val="dk1"/>
                          </a:solidFill>
                          <a:effectLst/>
                        </a:rPr>
                        <a:t>Tư vấn giải pháp, giá cả nâng cấp cho các hệ thống cũ của </a:t>
                      </a:r>
                      <a:r>
                        <a:rPr lang="vi-VN" sz="1800" kern="1200">
                          <a:solidFill>
                            <a:schemeClr val="dk1"/>
                          </a:solidFill>
                          <a:effectLst/>
                        </a:rPr>
                        <a:t>khách hàng.</a:t>
                      </a:r>
                      <a:endParaRPr lang="en-US" sz="1800" dirty="0">
                        <a:latin typeface="+mj-lt"/>
                        <a:cs typeface="Urdu Typesetting" panose="020B0604020202020204" pitchFamily="66" charset="-78"/>
                      </a:endParaRPr>
                    </a:p>
                  </a:txBody>
                  <a:tcPr anchor="ctr"/>
                </a:tc>
                <a:extLst>
                  <a:ext uri="{0D108BD9-81ED-4DB2-BD59-A6C34878D82A}">
                    <a16:rowId xmlns:a16="http://schemas.microsoft.com/office/drawing/2014/main" val="1452561079"/>
                  </a:ext>
                </a:extLst>
              </a:tr>
            </a:tbl>
          </a:graphicData>
        </a:graphic>
      </p:graphicFrame>
    </p:spTree>
    <p:extLst>
      <p:ext uri="{BB962C8B-B14F-4D97-AF65-F5344CB8AC3E}">
        <p14:creationId xmlns:p14="http://schemas.microsoft.com/office/powerpoint/2010/main" val="48776311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0ECE014-3556-44A4-BEA3-3C6E9155C10C}"/>
              </a:ext>
            </a:extLst>
          </p:cNvPr>
          <p:cNvGraphicFramePr>
            <a:graphicFrameLocks/>
          </p:cNvGraphicFramePr>
          <p:nvPr>
            <p:extLst>
              <p:ext uri="{D42A27DB-BD31-4B8C-83A1-F6EECF244321}">
                <p14:modId xmlns:p14="http://schemas.microsoft.com/office/powerpoint/2010/main" val="3426770331"/>
              </p:ext>
            </p:extLst>
          </p:nvPr>
        </p:nvGraphicFramePr>
        <p:xfrm>
          <a:off x="1302327" y="1803734"/>
          <a:ext cx="9452309" cy="4045718"/>
        </p:xfrm>
        <a:graphic>
          <a:graphicData uri="http://schemas.openxmlformats.org/drawingml/2006/table">
            <a:tbl>
              <a:tblPr firstRow="1" bandRow="1">
                <a:tableStyleId>{ED083AE6-46FA-4A59-8FB0-9F97EB10719F}</a:tableStyleId>
              </a:tblPr>
              <a:tblGrid>
                <a:gridCol w="746125">
                  <a:extLst>
                    <a:ext uri="{9D8B030D-6E8A-4147-A177-3AD203B41FA5}">
                      <a16:colId xmlns:a16="http://schemas.microsoft.com/office/drawing/2014/main" val="2464329666"/>
                    </a:ext>
                  </a:extLst>
                </a:gridCol>
                <a:gridCol w="2895023">
                  <a:extLst>
                    <a:ext uri="{9D8B030D-6E8A-4147-A177-3AD203B41FA5}">
                      <a16:colId xmlns:a16="http://schemas.microsoft.com/office/drawing/2014/main" val="2502130428"/>
                    </a:ext>
                  </a:extLst>
                </a:gridCol>
                <a:gridCol w="1747161">
                  <a:extLst>
                    <a:ext uri="{9D8B030D-6E8A-4147-A177-3AD203B41FA5}">
                      <a16:colId xmlns:a16="http://schemas.microsoft.com/office/drawing/2014/main" val="3167379501"/>
                    </a:ext>
                  </a:extLst>
                </a:gridCol>
                <a:gridCol w="2032000">
                  <a:extLst>
                    <a:ext uri="{9D8B030D-6E8A-4147-A177-3AD203B41FA5}">
                      <a16:colId xmlns:a16="http://schemas.microsoft.com/office/drawing/2014/main" val="3952580113"/>
                    </a:ext>
                  </a:extLst>
                </a:gridCol>
                <a:gridCol w="2032000">
                  <a:extLst>
                    <a:ext uri="{9D8B030D-6E8A-4147-A177-3AD203B41FA5}">
                      <a16:colId xmlns:a16="http://schemas.microsoft.com/office/drawing/2014/main" val="154843047"/>
                    </a:ext>
                  </a:extLst>
                </a:gridCol>
              </a:tblGrid>
              <a:tr h="934453">
                <a:tc>
                  <a:txBody>
                    <a:bodyPr/>
                    <a:lstStyle/>
                    <a:p>
                      <a:pPr algn="ctr" rtl="0" fontAlgn="ctr"/>
                      <a:r>
                        <a:rPr lang="en-US" sz="2000" dirty="0">
                          <a:effectLst/>
                        </a:rPr>
                        <a:t>STT</a:t>
                      </a:r>
                    </a:p>
                  </a:txBody>
                  <a:tcPr marL="22860" marR="22860" marT="0" marB="0" anchor="ctr"/>
                </a:tc>
                <a:tc>
                  <a:txBody>
                    <a:bodyPr/>
                    <a:lstStyle/>
                    <a:p>
                      <a:pPr algn="ctr" rtl="0" fontAlgn="ctr"/>
                      <a:r>
                        <a:rPr lang="en-US" sz="2000">
                          <a:effectLst/>
                        </a:rPr>
                        <a:t>Sản phẩm/dịch vụ</a:t>
                      </a:r>
                      <a:br>
                        <a:rPr lang="en-US" sz="2000">
                          <a:effectLst/>
                        </a:rPr>
                      </a:br>
                      <a:r>
                        <a:rPr lang="en-US" sz="2000">
                          <a:effectLst/>
                        </a:rPr>
                        <a:t>hoặc chủng loại</a:t>
                      </a:r>
                    </a:p>
                  </a:txBody>
                  <a:tcPr marL="22860" marR="22860" marT="0" marB="0" anchor="ctr"/>
                </a:tc>
                <a:tc>
                  <a:txBody>
                    <a:bodyPr/>
                    <a:lstStyle/>
                    <a:p>
                      <a:pPr algn="ctr" rtl="0" fontAlgn="ctr"/>
                      <a:r>
                        <a:rPr lang="en-US" sz="2000">
                          <a:effectLst/>
                        </a:rPr>
                        <a:t>Giá bán </a:t>
                      </a:r>
                    </a:p>
                  </a:txBody>
                  <a:tcPr marL="22860" marR="22860" marT="0" marB="0" anchor="ctr"/>
                </a:tc>
                <a:tc>
                  <a:txBody>
                    <a:bodyPr/>
                    <a:lstStyle/>
                    <a:p>
                      <a:pPr algn="ctr" rtl="0" fontAlgn="ctr"/>
                      <a:r>
                        <a:rPr lang="en-US" sz="2000">
                          <a:effectLst/>
                        </a:rPr>
                        <a:t>Giá đối thủ cạnh tranh 1</a:t>
                      </a:r>
                    </a:p>
                  </a:txBody>
                  <a:tcPr marL="22860" marR="22860" marT="0" marB="0" anchor="ctr"/>
                </a:tc>
                <a:tc>
                  <a:txBody>
                    <a:bodyPr/>
                    <a:lstStyle/>
                    <a:p>
                      <a:pPr algn="ctr" rtl="0" fontAlgn="ctr"/>
                      <a:r>
                        <a:rPr lang="en-US" sz="2000">
                          <a:effectLst/>
                        </a:rPr>
                        <a:t>Giá đối thủ cạnh tranh 2</a:t>
                      </a:r>
                    </a:p>
                  </a:txBody>
                  <a:tcPr marL="22860" marR="22860" marT="0" marB="0" anchor="ctr"/>
                </a:tc>
                <a:extLst>
                  <a:ext uri="{0D108BD9-81ED-4DB2-BD59-A6C34878D82A}">
                    <a16:rowId xmlns:a16="http://schemas.microsoft.com/office/drawing/2014/main" val="1088569859"/>
                  </a:ext>
                </a:extLst>
              </a:tr>
              <a:tr h="544203">
                <a:tc>
                  <a:txBody>
                    <a:bodyPr/>
                    <a:lstStyle/>
                    <a:p>
                      <a:pPr algn="ctr" rtl="0" fontAlgn="b"/>
                      <a:r>
                        <a:rPr lang="en-US">
                          <a:effectLst/>
                        </a:rPr>
                        <a:t>1</a:t>
                      </a:r>
                    </a:p>
                  </a:txBody>
                  <a:tcPr marL="22860" marR="22860" marT="0" marB="0" anchor="ctr"/>
                </a:tc>
                <a:tc>
                  <a:txBody>
                    <a:bodyPr/>
                    <a:lstStyle/>
                    <a:p>
                      <a:pPr rtl="0" fontAlgn="b"/>
                      <a:r>
                        <a:rPr lang="en-US" dirty="0" err="1">
                          <a:effectLst/>
                        </a:rPr>
                        <a:t>Gói</a:t>
                      </a:r>
                      <a:r>
                        <a:rPr lang="en-US" dirty="0">
                          <a:effectLst/>
                        </a:rPr>
                        <a:t> STARTUP</a:t>
                      </a:r>
                    </a:p>
                  </a:txBody>
                  <a:tcPr marL="22860" marR="22860" marT="0" marB="0" anchor="ctr"/>
                </a:tc>
                <a:tc>
                  <a:txBody>
                    <a:bodyPr/>
                    <a:lstStyle/>
                    <a:p>
                      <a:pPr algn="r" fontAlgn="b"/>
                      <a:r>
                        <a:rPr lang="vi-VN" sz="1800" b="0" i="0" u="none" strike="noStrike">
                          <a:solidFill>
                            <a:srgbClr val="000000"/>
                          </a:solidFill>
                          <a:effectLst/>
                          <a:latin typeface="+mj-lt"/>
                        </a:rPr>
                        <a:t>16,000,000</a:t>
                      </a:r>
                    </a:p>
                  </a:txBody>
                  <a:tcPr marL="7620" marR="7620" marT="7620" marB="0" anchor="ctr"/>
                </a:tc>
                <a:tc>
                  <a:txBody>
                    <a:bodyPr/>
                    <a:lstStyle/>
                    <a:p>
                      <a:pPr algn="r" fontAlgn="b"/>
                      <a:r>
                        <a:rPr lang="vi-VN" sz="1800" b="0" i="0" u="none" strike="noStrike">
                          <a:solidFill>
                            <a:srgbClr val="000000"/>
                          </a:solidFill>
                          <a:effectLst/>
                          <a:latin typeface="+mj-lt"/>
                        </a:rPr>
                        <a:t>17,000,000</a:t>
                      </a:r>
                    </a:p>
                  </a:txBody>
                  <a:tcPr marL="7620" marR="7620" marT="7620" marB="0" anchor="ctr"/>
                </a:tc>
                <a:tc>
                  <a:txBody>
                    <a:bodyPr/>
                    <a:lstStyle/>
                    <a:p>
                      <a:pPr algn="r" fontAlgn="b"/>
                      <a:r>
                        <a:rPr lang="vi-VN" sz="1800" b="0" i="0" u="none" strike="noStrike">
                          <a:solidFill>
                            <a:srgbClr val="000000"/>
                          </a:solidFill>
                          <a:effectLst/>
                          <a:latin typeface="+mj-lt"/>
                        </a:rPr>
                        <a:t>22,000,000</a:t>
                      </a:r>
                    </a:p>
                  </a:txBody>
                  <a:tcPr marL="7620" marR="7620" marT="7620" marB="0" anchor="ctr"/>
                </a:tc>
                <a:extLst>
                  <a:ext uri="{0D108BD9-81ED-4DB2-BD59-A6C34878D82A}">
                    <a16:rowId xmlns:a16="http://schemas.microsoft.com/office/drawing/2014/main" val="2827482191"/>
                  </a:ext>
                </a:extLst>
              </a:tr>
              <a:tr h="544203">
                <a:tc>
                  <a:txBody>
                    <a:bodyPr/>
                    <a:lstStyle/>
                    <a:p>
                      <a:pPr algn="ctr" rtl="0" fontAlgn="b"/>
                      <a:r>
                        <a:rPr lang="en-US">
                          <a:effectLst/>
                        </a:rPr>
                        <a:t>2</a:t>
                      </a:r>
                    </a:p>
                  </a:txBody>
                  <a:tcPr marL="22860" marR="22860" marT="0" marB="0" anchor="ctr"/>
                </a:tc>
                <a:tc>
                  <a:txBody>
                    <a:bodyPr/>
                    <a:lstStyle/>
                    <a:p>
                      <a:pPr rtl="0" fontAlgn="b"/>
                      <a:r>
                        <a:rPr lang="en-US">
                          <a:effectLst/>
                        </a:rPr>
                        <a:t>Gói PRO</a:t>
                      </a:r>
                    </a:p>
                  </a:txBody>
                  <a:tcPr marL="22860" marR="22860" marT="0" marB="0" anchor="ctr"/>
                </a:tc>
                <a:tc>
                  <a:txBody>
                    <a:bodyPr/>
                    <a:lstStyle/>
                    <a:p>
                      <a:pPr algn="r" fontAlgn="b"/>
                      <a:r>
                        <a:rPr lang="vi-VN" sz="1800" b="0" i="0" u="none" strike="noStrike">
                          <a:solidFill>
                            <a:srgbClr val="000000"/>
                          </a:solidFill>
                          <a:effectLst/>
                          <a:latin typeface="+mj-lt"/>
                        </a:rPr>
                        <a:t>18,299,000</a:t>
                      </a:r>
                    </a:p>
                  </a:txBody>
                  <a:tcPr marL="7620" marR="7620" marT="7620" marB="0" anchor="ctr"/>
                </a:tc>
                <a:tc>
                  <a:txBody>
                    <a:bodyPr/>
                    <a:lstStyle/>
                    <a:p>
                      <a:pPr algn="r" fontAlgn="b"/>
                      <a:r>
                        <a:rPr lang="vi-VN" sz="1800" b="0" i="0" u="none" strike="noStrike">
                          <a:solidFill>
                            <a:srgbClr val="000000"/>
                          </a:solidFill>
                          <a:effectLst/>
                          <a:latin typeface="+mj-lt"/>
                        </a:rPr>
                        <a:t>18,799,000</a:t>
                      </a:r>
                    </a:p>
                  </a:txBody>
                  <a:tcPr marL="7620" marR="7620" marT="7620" marB="0" anchor="ctr"/>
                </a:tc>
                <a:tc>
                  <a:txBody>
                    <a:bodyPr/>
                    <a:lstStyle/>
                    <a:p>
                      <a:pPr algn="r" fontAlgn="b"/>
                      <a:r>
                        <a:rPr lang="vi-VN" sz="1800" b="0" i="0" u="none" strike="noStrike">
                          <a:solidFill>
                            <a:srgbClr val="000000"/>
                          </a:solidFill>
                          <a:effectLst/>
                          <a:latin typeface="+mj-lt"/>
                        </a:rPr>
                        <a:t>25,000,000</a:t>
                      </a:r>
                    </a:p>
                  </a:txBody>
                  <a:tcPr marL="7620" marR="7620" marT="7620" marB="0" anchor="ctr"/>
                </a:tc>
                <a:extLst>
                  <a:ext uri="{0D108BD9-81ED-4DB2-BD59-A6C34878D82A}">
                    <a16:rowId xmlns:a16="http://schemas.microsoft.com/office/drawing/2014/main" val="2713172302"/>
                  </a:ext>
                </a:extLst>
              </a:tr>
              <a:tr h="544203">
                <a:tc>
                  <a:txBody>
                    <a:bodyPr/>
                    <a:lstStyle/>
                    <a:p>
                      <a:pPr algn="ctr" rtl="0" fontAlgn="b"/>
                      <a:r>
                        <a:rPr lang="en-US">
                          <a:effectLst/>
                        </a:rPr>
                        <a:t>3</a:t>
                      </a:r>
                    </a:p>
                  </a:txBody>
                  <a:tcPr marL="22860" marR="22860" marT="0" marB="0" anchor="ctr"/>
                </a:tc>
                <a:tc>
                  <a:txBody>
                    <a:bodyPr/>
                    <a:lstStyle/>
                    <a:p>
                      <a:pPr rtl="0" fontAlgn="b"/>
                      <a:r>
                        <a:rPr lang="en-US">
                          <a:effectLst/>
                        </a:rPr>
                        <a:t>Gói ECOMMERCE</a:t>
                      </a:r>
                    </a:p>
                  </a:txBody>
                  <a:tcPr marL="22860" marR="22860" marT="0" marB="0" anchor="ctr"/>
                </a:tc>
                <a:tc>
                  <a:txBody>
                    <a:bodyPr/>
                    <a:lstStyle/>
                    <a:p>
                      <a:pPr algn="r" fontAlgn="b"/>
                      <a:r>
                        <a:rPr lang="vi-VN" sz="1800" b="0" i="0" u="none" strike="noStrike">
                          <a:solidFill>
                            <a:srgbClr val="000000"/>
                          </a:solidFill>
                          <a:effectLst/>
                          <a:latin typeface="+mj-lt"/>
                        </a:rPr>
                        <a:t>22,599,000</a:t>
                      </a:r>
                    </a:p>
                  </a:txBody>
                  <a:tcPr marL="7620" marR="7620" marT="7620" marB="0" anchor="ctr"/>
                </a:tc>
                <a:tc>
                  <a:txBody>
                    <a:bodyPr/>
                    <a:lstStyle/>
                    <a:p>
                      <a:pPr algn="r" fontAlgn="b"/>
                      <a:r>
                        <a:rPr lang="vi-VN" sz="1800" b="0" i="0" u="none" strike="noStrike">
                          <a:solidFill>
                            <a:srgbClr val="000000"/>
                          </a:solidFill>
                          <a:effectLst/>
                          <a:latin typeface="+mj-lt"/>
                        </a:rPr>
                        <a:t>22,990,000</a:t>
                      </a:r>
                    </a:p>
                  </a:txBody>
                  <a:tcPr marL="7620" marR="7620" marT="7620" marB="0" anchor="ctr"/>
                </a:tc>
                <a:tc>
                  <a:txBody>
                    <a:bodyPr/>
                    <a:lstStyle/>
                    <a:p>
                      <a:pPr algn="r" fontAlgn="b"/>
                      <a:r>
                        <a:rPr lang="vi-VN" sz="1800" b="0" i="0" u="none" strike="noStrike">
                          <a:solidFill>
                            <a:srgbClr val="000000"/>
                          </a:solidFill>
                          <a:effectLst/>
                          <a:latin typeface="+mj-lt"/>
                        </a:rPr>
                        <a:t>27,990,000</a:t>
                      </a:r>
                    </a:p>
                  </a:txBody>
                  <a:tcPr marL="7620" marR="7620" marT="7620" marB="0" anchor="ctr"/>
                </a:tc>
                <a:extLst>
                  <a:ext uri="{0D108BD9-81ED-4DB2-BD59-A6C34878D82A}">
                    <a16:rowId xmlns:a16="http://schemas.microsoft.com/office/drawing/2014/main" val="935888300"/>
                  </a:ext>
                </a:extLst>
              </a:tr>
              <a:tr h="544203">
                <a:tc>
                  <a:txBody>
                    <a:bodyPr/>
                    <a:lstStyle/>
                    <a:p>
                      <a:pPr algn="ctr" rtl="0" fontAlgn="b"/>
                      <a:r>
                        <a:rPr lang="en-US">
                          <a:effectLst/>
                        </a:rPr>
                        <a:t>4</a:t>
                      </a:r>
                    </a:p>
                  </a:txBody>
                  <a:tcPr marL="22860" marR="22860" marT="0" marB="0" anchor="ctr"/>
                </a:tc>
                <a:tc>
                  <a:txBody>
                    <a:bodyPr/>
                    <a:lstStyle/>
                    <a:p>
                      <a:pPr rtl="0" fontAlgn="b"/>
                      <a:r>
                        <a:rPr lang="en-US">
                          <a:effectLst/>
                        </a:rPr>
                        <a:t>Gói BUSINESS</a:t>
                      </a:r>
                    </a:p>
                  </a:txBody>
                  <a:tcPr marL="22860" marR="22860" marT="0" marB="0" anchor="ctr"/>
                </a:tc>
                <a:tc>
                  <a:txBody>
                    <a:bodyPr/>
                    <a:lstStyle/>
                    <a:p>
                      <a:pPr algn="r" fontAlgn="b"/>
                      <a:r>
                        <a:rPr lang="vi-VN" sz="1800" b="0" i="0" u="none" strike="noStrike">
                          <a:solidFill>
                            <a:srgbClr val="000000"/>
                          </a:solidFill>
                          <a:effectLst/>
                          <a:latin typeface="+mj-lt"/>
                        </a:rPr>
                        <a:t>27,990,000</a:t>
                      </a:r>
                    </a:p>
                  </a:txBody>
                  <a:tcPr marL="7620" marR="7620" marT="7620" marB="0" anchor="ctr"/>
                </a:tc>
                <a:tc>
                  <a:txBody>
                    <a:bodyPr/>
                    <a:lstStyle/>
                    <a:p>
                      <a:pPr algn="r" fontAlgn="b"/>
                      <a:r>
                        <a:rPr lang="vi-VN" sz="1800" b="0" i="0" u="none" strike="noStrike">
                          <a:solidFill>
                            <a:srgbClr val="000000"/>
                          </a:solidFill>
                          <a:effectLst/>
                          <a:latin typeface="+mj-lt"/>
                        </a:rPr>
                        <a:t>28,990,000</a:t>
                      </a:r>
                    </a:p>
                  </a:txBody>
                  <a:tcPr marL="7620" marR="7620" marT="7620" marB="0" anchor="ctr"/>
                </a:tc>
                <a:tc>
                  <a:txBody>
                    <a:bodyPr/>
                    <a:lstStyle/>
                    <a:p>
                      <a:pPr algn="r" fontAlgn="b"/>
                      <a:r>
                        <a:rPr lang="vi-VN" sz="1800" b="0" i="0" u="none" strike="noStrike">
                          <a:solidFill>
                            <a:srgbClr val="000000"/>
                          </a:solidFill>
                          <a:effectLst/>
                          <a:latin typeface="+mj-lt"/>
                        </a:rPr>
                        <a:t>30,990,000</a:t>
                      </a:r>
                    </a:p>
                  </a:txBody>
                  <a:tcPr marL="7620" marR="7620" marT="7620" marB="0" anchor="ctr"/>
                </a:tc>
                <a:extLst>
                  <a:ext uri="{0D108BD9-81ED-4DB2-BD59-A6C34878D82A}">
                    <a16:rowId xmlns:a16="http://schemas.microsoft.com/office/drawing/2014/main" val="4024919436"/>
                  </a:ext>
                </a:extLst>
              </a:tr>
              <a:tr h="934453">
                <a:tc>
                  <a:txBody>
                    <a:bodyPr/>
                    <a:lstStyle/>
                    <a:p>
                      <a:pPr algn="ctr" rtl="0" fontAlgn="b"/>
                      <a:r>
                        <a:rPr lang="en-US">
                          <a:effectLst/>
                        </a:rPr>
                        <a:t>5</a:t>
                      </a:r>
                    </a:p>
                  </a:txBody>
                  <a:tcPr marL="22860" marR="22860" marT="0" marB="0" anchor="ctr"/>
                </a:tc>
                <a:tc>
                  <a:txBody>
                    <a:bodyPr/>
                    <a:lstStyle/>
                    <a:p>
                      <a:pPr rtl="0" fontAlgn="b"/>
                      <a:r>
                        <a:rPr lang="en-US">
                          <a:effectLst/>
                        </a:rPr>
                        <a:t>Website lẻ, mẫu sẵn </a:t>
                      </a:r>
                    </a:p>
                  </a:txBody>
                  <a:tcPr marL="22860" marR="22860" marT="0" marB="0" anchor="ctr"/>
                </a:tc>
                <a:tc>
                  <a:txBody>
                    <a:bodyPr/>
                    <a:lstStyle/>
                    <a:p>
                      <a:pPr algn="r" fontAlgn="b"/>
                      <a:r>
                        <a:rPr lang="vi-VN" sz="1800" b="0" i="0" u="none" strike="noStrike">
                          <a:solidFill>
                            <a:srgbClr val="000000"/>
                          </a:solidFill>
                          <a:effectLst/>
                          <a:latin typeface="+mj-lt"/>
                        </a:rPr>
                        <a:t>15,000,000 </a:t>
                      </a:r>
                    </a:p>
                    <a:p>
                      <a:pPr algn="r" fontAlgn="b"/>
                      <a:r>
                        <a:rPr lang="vi-VN" sz="1800" b="0" i="0" u="none" strike="noStrike">
                          <a:solidFill>
                            <a:srgbClr val="000000"/>
                          </a:solidFill>
                          <a:effectLst/>
                          <a:latin typeface="+mj-lt"/>
                        </a:rPr>
                        <a:t>– 25,000,000</a:t>
                      </a:r>
                    </a:p>
                  </a:txBody>
                  <a:tcPr marL="7620" marR="7620" marT="7620" marB="0" anchor="ctr"/>
                </a:tc>
                <a:tc>
                  <a:txBody>
                    <a:bodyPr/>
                    <a:lstStyle/>
                    <a:p>
                      <a:pPr algn="r" fontAlgn="b"/>
                      <a:r>
                        <a:rPr lang="vi-VN" sz="1800" b="0" i="0" u="none" strike="noStrike">
                          <a:solidFill>
                            <a:srgbClr val="000000"/>
                          </a:solidFill>
                          <a:effectLst/>
                          <a:latin typeface="+mj-lt"/>
                        </a:rPr>
                        <a:t>15,000,000 </a:t>
                      </a:r>
                    </a:p>
                    <a:p>
                      <a:pPr algn="r" fontAlgn="b"/>
                      <a:r>
                        <a:rPr lang="vi-VN" sz="1800" b="0" i="0" u="none" strike="noStrike">
                          <a:solidFill>
                            <a:srgbClr val="000000"/>
                          </a:solidFill>
                          <a:effectLst/>
                          <a:latin typeface="+mj-lt"/>
                        </a:rPr>
                        <a:t>– 25,000,000</a:t>
                      </a:r>
                    </a:p>
                  </a:txBody>
                  <a:tcPr marL="7620" marR="7620" marT="7620" marB="0" anchor="ctr"/>
                </a:tc>
                <a:tc>
                  <a:txBody>
                    <a:bodyPr/>
                    <a:lstStyle/>
                    <a:p>
                      <a:pPr algn="r" fontAlgn="b"/>
                      <a:r>
                        <a:rPr lang="vi-VN" sz="1800" b="0" i="0" u="none" strike="noStrike">
                          <a:solidFill>
                            <a:srgbClr val="000000"/>
                          </a:solidFill>
                          <a:effectLst/>
                          <a:latin typeface="+mj-lt"/>
                        </a:rPr>
                        <a:t>15,000,000 </a:t>
                      </a:r>
                    </a:p>
                    <a:p>
                      <a:pPr algn="r" fontAlgn="b"/>
                      <a:r>
                        <a:rPr lang="vi-VN" sz="1800" b="0" i="0" u="none" strike="noStrike">
                          <a:solidFill>
                            <a:srgbClr val="000000"/>
                          </a:solidFill>
                          <a:effectLst/>
                          <a:latin typeface="+mj-lt"/>
                        </a:rPr>
                        <a:t>– 27,000,000</a:t>
                      </a:r>
                    </a:p>
                  </a:txBody>
                  <a:tcPr marL="7620" marR="7620" marT="7620" marB="0" anchor="ctr"/>
                </a:tc>
                <a:extLst>
                  <a:ext uri="{0D108BD9-81ED-4DB2-BD59-A6C34878D82A}">
                    <a16:rowId xmlns:a16="http://schemas.microsoft.com/office/drawing/2014/main" val="2944475930"/>
                  </a:ext>
                </a:extLst>
              </a:tr>
            </a:tbl>
          </a:graphicData>
        </a:graphic>
      </p:graphicFrame>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Giá cả sản phẩm</a:t>
            </a:r>
          </a:p>
        </p:txBody>
      </p:sp>
    </p:spTree>
    <p:extLst>
      <p:ext uri="{BB962C8B-B14F-4D97-AF65-F5344CB8AC3E}">
        <p14:creationId xmlns:p14="http://schemas.microsoft.com/office/powerpoint/2010/main" val="353801686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Chính sách ưu đãi</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39097259"/>
              </p:ext>
            </p:extLst>
          </p:nvPr>
        </p:nvGraphicFramePr>
        <p:xfrm>
          <a:off x="928687" y="1663700"/>
          <a:ext cx="10758488" cy="4106154"/>
        </p:xfrm>
        <a:graphic>
          <a:graphicData uri="http://schemas.openxmlformats.org/drawingml/2006/table">
            <a:tbl>
              <a:tblPr firstRow="1" bandRow="1">
                <a:tableStyleId>{ED083AE6-46FA-4A59-8FB0-9F97EB10719F}</a:tableStyleId>
              </a:tblPr>
              <a:tblGrid>
                <a:gridCol w="830960">
                  <a:extLst>
                    <a:ext uri="{9D8B030D-6E8A-4147-A177-3AD203B41FA5}">
                      <a16:colId xmlns:a16="http://schemas.microsoft.com/office/drawing/2014/main" val="2320902198"/>
                    </a:ext>
                  </a:extLst>
                </a:gridCol>
                <a:gridCol w="3876184">
                  <a:extLst>
                    <a:ext uri="{9D8B030D-6E8A-4147-A177-3AD203B41FA5}">
                      <a16:colId xmlns:a16="http://schemas.microsoft.com/office/drawing/2014/main" val="4241510368"/>
                    </a:ext>
                  </a:extLst>
                </a:gridCol>
                <a:gridCol w="2822369">
                  <a:extLst>
                    <a:ext uri="{9D8B030D-6E8A-4147-A177-3AD203B41FA5}">
                      <a16:colId xmlns:a16="http://schemas.microsoft.com/office/drawing/2014/main" val="2368421287"/>
                    </a:ext>
                  </a:extLst>
                </a:gridCol>
                <a:gridCol w="3228975">
                  <a:extLst>
                    <a:ext uri="{9D8B030D-6E8A-4147-A177-3AD203B41FA5}">
                      <a16:colId xmlns:a16="http://schemas.microsoft.com/office/drawing/2014/main" val="348040697"/>
                    </a:ext>
                  </a:extLst>
                </a:gridCol>
              </a:tblGrid>
              <a:tr h="679450">
                <a:tc>
                  <a:txBody>
                    <a:bodyPr/>
                    <a:lstStyle/>
                    <a:p>
                      <a:pPr algn="ctr" rtl="0" fontAlgn="b"/>
                      <a:r>
                        <a:rPr lang="en-US" sz="2000" dirty="0">
                          <a:effectLst/>
                        </a:rPr>
                        <a:t>STT</a:t>
                      </a:r>
                    </a:p>
                  </a:txBody>
                  <a:tcPr marL="22860" marR="22860" marT="0" marB="0" anchor="ctr"/>
                </a:tc>
                <a:tc>
                  <a:txBody>
                    <a:bodyPr/>
                    <a:lstStyle/>
                    <a:p>
                      <a:pPr algn="ctr" rtl="0" fontAlgn="b"/>
                      <a:r>
                        <a:rPr lang="vi-VN" sz="2000" dirty="0">
                          <a:effectLst/>
                        </a:rPr>
                        <a:t>Các chính sách ưu đãi</a:t>
                      </a:r>
                    </a:p>
                  </a:txBody>
                  <a:tcPr marL="22860" marR="22860" marT="0" marB="0" anchor="ctr"/>
                </a:tc>
                <a:tc>
                  <a:txBody>
                    <a:bodyPr/>
                    <a:lstStyle/>
                    <a:p>
                      <a:pPr algn="ctr" rtl="0" fontAlgn="b"/>
                      <a:r>
                        <a:rPr lang="vi-VN" sz="2000">
                          <a:effectLst/>
                        </a:rPr>
                        <a:t>Hình thức ưu đãi</a:t>
                      </a:r>
                    </a:p>
                  </a:txBody>
                  <a:tcPr marL="22860" marR="22860" marT="0" marB="0" anchor="ctr"/>
                </a:tc>
                <a:tc>
                  <a:txBody>
                    <a:bodyPr/>
                    <a:lstStyle/>
                    <a:p>
                      <a:pPr algn="ctr" rtl="0" fontAlgn="b"/>
                      <a:r>
                        <a:rPr lang="vi-VN" sz="2000">
                          <a:effectLst/>
                        </a:rPr>
                        <a:t>Đối tượng khách hàng</a:t>
                      </a:r>
                    </a:p>
                  </a:txBody>
                  <a:tcPr marL="22860" marR="22860" marT="0" marB="0" anchor="ctr"/>
                </a:tc>
                <a:extLst>
                  <a:ext uri="{0D108BD9-81ED-4DB2-BD59-A6C34878D82A}">
                    <a16:rowId xmlns:a16="http://schemas.microsoft.com/office/drawing/2014/main" val="3155264209"/>
                  </a:ext>
                </a:extLst>
              </a:tr>
              <a:tr h="856676">
                <a:tc>
                  <a:txBody>
                    <a:bodyPr/>
                    <a:lstStyle/>
                    <a:p>
                      <a:pPr algn="ctr" rtl="0" fontAlgn="b"/>
                      <a:r>
                        <a:rPr lang="en-US" dirty="0">
                          <a:effectLst/>
                        </a:rPr>
                        <a:t>1</a:t>
                      </a:r>
                    </a:p>
                  </a:txBody>
                  <a:tcPr marL="22860" marR="22860" marT="0" marB="0" anchor="ctr"/>
                </a:tc>
                <a:tc>
                  <a:txBody>
                    <a:bodyPr/>
                    <a:lstStyle/>
                    <a:p>
                      <a:pPr algn="l" rtl="0" fontAlgn="b"/>
                      <a:r>
                        <a:rPr lang="en-US" dirty="0" err="1">
                          <a:effectLst/>
                        </a:rPr>
                        <a:t>Giảm</a:t>
                      </a:r>
                      <a:r>
                        <a:rPr lang="en-US" dirty="0">
                          <a:effectLst/>
                        </a:rPr>
                        <a:t> </a:t>
                      </a:r>
                      <a:r>
                        <a:rPr lang="en-US" dirty="0" err="1">
                          <a:effectLst/>
                        </a:rPr>
                        <a:t>giá</a:t>
                      </a:r>
                      <a:r>
                        <a:rPr lang="en-US" dirty="0">
                          <a:effectLst/>
                        </a:rPr>
                        <a:t> ở </a:t>
                      </a:r>
                      <a:r>
                        <a:rPr lang="en-US" dirty="0" err="1">
                          <a:effectLst/>
                        </a:rPr>
                        <a:t>các</a:t>
                      </a:r>
                      <a:r>
                        <a:rPr lang="en-US" dirty="0">
                          <a:effectLst/>
                        </a:rPr>
                        <a:t> </a:t>
                      </a:r>
                      <a:r>
                        <a:rPr lang="en-US" dirty="0" err="1">
                          <a:effectLst/>
                        </a:rPr>
                        <a:t>dịp</a:t>
                      </a:r>
                      <a:r>
                        <a:rPr lang="en-US" dirty="0">
                          <a:effectLst/>
                        </a:rPr>
                        <a:t> </a:t>
                      </a:r>
                      <a:r>
                        <a:rPr lang="en-US" dirty="0" err="1">
                          <a:effectLst/>
                        </a:rPr>
                        <a:t>lễ</a:t>
                      </a:r>
                      <a:endParaRPr lang="en-US" dirty="0">
                        <a:effectLst/>
                      </a:endParaRPr>
                    </a:p>
                  </a:txBody>
                  <a:tcPr marL="22860" marR="22860" marT="0" marB="0" anchor="ctr"/>
                </a:tc>
                <a:tc>
                  <a:txBody>
                    <a:bodyPr/>
                    <a:lstStyle/>
                    <a:p>
                      <a:pPr algn="ctr" rtl="0" fontAlgn="b"/>
                      <a:r>
                        <a:rPr lang="en-US">
                          <a:effectLst/>
                        </a:rPr>
                        <a:t>5%, 10%</a:t>
                      </a:r>
                    </a:p>
                  </a:txBody>
                  <a:tcPr marL="22860" marR="22860" marT="0" marB="0" anchor="ctr"/>
                </a:tc>
                <a:tc>
                  <a:txBody>
                    <a:bodyPr/>
                    <a:lstStyle/>
                    <a:p>
                      <a:pPr algn="ctr" rtl="0" fontAlgn="b"/>
                      <a:r>
                        <a:rPr lang="en-US">
                          <a:effectLst/>
                        </a:rPr>
                        <a:t>Khách</a:t>
                      </a:r>
                      <a:r>
                        <a:rPr lang="vi-VN">
                          <a:effectLst/>
                        </a:rPr>
                        <a:t> hàng cũ</a:t>
                      </a:r>
                      <a:endParaRPr lang="en-US">
                        <a:effectLst/>
                      </a:endParaRPr>
                    </a:p>
                  </a:txBody>
                  <a:tcPr marL="22860" marR="22860" marT="0" marB="0" anchor="ctr"/>
                </a:tc>
                <a:extLst>
                  <a:ext uri="{0D108BD9-81ED-4DB2-BD59-A6C34878D82A}">
                    <a16:rowId xmlns:a16="http://schemas.microsoft.com/office/drawing/2014/main" val="2013531643"/>
                  </a:ext>
                </a:extLst>
              </a:tr>
              <a:tr h="856676">
                <a:tc>
                  <a:txBody>
                    <a:bodyPr/>
                    <a:lstStyle/>
                    <a:p>
                      <a:pPr algn="ctr" rtl="0" fontAlgn="b"/>
                      <a:r>
                        <a:rPr lang="en-US">
                          <a:effectLst/>
                        </a:rPr>
                        <a:t>2</a:t>
                      </a:r>
                    </a:p>
                  </a:txBody>
                  <a:tcPr marL="22860" marR="22860" marT="0" marB="0" anchor="ctr"/>
                </a:tc>
                <a:tc>
                  <a:txBody>
                    <a:bodyPr/>
                    <a:lstStyle/>
                    <a:p>
                      <a:pPr algn="l" rtl="0" fontAlgn="b"/>
                      <a:r>
                        <a:rPr lang="en-US">
                          <a:effectLst/>
                        </a:rPr>
                        <a:t>Bán </a:t>
                      </a:r>
                      <a:r>
                        <a:rPr lang="vi-VN">
                          <a:effectLst/>
                        </a:rPr>
                        <a:t>bán trả sau</a:t>
                      </a:r>
                      <a:endParaRPr lang="en-US" dirty="0">
                        <a:effectLst/>
                      </a:endParaRPr>
                    </a:p>
                  </a:txBody>
                  <a:tcPr marL="22860" marR="22860" marT="0" marB="0" anchor="ctr"/>
                </a:tc>
                <a:tc>
                  <a:txBody>
                    <a:bodyPr/>
                    <a:lstStyle/>
                    <a:p>
                      <a:pPr algn="ctr" rtl="0" fontAlgn="b"/>
                      <a:r>
                        <a:rPr lang="en-US" dirty="0" err="1">
                          <a:effectLst/>
                        </a:rPr>
                        <a:t>Trả</a:t>
                      </a:r>
                      <a:r>
                        <a:rPr lang="en-US" dirty="0">
                          <a:effectLst/>
                        </a:rPr>
                        <a:t> </a:t>
                      </a:r>
                      <a:r>
                        <a:rPr lang="en-US" dirty="0" err="1">
                          <a:effectLst/>
                        </a:rPr>
                        <a:t>chậm</a:t>
                      </a:r>
                      <a:r>
                        <a:rPr lang="en-US" dirty="0">
                          <a:effectLst/>
                        </a:rPr>
                        <a:t> </a:t>
                      </a:r>
                      <a:r>
                        <a:rPr lang="en-US" dirty="0" err="1">
                          <a:effectLst/>
                        </a:rPr>
                        <a:t>sau</a:t>
                      </a:r>
                      <a:r>
                        <a:rPr lang="en-US" dirty="0">
                          <a:effectLst/>
                        </a:rPr>
                        <a:t> 1 </a:t>
                      </a:r>
                      <a:r>
                        <a:rPr lang="en-US" dirty="0" err="1">
                          <a:effectLst/>
                        </a:rPr>
                        <a:t>tháng</a:t>
                      </a:r>
                      <a:endParaRPr lang="en-US" dirty="0">
                        <a:effectLst/>
                      </a:endParaRPr>
                    </a:p>
                  </a:txBody>
                  <a:tcPr marL="22860" marR="22860" marT="0" marB="0" anchor="ctr"/>
                </a:tc>
                <a:tc>
                  <a:txBody>
                    <a:bodyPr/>
                    <a:lstStyle/>
                    <a:p>
                      <a:pPr algn="ctr" rtl="0" fontAlgn="b"/>
                      <a:r>
                        <a:rPr lang="en-US">
                          <a:effectLst/>
                        </a:rPr>
                        <a:t>Khách hàng</a:t>
                      </a:r>
                      <a:r>
                        <a:rPr lang="vi-VN">
                          <a:effectLst/>
                        </a:rPr>
                        <a:t> thân thiết</a:t>
                      </a:r>
                      <a:endParaRPr lang="en-US">
                        <a:effectLst/>
                      </a:endParaRPr>
                    </a:p>
                  </a:txBody>
                  <a:tcPr marL="22860" marR="22860" marT="0" marB="0" anchor="ctr"/>
                </a:tc>
                <a:extLst>
                  <a:ext uri="{0D108BD9-81ED-4DB2-BD59-A6C34878D82A}">
                    <a16:rowId xmlns:a16="http://schemas.microsoft.com/office/drawing/2014/main" val="2143537444"/>
                  </a:ext>
                </a:extLst>
              </a:tr>
              <a:tr h="856676">
                <a:tc>
                  <a:txBody>
                    <a:bodyPr/>
                    <a:lstStyle/>
                    <a:p>
                      <a:pPr algn="ctr" rtl="0" fontAlgn="b"/>
                      <a:r>
                        <a:rPr lang="en-US">
                          <a:effectLst/>
                        </a:rPr>
                        <a:t>3</a:t>
                      </a:r>
                    </a:p>
                  </a:txBody>
                  <a:tcPr marL="22860" marR="22860" marT="0" marB="0" anchor="ctr"/>
                </a:tc>
                <a:tc>
                  <a:txBody>
                    <a:bodyPr/>
                    <a:lstStyle/>
                    <a:p>
                      <a:pPr algn="l" rtl="0" fontAlgn="b"/>
                      <a:r>
                        <a:rPr lang="en-US" dirty="0" err="1">
                          <a:effectLst/>
                        </a:rPr>
                        <a:t>Hỗ</a:t>
                      </a:r>
                      <a:r>
                        <a:rPr lang="en-US" dirty="0">
                          <a:effectLst/>
                        </a:rPr>
                        <a:t> </a:t>
                      </a:r>
                      <a:r>
                        <a:rPr lang="en-US" dirty="0" err="1">
                          <a:effectLst/>
                        </a:rPr>
                        <a:t>trợ</a:t>
                      </a:r>
                      <a:r>
                        <a:rPr lang="en-US" dirty="0">
                          <a:effectLst/>
                        </a:rPr>
                        <a:t> </a:t>
                      </a:r>
                      <a:r>
                        <a:rPr lang="en-US" dirty="0" err="1">
                          <a:effectLst/>
                        </a:rPr>
                        <a:t>doanh</a:t>
                      </a:r>
                      <a:r>
                        <a:rPr lang="en-US" dirty="0">
                          <a:effectLst/>
                        </a:rPr>
                        <a:t> </a:t>
                      </a:r>
                      <a:r>
                        <a:rPr lang="en-US" dirty="0" err="1">
                          <a:effectLst/>
                        </a:rPr>
                        <a:t>nghiệp</a:t>
                      </a:r>
                      <a:r>
                        <a:rPr lang="en-US" dirty="0">
                          <a:effectLst/>
                        </a:rPr>
                        <a:t> </a:t>
                      </a:r>
                      <a:r>
                        <a:rPr lang="en-US" dirty="0" err="1">
                          <a:effectLst/>
                        </a:rPr>
                        <a:t>mùa</a:t>
                      </a:r>
                      <a:r>
                        <a:rPr lang="en-US" dirty="0">
                          <a:effectLst/>
                        </a:rPr>
                        <a:t> covid</a:t>
                      </a:r>
                    </a:p>
                  </a:txBody>
                  <a:tcPr marL="22860" marR="22860" marT="0" marB="0" anchor="ctr"/>
                </a:tc>
                <a:tc>
                  <a:txBody>
                    <a:bodyPr/>
                    <a:lstStyle/>
                    <a:p>
                      <a:pPr algn="ctr" rtl="0" fontAlgn="b"/>
                      <a:r>
                        <a:rPr lang="en-US" dirty="0" err="1">
                          <a:effectLst/>
                        </a:rPr>
                        <a:t>Giảm</a:t>
                      </a:r>
                      <a:r>
                        <a:rPr lang="en-US" dirty="0">
                          <a:effectLst/>
                        </a:rPr>
                        <a:t> </a:t>
                      </a:r>
                      <a:r>
                        <a:rPr lang="en-US" dirty="0" err="1">
                          <a:effectLst/>
                        </a:rPr>
                        <a:t>cái</a:t>
                      </a:r>
                      <a:r>
                        <a:rPr lang="en-US" dirty="0">
                          <a:effectLst/>
                        </a:rPr>
                        <a:t> </a:t>
                      </a:r>
                      <a:r>
                        <a:rPr lang="en-US" dirty="0" err="1">
                          <a:effectLst/>
                        </a:rPr>
                        <a:t>loại</a:t>
                      </a:r>
                      <a:r>
                        <a:rPr lang="en-US" dirty="0">
                          <a:effectLst/>
                        </a:rPr>
                        <a:t> </a:t>
                      </a:r>
                      <a:r>
                        <a:rPr lang="en-US" dirty="0" err="1">
                          <a:effectLst/>
                        </a:rPr>
                        <a:t>phí</a:t>
                      </a:r>
                      <a:r>
                        <a:rPr lang="en-US" dirty="0">
                          <a:effectLst/>
                        </a:rPr>
                        <a:t> </a:t>
                      </a:r>
                      <a:r>
                        <a:rPr lang="en-US" dirty="0" err="1">
                          <a:effectLst/>
                        </a:rPr>
                        <a:t>bảo</a:t>
                      </a:r>
                      <a:r>
                        <a:rPr lang="en-US" dirty="0">
                          <a:effectLst/>
                        </a:rPr>
                        <a:t> </a:t>
                      </a:r>
                      <a:r>
                        <a:rPr lang="en-US" dirty="0" err="1">
                          <a:effectLst/>
                        </a:rPr>
                        <a:t>trì</a:t>
                      </a:r>
                      <a:endParaRPr lang="en-US" dirty="0">
                        <a:effectLst/>
                      </a:endParaRPr>
                    </a:p>
                  </a:txBody>
                  <a:tcPr marL="22860" marR="22860" marT="0" marB="0" anchor="ctr"/>
                </a:tc>
                <a:tc>
                  <a:txBody>
                    <a:bodyPr/>
                    <a:lstStyle/>
                    <a:p>
                      <a:pPr algn="ctr" rtl="0" fontAlgn="b"/>
                      <a:r>
                        <a:rPr lang="en-US">
                          <a:effectLst/>
                        </a:rPr>
                        <a:t>Khách hàng </a:t>
                      </a:r>
                      <a:r>
                        <a:rPr lang="vi-VN">
                          <a:effectLst/>
                        </a:rPr>
                        <a:t>thân thiết</a:t>
                      </a:r>
                      <a:endParaRPr lang="en-US">
                        <a:effectLst/>
                      </a:endParaRPr>
                    </a:p>
                  </a:txBody>
                  <a:tcPr marL="22860" marR="22860" marT="0" marB="0" anchor="ctr"/>
                </a:tc>
                <a:extLst>
                  <a:ext uri="{0D108BD9-81ED-4DB2-BD59-A6C34878D82A}">
                    <a16:rowId xmlns:a16="http://schemas.microsoft.com/office/drawing/2014/main" val="1468439464"/>
                  </a:ext>
                </a:extLst>
              </a:tr>
              <a:tr h="856676">
                <a:tc>
                  <a:txBody>
                    <a:bodyPr/>
                    <a:lstStyle/>
                    <a:p>
                      <a:pPr algn="ctr" rtl="0" fontAlgn="ctr"/>
                      <a:r>
                        <a:rPr lang="en-US">
                          <a:effectLst/>
                        </a:rPr>
                        <a:t>4</a:t>
                      </a:r>
                    </a:p>
                  </a:txBody>
                  <a:tcPr marL="22860" marR="22860" marT="0" marB="0" anchor="ctr"/>
                </a:tc>
                <a:tc>
                  <a:txBody>
                    <a:bodyPr/>
                    <a:lstStyle/>
                    <a:p>
                      <a:pPr algn="l" rtl="0" fontAlgn="ctr"/>
                      <a:r>
                        <a:rPr lang="vi-VN">
                          <a:effectLst/>
                        </a:rPr>
                        <a:t>Ưu đãi hàng tháng</a:t>
                      </a:r>
                      <a:endParaRPr lang="en-US">
                        <a:effectLst/>
                      </a:endParaRPr>
                    </a:p>
                  </a:txBody>
                  <a:tcPr marL="22860" marR="22860" marT="0" marB="0" anchor="ctr"/>
                </a:tc>
                <a:tc>
                  <a:txBody>
                    <a:bodyPr/>
                    <a:lstStyle/>
                    <a:p>
                      <a:pPr algn="ctr" rtl="0" fontAlgn="b"/>
                      <a:r>
                        <a:rPr lang="vi-VN" dirty="0">
                          <a:effectLst/>
                        </a:rPr>
                        <a:t>Hỗ trợ đặc biệt,</a:t>
                      </a:r>
                      <a:br>
                        <a:rPr lang="vi-VN" dirty="0">
                          <a:effectLst/>
                        </a:rPr>
                      </a:br>
                      <a:r>
                        <a:rPr lang="vi-VN" dirty="0">
                          <a:effectLst/>
                        </a:rPr>
                        <a:t>ưu đãi mỗi 3 tháng</a:t>
                      </a:r>
                    </a:p>
                  </a:txBody>
                  <a:tcPr marL="22860" marR="22860" marT="0" marB="0" anchor="ctr"/>
                </a:tc>
                <a:tc>
                  <a:txBody>
                    <a:bodyPr/>
                    <a:lstStyle/>
                    <a:p>
                      <a:pPr algn="ctr" rtl="0" fontAlgn="ctr"/>
                      <a:r>
                        <a:rPr lang="en-US" err="1">
                          <a:effectLst/>
                        </a:rPr>
                        <a:t>Khách</a:t>
                      </a:r>
                      <a:r>
                        <a:rPr lang="en-US">
                          <a:effectLst/>
                        </a:rPr>
                        <a:t> hàng</a:t>
                      </a:r>
                      <a:r>
                        <a:rPr lang="vi-VN">
                          <a:effectLst/>
                        </a:rPr>
                        <a:t> thân thiết</a:t>
                      </a:r>
                      <a:endParaRPr lang="en-US" dirty="0">
                        <a:effectLst/>
                      </a:endParaRPr>
                    </a:p>
                  </a:txBody>
                  <a:tcPr marL="22860" marR="22860" marT="0" marB="0" anchor="ctr"/>
                </a:tc>
                <a:extLst>
                  <a:ext uri="{0D108BD9-81ED-4DB2-BD59-A6C34878D82A}">
                    <a16:rowId xmlns:a16="http://schemas.microsoft.com/office/drawing/2014/main" val="1075921645"/>
                  </a:ext>
                </a:extLst>
              </a:tr>
            </a:tbl>
          </a:graphicData>
        </a:graphic>
      </p:graphicFrame>
    </p:spTree>
    <p:extLst>
      <p:ext uri="{BB962C8B-B14F-4D97-AF65-F5344CB8AC3E}">
        <p14:creationId xmlns:p14="http://schemas.microsoft.com/office/powerpoint/2010/main" val="282315896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Kế hoạch Marketing</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06.</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42861159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9 Steps to Influencer Marketing Success with Technology">
            <a:extLst>
              <a:ext uri="{FF2B5EF4-FFF2-40B4-BE49-F238E27FC236}">
                <a16:creationId xmlns:a16="http://schemas.microsoft.com/office/drawing/2014/main" id="{B3E64D68-DA75-45E3-AE89-094CB4EC1D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137" t="-502" r="26808" b="502"/>
          <a:stretch/>
        </p:blipFill>
        <p:spPr bwMode="auto">
          <a:xfrm>
            <a:off x="8774117" y="954737"/>
            <a:ext cx="3138573" cy="52936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Marketing</a:t>
            </a:r>
          </a:p>
        </p:txBody>
      </p:sp>
      <p:grpSp>
        <p:nvGrpSpPr>
          <p:cNvPr id="8" name="组合 8">
            <a:extLst>
              <a:ext uri="{FF2B5EF4-FFF2-40B4-BE49-F238E27FC236}">
                <a16:creationId xmlns:a16="http://schemas.microsoft.com/office/drawing/2014/main" id="{D4AFBA58-3759-46D2-A4DD-A2DB4404D232}"/>
              </a:ext>
            </a:extLst>
          </p:cNvPr>
          <p:cNvGrpSpPr/>
          <p:nvPr/>
        </p:nvGrpSpPr>
        <p:grpSpPr>
          <a:xfrm>
            <a:off x="7772522" y="1217117"/>
            <a:ext cx="1738632" cy="1756820"/>
            <a:chOff x="6461582" y="2261661"/>
            <a:chExt cx="1738632" cy="1756820"/>
          </a:xfrm>
        </p:grpSpPr>
        <p:sp>
          <p:nvSpPr>
            <p:cNvPr id="9" name="矩形: 圆角 3">
              <a:extLst>
                <a:ext uri="{FF2B5EF4-FFF2-40B4-BE49-F238E27FC236}">
                  <a16:creationId xmlns:a16="http://schemas.microsoft.com/office/drawing/2014/main" id="{ECB9C932-0DF4-4331-8AAC-5AC94D686E4C}"/>
                </a:ext>
              </a:extLst>
            </p:cNvPr>
            <p:cNvSpPr/>
            <p:nvPr/>
          </p:nvSpPr>
          <p:spPr>
            <a:xfrm rot="2700000">
              <a:off x="6453805" y="2272073"/>
              <a:ext cx="1754185" cy="1738632"/>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TextBox 19">
              <a:extLst>
                <a:ext uri="{FF2B5EF4-FFF2-40B4-BE49-F238E27FC236}">
                  <a16:creationId xmlns:a16="http://schemas.microsoft.com/office/drawing/2014/main" id="{FBBB982D-9877-4B72-8A12-0A045DC4379A}"/>
                </a:ext>
              </a:extLst>
            </p:cNvPr>
            <p:cNvSpPr txBox="1"/>
            <p:nvPr/>
          </p:nvSpPr>
          <p:spPr>
            <a:xfrm>
              <a:off x="7084693" y="2261661"/>
              <a:ext cx="492443" cy="1416734"/>
            </a:xfrm>
            <a:prstGeom prst="rect">
              <a:avLst/>
            </a:prstGeom>
            <a:noFill/>
          </p:spPr>
          <p:txBody>
            <a:bodyPr vert="eaVert"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en-US" altLang="zh-CN" spc="0">
                  <a:solidFill>
                    <a:srgbClr val="393737"/>
                  </a:solidFill>
                  <a:latin typeface="+mn-lt"/>
                  <a:ea typeface="+mn-ea"/>
                  <a:cs typeface="+mn-ea"/>
                  <a:sym typeface="+mn-lt"/>
                </a:rPr>
                <a:t>Marketing</a:t>
              </a:r>
              <a:endParaRPr lang="en-US" spc="0" dirty="0">
                <a:solidFill>
                  <a:srgbClr val="393737"/>
                </a:solidFill>
                <a:latin typeface="+mn-lt"/>
                <a:ea typeface="+mn-ea"/>
                <a:cs typeface="+mn-ea"/>
                <a:sym typeface="+mn-lt"/>
              </a:endParaRPr>
            </a:p>
          </p:txBody>
        </p:sp>
      </p:grpSp>
      <p:sp>
        <p:nvSpPr>
          <p:cNvPr id="11" name="Freeform: Shape 32">
            <a:extLst>
              <a:ext uri="{FF2B5EF4-FFF2-40B4-BE49-F238E27FC236}">
                <a16:creationId xmlns:a16="http://schemas.microsoft.com/office/drawing/2014/main" id="{56DFCD4A-1746-4D74-A970-CE9DF46D20F2}"/>
              </a:ext>
            </a:extLst>
          </p:cNvPr>
          <p:cNvSpPr>
            <a:spLocks/>
          </p:cNvSpPr>
          <p:nvPr/>
        </p:nvSpPr>
        <p:spPr bwMode="auto">
          <a:xfrm>
            <a:off x="1401011" y="2233612"/>
            <a:ext cx="478271" cy="478271"/>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0E2DB2"/>
          </a:solidFill>
          <a:ln>
            <a:noFill/>
          </a:ln>
        </p:spPr>
        <p:txBody>
          <a:bodyPr anchor="ctr"/>
          <a:lstStyle/>
          <a:p>
            <a:pPr algn="ctr"/>
            <a:endParaRPr>
              <a:cs typeface="+mn-ea"/>
              <a:sym typeface="+mn-lt"/>
            </a:endParaRPr>
          </a:p>
        </p:txBody>
      </p:sp>
      <p:sp>
        <p:nvSpPr>
          <p:cNvPr id="12" name="Freeform: Shape 33">
            <a:extLst>
              <a:ext uri="{FF2B5EF4-FFF2-40B4-BE49-F238E27FC236}">
                <a16:creationId xmlns:a16="http://schemas.microsoft.com/office/drawing/2014/main" id="{ABF02309-BFA0-45BA-9F71-10D50CBA78AC}"/>
              </a:ext>
            </a:extLst>
          </p:cNvPr>
          <p:cNvSpPr>
            <a:spLocks/>
          </p:cNvSpPr>
          <p:nvPr/>
        </p:nvSpPr>
        <p:spPr bwMode="auto">
          <a:xfrm>
            <a:off x="6305224" y="2205839"/>
            <a:ext cx="478271" cy="47827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0E2DB2"/>
          </a:solidFill>
          <a:ln>
            <a:noFill/>
          </a:ln>
        </p:spPr>
        <p:txBody>
          <a:bodyPr anchor="ctr"/>
          <a:lstStyle/>
          <a:p>
            <a:pPr algn="ctr"/>
            <a:endParaRPr>
              <a:cs typeface="+mn-ea"/>
              <a:sym typeface="+mn-lt"/>
            </a:endParaRPr>
          </a:p>
        </p:txBody>
      </p:sp>
      <p:sp>
        <p:nvSpPr>
          <p:cNvPr id="13" name="Freeform: Shape 35">
            <a:extLst>
              <a:ext uri="{FF2B5EF4-FFF2-40B4-BE49-F238E27FC236}">
                <a16:creationId xmlns:a16="http://schemas.microsoft.com/office/drawing/2014/main" id="{2B6B066F-81F5-4042-AE47-873A20E0DB42}"/>
              </a:ext>
            </a:extLst>
          </p:cNvPr>
          <p:cNvSpPr>
            <a:spLocks/>
          </p:cNvSpPr>
          <p:nvPr/>
        </p:nvSpPr>
        <p:spPr bwMode="auto">
          <a:xfrm>
            <a:off x="3848709" y="2235920"/>
            <a:ext cx="478271" cy="478271"/>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rgbClr val="0E2DB2"/>
          </a:solidFill>
          <a:ln>
            <a:noFill/>
          </a:ln>
        </p:spPr>
        <p:txBody>
          <a:bodyPr anchor="ctr"/>
          <a:lstStyle/>
          <a:p>
            <a:pPr algn="ctr"/>
            <a:endParaRPr>
              <a:cs typeface="+mn-ea"/>
              <a:sym typeface="+mn-lt"/>
            </a:endParaRPr>
          </a:p>
        </p:txBody>
      </p:sp>
      <p:grpSp>
        <p:nvGrpSpPr>
          <p:cNvPr id="14" name="组合 9">
            <a:extLst>
              <a:ext uri="{FF2B5EF4-FFF2-40B4-BE49-F238E27FC236}">
                <a16:creationId xmlns:a16="http://schemas.microsoft.com/office/drawing/2014/main" id="{461D61C0-79FE-438A-964B-0778575B65BC}"/>
              </a:ext>
            </a:extLst>
          </p:cNvPr>
          <p:cNvGrpSpPr/>
          <p:nvPr/>
        </p:nvGrpSpPr>
        <p:grpSpPr>
          <a:xfrm>
            <a:off x="616824" y="2873722"/>
            <a:ext cx="1922768" cy="2242559"/>
            <a:chOff x="1935817" y="2935151"/>
            <a:chExt cx="1922768" cy="2242559"/>
          </a:xfrm>
        </p:grpSpPr>
        <p:sp>
          <p:nvSpPr>
            <p:cNvPr id="15" name="TextBox 19">
              <a:extLst>
                <a:ext uri="{FF2B5EF4-FFF2-40B4-BE49-F238E27FC236}">
                  <a16:creationId xmlns:a16="http://schemas.microsoft.com/office/drawing/2014/main" id="{AAC03E1D-A1AE-4516-B62C-B9099B621CCF}"/>
                </a:ext>
              </a:extLst>
            </p:cNvPr>
            <p:cNvSpPr txBox="1"/>
            <p:nvPr/>
          </p:nvSpPr>
          <p:spPr>
            <a:xfrm>
              <a:off x="2059695" y="2935151"/>
              <a:ext cx="1798890"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altLang="zh-CN" spc="0">
                  <a:solidFill>
                    <a:srgbClr val="393737"/>
                  </a:solidFill>
                  <a:latin typeface="+mn-lt"/>
                  <a:ea typeface="+mn-ea"/>
                  <a:cs typeface="+mn-ea"/>
                  <a:sym typeface="+mn-lt"/>
                </a:rPr>
                <a:t>Khách hàng</a:t>
              </a:r>
              <a:endParaRPr lang="en-US" spc="0" dirty="0">
                <a:solidFill>
                  <a:srgbClr val="393737"/>
                </a:solidFill>
                <a:latin typeface="+mn-lt"/>
                <a:ea typeface="+mn-ea"/>
                <a:cs typeface="+mn-ea"/>
                <a:sym typeface="+mn-lt"/>
              </a:endParaRPr>
            </a:p>
          </p:txBody>
        </p:sp>
        <p:sp>
          <p:nvSpPr>
            <p:cNvPr id="16" name="矩形 11">
              <a:extLst>
                <a:ext uri="{FF2B5EF4-FFF2-40B4-BE49-F238E27FC236}">
                  <a16:creationId xmlns:a16="http://schemas.microsoft.com/office/drawing/2014/main" id="{512FA3DF-D370-42BE-A15E-D5B5FF9ED3DD}"/>
                </a:ext>
              </a:extLst>
            </p:cNvPr>
            <p:cNvSpPr/>
            <p:nvPr/>
          </p:nvSpPr>
          <p:spPr>
            <a:xfrm>
              <a:off x="1935817" y="3291040"/>
              <a:ext cx="1889027" cy="1886670"/>
            </a:xfrm>
            <a:prstGeom prst="rect">
              <a:avLst/>
            </a:prstGeom>
            <a:noFill/>
          </p:spPr>
          <p:txBody>
            <a:bodyPr wrap="square" rtlCol="0">
              <a:spAutoFit/>
            </a:bodyPr>
            <a:lstStyle/>
            <a:p>
              <a:pPr>
                <a:lnSpc>
                  <a:spcPct val="150000"/>
                </a:lnSpc>
              </a:pPr>
              <a:r>
                <a:rPr lang="vi-VN" altLang="zh-CN" sz="1600">
                  <a:solidFill>
                    <a:srgbClr val="594A42"/>
                  </a:solidFill>
                  <a:cs typeface="+mn-ea"/>
                  <a:sym typeface="+mn-lt"/>
                </a:rPr>
                <a:t>Xác định đúng đối tượng khách hàng mục tiêu, khách hàng tiềm năng.</a:t>
              </a:r>
              <a:endParaRPr lang="vi-VN" altLang="zh-CN" sz="1600" dirty="0">
                <a:solidFill>
                  <a:srgbClr val="594A42"/>
                </a:solidFill>
                <a:cs typeface="+mn-ea"/>
                <a:sym typeface="+mn-lt"/>
              </a:endParaRPr>
            </a:p>
          </p:txBody>
        </p:sp>
      </p:grpSp>
      <p:grpSp>
        <p:nvGrpSpPr>
          <p:cNvPr id="17" name="组合 12">
            <a:extLst>
              <a:ext uri="{FF2B5EF4-FFF2-40B4-BE49-F238E27FC236}">
                <a16:creationId xmlns:a16="http://schemas.microsoft.com/office/drawing/2014/main" id="{DABC1798-9A87-4036-AB25-D38CA8060E4E}"/>
              </a:ext>
            </a:extLst>
          </p:cNvPr>
          <p:cNvGrpSpPr/>
          <p:nvPr/>
        </p:nvGrpSpPr>
        <p:grpSpPr>
          <a:xfrm>
            <a:off x="3079139" y="2873722"/>
            <a:ext cx="2194610" cy="3277153"/>
            <a:chOff x="1921921" y="2935151"/>
            <a:chExt cx="1824454" cy="4291985"/>
          </a:xfrm>
        </p:grpSpPr>
        <p:sp>
          <p:nvSpPr>
            <p:cNvPr id="18" name="TextBox 19">
              <a:extLst>
                <a:ext uri="{FF2B5EF4-FFF2-40B4-BE49-F238E27FC236}">
                  <a16:creationId xmlns:a16="http://schemas.microsoft.com/office/drawing/2014/main" id="{8FD8EFE6-FFAB-416D-8FC2-8BD44677CDD3}"/>
                </a:ext>
              </a:extLst>
            </p:cNvPr>
            <p:cNvSpPr txBox="1"/>
            <p:nvPr/>
          </p:nvSpPr>
          <p:spPr>
            <a:xfrm>
              <a:off x="2059695" y="2935151"/>
              <a:ext cx="1686680"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spc="0">
                  <a:solidFill>
                    <a:srgbClr val="393737"/>
                  </a:solidFill>
                  <a:latin typeface="+mn-lt"/>
                  <a:ea typeface="+mn-ea"/>
                  <a:cs typeface="+mn-ea"/>
                  <a:sym typeface="+mn-lt"/>
                </a:rPr>
                <a:t>Quảng cáo</a:t>
              </a:r>
              <a:endParaRPr lang="en-US" spc="0" dirty="0">
                <a:solidFill>
                  <a:srgbClr val="393737"/>
                </a:solidFill>
                <a:latin typeface="+mn-lt"/>
                <a:ea typeface="+mn-ea"/>
                <a:cs typeface="+mn-ea"/>
                <a:sym typeface="+mn-lt"/>
              </a:endParaRPr>
            </a:p>
          </p:txBody>
        </p:sp>
        <p:sp>
          <p:nvSpPr>
            <p:cNvPr id="19" name="矩形 14">
              <a:extLst>
                <a:ext uri="{FF2B5EF4-FFF2-40B4-BE49-F238E27FC236}">
                  <a16:creationId xmlns:a16="http://schemas.microsoft.com/office/drawing/2014/main" id="{DA6527F6-633C-4BCA-8609-1BA68051C9BA}"/>
                </a:ext>
              </a:extLst>
            </p:cNvPr>
            <p:cNvSpPr/>
            <p:nvPr/>
          </p:nvSpPr>
          <p:spPr>
            <a:xfrm>
              <a:off x="1921921" y="3493806"/>
              <a:ext cx="1677143" cy="3733330"/>
            </a:xfrm>
            <a:prstGeom prst="rect">
              <a:avLst/>
            </a:prstGeom>
            <a:noFill/>
          </p:spPr>
          <p:txBody>
            <a:bodyPr wrap="square" rtlCol="0">
              <a:spAutoFit/>
            </a:bodyPr>
            <a:lstStyle/>
            <a:p>
              <a:pPr lvl="0">
                <a:lnSpc>
                  <a:spcPct val="150000"/>
                </a:lnSpc>
              </a:pPr>
              <a:r>
                <a:rPr lang="en-US" sz="1600">
                  <a:solidFill>
                    <a:srgbClr val="594A42"/>
                  </a:solidFill>
                  <a:cs typeface="+mn-ea"/>
                </a:rPr>
                <a:t>Thiết kế, xây dựng nội dung thông điệp quảng cáo nhằm tác động vào nhận thức và nhu cầu lựa chọn của khách hàng.</a:t>
              </a:r>
            </a:p>
          </p:txBody>
        </p:sp>
      </p:grpSp>
      <p:grpSp>
        <p:nvGrpSpPr>
          <p:cNvPr id="20" name="组合 15">
            <a:extLst>
              <a:ext uri="{FF2B5EF4-FFF2-40B4-BE49-F238E27FC236}">
                <a16:creationId xmlns:a16="http://schemas.microsoft.com/office/drawing/2014/main" id="{1C7ECF42-4E4D-44CD-8616-86FB4A7476C1}"/>
              </a:ext>
            </a:extLst>
          </p:cNvPr>
          <p:cNvGrpSpPr/>
          <p:nvPr/>
        </p:nvGrpSpPr>
        <p:grpSpPr>
          <a:xfrm>
            <a:off x="5483361" y="2845949"/>
            <a:ext cx="2296603" cy="2981223"/>
            <a:chOff x="1935817" y="2935151"/>
            <a:chExt cx="2006381" cy="2981223"/>
          </a:xfrm>
        </p:grpSpPr>
        <p:sp>
          <p:nvSpPr>
            <p:cNvPr id="21" name="TextBox 19">
              <a:extLst>
                <a:ext uri="{FF2B5EF4-FFF2-40B4-BE49-F238E27FC236}">
                  <a16:creationId xmlns:a16="http://schemas.microsoft.com/office/drawing/2014/main" id="{659FE3F9-A905-47B6-B5F9-34B7C8690284}"/>
                </a:ext>
              </a:extLst>
            </p:cNvPr>
            <p:cNvSpPr txBox="1"/>
            <p:nvPr/>
          </p:nvSpPr>
          <p:spPr>
            <a:xfrm>
              <a:off x="2059695" y="2935151"/>
              <a:ext cx="1882503" cy="400110"/>
            </a:xfrm>
            <a:prstGeom prst="rect">
              <a:avLst/>
            </a:prstGeom>
            <a:noFill/>
          </p:spPr>
          <p:txBody>
            <a:bodyPr wrap="none" rtlCol="0">
              <a:spAutoFit/>
              <a:scene3d>
                <a:camera prst="orthographicFront"/>
                <a:lightRig rig="threePt" dir="t"/>
              </a:scene3d>
              <a:sp3d contourW="12700"/>
            </a:bodyPr>
            <a:lstStyle>
              <a:defPPr>
                <a:defRPr lang="en-US"/>
              </a:defPPr>
              <a:lvl1pPr>
                <a:defRPr sz="2000" b="1" spc="600">
                  <a:solidFill>
                    <a:srgbClr val="333333"/>
                  </a:solidFill>
                  <a:latin typeface="思源黑体 CN Medium" panose="020B0600000000000000" pitchFamily="34" charset="-122"/>
                  <a:ea typeface="思源黑体 CN Medium" panose="020B0600000000000000" pitchFamily="34" charset="-122"/>
                </a:defRPr>
              </a:lvl1pPr>
            </a:lstStyle>
            <a:p>
              <a:r>
                <a:rPr lang="vi-VN" altLang="zh-CN" spc="0">
                  <a:solidFill>
                    <a:srgbClr val="393737"/>
                  </a:solidFill>
                  <a:latin typeface="+mn-lt"/>
                  <a:ea typeface="+mn-ea"/>
                  <a:cs typeface="+mn-ea"/>
                  <a:sym typeface="+mn-lt"/>
                </a:rPr>
                <a:t>Truyền thông</a:t>
              </a:r>
              <a:endParaRPr lang="en-US" spc="0" dirty="0">
                <a:solidFill>
                  <a:srgbClr val="393737"/>
                </a:solidFill>
                <a:latin typeface="+mn-lt"/>
                <a:ea typeface="+mn-ea"/>
                <a:cs typeface="+mn-ea"/>
                <a:sym typeface="+mn-lt"/>
              </a:endParaRPr>
            </a:p>
          </p:txBody>
        </p:sp>
        <p:sp>
          <p:nvSpPr>
            <p:cNvPr id="22" name="矩形 17">
              <a:extLst>
                <a:ext uri="{FF2B5EF4-FFF2-40B4-BE49-F238E27FC236}">
                  <a16:creationId xmlns:a16="http://schemas.microsoft.com/office/drawing/2014/main" id="{475C81B0-2AF1-425A-AAEE-2E1ACB447550}"/>
                </a:ext>
              </a:extLst>
            </p:cNvPr>
            <p:cNvSpPr/>
            <p:nvPr/>
          </p:nvSpPr>
          <p:spPr>
            <a:xfrm>
              <a:off x="1935817" y="3291040"/>
              <a:ext cx="2006381" cy="2625334"/>
            </a:xfrm>
            <a:prstGeom prst="rect">
              <a:avLst/>
            </a:prstGeom>
            <a:noFill/>
          </p:spPr>
          <p:txBody>
            <a:bodyPr wrap="square" rtlCol="0">
              <a:spAutoFit/>
            </a:bodyPr>
            <a:lstStyle/>
            <a:p>
              <a:pPr>
                <a:lnSpc>
                  <a:spcPct val="150000"/>
                </a:lnSpc>
              </a:pPr>
              <a:r>
                <a:rPr lang="en-US" altLang="zh-CN" sz="1600">
                  <a:solidFill>
                    <a:srgbClr val="594A42"/>
                  </a:solidFill>
                  <a:cs typeface="+mn-ea"/>
                  <a:sym typeface="+mn-lt"/>
                </a:rPr>
                <a:t>Lựa chọn kênh truyền thông phù hợp với chi phí thấp nhất để truyền tải thông điệp quảng cáo đến đúng khách hàng mục tiêu. </a:t>
              </a:r>
            </a:p>
          </p:txBody>
        </p:sp>
      </p:grpSp>
    </p:spTree>
    <p:extLst>
      <p:ext uri="{BB962C8B-B14F-4D97-AF65-F5344CB8AC3E}">
        <p14:creationId xmlns:p14="http://schemas.microsoft.com/office/powerpoint/2010/main" val="187671896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par>
                                <p:cTn id="18" presetID="14" presetClass="entr" presetSubtype="1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par>
                                <p:cTn id="28" presetID="14" presetClass="entr" presetSubtype="1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randombar(horizont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par>
                                <p:cTn id="38" presetID="14" presetClass="entr" presetSubtype="1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randombar(horizontal)">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xúc tiến bán hàng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1052305723"/>
              </p:ext>
            </p:extLst>
          </p:nvPr>
        </p:nvGraphicFramePr>
        <p:xfrm>
          <a:off x="928687" y="1663700"/>
          <a:ext cx="10482263" cy="4489450"/>
        </p:xfrm>
        <a:graphic>
          <a:graphicData uri="http://schemas.openxmlformats.org/drawingml/2006/table">
            <a:tbl>
              <a:tblPr firstRow="1" bandRow="1">
                <a:tableStyleId>{ED083AE6-46FA-4A59-8FB0-9F97EB10719F}</a:tableStyleId>
              </a:tblPr>
              <a:tblGrid>
                <a:gridCol w="809625">
                  <a:extLst>
                    <a:ext uri="{9D8B030D-6E8A-4147-A177-3AD203B41FA5}">
                      <a16:colId xmlns:a16="http://schemas.microsoft.com/office/drawing/2014/main" val="2320902198"/>
                    </a:ext>
                  </a:extLst>
                </a:gridCol>
                <a:gridCol w="3776663">
                  <a:extLst>
                    <a:ext uri="{9D8B030D-6E8A-4147-A177-3AD203B41FA5}">
                      <a16:colId xmlns:a16="http://schemas.microsoft.com/office/drawing/2014/main" val="4241510368"/>
                    </a:ext>
                  </a:extLst>
                </a:gridCol>
                <a:gridCol w="3086100">
                  <a:extLst>
                    <a:ext uri="{9D8B030D-6E8A-4147-A177-3AD203B41FA5}">
                      <a16:colId xmlns:a16="http://schemas.microsoft.com/office/drawing/2014/main" val="2368421287"/>
                    </a:ext>
                  </a:extLst>
                </a:gridCol>
                <a:gridCol w="2809875">
                  <a:extLst>
                    <a:ext uri="{9D8B030D-6E8A-4147-A177-3AD203B41FA5}">
                      <a16:colId xmlns:a16="http://schemas.microsoft.com/office/drawing/2014/main" val="348040697"/>
                    </a:ext>
                  </a:extLst>
                </a:gridCol>
              </a:tblGrid>
              <a:tr h="875105">
                <a:tc>
                  <a:txBody>
                    <a:bodyPr/>
                    <a:lstStyle/>
                    <a:p>
                      <a:pPr algn="ctr" rtl="0" fontAlgn="ctr"/>
                      <a:r>
                        <a:rPr lang="en-US" sz="2000" b="1" dirty="0">
                          <a:effectLst/>
                        </a:rPr>
                        <a:t>STT</a:t>
                      </a:r>
                      <a:endParaRPr lang="en-US" sz="2000" b="1" dirty="0">
                        <a:effectLst/>
                        <a:latin typeface="+mj-lt"/>
                      </a:endParaRPr>
                    </a:p>
                  </a:txBody>
                  <a:tcPr marL="22860" marR="22860" marT="0" marB="0" anchor="ctr"/>
                </a:tc>
                <a:tc>
                  <a:txBody>
                    <a:bodyPr/>
                    <a:lstStyle/>
                    <a:p>
                      <a:pPr algn="ctr" rtl="0" fontAlgn="ctr"/>
                      <a:r>
                        <a:rPr lang="en-US" sz="2000" b="1" dirty="0" err="1">
                          <a:effectLst/>
                        </a:rPr>
                        <a:t>Kênh</a:t>
                      </a:r>
                      <a:r>
                        <a:rPr lang="en-US" sz="2000" b="1" dirty="0">
                          <a:effectLst/>
                        </a:rPr>
                        <a:t> </a:t>
                      </a:r>
                      <a:r>
                        <a:rPr lang="en-US" sz="2000" b="1" dirty="0" err="1">
                          <a:effectLst/>
                        </a:rPr>
                        <a:t>xúc</a:t>
                      </a:r>
                      <a:r>
                        <a:rPr lang="en-US" sz="2000" b="1" dirty="0">
                          <a:effectLst/>
                        </a:rPr>
                        <a:t> </a:t>
                      </a:r>
                      <a:r>
                        <a:rPr lang="en-US" sz="2000" b="1" dirty="0" err="1">
                          <a:effectLst/>
                        </a:rPr>
                        <a:t>tiến</a:t>
                      </a:r>
                      <a:endParaRPr lang="en-US" sz="2000" b="1" dirty="0">
                        <a:effectLst/>
                        <a:latin typeface="+mj-lt"/>
                      </a:endParaRPr>
                    </a:p>
                  </a:txBody>
                  <a:tcPr marL="22860" marR="22860" marT="0" marB="0" anchor="ctr"/>
                </a:tc>
                <a:tc>
                  <a:txBody>
                    <a:bodyPr/>
                    <a:lstStyle/>
                    <a:p>
                      <a:pPr algn="ctr" rtl="0" fontAlgn="ctr"/>
                      <a:r>
                        <a:rPr lang="en-US" sz="2000" b="1" dirty="0">
                          <a:effectLst/>
                        </a:rPr>
                        <a:t>Chi </a:t>
                      </a:r>
                      <a:r>
                        <a:rPr lang="en-US" sz="2000" b="1" dirty="0" err="1">
                          <a:effectLst/>
                        </a:rPr>
                        <a:t>phí</a:t>
                      </a:r>
                      <a:endParaRPr lang="en-US" sz="2000" b="1" dirty="0">
                        <a:effectLst/>
                        <a:latin typeface="+mj-lt"/>
                      </a:endParaRPr>
                    </a:p>
                  </a:txBody>
                  <a:tcPr marL="22860" marR="22860" marT="0" marB="0" anchor="ctr"/>
                </a:tc>
                <a:tc>
                  <a:txBody>
                    <a:bodyPr/>
                    <a:lstStyle/>
                    <a:p>
                      <a:pPr algn="ctr" rtl="0" fontAlgn="ctr"/>
                      <a:r>
                        <a:rPr lang="en-US" sz="2000" b="1">
                          <a:effectLst/>
                        </a:rPr>
                        <a:t>Thời gian thực hiện</a:t>
                      </a:r>
                      <a:endParaRPr lang="en-US" sz="2000" b="1">
                        <a:effectLst/>
                        <a:latin typeface="+mj-lt"/>
                      </a:endParaRPr>
                    </a:p>
                  </a:txBody>
                  <a:tcPr marL="22860" marR="22860" marT="0" marB="0" anchor="ctr"/>
                </a:tc>
                <a:extLst>
                  <a:ext uri="{0D108BD9-81ED-4DB2-BD59-A6C34878D82A}">
                    <a16:rowId xmlns:a16="http://schemas.microsoft.com/office/drawing/2014/main" val="3155264209"/>
                  </a:ext>
                </a:extLst>
              </a:tr>
              <a:tr h="1103364">
                <a:tc>
                  <a:txBody>
                    <a:bodyPr/>
                    <a:lstStyle/>
                    <a:p>
                      <a:pPr algn="ctr" rtl="0" fontAlgn="ctr">
                        <a:lnSpc>
                          <a:spcPct val="150000"/>
                        </a:lnSpc>
                      </a:pPr>
                      <a:r>
                        <a:rPr lang="en-US" sz="1800" b="0">
                          <a:effectLst/>
                        </a:rPr>
                        <a:t>1</a:t>
                      </a:r>
                      <a:endParaRPr lang="en-US" sz="1800" b="0">
                        <a:effectLst/>
                        <a:latin typeface="+mj-lt"/>
                      </a:endParaRPr>
                    </a:p>
                  </a:txBody>
                  <a:tcPr marL="22860" marR="22860" marT="0" marB="0" anchor="ctr"/>
                </a:tc>
                <a:tc>
                  <a:txBody>
                    <a:bodyPr/>
                    <a:lstStyle/>
                    <a:p>
                      <a:pPr rtl="0" fontAlgn="ctr">
                        <a:lnSpc>
                          <a:spcPct val="150000"/>
                        </a:lnSpc>
                      </a:pPr>
                      <a:r>
                        <a:rPr lang="en-US" sz="1800" b="0" dirty="0" err="1">
                          <a:effectLst/>
                        </a:rPr>
                        <a:t>Các</a:t>
                      </a:r>
                      <a:r>
                        <a:rPr lang="en-US" sz="1800" b="0" dirty="0">
                          <a:effectLst/>
                        </a:rPr>
                        <a:t> </a:t>
                      </a:r>
                      <a:r>
                        <a:rPr lang="en-US" sz="1800" b="0" dirty="0" err="1">
                          <a:effectLst/>
                        </a:rPr>
                        <a:t>trung</a:t>
                      </a:r>
                      <a:r>
                        <a:rPr lang="en-US" sz="1800" b="0" dirty="0">
                          <a:effectLst/>
                        </a:rPr>
                        <a:t> </a:t>
                      </a:r>
                      <a:r>
                        <a:rPr lang="en-US" sz="1800" b="0" dirty="0" err="1">
                          <a:effectLst/>
                        </a:rPr>
                        <a:t>gian</a:t>
                      </a:r>
                      <a:r>
                        <a:rPr lang="en-US" sz="1800" b="0" dirty="0">
                          <a:effectLst/>
                        </a:rPr>
                        <a:t> </a:t>
                      </a:r>
                      <a:r>
                        <a:rPr lang="en-US" sz="1800" b="0" dirty="0" err="1">
                          <a:effectLst/>
                        </a:rPr>
                        <a:t>phân</a:t>
                      </a:r>
                      <a:r>
                        <a:rPr lang="en-US" sz="1800" b="0" dirty="0">
                          <a:effectLst/>
                        </a:rPr>
                        <a:t> </a:t>
                      </a:r>
                      <a:r>
                        <a:rPr lang="en-US" sz="1800" b="0" dirty="0" err="1">
                          <a:effectLst/>
                        </a:rPr>
                        <a:t>phối</a:t>
                      </a:r>
                      <a:endParaRPr lang="en-US" sz="1800" b="0" dirty="0">
                        <a:effectLst/>
                        <a:latin typeface="+mj-lt"/>
                      </a:endParaRPr>
                    </a:p>
                  </a:txBody>
                  <a:tcPr marL="22860" marR="22860" marT="0" marB="0" anchor="ctr"/>
                </a:tc>
                <a:tc>
                  <a:txBody>
                    <a:bodyPr/>
                    <a:lstStyle/>
                    <a:p>
                      <a:pPr algn="r" rtl="0" fontAlgn="ctr">
                        <a:lnSpc>
                          <a:spcPct val="150000"/>
                        </a:lnSpc>
                      </a:pPr>
                      <a:r>
                        <a:rPr lang="en-US" sz="1800" b="0">
                          <a:effectLst/>
                        </a:rPr>
                        <a:t>5,000,000 – 10,000,000</a:t>
                      </a:r>
                      <a:endParaRPr lang="en-US" sz="1800" b="0" dirty="0">
                        <a:effectLst/>
                        <a:latin typeface="+mj-lt"/>
                      </a:endParaRPr>
                    </a:p>
                  </a:txBody>
                  <a:tcPr marL="22860" marR="22860" marT="0" marB="0" anchor="ctr"/>
                </a:tc>
                <a:tc>
                  <a:txBody>
                    <a:bodyPr/>
                    <a:lstStyle/>
                    <a:p>
                      <a:pPr rtl="0" fontAlgn="ctr">
                        <a:lnSpc>
                          <a:spcPct val="150000"/>
                        </a:lnSpc>
                      </a:pPr>
                      <a:r>
                        <a:rPr lang="en-US" sz="1800" b="0">
                          <a:solidFill>
                            <a:srgbClr val="1C1E21"/>
                          </a:solidFill>
                          <a:effectLst/>
                        </a:rPr>
                        <a:t>Có thể vận chuyển 1 mặt hàng từ 1-2 ngày </a:t>
                      </a:r>
                      <a:endParaRPr lang="en-US" sz="1800" b="0">
                        <a:solidFill>
                          <a:srgbClr val="1C1E21"/>
                        </a:solidFill>
                        <a:effectLst/>
                        <a:latin typeface="+mj-lt"/>
                      </a:endParaRPr>
                    </a:p>
                  </a:txBody>
                  <a:tcPr marL="22860" marR="22860" marT="0" marB="0" anchor="ctr"/>
                </a:tc>
                <a:extLst>
                  <a:ext uri="{0D108BD9-81ED-4DB2-BD59-A6C34878D82A}">
                    <a16:rowId xmlns:a16="http://schemas.microsoft.com/office/drawing/2014/main" val="2013531643"/>
                  </a:ext>
                </a:extLst>
              </a:tr>
              <a:tr h="1103364">
                <a:tc>
                  <a:txBody>
                    <a:bodyPr/>
                    <a:lstStyle/>
                    <a:p>
                      <a:pPr algn="ctr" rtl="0" fontAlgn="ctr">
                        <a:lnSpc>
                          <a:spcPct val="150000"/>
                        </a:lnSpc>
                      </a:pPr>
                      <a:r>
                        <a:rPr lang="en-US" sz="1800" b="0">
                          <a:effectLst/>
                        </a:rPr>
                        <a:t>2</a:t>
                      </a:r>
                      <a:endParaRPr lang="en-US" sz="1800" b="0">
                        <a:effectLst/>
                        <a:latin typeface="+mj-lt"/>
                      </a:endParaRPr>
                    </a:p>
                  </a:txBody>
                  <a:tcPr marL="22860" marR="22860" marT="0" marB="0" anchor="ctr"/>
                </a:tc>
                <a:tc>
                  <a:txBody>
                    <a:bodyPr/>
                    <a:lstStyle/>
                    <a:p>
                      <a:pPr rtl="0" fontAlgn="ctr">
                        <a:lnSpc>
                          <a:spcPct val="150000"/>
                        </a:lnSpc>
                      </a:pPr>
                      <a:r>
                        <a:rPr lang="vi-VN" sz="1800" b="0">
                          <a:solidFill>
                            <a:srgbClr val="050505"/>
                          </a:solidFill>
                          <a:effectLst/>
                        </a:rPr>
                        <a:t>Với người tiêu dùng</a:t>
                      </a:r>
                      <a:endParaRPr lang="vi-VN" sz="1800" b="0">
                        <a:solidFill>
                          <a:srgbClr val="050505"/>
                        </a:solidFill>
                        <a:effectLst/>
                        <a:latin typeface="+mj-lt"/>
                      </a:endParaRPr>
                    </a:p>
                  </a:txBody>
                  <a:tcPr marL="22860" marR="22860" marT="0" marB="0" anchor="ctr"/>
                </a:tc>
                <a:tc>
                  <a:txBody>
                    <a:bodyPr/>
                    <a:lstStyle/>
                    <a:p>
                      <a:pPr algn="r" rtl="0" fontAlgn="ctr">
                        <a:lnSpc>
                          <a:spcPct val="150000"/>
                        </a:lnSpc>
                      </a:pPr>
                      <a:r>
                        <a:rPr lang="en-US" sz="1800" b="0">
                          <a:effectLst/>
                        </a:rPr>
                        <a:t>1,000,000</a:t>
                      </a:r>
                      <a:endParaRPr lang="en-US" sz="1800" b="0" dirty="0">
                        <a:effectLst/>
                        <a:latin typeface="+mj-lt"/>
                      </a:endParaRPr>
                    </a:p>
                  </a:txBody>
                  <a:tcPr marL="22860" marR="22860" marT="0" marB="0" anchor="ctr"/>
                </a:tc>
                <a:tc>
                  <a:txBody>
                    <a:bodyPr/>
                    <a:lstStyle/>
                    <a:p>
                      <a:pPr rtl="0" fontAlgn="ctr">
                        <a:lnSpc>
                          <a:spcPct val="150000"/>
                        </a:lnSpc>
                      </a:pPr>
                      <a:r>
                        <a:rPr lang="en-US" sz="1800" b="0" dirty="0" err="1">
                          <a:effectLst/>
                        </a:rPr>
                        <a:t>Vận</a:t>
                      </a:r>
                      <a:r>
                        <a:rPr lang="en-US" sz="1800" b="0" dirty="0">
                          <a:effectLst/>
                        </a:rPr>
                        <a:t> </a:t>
                      </a:r>
                      <a:r>
                        <a:rPr lang="en-US" sz="1800" b="0" dirty="0" err="1">
                          <a:effectLst/>
                        </a:rPr>
                        <a:t>chuyển</a:t>
                      </a:r>
                      <a:r>
                        <a:rPr lang="en-US" sz="1800" b="0" dirty="0">
                          <a:effectLst/>
                        </a:rPr>
                        <a:t> </a:t>
                      </a:r>
                      <a:r>
                        <a:rPr lang="en-US" sz="1800" b="0" dirty="0" err="1">
                          <a:effectLst/>
                        </a:rPr>
                        <a:t>trong</a:t>
                      </a:r>
                      <a:r>
                        <a:rPr lang="en-US" sz="1800" b="0" dirty="0">
                          <a:effectLst/>
                        </a:rPr>
                        <a:t> 1 </a:t>
                      </a:r>
                      <a:r>
                        <a:rPr lang="en-US" sz="1800" b="0" dirty="0" err="1">
                          <a:effectLst/>
                        </a:rPr>
                        <a:t>ngày</a:t>
                      </a:r>
                      <a:r>
                        <a:rPr lang="en-US" sz="1800" b="0" dirty="0">
                          <a:effectLst/>
                        </a:rPr>
                        <a:t>, </a:t>
                      </a:r>
                      <a:r>
                        <a:rPr lang="en-US" sz="1800" b="0" dirty="0" err="1">
                          <a:effectLst/>
                        </a:rPr>
                        <a:t>thời</a:t>
                      </a:r>
                      <a:r>
                        <a:rPr lang="en-US" sz="1800" b="0" dirty="0">
                          <a:effectLst/>
                        </a:rPr>
                        <a:t> </a:t>
                      </a:r>
                      <a:r>
                        <a:rPr lang="en-US" sz="1800" b="0" dirty="0" err="1">
                          <a:effectLst/>
                        </a:rPr>
                        <a:t>gian</a:t>
                      </a:r>
                      <a:r>
                        <a:rPr lang="en-US" sz="1800" b="0" dirty="0">
                          <a:effectLst/>
                        </a:rPr>
                        <a:t> </a:t>
                      </a:r>
                      <a:r>
                        <a:rPr lang="en-US" sz="1800" b="0" dirty="0" err="1">
                          <a:effectLst/>
                        </a:rPr>
                        <a:t>sớm</a:t>
                      </a:r>
                      <a:r>
                        <a:rPr lang="en-US" sz="1800" b="0" dirty="0">
                          <a:effectLst/>
                        </a:rPr>
                        <a:t> </a:t>
                      </a:r>
                      <a:r>
                        <a:rPr lang="en-US" sz="1800" b="0" dirty="0" err="1">
                          <a:effectLst/>
                        </a:rPr>
                        <a:t>nhất</a:t>
                      </a:r>
                      <a:endParaRPr lang="en-US" sz="1800" b="0" dirty="0">
                        <a:effectLst/>
                        <a:latin typeface="+mj-lt"/>
                      </a:endParaRPr>
                    </a:p>
                  </a:txBody>
                  <a:tcPr marL="22860" marR="22860" marT="0" marB="0" anchor="ctr"/>
                </a:tc>
                <a:extLst>
                  <a:ext uri="{0D108BD9-81ED-4DB2-BD59-A6C34878D82A}">
                    <a16:rowId xmlns:a16="http://schemas.microsoft.com/office/drawing/2014/main" val="2143537444"/>
                  </a:ext>
                </a:extLst>
              </a:tr>
              <a:tr h="1407617">
                <a:tc>
                  <a:txBody>
                    <a:bodyPr/>
                    <a:lstStyle/>
                    <a:p>
                      <a:pPr algn="ctr" rtl="0" fontAlgn="ctr">
                        <a:lnSpc>
                          <a:spcPct val="150000"/>
                        </a:lnSpc>
                      </a:pPr>
                      <a:r>
                        <a:rPr lang="en-US" sz="1800" b="0">
                          <a:effectLst/>
                        </a:rPr>
                        <a:t>3</a:t>
                      </a:r>
                      <a:endParaRPr lang="en-US" sz="1800" b="0">
                        <a:effectLst/>
                        <a:latin typeface="+mj-lt"/>
                      </a:endParaRPr>
                    </a:p>
                  </a:txBody>
                  <a:tcPr marL="22860" marR="22860" marT="0" marB="0" anchor="ctr"/>
                </a:tc>
                <a:tc>
                  <a:txBody>
                    <a:bodyPr/>
                    <a:lstStyle/>
                    <a:p>
                      <a:pPr rtl="0" fontAlgn="ctr">
                        <a:lnSpc>
                          <a:spcPct val="150000"/>
                        </a:lnSpc>
                      </a:pPr>
                      <a:r>
                        <a:rPr lang="en-US" sz="1800" b="0">
                          <a:effectLst/>
                        </a:rPr>
                        <a:t>Chăm sóc khách hàng</a:t>
                      </a:r>
                      <a:endParaRPr lang="en-US" sz="1800" b="0">
                        <a:effectLst/>
                        <a:latin typeface="+mj-lt"/>
                      </a:endParaRPr>
                    </a:p>
                  </a:txBody>
                  <a:tcPr marL="22860" marR="22860" marT="0" marB="0" anchor="ctr"/>
                </a:tc>
                <a:tc>
                  <a:txBody>
                    <a:bodyPr/>
                    <a:lstStyle/>
                    <a:p>
                      <a:pPr algn="r" rtl="0" fontAlgn="ctr">
                        <a:lnSpc>
                          <a:spcPct val="150000"/>
                        </a:lnSpc>
                      </a:pPr>
                      <a:r>
                        <a:rPr lang="en-US" sz="1800" b="0">
                          <a:effectLst/>
                        </a:rPr>
                        <a:t>1,000,000 – 2,000,000</a:t>
                      </a:r>
                      <a:endParaRPr lang="en-US" sz="1800" b="0" dirty="0">
                        <a:effectLst/>
                        <a:latin typeface="+mj-lt"/>
                      </a:endParaRPr>
                    </a:p>
                  </a:txBody>
                  <a:tcPr marL="22860" marR="22860" marT="0" marB="0" anchor="ctr"/>
                </a:tc>
                <a:tc>
                  <a:txBody>
                    <a:bodyPr/>
                    <a:lstStyle/>
                    <a:p>
                      <a:pPr rtl="0" fontAlgn="ctr">
                        <a:lnSpc>
                          <a:spcPct val="150000"/>
                        </a:lnSpc>
                      </a:pPr>
                      <a:r>
                        <a:rPr lang="vi-VN" sz="1800" b="0" dirty="0">
                          <a:effectLst/>
                        </a:rPr>
                        <a:t>Bất kì thời gian nào khi khách hàng cần được tư vấn </a:t>
                      </a:r>
                      <a:endParaRPr lang="vi-VN" sz="1800" b="0" dirty="0">
                        <a:effectLst/>
                        <a:latin typeface="+mj-l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283847778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phân phối</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1507911522"/>
              </p:ext>
            </p:extLst>
          </p:nvPr>
        </p:nvGraphicFramePr>
        <p:xfrm>
          <a:off x="1228725" y="1217221"/>
          <a:ext cx="9944100" cy="5088330"/>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323975">
                  <a:extLst>
                    <a:ext uri="{9D8B030D-6E8A-4147-A177-3AD203B41FA5}">
                      <a16:colId xmlns:a16="http://schemas.microsoft.com/office/drawing/2014/main" val="1604424936"/>
                    </a:ext>
                  </a:extLst>
                </a:gridCol>
                <a:gridCol w="1304925">
                  <a:extLst>
                    <a:ext uri="{9D8B030D-6E8A-4147-A177-3AD203B41FA5}">
                      <a16:colId xmlns:a16="http://schemas.microsoft.com/office/drawing/2014/main" val="4241510368"/>
                    </a:ext>
                  </a:extLst>
                </a:gridCol>
                <a:gridCol w="1571625">
                  <a:extLst>
                    <a:ext uri="{9D8B030D-6E8A-4147-A177-3AD203B41FA5}">
                      <a16:colId xmlns:a16="http://schemas.microsoft.com/office/drawing/2014/main" val="2368421287"/>
                    </a:ext>
                  </a:extLst>
                </a:gridCol>
                <a:gridCol w="1524001">
                  <a:extLst>
                    <a:ext uri="{9D8B030D-6E8A-4147-A177-3AD203B41FA5}">
                      <a16:colId xmlns:a16="http://schemas.microsoft.com/office/drawing/2014/main" val="348040697"/>
                    </a:ext>
                  </a:extLst>
                </a:gridCol>
              </a:tblGrid>
              <a:tr h="1017666">
                <a:tc>
                  <a:txBody>
                    <a:bodyPr/>
                    <a:lstStyle/>
                    <a:p>
                      <a:pPr algn="ctr" rtl="0" fontAlgn="b"/>
                      <a:r>
                        <a:rPr lang="en-US" sz="2000">
                          <a:effectLst/>
                        </a:rPr>
                        <a:t>STT</a:t>
                      </a:r>
                    </a:p>
                  </a:txBody>
                  <a:tcPr marL="22860" marR="22860" marT="0" marB="0" anchor="ctr"/>
                </a:tc>
                <a:tc>
                  <a:txBody>
                    <a:bodyPr/>
                    <a:lstStyle/>
                    <a:p>
                      <a:pPr algn="ctr" rtl="0" fontAlgn="b"/>
                      <a:r>
                        <a:rPr lang="en-US" sz="2000">
                          <a:effectLst/>
                        </a:rPr>
                        <a:t>Địa chỉ đặt cửa hàng</a:t>
                      </a:r>
                    </a:p>
                  </a:txBody>
                  <a:tcPr marL="22860" marR="22860" marT="0" marB="0" anchor="ctr"/>
                </a:tc>
                <a:tc>
                  <a:txBody>
                    <a:bodyPr/>
                    <a:lstStyle/>
                    <a:p>
                      <a:pPr algn="ctr" rtl="0" fontAlgn="b"/>
                      <a:r>
                        <a:rPr lang="en-US" sz="2000">
                          <a:effectLst/>
                        </a:rPr>
                        <a:t>Diện tích sàn(m</a:t>
                      </a:r>
                      <a:r>
                        <a:rPr lang="en-US" sz="2000" baseline="30000">
                          <a:effectLst/>
                        </a:rPr>
                        <a:t>2</a:t>
                      </a:r>
                      <a:r>
                        <a:rPr lang="en-US" sz="2000">
                          <a:effectLst/>
                        </a:rPr>
                        <a:t>)</a:t>
                      </a:r>
                    </a:p>
                  </a:txBody>
                  <a:tcPr marL="22860" marR="22860" marT="0" marB="0" anchor="ctr"/>
                </a:tc>
                <a:tc>
                  <a:txBody>
                    <a:bodyPr/>
                    <a:lstStyle/>
                    <a:p>
                      <a:pPr algn="ctr" rtl="0" fontAlgn="b"/>
                      <a:r>
                        <a:rPr lang="en-US" sz="2000">
                          <a:effectLst/>
                        </a:rPr>
                        <a:t>Tiền thuê (Tháng)</a:t>
                      </a:r>
                    </a:p>
                  </a:txBody>
                  <a:tcPr marL="22860" marR="22860" marT="0" marB="0" anchor="ctr"/>
                </a:tc>
                <a:tc>
                  <a:txBody>
                    <a:bodyPr/>
                    <a:lstStyle/>
                    <a:p>
                      <a:pPr algn="ctr" rtl="0" fontAlgn="b"/>
                      <a:r>
                        <a:rPr lang="en-US" sz="2000">
                          <a:effectLst/>
                        </a:rPr>
                        <a:t>Thời gian thực hiện</a:t>
                      </a:r>
                    </a:p>
                  </a:txBody>
                  <a:tcPr marL="22860" marR="22860" marT="0" marB="0" anchor="ctr"/>
                </a:tc>
                <a:tc>
                  <a:txBody>
                    <a:bodyPr/>
                    <a:lstStyle/>
                    <a:p>
                      <a:pPr algn="ctr" rtl="0" fontAlgn="b"/>
                      <a:r>
                        <a:rPr lang="en-US" sz="2000">
                          <a:effectLst/>
                        </a:rPr>
                        <a:t>Dự đoán doanh thu</a:t>
                      </a:r>
                    </a:p>
                  </a:txBody>
                  <a:tcPr marL="22860" marR="22860" marT="0" marB="0" anchor="ctr"/>
                </a:tc>
                <a:extLst>
                  <a:ext uri="{0D108BD9-81ED-4DB2-BD59-A6C34878D82A}">
                    <a16:rowId xmlns:a16="http://schemas.microsoft.com/office/drawing/2014/main" val="3155264209"/>
                  </a:ext>
                </a:extLst>
              </a:tr>
              <a:tr h="1017666">
                <a:tc>
                  <a:txBody>
                    <a:bodyPr/>
                    <a:lstStyle/>
                    <a:p>
                      <a:pPr algn="ctr" rtl="0" fontAlgn="b"/>
                      <a:r>
                        <a:rPr lang="en-US" sz="1800">
                          <a:effectLst/>
                        </a:rPr>
                        <a:t>1</a:t>
                      </a:r>
                    </a:p>
                  </a:txBody>
                  <a:tcPr marL="22860" marR="22860" marT="0" marB="0" anchor="ctr"/>
                </a:tc>
                <a:tc>
                  <a:txBody>
                    <a:bodyPr/>
                    <a:lstStyle/>
                    <a:p>
                      <a:pPr algn="l" rtl="0" fontAlgn="b"/>
                      <a:r>
                        <a:rPr lang="vi-VN" sz="1800">
                          <a:effectLst/>
                        </a:rPr>
                        <a:t>54 Lý Thường Kiệt, </a:t>
                      </a:r>
                      <a:r>
                        <a:rPr lang="en-US" sz="1800">
                          <a:effectLst/>
                        </a:rPr>
                        <a:t>TP.</a:t>
                      </a:r>
                      <a:r>
                        <a:rPr lang="vi-VN" sz="1800">
                          <a:effectLst/>
                        </a:rPr>
                        <a:t> HCM</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8,000,000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28,000,000</a:t>
                      </a:r>
                    </a:p>
                  </a:txBody>
                  <a:tcPr marL="22860" marR="22860" marT="0" marB="0" anchor="ctr"/>
                </a:tc>
                <a:extLst>
                  <a:ext uri="{0D108BD9-81ED-4DB2-BD59-A6C34878D82A}">
                    <a16:rowId xmlns:a16="http://schemas.microsoft.com/office/drawing/2014/main" val="1543532664"/>
                  </a:ext>
                </a:extLst>
              </a:tr>
              <a:tr h="1017666">
                <a:tc>
                  <a:txBody>
                    <a:bodyPr/>
                    <a:lstStyle/>
                    <a:p>
                      <a:pPr algn="ctr" rtl="0" fontAlgn="b"/>
                      <a:r>
                        <a:rPr lang="en-US" sz="1800">
                          <a:effectLst/>
                        </a:rPr>
                        <a:t>2</a:t>
                      </a:r>
                    </a:p>
                  </a:txBody>
                  <a:tcPr marL="22860" marR="22860" marT="0" marB="0" anchor="ctr"/>
                </a:tc>
                <a:tc>
                  <a:txBody>
                    <a:bodyPr/>
                    <a:lstStyle/>
                    <a:p>
                      <a:pPr algn="l" rtl="0" fontAlgn="b"/>
                      <a:r>
                        <a:rPr lang="en-US" sz="1800">
                          <a:effectLst/>
                        </a:rPr>
                        <a:t>2 Lê Lợi , TP. Mỹ Tho </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7,000,000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22,000,000</a:t>
                      </a:r>
                    </a:p>
                  </a:txBody>
                  <a:tcPr marL="22860" marR="22860" marT="0" marB="0" anchor="ctr"/>
                </a:tc>
                <a:extLst>
                  <a:ext uri="{0D108BD9-81ED-4DB2-BD59-A6C34878D82A}">
                    <a16:rowId xmlns:a16="http://schemas.microsoft.com/office/drawing/2014/main" val="2013531643"/>
                  </a:ext>
                </a:extLst>
              </a:tr>
              <a:tr h="1017666">
                <a:tc>
                  <a:txBody>
                    <a:bodyPr/>
                    <a:lstStyle/>
                    <a:p>
                      <a:pPr algn="ctr" rtl="0" fontAlgn="b"/>
                      <a:r>
                        <a:rPr lang="en-US" sz="1800">
                          <a:effectLst/>
                        </a:rPr>
                        <a:t>3</a:t>
                      </a:r>
                    </a:p>
                  </a:txBody>
                  <a:tcPr marL="22860" marR="22860" marT="0" marB="0" anchor="ctr"/>
                </a:tc>
                <a:tc>
                  <a:txBody>
                    <a:bodyPr/>
                    <a:lstStyle/>
                    <a:p>
                      <a:pPr algn="l" rtl="0" fontAlgn="b"/>
                      <a:r>
                        <a:rPr lang="vi-VN" sz="1800">
                          <a:effectLst/>
                        </a:rPr>
                        <a:t>76 Hùng Vương, TP. HCM</a:t>
                      </a:r>
                    </a:p>
                  </a:txBody>
                  <a:tcPr marL="22860" marR="22860" marT="0" marB="0" anchor="ctr"/>
                </a:tc>
                <a:tc>
                  <a:txBody>
                    <a:bodyPr/>
                    <a:lstStyle/>
                    <a:p>
                      <a:pPr algn="ctr" rtl="0" fontAlgn="b"/>
                      <a:r>
                        <a:rPr lang="en-US" sz="1800">
                          <a:effectLst/>
                        </a:rPr>
                        <a:t>60</a:t>
                      </a:r>
                    </a:p>
                  </a:txBody>
                  <a:tcPr marL="22860" marR="22860" marT="0" marB="0" anchor="ctr"/>
                </a:tc>
                <a:tc>
                  <a:txBody>
                    <a:bodyPr/>
                    <a:lstStyle/>
                    <a:p>
                      <a:pPr algn="ctr" rtl="0" fontAlgn="b"/>
                      <a:r>
                        <a:rPr lang="en-US" sz="1800">
                          <a:effectLst/>
                        </a:rPr>
                        <a:t>9,000,000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25,000,000</a:t>
                      </a:r>
                    </a:p>
                  </a:txBody>
                  <a:tcPr marL="22860" marR="22860" marT="0" marB="0" anchor="ctr"/>
                </a:tc>
                <a:extLst>
                  <a:ext uri="{0D108BD9-81ED-4DB2-BD59-A6C34878D82A}">
                    <a16:rowId xmlns:a16="http://schemas.microsoft.com/office/drawing/2014/main" val="2143537444"/>
                  </a:ext>
                </a:extLst>
              </a:tr>
              <a:tr h="1017666">
                <a:tc>
                  <a:txBody>
                    <a:bodyPr/>
                    <a:lstStyle/>
                    <a:p>
                      <a:pPr algn="ctr" rtl="0" fontAlgn="b"/>
                      <a:r>
                        <a:rPr lang="en-US" sz="1800">
                          <a:effectLst/>
                        </a:rPr>
                        <a:t>4</a:t>
                      </a:r>
                    </a:p>
                  </a:txBody>
                  <a:tcPr marL="22860" marR="22860" marT="0" marB="0" anchor="ctr"/>
                </a:tc>
                <a:tc>
                  <a:txBody>
                    <a:bodyPr/>
                    <a:lstStyle/>
                    <a:p>
                      <a:pPr algn="l" rtl="0" fontAlgn="b"/>
                      <a:r>
                        <a:rPr lang="en-US" sz="1800">
                          <a:effectLst/>
                        </a:rPr>
                        <a:t>5 Cô Giang, </a:t>
                      </a:r>
                      <a:r>
                        <a:rPr lang="vi-VN" sz="1800">
                          <a:effectLst/>
                        </a:rPr>
                        <a:t>TP.</a:t>
                      </a:r>
                      <a:r>
                        <a:rPr lang="en-US" sz="1800">
                          <a:effectLst/>
                        </a:rPr>
                        <a:t> HCM</a:t>
                      </a:r>
                    </a:p>
                  </a:txBody>
                  <a:tcPr marL="22860" marR="22860" marT="0" marB="0" anchor="ctr"/>
                </a:tc>
                <a:tc>
                  <a:txBody>
                    <a:bodyPr/>
                    <a:lstStyle/>
                    <a:p>
                      <a:pPr algn="ctr" rtl="0" fontAlgn="b"/>
                      <a:r>
                        <a:rPr lang="en-US" sz="1800">
                          <a:effectLst/>
                        </a:rPr>
                        <a:t>50</a:t>
                      </a:r>
                    </a:p>
                  </a:txBody>
                  <a:tcPr marL="22860" marR="22860" marT="0" marB="0" anchor="ctr"/>
                </a:tc>
                <a:tc>
                  <a:txBody>
                    <a:bodyPr/>
                    <a:lstStyle/>
                    <a:p>
                      <a:pPr algn="ctr" rtl="0" fontAlgn="b"/>
                      <a:r>
                        <a:rPr lang="en-US" sz="1800">
                          <a:effectLst/>
                        </a:rPr>
                        <a:t>10,000,000</a:t>
                      </a:r>
                    </a:p>
                  </a:txBody>
                  <a:tcPr marL="22860" marR="22860" marT="0" marB="0" anchor="ctr"/>
                </a:tc>
                <a:tc>
                  <a:txBody>
                    <a:bodyPr/>
                    <a:lstStyle/>
                    <a:p>
                      <a:pPr algn="ctr" rtl="0" fontAlgn="b"/>
                      <a:r>
                        <a:rPr lang="en-US" sz="1800">
                          <a:effectLst/>
                        </a:rPr>
                        <a:t>2 năm</a:t>
                      </a:r>
                    </a:p>
                  </a:txBody>
                  <a:tcPr marL="22860" marR="22860" marT="0" marB="0" anchor="ctr"/>
                </a:tc>
                <a:tc>
                  <a:txBody>
                    <a:bodyPr/>
                    <a:lstStyle/>
                    <a:p>
                      <a:pPr algn="ctr" rtl="0" fontAlgn="b"/>
                      <a:r>
                        <a:rPr lang="en-US" sz="1800">
                          <a:effectLst/>
                        </a:rPr>
                        <a:t>35,000,000</a:t>
                      </a:r>
                      <a:endParaRPr lang="en-US" sz="1800" dirty="0">
                        <a:effectLs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349722116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truyền thông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292518226"/>
              </p:ext>
            </p:extLst>
          </p:nvPr>
        </p:nvGraphicFramePr>
        <p:xfrm>
          <a:off x="1657350" y="1722046"/>
          <a:ext cx="8877300" cy="4070664"/>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638301">
                  <a:extLst>
                    <a:ext uri="{9D8B030D-6E8A-4147-A177-3AD203B41FA5}">
                      <a16:colId xmlns:a16="http://schemas.microsoft.com/office/drawing/2014/main" val="1604424936"/>
                    </a:ext>
                  </a:extLst>
                </a:gridCol>
                <a:gridCol w="1381125">
                  <a:extLst>
                    <a:ext uri="{9D8B030D-6E8A-4147-A177-3AD203B41FA5}">
                      <a16:colId xmlns:a16="http://schemas.microsoft.com/office/drawing/2014/main" val="4241510368"/>
                    </a:ext>
                  </a:extLst>
                </a:gridCol>
                <a:gridCol w="1638300">
                  <a:extLst>
                    <a:ext uri="{9D8B030D-6E8A-4147-A177-3AD203B41FA5}">
                      <a16:colId xmlns:a16="http://schemas.microsoft.com/office/drawing/2014/main" val="2368421287"/>
                    </a:ext>
                  </a:extLst>
                </a:gridCol>
              </a:tblGrid>
              <a:tr h="1017666">
                <a:tc>
                  <a:txBody>
                    <a:bodyPr/>
                    <a:lstStyle/>
                    <a:p>
                      <a:pPr algn="ctr" rtl="0" fontAlgn="b"/>
                      <a:r>
                        <a:rPr lang="en-US">
                          <a:effectLst/>
                        </a:rPr>
                        <a:t>STT</a:t>
                      </a:r>
                    </a:p>
                  </a:txBody>
                  <a:tcPr marL="22860" marR="22860" marT="0" marB="0" anchor="ctr"/>
                </a:tc>
                <a:tc>
                  <a:txBody>
                    <a:bodyPr/>
                    <a:lstStyle/>
                    <a:p>
                      <a:pPr algn="ctr" rtl="0" fontAlgn="b"/>
                      <a:r>
                        <a:rPr lang="en-US" dirty="0" err="1">
                          <a:effectLst/>
                        </a:rPr>
                        <a:t>Hệ</a:t>
                      </a:r>
                      <a:r>
                        <a:rPr lang="en-US" dirty="0">
                          <a:effectLst/>
                        </a:rPr>
                        <a:t> </a:t>
                      </a:r>
                      <a:r>
                        <a:rPr lang="en-US" dirty="0" err="1">
                          <a:effectLst/>
                        </a:rPr>
                        <a:t>thống</a:t>
                      </a:r>
                      <a:r>
                        <a:rPr lang="en-US" dirty="0">
                          <a:effectLst/>
                        </a:rPr>
                        <a:t> </a:t>
                      </a:r>
                      <a:r>
                        <a:rPr lang="en-US" dirty="0" err="1">
                          <a:effectLst/>
                        </a:rPr>
                        <a:t>kênh</a:t>
                      </a:r>
                      <a:r>
                        <a:rPr lang="en-US" dirty="0">
                          <a:effectLst/>
                        </a:rPr>
                        <a:t> </a:t>
                      </a:r>
                      <a:r>
                        <a:rPr lang="en-US" dirty="0" err="1">
                          <a:effectLst/>
                        </a:rPr>
                        <a:t>gián</a:t>
                      </a:r>
                      <a:r>
                        <a:rPr lang="en-US" dirty="0">
                          <a:effectLst/>
                        </a:rPr>
                        <a:t> </a:t>
                      </a:r>
                      <a:r>
                        <a:rPr lang="en-US" dirty="0" err="1">
                          <a:effectLst/>
                        </a:rPr>
                        <a:t>tiếp</a:t>
                      </a:r>
                      <a:endParaRPr lang="en-US" dirty="0">
                        <a:effectLst/>
                      </a:endParaRPr>
                    </a:p>
                  </a:txBody>
                  <a:tcPr marL="22860" marR="22860" marT="0" marB="0" anchor="ctr"/>
                </a:tc>
                <a:tc>
                  <a:txBody>
                    <a:bodyPr/>
                    <a:lstStyle/>
                    <a:p>
                      <a:pPr algn="ctr" rtl="0" fontAlgn="b"/>
                      <a:r>
                        <a:rPr lang="en-US">
                          <a:effectLst/>
                        </a:rPr>
                        <a:t>Chi phí xây dựng kênh</a:t>
                      </a:r>
                    </a:p>
                  </a:txBody>
                  <a:tcPr marL="22860" marR="22860" marT="0" marB="0" anchor="ctr"/>
                </a:tc>
                <a:tc>
                  <a:txBody>
                    <a:bodyPr/>
                    <a:lstStyle/>
                    <a:p>
                      <a:pPr algn="ctr" rtl="0" fontAlgn="b"/>
                      <a:r>
                        <a:rPr lang="en-US">
                          <a:effectLst/>
                        </a:rPr>
                        <a:t>Thời gian thực hiện</a:t>
                      </a:r>
                    </a:p>
                  </a:txBody>
                  <a:tcPr marL="22860" marR="22860" marT="0" marB="0" anchor="ctr"/>
                </a:tc>
                <a:tc>
                  <a:txBody>
                    <a:bodyPr/>
                    <a:lstStyle/>
                    <a:p>
                      <a:pPr algn="ctr" rtl="0" fontAlgn="b"/>
                      <a:r>
                        <a:rPr lang="en-US">
                          <a:effectLst/>
                        </a:rPr>
                        <a:t>Dự đoán doanh thu</a:t>
                      </a:r>
                    </a:p>
                  </a:txBody>
                  <a:tcPr marL="22860" marR="22860" marT="0" marB="0" anchor="ctr"/>
                </a:tc>
                <a:extLst>
                  <a:ext uri="{0D108BD9-81ED-4DB2-BD59-A6C34878D82A}">
                    <a16:rowId xmlns:a16="http://schemas.microsoft.com/office/drawing/2014/main" val="3155264209"/>
                  </a:ext>
                </a:extLst>
              </a:tr>
              <a:tr h="1017666">
                <a:tc>
                  <a:txBody>
                    <a:bodyPr/>
                    <a:lstStyle/>
                    <a:p>
                      <a:pPr algn="ctr" rtl="0" fontAlgn="b"/>
                      <a:r>
                        <a:rPr lang="en-US">
                          <a:effectLst/>
                        </a:rPr>
                        <a:t>1</a:t>
                      </a:r>
                    </a:p>
                  </a:txBody>
                  <a:tcPr marL="22860" marR="22860" marT="0" marB="0" anchor="ctr"/>
                </a:tc>
                <a:tc>
                  <a:txBody>
                    <a:bodyPr/>
                    <a:lstStyle/>
                    <a:p>
                      <a:pPr algn="ctr" rtl="0" fontAlgn="b"/>
                      <a:r>
                        <a:rPr lang="en-US">
                          <a:effectLst/>
                        </a:rPr>
                        <a:t>Kênh truyền thống </a:t>
                      </a:r>
                    </a:p>
                  </a:txBody>
                  <a:tcPr marL="22860" marR="22860" marT="0" marB="0" anchor="ctr"/>
                </a:tc>
                <a:tc>
                  <a:txBody>
                    <a:bodyPr/>
                    <a:lstStyle/>
                    <a:p>
                      <a:pPr algn="ctr" rtl="0" fontAlgn="b"/>
                      <a:r>
                        <a:rPr lang="en-US">
                          <a:effectLst/>
                        </a:rPr>
                        <a:t>10,000,000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25,000,000</a:t>
                      </a:r>
                    </a:p>
                  </a:txBody>
                  <a:tcPr marL="22860" marR="22860" marT="0" marB="0" anchor="ctr"/>
                </a:tc>
                <a:extLst>
                  <a:ext uri="{0D108BD9-81ED-4DB2-BD59-A6C34878D82A}">
                    <a16:rowId xmlns:a16="http://schemas.microsoft.com/office/drawing/2014/main" val="1543532664"/>
                  </a:ext>
                </a:extLst>
              </a:tr>
              <a:tr h="1017666">
                <a:tc>
                  <a:txBody>
                    <a:bodyPr/>
                    <a:lstStyle/>
                    <a:p>
                      <a:pPr algn="ctr" rtl="0" fontAlgn="b"/>
                      <a:r>
                        <a:rPr lang="en-US">
                          <a:effectLst/>
                        </a:rPr>
                        <a:t>2</a:t>
                      </a:r>
                    </a:p>
                  </a:txBody>
                  <a:tcPr marL="22860" marR="22860" marT="0" marB="0" anchor="ctr"/>
                </a:tc>
                <a:tc>
                  <a:txBody>
                    <a:bodyPr/>
                    <a:lstStyle/>
                    <a:p>
                      <a:pPr algn="ctr" rtl="0" fontAlgn="b"/>
                      <a:r>
                        <a:rPr lang="en-US">
                          <a:effectLst/>
                        </a:rPr>
                        <a:t>Kênh hiện đại </a:t>
                      </a:r>
                    </a:p>
                  </a:txBody>
                  <a:tcPr marL="22860" marR="22860" marT="0" marB="0" anchor="ctr"/>
                </a:tc>
                <a:tc>
                  <a:txBody>
                    <a:bodyPr/>
                    <a:lstStyle/>
                    <a:p>
                      <a:pPr algn="ctr" rtl="0" fontAlgn="b"/>
                      <a:r>
                        <a:rPr lang="en-US">
                          <a:effectLst/>
                        </a:rPr>
                        <a:t>15,000,000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27,000,000</a:t>
                      </a:r>
                    </a:p>
                  </a:txBody>
                  <a:tcPr marL="22860" marR="22860" marT="0" marB="0" anchor="ctr"/>
                </a:tc>
                <a:extLst>
                  <a:ext uri="{0D108BD9-81ED-4DB2-BD59-A6C34878D82A}">
                    <a16:rowId xmlns:a16="http://schemas.microsoft.com/office/drawing/2014/main" val="2013531643"/>
                  </a:ext>
                </a:extLst>
              </a:tr>
              <a:tr h="1017666">
                <a:tc>
                  <a:txBody>
                    <a:bodyPr/>
                    <a:lstStyle/>
                    <a:p>
                      <a:pPr algn="ctr" rtl="0" fontAlgn="b"/>
                      <a:r>
                        <a:rPr lang="en-US">
                          <a:effectLst/>
                        </a:rPr>
                        <a:t>3</a:t>
                      </a:r>
                    </a:p>
                  </a:txBody>
                  <a:tcPr marL="22860" marR="22860" marT="0" marB="0" anchor="ctr"/>
                </a:tc>
                <a:tc>
                  <a:txBody>
                    <a:bodyPr/>
                    <a:lstStyle/>
                    <a:p>
                      <a:pPr algn="ctr" rtl="0" fontAlgn="b"/>
                      <a:r>
                        <a:rPr lang="en-US">
                          <a:effectLst/>
                        </a:rPr>
                        <a:t>Các kênh khác</a:t>
                      </a:r>
                    </a:p>
                  </a:txBody>
                  <a:tcPr marL="22860" marR="22860" marT="0" marB="0" anchor="ctr"/>
                </a:tc>
                <a:tc>
                  <a:txBody>
                    <a:bodyPr/>
                    <a:lstStyle/>
                    <a:p>
                      <a:pPr algn="ctr" rtl="0" fontAlgn="b"/>
                      <a:r>
                        <a:rPr lang="en-US">
                          <a:effectLst/>
                        </a:rPr>
                        <a:t>10,000,000</a:t>
                      </a:r>
                    </a:p>
                  </a:txBody>
                  <a:tcPr marL="22860" marR="22860" marT="0" marB="0" anchor="ctr"/>
                </a:tc>
                <a:tc>
                  <a:txBody>
                    <a:bodyPr/>
                    <a:lstStyle/>
                    <a:p>
                      <a:pPr algn="ctr" rtl="0" fontAlgn="b"/>
                      <a:r>
                        <a:rPr lang="en-US">
                          <a:effectLst/>
                        </a:rPr>
                        <a:t>1 năm</a:t>
                      </a:r>
                    </a:p>
                  </a:txBody>
                  <a:tcPr marL="22860" marR="22860" marT="0" marB="0" anchor="ctr"/>
                </a:tc>
                <a:tc>
                  <a:txBody>
                    <a:bodyPr/>
                    <a:lstStyle/>
                    <a:p>
                      <a:pPr algn="ctr" rtl="0" fontAlgn="b"/>
                      <a:r>
                        <a:rPr lang="en-US">
                          <a:effectLst/>
                        </a:rPr>
                        <a:t>20,000,000</a:t>
                      </a:r>
                      <a:endParaRPr lang="en-US" dirty="0">
                        <a:effectLst/>
                      </a:endParaRPr>
                    </a:p>
                  </a:txBody>
                  <a:tcPr marL="22860" marR="22860" marT="0" marB="0" anchor="ctr"/>
                </a:tc>
                <a:extLst>
                  <a:ext uri="{0D108BD9-81ED-4DB2-BD59-A6C34878D82A}">
                    <a16:rowId xmlns:a16="http://schemas.microsoft.com/office/drawing/2014/main" val="2143537444"/>
                  </a:ext>
                </a:extLst>
              </a:tr>
            </a:tbl>
          </a:graphicData>
        </a:graphic>
      </p:graphicFrame>
    </p:spTree>
    <p:extLst>
      <p:ext uri="{BB962C8B-B14F-4D97-AF65-F5344CB8AC3E}">
        <p14:creationId xmlns:p14="http://schemas.microsoft.com/office/powerpoint/2010/main" val="167649187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Kỹ thuật - công nghệ và TSCĐ</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07.</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68569421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Quy trình làm dự án</a:t>
            </a:r>
          </a:p>
        </p:txBody>
      </p:sp>
      <p:sp>
        <p:nvSpPr>
          <p:cNvPr id="52" name="TextBox 51">
            <a:extLst>
              <a:ext uri="{FF2B5EF4-FFF2-40B4-BE49-F238E27FC236}">
                <a16:creationId xmlns:a16="http://schemas.microsoft.com/office/drawing/2014/main" id="{07508621-8191-4CD9-82A9-A9408A6495F3}"/>
              </a:ext>
            </a:extLst>
          </p:cNvPr>
          <p:cNvSpPr txBox="1"/>
          <p:nvPr/>
        </p:nvSpPr>
        <p:spPr>
          <a:xfrm>
            <a:off x="422563" y="1224703"/>
            <a:ext cx="11346873" cy="4445832"/>
          </a:xfrm>
          <a:prstGeom prst="rect">
            <a:avLst/>
          </a:prstGeom>
          <a:noFill/>
        </p:spPr>
        <p:txBody>
          <a:bodyPr wrap="square" rtlCol="0">
            <a:spAutoFit/>
          </a:bodyPr>
          <a:lstStyle/>
          <a:p>
            <a:pPr marL="457200" indent="-457200">
              <a:lnSpc>
                <a:spcPct val="150000"/>
              </a:lnSpc>
              <a:buFont typeface="+mj-lt"/>
              <a:buAutoNum type="arabicPeriod"/>
            </a:pPr>
            <a:r>
              <a:rPr lang="en-US" sz="2400"/>
              <a:t>Tiếp nhận thông tin, yêu cầu từ khách hàng </a:t>
            </a:r>
          </a:p>
          <a:p>
            <a:pPr marL="457200" indent="-457200">
              <a:lnSpc>
                <a:spcPct val="150000"/>
              </a:lnSpc>
              <a:buFont typeface="+mj-lt"/>
              <a:buAutoNum type="arabicPeriod"/>
            </a:pPr>
            <a:r>
              <a:rPr lang="en-US" sz="2400"/>
              <a:t>Lập kế hoạch</a:t>
            </a:r>
          </a:p>
          <a:p>
            <a:pPr marL="457200" indent="-457200">
              <a:lnSpc>
                <a:spcPct val="150000"/>
              </a:lnSpc>
              <a:buFont typeface="+mj-lt"/>
              <a:buAutoNum type="arabicPeriod"/>
            </a:pPr>
            <a:r>
              <a:rPr lang="en-US" sz="2400"/>
              <a:t>Lựa chọn tên </a:t>
            </a:r>
            <a:r>
              <a:rPr lang="vi-VN" sz="2400"/>
              <a:t>miề</a:t>
            </a:r>
            <a:r>
              <a:rPr lang="en-US" sz="2400"/>
              <a:t>n website và hosting</a:t>
            </a:r>
          </a:p>
          <a:p>
            <a:pPr marL="457200" indent="-457200">
              <a:lnSpc>
                <a:spcPct val="150000"/>
              </a:lnSpc>
              <a:buFont typeface="+mj-lt"/>
              <a:buAutoNum type="arabicPeriod"/>
            </a:pPr>
            <a:r>
              <a:rPr lang="en-US" sz="2400"/>
              <a:t>Thiết kế giao diện</a:t>
            </a:r>
          </a:p>
          <a:p>
            <a:pPr marL="457200" indent="-457200">
              <a:lnSpc>
                <a:spcPct val="150000"/>
              </a:lnSpc>
              <a:buFont typeface="+mj-lt"/>
              <a:buAutoNum type="arabicPeriod"/>
            </a:pPr>
            <a:r>
              <a:rPr lang="en-US" sz="2400"/>
              <a:t>Xây dựng tính năng</a:t>
            </a:r>
          </a:p>
          <a:p>
            <a:pPr marL="457200" indent="-457200">
              <a:lnSpc>
                <a:spcPct val="150000"/>
              </a:lnSpc>
              <a:buFont typeface="+mj-lt"/>
              <a:buAutoNum type="arabicPeriod"/>
            </a:pPr>
            <a:r>
              <a:rPr lang="en-US" sz="2400"/>
              <a:t>Kiểm tra và chỉnh sửa</a:t>
            </a:r>
          </a:p>
          <a:p>
            <a:pPr marL="457200" indent="-457200">
              <a:lnSpc>
                <a:spcPct val="150000"/>
              </a:lnSpc>
              <a:buFont typeface="+mj-lt"/>
              <a:buAutoNum type="arabicPeriod"/>
            </a:pPr>
            <a:r>
              <a:rPr lang="en-US" sz="2400"/>
              <a:t>Đào tạo</a:t>
            </a:r>
          </a:p>
          <a:p>
            <a:pPr marL="457200" indent="-457200">
              <a:lnSpc>
                <a:spcPct val="150000"/>
              </a:lnSpc>
              <a:buFont typeface="+mj-lt"/>
              <a:buAutoNum type="arabicPeriod"/>
            </a:pPr>
            <a:r>
              <a:rPr lang="en-US" sz="2400"/>
              <a:t>Bảo trì</a:t>
            </a:r>
            <a:endParaRPr lang="en-US" sz="3600"/>
          </a:p>
        </p:txBody>
      </p:sp>
    </p:spTree>
    <p:extLst>
      <p:ext uri="{BB962C8B-B14F-4D97-AF65-F5344CB8AC3E}">
        <p14:creationId xmlns:p14="http://schemas.microsoft.com/office/powerpoint/2010/main" val="302450317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 calcmode="lin" valueType="num">
                                      <p:cBhvr additive="base">
                                        <p:cTn id="7"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
                                            <p:txEl>
                                              <p:pRg st="1" end="1"/>
                                            </p:txEl>
                                          </p:spTgt>
                                        </p:tgtEl>
                                        <p:attrNameLst>
                                          <p:attrName>style.visibility</p:attrName>
                                        </p:attrNameLst>
                                      </p:cBhvr>
                                      <p:to>
                                        <p:strVal val="visible"/>
                                      </p:to>
                                    </p:set>
                                    <p:anim calcmode="lin" valueType="num">
                                      <p:cBhvr additive="base">
                                        <p:cTn id="13" dur="500" fill="hold"/>
                                        <p:tgtEl>
                                          <p:spTgt spid="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
                                            <p:txEl>
                                              <p:pRg st="2" end="2"/>
                                            </p:txEl>
                                          </p:spTgt>
                                        </p:tgtEl>
                                        <p:attrNameLst>
                                          <p:attrName>style.visibility</p:attrName>
                                        </p:attrNameLst>
                                      </p:cBhvr>
                                      <p:to>
                                        <p:strVal val="visible"/>
                                      </p:to>
                                    </p:set>
                                    <p:anim calcmode="lin" valueType="num">
                                      <p:cBhvr additive="base">
                                        <p:cTn id="19" dur="500" fill="hold"/>
                                        <p:tgtEl>
                                          <p:spTgt spid="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
                                            <p:txEl>
                                              <p:pRg st="3" end="3"/>
                                            </p:txEl>
                                          </p:spTgt>
                                        </p:tgtEl>
                                        <p:attrNameLst>
                                          <p:attrName>style.visibility</p:attrName>
                                        </p:attrNameLst>
                                      </p:cBhvr>
                                      <p:to>
                                        <p:strVal val="visible"/>
                                      </p:to>
                                    </p:set>
                                    <p:anim calcmode="lin" valueType="num">
                                      <p:cBhvr additive="base">
                                        <p:cTn id="25" dur="500" fill="hold"/>
                                        <p:tgtEl>
                                          <p:spTgt spid="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2">
                                            <p:txEl>
                                              <p:pRg st="4" end="4"/>
                                            </p:txEl>
                                          </p:spTgt>
                                        </p:tgtEl>
                                        <p:attrNameLst>
                                          <p:attrName>style.visibility</p:attrName>
                                        </p:attrNameLst>
                                      </p:cBhvr>
                                      <p:to>
                                        <p:strVal val="visible"/>
                                      </p:to>
                                    </p:set>
                                    <p:anim calcmode="lin" valueType="num">
                                      <p:cBhvr additive="base">
                                        <p:cTn id="31" dur="500" fill="hold"/>
                                        <p:tgtEl>
                                          <p:spTgt spid="5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2">
                                            <p:txEl>
                                              <p:pRg st="5" end="5"/>
                                            </p:txEl>
                                          </p:spTgt>
                                        </p:tgtEl>
                                        <p:attrNameLst>
                                          <p:attrName>style.visibility</p:attrName>
                                        </p:attrNameLst>
                                      </p:cBhvr>
                                      <p:to>
                                        <p:strVal val="visible"/>
                                      </p:to>
                                    </p:set>
                                    <p:anim calcmode="lin" valueType="num">
                                      <p:cBhvr additive="base">
                                        <p:cTn id="37" dur="500" fill="hold"/>
                                        <p:tgtEl>
                                          <p:spTgt spid="5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2">
                                            <p:txEl>
                                              <p:pRg st="6" end="6"/>
                                            </p:txEl>
                                          </p:spTgt>
                                        </p:tgtEl>
                                        <p:attrNameLst>
                                          <p:attrName>style.visibility</p:attrName>
                                        </p:attrNameLst>
                                      </p:cBhvr>
                                      <p:to>
                                        <p:strVal val="visible"/>
                                      </p:to>
                                    </p:set>
                                    <p:anim calcmode="lin" valueType="num">
                                      <p:cBhvr additive="base">
                                        <p:cTn id="43" dur="500" fill="hold"/>
                                        <p:tgtEl>
                                          <p:spTgt spid="5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2">
                                            <p:txEl>
                                              <p:pRg st="7" end="7"/>
                                            </p:txEl>
                                          </p:spTgt>
                                        </p:tgtEl>
                                        <p:attrNameLst>
                                          <p:attrName>style.visibility</p:attrName>
                                        </p:attrNameLst>
                                      </p:cBhvr>
                                      <p:to>
                                        <p:strVal val="visible"/>
                                      </p:to>
                                    </p:set>
                                    <p:anim calcmode="lin" valueType="num">
                                      <p:cBhvr additive="base">
                                        <p:cTn id="49" dur="500" fill="hold"/>
                                        <p:tgtEl>
                                          <p:spTgt spid="5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r>
              <a:rPr lang="vi-VN" altLang="zh-CN" sz="4800">
                <a:solidFill>
                  <a:srgbClr val="333333"/>
                </a:solidFill>
                <a:cs typeface="+mn-ea"/>
                <a:sym typeface="+mn-lt"/>
              </a:rPr>
              <a:t>Tổng quan ý tưởng kinh doanh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34633"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01.</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74941325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Chi phí đầu tư máy móc, thiết bị</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3861464684"/>
              </p:ext>
            </p:extLst>
          </p:nvPr>
        </p:nvGraphicFramePr>
        <p:xfrm>
          <a:off x="1580312" y="1250074"/>
          <a:ext cx="9031376" cy="5376864"/>
        </p:xfrm>
        <a:graphic>
          <a:graphicData uri="http://schemas.openxmlformats.org/drawingml/2006/table">
            <a:tbl>
              <a:tblPr firstRow="1" bandRow="1">
                <a:tableStyleId>{ED083AE6-46FA-4A59-8FB0-9F97EB10719F}</a:tableStyleId>
              </a:tblPr>
              <a:tblGrid>
                <a:gridCol w="838199">
                  <a:extLst>
                    <a:ext uri="{9D8B030D-6E8A-4147-A177-3AD203B41FA5}">
                      <a16:colId xmlns:a16="http://schemas.microsoft.com/office/drawing/2014/main" val="2320902198"/>
                    </a:ext>
                  </a:extLst>
                </a:gridCol>
                <a:gridCol w="3381375">
                  <a:extLst>
                    <a:ext uri="{9D8B030D-6E8A-4147-A177-3AD203B41FA5}">
                      <a16:colId xmlns:a16="http://schemas.microsoft.com/office/drawing/2014/main" val="1878477980"/>
                    </a:ext>
                  </a:extLst>
                </a:gridCol>
                <a:gridCol w="1323975">
                  <a:extLst>
                    <a:ext uri="{9D8B030D-6E8A-4147-A177-3AD203B41FA5}">
                      <a16:colId xmlns:a16="http://schemas.microsoft.com/office/drawing/2014/main" val="1604424936"/>
                    </a:ext>
                  </a:extLst>
                </a:gridCol>
                <a:gridCol w="1511543">
                  <a:extLst>
                    <a:ext uri="{9D8B030D-6E8A-4147-A177-3AD203B41FA5}">
                      <a16:colId xmlns:a16="http://schemas.microsoft.com/office/drawing/2014/main" val="4241510368"/>
                    </a:ext>
                  </a:extLst>
                </a:gridCol>
                <a:gridCol w="1976284">
                  <a:extLst>
                    <a:ext uri="{9D8B030D-6E8A-4147-A177-3AD203B41FA5}">
                      <a16:colId xmlns:a16="http://schemas.microsoft.com/office/drawing/2014/main" val="2368421287"/>
                    </a:ext>
                  </a:extLst>
                </a:gridCol>
              </a:tblGrid>
              <a:tr h="443481">
                <a:tc>
                  <a:txBody>
                    <a:bodyPr/>
                    <a:lstStyle/>
                    <a:p>
                      <a:pPr algn="ctr" rtl="0" fontAlgn="ctr"/>
                      <a:r>
                        <a:rPr lang="en-US" sz="2000" b="1">
                          <a:effectLst/>
                          <a:latin typeface="+mj-lt"/>
                        </a:rPr>
                        <a:t>STT</a:t>
                      </a:r>
                    </a:p>
                  </a:txBody>
                  <a:tcPr marL="22860" marR="22860" marT="0" marB="0" anchor="ctr"/>
                </a:tc>
                <a:tc>
                  <a:txBody>
                    <a:bodyPr/>
                    <a:lstStyle/>
                    <a:p>
                      <a:pPr algn="ctr" rtl="0" fontAlgn="ctr"/>
                      <a:r>
                        <a:rPr lang="vi-VN" sz="2000" b="1" dirty="0">
                          <a:effectLst/>
                          <a:latin typeface="+mj-lt"/>
                        </a:rPr>
                        <a:t>Đầu tư thiết bị</a:t>
                      </a:r>
                    </a:p>
                  </a:txBody>
                  <a:tcPr marL="22860" marR="22860" marT="0" marB="0" anchor="ctr"/>
                </a:tc>
                <a:tc>
                  <a:txBody>
                    <a:bodyPr/>
                    <a:lstStyle/>
                    <a:p>
                      <a:pPr algn="ctr" rtl="0" fontAlgn="ctr"/>
                      <a:r>
                        <a:rPr lang="vi-VN" sz="2000" b="1">
                          <a:effectLst/>
                          <a:latin typeface="+mj-lt"/>
                        </a:rPr>
                        <a:t>Số lượng</a:t>
                      </a:r>
                    </a:p>
                  </a:txBody>
                  <a:tcPr marL="22860" marR="22860" marT="0" marB="0" anchor="ctr"/>
                </a:tc>
                <a:tc>
                  <a:txBody>
                    <a:bodyPr/>
                    <a:lstStyle/>
                    <a:p>
                      <a:pPr algn="ctr" rtl="0" fontAlgn="ctr"/>
                      <a:r>
                        <a:rPr lang="vi-VN" sz="2000" b="1">
                          <a:effectLst/>
                          <a:latin typeface="+mj-lt"/>
                        </a:rPr>
                        <a:t>Đơn giá</a:t>
                      </a:r>
                    </a:p>
                  </a:txBody>
                  <a:tcPr marL="22860" marR="22860" marT="0" marB="0" anchor="ctr"/>
                </a:tc>
                <a:tc>
                  <a:txBody>
                    <a:bodyPr/>
                    <a:lstStyle/>
                    <a:p>
                      <a:pPr algn="ctr" rtl="0" fontAlgn="ctr"/>
                      <a:r>
                        <a:rPr lang="vi-VN" sz="2000" b="1">
                          <a:effectLst/>
                          <a:latin typeface="+mj-lt"/>
                        </a:rPr>
                        <a:t>Chi phí đầu tư</a:t>
                      </a:r>
                    </a:p>
                  </a:txBody>
                  <a:tcPr marL="22860" marR="22860" marT="0" marB="0" anchor="ctr"/>
                </a:tc>
                <a:extLst>
                  <a:ext uri="{0D108BD9-81ED-4DB2-BD59-A6C34878D82A}">
                    <a16:rowId xmlns:a16="http://schemas.microsoft.com/office/drawing/2014/main" val="3155264209"/>
                  </a:ext>
                </a:extLst>
              </a:tr>
              <a:tr h="443481">
                <a:tc>
                  <a:txBody>
                    <a:bodyPr/>
                    <a:lstStyle/>
                    <a:p>
                      <a:pPr algn="ctr" rtl="0" fontAlgn="ctr"/>
                      <a:r>
                        <a:rPr lang="en-US" sz="1800" b="0">
                          <a:effectLst/>
                          <a:latin typeface="+mj-lt"/>
                        </a:rPr>
                        <a:t>1</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a:t>
                      </a:r>
                      <a:r>
                        <a:rPr lang="en-US" sz="1800" b="0" dirty="0" err="1">
                          <a:effectLst/>
                          <a:latin typeface="+mj-lt"/>
                        </a:rPr>
                        <a:t>tính</a:t>
                      </a:r>
                      <a:r>
                        <a:rPr lang="en-US" sz="1800" b="0" dirty="0">
                          <a:effectLst/>
                          <a:latin typeface="+mj-lt"/>
                        </a:rPr>
                        <a:t> </a:t>
                      </a:r>
                    </a:p>
                  </a:txBody>
                  <a:tcPr marL="22860" marR="22860" marT="0" marB="0" anchor="ctr"/>
                </a:tc>
                <a:tc>
                  <a:txBody>
                    <a:bodyPr/>
                    <a:lstStyle/>
                    <a:p>
                      <a:pPr algn="r" rtl="0" fontAlgn="ctr"/>
                      <a:r>
                        <a:rPr lang="en-US" sz="1800" b="0">
                          <a:effectLst/>
                          <a:latin typeface="+mj-lt"/>
                        </a:rPr>
                        <a:t>8</a:t>
                      </a:r>
                    </a:p>
                  </a:txBody>
                  <a:tcPr marL="22860" marR="22860" marT="0" marB="0" anchor="ctr"/>
                </a:tc>
                <a:tc>
                  <a:txBody>
                    <a:bodyPr/>
                    <a:lstStyle/>
                    <a:p>
                      <a:pPr algn="r" rtl="0" fontAlgn="ctr"/>
                      <a:r>
                        <a:rPr lang="en-US" sz="1800" b="0">
                          <a:effectLst/>
                          <a:latin typeface="+mj-lt"/>
                        </a:rPr>
                        <a:t>30,000,000</a:t>
                      </a:r>
                    </a:p>
                  </a:txBody>
                  <a:tcPr marL="22860" marR="22860" marT="0" marB="0" anchor="ctr"/>
                </a:tc>
                <a:tc>
                  <a:txBody>
                    <a:bodyPr/>
                    <a:lstStyle/>
                    <a:p>
                      <a:pPr algn="r" rtl="0" fontAlgn="ctr"/>
                      <a:r>
                        <a:rPr lang="en-US" sz="1800" b="0">
                          <a:effectLst/>
                          <a:latin typeface="+mj-lt"/>
                        </a:rPr>
                        <a:t>240,000,000</a:t>
                      </a:r>
                    </a:p>
                  </a:txBody>
                  <a:tcPr marL="22860" marR="22860" marT="0" marB="0" anchor="ctr"/>
                </a:tc>
                <a:extLst>
                  <a:ext uri="{0D108BD9-81ED-4DB2-BD59-A6C34878D82A}">
                    <a16:rowId xmlns:a16="http://schemas.microsoft.com/office/drawing/2014/main" val="2674579653"/>
                  </a:ext>
                </a:extLst>
              </a:tr>
              <a:tr h="360294">
                <a:tc>
                  <a:txBody>
                    <a:bodyPr/>
                    <a:lstStyle/>
                    <a:p>
                      <a:pPr algn="ctr" rtl="0" fontAlgn="ctr"/>
                      <a:r>
                        <a:rPr lang="en-US" sz="1800" b="0">
                          <a:effectLst/>
                          <a:latin typeface="+mj-lt"/>
                        </a:rPr>
                        <a:t>2</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in</a:t>
                      </a:r>
                    </a:p>
                  </a:txBody>
                  <a:tcPr marL="22860" marR="22860" marT="0" marB="0" anchor="ctr"/>
                </a:tc>
                <a:tc>
                  <a:txBody>
                    <a:bodyPr/>
                    <a:lstStyle/>
                    <a:p>
                      <a:pPr algn="r" rtl="0" fontAlgn="ctr"/>
                      <a:r>
                        <a:rPr lang="en-US" sz="1800" b="0">
                          <a:effectLst/>
                          <a:latin typeface="+mj-lt"/>
                        </a:rPr>
                        <a:t>2</a:t>
                      </a:r>
                    </a:p>
                  </a:txBody>
                  <a:tcPr marL="22860" marR="22860" marT="0" marB="0" anchor="ctr"/>
                </a:tc>
                <a:tc>
                  <a:txBody>
                    <a:bodyPr/>
                    <a:lstStyle/>
                    <a:p>
                      <a:pPr algn="r" rtl="0" fontAlgn="ctr"/>
                      <a:r>
                        <a:rPr lang="en-US" sz="1800" b="0">
                          <a:effectLst/>
                          <a:latin typeface="+mj-lt"/>
                        </a:rPr>
                        <a:t>5,000,000</a:t>
                      </a:r>
                    </a:p>
                  </a:txBody>
                  <a:tcPr marL="22860" marR="22860" marT="0" marB="0" anchor="ctr"/>
                </a:tc>
                <a:tc>
                  <a:txBody>
                    <a:bodyPr/>
                    <a:lstStyle/>
                    <a:p>
                      <a:pPr algn="r" rtl="0" fontAlgn="ctr"/>
                      <a:r>
                        <a:rPr lang="en-US" sz="1800" b="0">
                          <a:effectLst/>
                          <a:latin typeface="+mj-lt"/>
                        </a:rPr>
                        <a:t>10,000,000</a:t>
                      </a:r>
                    </a:p>
                  </a:txBody>
                  <a:tcPr marL="22860" marR="22860" marT="0" marB="0" anchor="ctr"/>
                </a:tc>
                <a:extLst>
                  <a:ext uri="{0D108BD9-81ED-4DB2-BD59-A6C34878D82A}">
                    <a16:rowId xmlns:a16="http://schemas.microsoft.com/office/drawing/2014/main" val="1063984389"/>
                  </a:ext>
                </a:extLst>
              </a:tr>
              <a:tr h="443481">
                <a:tc>
                  <a:txBody>
                    <a:bodyPr/>
                    <a:lstStyle/>
                    <a:p>
                      <a:pPr algn="ctr" rtl="0" fontAlgn="ctr"/>
                      <a:r>
                        <a:rPr lang="en-US" sz="1800" b="0">
                          <a:effectLst/>
                          <a:latin typeface="+mj-lt"/>
                        </a:rPr>
                        <a:t>3</a:t>
                      </a:r>
                    </a:p>
                  </a:txBody>
                  <a:tcPr marL="22860" marR="22860" marT="0" marB="0" anchor="ctr"/>
                </a:tc>
                <a:tc>
                  <a:txBody>
                    <a:bodyPr/>
                    <a:lstStyle/>
                    <a:p>
                      <a:pPr rtl="0" fontAlgn="ctr"/>
                      <a:r>
                        <a:rPr lang="en-US" sz="1800" b="0" dirty="0" err="1">
                          <a:effectLst/>
                          <a:latin typeface="+mj-lt"/>
                        </a:rPr>
                        <a:t>Máy</a:t>
                      </a:r>
                      <a:r>
                        <a:rPr lang="en-US" sz="1800" b="0" dirty="0">
                          <a:effectLst/>
                          <a:latin typeface="+mj-lt"/>
                        </a:rPr>
                        <a:t> </a:t>
                      </a:r>
                      <a:r>
                        <a:rPr lang="en-US" sz="1800" b="0" dirty="0" err="1">
                          <a:effectLst/>
                          <a:latin typeface="+mj-lt"/>
                        </a:rPr>
                        <a:t>chiếu</a:t>
                      </a:r>
                      <a:endParaRPr lang="en-US" sz="1800" b="0" dirty="0">
                        <a:effectLst/>
                        <a:latin typeface="+mj-lt"/>
                      </a:endParaRP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10,000,000</a:t>
                      </a:r>
                    </a:p>
                  </a:txBody>
                  <a:tcPr marL="22860" marR="22860" marT="0" marB="0" anchor="ctr"/>
                </a:tc>
                <a:tc>
                  <a:txBody>
                    <a:bodyPr/>
                    <a:lstStyle/>
                    <a:p>
                      <a:pPr algn="r" rtl="0" fontAlgn="ctr"/>
                      <a:r>
                        <a:rPr lang="en-US" sz="1800" b="0">
                          <a:effectLst/>
                          <a:latin typeface="+mj-lt"/>
                        </a:rPr>
                        <a:t>10,000,000</a:t>
                      </a:r>
                    </a:p>
                  </a:txBody>
                  <a:tcPr marL="22860" marR="22860" marT="0" marB="0" anchor="ctr"/>
                </a:tc>
                <a:extLst>
                  <a:ext uri="{0D108BD9-81ED-4DB2-BD59-A6C34878D82A}">
                    <a16:rowId xmlns:a16="http://schemas.microsoft.com/office/drawing/2014/main" val="1065147664"/>
                  </a:ext>
                </a:extLst>
              </a:tr>
              <a:tr h="360294">
                <a:tc>
                  <a:txBody>
                    <a:bodyPr/>
                    <a:lstStyle/>
                    <a:p>
                      <a:pPr algn="ctr" rtl="0" fontAlgn="ctr"/>
                      <a:r>
                        <a:rPr lang="en-US" sz="1800" b="0">
                          <a:effectLst/>
                          <a:latin typeface="+mj-lt"/>
                        </a:rPr>
                        <a:t>4</a:t>
                      </a:r>
                    </a:p>
                  </a:txBody>
                  <a:tcPr marL="22860" marR="22860" marT="0" marB="0" anchor="ctr"/>
                </a:tc>
                <a:tc>
                  <a:txBody>
                    <a:bodyPr/>
                    <a:lstStyle/>
                    <a:p>
                      <a:pPr rtl="0" fontAlgn="ctr"/>
                      <a:r>
                        <a:rPr lang="vi-VN" sz="1800" b="0" dirty="0">
                          <a:effectLst/>
                          <a:latin typeface="+mj-lt"/>
                        </a:rPr>
                        <a:t>Máy lọc nước</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8,200,000</a:t>
                      </a:r>
                    </a:p>
                  </a:txBody>
                  <a:tcPr marL="22860" marR="22860" marT="0" marB="0" anchor="ctr"/>
                </a:tc>
                <a:tc>
                  <a:txBody>
                    <a:bodyPr/>
                    <a:lstStyle/>
                    <a:p>
                      <a:pPr algn="r" rtl="0" fontAlgn="ctr"/>
                      <a:r>
                        <a:rPr lang="en-US" sz="1800" b="0">
                          <a:effectLst/>
                          <a:latin typeface="+mj-lt"/>
                        </a:rPr>
                        <a:t>8,200,000</a:t>
                      </a:r>
                    </a:p>
                  </a:txBody>
                  <a:tcPr marL="22860" marR="22860" marT="0" marB="0" anchor="ctr"/>
                </a:tc>
                <a:extLst>
                  <a:ext uri="{0D108BD9-81ED-4DB2-BD59-A6C34878D82A}">
                    <a16:rowId xmlns:a16="http://schemas.microsoft.com/office/drawing/2014/main" val="3067708601"/>
                  </a:ext>
                </a:extLst>
              </a:tr>
              <a:tr h="443481">
                <a:tc>
                  <a:txBody>
                    <a:bodyPr/>
                    <a:lstStyle/>
                    <a:p>
                      <a:pPr algn="ctr" rtl="0" fontAlgn="ctr"/>
                      <a:r>
                        <a:rPr lang="en-US" sz="1800" b="0">
                          <a:effectLst/>
                          <a:latin typeface="+mj-lt"/>
                        </a:rPr>
                        <a:t>5</a:t>
                      </a:r>
                    </a:p>
                  </a:txBody>
                  <a:tcPr marL="22860" marR="22860" marT="0" marB="0" anchor="ctr"/>
                </a:tc>
                <a:tc>
                  <a:txBody>
                    <a:bodyPr/>
                    <a:lstStyle/>
                    <a:p>
                      <a:pPr rtl="0" fontAlgn="ctr"/>
                      <a:r>
                        <a:rPr lang="en-US" sz="1800" b="0">
                          <a:effectLst/>
                          <a:latin typeface="+mj-lt"/>
                        </a:rPr>
                        <a:t>Máy chủ</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80,000,000</a:t>
                      </a:r>
                    </a:p>
                  </a:txBody>
                  <a:tcPr marL="22860" marR="22860" marT="0" marB="0" anchor="ctr"/>
                </a:tc>
                <a:tc>
                  <a:txBody>
                    <a:bodyPr/>
                    <a:lstStyle/>
                    <a:p>
                      <a:pPr algn="r" rtl="0" fontAlgn="ctr"/>
                      <a:r>
                        <a:rPr lang="en-US" sz="1800" b="0">
                          <a:effectLst/>
                          <a:latin typeface="+mj-lt"/>
                        </a:rPr>
                        <a:t>80,000,000</a:t>
                      </a:r>
                    </a:p>
                  </a:txBody>
                  <a:tcPr marL="22860" marR="22860" marT="0" marB="0" anchor="ctr"/>
                </a:tc>
                <a:extLst>
                  <a:ext uri="{0D108BD9-81ED-4DB2-BD59-A6C34878D82A}">
                    <a16:rowId xmlns:a16="http://schemas.microsoft.com/office/drawing/2014/main" val="844523385"/>
                  </a:ext>
                </a:extLst>
              </a:tr>
              <a:tr h="360294">
                <a:tc>
                  <a:txBody>
                    <a:bodyPr/>
                    <a:lstStyle/>
                    <a:p>
                      <a:pPr algn="ctr" rtl="0" fontAlgn="ctr"/>
                      <a:r>
                        <a:rPr lang="en-US" sz="1800" b="0">
                          <a:effectLst/>
                          <a:latin typeface="+mj-lt"/>
                        </a:rPr>
                        <a:t>6</a:t>
                      </a:r>
                    </a:p>
                  </a:txBody>
                  <a:tcPr marL="22860" marR="22860" marT="0" marB="0" anchor="ctr"/>
                </a:tc>
                <a:tc>
                  <a:txBody>
                    <a:bodyPr/>
                    <a:lstStyle/>
                    <a:p>
                      <a:pPr rtl="0" fontAlgn="ctr"/>
                      <a:r>
                        <a:rPr lang="en-US" sz="1800" b="0">
                          <a:effectLst/>
                          <a:latin typeface="+mj-lt"/>
                        </a:rPr>
                        <a:t>Máy điều hòa </a:t>
                      </a:r>
                    </a:p>
                  </a:txBody>
                  <a:tcPr marL="22860" marR="22860" marT="0" marB="0" anchor="ctr"/>
                </a:tc>
                <a:tc>
                  <a:txBody>
                    <a:bodyPr/>
                    <a:lstStyle/>
                    <a:p>
                      <a:pPr algn="r" rtl="0" fontAlgn="ctr"/>
                      <a:r>
                        <a:rPr lang="en-US" sz="1800" b="0" dirty="0">
                          <a:effectLst/>
                          <a:latin typeface="+mj-lt"/>
                        </a:rPr>
                        <a:t>1</a:t>
                      </a:r>
                    </a:p>
                  </a:txBody>
                  <a:tcPr marL="22860" marR="22860" marT="0" marB="0" anchor="ctr"/>
                </a:tc>
                <a:tc>
                  <a:txBody>
                    <a:bodyPr/>
                    <a:lstStyle/>
                    <a:p>
                      <a:pPr algn="r" rtl="0" fontAlgn="ctr"/>
                      <a:r>
                        <a:rPr lang="en-US" sz="1800" b="0">
                          <a:effectLst/>
                          <a:latin typeface="+mj-lt"/>
                        </a:rPr>
                        <a:t>6,450,000</a:t>
                      </a:r>
                    </a:p>
                  </a:txBody>
                  <a:tcPr marL="22860" marR="22860" marT="0" marB="0" anchor="ctr"/>
                </a:tc>
                <a:tc>
                  <a:txBody>
                    <a:bodyPr/>
                    <a:lstStyle/>
                    <a:p>
                      <a:pPr algn="r" rtl="0" fontAlgn="ctr"/>
                      <a:r>
                        <a:rPr lang="en-US" sz="1800" b="0">
                          <a:effectLst/>
                          <a:latin typeface="+mj-lt"/>
                        </a:rPr>
                        <a:t>6,400,000</a:t>
                      </a:r>
                    </a:p>
                  </a:txBody>
                  <a:tcPr marL="22860" marR="22860" marT="0" marB="0" anchor="ctr"/>
                </a:tc>
                <a:extLst>
                  <a:ext uri="{0D108BD9-81ED-4DB2-BD59-A6C34878D82A}">
                    <a16:rowId xmlns:a16="http://schemas.microsoft.com/office/drawing/2014/main" val="1866979155"/>
                  </a:ext>
                </a:extLst>
              </a:tr>
              <a:tr h="360294">
                <a:tc>
                  <a:txBody>
                    <a:bodyPr/>
                    <a:lstStyle/>
                    <a:p>
                      <a:pPr algn="ctr" rtl="0" fontAlgn="ctr"/>
                      <a:r>
                        <a:rPr lang="en-US" sz="1800" b="0">
                          <a:effectLst/>
                          <a:latin typeface="+mj-lt"/>
                        </a:rPr>
                        <a:t>7</a:t>
                      </a:r>
                    </a:p>
                  </a:txBody>
                  <a:tcPr marL="22860" marR="22860" marT="0" marB="0" anchor="ctr"/>
                </a:tc>
                <a:tc>
                  <a:txBody>
                    <a:bodyPr/>
                    <a:lstStyle/>
                    <a:p>
                      <a:pPr rtl="0" fontAlgn="ctr"/>
                      <a:r>
                        <a:rPr lang="en-US" sz="1800" b="0">
                          <a:effectLst/>
                          <a:latin typeface="+mj-lt"/>
                        </a:rPr>
                        <a:t>Camera</a:t>
                      </a:r>
                    </a:p>
                  </a:txBody>
                  <a:tcPr marL="22860" marR="22860" marT="0" marB="0" anchor="ctr"/>
                </a:tc>
                <a:tc>
                  <a:txBody>
                    <a:bodyPr/>
                    <a:lstStyle/>
                    <a:p>
                      <a:pPr algn="r" rtl="0" fontAlgn="ctr"/>
                      <a:r>
                        <a:rPr lang="en-US" sz="1800" b="0" dirty="0">
                          <a:effectLst/>
                          <a:latin typeface="+mj-lt"/>
                        </a:rPr>
                        <a:t>2</a:t>
                      </a:r>
                    </a:p>
                  </a:txBody>
                  <a:tcPr marL="22860" marR="22860" marT="0" marB="0" anchor="ctr"/>
                </a:tc>
                <a:tc>
                  <a:txBody>
                    <a:bodyPr/>
                    <a:lstStyle/>
                    <a:p>
                      <a:pPr algn="r" rtl="0" fontAlgn="ctr"/>
                      <a:r>
                        <a:rPr lang="en-US" sz="1800" b="0">
                          <a:effectLst/>
                          <a:latin typeface="+mj-lt"/>
                        </a:rPr>
                        <a:t>550,000</a:t>
                      </a:r>
                    </a:p>
                  </a:txBody>
                  <a:tcPr marL="22860" marR="22860" marT="0" marB="0" anchor="ctr"/>
                </a:tc>
                <a:tc>
                  <a:txBody>
                    <a:bodyPr/>
                    <a:lstStyle/>
                    <a:p>
                      <a:pPr algn="r" rtl="0" fontAlgn="ctr"/>
                      <a:r>
                        <a:rPr lang="en-US" sz="1800" b="0">
                          <a:effectLst/>
                          <a:latin typeface="+mj-lt"/>
                        </a:rPr>
                        <a:t>1,100,000</a:t>
                      </a:r>
                    </a:p>
                  </a:txBody>
                  <a:tcPr marL="22860" marR="22860" marT="0" marB="0" anchor="ctr"/>
                </a:tc>
                <a:extLst>
                  <a:ext uri="{0D108BD9-81ED-4DB2-BD59-A6C34878D82A}">
                    <a16:rowId xmlns:a16="http://schemas.microsoft.com/office/drawing/2014/main" val="2716016029"/>
                  </a:ext>
                </a:extLst>
              </a:tr>
              <a:tr h="360294">
                <a:tc>
                  <a:txBody>
                    <a:bodyPr/>
                    <a:lstStyle/>
                    <a:p>
                      <a:pPr algn="ctr" rtl="0" fontAlgn="ctr"/>
                      <a:r>
                        <a:rPr lang="en-US" sz="1800" b="0">
                          <a:effectLst/>
                          <a:latin typeface="+mj-lt"/>
                        </a:rPr>
                        <a:t>8</a:t>
                      </a:r>
                    </a:p>
                  </a:txBody>
                  <a:tcPr marL="22860" marR="22860" marT="0" marB="0" anchor="ctr"/>
                </a:tc>
                <a:tc>
                  <a:txBody>
                    <a:bodyPr/>
                    <a:lstStyle/>
                    <a:p>
                      <a:pPr rtl="0" fontAlgn="ctr"/>
                      <a:r>
                        <a:rPr lang="en-US" sz="1800" b="0">
                          <a:effectLst/>
                          <a:latin typeface="+mj-lt"/>
                        </a:rPr>
                        <a:t>Bộ phát wifi</a:t>
                      </a:r>
                    </a:p>
                  </a:txBody>
                  <a:tcPr marL="22860" marR="22860" marT="0" marB="0" anchor="ctr"/>
                </a:tc>
                <a:tc>
                  <a:txBody>
                    <a:bodyPr/>
                    <a:lstStyle/>
                    <a:p>
                      <a:pPr algn="r" rtl="0" fontAlgn="ctr"/>
                      <a:r>
                        <a:rPr lang="en-US" sz="1800" b="0" dirty="0">
                          <a:effectLst/>
                          <a:latin typeface="+mj-lt"/>
                        </a:rPr>
                        <a:t>1</a:t>
                      </a:r>
                    </a:p>
                  </a:txBody>
                  <a:tcPr marL="22860" marR="22860" marT="0" marB="0" anchor="ctr"/>
                </a:tc>
                <a:tc>
                  <a:txBody>
                    <a:bodyPr/>
                    <a:lstStyle/>
                    <a:p>
                      <a:pPr algn="r" rtl="0" fontAlgn="ctr"/>
                      <a:r>
                        <a:rPr lang="en-US" sz="1800" b="0">
                          <a:effectLst/>
                          <a:latin typeface="+mj-lt"/>
                        </a:rPr>
                        <a:t>300,000</a:t>
                      </a:r>
                    </a:p>
                  </a:txBody>
                  <a:tcPr marL="22860" marR="22860" marT="0" marB="0" anchor="ctr"/>
                </a:tc>
                <a:tc>
                  <a:txBody>
                    <a:bodyPr/>
                    <a:lstStyle/>
                    <a:p>
                      <a:pPr algn="r" rtl="0" fontAlgn="ctr"/>
                      <a:r>
                        <a:rPr lang="en-US" sz="1800" b="0">
                          <a:effectLst/>
                          <a:latin typeface="+mj-lt"/>
                        </a:rPr>
                        <a:t>300,000</a:t>
                      </a:r>
                    </a:p>
                  </a:txBody>
                  <a:tcPr marL="22860" marR="22860" marT="0" marB="0" anchor="ctr"/>
                </a:tc>
                <a:extLst>
                  <a:ext uri="{0D108BD9-81ED-4DB2-BD59-A6C34878D82A}">
                    <a16:rowId xmlns:a16="http://schemas.microsoft.com/office/drawing/2014/main" val="1241133172"/>
                  </a:ext>
                </a:extLst>
              </a:tr>
              <a:tr h="360294">
                <a:tc>
                  <a:txBody>
                    <a:bodyPr/>
                    <a:lstStyle/>
                    <a:p>
                      <a:pPr algn="ctr" rtl="0" fontAlgn="ctr"/>
                      <a:r>
                        <a:rPr lang="en-US" sz="1800" b="0">
                          <a:effectLst/>
                          <a:latin typeface="+mj-lt"/>
                        </a:rPr>
                        <a:t>9</a:t>
                      </a:r>
                    </a:p>
                  </a:txBody>
                  <a:tcPr marL="22860" marR="22860" marT="0" marB="0" anchor="ctr"/>
                </a:tc>
                <a:tc>
                  <a:txBody>
                    <a:bodyPr/>
                    <a:lstStyle/>
                    <a:p>
                      <a:pPr rtl="0" fontAlgn="ctr"/>
                      <a:r>
                        <a:rPr lang="en-US" sz="1800" b="0">
                          <a:effectLst/>
                          <a:latin typeface="+mj-lt"/>
                        </a:rPr>
                        <a:t>Bàn</a:t>
                      </a:r>
                    </a:p>
                  </a:txBody>
                  <a:tcPr marL="22860" marR="22860" marT="0" marB="0" anchor="ctr"/>
                </a:tc>
                <a:tc>
                  <a:txBody>
                    <a:bodyPr/>
                    <a:lstStyle/>
                    <a:p>
                      <a:pPr algn="r" rtl="0" fontAlgn="ctr"/>
                      <a:r>
                        <a:rPr lang="en-US" sz="1800" b="0">
                          <a:effectLst/>
                          <a:latin typeface="+mj-lt"/>
                        </a:rPr>
                        <a:t>9</a:t>
                      </a:r>
                    </a:p>
                  </a:txBody>
                  <a:tcPr marL="22860" marR="22860" marT="0" marB="0" anchor="ctr"/>
                </a:tc>
                <a:tc>
                  <a:txBody>
                    <a:bodyPr/>
                    <a:lstStyle/>
                    <a:p>
                      <a:pPr algn="r" rtl="0" fontAlgn="ctr"/>
                      <a:r>
                        <a:rPr lang="en-US" sz="1800" b="0">
                          <a:effectLst/>
                          <a:latin typeface="+mj-lt"/>
                        </a:rPr>
                        <a:t>1,500,000</a:t>
                      </a:r>
                      <a:endParaRPr lang="en-US" sz="1800" b="0" dirty="0">
                        <a:effectLst/>
                        <a:latin typeface="+mj-lt"/>
                      </a:endParaRPr>
                    </a:p>
                  </a:txBody>
                  <a:tcPr marL="22860" marR="22860" marT="0" marB="0" anchor="ctr"/>
                </a:tc>
                <a:tc>
                  <a:txBody>
                    <a:bodyPr/>
                    <a:lstStyle/>
                    <a:p>
                      <a:pPr algn="r" rtl="0" fontAlgn="ctr"/>
                      <a:r>
                        <a:rPr lang="en-US" sz="1800" b="0">
                          <a:effectLst/>
                          <a:latin typeface="+mj-lt"/>
                        </a:rPr>
                        <a:t>13,500,000</a:t>
                      </a:r>
                    </a:p>
                  </a:txBody>
                  <a:tcPr marL="22860" marR="22860" marT="0" marB="0" anchor="ctr"/>
                </a:tc>
                <a:extLst>
                  <a:ext uri="{0D108BD9-81ED-4DB2-BD59-A6C34878D82A}">
                    <a16:rowId xmlns:a16="http://schemas.microsoft.com/office/drawing/2014/main" val="3260400931"/>
                  </a:ext>
                </a:extLst>
              </a:tr>
              <a:tr h="360294">
                <a:tc>
                  <a:txBody>
                    <a:bodyPr/>
                    <a:lstStyle/>
                    <a:p>
                      <a:pPr algn="ctr" rtl="0" fontAlgn="ctr"/>
                      <a:r>
                        <a:rPr lang="en-US" sz="1800" b="0">
                          <a:effectLst/>
                          <a:latin typeface="+mj-lt"/>
                        </a:rPr>
                        <a:t>10</a:t>
                      </a:r>
                    </a:p>
                  </a:txBody>
                  <a:tcPr marL="22860" marR="22860" marT="0" marB="0" anchor="ctr"/>
                </a:tc>
                <a:tc>
                  <a:txBody>
                    <a:bodyPr/>
                    <a:lstStyle/>
                    <a:p>
                      <a:pPr rtl="0" fontAlgn="ctr"/>
                      <a:r>
                        <a:rPr lang="en-US" sz="1800" b="0">
                          <a:effectLst/>
                          <a:latin typeface="+mj-lt"/>
                        </a:rPr>
                        <a:t>Ghế</a:t>
                      </a:r>
                    </a:p>
                  </a:txBody>
                  <a:tcPr marL="22860" marR="22860" marT="0" marB="0" anchor="ctr"/>
                </a:tc>
                <a:tc>
                  <a:txBody>
                    <a:bodyPr/>
                    <a:lstStyle/>
                    <a:p>
                      <a:pPr algn="r" rtl="0" fontAlgn="ctr"/>
                      <a:r>
                        <a:rPr lang="en-US" sz="1800" b="0">
                          <a:effectLst/>
                          <a:latin typeface="+mj-lt"/>
                        </a:rPr>
                        <a:t>9</a:t>
                      </a:r>
                    </a:p>
                  </a:txBody>
                  <a:tcPr marL="22860" marR="22860" marT="0" marB="0" anchor="ctr"/>
                </a:tc>
                <a:tc>
                  <a:txBody>
                    <a:bodyPr/>
                    <a:lstStyle/>
                    <a:p>
                      <a:pPr algn="r" rtl="0" fontAlgn="ctr"/>
                      <a:r>
                        <a:rPr lang="en-US" sz="1800" b="0">
                          <a:effectLst/>
                          <a:latin typeface="+mj-lt"/>
                        </a:rPr>
                        <a:t>2,000,000</a:t>
                      </a:r>
                      <a:endParaRPr lang="en-US" sz="1800" b="0" dirty="0">
                        <a:effectLst/>
                        <a:latin typeface="+mj-lt"/>
                      </a:endParaRPr>
                    </a:p>
                  </a:txBody>
                  <a:tcPr marL="22860" marR="22860" marT="0" marB="0" anchor="ctr"/>
                </a:tc>
                <a:tc>
                  <a:txBody>
                    <a:bodyPr/>
                    <a:lstStyle/>
                    <a:p>
                      <a:pPr algn="r" rtl="0" fontAlgn="ctr"/>
                      <a:r>
                        <a:rPr lang="en-US" sz="1800" b="0">
                          <a:effectLst/>
                          <a:latin typeface="+mj-lt"/>
                        </a:rPr>
                        <a:t>18,000,000</a:t>
                      </a:r>
                    </a:p>
                  </a:txBody>
                  <a:tcPr marL="22860" marR="22860" marT="0" marB="0" anchor="ctr"/>
                </a:tc>
                <a:extLst>
                  <a:ext uri="{0D108BD9-81ED-4DB2-BD59-A6C34878D82A}">
                    <a16:rowId xmlns:a16="http://schemas.microsoft.com/office/drawing/2014/main" val="1543532664"/>
                  </a:ext>
                </a:extLst>
              </a:tr>
              <a:tr h="360294">
                <a:tc>
                  <a:txBody>
                    <a:bodyPr/>
                    <a:lstStyle/>
                    <a:p>
                      <a:pPr algn="ctr" rtl="0" fontAlgn="ctr"/>
                      <a:r>
                        <a:rPr lang="en-US" sz="1800" b="0">
                          <a:effectLst/>
                          <a:latin typeface="+mj-lt"/>
                        </a:rPr>
                        <a:t>11</a:t>
                      </a:r>
                    </a:p>
                  </a:txBody>
                  <a:tcPr marL="22860" marR="22860" marT="0" marB="0" anchor="ctr"/>
                </a:tc>
                <a:tc>
                  <a:txBody>
                    <a:bodyPr/>
                    <a:lstStyle/>
                    <a:p>
                      <a:pPr rtl="0" fontAlgn="ctr"/>
                      <a:r>
                        <a:rPr lang="en-US" sz="1800" b="0">
                          <a:effectLst/>
                          <a:latin typeface="+mj-lt"/>
                        </a:rPr>
                        <a:t>Điện thoại công ty</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500,000</a:t>
                      </a:r>
                    </a:p>
                  </a:txBody>
                  <a:tcPr marL="22860" marR="22860" marT="0" marB="0" anchor="ctr"/>
                </a:tc>
                <a:tc>
                  <a:txBody>
                    <a:bodyPr/>
                    <a:lstStyle/>
                    <a:p>
                      <a:pPr algn="r" rtl="0" fontAlgn="ctr"/>
                      <a:r>
                        <a:rPr lang="en-US" sz="1800" b="0">
                          <a:effectLst/>
                          <a:latin typeface="+mj-lt"/>
                        </a:rPr>
                        <a:t>500,000</a:t>
                      </a:r>
                      <a:endParaRPr lang="en-US" sz="1800" b="0" dirty="0">
                        <a:effectLst/>
                        <a:latin typeface="+mj-lt"/>
                      </a:endParaRPr>
                    </a:p>
                  </a:txBody>
                  <a:tcPr marL="22860" marR="22860" marT="0" marB="0" anchor="ctr"/>
                </a:tc>
                <a:extLst>
                  <a:ext uri="{0D108BD9-81ED-4DB2-BD59-A6C34878D82A}">
                    <a16:rowId xmlns:a16="http://schemas.microsoft.com/office/drawing/2014/main" val="2013531643"/>
                  </a:ext>
                </a:extLst>
              </a:tr>
              <a:tr h="360294">
                <a:tc>
                  <a:txBody>
                    <a:bodyPr/>
                    <a:lstStyle/>
                    <a:p>
                      <a:pPr algn="ctr" rtl="0" fontAlgn="ctr"/>
                      <a:r>
                        <a:rPr lang="en-US" sz="1800" b="0">
                          <a:effectLst/>
                          <a:latin typeface="+mj-lt"/>
                        </a:rPr>
                        <a:t>12</a:t>
                      </a:r>
                    </a:p>
                  </a:txBody>
                  <a:tcPr marL="22860" marR="22860" marT="0" marB="0" anchor="ctr"/>
                </a:tc>
                <a:tc>
                  <a:txBody>
                    <a:bodyPr/>
                    <a:lstStyle/>
                    <a:p>
                      <a:pPr rtl="0" fontAlgn="ctr"/>
                      <a:r>
                        <a:rPr lang="vi-VN" sz="1800" b="0">
                          <a:effectLst/>
                          <a:latin typeface="+mj-lt"/>
                        </a:rPr>
                        <a:t>Tủ đựng hồ sơ</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8,000,000</a:t>
                      </a:r>
                    </a:p>
                  </a:txBody>
                  <a:tcPr marL="22860" marR="22860" marT="0" marB="0" anchor="ctr"/>
                </a:tc>
                <a:tc>
                  <a:txBody>
                    <a:bodyPr/>
                    <a:lstStyle/>
                    <a:p>
                      <a:pPr algn="r" rtl="0" fontAlgn="ctr"/>
                      <a:r>
                        <a:rPr lang="en-US" sz="1800" b="0">
                          <a:effectLst/>
                          <a:latin typeface="+mj-lt"/>
                        </a:rPr>
                        <a:t>8,000,000</a:t>
                      </a:r>
                      <a:endParaRPr lang="en-US" sz="1800" b="0" dirty="0">
                        <a:effectLst/>
                        <a:latin typeface="+mj-lt"/>
                      </a:endParaRPr>
                    </a:p>
                  </a:txBody>
                  <a:tcPr marL="22860" marR="22860" marT="0" marB="0" anchor="ctr"/>
                </a:tc>
                <a:extLst>
                  <a:ext uri="{0D108BD9-81ED-4DB2-BD59-A6C34878D82A}">
                    <a16:rowId xmlns:a16="http://schemas.microsoft.com/office/drawing/2014/main" val="2143537444"/>
                  </a:ext>
                </a:extLst>
              </a:tr>
              <a:tr h="360294">
                <a:tc>
                  <a:txBody>
                    <a:bodyPr/>
                    <a:lstStyle/>
                    <a:p>
                      <a:pPr algn="ctr" rtl="0" fontAlgn="ctr"/>
                      <a:r>
                        <a:rPr lang="en-US" sz="1800" b="0">
                          <a:effectLst/>
                          <a:latin typeface="+mj-lt"/>
                        </a:rPr>
                        <a:t>13</a:t>
                      </a:r>
                    </a:p>
                  </a:txBody>
                  <a:tcPr marL="22860" marR="22860" marT="0" marB="0" anchor="ctr"/>
                </a:tc>
                <a:tc>
                  <a:txBody>
                    <a:bodyPr/>
                    <a:lstStyle/>
                    <a:p>
                      <a:pPr rtl="0" fontAlgn="ctr"/>
                      <a:r>
                        <a:rPr lang="en-US" sz="1800" b="0">
                          <a:solidFill>
                            <a:srgbClr val="111111"/>
                          </a:solidFill>
                          <a:effectLst/>
                          <a:latin typeface="+mj-lt"/>
                        </a:rPr>
                        <a:t>Thiết bị PCCC</a:t>
                      </a:r>
                    </a:p>
                  </a:txBody>
                  <a:tcPr marL="22860" marR="22860" marT="0" marB="0" anchor="ctr"/>
                </a:tc>
                <a:tc>
                  <a:txBody>
                    <a:bodyPr/>
                    <a:lstStyle/>
                    <a:p>
                      <a:pPr algn="r" rtl="0" fontAlgn="ctr"/>
                      <a:r>
                        <a:rPr lang="en-US" sz="1800" b="0">
                          <a:effectLst/>
                          <a:latin typeface="+mj-lt"/>
                        </a:rPr>
                        <a:t>1</a:t>
                      </a:r>
                    </a:p>
                  </a:txBody>
                  <a:tcPr marL="22860" marR="22860" marT="0" marB="0" anchor="ctr"/>
                </a:tc>
                <a:tc>
                  <a:txBody>
                    <a:bodyPr/>
                    <a:lstStyle/>
                    <a:p>
                      <a:pPr algn="r" rtl="0" fontAlgn="ctr"/>
                      <a:r>
                        <a:rPr lang="en-US" sz="1800" b="0">
                          <a:effectLst/>
                          <a:latin typeface="+mj-lt"/>
                        </a:rPr>
                        <a:t>4,000,000</a:t>
                      </a:r>
                    </a:p>
                  </a:txBody>
                  <a:tcPr marL="22860" marR="22860" marT="0" marB="0" anchor="ctr"/>
                </a:tc>
                <a:tc>
                  <a:txBody>
                    <a:bodyPr/>
                    <a:lstStyle/>
                    <a:p>
                      <a:pPr algn="r" rtl="0" fontAlgn="ctr"/>
                      <a:r>
                        <a:rPr lang="en-US" sz="1800" b="0">
                          <a:effectLst/>
                          <a:latin typeface="+mj-lt"/>
                        </a:rPr>
                        <a:t>4,000,000</a:t>
                      </a:r>
                      <a:endParaRPr lang="en-US" sz="1800" b="0" dirty="0">
                        <a:effectLst/>
                        <a:latin typeface="+mj-lt"/>
                      </a:endParaRPr>
                    </a:p>
                  </a:txBody>
                  <a:tcPr marL="22860" marR="22860" marT="0" marB="0" anchor="ctr"/>
                </a:tc>
                <a:extLst>
                  <a:ext uri="{0D108BD9-81ED-4DB2-BD59-A6C34878D82A}">
                    <a16:rowId xmlns:a16="http://schemas.microsoft.com/office/drawing/2014/main" val="1468439464"/>
                  </a:ext>
                </a:extLst>
              </a:tr>
            </a:tbl>
          </a:graphicData>
        </a:graphic>
      </p:graphicFrame>
    </p:spTree>
    <p:extLst>
      <p:ext uri="{BB962C8B-B14F-4D97-AF65-F5344CB8AC3E}">
        <p14:creationId xmlns:p14="http://schemas.microsoft.com/office/powerpoint/2010/main" val="336184318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Chi phí đầu tư mặt bằng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049708395"/>
              </p:ext>
            </p:extLst>
          </p:nvPr>
        </p:nvGraphicFramePr>
        <p:xfrm>
          <a:off x="1242769" y="1966451"/>
          <a:ext cx="9706461" cy="1877962"/>
        </p:xfrm>
        <a:graphic>
          <a:graphicData uri="http://schemas.openxmlformats.org/drawingml/2006/table">
            <a:tbl>
              <a:tblPr firstRow="1" bandRow="1">
                <a:tableStyleId>{ED083AE6-46FA-4A59-8FB0-9F97EB10719F}</a:tableStyleId>
              </a:tblPr>
              <a:tblGrid>
                <a:gridCol w="758387">
                  <a:extLst>
                    <a:ext uri="{9D8B030D-6E8A-4147-A177-3AD203B41FA5}">
                      <a16:colId xmlns:a16="http://schemas.microsoft.com/office/drawing/2014/main" val="2320902198"/>
                    </a:ext>
                  </a:extLst>
                </a:gridCol>
                <a:gridCol w="4651377">
                  <a:extLst>
                    <a:ext uri="{9D8B030D-6E8A-4147-A177-3AD203B41FA5}">
                      <a16:colId xmlns:a16="http://schemas.microsoft.com/office/drawing/2014/main" val="1878477980"/>
                    </a:ext>
                  </a:extLst>
                </a:gridCol>
                <a:gridCol w="1912558">
                  <a:extLst>
                    <a:ext uri="{9D8B030D-6E8A-4147-A177-3AD203B41FA5}">
                      <a16:colId xmlns:a16="http://schemas.microsoft.com/office/drawing/2014/main" val="1604424936"/>
                    </a:ext>
                  </a:extLst>
                </a:gridCol>
                <a:gridCol w="2384139">
                  <a:extLst>
                    <a:ext uri="{9D8B030D-6E8A-4147-A177-3AD203B41FA5}">
                      <a16:colId xmlns:a16="http://schemas.microsoft.com/office/drawing/2014/main" val="4241510368"/>
                    </a:ext>
                  </a:extLst>
                </a:gridCol>
              </a:tblGrid>
              <a:tr h="633974">
                <a:tc>
                  <a:txBody>
                    <a:bodyPr/>
                    <a:lstStyle/>
                    <a:p>
                      <a:pPr algn="ctr" rtl="0" fontAlgn="b"/>
                      <a:r>
                        <a:rPr lang="en-US" sz="2000" b="1" dirty="0">
                          <a:effectLst/>
                          <a:latin typeface="+mj-lt"/>
                        </a:rPr>
                        <a:t>STT</a:t>
                      </a:r>
                    </a:p>
                  </a:txBody>
                  <a:tcPr marL="22860" marR="22860" marT="0" marB="0" anchor="ctr"/>
                </a:tc>
                <a:tc>
                  <a:txBody>
                    <a:bodyPr/>
                    <a:lstStyle/>
                    <a:p>
                      <a:pPr algn="ctr" rtl="0" fontAlgn="b"/>
                      <a:r>
                        <a:rPr lang="en-US" sz="2000" b="1" dirty="0" err="1">
                          <a:effectLst/>
                          <a:latin typeface="+mj-lt"/>
                        </a:rPr>
                        <a:t>Hạng</a:t>
                      </a:r>
                      <a:r>
                        <a:rPr lang="en-US" sz="2000" b="1" dirty="0">
                          <a:effectLst/>
                          <a:latin typeface="+mj-lt"/>
                        </a:rPr>
                        <a:t> </a:t>
                      </a:r>
                      <a:r>
                        <a:rPr lang="en-US" sz="2000" b="1" dirty="0" err="1">
                          <a:effectLst/>
                          <a:latin typeface="+mj-lt"/>
                        </a:rPr>
                        <a:t>mục</a:t>
                      </a:r>
                      <a:r>
                        <a:rPr lang="en-US" sz="2000" b="1" dirty="0">
                          <a:effectLst/>
                          <a:latin typeface="+mj-lt"/>
                        </a:rPr>
                        <a:t> </a:t>
                      </a:r>
                      <a:r>
                        <a:rPr lang="en-US" sz="2000" b="1" dirty="0" err="1">
                          <a:effectLst/>
                          <a:latin typeface="+mj-lt"/>
                        </a:rPr>
                        <a:t>xây</a:t>
                      </a:r>
                      <a:r>
                        <a:rPr lang="en-US" sz="2000" b="1" dirty="0">
                          <a:effectLst/>
                          <a:latin typeface="+mj-lt"/>
                        </a:rPr>
                        <a:t> </a:t>
                      </a:r>
                      <a:r>
                        <a:rPr lang="en-US" sz="2000" b="1" dirty="0" err="1">
                          <a:effectLst/>
                          <a:latin typeface="+mj-lt"/>
                        </a:rPr>
                        <a:t>dựng</a:t>
                      </a:r>
                      <a:endParaRPr lang="en-US" sz="2000" b="1" dirty="0">
                        <a:effectLst/>
                        <a:latin typeface="+mj-lt"/>
                      </a:endParaRPr>
                    </a:p>
                  </a:txBody>
                  <a:tcPr marL="22860" marR="22860" marT="0" marB="0" anchor="ctr"/>
                </a:tc>
                <a:tc>
                  <a:txBody>
                    <a:bodyPr/>
                    <a:lstStyle/>
                    <a:p>
                      <a:pPr algn="ctr" rtl="0" fontAlgn="b"/>
                      <a:r>
                        <a:rPr lang="vi-VN" sz="2000" b="1">
                          <a:effectLst/>
                          <a:latin typeface="+mj-lt"/>
                        </a:rPr>
                        <a:t>Số lượng</a:t>
                      </a:r>
                    </a:p>
                  </a:txBody>
                  <a:tcPr marL="22860" marR="22860" marT="0" marB="0" anchor="ctr"/>
                </a:tc>
                <a:tc>
                  <a:txBody>
                    <a:bodyPr/>
                    <a:lstStyle/>
                    <a:p>
                      <a:pPr algn="ctr" rtl="0" fontAlgn="b"/>
                      <a:r>
                        <a:rPr lang="vi-VN" sz="2000" b="1">
                          <a:effectLst/>
                          <a:latin typeface="+mj-lt"/>
                        </a:rPr>
                        <a:t>Chi phí đầu tư</a:t>
                      </a:r>
                    </a:p>
                  </a:txBody>
                  <a:tcPr marL="22860" marR="22860" marT="0" marB="0" anchor="ctr"/>
                </a:tc>
                <a:extLst>
                  <a:ext uri="{0D108BD9-81ED-4DB2-BD59-A6C34878D82A}">
                    <a16:rowId xmlns:a16="http://schemas.microsoft.com/office/drawing/2014/main" val="3155264209"/>
                  </a:ext>
                </a:extLst>
              </a:tr>
              <a:tr h="633974">
                <a:tc>
                  <a:txBody>
                    <a:bodyPr/>
                    <a:lstStyle/>
                    <a:p>
                      <a:pPr algn="ctr" rtl="0" fontAlgn="b"/>
                      <a:r>
                        <a:rPr lang="en-US" sz="1800" b="0" dirty="0">
                          <a:effectLst/>
                          <a:latin typeface="+mj-lt"/>
                        </a:rPr>
                        <a:t>1</a:t>
                      </a:r>
                    </a:p>
                  </a:txBody>
                  <a:tcPr marL="22860" marR="22860" marT="0" marB="0" anchor="ctr"/>
                </a:tc>
                <a:tc>
                  <a:txBody>
                    <a:bodyPr/>
                    <a:lstStyle/>
                    <a:p>
                      <a:pPr algn="l" rtl="0" fontAlgn="b"/>
                      <a:r>
                        <a:rPr lang="en-US" sz="1800" b="0" dirty="0" err="1">
                          <a:effectLst/>
                          <a:latin typeface="+mj-lt"/>
                        </a:rPr>
                        <a:t>Mặc</a:t>
                      </a:r>
                      <a:r>
                        <a:rPr lang="en-US" sz="1800" b="0" dirty="0">
                          <a:effectLst/>
                          <a:latin typeface="+mj-lt"/>
                        </a:rPr>
                        <a:t> </a:t>
                      </a:r>
                      <a:r>
                        <a:rPr lang="en-US" sz="1800" b="0" dirty="0" err="1">
                          <a:effectLst/>
                          <a:latin typeface="+mj-lt"/>
                        </a:rPr>
                        <a:t>bằng</a:t>
                      </a:r>
                      <a:endParaRPr lang="en-US" sz="1800" b="0" dirty="0">
                        <a:effectLst/>
                        <a:latin typeface="+mj-lt"/>
                      </a:endParaRPr>
                    </a:p>
                  </a:txBody>
                  <a:tcPr marL="22860" marR="22860" marT="0" marB="0" anchor="ctr"/>
                </a:tc>
                <a:tc>
                  <a:txBody>
                    <a:bodyPr/>
                    <a:lstStyle/>
                    <a:p>
                      <a:pPr algn="ctr" rtl="0" fontAlgn="b"/>
                      <a:r>
                        <a:rPr lang="en-US" sz="1800" b="0" dirty="0">
                          <a:effectLst/>
                          <a:latin typeface="+mj-lt"/>
                        </a:rPr>
                        <a:t>x</a:t>
                      </a:r>
                    </a:p>
                  </a:txBody>
                  <a:tcPr marL="22860" marR="22860" marT="0" marB="0" anchor="ctr"/>
                </a:tc>
                <a:tc>
                  <a:txBody>
                    <a:bodyPr/>
                    <a:lstStyle/>
                    <a:p>
                      <a:pPr algn="r" rtl="0" fontAlgn="b"/>
                      <a:r>
                        <a:rPr lang="en-US" sz="1800" b="0">
                          <a:effectLst/>
                          <a:latin typeface="+mj-lt"/>
                        </a:rPr>
                        <a:t>80,000,000</a:t>
                      </a:r>
                    </a:p>
                  </a:txBody>
                  <a:tcPr marL="22860" marR="22860" marT="0" marB="0" anchor="ctr"/>
                </a:tc>
                <a:extLst>
                  <a:ext uri="{0D108BD9-81ED-4DB2-BD59-A6C34878D82A}">
                    <a16:rowId xmlns:a16="http://schemas.microsoft.com/office/drawing/2014/main" val="2674579653"/>
                  </a:ext>
                </a:extLst>
              </a:tr>
              <a:tr h="610014">
                <a:tc>
                  <a:txBody>
                    <a:bodyPr/>
                    <a:lstStyle/>
                    <a:p>
                      <a:pPr algn="ctr" rtl="0" fontAlgn="b"/>
                      <a:r>
                        <a:rPr lang="en-US" sz="1800" b="0">
                          <a:effectLst/>
                          <a:latin typeface="+mj-lt"/>
                        </a:rPr>
                        <a:t>2</a:t>
                      </a:r>
                    </a:p>
                  </a:txBody>
                  <a:tcPr marL="22860" marR="22860" marT="0" marB="0" anchor="ctr"/>
                </a:tc>
                <a:tc>
                  <a:txBody>
                    <a:bodyPr/>
                    <a:lstStyle/>
                    <a:p>
                      <a:pPr algn="l" rtl="0" fontAlgn="b"/>
                      <a:r>
                        <a:rPr lang="en-US" sz="1800" b="0" dirty="0" err="1">
                          <a:effectLst/>
                          <a:latin typeface="+mj-lt"/>
                        </a:rPr>
                        <a:t>Cải</a:t>
                      </a:r>
                      <a:r>
                        <a:rPr lang="en-US" sz="1800" b="0" dirty="0">
                          <a:effectLst/>
                          <a:latin typeface="+mj-lt"/>
                        </a:rPr>
                        <a:t> </a:t>
                      </a:r>
                      <a:r>
                        <a:rPr lang="en-US" sz="1800" b="0" dirty="0" err="1">
                          <a:effectLst/>
                          <a:latin typeface="+mj-lt"/>
                        </a:rPr>
                        <a:t>tạo</a:t>
                      </a:r>
                      <a:r>
                        <a:rPr lang="en-US" sz="1800" b="0" dirty="0">
                          <a:effectLst/>
                          <a:latin typeface="+mj-lt"/>
                        </a:rPr>
                        <a:t> </a:t>
                      </a:r>
                      <a:r>
                        <a:rPr lang="en-US" sz="1800" b="0" dirty="0" err="1">
                          <a:effectLst/>
                          <a:latin typeface="+mj-lt"/>
                        </a:rPr>
                        <a:t>mặt</a:t>
                      </a:r>
                      <a:r>
                        <a:rPr lang="en-US" sz="1800" b="0" dirty="0">
                          <a:effectLst/>
                          <a:latin typeface="+mj-lt"/>
                        </a:rPr>
                        <a:t> </a:t>
                      </a:r>
                      <a:r>
                        <a:rPr lang="en-US" sz="1800" b="0" dirty="0" err="1">
                          <a:effectLst/>
                          <a:latin typeface="+mj-lt"/>
                        </a:rPr>
                        <a:t>bằng</a:t>
                      </a:r>
                      <a:r>
                        <a:rPr lang="en-US" sz="1800" b="0" dirty="0">
                          <a:effectLst/>
                          <a:latin typeface="+mj-lt"/>
                        </a:rPr>
                        <a:t> </a:t>
                      </a:r>
                      <a:r>
                        <a:rPr lang="en-US" sz="1800" b="0" dirty="0" err="1">
                          <a:effectLst/>
                          <a:latin typeface="+mj-lt"/>
                        </a:rPr>
                        <a:t>và</a:t>
                      </a:r>
                      <a:r>
                        <a:rPr lang="en-US" sz="1800" b="0" dirty="0">
                          <a:effectLst/>
                          <a:latin typeface="+mj-lt"/>
                        </a:rPr>
                        <a:t> </a:t>
                      </a:r>
                      <a:r>
                        <a:rPr lang="en-US" sz="1800" b="0" dirty="0" err="1">
                          <a:effectLst/>
                          <a:latin typeface="+mj-lt"/>
                        </a:rPr>
                        <a:t>thiết</a:t>
                      </a:r>
                      <a:r>
                        <a:rPr lang="en-US" sz="1800" b="0" dirty="0">
                          <a:effectLst/>
                          <a:latin typeface="+mj-lt"/>
                        </a:rPr>
                        <a:t> </a:t>
                      </a:r>
                      <a:r>
                        <a:rPr lang="en-US" sz="1800" b="0" dirty="0" err="1">
                          <a:effectLst/>
                          <a:latin typeface="+mj-lt"/>
                        </a:rPr>
                        <a:t>kế</a:t>
                      </a:r>
                      <a:endParaRPr lang="en-US" sz="1800" b="0" dirty="0">
                        <a:effectLst/>
                        <a:latin typeface="+mj-lt"/>
                      </a:endParaRPr>
                    </a:p>
                  </a:txBody>
                  <a:tcPr marL="22860" marR="22860" marT="0" marB="0" anchor="ctr"/>
                </a:tc>
                <a:tc>
                  <a:txBody>
                    <a:bodyPr/>
                    <a:lstStyle/>
                    <a:p>
                      <a:pPr algn="ctr" rtl="0" fontAlgn="b"/>
                      <a:r>
                        <a:rPr lang="en-US" sz="1800" b="0" dirty="0">
                          <a:effectLst/>
                          <a:latin typeface="+mj-lt"/>
                        </a:rPr>
                        <a:t>x</a:t>
                      </a:r>
                    </a:p>
                  </a:txBody>
                  <a:tcPr marL="22860" marR="22860" marT="0" marB="0" anchor="ctr"/>
                </a:tc>
                <a:tc>
                  <a:txBody>
                    <a:bodyPr/>
                    <a:lstStyle/>
                    <a:p>
                      <a:pPr algn="r" rtl="0" fontAlgn="b"/>
                      <a:r>
                        <a:rPr lang="en-US" sz="1800" b="0">
                          <a:effectLst/>
                          <a:latin typeface="+mj-lt"/>
                        </a:rPr>
                        <a:t>20,000,000</a:t>
                      </a:r>
                      <a:endParaRPr lang="en-US" sz="1800" b="0" dirty="0">
                        <a:effectLst/>
                        <a:latin typeface="+mj-lt"/>
                      </a:endParaRPr>
                    </a:p>
                  </a:txBody>
                  <a:tcPr marL="22860" marR="22860" marT="0" marB="0" anchor="ctr"/>
                </a:tc>
                <a:extLst>
                  <a:ext uri="{0D108BD9-81ED-4DB2-BD59-A6C34878D82A}">
                    <a16:rowId xmlns:a16="http://schemas.microsoft.com/office/drawing/2014/main" val="1063984389"/>
                  </a:ext>
                </a:extLst>
              </a:tr>
            </a:tbl>
          </a:graphicData>
        </a:graphic>
      </p:graphicFrame>
    </p:spTree>
    <p:extLst>
      <p:ext uri="{BB962C8B-B14F-4D97-AF65-F5344CB8AC3E}">
        <p14:creationId xmlns:p14="http://schemas.microsoft.com/office/powerpoint/2010/main" val="400846225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Tổ chức vận hành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08.</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382798140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Quy trình tổ chức vận hành</a:t>
            </a:r>
          </a:p>
        </p:txBody>
      </p:sp>
      <p:sp>
        <p:nvSpPr>
          <p:cNvPr id="11" name="Right Arrow Callout 4">
            <a:extLst>
              <a:ext uri="{FF2B5EF4-FFF2-40B4-BE49-F238E27FC236}">
                <a16:creationId xmlns:a16="http://schemas.microsoft.com/office/drawing/2014/main" id="{B7B12D7B-A0A2-4F2E-B2D2-9C183AD2EC62}"/>
              </a:ext>
            </a:extLst>
          </p:cNvPr>
          <p:cNvSpPr/>
          <p:nvPr/>
        </p:nvSpPr>
        <p:spPr>
          <a:xfrm>
            <a:off x="8211900" y="1888148"/>
            <a:ext cx="3032205" cy="1602140"/>
          </a:xfrm>
          <a:prstGeom prst="rightArrowCallout">
            <a:avLst>
              <a:gd name="adj1" fmla="val 30293"/>
              <a:gd name="adj2" fmla="val 25630"/>
              <a:gd name="adj3" fmla="val 24276"/>
              <a:gd name="adj4" fmla="val 76124"/>
            </a:avLst>
          </a:prstGeom>
          <a:solidFill>
            <a:sysClr val="window" lastClr="FFFFFF"/>
          </a:solidFill>
          <a:ln w="63500" cap="flat" cmpd="sng" algn="ctr">
            <a:solidFill>
              <a:srgbClr val="FBA200"/>
            </a:solidFill>
            <a:prstDash val="solid"/>
            <a:miter lim="800000"/>
          </a:ln>
          <a:effectLst>
            <a:outerShdw blurRad="25400" dist="25400" algn="l" rotWithShape="0">
              <a:prstClr val="black">
                <a:alpha val="30000"/>
              </a:prstClr>
            </a:outerShdw>
          </a:effectLst>
        </p:spPr>
        <p:txBody>
          <a:bodyPr rtlCol="0" anchor="ctr"/>
          <a:lstStyle/>
          <a:p>
            <a:pPr marL="571500" defTabSz="914400"/>
            <a:r>
              <a:rPr lang="en-US" sz="2000">
                <a:latin typeface="+mj-lt"/>
                <a:cs typeface="Times New Roman" panose="02020603050405020304" pitchFamily="18" charset="0"/>
              </a:rPr>
              <a:t>Tuyển dụng, đào tạo kỹ năng</a:t>
            </a:r>
          </a:p>
        </p:txBody>
      </p:sp>
      <p:sp>
        <p:nvSpPr>
          <p:cNvPr id="12" name="Right Arrow Callout 5">
            <a:extLst>
              <a:ext uri="{FF2B5EF4-FFF2-40B4-BE49-F238E27FC236}">
                <a16:creationId xmlns:a16="http://schemas.microsoft.com/office/drawing/2014/main" id="{CFF97E97-378F-4B8F-8BA6-AFFAD59CDA00}"/>
              </a:ext>
            </a:extLst>
          </p:cNvPr>
          <p:cNvSpPr/>
          <p:nvPr/>
        </p:nvSpPr>
        <p:spPr>
          <a:xfrm>
            <a:off x="5799592" y="1889474"/>
            <a:ext cx="3032205" cy="1602140"/>
          </a:xfrm>
          <a:prstGeom prst="rightArrowCallout">
            <a:avLst>
              <a:gd name="adj1" fmla="val 30293"/>
              <a:gd name="adj2" fmla="val 25630"/>
              <a:gd name="adj3" fmla="val 24276"/>
              <a:gd name="adj4" fmla="val 71780"/>
            </a:avLst>
          </a:prstGeom>
          <a:solidFill>
            <a:schemeClr val="bg1"/>
          </a:solidFill>
          <a:ln w="63500" cap="flat" cmpd="sng" algn="ctr">
            <a:solidFill>
              <a:srgbClr val="90C221"/>
            </a:solidFill>
            <a:prstDash val="solid"/>
            <a:miter lim="800000"/>
          </a:ln>
          <a:effectLst/>
        </p:spPr>
        <p:txBody>
          <a:bodyPr rtlCol="0" anchor="ctr"/>
          <a:lstStyle/>
          <a:p>
            <a:pPr marL="517525" defTabSz="914400"/>
            <a:r>
              <a:rPr lang="en-US" sz="2000">
                <a:latin typeface="+mj-lt"/>
                <a:cs typeface="Times New Roman" panose="02020603050405020304" pitchFamily="18" charset="0"/>
              </a:rPr>
              <a:t>Mô tả công việc </a:t>
            </a:r>
            <a:r>
              <a:rPr lang="vi-VN" sz="2000">
                <a:latin typeface="+mj-lt"/>
                <a:cs typeface="Times New Roman" panose="02020603050405020304" pitchFamily="18" charset="0"/>
              </a:rPr>
              <a:t>và</a:t>
            </a:r>
            <a:r>
              <a:rPr lang="en-US" sz="2000">
                <a:latin typeface="+mj-lt"/>
                <a:cs typeface="Times New Roman" panose="02020603050405020304" pitchFamily="18" charset="0"/>
              </a:rPr>
              <a:t> dự kiến nhân sự</a:t>
            </a:r>
          </a:p>
        </p:txBody>
      </p:sp>
      <p:sp>
        <p:nvSpPr>
          <p:cNvPr id="13" name="Right Arrow Callout 6">
            <a:extLst>
              <a:ext uri="{FF2B5EF4-FFF2-40B4-BE49-F238E27FC236}">
                <a16:creationId xmlns:a16="http://schemas.microsoft.com/office/drawing/2014/main" id="{116A069E-01D5-43F6-9E8E-FAB42D327BA7}"/>
              </a:ext>
            </a:extLst>
          </p:cNvPr>
          <p:cNvSpPr/>
          <p:nvPr/>
        </p:nvSpPr>
        <p:spPr>
          <a:xfrm>
            <a:off x="3387284" y="1889473"/>
            <a:ext cx="3032205" cy="1602140"/>
          </a:xfrm>
          <a:prstGeom prst="rightArrowCallout">
            <a:avLst>
              <a:gd name="adj1" fmla="val 30293"/>
              <a:gd name="adj2" fmla="val 25630"/>
              <a:gd name="adj3" fmla="val 24276"/>
              <a:gd name="adj4" fmla="val 71258"/>
            </a:avLst>
          </a:prstGeom>
          <a:solidFill>
            <a:sysClr val="window" lastClr="FFFFFF"/>
          </a:solidFill>
          <a:ln w="63500" cap="flat" cmpd="sng" algn="ctr">
            <a:solidFill>
              <a:srgbClr val="07A398"/>
            </a:solidFill>
            <a:prstDash val="solid"/>
            <a:miter lim="800000"/>
          </a:ln>
          <a:effectLst>
            <a:outerShdw blurRad="25400" dist="25400" algn="l" rotWithShape="0">
              <a:prstClr val="black">
                <a:alpha val="30000"/>
              </a:prstClr>
            </a:outerShdw>
          </a:effectLst>
        </p:spPr>
        <p:txBody>
          <a:bodyPr rtlCol="0" anchor="ctr"/>
          <a:lstStyle/>
          <a:p>
            <a:pPr marL="403225" algn="ctr" defTabSz="914400"/>
            <a:r>
              <a:rPr lang="vi-VN" sz="2000">
                <a:latin typeface="+mj-lt"/>
                <a:cs typeface="Times New Roman" panose="02020603050405020304" pitchFamily="18" charset="0"/>
              </a:rPr>
              <a:t>Sơ đồ cơ cấu tổ chức</a:t>
            </a:r>
            <a:endParaRPr lang="en-US" sz="2000">
              <a:latin typeface="+mj-lt"/>
              <a:cs typeface="Times New Roman" panose="02020603050405020304" pitchFamily="18" charset="0"/>
            </a:endParaRPr>
          </a:p>
        </p:txBody>
      </p:sp>
      <p:sp>
        <p:nvSpPr>
          <p:cNvPr id="14" name="Right Arrow Callout 7">
            <a:extLst>
              <a:ext uri="{FF2B5EF4-FFF2-40B4-BE49-F238E27FC236}">
                <a16:creationId xmlns:a16="http://schemas.microsoft.com/office/drawing/2014/main" id="{E31B5FD6-7EDA-407B-9CBC-C8247755BCD8}"/>
              </a:ext>
            </a:extLst>
          </p:cNvPr>
          <p:cNvSpPr/>
          <p:nvPr/>
        </p:nvSpPr>
        <p:spPr>
          <a:xfrm>
            <a:off x="974977" y="1889472"/>
            <a:ext cx="3032205" cy="1602140"/>
          </a:xfrm>
          <a:prstGeom prst="rightArrowCallout">
            <a:avLst>
              <a:gd name="adj1" fmla="val 30293"/>
              <a:gd name="adj2" fmla="val 25630"/>
              <a:gd name="adj3" fmla="val 24276"/>
              <a:gd name="adj4" fmla="val 70927"/>
            </a:avLst>
          </a:prstGeom>
          <a:solidFill>
            <a:sysClr val="window" lastClr="FFFFFF"/>
          </a:solidFill>
          <a:ln w="63500" cap="flat" cmpd="sng" algn="ctr">
            <a:solidFill>
              <a:srgbClr val="0680C3"/>
            </a:solidFill>
            <a:prstDash val="solid"/>
            <a:miter lim="800000"/>
          </a:ln>
          <a:effectLst>
            <a:outerShdw blurRad="25400" dist="25400" algn="l" rotWithShape="0">
              <a:prstClr val="black">
                <a:alpha val="30000"/>
              </a:prstClr>
            </a:outerShdw>
          </a:effectLst>
        </p:spPr>
        <p:txBody>
          <a:bodyPr rtlCol="0" anchor="ctr"/>
          <a:lstStyle/>
          <a:p>
            <a:pPr algn="ctr" defTabSz="914400"/>
            <a:r>
              <a:rPr lang="en-US" sz="2000">
                <a:latin typeface="+mj-lt"/>
                <a:cs typeface="Times New Roman" panose="02020603050405020304" pitchFamily="18" charset="0"/>
              </a:rPr>
              <a:t>Đặc thù công ty khởi nghiệp</a:t>
            </a:r>
          </a:p>
        </p:txBody>
      </p:sp>
      <p:sp>
        <p:nvSpPr>
          <p:cNvPr id="3" name="Rectangle 2">
            <a:extLst>
              <a:ext uri="{FF2B5EF4-FFF2-40B4-BE49-F238E27FC236}">
                <a16:creationId xmlns:a16="http://schemas.microsoft.com/office/drawing/2014/main" id="{681ED78F-3541-470F-9BFC-6393F5C67DED}"/>
              </a:ext>
            </a:extLst>
          </p:cNvPr>
          <p:cNvSpPr/>
          <p:nvPr/>
        </p:nvSpPr>
        <p:spPr>
          <a:xfrm>
            <a:off x="974977" y="4988560"/>
            <a:ext cx="10048623" cy="1016000"/>
          </a:xfrm>
          <a:prstGeom prst="rect">
            <a:avLst/>
          </a:prstGeom>
          <a:solidFill>
            <a:srgbClr val="8DA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a:solidFill>
                  <a:schemeClr val="bg1"/>
                </a:solidFill>
                <a:latin typeface="+mj-lt"/>
                <a:cs typeface="Times New Roman" panose="02020603050405020304" pitchFamily="18" charset="0"/>
              </a:rPr>
              <a:t>Hệ thống các quy định, quy trình, biểu mẫu và</a:t>
            </a:r>
          </a:p>
          <a:p>
            <a:pPr algn="ctr"/>
            <a:r>
              <a:rPr lang="vi-VN" sz="2800">
                <a:solidFill>
                  <a:schemeClr val="bg1"/>
                </a:solidFill>
                <a:latin typeface="+mj-lt"/>
                <a:cs typeface="Times New Roman" panose="02020603050405020304" pitchFamily="18" charset="0"/>
              </a:rPr>
              <a:t>tài liệu hướng dẫn thực hiện công việc</a:t>
            </a:r>
            <a:endParaRPr lang="en-US" sz="2800">
              <a:solidFill>
                <a:schemeClr val="bg1"/>
              </a:solidFill>
              <a:latin typeface="+mj-lt"/>
              <a:cs typeface="Times New Roman" panose="02020603050405020304" pitchFamily="18" charset="0"/>
            </a:endParaRPr>
          </a:p>
        </p:txBody>
      </p:sp>
      <p:sp>
        <p:nvSpPr>
          <p:cNvPr id="15" name="Arrow: Down 14">
            <a:extLst>
              <a:ext uri="{FF2B5EF4-FFF2-40B4-BE49-F238E27FC236}">
                <a16:creationId xmlns:a16="http://schemas.microsoft.com/office/drawing/2014/main" id="{29142352-C7A9-4C1D-97A0-C6BA1B1C6B58}"/>
              </a:ext>
            </a:extLst>
          </p:cNvPr>
          <p:cNvSpPr/>
          <p:nvPr/>
        </p:nvSpPr>
        <p:spPr>
          <a:xfrm>
            <a:off x="1706880" y="3490288"/>
            <a:ext cx="579120" cy="1016000"/>
          </a:xfrm>
          <a:prstGeom prst="downArrow">
            <a:avLst/>
          </a:prstGeom>
          <a:solidFill>
            <a:srgbClr val="068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Arrow: Down 15">
            <a:extLst>
              <a:ext uri="{FF2B5EF4-FFF2-40B4-BE49-F238E27FC236}">
                <a16:creationId xmlns:a16="http://schemas.microsoft.com/office/drawing/2014/main" id="{38595113-DDC1-4FC0-BA57-57DBEA2422AD}"/>
              </a:ext>
            </a:extLst>
          </p:cNvPr>
          <p:cNvSpPr/>
          <p:nvPr/>
        </p:nvSpPr>
        <p:spPr>
          <a:xfrm>
            <a:off x="4303878" y="3490288"/>
            <a:ext cx="579120" cy="1016000"/>
          </a:xfrm>
          <a:prstGeom prst="downArrow">
            <a:avLst/>
          </a:prstGeom>
          <a:solidFill>
            <a:srgbClr val="0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Arrow: Down 16">
            <a:extLst>
              <a:ext uri="{FF2B5EF4-FFF2-40B4-BE49-F238E27FC236}">
                <a16:creationId xmlns:a16="http://schemas.microsoft.com/office/drawing/2014/main" id="{79E41A48-CD13-4737-ACD2-4EB0335174B7}"/>
              </a:ext>
            </a:extLst>
          </p:cNvPr>
          <p:cNvSpPr/>
          <p:nvPr/>
        </p:nvSpPr>
        <p:spPr>
          <a:xfrm>
            <a:off x="6690431" y="3490288"/>
            <a:ext cx="579120" cy="1016000"/>
          </a:xfrm>
          <a:prstGeom prst="downArrow">
            <a:avLst/>
          </a:prstGeom>
          <a:solidFill>
            <a:srgbClr val="90C2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Arrow: Down 17">
            <a:extLst>
              <a:ext uri="{FF2B5EF4-FFF2-40B4-BE49-F238E27FC236}">
                <a16:creationId xmlns:a16="http://schemas.microsoft.com/office/drawing/2014/main" id="{FAB43E9F-A12D-45D3-A15F-6B341C15832F}"/>
              </a:ext>
            </a:extLst>
          </p:cNvPr>
          <p:cNvSpPr/>
          <p:nvPr/>
        </p:nvSpPr>
        <p:spPr>
          <a:xfrm>
            <a:off x="9169271" y="3490288"/>
            <a:ext cx="579120" cy="1016000"/>
          </a:xfrm>
          <a:prstGeom prst="downArrow">
            <a:avLst/>
          </a:prstGeom>
          <a:solidFill>
            <a:srgbClr val="FB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01136945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1000"/>
                            </p:stCondLst>
                            <p:childTnLst>
                              <p:par>
                                <p:cTn id="42" presetID="42" presetClass="path" presetSubtype="0" repeatCount="indefinite" autoRev="1" fill="hold" grpId="1" nodeType="afterEffect">
                                  <p:stCondLst>
                                    <p:cond delay="0"/>
                                  </p:stCondLst>
                                  <p:childTnLst>
                                    <p:animMotion origin="layout" path="M -1.875E-6 -1.85185E-6 L -0.00026 0.07408 " pathEditMode="relative" rAng="0" ptsTypes="AA">
                                      <p:cBhvr>
                                        <p:cTn id="43" dur="500" fill="hold"/>
                                        <p:tgtEl>
                                          <p:spTgt spid="15"/>
                                        </p:tgtEl>
                                        <p:attrNameLst>
                                          <p:attrName>ppt_x</p:attrName>
                                          <p:attrName>ppt_y</p:attrName>
                                        </p:attrNameLst>
                                      </p:cBhvr>
                                      <p:rCtr x="-13" y="3704"/>
                                    </p:animMotion>
                                  </p:childTnLst>
                                </p:cTn>
                              </p:par>
                              <p:par>
                                <p:cTn id="44" presetID="42" presetClass="path" presetSubtype="0" repeatCount="indefinite" autoRev="1" fill="hold" grpId="1" nodeType="withEffect">
                                  <p:stCondLst>
                                    <p:cond delay="0"/>
                                  </p:stCondLst>
                                  <p:childTnLst>
                                    <p:animMotion origin="layout" path="M -1.875E-6 -1.85185E-6 L -0.00026 0.07408 " pathEditMode="relative" rAng="0" ptsTypes="AA">
                                      <p:cBhvr>
                                        <p:cTn id="45" dur="500" fill="hold"/>
                                        <p:tgtEl>
                                          <p:spTgt spid="16"/>
                                        </p:tgtEl>
                                        <p:attrNameLst>
                                          <p:attrName>ppt_x</p:attrName>
                                          <p:attrName>ppt_y</p:attrName>
                                        </p:attrNameLst>
                                      </p:cBhvr>
                                      <p:rCtr x="-13" y="3704"/>
                                    </p:animMotion>
                                  </p:childTnLst>
                                </p:cTn>
                              </p:par>
                              <p:par>
                                <p:cTn id="46" presetID="42" presetClass="path" presetSubtype="0" repeatCount="indefinite" autoRev="1" fill="hold" grpId="1" nodeType="withEffect">
                                  <p:stCondLst>
                                    <p:cond delay="0"/>
                                  </p:stCondLst>
                                  <p:childTnLst>
                                    <p:animMotion origin="layout" path="M -1.875E-6 -1.85185E-6 L -0.00026 0.07408 " pathEditMode="relative" rAng="0" ptsTypes="AA">
                                      <p:cBhvr>
                                        <p:cTn id="47" dur="500" fill="hold"/>
                                        <p:tgtEl>
                                          <p:spTgt spid="17"/>
                                        </p:tgtEl>
                                        <p:attrNameLst>
                                          <p:attrName>ppt_x</p:attrName>
                                          <p:attrName>ppt_y</p:attrName>
                                        </p:attrNameLst>
                                      </p:cBhvr>
                                      <p:rCtr x="-13" y="3704"/>
                                    </p:animMotion>
                                  </p:childTnLst>
                                </p:cTn>
                              </p:par>
                              <p:par>
                                <p:cTn id="48" presetID="42" presetClass="path" presetSubtype="0" repeatCount="indefinite" autoRev="1" fill="hold" grpId="1" nodeType="withEffect">
                                  <p:stCondLst>
                                    <p:cond delay="0"/>
                                  </p:stCondLst>
                                  <p:childTnLst>
                                    <p:animMotion origin="layout" path="M -1.875E-6 -1.85185E-6 L -0.00026 0.07408 " pathEditMode="relative" rAng="0" ptsTypes="AA">
                                      <p:cBhvr>
                                        <p:cTn id="49" dur="500" fill="hold"/>
                                        <p:tgtEl>
                                          <p:spTgt spid="18"/>
                                        </p:tgtEl>
                                        <p:attrNameLst>
                                          <p:attrName>ppt_x</p:attrName>
                                          <p:attrName>ppt_y</p:attrName>
                                        </p:attrNameLst>
                                      </p:cBhvr>
                                      <p:rCtr x="-13" y="3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3" grpId="0" animBg="1"/>
      <p:bldP spid="15" grpId="0" animBg="1"/>
      <p:bldP spid="15" grpId="1" animBg="1"/>
      <p:bldP spid="16" grpId="0" animBg="1"/>
      <p:bldP spid="16" grpId="1" animBg="1"/>
      <p:bldP spid="17" grpId="0" animBg="1"/>
      <p:bldP spid="17" grpId="1" animBg="1"/>
      <p:bldP spid="18" grpId="0" animBg="1"/>
      <p:bldP spid="1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khen thưởng </a:t>
            </a:r>
          </a:p>
        </p:txBody>
      </p:sp>
      <p:sp>
        <p:nvSpPr>
          <p:cNvPr id="2" name="Rectangle: Rounded Corners 1">
            <a:extLst>
              <a:ext uri="{FF2B5EF4-FFF2-40B4-BE49-F238E27FC236}">
                <a16:creationId xmlns:a16="http://schemas.microsoft.com/office/drawing/2014/main" id="{12F85231-B342-477C-BE79-1D1DCDD09B65}"/>
              </a:ext>
            </a:extLst>
          </p:cNvPr>
          <p:cNvSpPr/>
          <p:nvPr/>
        </p:nvSpPr>
        <p:spPr>
          <a:xfrm>
            <a:off x="985520" y="1767840"/>
            <a:ext cx="6410960" cy="1402080"/>
          </a:xfrm>
          <a:prstGeom prst="roundRect">
            <a:avLst/>
          </a:prstGeom>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Tx/>
              <a:buChar char="-"/>
            </a:pPr>
            <a:r>
              <a:rPr lang="vi-VN"/>
              <a:t>Chế độ lương thưởng, bảo hiểm, phụ cấp,...</a:t>
            </a:r>
          </a:p>
          <a:p>
            <a:pPr marL="285750" indent="-285750">
              <a:buFontTx/>
              <a:buChar char="-"/>
            </a:pPr>
            <a:r>
              <a:rPr lang="vi-VN"/>
              <a:t>Kế hoạch đào tạo nhân sự.</a:t>
            </a:r>
          </a:p>
          <a:p>
            <a:pPr marL="285750" indent="-285750">
              <a:buFontTx/>
              <a:buChar char="-"/>
            </a:pPr>
            <a:r>
              <a:rPr lang="vi-VN"/>
              <a:t>Kế hoạch phát triển nguồn nhân lực.</a:t>
            </a:r>
          </a:p>
        </p:txBody>
      </p:sp>
      <p:sp>
        <p:nvSpPr>
          <p:cNvPr id="19" name="Rectangle: Rounded Corners 18">
            <a:extLst>
              <a:ext uri="{FF2B5EF4-FFF2-40B4-BE49-F238E27FC236}">
                <a16:creationId xmlns:a16="http://schemas.microsoft.com/office/drawing/2014/main" id="{4FCE0935-2D85-4533-B449-DA9ACE7E1217}"/>
              </a:ext>
            </a:extLst>
          </p:cNvPr>
          <p:cNvSpPr/>
          <p:nvPr/>
        </p:nvSpPr>
        <p:spPr>
          <a:xfrm>
            <a:off x="2316480" y="4104640"/>
            <a:ext cx="3749040" cy="1209040"/>
          </a:xfrm>
          <a:prstGeom prst="roundRect">
            <a:avLst/>
          </a:prstGeom>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just"/>
            <a:r>
              <a:rPr lang="vi-VN"/>
              <a:t>Quy chế phát triển nguồn nhân lực của doanh nghiệp</a:t>
            </a:r>
          </a:p>
        </p:txBody>
      </p:sp>
      <p:cxnSp>
        <p:nvCxnSpPr>
          <p:cNvPr id="7" name="Straight Arrow Connector 6">
            <a:extLst>
              <a:ext uri="{FF2B5EF4-FFF2-40B4-BE49-F238E27FC236}">
                <a16:creationId xmlns:a16="http://schemas.microsoft.com/office/drawing/2014/main" id="{66BDF601-0A80-49C4-AE1F-A9A871C7186D}"/>
              </a:ext>
            </a:extLst>
          </p:cNvPr>
          <p:cNvCxnSpPr>
            <a:stCxn id="2" idx="2"/>
            <a:endCxn id="19" idx="0"/>
          </p:cNvCxnSpPr>
          <p:nvPr/>
        </p:nvCxnSpPr>
        <p:spPr>
          <a:xfrm>
            <a:off x="4191000" y="3169920"/>
            <a:ext cx="0" cy="934720"/>
          </a:xfrm>
          <a:prstGeom prst="straightConnector1">
            <a:avLst/>
          </a:prstGeom>
          <a:ln w="38100">
            <a:solidFill>
              <a:srgbClr val="0E2DB2"/>
            </a:solidFill>
            <a:tailEnd type="triangle"/>
          </a:ln>
        </p:spPr>
        <p:style>
          <a:lnRef idx="1">
            <a:schemeClr val="accent2"/>
          </a:lnRef>
          <a:fillRef idx="0">
            <a:schemeClr val="accent2"/>
          </a:fillRef>
          <a:effectRef idx="0">
            <a:schemeClr val="accent2"/>
          </a:effectRef>
          <a:fontRef idx="minor">
            <a:schemeClr val="tx1"/>
          </a:fontRef>
        </p:style>
      </p:cxnSp>
      <p:sp>
        <p:nvSpPr>
          <p:cNvPr id="20" name="Rectangle: Rounded Corners 19">
            <a:extLst>
              <a:ext uri="{FF2B5EF4-FFF2-40B4-BE49-F238E27FC236}">
                <a16:creationId xmlns:a16="http://schemas.microsoft.com/office/drawing/2014/main" id="{8A5F048A-3777-427F-9705-668CED65C8B7}"/>
              </a:ext>
            </a:extLst>
          </p:cNvPr>
          <p:cNvSpPr/>
          <p:nvPr/>
        </p:nvSpPr>
        <p:spPr>
          <a:xfrm>
            <a:off x="7548880" y="4104640"/>
            <a:ext cx="3749040" cy="1209040"/>
          </a:xfrm>
          <a:prstGeom prst="roundRect">
            <a:avLst/>
          </a:prstGeom>
          <a:solidFill>
            <a:srgbClr val="8DA1F6"/>
          </a:solidFill>
          <a:ln w="28575">
            <a:solidFill>
              <a:srgbClr val="0E2DB2"/>
            </a:solidFill>
          </a:ln>
          <a:effectLst>
            <a:outerShdw blurRad="50800" dist="50800" dir="2700000" sx="101000" sy="101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vi-VN" b="1">
                <a:solidFill>
                  <a:schemeClr val="bg1"/>
                </a:solidFill>
              </a:rPr>
              <a:t>Thông số tài chính</a:t>
            </a:r>
          </a:p>
          <a:p>
            <a:pPr marL="285750" indent="-285750" algn="just">
              <a:buFontTx/>
              <a:buChar char="-"/>
            </a:pPr>
            <a:endParaRPr lang="vi-VN" sz="800">
              <a:solidFill>
                <a:schemeClr val="bg1"/>
              </a:solidFill>
            </a:endParaRPr>
          </a:p>
          <a:p>
            <a:pPr marL="285750" indent="-285750" algn="just">
              <a:buFontTx/>
              <a:buChar char="-"/>
            </a:pPr>
            <a:r>
              <a:rPr lang="vi-VN">
                <a:solidFill>
                  <a:schemeClr val="bg1"/>
                </a:solidFill>
              </a:rPr>
              <a:t>Chi phí đào tạo</a:t>
            </a:r>
          </a:p>
          <a:p>
            <a:pPr marL="285750" indent="-285750" algn="just">
              <a:buFontTx/>
              <a:buChar char="-"/>
            </a:pPr>
            <a:r>
              <a:rPr lang="vi-VN">
                <a:solidFill>
                  <a:schemeClr val="bg1"/>
                </a:solidFill>
              </a:rPr>
              <a:t>Chi phí lương</a:t>
            </a:r>
          </a:p>
        </p:txBody>
      </p:sp>
      <p:cxnSp>
        <p:nvCxnSpPr>
          <p:cNvPr id="22" name="Connector: Elbow 21">
            <a:extLst>
              <a:ext uri="{FF2B5EF4-FFF2-40B4-BE49-F238E27FC236}">
                <a16:creationId xmlns:a16="http://schemas.microsoft.com/office/drawing/2014/main" id="{7161F006-D57C-4E70-AFF4-399271B3F5BE}"/>
              </a:ext>
            </a:extLst>
          </p:cNvPr>
          <p:cNvCxnSpPr>
            <a:stCxn id="2" idx="3"/>
            <a:endCxn id="20" idx="0"/>
          </p:cNvCxnSpPr>
          <p:nvPr/>
        </p:nvCxnSpPr>
        <p:spPr>
          <a:xfrm>
            <a:off x="7396480" y="2468880"/>
            <a:ext cx="2026920" cy="1635760"/>
          </a:xfrm>
          <a:prstGeom prst="bentConnector2">
            <a:avLst/>
          </a:prstGeom>
          <a:ln w="38100">
            <a:solidFill>
              <a:srgbClr val="0E2DB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7431444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Bảng chế độ khen thưởng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514677801"/>
              </p:ext>
            </p:extLst>
          </p:nvPr>
        </p:nvGraphicFramePr>
        <p:xfrm>
          <a:off x="1242769" y="1966451"/>
          <a:ext cx="9706461" cy="2487976"/>
        </p:xfrm>
        <a:graphic>
          <a:graphicData uri="http://schemas.openxmlformats.org/drawingml/2006/table">
            <a:tbl>
              <a:tblPr firstRow="1" bandRow="1">
                <a:tableStyleId>{ED083AE6-46FA-4A59-8FB0-9F97EB10719F}</a:tableStyleId>
              </a:tblPr>
              <a:tblGrid>
                <a:gridCol w="758387">
                  <a:extLst>
                    <a:ext uri="{9D8B030D-6E8A-4147-A177-3AD203B41FA5}">
                      <a16:colId xmlns:a16="http://schemas.microsoft.com/office/drawing/2014/main" val="2320902198"/>
                    </a:ext>
                  </a:extLst>
                </a:gridCol>
                <a:gridCol w="3861164">
                  <a:extLst>
                    <a:ext uri="{9D8B030D-6E8A-4147-A177-3AD203B41FA5}">
                      <a16:colId xmlns:a16="http://schemas.microsoft.com/office/drawing/2014/main" val="1878477980"/>
                    </a:ext>
                  </a:extLst>
                </a:gridCol>
                <a:gridCol w="2702771">
                  <a:extLst>
                    <a:ext uri="{9D8B030D-6E8A-4147-A177-3AD203B41FA5}">
                      <a16:colId xmlns:a16="http://schemas.microsoft.com/office/drawing/2014/main" val="1604424936"/>
                    </a:ext>
                  </a:extLst>
                </a:gridCol>
                <a:gridCol w="2384139">
                  <a:extLst>
                    <a:ext uri="{9D8B030D-6E8A-4147-A177-3AD203B41FA5}">
                      <a16:colId xmlns:a16="http://schemas.microsoft.com/office/drawing/2014/main" val="4241510368"/>
                    </a:ext>
                  </a:extLst>
                </a:gridCol>
              </a:tblGrid>
              <a:tr h="633974">
                <a:tc>
                  <a:txBody>
                    <a:bodyPr/>
                    <a:lstStyle/>
                    <a:p>
                      <a:pPr algn="ctr" rtl="0" fontAlgn="ctr"/>
                      <a:r>
                        <a:rPr lang="en-US" sz="2000" b="1">
                          <a:effectLst/>
                          <a:latin typeface="+mj-lt"/>
                        </a:rPr>
                        <a:t>STT</a:t>
                      </a:r>
                    </a:p>
                  </a:txBody>
                  <a:tcPr marL="22860" marR="22860" marT="0" marB="0" anchor="ctr"/>
                </a:tc>
                <a:tc>
                  <a:txBody>
                    <a:bodyPr/>
                    <a:lstStyle/>
                    <a:p>
                      <a:pPr algn="ctr" rtl="0" fontAlgn="ctr"/>
                      <a:r>
                        <a:rPr lang="vi-VN" sz="2000" b="1">
                          <a:effectLst/>
                          <a:latin typeface="+mj-lt"/>
                        </a:rPr>
                        <a:t>Việc khen thưởng</a:t>
                      </a:r>
                    </a:p>
                  </a:txBody>
                  <a:tcPr marL="22860" marR="22860" marT="0" marB="0" anchor="ctr"/>
                </a:tc>
                <a:tc>
                  <a:txBody>
                    <a:bodyPr/>
                    <a:lstStyle/>
                    <a:p>
                      <a:pPr algn="ctr" rtl="0" fontAlgn="ctr"/>
                      <a:r>
                        <a:rPr lang="en-US" sz="2000" b="1">
                          <a:effectLst/>
                          <a:latin typeface="+mj-lt"/>
                        </a:rPr>
                        <a:t>Thời gian thực hiện</a:t>
                      </a:r>
                    </a:p>
                  </a:txBody>
                  <a:tcPr marL="22860" marR="22860" marT="0" marB="0" anchor="ctr"/>
                </a:tc>
                <a:tc>
                  <a:txBody>
                    <a:bodyPr/>
                    <a:lstStyle/>
                    <a:p>
                      <a:pPr algn="ctr" rtl="0" fontAlgn="ctr"/>
                      <a:r>
                        <a:rPr lang="vi-VN" sz="2000" b="1">
                          <a:effectLst/>
                          <a:latin typeface="+mj-lt"/>
                        </a:rPr>
                        <a:t>Khen thưởng</a:t>
                      </a:r>
                    </a:p>
                  </a:txBody>
                  <a:tcPr marL="22860" marR="22860" marT="0" marB="0" anchor="ctr"/>
                </a:tc>
                <a:extLst>
                  <a:ext uri="{0D108BD9-81ED-4DB2-BD59-A6C34878D82A}">
                    <a16:rowId xmlns:a16="http://schemas.microsoft.com/office/drawing/2014/main" val="3155264209"/>
                  </a:ext>
                </a:extLst>
              </a:tr>
              <a:tr h="633974">
                <a:tc>
                  <a:txBody>
                    <a:bodyPr/>
                    <a:lstStyle/>
                    <a:p>
                      <a:pPr algn="ctr" rtl="0" fontAlgn="ctr"/>
                      <a:r>
                        <a:rPr lang="en-US" sz="1800" b="0">
                          <a:effectLst/>
                          <a:latin typeface="+mj-lt"/>
                        </a:rPr>
                        <a:t>1</a:t>
                      </a:r>
                    </a:p>
                  </a:txBody>
                  <a:tcPr marL="22860" marR="22860" marT="0" marB="0" anchor="ctr"/>
                </a:tc>
                <a:tc>
                  <a:txBody>
                    <a:bodyPr/>
                    <a:lstStyle/>
                    <a:p>
                      <a:pPr rtl="0" fontAlgn="ctr"/>
                      <a:r>
                        <a:rPr lang="en-US" sz="1800" b="0">
                          <a:effectLst/>
                          <a:latin typeface="+mj-lt"/>
                        </a:rPr>
                        <a:t>Làm việc chuyên cần </a:t>
                      </a:r>
                    </a:p>
                  </a:txBody>
                  <a:tcPr marL="22860" marR="22860" marT="0" marB="0" anchor="ctr"/>
                </a:tc>
                <a:tc>
                  <a:txBody>
                    <a:bodyPr/>
                    <a:lstStyle/>
                    <a:p>
                      <a:pPr rtl="0" fontAlgn="ctr"/>
                      <a:r>
                        <a:rPr lang="en-US" sz="1800" b="0">
                          <a:effectLst/>
                          <a:latin typeface="+mj-lt"/>
                        </a:rPr>
                        <a:t>26/30 ngày </a:t>
                      </a:r>
                    </a:p>
                  </a:txBody>
                  <a:tcPr marL="22860" marR="22860" marT="0" marB="0" anchor="ctr"/>
                </a:tc>
                <a:tc>
                  <a:txBody>
                    <a:bodyPr/>
                    <a:lstStyle/>
                    <a:p>
                      <a:pPr rtl="0" fontAlgn="ctr"/>
                      <a:r>
                        <a:rPr lang="en-US" sz="1800" b="0">
                          <a:effectLst/>
                          <a:latin typeface="+mj-lt"/>
                        </a:rPr>
                        <a:t>500.000đ</a:t>
                      </a:r>
                    </a:p>
                  </a:txBody>
                  <a:tcPr marL="22860" marR="22860" marT="0" marB="0" anchor="ctr"/>
                </a:tc>
                <a:extLst>
                  <a:ext uri="{0D108BD9-81ED-4DB2-BD59-A6C34878D82A}">
                    <a16:rowId xmlns:a16="http://schemas.microsoft.com/office/drawing/2014/main" val="2674579653"/>
                  </a:ext>
                </a:extLst>
              </a:tr>
              <a:tr h="610014">
                <a:tc>
                  <a:txBody>
                    <a:bodyPr/>
                    <a:lstStyle/>
                    <a:p>
                      <a:pPr algn="ctr" rtl="0" fontAlgn="ctr"/>
                      <a:r>
                        <a:rPr lang="en-US" sz="1800" b="0">
                          <a:effectLst/>
                          <a:latin typeface="+mj-lt"/>
                        </a:rPr>
                        <a:t>2</a:t>
                      </a:r>
                    </a:p>
                  </a:txBody>
                  <a:tcPr marL="22860" marR="22860" marT="0" marB="0" anchor="ctr"/>
                </a:tc>
                <a:tc>
                  <a:txBody>
                    <a:bodyPr/>
                    <a:lstStyle/>
                    <a:p>
                      <a:pPr rtl="0" fontAlgn="ctr"/>
                      <a:r>
                        <a:rPr lang="en-US" sz="1800" b="0">
                          <a:effectLst/>
                          <a:latin typeface="+mj-lt"/>
                        </a:rPr>
                        <a:t>Cuối tuần </a:t>
                      </a:r>
                    </a:p>
                  </a:txBody>
                  <a:tcPr marL="22860" marR="22860" marT="0" marB="0" anchor="ctr"/>
                </a:tc>
                <a:tc>
                  <a:txBody>
                    <a:bodyPr/>
                    <a:lstStyle/>
                    <a:p>
                      <a:pPr rtl="0" fontAlgn="ctr"/>
                      <a:r>
                        <a:rPr lang="en-US" sz="1800" b="0">
                          <a:effectLst/>
                          <a:latin typeface="+mj-lt"/>
                        </a:rPr>
                        <a:t>Chủ nhật </a:t>
                      </a:r>
                    </a:p>
                  </a:txBody>
                  <a:tcPr marL="22860" marR="22860" marT="0" marB="0" anchor="ctr"/>
                </a:tc>
                <a:tc>
                  <a:txBody>
                    <a:bodyPr/>
                    <a:lstStyle/>
                    <a:p>
                      <a:pPr rtl="0" fontAlgn="ctr"/>
                      <a:r>
                        <a:rPr lang="en-US" sz="1800" b="0" dirty="0" err="1">
                          <a:effectLst/>
                          <a:latin typeface="+mj-lt"/>
                        </a:rPr>
                        <a:t>Nghỉ</a:t>
                      </a:r>
                      <a:r>
                        <a:rPr lang="en-US" sz="1800" b="0" dirty="0">
                          <a:effectLst/>
                          <a:latin typeface="+mj-lt"/>
                        </a:rPr>
                        <a:t> </a:t>
                      </a:r>
                    </a:p>
                  </a:txBody>
                  <a:tcPr marL="22860" marR="22860" marT="0" marB="0" anchor="ctr"/>
                </a:tc>
                <a:extLst>
                  <a:ext uri="{0D108BD9-81ED-4DB2-BD59-A6C34878D82A}">
                    <a16:rowId xmlns:a16="http://schemas.microsoft.com/office/drawing/2014/main" val="1063984389"/>
                  </a:ext>
                </a:extLst>
              </a:tr>
              <a:tr h="610014">
                <a:tc>
                  <a:txBody>
                    <a:bodyPr/>
                    <a:lstStyle/>
                    <a:p>
                      <a:pPr algn="ctr" rtl="0" fontAlgn="ctr"/>
                      <a:r>
                        <a:rPr lang="vi-VN" sz="1800" b="0">
                          <a:effectLst/>
                          <a:latin typeface="+mj-lt"/>
                        </a:rPr>
                        <a:t>3</a:t>
                      </a:r>
                      <a:endParaRPr lang="en-US" sz="1800" b="0">
                        <a:effectLst/>
                        <a:latin typeface="+mj-lt"/>
                      </a:endParaRPr>
                    </a:p>
                  </a:txBody>
                  <a:tcPr marL="22860" marR="22860" marT="0" marB="0" anchor="ctr"/>
                </a:tc>
                <a:tc>
                  <a:txBody>
                    <a:bodyPr/>
                    <a:lstStyle/>
                    <a:p>
                      <a:pPr rtl="0" fontAlgn="ctr"/>
                      <a:r>
                        <a:rPr lang="vi-VN" sz="1800" b="0">
                          <a:effectLst/>
                          <a:latin typeface="+mj-lt"/>
                        </a:rPr>
                        <a:t>Tăng ca</a:t>
                      </a:r>
                      <a:endParaRPr lang="en-US" sz="1800" b="0">
                        <a:effectLst/>
                        <a:latin typeface="+mj-lt"/>
                      </a:endParaRPr>
                    </a:p>
                  </a:txBody>
                  <a:tcPr marL="22860" marR="22860" marT="0" marB="0" anchor="ctr"/>
                </a:tc>
                <a:tc>
                  <a:txBody>
                    <a:bodyPr/>
                    <a:lstStyle/>
                    <a:p>
                      <a:pPr rtl="0" fontAlgn="ctr"/>
                      <a:r>
                        <a:rPr lang="vi-VN" sz="1800" b="0">
                          <a:effectLst/>
                          <a:latin typeface="+mj-lt"/>
                        </a:rPr>
                        <a:t>1 giờ</a:t>
                      </a:r>
                      <a:endParaRPr lang="en-US" sz="1800" b="0">
                        <a:effectLst/>
                        <a:latin typeface="+mj-lt"/>
                      </a:endParaRPr>
                    </a:p>
                  </a:txBody>
                  <a:tcPr marL="22860" marR="22860" marT="0" marB="0" anchor="ctr"/>
                </a:tc>
                <a:tc>
                  <a:txBody>
                    <a:bodyPr/>
                    <a:lstStyle/>
                    <a:p>
                      <a:pPr rtl="0" fontAlgn="ctr"/>
                      <a:r>
                        <a:rPr lang="vi-VN" sz="1800" b="0">
                          <a:effectLst/>
                          <a:latin typeface="+mj-lt"/>
                        </a:rPr>
                        <a:t>1/6 mức lương ngày</a:t>
                      </a:r>
                      <a:endParaRPr lang="en-US" sz="1800" b="0" dirty="0">
                        <a:effectLst/>
                        <a:latin typeface="+mj-lt"/>
                      </a:endParaRPr>
                    </a:p>
                  </a:txBody>
                  <a:tcPr marL="22860" marR="22860" marT="0" marB="0" anchor="ctr"/>
                </a:tc>
                <a:extLst>
                  <a:ext uri="{0D108BD9-81ED-4DB2-BD59-A6C34878D82A}">
                    <a16:rowId xmlns:a16="http://schemas.microsoft.com/office/drawing/2014/main" val="3034077062"/>
                  </a:ext>
                </a:extLst>
              </a:tr>
            </a:tbl>
          </a:graphicData>
        </a:graphic>
      </p:graphicFrame>
    </p:spTree>
    <p:extLst>
      <p:ext uri="{BB962C8B-B14F-4D97-AF65-F5344CB8AC3E}">
        <p14:creationId xmlns:p14="http://schemas.microsoft.com/office/powerpoint/2010/main" val="126466187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17B94F43-08EF-45B4-B05A-99CC69266DD6}"/>
              </a:ext>
            </a:extLst>
          </p:cNvPr>
          <p:cNvGrpSpPr/>
          <p:nvPr/>
        </p:nvGrpSpPr>
        <p:grpSpPr>
          <a:xfrm>
            <a:off x="-332377" y="2510936"/>
            <a:ext cx="4296964" cy="1809467"/>
            <a:chOff x="148189" y="2361412"/>
            <a:chExt cx="4296964" cy="1809467"/>
          </a:xfrm>
        </p:grpSpPr>
        <p:grpSp>
          <p:nvGrpSpPr>
            <p:cNvPr id="9" name="组合 8">
              <a:extLst>
                <a:ext uri="{FF2B5EF4-FFF2-40B4-BE49-F238E27FC236}">
                  <a16:creationId xmlns:a16="http://schemas.microsoft.com/office/drawing/2014/main" id="{0DF85D86-0413-467A-916B-6659C6E85FA4}"/>
                </a:ext>
              </a:extLst>
            </p:cNvPr>
            <p:cNvGrpSpPr/>
            <p:nvPr/>
          </p:nvGrpSpPr>
          <p:grpSpPr>
            <a:xfrm>
              <a:off x="799697" y="2361412"/>
              <a:ext cx="2416429" cy="1809467"/>
              <a:chOff x="1425001" y="2315249"/>
              <a:chExt cx="2972101" cy="2225564"/>
            </a:xfrm>
          </p:grpSpPr>
          <p:sp>
            <p:nvSpPr>
              <p:cNvPr id="7" name="矩形: 圆角 6">
                <a:extLst>
                  <a:ext uri="{FF2B5EF4-FFF2-40B4-BE49-F238E27FC236}">
                    <a16:creationId xmlns:a16="http://schemas.microsoft.com/office/drawing/2014/main" id="{64082AB6-BB46-4E68-B3FF-F852E7CD3FF0}"/>
                  </a:ext>
                </a:extLst>
              </p:cNvPr>
              <p:cNvSpPr/>
              <p:nvPr/>
            </p:nvSpPr>
            <p:spPr>
              <a:xfrm rot="2700000">
                <a:off x="1425001" y="239178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BE7E74CC-F50C-4B9E-94BE-5C995FB1A0F7}"/>
                  </a:ext>
                </a:extLst>
              </p:cNvPr>
              <p:cNvSpPr/>
              <p:nvPr/>
            </p:nvSpPr>
            <p:spPr>
              <a:xfrm rot="2700000">
                <a:off x="2171538" y="2315249"/>
                <a:ext cx="2225564" cy="2225564"/>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文本框 10">
              <a:extLst>
                <a:ext uri="{FF2B5EF4-FFF2-40B4-BE49-F238E27FC236}">
                  <a16:creationId xmlns:a16="http://schemas.microsoft.com/office/drawing/2014/main" id="{F4375793-4887-4B36-A05A-89A68F32178E}"/>
                </a:ext>
              </a:extLst>
            </p:cNvPr>
            <p:cNvSpPr txBox="1"/>
            <p:nvPr/>
          </p:nvSpPr>
          <p:spPr>
            <a:xfrm>
              <a:off x="148189" y="3017946"/>
              <a:ext cx="4296964" cy="523220"/>
            </a:xfrm>
            <a:prstGeom prst="rect">
              <a:avLst/>
            </a:prstGeom>
            <a:noFill/>
          </p:spPr>
          <p:txBody>
            <a:bodyPr vert="horz" wrap="square" rtlCol="0">
              <a:spAutoFit/>
            </a:bodyPr>
            <a:lstStyle/>
            <a:p>
              <a:pPr algn="ctr"/>
              <a:r>
                <a:rPr lang="en-US" altLang="zh-CN" sz="2800" dirty="0">
                  <a:solidFill>
                    <a:schemeClr val="bg1"/>
                  </a:solidFill>
                  <a:cs typeface="+mn-ea"/>
                  <a:sym typeface="+mn-lt"/>
                </a:rPr>
                <a:t>CONTENTS</a:t>
              </a:r>
              <a:endParaRPr lang="zh-CN" altLang="en-US" sz="2800" dirty="0">
                <a:solidFill>
                  <a:schemeClr val="bg1"/>
                </a:solidFill>
                <a:cs typeface="+mn-ea"/>
                <a:sym typeface="+mn-lt"/>
              </a:endParaRPr>
            </a:p>
          </p:txBody>
        </p:sp>
      </p:grpSp>
      <p:grpSp>
        <p:nvGrpSpPr>
          <p:cNvPr id="21" name="组合 20">
            <a:extLst>
              <a:ext uri="{FF2B5EF4-FFF2-40B4-BE49-F238E27FC236}">
                <a16:creationId xmlns:a16="http://schemas.microsoft.com/office/drawing/2014/main" id="{EA76B9EE-D5DE-4E7E-8D3B-C4E3DDED6E53}"/>
              </a:ext>
            </a:extLst>
          </p:cNvPr>
          <p:cNvGrpSpPr/>
          <p:nvPr/>
        </p:nvGrpSpPr>
        <p:grpSpPr>
          <a:xfrm>
            <a:off x="3139270" y="2116156"/>
            <a:ext cx="4178943" cy="874106"/>
            <a:chOff x="4092502" y="2469748"/>
            <a:chExt cx="4216326" cy="874106"/>
          </a:xfrm>
        </p:grpSpPr>
        <p:sp>
          <p:nvSpPr>
            <p:cNvPr id="22" name="矩形: 圆角 21">
              <a:extLst>
                <a:ext uri="{FF2B5EF4-FFF2-40B4-BE49-F238E27FC236}">
                  <a16:creationId xmlns:a16="http://schemas.microsoft.com/office/drawing/2014/main" id="{FDA9DA06-CA06-4F01-AB2D-37CCE98C10D6}"/>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154F8711-1C50-4210-999D-60A83208031A}"/>
                </a:ext>
              </a:extLst>
            </p:cNvPr>
            <p:cNvGrpSpPr/>
            <p:nvPr/>
          </p:nvGrpSpPr>
          <p:grpSpPr>
            <a:xfrm>
              <a:off x="4777530" y="2578988"/>
              <a:ext cx="3531298" cy="710700"/>
              <a:chOff x="4113080" y="3187905"/>
              <a:chExt cx="3531298" cy="710700"/>
            </a:xfrm>
            <a:solidFill>
              <a:schemeClr val="bg1"/>
            </a:solidFill>
          </p:grpSpPr>
          <p:sp>
            <p:nvSpPr>
              <p:cNvPr id="25" name="矩形 24">
                <a:extLst>
                  <a:ext uri="{FF2B5EF4-FFF2-40B4-BE49-F238E27FC236}">
                    <a16:creationId xmlns:a16="http://schemas.microsoft.com/office/drawing/2014/main" id="{64545647-E8F6-4148-AE26-AC9C1C3EF98F}"/>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altLang="zh-CN" sz="1100">
                    <a:solidFill>
                      <a:schemeClr val="bg1">
                        <a:lumMod val="65000"/>
                      </a:schemeClr>
                    </a:solidFill>
                    <a:cs typeface="+mn-ea"/>
                    <a:sym typeface="+mn-lt"/>
                  </a:rPr>
                  <a:t>Các mô hình phân tích thị trường, nội dung</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26" name="文本框 25">
                <a:extLst>
                  <a:ext uri="{FF2B5EF4-FFF2-40B4-BE49-F238E27FC236}">
                    <a16:creationId xmlns:a16="http://schemas.microsoft.com/office/drawing/2014/main" id="{C9F10D79-BDA4-4167-A2E4-A8C869503EA3}"/>
                  </a:ext>
                </a:extLst>
              </p:cNvPr>
              <p:cNvSpPr txBox="1"/>
              <p:nvPr/>
            </p:nvSpPr>
            <p:spPr>
              <a:xfrm>
                <a:off x="4113080" y="3187905"/>
                <a:ext cx="2982704"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Phân tích tài chính</a:t>
                </a:r>
                <a:endParaRPr lang="zh-CN" altLang="en-US" sz="2400" dirty="0">
                  <a:solidFill>
                    <a:srgbClr val="333333"/>
                  </a:solidFill>
                  <a:cs typeface="+mn-ea"/>
                  <a:sym typeface="+mn-lt"/>
                </a:endParaRPr>
              </a:p>
            </p:txBody>
          </p:sp>
        </p:grpSp>
        <p:sp>
          <p:nvSpPr>
            <p:cNvPr id="24" name="文本框 23">
              <a:extLst>
                <a:ext uri="{FF2B5EF4-FFF2-40B4-BE49-F238E27FC236}">
                  <a16:creationId xmlns:a16="http://schemas.microsoft.com/office/drawing/2014/main" id="{F214DEB5-584D-406C-9293-FA3CEF8174CD}"/>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10.</a:t>
              </a:r>
              <a:endParaRPr lang="zh-CN" altLang="en-US" sz="4000" dirty="0">
                <a:solidFill>
                  <a:srgbClr val="0E2DB2"/>
                </a:solidFill>
                <a:cs typeface="+mn-ea"/>
                <a:sym typeface="+mn-lt"/>
              </a:endParaRPr>
            </a:p>
          </p:txBody>
        </p:sp>
      </p:grpSp>
      <p:grpSp>
        <p:nvGrpSpPr>
          <p:cNvPr id="34" name="组合 33">
            <a:extLst>
              <a:ext uri="{FF2B5EF4-FFF2-40B4-BE49-F238E27FC236}">
                <a16:creationId xmlns:a16="http://schemas.microsoft.com/office/drawing/2014/main" id="{3C62E5D1-F0F2-4725-B735-93FEF943931E}"/>
              </a:ext>
            </a:extLst>
          </p:cNvPr>
          <p:cNvGrpSpPr/>
          <p:nvPr/>
        </p:nvGrpSpPr>
        <p:grpSpPr>
          <a:xfrm>
            <a:off x="3139270" y="3798165"/>
            <a:ext cx="4178943" cy="874106"/>
            <a:chOff x="4092502" y="2469748"/>
            <a:chExt cx="4216326" cy="874106"/>
          </a:xfrm>
        </p:grpSpPr>
        <p:sp>
          <p:nvSpPr>
            <p:cNvPr id="35" name="矩形: 圆角 34">
              <a:extLst>
                <a:ext uri="{FF2B5EF4-FFF2-40B4-BE49-F238E27FC236}">
                  <a16:creationId xmlns:a16="http://schemas.microsoft.com/office/drawing/2014/main" id="{18807205-B4DC-48D5-9B43-528ACF96098E}"/>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19B4AD77-8643-4453-834C-F6F5C9FFA7D0}"/>
                </a:ext>
              </a:extLst>
            </p:cNvPr>
            <p:cNvGrpSpPr/>
            <p:nvPr/>
          </p:nvGrpSpPr>
          <p:grpSpPr>
            <a:xfrm>
              <a:off x="4777530" y="2578988"/>
              <a:ext cx="3531298" cy="710700"/>
              <a:chOff x="4113080" y="3187905"/>
              <a:chExt cx="3531298" cy="710700"/>
            </a:xfrm>
            <a:solidFill>
              <a:schemeClr val="bg1"/>
            </a:solidFill>
          </p:grpSpPr>
          <p:sp>
            <p:nvSpPr>
              <p:cNvPr id="38" name="矩形 37">
                <a:extLst>
                  <a:ext uri="{FF2B5EF4-FFF2-40B4-BE49-F238E27FC236}">
                    <a16:creationId xmlns:a16="http://schemas.microsoft.com/office/drawing/2014/main" id="{F798BD46-6855-4E1D-8164-A79B6460E878}"/>
                  </a:ext>
                </a:extLst>
              </p:cNvPr>
              <p:cNvSpPr/>
              <p:nvPr/>
            </p:nvSpPr>
            <p:spPr>
              <a:xfrm>
                <a:off x="4142331" y="3636995"/>
                <a:ext cx="3502047"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Quy trình công nghệ, dây chuyền thiết bị,...</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39" name="文本框 38">
                <a:extLst>
                  <a:ext uri="{FF2B5EF4-FFF2-40B4-BE49-F238E27FC236}">
                    <a16:creationId xmlns:a16="http://schemas.microsoft.com/office/drawing/2014/main" id="{9861B5D7-7378-4D5F-B956-C49CA120214F}"/>
                  </a:ext>
                </a:extLst>
              </p:cNvPr>
              <p:cNvSpPr txBox="1"/>
              <p:nvPr/>
            </p:nvSpPr>
            <p:spPr>
              <a:xfrm>
                <a:off x="4113080" y="3187905"/>
                <a:ext cx="3149289"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Kế hoạch thực hiện</a:t>
                </a:r>
                <a:endParaRPr lang="zh-CN" altLang="en-US" sz="2400" dirty="0">
                  <a:solidFill>
                    <a:srgbClr val="333333"/>
                  </a:solidFill>
                  <a:cs typeface="+mn-ea"/>
                  <a:sym typeface="+mn-lt"/>
                </a:endParaRPr>
              </a:p>
            </p:txBody>
          </p:sp>
        </p:grpSp>
        <p:sp>
          <p:nvSpPr>
            <p:cNvPr id="37" name="文本框 36">
              <a:extLst>
                <a:ext uri="{FF2B5EF4-FFF2-40B4-BE49-F238E27FC236}">
                  <a16:creationId xmlns:a16="http://schemas.microsoft.com/office/drawing/2014/main" id="{D98DE9CA-079C-4437-86B0-0C1A9E9315D1}"/>
                </a:ext>
              </a:extLst>
            </p:cNvPr>
            <p:cNvSpPr txBox="1"/>
            <p:nvPr/>
          </p:nvSpPr>
          <p:spPr>
            <a:xfrm>
              <a:off x="4112614" y="2559046"/>
              <a:ext cx="902801"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12.</a:t>
              </a:r>
              <a:endParaRPr lang="zh-CN" altLang="en-US" sz="4000" dirty="0">
                <a:solidFill>
                  <a:srgbClr val="0E2DB2"/>
                </a:solidFill>
                <a:cs typeface="+mn-ea"/>
                <a:sym typeface="+mn-lt"/>
              </a:endParaRPr>
            </a:p>
          </p:txBody>
        </p:sp>
      </p:grpSp>
      <p:grpSp>
        <p:nvGrpSpPr>
          <p:cNvPr id="40" name="组合 39">
            <a:extLst>
              <a:ext uri="{FF2B5EF4-FFF2-40B4-BE49-F238E27FC236}">
                <a16:creationId xmlns:a16="http://schemas.microsoft.com/office/drawing/2014/main" id="{4020C439-646B-478F-A01E-40545F420019}"/>
              </a:ext>
            </a:extLst>
          </p:cNvPr>
          <p:cNvGrpSpPr/>
          <p:nvPr/>
        </p:nvGrpSpPr>
        <p:grpSpPr>
          <a:xfrm>
            <a:off x="7540248" y="2061990"/>
            <a:ext cx="4411549" cy="874106"/>
            <a:chOff x="4092502" y="2469748"/>
            <a:chExt cx="4451013" cy="874106"/>
          </a:xfrm>
        </p:grpSpPr>
        <p:sp>
          <p:nvSpPr>
            <p:cNvPr id="41" name="矩形: 圆角 40">
              <a:extLst>
                <a:ext uri="{FF2B5EF4-FFF2-40B4-BE49-F238E27FC236}">
                  <a16:creationId xmlns:a16="http://schemas.microsoft.com/office/drawing/2014/main" id="{CC7664D1-2650-4944-BAE9-7CFA9AEE8222}"/>
                </a:ext>
              </a:extLst>
            </p:cNvPr>
            <p:cNvSpPr/>
            <p:nvPr/>
          </p:nvSpPr>
          <p:spPr>
            <a:xfrm rot="2700000">
              <a:off x="4092502" y="2469748"/>
              <a:ext cx="874106" cy="874106"/>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a16="http://schemas.microsoft.com/office/drawing/2014/main" id="{CCC5228D-2343-4E95-B065-5E7770BB80B3}"/>
                </a:ext>
              </a:extLst>
            </p:cNvPr>
            <p:cNvGrpSpPr/>
            <p:nvPr/>
          </p:nvGrpSpPr>
          <p:grpSpPr>
            <a:xfrm>
              <a:off x="4777530" y="2578988"/>
              <a:ext cx="3765985" cy="710700"/>
              <a:chOff x="4113080" y="3187905"/>
              <a:chExt cx="3765985" cy="710700"/>
            </a:xfrm>
            <a:solidFill>
              <a:schemeClr val="bg1"/>
            </a:solidFill>
          </p:grpSpPr>
          <p:sp>
            <p:nvSpPr>
              <p:cNvPr id="44" name="矩形 43">
                <a:extLst>
                  <a:ext uri="{FF2B5EF4-FFF2-40B4-BE49-F238E27FC236}">
                    <a16:creationId xmlns:a16="http://schemas.microsoft.com/office/drawing/2014/main" id="{DF159760-CAEB-44F2-8618-C8A7E49439D1}"/>
                  </a:ext>
                </a:extLst>
              </p:cNvPr>
              <p:cNvSpPr/>
              <p:nvPr/>
            </p:nvSpPr>
            <p:spPr>
              <a:xfrm>
                <a:off x="4142331" y="3636995"/>
                <a:ext cx="3736734" cy="261610"/>
              </a:xfrm>
              <a:prstGeom prst="rect">
                <a:avLst/>
              </a:prstGeom>
              <a:grpFill/>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altLang="zh-CN" sz="1100" u="none" strike="noStrike" kern="1200" cap="none" spc="0" normalizeH="0" baseline="0" noProof="0">
                    <a:ln>
                      <a:noFill/>
                    </a:ln>
                    <a:solidFill>
                      <a:schemeClr val="bg1">
                        <a:lumMod val="65000"/>
                      </a:schemeClr>
                    </a:solidFill>
                    <a:effectLst/>
                    <a:uLnTx/>
                    <a:uFillTx/>
                    <a:cs typeface="+mn-ea"/>
                    <a:sym typeface="+mn-lt"/>
                  </a:rPr>
                  <a:t>Kế hoạch xúc tiến bán hàng, kế hoạch phân phối</a:t>
                </a:r>
                <a:endParaRPr kumimoji="0" lang="zh-CN" altLang="en-US" sz="1100" u="none" strike="noStrike" kern="1200" cap="none" spc="0" normalizeH="0" baseline="0" noProof="0" dirty="0">
                  <a:ln>
                    <a:noFill/>
                  </a:ln>
                  <a:solidFill>
                    <a:schemeClr val="bg1">
                      <a:lumMod val="65000"/>
                    </a:schemeClr>
                  </a:solidFill>
                  <a:effectLst/>
                  <a:uLnTx/>
                  <a:uFillTx/>
                  <a:cs typeface="+mn-ea"/>
                  <a:sym typeface="+mn-lt"/>
                </a:endParaRPr>
              </a:p>
            </p:txBody>
          </p:sp>
          <p:sp>
            <p:nvSpPr>
              <p:cNvPr id="45" name="文本框 44">
                <a:extLst>
                  <a:ext uri="{FF2B5EF4-FFF2-40B4-BE49-F238E27FC236}">
                    <a16:creationId xmlns:a16="http://schemas.microsoft.com/office/drawing/2014/main" id="{F0556AA9-1E48-4886-A5A9-F8A45F7BED1A}"/>
                  </a:ext>
                </a:extLst>
              </p:cNvPr>
              <p:cNvSpPr txBox="1"/>
              <p:nvPr/>
            </p:nvSpPr>
            <p:spPr>
              <a:xfrm>
                <a:off x="4113080" y="3187905"/>
                <a:ext cx="2174032" cy="461665"/>
              </a:xfrm>
              <a:prstGeom prst="rect">
                <a:avLst/>
              </a:prstGeom>
              <a:grpFill/>
            </p:spPr>
            <p:txBody>
              <a:bodyPr wrap="none" rtlCol="0">
                <a:spAutoFit/>
                <a:scene3d>
                  <a:camera prst="orthographicFront"/>
                  <a:lightRig rig="threePt" dir="t"/>
                </a:scene3d>
                <a:sp3d contourW="12700"/>
              </a:bodyPr>
              <a:lstStyle/>
              <a:p>
                <a:r>
                  <a:rPr lang="vi-VN" altLang="zh-CN" sz="2400">
                    <a:solidFill>
                      <a:srgbClr val="333333"/>
                    </a:solidFill>
                    <a:cs typeface="+mn-ea"/>
                    <a:sym typeface="+mn-lt"/>
                  </a:rPr>
                  <a:t>Quản lý rủi ro</a:t>
                </a:r>
                <a:endParaRPr lang="zh-CN" altLang="en-US" sz="2400" dirty="0">
                  <a:solidFill>
                    <a:srgbClr val="333333"/>
                  </a:solidFill>
                  <a:cs typeface="+mn-ea"/>
                  <a:sym typeface="+mn-lt"/>
                </a:endParaRPr>
              </a:p>
            </p:txBody>
          </p:sp>
        </p:grpSp>
        <p:sp>
          <p:nvSpPr>
            <p:cNvPr id="43" name="文本框 42">
              <a:extLst>
                <a:ext uri="{FF2B5EF4-FFF2-40B4-BE49-F238E27FC236}">
                  <a16:creationId xmlns:a16="http://schemas.microsoft.com/office/drawing/2014/main" id="{52C8E228-750C-4816-81C8-623817F981A0}"/>
                </a:ext>
              </a:extLst>
            </p:cNvPr>
            <p:cNvSpPr txBox="1"/>
            <p:nvPr/>
          </p:nvSpPr>
          <p:spPr>
            <a:xfrm>
              <a:off x="4112614" y="2559046"/>
              <a:ext cx="902802" cy="707886"/>
            </a:xfrm>
            <a:prstGeom prst="rect">
              <a:avLst/>
            </a:prstGeom>
            <a:noFill/>
          </p:spPr>
          <p:txBody>
            <a:bodyPr wrap="none" rtlCol="0">
              <a:spAutoFit/>
              <a:scene3d>
                <a:camera prst="orthographicFront"/>
                <a:lightRig rig="threePt" dir="t"/>
              </a:scene3d>
              <a:sp3d contourW="12700"/>
            </a:bodyPr>
            <a:lstStyle/>
            <a:p>
              <a:r>
                <a:rPr lang="en-US" altLang="zh-CN" sz="4000">
                  <a:solidFill>
                    <a:srgbClr val="0E2DB2"/>
                  </a:solidFill>
                  <a:cs typeface="+mn-ea"/>
                  <a:sym typeface="+mn-lt"/>
                </a:rPr>
                <a:t>11.</a:t>
              </a:r>
              <a:endParaRPr lang="zh-CN" altLang="en-US" sz="4000" dirty="0">
                <a:solidFill>
                  <a:srgbClr val="0E2DB2"/>
                </a:solidFill>
                <a:cs typeface="+mn-ea"/>
                <a:sym typeface="+mn-lt"/>
              </a:endParaRPr>
            </a:p>
          </p:txBody>
        </p:sp>
      </p:grpSp>
      <p:grpSp>
        <p:nvGrpSpPr>
          <p:cNvPr id="59" name="组合 58">
            <a:extLst>
              <a:ext uri="{FF2B5EF4-FFF2-40B4-BE49-F238E27FC236}">
                <a16:creationId xmlns:a16="http://schemas.microsoft.com/office/drawing/2014/main" id="{E3DE8581-0C57-4CE5-9980-B6EE09109D77}"/>
              </a:ext>
            </a:extLst>
          </p:cNvPr>
          <p:cNvGrpSpPr/>
          <p:nvPr/>
        </p:nvGrpSpPr>
        <p:grpSpPr>
          <a:xfrm>
            <a:off x="8726976" y="-1170972"/>
            <a:ext cx="4052386" cy="3133206"/>
            <a:chOff x="8662564" y="1352254"/>
            <a:chExt cx="4052386" cy="3133206"/>
          </a:xfrm>
        </p:grpSpPr>
        <p:sp>
          <p:nvSpPr>
            <p:cNvPr id="55" name="矩形: 圆角 54">
              <a:extLst>
                <a:ext uri="{FF2B5EF4-FFF2-40B4-BE49-F238E27FC236}">
                  <a16:creationId xmlns:a16="http://schemas.microsoft.com/office/drawing/2014/main" id="{8988F31F-FF63-48AD-86A2-66A9F100FED1}"/>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C67C2C4B-0C66-434E-B318-D0EA535456FC}"/>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矩形: 圆角 56">
              <a:extLst>
                <a:ext uri="{FF2B5EF4-FFF2-40B4-BE49-F238E27FC236}">
                  <a16:creationId xmlns:a16="http://schemas.microsoft.com/office/drawing/2014/main" id="{52110E10-7EB5-4E91-99C5-E9D1564E274C}"/>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圆角 57">
              <a:extLst>
                <a:ext uri="{FF2B5EF4-FFF2-40B4-BE49-F238E27FC236}">
                  <a16:creationId xmlns:a16="http://schemas.microsoft.com/office/drawing/2014/main" id="{FBECC2EF-2F73-4141-B569-1A076553D40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52491162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randombar(horizontal)">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Phân tích tài chính</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10.</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5003034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Chi phí đầu tư ban đầu</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1401701332"/>
              </p:ext>
            </p:extLst>
          </p:nvPr>
        </p:nvGraphicFramePr>
        <p:xfrm>
          <a:off x="2082739" y="1706541"/>
          <a:ext cx="8026521" cy="3294083"/>
        </p:xfrm>
        <a:graphic>
          <a:graphicData uri="http://schemas.openxmlformats.org/drawingml/2006/table">
            <a:tbl>
              <a:tblPr>
                <a:tableStyleId>{ED083AE6-46FA-4A59-8FB0-9F97EB10719F}</a:tableStyleId>
              </a:tblPr>
              <a:tblGrid>
                <a:gridCol w="5060031">
                  <a:extLst>
                    <a:ext uri="{9D8B030D-6E8A-4147-A177-3AD203B41FA5}">
                      <a16:colId xmlns:a16="http://schemas.microsoft.com/office/drawing/2014/main" val="4238321454"/>
                    </a:ext>
                  </a:extLst>
                </a:gridCol>
                <a:gridCol w="2966490">
                  <a:extLst>
                    <a:ext uri="{9D8B030D-6E8A-4147-A177-3AD203B41FA5}">
                      <a16:colId xmlns:a16="http://schemas.microsoft.com/office/drawing/2014/main" val="1984292120"/>
                    </a:ext>
                  </a:extLst>
                </a:gridCol>
              </a:tblGrid>
              <a:tr h="519535">
                <a:tc>
                  <a:txBody>
                    <a:bodyPr/>
                    <a:lstStyle/>
                    <a:p>
                      <a:pPr algn="ctr" fontAlgn="ctr"/>
                      <a:r>
                        <a:rPr lang="vi-VN" sz="1800" b="1" i="0" u="none" strike="noStrike">
                          <a:solidFill>
                            <a:srgbClr val="0070C0"/>
                          </a:solidFill>
                          <a:effectLst/>
                          <a:latin typeface="+mj-lt"/>
                        </a:rPr>
                        <a:t>(1) Chi phí đầu tư ban đầu</a:t>
                      </a:r>
                    </a:p>
                  </a:txBody>
                  <a:tcPr marL="7620" marR="7620" marT="7620" marB="0" anchor="ctr"/>
                </a:tc>
                <a:tc>
                  <a:txBody>
                    <a:bodyPr/>
                    <a:lstStyle/>
                    <a:p>
                      <a:pPr algn="r" fontAlgn="ctr"/>
                      <a:r>
                        <a:rPr lang="vi-VN" sz="1800" b="1" i="0" u="none" strike="noStrike">
                          <a:solidFill>
                            <a:srgbClr val="0070C0"/>
                          </a:solidFill>
                          <a:effectLst/>
                          <a:latin typeface="+mj-lt"/>
                        </a:rPr>
                        <a:t>550,000,000</a:t>
                      </a:r>
                    </a:p>
                  </a:txBody>
                  <a:tcPr marL="7620" marR="7620" marT="7620" marB="0" anchor="ctr"/>
                </a:tc>
                <a:extLst>
                  <a:ext uri="{0D108BD9-81ED-4DB2-BD59-A6C34878D82A}">
                    <a16:rowId xmlns:a16="http://schemas.microsoft.com/office/drawing/2014/main" val="3770169718"/>
                  </a:ext>
                </a:extLst>
              </a:tr>
              <a:tr h="519535">
                <a:tc>
                  <a:txBody>
                    <a:bodyPr/>
                    <a:lstStyle/>
                    <a:p>
                      <a:pPr algn="l" fontAlgn="ctr"/>
                      <a:r>
                        <a:rPr lang="it-IT" sz="1800" b="1" i="0" u="none" strike="noStrike">
                          <a:solidFill>
                            <a:srgbClr val="000000"/>
                          </a:solidFill>
                          <a:effectLst/>
                          <a:latin typeface="+mj-lt"/>
                        </a:rPr>
                        <a:t>a. Chi phí cố định</a:t>
                      </a:r>
                    </a:p>
                  </a:txBody>
                  <a:tcPr marL="7620" marR="7620" marT="7620" marB="0" anchor="ctr"/>
                </a:tc>
                <a:tc>
                  <a:txBody>
                    <a:bodyPr/>
                    <a:lstStyle/>
                    <a:p>
                      <a:pPr algn="r" fontAlgn="ctr"/>
                      <a:r>
                        <a:rPr lang="vi-VN" sz="1800" b="1" i="0" u="none" strike="noStrike">
                          <a:solidFill>
                            <a:srgbClr val="000000"/>
                          </a:solidFill>
                          <a:effectLst/>
                          <a:latin typeface="+mj-lt"/>
                        </a:rPr>
                        <a:t>500,000,000</a:t>
                      </a:r>
                    </a:p>
                  </a:txBody>
                  <a:tcPr marL="7620" marR="7620" marT="7620" marB="0" anchor="ctr"/>
                </a:tc>
                <a:extLst>
                  <a:ext uri="{0D108BD9-81ED-4DB2-BD59-A6C34878D82A}">
                    <a16:rowId xmlns:a16="http://schemas.microsoft.com/office/drawing/2014/main" val="1149428426"/>
                  </a:ext>
                </a:extLst>
              </a:tr>
              <a:tr h="519535">
                <a:tc>
                  <a:txBody>
                    <a:bodyPr/>
                    <a:lstStyle/>
                    <a:p>
                      <a:pPr algn="l" fontAlgn="ctr"/>
                      <a:r>
                        <a:rPr lang="vi-VN" sz="1800" b="0" i="0" u="none" strike="noStrike">
                          <a:solidFill>
                            <a:srgbClr val="000000"/>
                          </a:solidFill>
                          <a:effectLst/>
                          <a:latin typeface="+mj-lt"/>
                        </a:rPr>
                        <a:t>   + Đặt cọc mặt bằng</a:t>
                      </a:r>
                    </a:p>
                  </a:txBody>
                  <a:tcPr marL="7620" marR="7620" marT="7620" marB="0" anchor="ctr"/>
                </a:tc>
                <a:tc>
                  <a:txBody>
                    <a:bodyPr/>
                    <a:lstStyle/>
                    <a:p>
                      <a:pPr algn="r" fontAlgn="b"/>
                      <a:r>
                        <a:rPr lang="vi-VN" sz="1800" b="0" i="0" u="none" strike="noStrike">
                          <a:solidFill>
                            <a:srgbClr val="000000"/>
                          </a:solidFill>
                          <a:effectLst/>
                          <a:latin typeface="+mj-lt"/>
                        </a:rPr>
                        <a:t>80,000,000</a:t>
                      </a:r>
                    </a:p>
                  </a:txBody>
                  <a:tcPr marL="7620" marR="7620" marT="7620" marB="0" anchor="ctr"/>
                </a:tc>
                <a:extLst>
                  <a:ext uri="{0D108BD9-81ED-4DB2-BD59-A6C34878D82A}">
                    <a16:rowId xmlns:a16="http://schemas.microsoft.com/office/drawing/2014/main" val="1295052492"/>
                  </a:ext>
                </a:extLst>
              </a:tr>
              <a:tr h="696408">
                <a:tc>
                  <a:txBody>
                    <a:bodyPr/>
                    <a:lstStyle/>
                    <a:p>
                      <a:pPr algn="l" fontAlgn="ctr"/>
                      <a:r>
                        <a:rPr lang="vi-VN" sz="1800" b="0" i="0" u="none" strike="noStrike">
                          <a:solidFill>
                            <a:srgbClr val="000000"/>
                          </a:solidFill>
                          <a:effectLst/>
                          <a:latin typeface="+mj-lt"/>
                        </a:rPr>
                        <a:t>   + Chi phí cải tạo mặt bằng và thiết kế</a:t>
                      </a:r>
                    </a:p>
                  </a:txBody>
                  <a:tcPr marL="7620" marR="7620" marT="7620" marB="0" anchor="ctr"/>
                </a:tc>
                <a:tc>
                  <a:txBody>
                    <a:bodyPr/>
                    <a:lstStyle/>
                    <a:p>
                      <a:pPr algn="r" fontAlgn="b"/>
                      <a:r>
                        <a:rPr lang="vi-VN" sz="1800" b="0" i="0" u="none" strike="noStrike">
                          <a:solidFill>
                            <a:srgbClr val="000000"/>
                          </a:solidFill>
                          <a:effectLst/>
                          <a:latin typeface="+mj-lt"/>
                        </a:rPr>
                        <a:t>20,000,000</a:t>
                      </a:r>
                    </a:p>
                  </a:txBody>
                  <a:tcPr marL="7620" marR="7620" marT="7620" marB="0" anchor="ctr"/>
                </a:tc>
                <a:extLst>
                  <a:ext uri="{0D108BD9-81ED-4DB2-BD59-A6C34878D82A}">
                    <a16:rowId xmlns:a16="http://schemas.microsoft.com/office/drawing/2014/main" val="3430613014"/>
                  </a:ext>
                </a:extLst>
              </a:tr>
              <a:tr h="519535">
                <a:tc>
                  <a:txBody>
                    <a:bodyPr/>
                    <a:lstStyle/>
                    <a:p>
                      <a:pPr algn="l" fontAlgn="ctr"/>
                      <a:r>
                        <a:rPr lang="vi-VN" sz="1800" b="0" i="0" u="none" strike="noStrike">
                          <a:solidFill>
                            <a:srgbClr val="000000"/>
                          </a:solidFill>
                          <a:effectLst/>
                          <a:latin typeface="+mj-lt"/>
                        </a:rPr>
                        <a:t>   + Chi phí thiết bị</a:t>
                      </a:r>
                    </a:p>
                  </a:txBody>
                  <a:tcPr marL="7620" marR="7620" marT="7620" marB="0" anchor="ctr"/>
                </a:tc>
                <a:tc>
                  <a:txBody>
                    <a:bodyPr/>
                    <a:lstStyle/>
                    <a:p>
                      <a:pPr algn="r" fontAlgn="b"/>
                      <a:r>
                        <a:rPr lang="vi-VN" sz="1800" b="0" i="0" u="none" strike="noStrike">
                          <a:solidFill>
                            <a:srgbClr val="000000"/>
                          </a:solidFill>
                          <a:effectLst/>
                          <a:latin typeface="+mj-lt"/>
                        </a:rPr>
                        <a:t>400,000,000</a:t>
                      </a:r>
                    </a:p>
                  </a:txBody>
                  <a:tcPr marL="7620" marR="7620" marT="7620" marB="0" anchor="ctr"/>
                </a:tc>
                <a:extLst>
                  <a:ext uri="{0D108BD9-81ED-4DB2-BD59-A6C34878D82A}">
                    <a16:rowId xmlns:a16="http://schemas.microsoft.com/office/drawing/2014/main" val="1674484338"/>
                  </a:ext>
                </a:extLst>
              </a:tr>
              <a:tr h="519535">
                <a:tc>
                  <a:txBody>
                    <a:bodyPr/>
                    <a:lstStyle/>
                    <a:p>
                      <a:pPr algn="l" fontAlgn="ctr"/>
                      <a:r>
                        <a:rPr lang="vi-VN" sz="1800" b="1" i="0" u="none" strike="noStrike">
                          <a:solidFill>
                            <a:srgbClr val="000000"/>
                          </a:solidFill>
                          <a:effectLst/>
                          <a:latin typeface="+mj-lt"/>
                        </a:rPr>
                        <a:t>b. Vốn lưu động</a:t>
                      </a:r>
                    </a:p>
                  </a:txBody>
                  <a:tcPr marL="7620" marR="7620" marT="7620" marB="0" anchor="ctr"/>
                </a:tc>
                <a:tc>
                  <a:txBody>
                    <a:bodyPr/>
                    <a:lstStyle/>
                    <a:p>
                      <a:pPr algn="r" fontAlgn="ctr"/>
                      <a:r>
                        <a:rPr lang="vi-VN" sz="1800" b="1" i="0" u="none" strike="noStrike">
                          <a:solidFill>
                            <a:srgbClr val="000000"/>
                          </a:solidFill>
                          <a:effectLst/>
                          <a:latin typeface="+mj-lt"/>
                        </a:rPr>
                        <a:t>50,000,000</a:t>
                      </a:r>
                    </a:p>
                  </a:txBody>
                  <a:tcPr marL="7620" marR="7620" marT="7620" marB="0" anchor="ctr"/>
                </a:tc>
                <a:extLst>
                  <a:ext uri="{0D108BD9-81ED-4DB2-BD59-A6C34878D82A}">
                    <a16:rowId xmlns:a16="http://schemas.microsoft.com/office/drawing/2014/main" val="152531898"/>
                  </a:ext>
                </a:extLst>
              </a:tr>
            </a:tbl>
          </a:graphicData>
        </a:graphic>
      </p:graphicFrame>
    </p:spTree>
    <p:extLst>
      <p:ext uri="{BB962C8B-B14F-4D97-AF65-F5344CB8AC3E}">
        <p14:creationId xmlns:p14="http://schemas.microsoft.com/office/powerpoint/2010/main" val="78992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Nguồn vốn</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447645613"/>
              </p:ext>
            </p:extLst>
          </p:nvPr>
        </p:nvGraphicFramePr>
        <p:xfrm>
          <a:off x="2185609" y="1730672"/>
          <a:ext cx="7820781" cy="3560678"/>
        </p:xfrm>
        <a:graphic>
          <a:graphicData uri="http://schemas.openxmlformats.org/drawingml/2006/table">
            <a:tbl>
              <a:tblPr>
                <a:tableStyleId>{ED083AE6-46FA-4A59-8FB0-9F97EB10719F}</a:tableStyleId>
              </a:tblPr>
              <a:tblGrid>
                <a:gridCol w="3615111">
                  <a:extLst>
                    <a:ext uri="{9D8B030D-6E8A-4147-A177-3AD203B41FA5}">
                      <a16:colId xmlns:a16="http://schemas.microsoft.com/office/drawing/2014/main" val="4238321454"/>
                    </a:ext>
                  </a:extLst>
                </a:gridCol>
                <a:gridCol w="1342674">
                  <a:extLst>
                    <a:ext uri="{9D8B030D-6E8A-4147-A177-3AD203B41FA5}">
                      <a16:colId xmlns:a16="http://schemas.microsoft.com/office/drawing/2014/main" val="1984292120"/>
                    </a:ext>
                  </a:extLst>
                </a:gridCol>
                <a:gridCol w="2862996">
                  <a:extLst>
                    <a:ext uri="{9D8B030D-6E8A-4147-A177-3AD203B41FA5}">
                      <a16:colId xmlns:a16="http://schemas.microsoft.com/office/drawing/2014/main" val="3214419561"/>
                    </a:ext>
                  </a:extLst>
                </a:gridCol>
              </a:tblGrid>
              <a:tr h="666738">
                <a:tc>
                  <a:txBody>
                    <a:bodyPr/>
                    <a:lstStyle/>
                    <a:p>
                      <a:pPr algn="l" fontAlgn="ctr"/>
                      <a:r>
                        <a:rPr lang="vi-VN" sz="1800" b="1" i="0" u="none" strike="noStrike">
                          <a:solidFill>
                            <a:srgbClr val="000000"/>
                          </a:solidFill>
                          <a:effectLst/>
                          <a:latin typeface="+mj-lt"/>
                        </a:rPr>
                        <a:t>a. Vốn chủ sở hữu</a:t>
                      </a:r>
                    </a:p>
                  </a:txBody>
                  <a:tcPr marL="7620" marR="7620" marT="7620" marB="0" anchor="ctr"/>
                </a:tc>
                <a:tc>
                  <a:txBody>
                    <a:bodyPr/>
                    <a:lstStyle/>
                    <a:p>
                      <a:pPr algn="r" fontAlgn="ctr"/>
                      <a:r>
                        <a:rPr lang="vi-VN" sz="1800" b="1" i="0" u="none" strike="noStrike">
                          <a:solidFill>
                            <a:srgbClr val="000000"/>
                          </a:solidFill>
                          <a:effectLst/>
                          <a:latin typeface="+mj-lt"/>
                        </a:rPr>
                        <a:t>70%</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770169718"/>
                  </a:ext>
                </a:extLst>
              </a:tr>
              <a:tr h="666738">
                <a:tc>
                  <a:txBody>
                    <a:bodyPr/>
                    <a:lstStyle/>
                    <a:p>
                      <a:pPr algn="l" fontAlgn="ctr"/>
                      <a:r>
                        <a:rPr lang="vi-VN" sz="1800" b="0" i="0" u="none" strike="noStrike">
                          <a:solidFill>
                            <a:srgbClr val="000000"/>
                          </a:solidFill>
                          <a:effectLst/>
                          <a:latin typeface="+mj-lt"/>
                        </a:rPr>
                        <a:t>   + Lãi kỳ vọng </a:t>
                      </a:r>
                    </a:p>
                  </a:txBody>
                  <a:tcPr marL="7620" marR="7620" marT="7620" marB="0" anchor="ctr"/>
                </a:tc>
                <a:tc>
                  <a:txBody>
                    <a:bodyPr/>
                    <a:lstStyle/>
                    <a:p>
                      <a:pPr algn="r" fontAlgn="ctr"/>
                      <a:r>
                        <a:rPr lang="vi-VN" sz="1800" b="0" i="0" u="none" strike="noStrike">
                          <a:solidFill>
                            <a:srgbClr val="000000"/>
                          </a:solidFill>
                          <a:effectLst/>
                          <a:latin typeface="+mj-lt"/>
                        </a:rPr>
                        <a:t>10%</a:t>
                      </a:r>
                    </a:p>
                  </a:txBody>
                  <a:tcPr marL="7620" marR="7620" marT="7620" marB="0" anchor="ctr"/>
                </a:tc>
                <a:tc>
                  <a:txBody>
                    <a:bodyPr/>
                    <a:lstStyle/>
                    <a:p>
                      <a:pPr algn="l" fontAlgn="ctr"/>
                      <a:r>
                        <a:rPr lang="vi-VN" sz="1800" b="0" i="1"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149428426"/>
                  </a:ext>
                </a:extLst>
              </a:tr>
              <a:tr h="893726">
                <a:tc>
                  <a:txBody>
                    <a:bodyPr/>
                    <a:lstStyle/>
                    <a:p>
                      <a:pPr algn="l" fontAlgn="ctr"/>
                      <a:r>
                        <a:rPr lang="vi-VN" sz="1800" b="1" i="0" u="none" strike="noStrike">
                          <a:solidFill>
                            <a:srgbClr val="000000"/>
                          </a:solidFill>
                          <a:effectLst/>
                          <a:latin typeface="+mj-lt"/>
                        </a:rPr>
                        <a:t>b. Vốn vay</a:t>
                      </a:r>
                    </a:p>
                  </a:txBody>
                  <a:tcPr marL="7620" marR="7620" marT="7620" marB="0" anchor="ctr"/>
                </a:tc>
                <a:tc>
                  <a:txBody>
                    <a:bodyPr/>
                    <a:lstStyle/>
                    <a:p>
                      <a:pPr algn="r" fontAlgn="ctr"/>
                      <a:r>
                        <a:rPr lang="vi-VN" sz="1800" b="1" i="0" u="none" strike="noStrike">
                          <a:solidFill>
                            <a:srgbClr val="000000"/>
                          </a:solidFill>
                          <a:effectLst/>
                          <a:latin typeface="+mj-lt"/>
                        </a:rPr>
                        <a:t>30%</a:t>
                      </a:r>
                    </a:p>
                  </a:txBody>
                  <a:tcPr marL="7620" marR="7620" marT="7620" marB="0" anchor="ctr"/>
                </a:tc>
                <a:tc>
                  <a:txBody>
                    <a:bodyPr/>
                    <a:lstStyle/>
                    <a:p>
                      <a:pPr algn="l" fontAlgn="ctr"/>
                      <a:r>
                        <a:rPr lang="vi-VN" sz="1800" b="0" i="1" u="none" strike="noStrike">
                          <a:solidFill>
                            <a:srgbClr val="000000"/>
                          </a:solidFill>
                          <a:effectLst/>
                          <a:latin typeface="+mj-lt"/>
                        </a:rPr>
                        <a:t>chi phí đầu tư ban đầu</a:t>
                      </a:r>
                    </a:p>
                  </a:txBody>
                  <a:tcPr marL="7620" marR="7620" marT="7620" marB="0" anchor="ctr"/>
                </a:tc>
                <a:extLst>
                  <a:ext uri="{0D108BD9-81ED-4DB2-BD59-A6C34878D82A}">
                    <a16:rowId xmlns:a16="http://schemas.microsoft.com/office/drawing/2014/main" val="1295052492"/>
                  </a:ext>
                </a:extLst>
              </a:tr>
              <a:tr h="666738">
                <a:tc>
                  <a:txBody>
                    <a:bodyPr/>
                    <a:lstStyle/>
                    <a:p>
                      <a:pPr algn="l" fontAlgn="ctr"/>
                      <a:r>
                        <a:rPr lang="vi-VN" sz="1800" b="0" i="0" u="none" strike="noStrike">
                          <a:solidFill>
                            <a:srgbClr val="000000"/>
                          </a:solidFill>
                          <a:effectLst/>
                          <a:latin typeface="+mj-lt"/>
                        </a:rPr>
                        <a:t>   + Lãi suất vay</a:t>
                      </a:r>
                    </a:p>
                  </a:txBody>
                  <a:tcPr marL="7620" marR="7620" marT="7620" marB="0" anchor="ctr"/>
                </a:tc>
                <a:tc>
                  <a:txBody>
                    <a:bodyPr/>
                    <a:lstStyle/>
                    <a:p>
                      <a:pPr algn="r" fontAlgn="ctr"/>
                      <a:r>
                        <a:rPr lang="vi-VN" sz="1800" b="0" i="0" u="none" strike="noStrike">
                          <a:solidFill>
                            <a:srgbClr val="000000"/>
                          </a:solidFill>
                          <a:effectLst/>
                          <a:latin typeface="+mj-lt"/>
                        </a:rPr>
                        <a:t>10%</a:t>
                      </a:r>
                    </a:p>
                  </a:txBody>
                  <a:tcPr marL="7620" marR="7620" marT="7620" marB="0" anchor="ctr"/>
                </a:tc>
                <a:tc>
                  <a:txBody>
                    <a:bodyPr/>
                    <a:lstStyle/>
                    <a:p>
                      <a:pPr algn="l" fontAlgn="ctr"/>
                      <a:r>
                        <a:rPr lang="vi-VN" sz="1800" b="0" i="1" u="none" strike="noStrike">
                          <a:solidFill>
                            <a:srgbClr val="000000"/>
                          </a:solidFill>
                          <a:effectLst/>
                          <a:latin typeface="+mj-lt"/>
                        </a:rPr>
                        <a:t>năm</a:t>
                      </a:r>
                    </a:p>
                  </a:txBody>
                  <a:tcPr marL="7620" marR="7620" marT="7620" marB="0" anchor="ctr"/>
                </a:tc>
                <a:extLst>
                  <a:ext uri="{0D108BD9-81ED-4DB2-BD59-A6C34878D82A}">
                    <a16:rowId xmlns:a16="http://schemas.microsoft.com/office/drawing/2014/main" val="3430613014"/>
                  </a:ext>
                </a:extLst>
              </a:tr>
              <a:tr h="666738">
                <a:tc>
                  <a:txBody>
                    <a:bodyPr/>
                    <a:lstStyle/>
                    <a:p>
                      <a:pPr algn="l" fontAlgn="ctr"/>
                      <a:r>
                        <a:rPr lang="vi-VN" sz="1800" b="0" i="0" u="none" strike="noStrike">
                          <a:solidFill>
                            <a:srgbClr val="000000"/>
                          </a:solidFill>
                          <a:effectLst/>
                          <a:latin typeface="+mj-lt"/>
                        </a:rPr>
                        <a:t>   + Thời gian trả nợ</a:t>
                      </a:r>
                    </a:p>
                  </a:txBody>
                  <a:tcPr marL="7620" marR="7620" marT="7620" marB="0" anchor="ctr"/>
                </a:tc>
                <a:tc>
                  <a:txBody>
                    <a:bodyPr/>
                    <a:lstStyle/>
                    <a:p>
                      <a:pPr algn="r" fontAlgn="ctr"/>
                      <a:r>
                        <a:rPr lang="vi-VN" sz="1800" b="0" i="0" u="none" strike="noStrike">
                          <a:solidFill>
                            <a:srgbClr val="000000"/>
                          </a:solidFill>
                          <a:effectLst/>
                          <a:latin typeface="+mj-lt"/>
                        </a:rPr>
                        <a:t>5</a:t>
                      </a:r>
                    </a:p>
                  </a:txBody>
                  <a:tcPr marL="7620" marR="7620" marT="7620" marB="0" anchor="ctr"/>
                </a:tc>
                <a:tc>
                  <a:txBody>
                    <a:bodyPr/>
                    <a:lstStyle/>
                    <a:p>
                      <a:pPr algn="l" fontAlgn="ctr"/>
                      <a:r>
                        <a:rPr lang="vi-VN" sz="1800" b="0" i="1" u="none" strike="noStrike">
                          <a:solidFill>
                            <a:srgbClr val="000000"/>
                          </a:solidFill>
                          <a:effectLst/>
                          <a:latin typeface="+mj-lt"/>
                        </a:rPr>
                        <a:t>năm</a:t>
                      </a:r>
                    </a:p>
                  </a:txBody>
                  <a:tcPr marL="7620" marR="7620" marT="7620" marB="0" anchor="ctr"/>
                </a:tc>
                <a:extLst>
                  <a:ext uri="{0D108BD9-81ED-4DB2-BD59-A6C34878D82A}">
                    <a16:rowId xmlns:a16="http://schemas.microsoft.com/office/drawing/2014/main" val="1674484338"/>
                  </a:ext>
                </a:extLst>
              </a:tr>
            </a:tbl>
          </a:graphicData>
        </a:graphic>
      </p:graphicFrame>
    </p:spTree>
    <p:extLst>
      <p:ext uri="{BB962C8B-B14F-4D97-AF65-F5344CB8AC3E}">
        <p14:creationId xmlns:p14="http://schemas.microsoft.com/office/powerpoint/2010/main" val="21697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Sự phát triển của các doanh nghiệp</a:t>
            </a:r>
          </a:p>
        </p:txBody>
      </p:sp>
      <p:graphicFrame>
        <p:nvGraphicFramePr>
          <p:cNvPr id="6" name="Chart 5">
            <a:extLst>
              <a:ext uri="{FF2B5EF4-FFF2-40B4-BE49-F238E27FC236}">
                <a16:creationId xmlns:a16="http://schemas.microsoft.com/office/drawing/2014/main" id="{285E1301-4B66-4C83-9C78-C345BBB042F2}"/>
              </a:ext>
            </a:extLst>
          </p:cNvPr>
          <p:cNvGraphicFramePr>
            <a:graphicFrameLocks/>
          </p:cNvGraphicFramePr>
          <p:nvPr>
            <p:extLst>
              <p:ext uri="{D42A27DB-BD31-4B8C-83A1-F6EECF244321}">
                <p14:modId xmlns:p14="http://schemas.microsoft.com/office/powerpoint/2010/main" val="1035608850"/>
              </p:ext>
            </p:extLst>
          </p:nvPr>
        </p:nvGraphicFramePr>
        <p:xfrm>
          <a:off x="2401455" y="1422400"/>
          <a:ext cx="9199418" cy="508923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5717643-E8D7-41C8-A2EC-5CE918D0573E}"/>
              </a:ext>
            </a:extLst>
          </p:cNvPr>
          <p:cNvSpPr txBox="1"/>
          <p:nvPr/>
        </p:nvSpPr>
        <p:spPr>
          <a:xfrm>
            <a:off x="295564" y="1893454"/>
            <a:ext cx="2179781" cy="923330"/>
          </a:xfrm>
          <a:prstGeom prst="rect">
            <a:avLst/>
          </a:prstGeom>
          <a:noFill/>
        </p:spPr>
        <p:txBody>
          <a:bodyPr wrap="square" rtlCol="0">
            <a:spAutoFit/>
          </a:bodyPr>
          <a:lstStyle/>
          <a:p>
            <a:r>
              <a:rPr lang="vi-VN"/>
              <a:t>Báo cáo của Tổng cục thống kê Việt Nam (</a:t>
            </a:r>
            <a:r>
              <a:rPr lang="vi-VN">
                <a:hlinkClick r:id="rId3"/>
              </a:rPr>
              <a:t>link</a:t>
            </a:r>
            <a:r>
              <a:rPr lang="vi-VN"/>
              <a:t>)</a:t>
            </a:r>
          </a:p>
        </p:txBody>
      </p:sp>
    </p:spTree>
    <p:extLst>
      <p:ext uri="{BB962C8B-B14F-4D97-AF65-F5344CB8AC3E}">
        <p14:creationId xmlns:p14="http://schemas.microsoft.com/office/powerpoint/2010/main" val="125969352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Thời gian khấu hao</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1339088478"/>
              </p:ext>
            </p:extLst>
          </p:nvPr>
        </p:nvGraphicFramePr>
        <p:xfrm>
          <a:off x="1515211" y="1852592"/>
          <a:ext cx="9386470" cy="3877651"/>
        </p:xfrm>
        <a:graphic>
          <a:graphicData uri="http://schemas.openxmlformats.org/drawingml/2006/table">
            <a:tbl>
              <a:tblPr>
                <a:tableStyleId>{ED083AE6-46FA-4A59-8FB0-9F97EB10719F}</a:tableStyleId>
              </a:tblPr>
              <a:tblGrid>
                <a:gridCol w="2401616">
                  <a:extLst>
                    <a:ext uri="{9D8B030D-6E8A-4147-A177-3AD203B41FA5}">
                      <a16:colId xmlns:a16="http://schemas.microsoft.com/office/drawing/2014/main" val="4238321454"/>
                    </a:ext>
                  </a:extLst>
                </a:gridCol>
                <a:gridCol w="1407970">
                  <a:extLst>
                    <a:ext uri="{9D8B030D-6E8A-4147-A177-3AD203B41FA5}">
                      <a16:colId xmlns:a16="http://schemas.microsoft.com/office/drawing/2014/main" val="1984292120"/>
                    </a:ext>
                  </a:extLst>
                </a:gridCol>
                <a:gridCol w="1385971">
                  <a:extLst>
                    <a:ext uri="{9D8B030D-6E8A-4147-A177-3AD203B41FA5}">
                      <a16:colId xmlns:a16="http://schemas.microsoft.com/office/drawing/2014/main" val="3214419561"/>
                    </a:ext>
                  </a:extLst>
                </a:gridCol>
                <a:gridCol w="1385971">
                  <a:extLst>
                    <a:ext uri="{9D8B030D-6E8A-4147-A177-3AD203B41FA5}">
                      <a16:colId xmlns:a16="http://schemas.microsoft.com/office/drawing/2014/main" val="639200210"/>
                    </a:ext>
                  </a:extLst>
                </a:gridCol>
                <a:gridCol w="1418971">
                  <a:extLst>
                    <a:ext uri="{9D8B030D-6E8A-4147-A177-3AD203B41FA5}">
                      <a16:colId xmlns:a16="http://schemas.microsoft.com/office/drawing/2014/main" val="379841125"/>
                    </a:ext>
                  </a:extLst>
                </a:gridCol>
                <a:gridCol w="1385971">
                  <a:extLst>
                    <a:ext uri="{9D8B030D-6E8A-4147-A177-3AD203B41FA5}">
                      <a16:colId xmlns:a16="http://schemas.microsoft.com/office/drawing/2014/main" val="1526587864"/>
                    </a:ext>
                  </a:extLst>
                </a:gridCol>
              </a:tblGrid>
              <a:tr h="494203">
                <a:tc gridSpan="2">
                  <a:txBody>
                    <a:bodyPr/>
                    <a:lstStyle/>
                    <a:p>
                      <a:pPr algn="l" fontAlgn="ctr"/>
                      <a:r>
                        <a:rPr lang="vi-VN" sz="1800" b="1" i="0" u="none" strike="noStrike">
                          <a:solidFill>
                            <a:srgbClr val="0070C0"/>
                          </a:solidFill>
                          <a:effectLst/>
                          <a:latin typeface="+mj-lt"/>
                        </a:rPr>
                        <a:t>Thời gian khấu hao của dự án</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5</a:t>
                      </a:r>
                    </a:p>
                  </a:txBody>
                  <a:tcPr marL="7620" marR="7620" marT="7620" marB="0" anchor="ctr"/>
                </a:tc>
                <a:tc>
                  <a:txBody>
                    <a:bodyPr/>
                    <a:lstStyle/>
                    <a:p>
                      <a:pPr algn="l" fontAlgn="ctr"/>
                      <a:r>
                        <a:rPr lang="vi-VN" sz="1800" b="0" i="1" u="none" strike="noStrike">
                          <a:solidFill>
                            <a:srgbClr val="000000"/>
                          </a:solidFill>
                          <a:effectLst/>
                          <a:latin typeface="+mj-lt"/>
                        </a:rPr>
                        <a:t>năm</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770169718"/>
                  </a:ext>
                </a:extLst>
              </a:tr>
              <a:tr h="494203">
                <a:tc gridSpan="2">
                  <a:txBody>
                    <a:bodyPr/>
                    <a:lstStyle/>
                    <a:p>
                      <a:pPr algn="l" fontAlgn="ctr"/>
                      <a:r>
                        <a:rPr lang="vi-VN" sz="1800" b="0" i="0" u="none" strike="noStrike">
                          <a:solidFill>
                            <a:srgbClr val="000000"/>
                          </a:solidFill>
                          <a:effectLst/>
                          <a:latin typeface="+mj-lt"/>
                        </a:rPr>
                        <a:t>   Dòng đời dự án</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5</a:t>
                      </a:r>
                    </a:p>
                  </a:txBody>
                  <a:tcPr marL="7620" marR="7620" marT="7620" marB="0" anchor="ctr"/>
                </a:tc>
                <a:tc>
                  <a:txBody>
                    <a:bodyPr/>
                    <a:lstStyle/>
                    <a:p>
                      <a:pPr algn="l" fontAlgn="ctr"/>
                      <a:r>
                        <a:rPr lang="vi-VN" sz="1800" b="0" i="1" u="none" strike="noStrike">
                          <a:solidFill>
                            <a:srgbClr val="000000"/>
                          </a:solidFill>
                          <a:effectLst/>
                          <a:latin typeface="+mj-lt"/>
                        </a:rPr>
                        <a:t>năm</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149428426"/>
                  </a:ext>
                </a:extLst>
              </a:tr>
              <a:tr h="494203">
                <a:tc gridSpan="2">
                  <a:txBody>
                    <a:bodyPr/>
                    <a:lstStyle/>
                    <a:p>
                      <a:pPr algn="l" fontAlgn="ctr"/>
                      <a:r>
                        <a:rPr lang="vi-VN" sz="1800" b="0" i="0" u="none" strike="noStrike">
                          <a:solidFill>
                            <a:srgbClr val="000000"/>
                          </a:solidFill>
                          <a:effectLst/>
                          <a:latin typeface="+mj-lt"/>
                        </a:rPr>
                        <a:t>   + Chi phí thiết bị</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400,000,000</a:t>
                      </a:r>
                    </a:p>
                  </a:txBody>
                  <a:tcPr marL="7620" marR="7620" marT="7620" marB="0" anchor="ctr"/>
                </a:tc>
                <a:tc>
                  <a:txBody>
                    <a:bodyPr/>
                    <a:lstStyle/>
                    <a:p>
                      <a:pPr algn="l" fontAlgn="ctr"/>
                      <a:r>
                        <a:rPr lang="vi-VN" sz="1800" b="0" i="1" u="none" strike="noStrike">
                          <a:solidFill>
                            <a:srgbClr val="000000"/>
                          </a:solidFill>
                          <a:effectLst/>
                          <a:latin typeface="+mj-lt"/>
                        </a:rPr>
                        <a:t>đồng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295052492"/>
                  </a:ext>
                </a:extLst>
              </a:tr>
              <a:tr h="912433">
                <a:tc gridSpan="2">
                  <a:txBody>
                    <a:bodyPr/>
                    <a:lstStyle/>
                    <a:p>
                      <a:pPr algn="l" fontAlgn="ctr"/>
                      <a:r>
                        <a:rPr lang="vi-VN" sz="1800" b="0" i="0" u="none" strike="noStrike">
                          <a:solidFill>
                            <a:srgbClr val="000000"/>
                          </a:solidFill>
                          <a:effectLst/>
                          <a:latin typeface="+mj-lt"/>
                        </a:rPr>
                        <a:t>   + Chi phí cải tạo mặt bằng và thiết kế</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20,000,000</a:t>
                      </a:r>
                    </a:p>
                  </a:txBody>
                  <a:tcPr marL="7620" marR="7620" marT="7620" marB="0" anchor="ctr"/>
                </a:tc>
                <a:tc>
                  <a:txBody>
                    <a:bodyPr/>
                    <a:lstStyle/>
                    <a:p>
                      <a:pPr algn="l" fontAlgn="ctr"/>
                      <a:r>
                        <a:rPr lang="vi-VN" sz="1800" b="0" i="1" u="none" strike="noStrike">
                          <a:solidFill>
                            <a:srgbClr val="000000"/>
                          </a:solidFill>
                          <a:effectLst/>
                          <a:latin typeface="+mj-lt"/>
                        </a:rPr>
                        <a:t>đồng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430613014"/>
                  </a:ext>
                </a:extLst>
              </a:tr>
              <a:tr h="494203">
                <a:tc gridSpan="2">
                  <a:txBody>
                    <a:bodyPr/>
                    <a:lstStyle/>
                    <a:p>
                      <a:pPr algn="l" fontAlgn="ctr"/>
                      <a:r>
                        <a:rPr lang="vi-VN" sz="1800" b="0" i="0" u="none" strike="noStrike">
                          <a:solidFill>
                            <a:srgbClr val="000000"/>
                          </a:solidFill>
                          <a:effectLst/>
                          <a:latin typeface="+mj-lt"/>
                        </a:rPr>
                        <a:t> </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420,000,000</a:t>
                      </a:r>
                    </a:p>
                  </a:txBody>
                  <a:tcPr marL="7620" marR="7620" marT="7620" marB="0" anchor="ctr"/>
                </a:tc>
                <a:tc>
                  <a:txBody>
                    <a:bodyPr/>
                    <a:lstStyle/>
                    <a:p>
                      <a:pPr algn="l" fontAlgn="ctr"/>
                      <a:r>
                        <a:rPr lang="vi-VN" sz="1800" b="0" i="1" u="none" strike="noStrike">
                          <a:solidFill>
                            <a:srgbClr val="000000"/>
                          </a:solidFill>
                          <a:effectLst/>
                          <a:latin typeface="+mj-lt"/>
                        </a:rPr>
                        <a:t>đồng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674484338"/>
                  </a:ext>
                </a:extLst>
              </a:tr>
              <a:tr h="494203">
                <a:tc>
                  <a:txBody>
                    <a:bodyPr/>
                    <a:lstStyle/>
                    <a:p>
                      <a:pPr algn="ctr" fontAlgn="ctr"/>
                      <a:r>
                        <a:rPr lang="vi-VN" sz="1800" b="0" i="0" u="none" strike="noStrike">
                          <a:solidFill>
                            <a:srgbClr val="000000"/>
                          </a:solidFill>
                          <a:effectLst/>
                          <a:latin typeface="+mj-lt"/>
                        </a:rPr>
                        <a:t>Năm</a:t>
                      </a:r>
                    </a:p>
                  </a:txBody>
                  <a:tcPr marL="7620" marR="7620" marT="7620" marB="0" anchor="ctr"/>
                </a:tc>
                <a:tc>
                  <a:txBody>
                    <a:bodyPr/>
                    <a:lstStyle/>
                    <a:p>
                      <a:pPr algn="ctr" fontAlgn="ctr"/>
                      <a:r>
                        <a:rPr lang="vi-VN" sz="1800" b="0" i="0" u="none" strike="noStrike">
                          <a:solidFill>
                            <a:srgbClr val="000000"/>
                          </a:solidFill>
                          <a:effectLst/>
                          <a:latin typeface="+mj-lt"/>
                        </a:rPr>
                        <a:t>1 </a:t>
                      </a:r>
                    </a:p>
                  </a:txBody>
                  <a:tcPr marL="7620" marR="7620" marT="7620" marB="0" anchor="ctr"/>
                </a:tc>
                <a:tc>
                  <a:txBody>
                    <a:bodyPr/>
                    <a:lstStyle/>
                    <a:p>
                      <a:pPr algn="ctr" fontAlgn="ctr"/>
                      <a:r>
                        <a:rPr lang="vi-VN" sz="1800" b="0" i="0" u="none" strike="noStrike">
                          <a:solidFill>
                            <a:srgbClr val="000000"/>
                          </a:solidFill>
                          <a:effectLst/>
                          <a:latin typeface="+mj-lt"/>
                        </a:rPr>
                        <a:t>2 </a:t>
                      </a:r>
                    </a:p>
                  </a:txBody>
                  <a:tcPr marL="7620" marR="7620" marT="7620" marB="0" anchor="ctr"/>
                </a:tc>
                <a:tc>
                  <a:txBody>
                    <a:bodyPr/>
                    <a:lstStyle/>
                    <a:p>
                      <a:pPr algn="ctr" fontAlgn="ctr"/>
                      <a:r>
                        <a:rPr lang="vi-VN" sz="1800" b="0" i="0" u="none" strike="noStrike">
                          <a:solidFill>
                            <a:srgbClr val="000000"/>
                          </a:solidFill>
                          <a:effectLst/>
                          <a:latin typeface="+mj-lt"/>
                        </a:rPr>
                        <a:t>3</a:t>
                      </a:r>
                    </a:p>
                  </a:txBody>
                  <a:tcPr marL="7620" marR="7620" marT="7620" marB="0" anchor="ctr"/>
                </a:tc>
                <a:tc>
                  <a:txBody>
                    <a:bodyPr/>
                    <a:lstStyle/>
                    <a:p>
                      <a:pPr algn="ctr" fontAlgn="ctr"/>
                      <a:r>
                        <a:rPr lang="vi-VN" sz="1800" b="0" i="0" u="none" strike="noStrike">
                          <a:solidFill>
                            <a:srgbClr val="000000"/>
                          </a:solidFill>
                          <a:effectLst/>
                          <a:latin typeface="+mj-lt"/>
                        </a:rPr>
                        <a:t>4</a:t>
                      </a:r>
                    </a:p>
                  </a:txBody>
                  <a:tcPr marL="7620" marR="7620" marT="7620" marB="0" anchor="ctr"/>
                </a:tc>
                <a:tc>
                  <a:txBody>
                    <a:bodyPr/>
                    <a:lstStyle/>
                    <a:p>
                      <a:pPr algn="ctr" fontAlgn="ctr"/>
                      <a:r>
                        <a:rPr lang="vi-VN" sz="1800" b="0" i="0" u="none" strike="noStrike">
                          <a:solidFill>
                            <a:srgbClr val="000000"/>
                          </a:solidFill>
                          <a:effectLst/>
                          <a:latin typeface="+mj-lt"/>
                        </a:rPr>
                        <a:t>5</a:t>
                      </a:r>
                    </a:p>
                  </a:txBody>
                  <a:tcPr marL="7620" marR="7620" marT="7620" marB="0" anchor="ctr"/>
                </a:tc>
                <a:extLst>
                  <a:ext uri="{0D108BD9-81ED-4DB2-BD59-A6C34878D82A}">
                    <a16:rowId xmlns:a16="http://schemas.microsoft.com/office/drawing/2014/main" val="152531898"/>
                  </a:ext>
                </a:extLst>
              </a:tr>
              <a:tr h="494203">
                <a:tc>
                  <a:txBody>
                    <a:bodyPr/>
                    <a:lstStyle/>
                    <a:p>
                      <a:pPr algn="l" fontAlgn="ctr"/>
                      <a:r>
                        <a:rPr lang="vi-VN" sz="1800" b="0" i="0" u="none" strike="noStrike">
                          <a:solidFill>
                            <a:srgbClr val="000000"/>
                          </a:solidFill>
                          <a:effectLst/>
                          <a:latin typeface="+mj-lt"/>
                        </a:rPr>
                        <a:t>Khấu hao</a:t>
                      </a:r>
                    </a:p>
                  </a:txBody>
                  <a:tcPr marL="7620" marR="7620" marT="7620" marB="0" anchor="ctr"/>
                </a:tc>
                <a:tc>
                  <a:txBody>
                    <a:bodyPr/>
                    <a:lstStyle/>
                    <a:p>
                      <a:pPr algn="r" fontAlgn="ctr"/>
                      <a:r>
                        <a:rPr lang="vi-VN" sz="1800" b="1" i="0" u="none" strike="noStrike">
                          <a:solidFill>
                            <a:srgbClr val="0070C0"/>
                          </a:solidFill>
                          <a:effectLst/>
                          <a:latin typeface="+mj-lt"/>
                        </a:rPr>
                        <a:t>84,000,000</a:t>
                      </a:r>
                    </a:p>
                  </a:txBody>
                  <a:tcPr marL="7620" marR="7620" marT="7620" marB="0" anchor="ctr"/>
                </a:tc>
                <a:tc>
                  <a:txBody>
                    <a:bodyPr/>
                    <a:lstStyle/>
                    <a:p>
                      <a:pPr algn="r" fontAlgn="ctr"/>
                      <a:r>
                        <a:rPr lang="vi-VN" sz="1800" b="1" i="0" u="none" strike="noStrike">
                          <a:solidFill>
                            <a:srgbClr val="0070C0"/>
                          </a:solidFill>
                          <a:effectLst/>
                          <a:latin typeface="+mj-lt"/>
                        </a:rPr>
                        <a:t>84,000,000</a:t>
                      </a:r>
                    </a:p>
                  </a:txBody>
                  <a:tcPr marL="7620" marR="7620" marT="7620" marB="0" anchor="ctr"/>
                </a:tc>
                <a:tc>
                  <a:txBody>
                    <a:bodyPr/>
                    <a:lstStyle/>
                    <a:p>
                      <a:pPr algn="r" fontAlgn="ctr"/>
                      <a:r>
                        <a:rPr lang="vi-VN" sz="1800" b="1" i="0" u="none" strike="noStrike">
                          <a:solidFill>
                            <a:srgbClr val="0070C0"/>
                          </a:solidFill>
                          <a:effectLst/>
                          <a:latin typeface="+mj-lt"/>
                        </a:rPr>
                        <a:t>84,000,000</a:t>
                      </a:r>
                    </a:p>
                  </a:txBody>
                  <a:tcPr marL="7620" marR="7620" marT="7620" marB="0" anchor="ctr"/>
                </a:tc>
                <a:tc>
                  <a:txBody>
                    <a:bodyPr/>
                    <a:lstStyle/>
                    <a:p>
                      <a:pPr algn="r" fontAlgn="ctr"/>
                      <a:r>
                        <a:rPr lang="vi-VN" sz="1800" b="1" i="0" u="none" strike="noStrike">
                          <a:solidFill>
                            <a:srgbClr val="0070C0"/>
                          </a:solidFill>
                          <a:effectLst/>
                          <a:latin typeface="+mj-lt"/>
                        </a:rPr>
                        <a:t>84,000,000</a:t>
                      </a:r>
                    </a:p>
                  </a:txBody>
                  <a:tcPr marL="7620" marR="7620" marT="7620" marB="0" anchor="ctr"/>
                </a:tc>
                <a:tc>
                  <a:txBody>
                    <a:bodyPr/>
                    <a:lstStyle/>
                    <a:p>
                      <a:pPr algn="r" fontAlgn="ctr"/>
                      <a:r>
                        <a:rPr lang="vi-VN" sz="1800" b="1" i="0" u="none" strike="noStrike">
                          <a:solidFill>
                            <a:srgbClr val="0070C0"/>
                          </a:solidFill>
                          <a:effectLst/>
                          <a:latin typeface="+mj-lt"/>
                        </a:rPr>
                        <a:t>84,000,000</a:t>
                      </a:r>
                    </a:p>
                  </a:txBody>
                  <a:tcPr marL="7620" marR="7620" marT="7620" marB="0" anchor="ctr"/>
                </a:tc>
                <a:extLst>
                  <a:ext uri="{0D108BD9-81ED-4DB2-BD59-A6C34878D82A}">
                    <a16:rowId xmlns:a16="http://schemas.microsoft.com/office/drawing/2014/main" val="2758624255"/>
                  </a:ext>
                </a:extLst>
              </a:tr>
            </a:tbl>
          </a:graphicData>
        </a:graphic>
      </p:graphicFrame>
    </p:spTree>
    <p:extLst>
      <p:ext uri="{BB962C8B-B14F-4D97-AF65-F5344CB8AC3E}">
        <p14:creationId xmlns:p14="http://schemas.microsoft.com/office/powerpoint/2010/main" val="2382246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Doanh thu</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3168230832"/>
              </p:ext>
            </p:extLst>
          </p:nvPr>
        </p:nvGraphicFramePr>
        <p:xfrm>
          <a:off x="754258" y="1801792"/>
          <a:ext cx="10939902" cy="3231138"/>
        </p:xfrm>
        <a:graphic>
          <a:graphicData uri="http://schemas.openxmlformats.org/drawingml/2006/table">
            <a:tbl>
              <a:tblPr>
                <a:tableStyleId>{ED083AE6-46FA-4A59-8FB0-9F97EB10719F}</a:tableStyleId>
              </a:tblPr>
              <a:tblGrid>
                <a:gridCol w="2345327">
                  <a:extLst>
                    <a:ext uri="{9D8B030D-6E8A-4147-A177-3AD203B41FA5}">
                      <a16:colId xmlns:a16="http://schemas.microsoft.com/office/drawing/2014/main" val="4238321454"/>
                    </a:ext>
                  </a:extLst>
                </a:gridCol>
                <a:gridCol w="1718915">
                  <a:extLst>
                    <a:ext uri="{9D8B030D-6E8A-4147-A177-3AD203B41FA5}">
                      <a16:colId xmlns:a16="http://schemas.microsoft.com/office/drawing/2014/main" val="1766363607"/>
                    </a:ext>
                  </a:extLst>
                </a:gridCol>
                <a:gridCol w="1718915">
                  <a:extLst>
                    <a:ext uri="{9D8B030D-6E8A-4147-A177-3AD203B41FA5}">
                      <a16:colId xmlns:a16="http://schemas.microsoft.com/office/drawing/2014/main" val="3214419561"/>
                    </a:ext>
                  </a:extLst>
                </a:gridCol>
                <a:gridCol w="1718915">
                  <a:extLst>
                    <a:ext uri="{9D8B030D-6E8A-4147-A177-3AD203B41FA5}">
                      <a16:colId xmlns:a16="http://schemas.microsoft.com/office/drawing/2014/main" val="639200210"/>
                    </a:ext>
                  </a:extLst>
                </a:gridCol>
                <a:gridCol w="1718915">
                  <a:extLst>
                    <a:ext uri="{9D8B030D-6E8A-4147-A177-3AD203B41FA5}">
                      <a16:colId xmlns:a16="http://schemas.microsoft.com/office/drawing/2014/main" val="379841125"/>
                    </a:ext>
                  </a:extLst>
                </a:gridCol>
                <a:gridCol w="1718915">
                  <a:extLst>
                    <a:ext uri="{9D8B030D-6E8A-4147-A177-3AD203B41FA5}">
                      <a16:colId xmlns:a16="http://schemas.microsoft.com/office/drawing/2014/main" val="1526587864"/>
                    </a:ext>
                  </a:extLst>
                </a:gridCol>
              </a:tblGrid>
              <a:tr h="461830">
                <a:tc gridSpan="6">
                  <a:txBody>
                    <a:bodyPr/>
                    <a:lstStyle/>
                    <a:p>
                      <a:pPr algn="l" fontAlgn="ctr"/>
                      <a:r>
                        <a:rPr lang="vi-VN" sz="1800" b="1" i="0" u="none" strike="noStrike">
                          <a:solidFill>
                            <a:srgbClr val="0070C0"/>
                          </a:solidFill>
                          <a:effectLst/>
                          <a:latin typeface="+mj-lt"/>
                        </a:rPr>
                        <a:t>Doanh thu</a:t>
                      </a:r>
                    </a:p>
                  </a:txBody>
                  <a:tcPr marL="7620" marR="7620" marT="762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70169718"/>
                  </a:ext>
                </a:extLst>
              </a:tr>
              <a:tr h="461830">
                <a:tc>
                  <a:txBody>
                    <a:bodyPr/>
                    <a:lstStyle/>
                    <a:p>
                      <a:pPr algn="l" fontAlgn="ctr"/>
                      <a:r>
                        <a:rPr lang="vi-VN" sz="1800" b="0" i="0" u="none" strike="noStrike">
                          <a:solidFill>
                            <a:srgbClr val="000000"/>
                          </a:solidFill>
                          <a:effectLst/>
                          <a:latin typeface="+mj-lt"/>
                        </a:rPr>
                        <a:t>Sản lượng tiêu thụ</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r" fontAlgn="ctr"/>
                      <a:r>
                        <a:rPr lang="vi-VN" sz="1800" b="0" i="0" u="none" strike="noStrike">
                          <a:solidFill>
                            <a:srgbClr val="000000"/>
                          </a:solidFill>
                          <a:effectLst/>
                          <a:latin typeface="+mj-lt"/>
                        </a:rPr>
                        <a:t>8</a:t>
                      </a:r>
                    </a:p>
                  </a:txBody>
                  <a:tcPr marL="7620" marR="7620" marT="7620" marB="0" anchor="ctr"/>
                </a:tc>
                <a:tc>
                  <a:txBody>
                    <a:bodyPr/>
                    <a:lstStyle/>
                    <a:p>
                      <a:pPr algn="l" fontAlgn="ctr"/>
                      <a:r>
                        <a:rPr lang="vi-VN" sz="1800" b="0" i="1" u="none" strike="noStrike">
                          <a:solidFill>
                            <a:srgbClr val="000000"/>
                          </a:solidFill>
                          <a:effectLst/>
                          <a:latin typeface="+mj-lt"/>
                        </a:rPr>
                        <a:t>website/tháng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149428426"/>
                  </a:ext>
                </a:extLst>
              </a:tr>
              <a:tr h="461830">
                <a:tc gridSpan="2">
                  <a:txBody>
                    <a:bodyPr/>
                    <a:lstStyle/>
                    <a:p>
                      <a:pPr algn="l" fontAlgn="ctr"/>
                      <a:r>
                        <a:rPr lang="vi-VN" sz="1800" b="0" i="0" u="none" strike="noStrike">
                          <a:solidFill>
                            <a:srgbClr val="000000"/>
                          </a:solidFill>
                          <a:effectLst/>
                          <a:latin typeface="+mj-lt"/>
                        </a:rPr>
                        <a:t>Giá bán</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20,000,000</a:t>
                      </a:r>
                    </a:p>
                  </a:txBody>
                  <a:tcPr marL="7620" marR="7620" marT="7620" marB="0" anchor="ctr"/>
                </a:tc>
                <a:tc>
                  <a:txBody>
                    <a:bodyPr/>
                    <a:lstStyle/>
                    <a:p>
                      <a:pPr algn="l" fontAlgn="ctr"/>
                      <a:r>
                        <a:rPr lang="vi-VN" sz="1800" b="0" i="1" u="none" strike="noStrike">
                          <a:solidFill>
                            <a:srgbClr val="000000"/>
                          </a:solidFill>
                          <a:effectLst/>
                          <a:latin typeface="+mj-lt"/>
                        </a:rPr>
                        <a:t>đồng/website</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295052492"/>
                  </a:ext>
                </a:extLst>
              </a:tr>
              <a:tr h="460158">
                <a:tc gridSpan="2">
                  <a:txBody>
                    <a:bodyPr/>
                    <a:lstStyle/>
                    <a:p>
                      <a:pPr algn="l" fontAlgn="ctr"/>
                      <a:r>
                        <a:rPr lang="vi-VN" sz="1800" b="0" i="0" u="none" strike="noStrike">
                          <a:solidFill>
                            <a:srgbClr val="000000"/>
                          </a:solidFill>
                          <a:effectLst/>
                          <a:latin typeface="+mj-lt"/>
                        </a:rPr>
                        <a:t>Doanh thu</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1,920,000,000</a:t>
                      </a:r>
                    </a:p>
                  </a:txBody>
                  <a:tcPr marL="7620" marR="7620" marT="7620" marB="0" anchor="ctr"/>
                </a:tc>
                <a:tc>
                  <a:txBody>
                    <a:bodyPr/>
                    <a:lstStyle/>
                    <a:p>
                      <a:pPr algn="l" fontAlgn="ctr"/>
                      <a:r>
                        <a:rPr lang="vi-VN" sz="1800" b="0" i="1" u="none" strike="noStrike">
                          <a:solidFill>
                            <a:srgbClr val="000000"/>
                          </a:solidFill>
                          <a:effectLst/>
                          <a:latin typeface="+mj-lt"/>
                        </a:rPr>
                        <a:t>đồng/năm</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430613014"/>
                  </a:ext>
                </a:extLst>
              </a:tr>
              <a:tr h="461830">
                <a:tc gridSpan="2">
                  <a:txBody>
                    <a:bodyPr/>
                    <a:lstStyle/>
                    <a:p>
                      <a:pPr algn="l" fontAlgn="ctr"/>
                      <a:r>
                        <a:rPr lang="vi-VN" sz="1800" b="0" i="0" u="none" strike="noStrike">
                          <a:solidFill>
                            <a:srgbClr val="000000"/>
                          </a:solidFill>
                          <a:effectLst/>
                          <a:latin typeface="+mj-lt"/>
                        </a:rPr>
                        <a:t>Dự kiến tăng</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20%</a:t>
                      </a:r>
                    </a:p>
                  </a:txBody>
                  <a:tcPr marL="7620" marR="7620" marT="7620" marB="0" anchor="ctr"/>
                </a:tc>
                <a:tc>
                  <a:txBody>
                    <a:bodyPr/>
                    <a:lstStyle/>
                    <a:p>
                      <a:pPr algn="l" fontAlgn="ctr"/>
                      <a:r>
                        <a:rPr lang="vi-VN" sz="1800" b="0" i="1" u="none" strike="noStrike">
                          <a:solidFill>
                            <a:srgbClr val="000000"/>
                          </a:solidFill>
                          <a:effectLst/>
                          <a:latin typeface="+mj-lt"/>
                        </a:rPr>
                        <a:t>năm</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674484338"/>
                  </a:ext>
                </a:extLst>
              </a:tr>
              <a:tr h="461830">
                <a:tc>
                  <a:txBody>
                    <a:bodyPr/>
                    <a:lstStyle/>
                    <a:p>
                      <a:pPr algn="l" fontAlgn="ctr"/>
                      <a:r>
                        <a:rPr lang="vi-VN" sz="1800" b="0" i="0" u="none" strike="noStrike">
                          <a:solidFill>
                            <a:srgbClr val="000000"/>
                          </a:solidFill>
                          <a:effectLst/>
                          <a:latin typeface="+mj-lt"/>
                        </a:rPr>
                        <a:t>Năm</a:t>
                      </a:r>
                    </a:p>
                  </a:txBody>
                  <a:tcPr marL="7620" marR="7620" marT="7620" marB="0" anchor="ctr"/>
                </a:tc>
                <a:tc>
                  <a:txBody>
                    <a:bodyPr/>
                    <a:lstStyle/>
                    <a:p>
                      <a:pPr algn="l" fontAlgn="ctr"/>
                      <a:r>
                        <a:rPr lang="vi-VN" sz="1800" b="0" i="0" u="none" strike="noStrike">
                          <a:solidFill>
                            <a:srgbClr val="000000"/>
                          </a:solidFill>
                          <a:effectLst/>
                          <a:latin typeface="+mj-lt"/>
                        </a:rPr>
                        <a:t>1</a:t>
                      </a:r>
                    </a:p>
                  </a:txBody>
                  <a:tcPr marL="7620" marR="7620" marT="7620" marB="0" anchor="ctr"/>
                </a:tc>
                <a:tc>
                  <a:txBody>
                    <a:bodyPr/>
                    <a:lstStyle/>
                    <a:p>
                      <a:pPr algn="ctr" fontAlgn="ctr"/>
                      <a:r>
                        <a:rPr lang="vi-VN" sz="1800" b="0" i="0" u="none" strike="noStrike">
                          <a:solidFill>
                            <a:srgbClr val="000000"/>
                          </a:solidFill>
                          <a:effectLst/>
                          <a:latin typeface="+mj-lt"/>
                        </a:rPr>
                        <a:t>2</a:t>
                      </a:r>
                    </a:p>
                  </a:txBody>
                  <a:tcPr marL="7620" marR="7620" marT="7620" marB="0" anchor="ctr"/>
                </a:tc>
                <a:tc>
                  <a:txBody>
                    <a:bodyPr/>
                    <a:lstStyle/>
                    <a:p>
                      <a:pPr algn="ctr" fontAlgn="ctr"/>
                      <a:r>
                        <a:rPr lang="vi-VN" sz="1800" b="0" i="0" u="none" strike="noStrike">
                          <a:solidFill>
                            <a:srgbClr val="000000"/>
                          </a:solidFill>
                          <a:effectLst/>
                          <a:latin typeface="+mj-lt"/>
                        </a:rPr>
                        <a:t>3</a:t>
                      </a:r>
                    </a:p>
                  </a:txBody>
                  <a:tcPr marL="7620" marR="7620" marT="7620" marB="0" anchor="ctr"/>
                </a:tc>
                <a:tc>
                  <a:txBody>
                    <a:bodyPr/>
                    <a:lstStyle/>
                    <a:p>
                      <a:pPr algn="ctr" fontAlgn="ctr"/>
                      <a:r>
                        <a:rPr lang="vi-VN" sz="1800" b="0" i="0" u="none" strike="noStrike">
                          <a:solidFill>
                            <a:srgbClr val="000000"/>
                          </a:solidFill>
                          <a:effectLst/>
                          <a:latin typeface="+mj-lt"/>
                        </a:rPr>
                        <a:t>4</a:t>
                      </a:r>
                    </a:p>
                  </a:txBody>
                  <a:tcPr marL="7620" marR="7620" marT="7620" marB="0" anchor="ctr"/>
                </a:tc>
                <a:tc>
                  <a:txBody>
                    <a:bodyPr/>
                    <a:lstStyle/>
                    <a:p>
                      <a:pPr algn="ctr" fontAlgn="ctr"/>
                      <a:r>
                        <a:rPr lang="vi-VN" sz="1800" b="0" i="0" u="none" strike="noStrike">
                          <a:solidFill>
                            <a:srgbClr val="000000"/>
                          </a:solidFill>
                          <a:effectLst/>
                          <a:latin typeface="+mj-lt"/>
                        </a:rPr>
                        <a:t>5</a:t>
                      </a:r>
                    </a:p>
                  </a:txBody>
                  <a:tcPr marL="7620" marR="7620" marT="7620" marB="0" anchor="ctr"/>
                </a:tc>
                <a:extLst>
                  <a:ext uri="{0D108BD9-81ED-4DB2-BD59-A6C34878D82A}">
                    <a16:rowId xmlns:a16="http://schemas.microsoft.com/office/drawing/2014/main" val="152531898"/>
                  </a:ext>
                </a:extLst>
              </a:tr>
              <a:tr h="461830">
                <a:tc>
                  <a:txBody>
                    <a:bodyPr/>
                    <a:lstStyle/>
                    <a:p>
                      <a:pPr algn="l" fontAlgn="ctr"/>
                      <a:r>
                        <a:rPr lang="vi-VN" sz="1800" b="1" i="0" u="none" strike="noStrike">
                          <a:solidFill>
                            <a:srgbClr val="0070C0"/>
                          </a:solidFill>
                          <a:effectLst/>
                          <a:latin typeface="+mj-lt"/>
                        </a:rPr>
                        <a:t>Doanh thu</a:t>
                      </a:r>
                    </a:p>
                  </a:txBody>
                  <a:tcPr marL="7620" marR="7620" marT="7620" marB="0" anchor="ctr"/>
                </a:tc>
                <a:tc>
                  <a:txBody>
                    <a:bodyPr/>
                    <a:lstStyle/>
                    <a:p>
                      <a:pPr algn="l" fontAlgn="ctr"/>
                      <a:r>
                        <a:rPr lang="vi-VN" sz="1800" b="1" i="0" u="none" strike="noStrike">
                          <a:solidFill>
                            <a:srgbClr val="0070C0"/>
                          </a:solidFill>
                          <a:effectLst/>
                          <a:latin typeface="+mj-lt"/>
                        </a:rPr>
                        <a:t>1,920,000,000</a:t>
                      </a:r>
                    </a:p>
                  </a:txBody>
                  <a:tcPr marL="7620" marR="7620" marT="7620" marB="0" anchor="ctr"/>
                </a:tc>
                <a:tc>
                  <a:txBody>
                    <a:bodyPr/>
                    <a:lstStyle/>
                    <a:p>
                      <a:pPr algn="r" fontAlgn="ctr"/>
                      <a:r>
                        <a:rPr lang="vi-VN" sz="1800" b="1" i="0" u="none" strike="noStrike">
                          <a:solidFill>
                            <a:srgbClr val="0070C0"/>
                          </a:solidFill>
                          <a:effectLst/>
                          <a:latin typeface="+mj-lt"/>
                        </a:rPr>
                        <a:t>2,496,000,000</a:t>
                      </a:r>
                    </a:p>
                  </a:txBody>
                  <a:tcPr marL="7620" marR="7620" marT="7620" marB="0" anchor="ctr"/>
                </a:tc>
                <a:tc>
                  <a:txBody>
                    <a:bodyPr/>
                    <a:lstStyle/>
                    <a:p>
                      <a:pPr algn="r" fontAlgn="ctr"/>
                      <a:r>
                        <a:rPr lang="vi-VN" sz="1800" b="1" i="0" u="none" strike="noStrike">
                          <a:solidFill>
                            <a:srgbClr val="0070C0"/>
                          </a:solidFill>
                          <a:effectLst/>
                          <a:latin typeface="+mj-lt"/>
                        </a:rPr>
                        <a:t>3,244,800,000</a:t>
                      </a:r>
                    </a:p>
                  </a:txBody>
                  <a:tcPr marL="7620" marR="7620" marT="7620" marB="0" anchor="ctr"/>
                </a:tc>
                <a:tc>
                  <a:txBody>
                    <a:bodyPr/>
                    <a:lstStyle/>
                    <a:p>
                      <a:pPr algn="r" fontAlgn="ctr"/>
                      <a:r>
                        <a:rPr lang="vi-VN" sz="1800" b="1" i="0" u="none" strike="noStrike">
                          <a:solidFill>
                            <a:srgbClr val="0070C0"/>
                          </a:solidFill>
                          <a:effectLst/>
                          <a:latin typeface="+mj-lt"/>
                        </a:rPr>
                        <a:t>4,218,240,000</a:t>
                      </a:r>
                    </a:p>
                  </a:txBody>
                  <a:tcPr marL="7620" marR="7620" marT="7620" marB="0" anchor="ctr"/>
                </a:tc>
                <a:tc>
                  <a:txBody>
                    <a:bodyPr/>
                    <a:lstStyle/>
                    <a:p>
                      <a:pPr algn="r" fontAlgn="ctr"/>
                      <a:r>
                        <a:rPr lang="vi-VN" sz="1800" b="1" i="0" u="none" strike="noStrike">
                          <a:solidFill>
                            <a:srgbClr val="0070C0"/>
                          </a:solidFill>
                          <a:effectLst/>
                          <a:latin typeface="+mj-lt"/>
                        </a:rPr>
                        <a:t>5,483,712,000</a:t>
                      </a:r>
                    </a:p>
                  </a:txBody>
                  <a:tcPr marL="7620" marR="7620" marT="7620" marB="0" anchor="ctr"/>
                </a:tc>
                <a:extLst>
                  <a:ext uri="{0D108BD9-81ED-4DB2-BD59-A6C34878D82A}">
                    <a16:rowId xmlns:a16="http://schemas.microsoft.com/office/drawing/2014/main" val="2758624255"/>
                  </a:ext>
                </a:extLst>
              </a:tr>
            </a:tbl>
          </a:graphicData>
        </a:graphic>
      </p:graphicFrame>
    </p:spTree>
    <p:extLst>
      <p:ext uri="{BB962C8B-B14F-4D97-AF65-F5344CB8AC3E}">
        <p14:creationId xmlns:p14="http://schemas.microsoft.com/office/powerpoint/2010/main" val="1025555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Chi phí hoạt động</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2039762749"/>
              </p:ext>
            </p:extLst>
          </p:nvPr>
        </p:nvGraphicFramePr>
        <p:xfrm>
          <a:off x="622178" y="1192192"/>
          <a:ext cx="11214223" cy="4974926"/>
        </p:xfrm>
        <a:graphic>
          <a:graphicData uri="http://schemas.openxmlformats.org/drawingml/2006/table">
            <a:tbl>
              <a:tblPr>
                <a:tableStyleId>{ED083AE6-46FA-4A59-8FB0-9F97EB10719F}</a:tableStyleId>
              </a:tblPr>
              <a:tblGrid>
                <a:gridCol w="2869263">
                  <a:extLst>
                    <a:ext uri="{9D8B030D-6E8A-4147-A177-3AD203B41FA5}">
                      <a16:colId xmlns:a16="http://schemas.microsoft.com/office/drawing/2014/main" val="4238321454"/>
                    </a:ext>
                  </a:extLst>
                </a:gridCol>
                <a:gridCol w="1682133">
                  <a:extLst>
                    <a:ext uri="{9D8B030D-6E8A-4147-A177-3AD203B41FA5}">
                      <a16:colId xmlns:a16="http://schemas.microsoft.com/office/drawing/2014/main" val="1984292120"/>
                    </a:ext>
                  </a:extLst>
                </a:gridCol>
                <a:gridCol w="1655850">
                  <a:extLst>
                    <a:ext uri="{9D8B030D-6E8A-4147-A177-3AD203B41FA5}">
                      <a16:colId xmlns:a16="http://schemas.microsoft.com/office/drawing/2014/main" val="3214419561"/>
                    </a:ext>
                  </a:extLst>
                </a:gridCol>
                <a:gridCol w="1655850">
                  <a:extLst>
                    <a:ext uri="{9D8B030D-6E8A-4147-A177-3AD203B41FA5}">
                      <a16:colId xmlns:a16="http://schemas.microsoft.com/office/drawing/2014/main" val="639200210"/>
                    </a:ext>
                  </a:extLst>
                </a:gridCol>
                <a:gridCol w="1695277">
                  <a:extLst>
                    <a:ext uri="{9D8B030D-6E8A-4147-A177-3AD203B41FA5}">
                      <a16:colId xmlns:a16="http://schemas.microsoft.com/office/drawing/2014/main" val="379841125"/>
                    </a:ext>
                  </a:extLst>
                </a:gridCol>
                <a:gridCol w="1655850">
                  <a:extLst>
                    <a:ext uri="{9D8B030D-6E8A-4147-A177-3AD203B41FA5}">
                      <a16:colId xmlns:a16="http://schemas.microsoft.com/office/drawing/2014/main" val="1526587864"/>
                    </a:ext>
                  </a:extLst>
                </a:gridCol>
              </a:tblGrid>
              <a:tr h="339953">
                <a:tc gridSpan="6">
                  <a:txBody>
                    <a:bodyPr/>
                    <a:lstStyle/>
                    <a:p>
                      <a:pPr algn="l" fontAlgn="ctr"/>
                      <a:r>
                        <a:rPr lang="it-IT" sz="1800" b="1" i="0" u="none" strike="noStrike">
                          <a:solidFill>
                            <a:srgbClr val="0070C0"/>
                          </a:solidFill>
                          <a:effectLst/>
                          <a:latin typeface="+mj-lt"/>
                        </a:rPr>
                        <a:t>Chi phí hoạt động</a:t>
                      </a:r>
                    </a:p>
                  </a:txBody>
                  <a:tcPr marL="7620" marR="7620" marT="762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70169718"/>
                  </a:ext>
                </a:extLst>
              </a:tr>
              <a:tr h="339953">
                <a:tc gridSpan="2">
                  <a:txBody>
                    <a:bodyPr/>
                    <a:lstStyle/>
                    <a:p>
                      <a:pPr algn="l" fontAlgn="ctr"/>
                      <a:r>
                        <a:rPr lang="it-IT" sz="1800" b="1" i="0" u="none" strike="noStrike">
                          <a:solidFill>
                            <a:srgbClr val="000000"/>
                          </a:solidFill>
                          <a:effectLst/>
                          <a:latin typeface="+mj-lt"/>
                        </a:rPr>
                        <a:t>a. Chi phí cố định</a:t>
                      </a:r>
                    </a:p>
                  </a:txBody>
                  <a:tcPr marL="7620" marR="7620" marT="7620" marB="0" anchor="ctr"/>
                </a:tc>
                <a:tc hMerge="1">
                  <a:txBody>
                    <a:bodyPr/>
                    <a:lstStyle/>
                    <a:p>
                      <a:endParaRPr lang="vi-VN"/>
                    </a:p>
                  </a:txBody>
                  <a:tcPr/>
                </a:tc>
                <a:tc>
                  <a:txBody>
                    <a:bodyPr/>
                    <a:lstStyle/>
                    <a:p>
                      <a:pPr algn="r" fontAlgn="ctr"/>
                      <a:r>
                        <a:rPr lang="vi-VN" sz="1800" b="1" i="0" u="none" strike="noStrike">
                          <a:solidFill>
                            <a:srgbClr val="000000"/>
                          </a:solidFill>
                          <a:effectLst/>
                          <a:latin typeface="+mj-lt"/>
                        </a:rPr>
                        <a:t>107,000,000</a:t>
                      </a:r>
                    </a:p>
                  </a:txBody>
                  <a:tcPr marL="7620" marR="7620" marT="7620" marB="0" anchor="ctr"/>
                </a:tc>
                <a:tc>
                  <a:txBody>
                    <a:bodyPr/>
                    <a:lstStyle/>
                    <a:p>
                      <a:pPr algn="l" fontAlgn="ctr"/>
                      <a:r>
                        <a:rPr lang="vi-VN" sz="1800" b="0" i="1" u="none" strike="noStrike">
                          <a:solidFill>
                            <a:srgbClr val="000000"/>
                          </a:solidFill>
                          <a:effectLst/>
                          <a:latin typeface="+mj-lt"/>
                        </a:rPr>
                        <a:t>đồng/tháng</a:t>
                      </a:r>
                    </a:p>
                  </a:txBody>
                  <a:tcPr marL="7620" marR="7620" marT="7620" marB="0" anchor="ctr"/>
                </a:tc>
                <a:tc>
                  <a:txBody>
                    <a:bodyPr/>
                    <a:lstStyle/>
                    <a:p>
                      <a:pPr algn="l" fontAlgn="ctr"/>
                      <a:r>
                        <a:rPr lang="vi-VN" sz="1800" b="1" i="0" u="none" strike="noStrike">
                          <a:solidFill>
                            <a:srgbClr val="000000"/>
                          </a:solidFill>
                          <a:effectLst/>
                          <a:latin typeface="+mj-lt"/>
                        </a:rPr>
                        <a:t> </a:t>
                      </a:r>
                    </a:p>
                  </a:txBody>
                  <a:tcPr marL="7620" marR="7620" marT="7620" marB="0" anchor="ctr"/>
                </a:tc>
                <a:tc>
                  <a:txBody>
                    <a:bodyPr/>
                    <a:lstStyle/>
                    <a:p>
                      <a:pPr algn="l" fontAlgn="ctr"/>
                      <a:r>
                        <a:rPr lang="vi-VN" sz="1800" b="1"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149428426"/>
                  </a:ext>
                </a:extLst>
              </a:tr>
              <a:tr h="339953">
                <a:tc gridSpan="2">
                  <a:txBody>
                    <a:bodyPr/>
                    <a:lstStyle/>
                    <a:p>
                      <a:pPr algn="l" fontAlgn="ctr"/>
                      <a:r>
                        <a:rPr lang="vi-VN" sz="1800" b="0" i="0" u="none" strike="noStrike">
                          <a:solidFill>
                            <a:srgbClr val="000000"/>
                          </a:solidFill>
                          <a:effectLst/>
                          <a:latin typeface="+mj-lt"/>
                        </a:rPr>
                        <a:t>   + Thuê mặt bằng</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15,000,000</a:t>
                      </a:r>
                    </a:p>
                  </a:txBody>
                  <a:tcPr marL="7620" marR="7620" marT="7620" marB="0" anchor="ctr"/>
                </a:tc>
                <a:tc>
                  <a:txBody>
                    <a:bodyPr/>
                    <a:lstStyle/>
                    <a:p>
                      <a:pPr algn="l" fontAlgn="ctr"/>
                      <a:r>
                        <a:rPr lang="vi-VN" sz="1800" b="0" i="1" u="none" strike="noStrike">
                          <a:solidFill>
                            <a:srgbClr val="000000"/>
                          </a:solidFill>
                          <a:effectLst/>
                          <a:latin typeface="+mj-lt"/>
                        </a:rPr>
                        <a:t>đồng/tháng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295052492"/>
                  </a:ext>
                </a:extLst>
              </a:tr>
              <a:tr h="339953">
                <a:tc gridSpan="2">
                  <a:txBody>
                    <a:bodyPr/>
                    <a:lstStyle/>
                    <a:p>
                      <a:pPr algn="l" fontAlgn="ctr"/>
                      <a:r>
                        <a:rPr lang="vi-VN" sz="1800" b="0" i="0" u="none" strike="noStrike">
                          <a:solidFill>
                            <a:srgbClr val="000000"/>
                          </a:solidFill>
                          <a:effectLst/>
                          <a:latin typeface="+mj-lt"/>
                        </a:rPr>
                        <a:t>   + Điện, nước</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1,500,000</a:t>
                      </a:r>
                    </a:p>
                  </a:txBody>
                  <a:tcPr marL="7620" marR="7620" marT="7620" marB="0" anchor="ctr"/>
                </a:tc>
                <a:tc>
                  <a:txBody>
                    <a:bodyPr/>
                    <a:lstStyle/>
                    <a:p>
                      <a:pPr algn="l" fontAlgn="ctr"/>
                      <a:r>
                        <a:rPr lang="vi-VN" sz="1800" b="0" i="1" u="none" strike="noStrike">
                          <a:solidFill>
                            <a:srgbClr val="000000"/>
                          </a:solidFill>
                          <a:effectLst/>
                          <a:latin typeface="+mj-lt"/>
                        </a:rPr>
                        <a:t>đồng/tháng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430613014"/>
                  </a:ext>
                </a:extLst>
              </a:tr>
              <a:tr h="339953">
                <a:tc gridSpan="2">
                  <a:txBody>
                    <a:bodyPr/>
                    <a:lstStyle/>
                    <a:p>
                      <a:pPr algn="l" fontAlgn="ctr"/>
                      <a:r>
                        <a:rPr lang="vi-VN" sz="1800" b="0" i="0" u="none" strike="noStrike">
                          <a:solidFill>
                            <a:srgbClr val="000000"/>
                          </a:solidFill>
                          <a:effectLst/>
                          <a:latin typeface="+mj-lt"/>
                        </a:rPr>
                        <a:t>   + Internet</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1,000,000</a:t>
                      </a:r>
                    </a:p>
                  </a:txBody>
                  <a:tcPr marL="7620" marR="7620" marT="7620" marB="0" anchor="ctr"/>
                </a:tc>
                <a:tc>
                  <a:txBody>
                    <a:bodyPr/>
                    <a:lstStyle/>
                    <a:p>
                      <a:pPr algn="l" fontAlgn="ctr"/>
                      <a:r>
                        <a:rPr lang="vi-VN" sz="1800" b="0" i="1" u="none" strike="noStrike">
                          <a:solidFill>
                            <a:srgbClr val="000000"/>
                          </a:solidFill>
                          <a:effectLst/>
                          <a:latin typeface="+mj-lt"/>
                        </a:rPr>
                        <a:t>đồng/tháng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674484338"/>
                  </a:ext>
                </a:extLst>
              </a:tr>
              <a:tr h="339953">
                <a:tc gridSpan="2">
                  <a:txBody>
                    <a:bodyPr/>
                    <a:lstStyle/>
                    <a:p>
                      <a:pPr algn="l" fontAlgn="ctr"/>
                      <a:r>
                        <a:rPr lang="vi-VN" sz="1800" b="0" i="0" u="none" strike="noStrike">
                          <a:solidFill>
                            <a:srgbClr val="000000"/>
                          </a:solidFill>
                          <a:effectLst/>
                          <a:latin typeface="+mj-lt"/>
                        </a:rPr>
                        <a:t>   + Marketing</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7,000,000</a:t>
                      </a:r>
                    </a:p>
                  </a:txBody>
                  <a:tcPr marL="7620" marR="7620" marT="7620" marB="0" anchor="ctr"/>
                </a:tc>
                <a:tc>
                  <a:txBody>
                    <a:bodyPr/>
                    <a:lstStyle/>
                    <a:p>
                      <a:pPr algn="l" fontAlgn="ctr"/>
                      <a:r>
                        <a:rPr lang="vi-VN" sz="1800" b="0" i="1" u="none" strike="noStrike">
                          <a:solidFill>
                            <a:srgbClr val="000000"/>
                          </a:solidFill>
                          <a:effectLst/>
                          <a:latin typeface="+mj-lt"/>
                        </a:rPr>
                        <a:t>đồng/tháng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52531898"/>
                  </a:ext>
                </a:extLst>
              </a:tr>
              <a:tr h="339953">
                <a:tc gridSpan="2">
                  <a:txBody>
                    <a:bodyPr/>
                    <a:lstStyle/>
                    <a:p>
                      <a:pPr algn="l" fontAlgn="ctr"/>
                      <a:r>
                        <a:rPr lang="vi-VN" sz="1800" b="0" i="0" u="none" strike="noStrike">
                          <a:solidFill>
                            <a:srgbClr val="000000"/>
                          </a:solidFill>
                          <a:effectLst/>
                          <a:latin typeface="+mj-lt"/>
                        </a:rPr>
                        <a:t>   + Lương nhân viên</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80,000,000</a:t>
                      </a:r>
                    </a:p>
                  </a:txBody>
                  <a:tcPr marL="7620" marR="7620" marT="7620" marB="0" anchor="ctr"/>
                </a:tc>
                <a:tc>
                  <a:txBody>
                    <a:bodyPr/>
                    <a:lstStyle/>
                    <a:p>
                      <a:pPr algn="l" fontAlgn="ctr"/>
                      <a:r>
                        <a:rPr lang="vi-VN" sz="1800" b="0" i="1" u="none" strike="noStrike">
                          <a:solidFill>
                            <a:srgbClr val="000000"/>
                          </a:solidFill>
                          <a:effectLst/>
                          <a:latin typeface="+mj-lt"/>
                        </a:rPr>
                        <a:t>đồng/tháng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2758624255"/>
                  </a:ext>
                </a:extLst>
              </a:tr>
              <a:tr h="339953">
                <a:tc gridSpan="2">
                  <a:txBody>
                    <a:bodyPr/>
                    <a:lstStyle/>
                    <a:p>
                      <a:pPr algn="l" fontAlgn="ctr"/>
                      <a:r>
                        <a:rPr lang="vi-VN" sz="1800" b="0" i="0" u="none" strike="noStrike">
                          <a:solidFill>
                            <a:srgbClr val="000000"/>
                          </a:solidFill>
                          <a:effectLst/>
                          <a:latin typeface="+mj-lt"/>
                        </a:rPr>
                        <a:t>   + Khác</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2,500,000</a:t>
                      </a:r>
                    </a:p>
                  </a:txBody>
                  <a:tcPr marL="7620" marR="7620" marT="7620" marB="0" anchor="ctr"/>
                </a:tc>
                <a:tc>
                  <a:txBody>
                    <a:bodyPr/>
                    <a:lstStyle/>
                    <a:p>
                      <a:pPr algn="l" fontAlgn="ctr"/>
                      <a:r>
                        <a:rPr lang="vi-VN" sz="1800" b="0" i="1" u="none" strike="noStrike">
                          <a:solidFill>
                            <a:srgbClr val="000000"/>
                          </a:solidFill>
                          <a:effectLst/>
                          <a:latin typeface="+mj-lt"/>
                        </a:rPr>
                        <a:t>đồng/tháng</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706001308"/>
                  </a:ext>
                </a:extLst>
              </a:tr>
              <a:tr h="339953">
                <a:tc gridSpan="2">
                  <a:txBody>
                    <a:bodyPr/>
                    <a:lstStyle/>
                    <a:p>
                      <a:pPr algn="l" fontAlgn="ctr"/>
                      <a:r>
                        <a:rPr lang="vi-VN" sz="1800" b="0" i="0" u="none" strike="noStrike">
                          <a:solidFill>
                            <a:srgbClr val="000000"/>
                          </a:solidFill>
                          <a:effectLst/>
                          <a:latin typeface="+mj-lt"/>
                        </a:rPr>
                        <a:t>Chi phí cố định dự kiến tăng</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10%</a:t>
                      </a:r>
                    </a:p>
                  </a:txBody>
                  <a:tcPr marL="7620" marR="7620" marT="7620" marB="0" anchor="ctr"/>
                </a:tc>
                <a:tc>
                  <a:txBody>
                    <a:bodyPr/>
                    <a:lstStyle/>
                    <a:p>
                      <a:pPr algn="l" fontAlgn="ctr"/>
                      <a:r>
                        <a:rPr lang="vi-VN" sz="1800" b="0" i="1" u="none" strike="noStrike">
                          <a:solidFill>
                            <a:srgbClr val="000000"/>
                          </a:solidFill>
                          <a:effectLst/>
                          <a:latin typeface="+mj-lt"/>
                        </a:rPr>
                        <a:t>năm</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405713721"/>
                  </a:ext>
                </a:extLst>
              </a:tr>
              <a:tr h="431162">
                <a:tc>
                  <a:txBody>
                    <a:bodyPr/>
                    <a:lstStyle/>
                    <a:p>
                      <a:pPr algn="l" fontAlgn="ctr"/>
                      <a:r>
                        <a:rPr lang="it-IT" sz="1800" b="1" i="0" u="none" strike="noStrike">
                          <a:solidFill>
                            <a:srgbClr val="000000"/>
                          </a:solidFill>
                          <a:effectLst/>
                          <a:latin typeface="+mj-lt"/>
                        </a:rPr>
                        <a:t>b. Chi phí biến đổi</a:t>
                      </a:r>
                    </a:p>
                  </a:txBody>
                  <a:tcPr marL="7620" marR="7620" marT="7620" marB="0" anchor="ctr"/>
                </a:tc>
                <a:tc>
                  <a:txBody>
                    <a:bodyPr/>
                    <a:lstStyle/>
                    <a:p>
                      <a:pPr algn="l" fontAlgn="b"/>
                      <a:r>
                        <a:rPr lang="vi-VN" sz="1800" b="1" i="0" u="none" strike="noStrike">
                          <a:solidFill>
                            <a:srgbClr val="000000"/>
                          </a:solidFill>
                          <a:effectLst/>
                          <a:latin typeface="+mj-lt"/>
                        </a:rPr>
                        <a:t> </a:t>
                      </a:r>
                    </a:p>
                  </a:txBody>
                  <a:tcPr marL="7620" marR="7620" marT="7620" marB="0" anchor="b"/>
                </a:tc>
                <a:tc>
                  <a:txBody>
                    <a:bodyPr/>
                    <a:lstStyle/>
                    <a:p>
                      <a:pPr algn="r" fontAlgn="ctr"/>
                      <a:r>
                        <a:rPr lang="vi-VN" sz="1800" b="0" i="0" u="none" strike="noStrike">
                          <a:solidFill>
                            <a:srgbClr val="000000"/>
                          </a:solidFill>
                          <a:effectLst/>
                          <a:latin typeface="+mj-lt"/>
                        </a:rPr>
                        <a:t>20%</a:t>
                      </a:r>
                    </a:p>
                  </a:txBody>
                  <a:tcPr marL="7620" marR="7620" marT="7620" marB="0" anchor="ctr"/>
                </a:tc>
                <a:tc>
                  <a:txBody>
                    <a:bodyPr/>
                    <a:lstStyle/>
                    <a:p>
                      <a:pPr algn="l" fontAlgn="ctr"/>
                      <a:r>
                        <a:rPr lang="vi-VN" sz="1800" b="0" i="1" u="none" strike="noStrike">
                          <a:solidFill>
                            <a:srgbClr val="000000"/>
                          </a:solidFill>
                          <a:effectLst/>
                          <a:latin typeface="+mj-lt"/>
                        </a:rPr>
                        <a:t>doanh thu</a:t>
                      </a:r>
                    </a:p>
                  </a:txBody>
                  <a:tcPr marL="7620" marR="7620" marT="7620" marB="0" anchor="ctr"/>
                </a:tc>
                <a:tc>
                  <a:txBody>
                    <a:bodyPr/>
                    <a:lstStyle/>
                    <a:p>
                      <a:pPr algn="l" fontAlgn="ctr"/>
                      <a:r>
                        <a:rPr lang="vi-VN" sz="1800" b="1" i="0" u="none" strike="noStrike">
                          <a:solidFill>
                            <a:srgbClr val="000000"/>
                          </a:solidFill>
                          <a:effectLst/>
                          <a:latin typeface="+mj-lt"/>
                        </a:rPr>
                        <a:t> </a:t>
                      </a:r>
                    </a:p>
                  </a:txBody>
                  <a:tcPr marL="7620" marR="7620" marT="7620" marB="0" anchor="ctr"/>
                </a:tc>
                <a:tc>
                  <a:txBody>
                    <a:bodyPr/>
                    <a:lstStyle/>
                    <a:p>
                      <a:pPr algn="l" fontAlgn="ctr"/>
                      <a:r>
                        <a:rPr lang="vi-VN" sz="1800" b="1"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2912664059"/>
                  </a:ext>
                </a:extLst>
              </a:tr>
              <a:tr h="339953">
                <a:tc>
                  <a:txBody>
                    <a:bodyPr/>
                    <a:lstStyle/>
                    <a:p>
                      <a:pPr algn="ctr" fontAlgn="ctr"/>
                      <a:r>
                        <a:rPr lang="vi-VN" sz="1800" b="1" i="0" u="none" strike="noStrike">
                          <a:solidFill>
                            <a:srgbClr val="0070C0"/>
                          </a:solidFill>
                          <a:effectLst/>
                          <a:latin typeface="+mj-lt"/>
                        </a:rPr>
                        <a:t>Năm</a:t>
                      </a:r>
                    </a:p>
                  </a:txBody>
                  <a:tcPr marL="7620" marR="7620" marT="7620" marB="0" anchor="ctr"/>
                </a:tc>
                <a:tc>
                  <a:txBody>
                    <a:bodyPr/>
                    <a:lstStyle/>
                    <a:p>
                      <a:pPr algn="ctr" fontAlgn="ctr"/>
                      <a:r>
                        <a:rPr lang="vi-VN" sz="1800" b="1" i="0" u="none" strike="noStrike">
                          <a:solidFill>
                            <a:srgbClr val="0070C0"/>
                          </a:solidFill>
                          <a:effectLst/>
                          <a:latin typeface="+mj-lt"/>
                        </a:rPr>
                        <a:t>1</a:t>
                      </a:r>
                    </a:p>
                  </a:txBody>
                  <a:tcPr marL="7620" marR="7620" marT="7620" marB="0" anchor="ctr"/>
                </a:tc>
                <a:tc>
                  <a:txBody>
                    <a:bodyPr/>
                    <a:lstStyle/>
                    <a:p>
                      <a:pPr algn="ctr" fontAlgn="ctr"/>
                      <a:r>
                        <a:rPr lang="vi-VN" sz="1800" b="1" i="0" u="none" strike="noStrike">
                          <a:solidFill>
                            <a:srgbClr val="0070C0"/>
                          </a:solidFill>
                          <a:effectLst/>
                          <a:latin typeface="+mj-lt"/>
                        </a:rPr>
                        <a:t>2</a:t>
                      </a:r>
                    </a:p>
                  </a:txBody>
                  <a:tcPr marL="7620" marR="7620" marT="7620" marB="0" anchor="ctr"/>
                </a:tc>
                <a:tc>
                  <a:txBody>
                    <a:bodyPr/>
                    <a:lstStyle/>
                    <a:p>
                      <a:pPr algn="ctr" fontAlgn="ctr"/>
                      <a:r>
                        <a:rPr lang="vi-VN" sz="1800" b="1" i="0" u="none" strike="noStrike">
                          <a:solidFill>
                            <a:srgbClr val="0070C0"/>
                          </a:solidFill>
                          <a:effectLst/>
                          <a:latin typeface="+mj-lt"/>
                        </a:rPr>
                        <a:t>3</a:t>
                      </a:r>
                    </a:p>
                  </a:txBody>
                  <a:tcPr marL="7620" marR="7620" marT="7620" marB="0" anchor="ctr"/>
                </a:tc>
                <a:tc>
                  <a:txBody>
                    <a:bodyPr/>
                    <a:lstStyle/>
                    <a:p>
                      <a:pPr algn="ctr" fontAlgn="ctr"/>
                      <a:r>
                        <a:rPr lang="vi-VN" sz="1800" b="1" i="0" u="none" strike="noStrike">
                          <a:solidFill>
                            <a:srgbClr val="0070C0"/>
                          </a:solidFill>
                          <a:effectLst/>
                          <a:latin typeface="+mj-lt"/>
                        </a:rPr>
                        <a:t>4</a:t>
                      </a:r>
                    </a:p>
                  </a:txBody>
                  <a:tcPr marL="7620" marR="7620" marT="7620" marB="0" anchor="ctr"/>
                </a:tc>
                <a:tc>
                  <a:txBody>
                    <a:bodyPr/>
                    <a:lstStyle/>
                    <a:p>
                      <a:pPr algn="ctr" fontAlgn="ctr"/>
                      <a:r>
                        <a:rPr lang="vi-VN" sz="1800" b="1" i="0" u="none" strike="noStrike">
                          <a:solidFill>
                            <a:srgbClr val="0070C0"/>
                          </a:solidFill>
                          <a:effectLst/>
                          <a:latin typeface="+mj-lt"/>
                        </a:rPr>
                        <a:t>5</a:t>
                      </a:r>
                    </a:p>
                  </a:txBody>
                  <a:tcPr marL="7620" marR="7620" marT="7620" marB="0" anchor="ctr"/>
                </a:tc>
                <a:extLst>
                  <a:ext uri="{0D108BD9-81ED-4DB2-BD59-A6C34878D82A}">
                    <a16:rowId xmlns:a16="http://schemas.microsoft.com/office/drawing/2014/main" val="794027135"/>
                  </a:ext>
                </a:extLst>
              </a:tr>
              <a:tr h="464328">
                <a:tc>
                  <a:txBody>
                    <a:bodyPr/>
                    <a:lstStyle/>
                    <a:p>
                      <a:pPr algn="l" fontAlgn="ctr"/>
                      <a:r>
                        <a:rPr lang="vi-VN" sz="1800" b="0" i="0" u="none" strike="noStrike">
                          <a:solidFill>
                            <a:srgbClr val="000000"/>
                          </a:solidFill>
                          <a:effectLst/>
                          <a:latin typeface="+mj-lt"/>
                        </a:rPr>
                        <a:t>Chi phí cố định </a:t>
                      </a:r>
                    </a:p>
                  </a:txBody>
                  <a:tcPr marL="7620" marR="7620" marT="7620" marB="0" anchor="ctr"/>
                </a:tc>
                <a:tc>
                  <a:txBody>
                    <a:bodyPr/>
                    <a:lstStyle/>
                    <a:p>
                      <a:pPr algn="r" fontAlgn="ctr"/>
                      <a:r>
                        <a:rPr lang="vi-VN" sz="1800" b="0" i="0" u="none" strike="noStrike">
                          <a:solidFill>
                            <a:srgbClr val="000000"/>
                          </a:solidFill>
                          <a:effectLst/>
                          <a:latin typeface="+mj-lt"/>
                        </a:rPr>
                        <a:t>1,284,000,000</a:t>
                      </a:r>
                    </a:p>
                  </a:txBody>
                  <a:tcPr marL="7620" marR="7620" marT="7620" marB="0" anchor="ctr"/>
                </a:tc>
                <a:tc>
                  <a:txBody>
                    <a:bodyPr/>
                    <a:lstStyle/>
                    <a:p>
                      <a:pPr algn="r" fontAlgn="ctr"/>
                      <a:r>
                        <a:rPr lang="vi-VN" sz="1800" b="0" i="0" u="none" strike="noStrike">
                          <a:solidFill>
                            <a:srgbClr val="000000"/>
                          </a:solidFill>
                          <a:effectLst/>
                          <a:latin typeface="+mj-lt"/>
                        </a:rPr>
                        <a:t>1,412,400,000 </a:t>
                      </a:r>
                    </a:p>
                  </a:txBody>
                  <a:tcPr marL="7620" marR="7620" marT="7620" marB="0" anchor="ctr"/>
                </a:tc>
                <a:tc>
                  <a:txBody>
                    <a:bodyPr/>
                    <a:lstStyle/>
                    <a:p>
                      <a:pPr algn="r" fontAlgn="ctr"/>
                      <a:r>
                        <a:rPr lang="vi-VN" sz="1800" b="0" i="0" u="none" strike="noStrike">
                          <a:solidFill>
                            <a:srgbClr val="000000"/>
                          </a:solidFill>
                          <a:effectLst/>
                          <a:latin typeface="+mj-lt"/>
                        </a:rPr>
                        <a:t>1,553,640,000 </a:t>
                      </a:r>
                    </a:p>
                  </a:txBody>
                  <a:tcPr marL="7620" marR="7620" marT="7620" marB="0" anchor="ctr"/>
                </a:tc>
                <a:tc>
                  <a:txBody>
                    <a:bodyPr/>
                    <a:lstStyle/>
                    <a:p>
                      <a:pPr algn="r" fontAlgn="ctr"/>
                      <a:r>
                        <a:rPr lang="vi-VN" sz="1800" b="0" i="0" u="none" strike="noStrike">
                          <a:solidFill>
                            <a:srgbClr val="000000"/>
                          </a:solidFill>
                          <a:effectLst/>
                          <a:latin typeface="+mj-lt"/>
                        </a:rPr>
                        <a:t>1,709,004,000 </a:t>
                      </a:r>
                    </a:p>
                  </a:txBody>
                  <a:tcPr marL="7620" marR="7620" marT="7620" marB="0" anchor="ctr"/>
                </a:tc>
                <a:tc>
                  <a:txBody>
                    <a:bodyPr/>
                    <a:lstStyle/>
                    <a:p>
                      <a:pPr algn="r" fontAlgn="ctr"/>
                      <a:r>
                        <a:rPr lang="vi-VN" sz="1800" b="0" i="0" u="none" strike="noStrike">
                          <a:solidFill>
                            <a:srgbClr val="000000"/>
                          </a:solidFill>
                          <a:effectLst/>
                          <a:latin typeface="+mj-lt"/>
                        </a:rPr>
                        <a:t>1,879,904,400 </a:t>
                      </a:r>
                    </a:p>
                  </a:txBody>
                  <a:tcPr marL="7620" marR="7620" marT="7620" marB="0" anchor="ctr"/>
                </a:tc>
                <a:extLst>
                  <a:ext uri="{0D108BD9-81ED-4DB2-BD59-A6C34878D82A}">
                    <a16:rowId xmlns:a16="http://schemas.microsoft.com/office/drawing/2014/main" val="1000953371"/>
                  </a:ext>
                </a:extLst>
              </a:tr>
              <a:tr h="339953">
                <a:tc>
                  <a:txBody>
                    <a:bodyPr/>
                    <a:lstStyle/>
                    <a:p>
                      <a:pPr algn="l" fontAlgn="ctr"/>
                      <a:r>
                        <a:rPr lang="vi-VN" sz="1800" b="0" i="0" u="none" strike="noStrike">
                          <a:solidFill>
                            <a:srgbClr val="000000"/>
                          </a:solidFill>
                          <a:effectLst/>
                          <a:latin typeface="+mj-lt"/>
                        </a:rPr>
                        <a:t>Chi phí biến đổi</a:t>
                      </a:r>
                    </a:p>
                  </a:txBody>
                  <a:tcPr marL="7620" marR="7620" marT="7620" marB="0" anchor="ctr"/>
                </a:tc>
                <a:tc>
                  <a:txBody>
                    <a:bodyPr/>
                    <a:lstStyle/>
                    <a:p>
                      <a:pPr algn="r" fontAlgn="ctr"/>
                      <a:r>
                        <a:rPr lang="vi-VN" sz="1800" b="0" i="0" u="none" strike="noStrike">
                          <a:solidFill>
                            <a:srgbClr val="000000"/>
                          </a:solidFill>
                          <a:effectLst/>
                          <a:latin typeface="+mj-lt"/>
                        </a:rPr>
                        <a:t>384,000,000</a:t>
                      </a:r>
                    </a:p>
                  </a:txBody>
                  <a:tcPr marL="7620" marR="7620" marT="7620" marB="0" anchor="ctr"/>
                </a:tc>
                <a:tc>
                  <a:txBody>
                    <a:bodyPr/>
                    <a:lstStyle/>
                    <a:p>
                      <a:pPr algn="r" fontAlgn="ctr"/>
                      <a:r>
                        <a:rPr lang="vi-VN" sz="1800" b="0" i="0" u="none" strike="noStrike">
                          <a:solidFill>
                            <a:srgbClr val="000000"/>
                          </a:solidFill>
                          <a:effectLst/>
                          <a:latin typeface="+mj-lt"/>
                        </a:rPr>
                        <a:t>499,200,000 </a:t>
                      </a:r>
                    </a:p>
                  </a:txBody>
                  <a:tcPr marL="7620" marR="7620" marT="7620" marB="0" anchor="ctr"/>
                </a:tc>
                <a:tc>
                  <a:txBody>
                    <a:bodyPr/>
                    <a:lstStyle/>
                    <a:p>
                      <a:pPr algn="r" fontAlgn="ctr"/>
                      <a:r>
                        <a:rPr lang="vi-VN" sz="1800" b="0" i="0" u="none" strike="noStrike">
                          <a:solidFill>
                            <a:srgbClr val="000000"/>
                          </a:solidFill>
                          <a:effectLst/>
                          <a:latin typeface="+mj-lt"/>
                        </a:rPr>
                        <a:t>648,960,000 </a:t>
                      </a:r>
                    </a:p>
                  </a:txBody>
                  <a:tcPr marL="7620" marR="7620" marT="7620" marB="0" anchor="ctr"/>
                </a:tc>
                <a:tc>
                  <a:txBody>
                    <a:bodyPr/>
                    <a:lstStyle/>
                    <a:p>
                      <a:pPr algn="r" fontAlgn="ctr"/>
                      <a:r>
                        <a:rPr lang="vi-VN" sz="1800" b="0" i="0" u="none" strike="noStrike">
                          <a:solidFill>
                            <a:srgbClr val="000000"/>
                          </a:solidFill>
                          <a:effectLst/>
                          <a:latin typeface="+mj-lt"/>
                        </a:rPr>
                        <a:t>843,648,000 </a:t>
                      </a:r>
                    </a:p>
                  </a:txBody>
                  <a:tcPr marL="7620" marR="7620" marT="7620" marB="0" anchor="ctr"/>
                </a:tc>
                <a:tc>
                  <a:txBody>
                    <a:bodyPr/>
                    <a:lstStyle/>
                    <a:p>
                      <a:pPr algn="r" fontAlgn="ctr"/>
                      <a:r>
                        <a:rPr lang="vi-VN" sz="1800" b="0" i="0" u="none" strike="noStrike">
                          <a:solidFill>
                            <a:srgbClr val="000000"/>
                          </a:solidFill>
                          <a:effectLst/>
                          <a:latin typeface="+mj-lt"/>
                        </a:rPr>
                        <a:t>1,096,742,400 </a:t>
                      </a:r>
                    </a:p>
                  </a:txBody>
                  <a:tcPr marL="7620" marR="7620" marT="7620" marB="0" anchor="ctr"/>
                </a:tc>
                <a:extLst>
                  <a:ext uri="{0D108BD9-81ED-4DB2-BD59-A6C34878D82A}">
                    <a16:rowId xmlns:a16="http://schemas.microsoft.com/office/drawing/2014/main" val="3372751590"/>
                  </a:ext>
                </a:extLst>
              </a:tr>
              <a:tr h="339953">
                <a:tc>
                  <a:txBody>
                    <a:bodyPr/>
                    <a:lstStyle/>
                    <a:p>
                      <a:pPr algn="l" fontAlgn="ctr"/>
                      <a:r>
                        <a:rPr lang="vi-VN" sz="1800" b="0" i="0" u="none" strike="noStrike">
                          <a:solidFill>
                            <a:srgbClr val="0070C0"/>
                          </a:solidFill>
                          <a:effectLst/>
                          <a:latin typeface="+mj-lt"/>
                        </a:rPr>
                        <a:t>Tổng chi phí hoạt động</a:t>
                      </a:r>
                    </a:p>
                  </a:txBody>
                  <a:tcPr marL="7620" marR="7620" marT="7620" marB="0" anchor="ctr"/>
                </a:tc>
                <a:tc>
                  <a:txBody>
                    <a:bodyPr/>
                    <a:lstStyle/>
                    <a:p>
                      <a:pPr algn="r" fontAlgn="ctr"/>
                      <a:r>
                        <a:rPr lang="vi-VN" sz="1800" b="1" i="0" u="none" strike="noStrike">
                          <a:solidFill>
                            <a:srgbClr val="0070C0"/>
                          </a:solidFill>
                          <a:effectLst/>
                          <a:latin typeface="+mj-lt"/>
                        </a:rPr>
                        <a:t>1,668,000,000</a:t>
                      </a:r>
                    </a:p>
                  </a:txBody>
                  <a:tcPr marL="7620" marR="7620" marT="7620" marB="0" anchor="ctr">
                    <a:solidFill>
                      <a:schemeClr val="bg1"/>
                    </a:solidFill>
                  </a:tcPr>
                </a:tc>
                <a:tc>
                  <a:txBody>
                    <a:bodyPr/>
                    <a:lstStyle/>
                    <a:p>
                      <a:pPr algn="r" fontAlgn="ctr"/>
                      <a:r>
                        <a:rPr lang="vi-VN" sz="1800" b="1" i="0" u="none" strike="noStrike">
                          <a:solidFill>
                            <a:srgbClr val="0070C0"/>
                          </a:solidFill>
                          <a:effectLst/>
                          <a:latin typeface="+mj-lt"/>
                        </a:rPr>
                        <a:t>1,911,600,000</a:t>
                      </a:r>
                    </a:p>
                  </a:txBody>
                  <a:tcPr marL="7620" marR="7620" marT="7620" marB="0" anchor="ctr"/>
                </a:tc>
                <a:tc>
                  <a:txBody>
                    <a:bodyPr/>
                    <a:lstStyle/>
                    <a:p>
                      <a:pPr algn="r" fontAlgn="ctr"/>
                      <a:r>
                        <a:rPr lang="vi-VN" sz="1800" b="1" i="0" u="none" strike="noStrike">
                          <a:solidFill>
                            <a:srgbClr val="0070C0"/>
                          </a:solidFill>
                          <a:effectLst/>
                          <a:latin typeface="+mj-lt"/>
                        </a:rPr>
                        <a:t>2,202,600,000</a:t>
                      </a:r>
                    </a:p>
                  </a:txBody>
                  <a:tcPr marL="7620" marR="7620" marT="7620" marB="0" anchor="ctr"/>
                </a:tc>
                <a:tc>
                  <a:txBody>
                    <a:bodyPr/>
                    <a:lstStyle/>
                    <a:p>
                      <a:pPr algn="r" fontAlgn="ctr"/>
                      <a:r>
                        <a:rPr lang="vi-VN" sz="1800" b="1" i="0" u="none" strike="noStrike">
                          <a:solidFill>
                            <a:srgbClr val="0070C0"/>
                          </a:solidFill>
                          <a:effectLst/>
                          <a:latin typeface="+mj-lt"/>
                        </a:rPr>
                        <a:t>2,552,652,000</a:t>
                      </a:r>
                    </a:p>
                  </a:txBody>
                  <a:tcPr marL="7620" marR="7620" marT="7620" marB="0" anchor="ctr"/>
                </a:tc>
                <a:tc>
                  <a:txBody>
                    <a:bodyPr/>
                    <a:lstStyle/>
                    <a:p>
                      <a:pPr algn="r" fontAlgn="ctr"/>
                      <a:r>
                        <a:rPr lang="vi-VN" sz="1800" b="1" i="0" u="none" strike="noStrike">
                          <a:solidFill>
                            <a:srgbClr val="0070C0"/>
                          </a:solidFill>
                          <a:effectLst/>
                          <a:latin typeface="+mj-lt"/>
                        </a:rPr>
                        <a:t>2,976,646,800</a:t>
                      </a:r>
                    </a:p>
                  </a:txBody>
                  <a:tcPr marL="7620" marR="7620" marT="7620" marB="0" anchor="ctr"/>
                </a:tc>
                <a:extLst>
                  <a:ext uri="{0D108BD9-81ED-4DB2-BD59-A6C34878D82A}">
                    <a16:rowId xmlns:a16="http://schemas.microsoft.com/office/drawing/2014/main" val="1642341507"/>
                  </a:ext>
                </a:extLst>
              </a:tr>
            </a:tbl>
          </a:graphicData>
        </a:graphic>
      </p:graphicFrame>
    </p:spTree>
    <p:extLst>
      <p:ext uri="{BB962C8B-B14F-4D97-AF65-F5344CB8AC3E}">
        <p14:creationId xmlns:p14="http://schemas.microsoft.com/office/powerpoint/2010/main" val="1362678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Giá trị thu hồi</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3683974329"/>
              </p:ext>
            </p:extLst>
          </p:nvPr>
        </p:nvGraphicFramePr>
        <p:xfrm>
          <a:off x="2185609" y="1527472"/>
          <a:ext cx="7820782" cy="2506048"/>
        </p:xfrm>
        <a:graphic>
          <a:graphicData uri="http://schemas.openxmlformats.org/drawingml/2006/table">
            <a:tbl>
              <a:tblPr>
                <a:tableStyleId>{ED083AE6-46FA-4A59-8FB0-9F97EB10719F}</a:tableStyleId>
              </a:tblPr>
              <a:tblGrid>
                <a:gridCol w="3615111">
                  <a:extLst>
                    <a:ext uri="{9D8B030D-6E8A-4147-A177-3AD203B41FA5}">
                      <a16:colId xmlns:a16="http://schemas.microsoft.com/office/drawing/2014/main" val="4238321454"/>
                    </a:ext>
                  </a:extLst>
                </a:gridCol>
                <a:gridCol w="2119393">
                  <a:extLst>
                    <a:ext uri="{9D8B030D-6E8A-4147-A177-3AD203B41FA5}">
                      <a16:colId xmlns:a16="http://schemas.microsoft.com/office/drawing/2014/main" val="1984292120"/>
                    </a:ext>
                  </a:extLst>
                </a:gridCol>
                <a:gridCol w="2086278">
                  <a:extLst>
                    <a:ext uri="{9D8B030D-6E8A-4147-A177-3AD203B41FA5}">
                      <a16:colId xmlns:a16="http://schemas.microsoft.com/office/drawing/2014/main" val="3214419561"/>
                    </a:ext>
                  </a:extLst>
                </a:gridCol>
              </a:tblGrid>
              <a:tr h="626512">
                <a:tc gridSpan="3">
                  <a:txBody>
                    <a:bodyPr/>
                    <a:lstStyle/>
                    <a:p>
                      <a:pPr algn="l" fontAlgn="ctr"/>
                      <a:r>
                        <a:rPr lang="vi-VN" sz="1800" b="1" i="0" u="none" strike="noStrike">
                          <a:solidFill>
                            <a:srgbClr val="0070C0"/>
                          </a:solidFill>
                          <a:effectLst/>
                          <a:latin typeface="+mj-lt"/>
                        </a:rPr>
                        <a:t>Giá trị thu hồi</a:t>
                      </a:r>
                    </a:p>
                  </a:txBody>
                  <a:tcPr marL="7620" marR="7620" marT="7620" marB="0" anchor="ct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149428426"/>
                  </a:ext>
                </a:extLst>
              </a:tr>
              <a:tr h="626512">
                <a:tc>
                  <a:txBody>
                    <a:bodyPr/>
                    <a:lstStyle/>
                    <a:p>
                      <a:pPr algn="l" fontAlgn="ctr"/>
                      <a:r>
                        <a:rPr lang="vi-VN" sz="1800" b="0" i="0" u="none" strike="noStrike">
                          <a:solidFill>
                            <a:srgbClr val="000000"/>
                          </a:solidFill>
                          <a:effectLst/>
                          <a:latin typeface="+mj-lt"/>
                        </a:rPr>
                        <a:t>Thanh lý TSCĐ sau thuế:</a:t>
                      </a:r>
                    </a:p>
                  </a:txBody>
                  <a:tcPr marL="7620" marR="7620" marT="7620" marB="0" anchor="ctr"/>
                </a:tc>
                <a:tc>
                  <a:txBody>
                    <a:bodyPr/>
                    <a:lstStyle/>
                    <a:p>
                      <a:pPr algn="r" fontAlgn="ctr"/>
                      <a:r>
                        <a:rPr lang="vi-VN" sz="1800" b="1" i="0" u="none" strike="noStrike">
                          <a:solidFill>
                            <a:srgbClr val="0070C0"/>
                          </a:solidFill>
                          <a:effectLst/>
                          <a:latin typeface="+mj-lt"/>
                        </a:rPr>
                        <a:t>100,000,000</a:t>
                      </a:r>
                    </a:p>
                  </a:txBody>
                  <a:tcPr marL="7620" marR="7620" marT="7620" marB="0" anchor="ctr"/>
                </a:tc>
                <a:tc>
                  <a:txBody>
                    <a:bodyPr/>
                    <a:lstStyle/>
                    <a:p>
                      <a:pPr algn="l" fontAlgn="ctr"/>
                      <a:r>
                        <a:rPr lang="vi-VN" sz="1800" b="0" i="0" u="none" strike="noStrike">
                          <a:solidFill>
                            <a:srgbClr val="000000"/>
                          </a:solidFill>
                          <a:effectLst/>
                          <a:latin typeface="+mj-lt"/>
                        </a:rPr>
                        <a:t>đồng</a:t>
                      </a:r>
                    </a:p>
                  </a:txBody>
                  <a:tcPr marL="7620" marR="7620" marT="7620" marB="0" anchor="ctr"/>
                </a:tc>
                <a:extLst>
                  <a:ext uri="{0D108BD9-81ED-4DB2-BD59-A6C34878D82A}">
                    <a16:rowId xmlns:a16="http://schemas.microsoft.com/office/drawing/2014/main" val="1295052492"/>
                  </a:ext>
                </a:extLst>
              </a:tr>
              <a:tr h="626512">
                <a:tc>
                  <a:txBody>
                    <a:bodyPr/>
                    <a:lstStyle/>
                    <a:p>
                      <a:pPr algn="l" fontAlgn="ctr"/>
                      <a:r>
                        <a:rPr lang="vi-VN" sz="1800" b="0" i="0" u="none" strike="noStrike">
                          <a:solidFill>
                            <a:srgbClr val="000000"/>
                          </a:solidFill>
                          <a:effectLst/>
                          <a:latin typeface="+mj-lt"/>
                        </a:rPr>
                        <a:t>Thu hồi tiền đặt cọc:</a:t>
                      </a:r>
                    </a:p>
                  </a:txBody>
                  <a:tcPr marL="7620" marR="7620" marT="7620" marB="0" anchor="ctr"/>
                </a:tc>
                <a:tc>
                  <a:txBody>
                    <a:bodyPr/>
                    <a:lstStyle/>
                    <a:p>
                      <a:pPr algn="r" fontAlgn="ctr"/>
                      <a:r>
                        <a:rPr lang="vi-VN" sz="1800" b="1" i="0" u="none" strike="noStrike">
                          <a:solidFill>
                            <a:srgbClr val="0070C0"/>
                          </a:solidFill>
                          <a:effectLst/>
                          <a:latin typeface="+mj-lt"/>
                        </a:rPr>
                        <a:t>80,000,000</a:t>
                      </a:r>
                    </a:p>
                  </a:txBody>
                  <a:tcPr marL="7620" marR="7620" marT="7620" marB="0" anchor="ctr"/>
                </a:tc>
                <a:tc>
                  <a:txBody>
                    <a:bodyPr/>
                    <a:lstStyle/>
                    <a:p>
                      <a:pPr algn="l" fontAlgn="ctr"/>
                      <a:r>
                        <a:rPr lang="vi-VN" sz="1800" b="0" i="0" u="none" strike="noStrike">
                          <a:solidFill>
                            <a:srgbClr val="000000"/>
                          </a:solidFill>
                          <a:effectLst/>
                          <a:latin typeface="+mj-lt"/>
                        </a:rPr>
                        <a:t>đồng</a:t>
                      </a:r>
                    </a:p>
                  </a:txBody>
                  <a:tcPr marL="7620" marR="7620" marT="7620" marB="0" anchor="ctr"/>
                </a:tc>
                <a:extLst>
                  <a:ext uri="{0D108BD9-81ED-4DB2-BD59-A6C34878D82A}">
                    <a16:rowId xmlns:a16="http://schemas.microsoft.com/office/drawing/2014/main" val="3430613014"/>
                  </a:ext>
                </a:extLst>
              </a:tr>
              <a:tr h="626512">
                <a:tc>
                  <a:txBody>
                    <a:bodyPr/>
                    <a:lstStyle/>
                    <a:p>
                      <a:pPr algn="l" fontAlgn="ctr"/>
                      <a:r>
                        <a:rPr lang="vi-VN" sz="1800" b="0" i="0" u="none" strike="noStrike">
                          <a:solidFill>
                            <a:srgbClr val="000000"/>
                          </a:solidFill>
                          <a:effectLst/>
                          <a:latin typeface="+mj-lt"/>
                        </a:rPr>
                        <a:t>Thu hồi vốn lưu động:</a:t>
                      </a:r>
                    </a:p>
                  </a:txBody>
                  <a:tcPr marL="7620" marR="7620" marT="7620" marB="0" anchor="ctr"/>
                </a:tc>
                <a:tc>
                  <a:txBody>
                    <a:bodyPr/>
                    <a:lstStyle/>
                    <a:p>
                      <a:pPr algn="r" fontAlgn="ctr"/>
                      <a:r>
                        <a:rPr lang="vi-VN" sz="1800" b="1" i="0" u="none" strike="noStrike">
                          <a:solidFill>
                            <a:srgbClr val="0070C0"/>
                          </a:solidFill>
                          <a:effectLst/>
                          <a:latin typeface="+mj-lt"/>
                        </a:rPr>
                        <a:t>50,000,000</a:t>
                      </a:r>
                    </a:p>
                  </a:txBody>
                  <a:tcPr marL="7620" marR="7620" marT="7620" marB="0" anchor="ctr"/>
                </a:tc>
                <a:tc>
                  <a:txBody>
                    <a:bodyPr/>
                    <a:lstStyle/>
                    <a:p>
                      <a:pPr algn="l" fontAlgn="ctr"/>
                      <a:r>
                        <a:rPr lang="vi-VN" sz="1800" b="0" i="0" u="none" strike="noStrike">
                          <a:solidFill>
                            <a:srgbClr val="000000"/>
                          </a:solidFill>
                          <a:effectLst/>
                          <a:latin typeface="+mj-lt"/>
                        </a:rPr>
                        <a:t>đồng</a:t>
                      </a:r>
                    </a:p>
                  </a:txBody>
                  <a:tcPr marL="7620" marR="7620" marT="7620" marB="0" anchor="ctr"/>
                </a:tc>
                <a:extLst>
                  <a:ext uri="{0D108BD9-81ED-4DB2-BD59-A6C34878D82A}">
                    <a16:rowId xmlns:a16="http://schemas.microsoft.com/office/drawing/2014/main" val="1674484338"/>
                  </a:ext>
                </a:extLst>
              </a:tr>
            </a:tbl>
          </a:graphicData>
        </a:graphic>
      </p:graphicFrame>
    </p:spTree>
    <p:extLst>
      <p:ext uri="{BB962C8B-B14F-4D97-AF65-F5344CB8AC3E}">
        <p14:creationId xmlns:p14="http://schemas.microsoft.com/office/powerpoint/2010/main" val="2729753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trả nợ vay</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3694770743"/>
              </p:ext>
            </p:extLst>
          </p:nvPr>
        </p:nvGraphicFramePr>
        <p:xfrm>
          <a:off x="622179" y="1192192"/>
          <a:ext cx="10889101" cy="4985085"/>
        </p:xfrm>
        <a:graphic>
          <a:graphicData uri="http://schemas.openxmlformats.org/drawingml/2006/table">
            <a:tbl>
              <a:tblPr>
                <a:tableStyleId>{ED083AE6-46FA-4A59-8FB0-9F97EB10719F}</a:tableStyleId>
              </a:tblPr>
              <a:tblGrid>
                <a:gridCol w="2786078">
                  <a:extLst>
                    <a:ext uri="{9D8B030D-6E8A-4147-A177-3AD203B41FA5}">
                      <a16:colId xmlns:a16="http://schemas.microsoft.com/office/drawing/2014/main" val="4238321454"/>
                    </a:ext>
                  </a:extLst>
                </a:gridCol>
                <a:gridCol w="1633364">
                  <a:extLst>
                    <a:ext uri="{9D8B030D-6E8A-4147-A177-3AD203B41FA5}">
                      <a16:colId xmlns:a16="http://schemas.microsoft.com/office/drawing/2014/main" val="1984292120"/>
                    </a:ext>
                  </a:extLst>
                </a:gridCol>
                <a:gridCol w="1607844">
                  <a:extLst>
                    <a:ext uri="{9D8B030D-6E8A-4147-A177-3AD203B41FA5}">
                      <a16:colId xmlns:a16="http://schemas.microsoft.com/office/drawing/2014/main" val="3214419561"/>
                    </a:ext>
                  </a:extLst>
                </a:gridCol>
                <a:gridCol w="1607844">
                  <a:extLst>
                    <a:ext uri="{9D8B030D-6E8A-4147-A177-3AD203B41FA5}">
                      <a16:colId xmlns:a16="http://schemas.microsoft.com/office/drawing/2014/main" val="639200210"/>
                    </a:ext>
                  </a:extLst>
                </a:gridCol>
                <a:gridCol w="1646127">
                  <a:extLst>
                    <a:ext uri="{9D8B030D-6E8A-4147-A177-3AD203B41FA5}">
                      <a16:colId xmlns:a16="http://schemas.microsoft.com/office/drawing/2014/main" val="379841125"/>
                    </a:ext>
                  </a:extLst>
                </a:gridCol>
                <a:gridCol w="1607844">
                  <a:extLst>
                    <a:ext uri="{9D8B030D-6E8A-4147-A177-3AD203B41FA5}">
                      <a16:colId xmlns:a16="http://schemas.microsoft.com/office/drawing/2014/main" val="1526587864"/>
                    </a:ext>
                  </a:extLst>
                </a:gridCol>
              </a:tblGrid>
              <a:tr h="485483">
                <a:tc gridSpan="2">
                  <a:txBody>
                    <a:bodyPr/>
                    <a:lstStyle/>
                    <a:p>
                      <a:pPr algn="l" fontAlgn="ctr"/>
                      <a:r>
                        <a:rPr lang="vi-VN" sz="1800" b="0" i="0" u="none" strike="noStrike">
                          <a:solidFill>
                            <a:srgbClr val="000000"/>
                          </a:solidFill>
                          <a:effectLst/>
                          <a:latin typeface="+mj-lt"/>
                        </a:rPr>
                        <a:t>Tổng vốn đầu tư: </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550,000,000</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770169718"/>
                  </a:ext>
                </a:extLst>
              </a:tr>
              <a:tr h="485483">
                <a:tc gridSpan="2">
                  <a:txBody>
                    <a:bodyPr/>
                    <a:lstStyle/>
                    <a:p>
                      <a:pPr algn="l" fontAlgn="ctr"/>
                      <a:r>
                        <a:rPr lang="vi-VN" sz="1800" b="0" i="0" u="none" strike="noStrike">
                          <a:solidFill>
                            <a:srgbClr val="000000"/>
                          </a:solidFill>
                          <a:effectLst/>
                          <a:latin typeface="+mj-lt"/>
                        </a:rPr>
                        <a:t>Vốn vay</a:t>
                      </a:r>
                    </a:p>
                  </a:txBody>
                  <a:tcPr marL="7620" marR="7620" marT="7620" marB="0" anchor="ctr"/>
                </a:tc>
                <a:tc hMerge="1">
                  <a:txBody>
                    <a:bodyPr/>
                    <a:lstStyle/>
                    <a:p>
                      <a:endParaRPr lang="vi-VN"/>
                    </a:p>
                  </a:txBody>
                  <a:tcPr/>
                </a:tc>
                <a:tc>
                  <a:txBody>
                    <a:bodyPr/>
                    <a:lstStyle/>
                    <a:p>
                      <a:pPr algn="r" fontAlgn="ctr"/>
                      <a:r>
                        <a:rPr lang="vi-VN" sz="1800" b="0" i="0" u="none" strike="noStrike">
                          <a:solidFill>
                            <a:srgbClr val="000000"/>
                          </a:solidFill>
                          <a:effectLst/>
                          <a:latin typeface="+mj-lt"/>
                        </a:rPr>
                        <a:t>  165,000,000 </a:t>
                      </a:r>
                    </a:p>
                  </a:txBody>
                  <a:tcPr marL="7620" marR="7620" marT="7620" marB="0" anchor="ctr"/>
                </a:tc>
                <a:tc>
                  <a:txBody>
                    <a:bodyPr/>
                    <a:lstStyle/>
                    <a:p>
                      <a:pPr algn="l" fontAlgn="ctr"/>
                      <a:r>
                        <a:rPr lang="vi-VN" sz="1800" b="0" i="1"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149428426"/>
                  </a:ext>
                </a:extLst>
              </a:tr>
              <a:tr h="485483">
                <a:tc gridSpan="2">
                  <a:txBody>
                    <a:bodyPr/>
                    <a:lstStyle/>
                    <a:p>
                      <a:pPr algn="l" fontAlgn="ctr"/>
                      <a:r>
                        <a:rPr lang="vi-VN" sz="1800" b="0" i="1" u="none" strike="noStrike">
                          <a:solidFill>
                            <a:srgbClr val="000000"/>
                          </a:solidFill>
                          <a:effectLst/>
                          <a:latin typeface="+mj-lt"/>
                        </a:rPr>
                        <a:t>   + Lãi suất vay</a:t>
                      </a:r>
                    </a:p>
                  </a:txBody>
                  <a:tcPr marL="7620" marR="7620" marT="7620" marB="0" anchor="ctr"/>
                </a:tc>
                <a:tc hMerge="1">
                  <a:txBody>
                    <a:bodyPr/>
                    <a:lstStyle/>
                    <a:p>
                      <a:endParaRPr lang="vi-VN"/>
                    </a:p>
                  </a:txBody>
                  <a:tcPr/>
                </a:tc>
                <a:tc>
                  <a:txBody>
                    <a:bodyPr/>
                    <a:lstStyle/>
                    <a:p>
                      <a:pPr algn="r" fontAlgn="ctr"/>
                      <a:r>
                        <a:rPr lang="vi-VN" sz="1800" b="0" i="1" u="none" strike="noStrike">
                          <a:solidFill>
                            <a:srgbClr val="000000"/>
                          </a:solidFill>
                          <a:effectLst/>
                          <a:latin typeface="+mj-lt"/>
                        </a:rPr>
                        <a:t>10%</a:t>
                      </a:r>
                    </a:p>
                  </a:txBody>
                  <a:tcPr marL="7620" marR="7620" marT="7620" marB="0" anchor="ctr"/>
                </a:tc>
                <a:tc>
                  <a:txBody>
                    <a:bodyPr/>
                    <a:lstStyle/>
                    <a:p>
                      <a:pPr algn="l" fontAlgn="ctr"/>
                      <a:r>
                        <a:rPr lang="vi-VN" sz="1800" b="0" i="1" u="none" strike="noStrike">
                          <a:solidFill>
                            <a:srgbClr val="000000"/>
                          </a:solidFill>
                          <a:effectLst/>
                          <a:latin typeface="+mj-lt"/>
                        </a:rPr>
                        <a:t>năm</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1295052492"/>
                  </a:ext>
                </a:extLst>
              </a:tr>
              <a:tr h="485483">
                <a:tc gridSpan="2">
                  <a:txBody>
                    <a:bodyPr/>
                    <a:lstStyle/>
                    <a:p>
                      <a:pPr algn="l" fontAlgn="ctr"/>
                      <a:r>
                        <a:rPr lang="vi-VN" sz="1800" b="0" i="1" u="none" strike="noStrike">
                          <a:solidFill>
                            <a:srgbClr val="000000"/>
                          </a:solidFill>
                          <a:effectLst/>
                          <a:latin typeface="+mj-lt"/>
                        </a:rPr>
                        <a:t>   + Thời gian trả nợ</a:t>
                      </a:r>
                    </a:p>
                  </a:txBody>
                  <a:tcPr marL="7620" marR="7620" marT="7620" marB="0" anchor="ctr"/>
                </a:tc>
                <a:tc hMerge="1">
                  <a:txBody>
                    <a:bodyPr/>
                    <a:lstStyle/>
                    <a:p>
                      <a:endParaRPr lang="vi-VN"/>
                    </a:p>
                  </a:txBody>
                  <a:tcPr/>
                </a:tc>
                <a:tc>
                  <a:txBody>
                    <a:bodyPr/>
                    <a:lstStyle/>
                    <a:p>
                      <a:pPr algn="r" fontAlgn="ctr"/>
                      <a:r>
                        <a:rPr lang="vi-VN" sz="1800" b="0" i="1" u="none" strike="noStrike">
                          <a:solidFill>
                            <a:srgbClr val="000000"/>
                          </a:solidFill>
                          <a:effectLst/>
                          <a:latin typeface="+mj-lt"/>
                        </a:rPr>
                        <a:t>5</a:t>
                      </a:r>
                    </a:p>
                  </a:txBody>
                  <a:tcPr marL="7620" marR="7620" marT="7620" marB="0" anchor="ctr"/>
                </a:tc>
                <a:tc>
                  <a:txBody>
                    <a:bodyPr/>
                    <a:lstStyle/>
                    <a:p>
                      <a:pPr algn="l" fontAlgn="ctr"/>
                      <a:r>
                        <a:rPr lang="vi-VN" sz="1800" b="0" i="1" u="none" strike="noStrike">
                          <a:solidFill>
                            <a:srgbClr val="000000"/>
                          </a:solidFill>
                          <a:effectLst/>
                          <a:latin typeface="+mj-lt"/>
                        </a:rPr>
                        <a:t>năm</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430613014"/>
                  </a:ext>
                </a:extLst>
              </a:tr>
              <a:tr h="485483">
                <a:tc>
                  <a:txBody>
                    <a:bodyPr/>
                    <a:lstStyle/>
                    <a:p>
                      <a:pPr algn="ctr" fontAlgn="ctr"/>
                      <a:r>
                        <a:rPr lang="vi-VN" sz="1800" b="0" i="0" u="none" strike="noStrike">
                          <a:solidFill>
                            <a:srgbClr val="0070C0"/>
                          </a:solidFill>
                          <a:effectLst/>
                          <a:latin typeface="+mj-lt"/>
                        </a:rPr>
                        <a:t>Năm</a:t>
                      </a:r>
                    </a:p>
                  </a:txBody>
                  <a:tcPr marL="7620" marR="7620" marT="7620" marB="0" anchor="ctr"/>
                </a:tc>
                <a:tc>
                  <a:txBody>
                    <a:bodyPr/>
                    <a:lstStyle/>
                    <a:p>
                      <a:pPr algn="ctr" fontAlgn="ctr"/>
                      <a:r>
                        <a:rPr lang="vi-VN" sz="1800" b="0" i="0" u="none" strike="noStrike">
                          <a:solidFill>
                            <a:srgbClr val="0070C0"/>
                          </a:solidFill>
                          <a:effectLst/>
                          <a:latin typeface="+mj-lt"/>
                        </a:rPr>
                        <a:t>1</a:t>
                      </a:r>
                    </a:p>
                  </a:txBody>
                  <a:tcPr marL="7620" marR="7620" marT="7620" marB="0" anchor="ctr"/>
                </a:tc>
                <a:tc>
                  <a:txBody>
                    <a:bodyPr/>
                    <a:lstStyle/>
                    <a:p>
                      <a:pPr algn="ctr" fontAlgn="ctr"/>
                      <a:r>
                        <a:rPr lang="vi-VN" sz="1800" b="0" i="0" u="none" strike="noStrike">
                          <a:solidFill>
                            <a:srgbClr val="0070C0"/>
                          </a:solidFill>
                          <a:effectLst/>
                          <a:latin typeface="+mj-lt"/>
                        </a:rPr>
                        <a:t>2</a:t>
                      </a:r>
                    </a:p>
                  </a:txBody>
                  <a:tcPr marL="7620" marR="7620" marT="7620" marB="0" anchor="ctr"/>
                </a:tc>
                <a:tc>
                  <a:txBody>
                    <a:bodyPr/>
                    <a:lstStyle/>
                    <a:p>
                      <a:pPr algn="ctr" fontAlgn="ctr"/>
                      <a:r>
                        <a:rPr lang="vi-VN" sz="1800" b="0" i="0" u="none" strike="noStrike">
                          <a:solidFill>
                            <a:srgbClr val="0070C0"/>
                          </a:solidFill>
                          <a:effectLst/>
                          <a:latin typeface="+mj-lt"/>
                        </a:rPr>
                        <a:t>3</a:t>
                      </a:r>
                    </a:p>
                  </a:txBody>
                  <a:tcPr marL="7620" marR="7620" marT="7620" marB="0" anchor="ctr"/>
                </a:tc>
                <a:tc>
                  <a:txBody>
                    <a:bodyPr/>
                    <a:lstStyle/>
                    <a:p>
                      <a:pPr algn="ctr" fontAlgn="ctr"/>
                      <a:r>
                        <a:rPr lang="vi-VN" sz="1800" b="0" i="0" u="none" strike="noStrike">
                          <a:solidFill>
                            <a:srgbClr val="0070C0"/>
                          </a:solidFill>
                          <a:effectLst/>
                          <a:latin typeface="+mj-lt"/>
                        </a:rPr>
                        <a:t>4</a:t>
                      </a:r>
                    </a:p>
                  </a:txBody>
                  <a:tcPr marL="7620" marR="7620" marT="7620" marB="0" anchor="ctr"/>
                </a:tc>
                <a:tc>
                  <a:txBody>
                    <a:bodyPr/>
                    <a:lstStyle/>
                    <a:p>
                      <a:pPr algn="ctr" fontAlgn="ctr"/>
                      <a:r>
                        <a:rPr lang="vi-VN" sz="1800" b="0" i="0" u="none" strike="noStrike">
                          <a:solidFill>
                            <a:srgbClr val="0070C0"/>
                          </a:solidFill>
                          <a:effectLst/>
                          <a:latin typeface="+mj-lt"/>
                        </a:rPr>
                        <a:t>5</a:t>
                      </a:r>
                    </a:p>
                  </a:txBody>
                  <a:tcPr marL="7620" marR="7620" marT="7620" marB="0" anchor="ctr"/>
                </a:tc>
                <a:extLst>
                  <a:ext uri="{0D108BD9-81ED-4DB2-BD59-A6C34878D82A}">
                    <a16:rowId xmlns:a16="http://schemas.microsoft.com/office/drawing/2014/main" val="1674484338"/>
                  </a:ext>
                </a:extLst>
              </a:tr>
              <a:tr h="485483">
                <a:tc>
                  <a:txBody>
                    <a:bodyPr/>
                    <a:lstStyle/>
                    <a:p>
                      <a:pPr algn="l" fontAlgn="ctr"/>
                      <a:r>
                        <a:rPr lang="vi-VN" sz="1800" b="0" i="0" u="none" strike="noStrike">
                          <a:solidFill>
                            <a:srgbClr val="000000"/>
                          </a:solidFill>
                          <a:effectLst/>
                          <a:latin typeface="+mj-lt"/>
                        </a:rPr>
                        <a:t>Nợ đầu năm</a:t>
                      </a:r>
                    </a:p>
                  </a:txBody>
                  <a:tcPr marL="7620" marR="7620" marT="7620" marB="0" anchor="ctr"/>
                </a:tc>
                <a:tc>
                  <a:txBody>
                    <a:bodyPr/>
                    <a:lstStyle/>
                    <a:p>
                      <a:pPr algn="r" fontAlgn="ctr"/>
                      <a:r>
                        <a:rPr lang="vi-VN" sz="1800" b="0" i="0" u="none" strike="noStrike">
                          <a:solidFill>
                            <a:srgbClr val="000000"/>
                          </a:solidFill>
                          <a:effectLst/>
                          <a:latin typeface="+mj-lt"/>
                        </a:rPr>
                        <a:t>165,000,000</a:t>
                      </a:r>
                    </a:p>
                  </a:txBody>
                  <a:tcPr marL="7620" marR="7620" marT="7620" marB="0" anchor="ctr"/>
                </a:tc>
                <a:tc>
                  <a:txBody>
                    <a:bodyPr/>
                    <a:lstStyle/>
                    <a:p>
                      <a:pPr algn="r" fontAlgn="ctr"/>
                      <a:r>
                        <a:rPr lang="vi-VN" sz="1800" b="0" i="0" u="none" strike="noStrike">
                          <a:solidFill>
                            <a:srgbClr val="000000"/>
                          </a:solidFill>
                          <a:effectLst/>
                          <a:latin typeface="+mj-lt"/>
                        </a:rPr>
                        <a:t>132,000,000</a:t>
                      </a:r>
                    </a:p>
                  </a:txBody>
                  <a:tcPr marL="7620" marR="7620" marT="7620" marB="0" anchor="ctr"/>
                </a:tc>
                <a:tc>
                  <a:txBody>
                    <a:bodyPr/>
                    <a:lstStyle/>
                    <a:p>
                      <a:pPr algn="r" fontAlgn="ctr"/>
                      <a:r>
                        <a:rPr lang="vi-VN" sz="1800" b="0" i="0" u="none" strike="noStrike">
                          <a:solidFill>
                            <a:srgbClr val="000000"/>
                          </a:solidFill>
                          <a:effectLst/>
                          <a:latin typeface="+mj-lt"/>
                        </a:rPr>
                        <a:t>99,000,000</a:t>
                      </a:r>
                    </a:p>
                  </a:txBody>
                  <a:tcPr marL="7620" marR="7620" marT="7620" marB="0" anchor="ctr"/>
                </a:tc>
                <a:tc>
                  <a:txBody>
                    <a:bodyPr/>
                    <a:lstStyle/>
                    <a:p>
                      <a:pPr algn="r" fontAlgn="ctr"/>
                      <a:r>
                        <a:rPr lang="vi-VN" sz="1800" b="0" i="0" u="none" strike="noStrike">
                          <a:solidFill>
                            <a:srgbClr val="000000"/>
                          </a:solidFill>
                          <a:effectLst/>
                          <a:latin typeface="+mj-lt"/>
                        </a:rPr>
                        <a:t>66,000,000</a:t>
                      </a:r>
                    </a:p>
                  </a:txBody>
                  <a:tcPr marL="7620" marR="7620" marT="7620" marB="0" anchor="ctr"/>
                </a:tc>
                <a:tc>
                  <a:txBody>
                    <a:bodyPr/>
                    <a:lstStyle/>
                    <a:p>
                      <a:pPr algn="r" fontAlgn="ctr"/>
                      <a:r>
                        <a:rPr lang="vi-VN" sz="1800" b="0" i="0" u="none" strike="noStrike">
                          <a:solidFill>
                            <a:srgbClr val="000000"/>
                          </a:solidFill>
                          <a:effectLst/>
                          <a:latin typeface="+mj-lt"/>
                        </a:rPr>
                        <a:t>33,000,000</a:t>
                      </a:r>
                    </a:p>
                  </a:txBody>
                  <a:tcPr marL="7620" marR="7620" marT="7620" marB="0" anchor="ctr"/>
                </a:tc>
                <a:extLst>
                  <a:ext uri="{0D108BD9-81ED-4DB2-BD59-A6C34878D82A}">
                    <a16:rowId xmlns:a16="http://schemas.microsoft.com/office/drawing/2014/main" val="152531898"/>
                  </a:ext>
                </a:extLst>
              </a:tr>
              <a:tr h="485483">
                <a:tc>
                  <a:txBody>
                    <a:bodyPr/>
                    <a:lstStyle/>
                    <a:p>
                      <a:pPr algn="l" fontAlgn="ctr"/>
                      <a:r>
                        <a:rPr lang="vi-VN" sz="1800" b="0" i="0" u="none" strike="noStrike">
                          <a:solidFill>
                            <a:srgbClr val="0070C0"/>
                          </a:solidFill>
                          <a:effectLst/>
                          <a:latin typeface="+mj-lt"/>
                        </a:rPr>
                        <a:t>  Trả nợ</a:t>
                      </a:r>
                    </a:p>
                  </a:txBody>
                  <a:tcPr marL="7620" marR="7620" marT="7620" marB="0" anchor="ctr"/>
                </a:tc>
                <a:tc>
                  <a:txBody>
                    <a:bodyPr/>
                    <a:lstStyle/>
                    <a:p>
                      <a:pPr algn="r" fontAlgn="ctr"/>
                      <a:r>
                        <a:rPr lang="vi-VN" sz="1800" b="0" i="0" u="none" strike="noStrike">
                          <a:solidFill>
                            <a:srgbClr val="0070C0"/>
                          </a:solidFill>
                          <a:effectLst/>
                          <a:latin typeface="+mj-lt"/>
                        </a:rPr>
                        <a:t>49,500,000</a:t>
                      </a:r>
                    </a:p>
                  </a:txBody>
                  <a:tcPr marL="7620" marR="7620" marT="7620" marB="0" anchor="ctr"/>
                </a:tc>
                <a:tc>
                  <a:txBody>
                    <a:bodyPr/>
                    <a:lstStyle/>
                    <a:p>
                      <a:pPr algn="r" fontAlgn="ctr"/>
                      <a:r>
                        <a:rPr lang="vi-VN" sz="1800" b="0" i="0" u="none" strike="noStrike">
                          <a:solidFill>
                            <a:srgbClr val="0070C0"/>
                          </a:solidFill>
                          <a:effectLst/>
                          <a:latin typeface="+mj-lt"/>
                        </a:rPr>
                        <a:t>46,200,000</a:t>
                      </a:r>
                    </a:p>
                  </a:txBody>
                  <a:tcPr marL="7620" marR="7620" marT="7620" marB="0" anchor="ctr"/>
                </a:tc>
                <a:tc>
                  <a:txBody>
                    <a:bodyPr/>
                    <a:lstStyle/>
                    <a:p>
                      <a:pPr algn="r" fontAlgn="ctr"/>
                      <a:r>
                        <a:rPr lang="vi-VN" sz="1800" b="0" i="0" u="none" strike="noStrike">
                          <a:solidFill>
                            <a:srgbClr val="0070C0"/>
                          </a:solidFill>
                          <a:effectLst/>
                          <a:latin typeface="+mj-lt"/>
                        </a:rPr>
                        <a:t>42,900,000</a:t>
                      </a:r>
                    </a:p>
                  </a:txBody>
                  <a:tcPr marL="7620" marR="7620" marT="7620" marB="0" anchor="ctr"/>
                </a:tc>
                <a:tc>
                  <a:txBody>
                    <a:bodyPr/>
                    <a:lstStyle/>
                    <a:p>
                      <a:pPr algn="r" fontAlgn="ctr"/>
                      <a:r>
                        <a:rPr lang="vi-VN" sz="1800" b="0" i="0" u="none" strike="noStrike">
                          <a:solidFill>
                            <a:srgbClr val="0070C0"/>
                          </a:solidFill>
                          <a:effectLst/>
                          <a:latin typeface="+mj-lt"/>
                        </a:rPr>
                        <a:t>39,600,000</a:t>
                      </a:r>
                    </a:p>
                  </a:txBody>
                  <a:tcPr marL="7620" marR="7620" marT="7620" marB="0" anchor="ctr"/>
                </a:tc>
                <a:tc>
                  <a:txBody>
                    <a:bodyPr/>
                    <a:lstStyle/>
                    <a:p>
                      <a:pPr algn="r" fontAlgn="ctr"/>
                      <a:r>
                        <a:rPr lang="vi-VN" sz="1800" b="0" i="0" u="none" strike="noStrike">
                          <a:solidFill>
                            <a:srgbClr val="0070C0"/>
                          </a:solidFill>
                          <a:effectLst/>
                          <a:latin typeface="+mj-lt"/>
                        </a:rPr>
                        <a:t>36,300,000</a:t>
                      </a:r>
                    </a:p>
                  </a:txBody>
                  <a:tcPr marL="7620" marR="7620" marT="7620" marB="0" anchor="ctr"/>
                </a:tc>
                <a:extLst>
                  <a:ext uri="{0D108BD9-81ED-4DB2-BD59-A6C34878D82A}">
                    <a16:rowId xmlns:a16="http://schemas.microsoft.com/office/drawing/2014/main" val="2758624255"/>
                  </a:ext>
                </a:extLst>
              </a:tr>
              <a:tr h="485483">
                <a:tc>
                  <a:txBody>
                    <a:bodyPr/>
                    <a:lstStyle/>
                    <a:p>
                      <a:pPr algn="l" fontAlgn="ctr"/>
                      <a:r>
                        <a:rPr lang="vi-VN" sz="1800" b="0" i="0" u="none" strike="noStrike">
                          <a:solidFill>
                            <a:srgbClr val="000000"/>
                          </a:solidFill>
                          <a:effectLst/>
                          <a:latin typeface="+mj-lt"/>
                        </a:rPr>
                        <a:t>+ Trả gốc đều:</a:t>
                      </a:r>
                    </a:p>
                  </a:txBody>
                  <a:tcPr marL="7620" marR="7620" marT="7620" marB="0" anchor="ctr"/>
                </a:tc>
                <a:tc>
                  <a:txBody>
                    <a:bodyPr/>
                    <a:lstStyle/>
                    <a:p>
                      <a:pPr algn="r" fontAlgn="ctr"/>
                      <a:r>
                        <a:rPr lang="vi-VN" sz="1800" b="0" i="0" u="none" strike="noStrike">
                          <a:solidFill>
                            <a:srgbClr val="000000"/>
                          </a:solidFill>
                          <a:effectLst/>
                          <a:latin typeface="+mj-lt"/>
                        </a:rPr>
                        <a:t>33,000,000</a:t>
                      </a:r>
                    </a:p>
                  </a:txBody>
                  <a:tcPr marL="7620" marR="7620" marT="7620" marB="0" anchor="ctr"/>
                </a:tc>
                <a:tc>
                  <a:txBody>
                    <a:bodyPr/>
                    <a:lstStyle/>
                    <a:p>
                      <a:pPr algn="r" fontAlgn="ctr"/>
                      <a:r>
                        <a:rPr lang="vi-VN" sz="1800" b="0" i="0" u="none" strike="noStrike">
                          <a:solidFill>
                            <a:srgbClr val="000000"/>
                          </a:solidFill>
                          <a:effectLst/>
                          <a:latin typeface="+mj-lt"/>
                        </a:rPr>
                        <a:t>33,000,000</a:t>
                      </a:r>
                    </a:p>
                  </a:txBody>
                  <a:tcPr marL="7620" marR="7620" marT="7620" marB="0" anchor="ctr"/>
                </a:tc>
                <a:tc>
                  <a:txBody>
                    <a:bodyPr/>
                    <a:lstStyle/>
                    <a:p>
                      <a:pPr algn="r" fontAlgn="ctr"/>
                      <a:r>
                        <a:rPr lang="vi-VN" sz="1800" b="0" i="0" u="none" strike="noStrike">
                          <a:solidFill>
                            <a:srgbClr val="000000"/>
                          </a:solidFill>
                          <a:effectLst/>
                          <a:latin typeface="+mj-lt"/>
                        </a:rPr>
                        <a:t>33,000,000</a:t>
                      </a:r>
                    </a:p>
                  </a:txBody>
                  <a:tcPr marL="7620" marR="7620" marT="7620" marB="0" anchor="ctr"/>
                </a:tc>
                <a:tc>
                  <a:txBody>
                    <a:bodyPr/>
                    <a:lstStyle/>
                    <a:p>
                      <a:pPr algn="r" fontAlgn="ctr"/>
                      <a:r>
                        <a:rPr lang="vi-VN" sz="1800" b="0" i="0" u="none" strike="noStrike">
                          <a:solidFill>
                            <a:srgbClr val="000000"/>
                          </a:solidFill>
                          <a:effectLst/>
                          <a:latin typeface="+mj-lt"/>
                        </a:rPr>
                        <a:t>33,000,000</a:t>
                      </a:r>
                    </a:p>
                  </a:txBody>
                  <a:tcPr marL="7620" marR="7620" marT="7620" marB="0" anchor="ctr"/>
                </a:tc>
                <a:tc>
                  <a:txBody>
                    <a:bodyPr/>
                    <a:lstStyle/>
                    <a:p>
                      <a:pPr algn="r" fontAlgn="ctr"/>
                      <a:r>
                        <a:rPr lang="vi-VN" sz="1800" b="0" i="0" u="none" strike="noStrike">
                          <a:solidFill>
                            <a:srgbClr val="000000"/>
                          </a:solidFill>
                          <a:effectLst/>
                          <a:latin typeface="+mj-lt"/>
                        </a:rPr>
                        <a:t>33,000,000</a:t>
                      </a:r>
                    </a:p>
                  </a:txBody>
                  <a:tcPr marL="7620" marR="7620" marT="7620" marB="0" anchor="ctr"/>
                </a:tc>
                <a:extLst>
                  <a:ext uri="{0D108BD9-81ED-4DB2-BD59-A6C34878D82A}">
                    <a16:rowId xmlns:a16="http://schemas.microsoft.com/office/drawing/2014/main" val="706001308"/>
                  </a:ext>
                </a:extLst>
              </a:tr>
              <a:tr h="485483">
                <a:tc>
                  <a:txBody>
                    <a:bodyPr/>
                    <a:lstStyle/>
                    <a:p>
                      <a:pPr algn="l" fontAlgn="ctr"/>
                      <a:r>
                        <a:rPr lang="vi-VN" sz="1800" b="0" i="0" u="none" strike="noStrike">
                          <a:solidFill>
                            <a:srgbClr val="000000"/>
                          </a:solidFill>
                          <a:effectLst/>
                          <a:latin typeface="+mj-lt"/>
                        </a:rPr>
                        <a:t>+ Trả lãi:</a:t>
                      </a:r>
                    </a:p>
                  </a:txBody>
                  <a:tcPr marL="7620" marR="7620" marT="7620" marB="0" anchor="ctr"/>
                </a:tc>
                <a:tc>
                  <a:txBody>
                    <a:bodyPr/>
                    <a:lstStyle/>
                    <a:p>
                      <a:pPr algn="r" fontAlgn="ctr"/>
                      <a:r>
                        <a:rPr lang="vi-VN" sz="1800" b="0" i="0" u="none" strike="noStrike">
                          <a:solidFill>
                            <a:srgbClr val="000000"/>
                          </a:solidFill>
                          <a:effectLst/>
                          <a:latin typeface="+mj-lt"/>
                        </a:rPr>
                        <a:t>16,500,000</a:t>
                      </a:r>
                    </a:p>
                  </a:txBody>
                  <a:tcPr marL="7620" marR="7620" marT="7620" marB="0" anchor="ctr"/>
                </a:tc>
                <a:tc>
                  <a:txBody>
                    <a:bodyPr/>
                    <a:lstStyle/>
                    <a:p>
                      <a:pPr algn="r" fontAlgn="ctr"/>
                      <a:r>
                        <a:rPr lang="vi-VN" sz="1800" b="0" i="0" u="none" strike="noStrike">
                          <a:solidFill>
                            <a:srgbClr val="000000"/>
                          </a:solidFill>
                          <a:effectLst/>
                          <a:latin typeface="+mj-lt"/>
                        </a:rPr>
                        <a:t>13,200,000</a:t>
                      </a:r>
                    </a:p>
                  </a:txBody>
                  <a:tcPr marL="7620" marR="7620" marT="7620" marB="0" anchor="ctr"/>
                </a:tc>
                <a:tc>
                  <a:txBody>
                    <a:bodyPr/>
                    <a:lstStyle/>
                    <a:p>
                      <a:pPr algn="r" fontAlgn="ctr"/>
                      <a:r>
                        <a:rPr lang="vi-VN" sz="1800" b="0" i="0" u="none" strike="noStrike">
                          <a:solidFill>
                            <a:srgbClr val="000000"/>
                          </a:solidFill>
                          <a:effectLst/>
                          <a:latin typeface="+mj-lt"/>
                        </a:rPr>
                        <a:t>9,900,000</a:t>
                      </a:r>
                    </a:p>
                  </a:txBody>
                  <a:tcPr marL="7620" marR="7620" marT="7620" marB="0" anchor="ctr"/>
                </a:tc>
                <a:tc>
                  <a:txBody>
                    <a:bodyPr/>
                    <a:lstStyle/>
                    <a:p>
                      <a:pPr algn="r" fontAlgn="ctr"/>
                      <a:r>
                        <a:rPr lang="vi-VN" sz="1800" b="0" i="0" u="none" strike="noStrike">
                          <a:solidFill>
                            <a:srgbClr val="000000"/>
                          </a:solidFill>
                          <a:effectLst/>
                          <a:latin typeface="+mj-lt"/>
                        </a:rPr>
                        <a:t>6,600,000</a:t>
                      </a:r>
                    </a:p>
                  </a:txBody>
                  <a:tcPr marL="7620" marR="7620" marT="7620" marB="0" anchor="ctr"/>
                </a:tc>
                <a:tc>
                  <a:txBody>
                    <a:bodyPr/>
                    <a:lstStyle/>
                    <a:p>
                      <a:pPr algn="r" fontAlgn="ctr"/>
                      <a:r>
                        <a:rPr lang="vi-VN" sz="1800" b="0" i="0" u="none" strike="noStrike">
                          <a:solidFill>
                            <a:srgbClr val="000000"/>
                          </a:solidFill>
                          <a:effectLst/>
                          <a:latin typeface="+mj-lt"/>
                        </a:rPr>
                        <a:t>3,300,000</a:t>
                      </a:r>
                    </a:p>
                  </a:txBody>
                  <a:tcPr marL="7620" marR="7620" marT="7620" marB="0" anchor="ctr"/>
                </a:tc>
                <a:extLst>
                  <a:ext uri="{0D108BD9-81ED-4DB2-BD59-A6C34878D82A}">
                    <a16:rowId xmlns:a16="http://schemas.microsoft.com/office/drawing/2014/main" val="405713721"/>
                  </a:ext>
                </a:extLst>
              </a:tr>
              <a:tr h="615738">
                <a:tc>
                  <a:txBody>
                    <a:bodyPr/>
                    <a:lstStyle/>
                    <a:p>
                      <a:pPr algn="l" fontAlgn="ctr"/>
                      <a:r>
                        <a:rPr lang="vi-VN" sz="1800" b="1" i="0" u="none" strike="noStrike">
                          <a:solidFill>
                            <a:srgbClr val="0070C0"/>
                          </a:solidFill>
                          <a:effectLst/>
                          <a:latin typeface="+mj-lt"/>
                        </a:rPr>
                        <a:t>Nợ cuối năm</a:t>
                      </a:r>
                    </a:p>
                  </a:txBody>
                  <a:tcPr marL="7620" marR="7620" marT="7620" marB="0" anchor="ctr"/>
                </a:tc>
                <a:tc>
                  <a:txBody>
                    <a:bodyPr/>
                    <a:lstStyle/>
                    <a:p>
                      <a:pPr algn="r" fontAlgn="ctr"/>
                      <a:r>
                        <a:rPr lang="vi-VN" sz="1800" b="1" i="0" u="none" strike="noStrike">
                          <a:solidFill>
                            <a:srgbClr val="0070C0"/>
                          </a:solidFill>
                          <a:effectLst/>
                          <a:latin typeface="+mj-lt"/>
                        </a:rPr>
                        <a:t>132,000,000</a:t>
                      </a:r>
                    </a:p>
                  </a:txBody>
                  <a:tcPr marL="7620" marR="7620" marT="7620" marB="0" anchor="ctr"/>
                </a:tc>
                <a:tc>
                  <a:txBody>
                    <a:bodyPr/>
                    <a:lstStyle/>
                    <a:p>
                      <a:pPr algn="r" fontAlgn="ctr"/>
                      <a:r>
                        <a:rPr lang="vi-VN" sz="1800" b="1" i="0" u="none" strike="noStrike">
                          <a:solidFill>
                            <a:srgbClr val="0070C0"/>
                          </a:solidFill>
                          <a:effectLst/>
                          <a:latin typeface="+mj-lt"/>
                        </a:rPr>
                        <a:t>99,000,000</a:t>
                      </a:r>
                    </a:p>
                  </a:txBody>
                  <a:tcPr marL="7620" marR="7620" marT="7620" marB="0" anchor="ctr"/>
                </a:tc>
                <a:tc>
                  <a:txBody>
                    <a:bodyPr/>
                    <a:lstStyle/>
                    <a:p>
                      <a:pPr algn="r" fontAlgn="ctr"/>
                      <a:r>
                        <a:rPr lang="vi-VN" sz="1800" b="1" i="0" u="none" strike="noStrike">
                          <a:solidFill>
                            <a:srgbClr val="0070C0"/>
                          </a:solidFill>
                          <a:effectLst/>
                          <a:latin typeface="+mj-lt"/>
                        </a:rPr>
                        <a:t>66,000,000</a:t>
                      </a:r>
                    </a:p>
                  </a:txBody>
                  <a:tcPr marL="7620" marR="7620" marT="7620" marB="0" anchor="ctr"/>
                </a:tc>
                <a:tc>
                  <a:txBody>
                    <a:bodyPr/>
                    <a:lstStyle/>
                    <a:p>
                      <a:pPr algn="r" fontAlgn="ctr"/>
                      <a:r>
                        <a:rPr lang="vi-VN" sz="1800" b="1" i="0" u="none" strike="noStrike">
                          <a:solidFill>
                            <a:srgbClr val="0070C0"/>
                          </a:solidFill>
                          <a:effectLst/>
                          <a:latin typeface="+mj-lt"/>
                        </a:rPr>
                        <a:t>33,000,000</a:t>
                      </a:r>
                    </a:p>
                  </a:txBody>
                  <a:tcPr marL="7620" marR="7620" marT="7620" marB="0" anchor="ctr"/>
                </a:tc>
                <a:tc>
                  <a:txBody>
                    <a:bodyPr/>
                    <a:lstStyle/>
                    <a:p>
                      <a:pPr algn="r" fontAlgn="ctr"/>
                      <a:r>
                        <a:rPr lang="vi-VN" sz="1800" b="1" i="0" u="none" strike="noStrike">
                          <a:solidFill>
                            <a:srgbClr val="0070C0"/>
                          </a:solidFill>
                          <a:effectLst/>
                          <a:latin typeface="+mj-lt"/>
                        </a:rPr>
                        <a:t>0</a:t>
                      </a:r>
                    </a:p>
                  </a:txBody>
                  <a:tcPr marL="7620" marR="7620" marT="7620" marB="0" anchor="ctr"/>
                </a:tc>
                <a:extLst>
                  <a:ext uri="{0D108BD9-81ED-4DB2-BD59-A6C34878D82A}">
                    <a16:rowId xmlns:a16="http://schemas.microsoft.com/office/drawing/2014/main" val="2912664059"/>
                  </a:ext>
                </a:extLst>
              </a:tr>
            </a:tbl>
          </a:graphicData>
        </a:graphic>
      </p:graphicFrame>
    </p:spTree>
    <p:extLst>
      <p:ext uri="{BB962C8B-B14F-4D97-AF65-F5344CB8AC3E}">
        <p14:creationId xmlns:p14="http://schemas.microsoft.com/office/powerpoint/2010/main" val="2185045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thu nhập</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1975228675"/>
              </p:ext>
            </p:extLst>
          </p:nvPr>
        </p:nvGraphicFramePr>
        <p:xfrm>
          <a:off x="477520" y="1303992"/>
          <a:ext cx="11145521" cy="5239044"/>
        </p:xfrm>
        <a:graphic>
          <a:graphicData uri="http://schemas.openxmlformats.org/drawingml/2006/table">
            <a:tbl>
              <a:tblPr>
                <a:tableStyleId>{ED083AE6-46FA-4A59-8FB0-9F97EB10719F}</a:tableStyleId>
              </a:tblPr>
              <a:tblGrid>
                <a:gridCol w="2851685">
                  <a:extLst>
                    <a:ext uri="{9D8B030D-6E8A-4147-A177-3AD203B41FA5}">
                      <a16:colId xmlns:a16="http://schemas.microsoft.com/office/drawing/2014/main" val="4238321454"/>
                    </a:ext>
                  </a:extLst>
                </a:gridCol>
                <a:gridCol w="1671828">
                  <a:extLst>
                    <a:ext uri="{9D8B030D-6E8A-4147-A177-3AD203B41FA5}">
                      <a16:colId xmlns:a16="http://schemas.microsoft.com/office/drawing/2014/main" val="1984292120"/>
                    </a:ext>
                  </a:extLst>
                </a:gridCol>
                <a:gridCol w="1645706">
                  <a:extLst>
                    <a:ext uri="{9D8B030D-6E8A-4147-A177-3AD203B41FA5}">
                      <a16:colId xmlns:a16="http://schemas.microsoft.com/office/drawing/2014/main" val="3214419561"/>
                    </a:ext>
                  </a:extLst>
                </a:gridCol>
                <a:gridCol w="1645706">
                  <a:extLst>
                    <a:ext uri="{9D8B030D-6E8A-4147-A177-3AD203B41FA5}">
                      <a16:colId xmlns:a16="http://schemas.microsoft.com/office/drawing/2014/main" val="639200210"/>
                    </a:ext>
                  </a:extLst>
                </a:gridCol>
                <a:gridCol w="1684890">
                  <a:extLst>
                    <a:ext uri="{9D8B030D-6E8A-4147-A177-3AD203B41FA5}">
                      <a16:colId xmlns:a16="http://schemas.microsoft.com/office/drawing/2014/main" val="379841125"/>
                    </a:ext>
                  </a:extLst>
                </a:gridCol>
                <a:gridCol w="1645706">
                  <a:extLst>
                    <a:ext uri="{9D8B030D-6E8A-4147-A177-3AD203B41FA5}">
                      <a16:colId xmlns:a16="http://schemas.microsoft.com/office/drawing/2014/main" val="1526587864"/>
                    </a:ext>
                  </a:extLst>
                </a:gridCol>
              </a:tblGrid>
              <a:tr h="493842">
                <a:tc>
                  <a:txBody>
                    <a:bodyPr/>
                    <a:lstStyle/>
                    <a:p>
                      <a:pPr algn="l" fontAlgn="ctr"/>
                      <a:r>
                        <a:rPr lang="vi-VN" sz="1800" b="1" i="0" u="none" strike="noStrike">
                          <a:solidFill>
                            <a:srgbClr val="0070C0"/>
                          </a:solidFill>
                          <a:effectLst/>
                          <a:latin typeface="+mj-lt"/>
                        </a:rPr>
                        <a:t>Kế hoạch thu nhập </a:t>
                      </a:r>
                    </a:p>
                  </a:txBody>
                  <a:tcPr marL="7620" marR="7620" marT="7620" marB="0" anchor="ctr"/>
                </a:tc>
                <a:tc>
                  <a:txBody>
                    <a:bodyPr/>
                    <a:lstStyle/>
                    <a:p>
                      <a:pPr algn="ctr" fontAlgn="ctr"/>
                      <a:r>
                        <a:rPr lang="vi-VN" sz="1800" b="0" i="0" u="none" strike="noStrike">
                          <a:solidFill>
                            <a:srgbClr val="000000"/>
                          </a:solidFill>
                          <a:effectLst/>
                          <a:latin typeface="+mj-lt"/>
                        </a:rPr>
                        <a:t> </a:t>
                      </a:r>
                    </a:p>
                  </a:txBody>
                  <a:tcPr marL="7620" marR="7620" marT="7620" marB="0" anchor="ctr"/>
                </a:tc>
                <a:tc>
                  <a:txBody>
                    <a:bodyPr/>
                    <a:lstStyle/>
                    <a:p>
                      <a:pPr algn="ctr" fontAlgn="ctr"/>
                      <a:r>
                        <a:rPr lang="vi-VN" sz="1800" b="0" i="0" u="none" strike="noStrike">
                          <a:solidFill>
                            <a:srgbClr val="000000"/>
                          </a:solidFill>
                          <a:effectLst/>
                          <a:latin typeface="+mj-lt"/>
                        </a:rPr>
                        <a:t> </a:t>
                      </a:r>
                    </a:p>
                  </a:txBody>
                  <a:tcPr marL="7620" marR="7620" marT="7620" marB="0" anchor="ctr"/>
                </a:tc>
                <a:tc>
                  <a:txBody>
                    <a:bodyPr/>
                    <a:lstStyle/>
                    <a:p>
                      <a:pPr algn="ctr" fontAlgn="ctr"/>
                      <a:r>
                        <a:rPr lang="vi-VN" sz="1800" b="0" i="0" u="none" strike="noStrike">
                          <a:solidFill>
                            <a:srgbClr val="000000"/>
                          </a:solidFill>
                          <a:effectLst/>
                          <a:latin typeface="+mj-lt"/>
                        </a:rPr>
                        <a:t> </a:t>
                      </a:r>
                    </a:p>
                  </a:txBody>
                  <a:tcPr marL="7620" marR="7620" marT="7620" marB="0" anchor="ctr"/>
                </a:tc>
                <a:tc>
                  <a:txBody>
                    <a:bodyPr/>
                    <a:lstStyle/>
                    <a:p>
                      <a:pPr algn="ctr" fontAlgn="ctr"/>
                      <a:r>
                        <a:rPr lang="vi-VN" sz="1800" b="0" i="0" u="none" strike="noStrike">
                          <a:solidFill>
                            <a:srgbClr val="000000"/>
                          </a:solidFill>
                          <a:effectLst/>
                          <a:latin typeface="+mj-lt"/>
                        </a:rPr>
                        <a:t> </a:t>
                      </a:r>
                    </a:p>
                  </a:txBody>
                  <a:tcPr marL="7620" marR="7620" marT="7620" marB="0" anchor="ctr"/>
                </a:tc>
                <a:tc>
                  <a:txBody>
                    <a:bodyPr/>
                    <a:lstStyle/>
                    <a:p>
                      <a:pPr algn="ctr"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770169718"/>
                  </a:ext>
                </a:extLst>
              </a:tr>
              <a:tr h="493842">
                <a:tc>
                  <a:txBody>
                    <a:bodyPr/>
                    <a:lstStyle/>
                    <a:p>
                      <a:pPr algn="ctr" fontAlgn="ctr"/>
                      <a:r>
                        <a:rPr lang="vi-VN" sz="1800" b="0" i="0" u="none" strike="noStrike">
                          <a:solidFill>
                            <a:srgbClr val="000000"/>
                          </a:solidFill>
                          <a:effectLst/>
                          <a:latin typeface="+mj-lt"/>
                        </a:rPr>
                        <a:t>Năm</a:t>
                      </a:r>
                    </a:p>
                  </a:txBody>
                  <a:tcPr marL="7620" marR="7620" marT="7620" marB="0" anchor="ctr"/>
                </a:tc>
                <a:tc>
                  <a:txBody>
                    <a:bodyPr/>
                    <a:lstStyle/>
                    <a:p>
                      <a:pPr algn="ctr" fontAlgn="ctr"/>
                      <a:r>
                        <a:rPr lang="vi-VN" sz="1800" b="0" i="0" u="none" strike="noStrike">
                          <a:solidFill>
                            <a:srgbClr val="000000"/>
                          </a:solidFill>
                          <a:effectLst/>
                          <a:latin typeface="+mj-lt"/>
                        </a:rPr>
                        <a:t>1</a:t>
                      </a:r>
                    </a:p>
                  </a:txBody>
                  <a:tcPr marL="7620" marR="7620" marT="7620" marB="0" anchor="ctr"/>
                </a:tc>
                <a:tc>
                  <a:txBody>
                    <a:bodyPr/>
                    <a:lstStyle/>
                    <a:p>
                      <a:pPr algn="ctr" fontAlgn="ctr"/>
                      <a:r>
                        <a:rPr lang="vi-VN" sz="1800" b="0" i="0" u="none" strike="noStrike">
                          <a:solidFill>
                            <a:srgbClr val="000000"/>
                          </a:solidFill>
                          <a:effectLst/>
                          <a:latin typeface="+mj-lt"/>
                        </a:rPr>
                        <a:t>2</a:t>
                      </a:r>
                    </a:p>
                  </a:txBody>
                  <a:tcPr marL="7620" marR="7620" marT="7620" marB="0" anchor="ctr"/>
                </a:tc>
                <a:tc>
                  <a:txBody>
                    <a:bodyPr/>
                    <a:lstStyle/>
                    <a:p>
                      <a:pPr algn="ctr" fontAlgn="ctr"/>
                      <a:r>
                        <a:rPr lang="vi-VN" sz="1800" b="0" i="0" u="none" strike="noStrike">
                          <a:solidFill>
                            <a:srgbClr val="000000"/>
                          </a:solidFill>
                          <a:effectLst/>
                          <a:latin typeface="+mj-lt"/>
                        </a:rPr>
                        <a:t>3</a:t>
                      </a:r>
                    </a:p>
                  </a:txBody>
                  <a:tcPr marL="7620" marR="7620" marT="7620" marB="0" anchor="ctr"/>
                </a:tc>
                <a:tc>
                  <a:txBody>
                    <a:bodyPr/>
                    <a:lstStyle/>
                    <a:p>
                      <a:pPr algn="ctr" fontAlgn="ctr"/>
                      <a:r>
                        <a:rPr lang="vi-VN" sz="1800" b="0" i="0" u="none" strike="noStrike">
                          <a:solidFill>
                            <a:srgbClr val="000000"/>
                          </a:solidFill>
                          <a:effectLst/>
                          <a:latin typeface="+mj-lt"/>
                        </a:rPr>
                        <a:t>4</a:t>
                      </a:r>
                    </a:p>
                  </a:txBody>
                  <a:tcPr marL="7620" marR="7620" marT="7620" marB="0" anchor="ctr"/>
                </a:tc>
                <a:tc>
                  <a:txBody>
                    <a:bodyPr/>
                    <a:lstStyle/>
                    <a:p>
                      <a:pPr algn="ctr" fontAlgn="ctr"/>
                      <a:r>
                        <a:rPr lang="vi-VN" sz="1800" b="0" i="0" u="none" strike="noStrike">
                          <a:solidFill>
                            <a:srgbClr val="000000"/>
                          </a:solidFill>
                          <a:effectLst/>
                          <a:latin typeface="+mj-lt"/>
                        </a:rPr>
                        <a:t>5</a:t>
                      </a:r>
                    </a:p>
                  </a:txBody>
                  <a:tcPr marL="7620" marR="7620" marT="7620" marB="0" anchor="ctr"/>
                </a:tc>
                <a:extLst>
                  <a:ext uri="{0D108BD9-81ED-4DB2-BD59-A6C34878D82A}">
                    <a16:rowId xmlns:a16="http://schemas.microsoft.com/office/drawing/2014/main" val="1149428426"/>
                  </a:ext>
                </a:extLst>
              </a:tr>
              <a:tr h="493842">
                <a:tc>
                  <a:txBody>
                    <a:bodyPr/>
                    <a:lstStyle/>
                    <a:p>
                      <a:pPr algn="l" fontAlgn="ctr"/>
                      <a:r>
                        <a:rPr lang="vi-VN" sz="1800" b="0" i="0" u="none" strike="noStrike">
                          <a:solidFill>
                            <a:srgbClr val="000000"/>
                          </a:solidFill>
                          <a:effectLst/>
                          <a:latin typeface="+mj-lt"/>
                        </a:rPr>
                        <a:t>Doanh thu (S)</a:t>
                      </a:r>
                    </a:p>
                  </a:txBody>
                  <a:tcPr marL="7620" marR="7620" marT="7620" marB="0" anchor="ctr"/>
                </a:tc>
                <a:tc>
                  <a:txBody>
                    <a:bodyPr/>
                    <a:lstStyle/>
                    <a:p>
                      <a:pPr algn="r" fontAlgn="ctr"/>
                      <a:r>
                        <a:rPr lang="vi-VN" sz="1800" b="0" i="0" u="none" strike="noStrike">
                          <a:solidFill>
                            <a:srgbClr val="000000"/>
                          </a:solidFill>
                          <a:effectLst/>
                          <a:latin typeface="+mj-lt"/>
                        </a:rPr>
                        <a:t>1,920,000,000</a:t>
                      </a:r>
                    </a:p>
                  </a:txBody>
                  <a:tcPr marL="7620" marR="7620" marT="7620" marB="0" anchor="ctr"/>
                </a:tc>
                <a:tc>
                  <a:txBody>
                    <a:bodyPr/>
                    <a:lstStyle/>
                    <a:p>
                      <a:pPr algn="r" fontAlgn="ctr"/>
                      <a:r>
                        <a:rPr lang="vi-VN" sz="1800" b="0" i="0" u="none" strike="noStrike">
                          <a:solidFill>
                            <a:srgbClr val="000000"/>
                          </a:solidFill>
                          <a:effectLst/>
                          <a:latin typeface="+mj-lt"/>
                        </a:rPr>
                        <a:t>2,496,000,000</a:t>
                      </a:r>
                    </a:p>
                  </a:txBody>
                  <a:tcPr marL="7620" marR="7620" marT="7620" marB="0" anchor="ctr"/>
                </a:tc>
                <a:tc>
                  <a:txBody>
                    <a:bodyPr/>
                    <a:lstStyle/>
                    <a:p>
                      <a:pPr algn="r" fontAlgn="ctr"/>
                      <a:r>
                        <a:rPr lang="vi-VN" sz="1800" b="0" i="0" u="none" strike="noStrike">
                          <a:solidFill>
                            <a:srgbClr val="000000"/>
                          </a:solidFill>
                          <a:effectLst/>
                          <a:latin typeface="+mj-lt"/>
                        </a:rPr>
                        <a:t>3,244,800,000</a:t>
                      </a:r>
                    </a:p>
                  </a:txBody>
                  <a:tcPr marL="7620" marR="7620" marT="7620" marB="0" anchor="ctr"/>
                </a:tc>
                <a:tc>
                  <a:txBody>
                    <a:bodyPr/>
                    <a:lstStyle/>
                    <a:p>
                      <a:pPr algn="r" fontAlgn="ctr"/>
                      <a:r>
                        <a:rPr lang="vi-VN" sz="1800" b="0" i="0" u="none" strike="noStrike">
                          <a:solidFill>
                            <a:srgbClr val="000000"/>
                          </a:solidFill>
                          <a:effectLst/>
                          <a:latin typeface="+mj-lt"/>
                        </a:rPr>
                        <a:t>4,218,240,000</a:t>
                      </a:r>
                    </a:p>
                  </a:txBody>
                  <a:tcPr marL="7620" marR="7620" marT="7620" marB="0" anchor="ctr"/>
                </a:tc>
                <a:tc>
                  <a:txBody>
                    <a:bodyPr/>
                    <a:lstStyle/>
                    <a:p>
                      <a:pPr algn="r" fontAlgn="ctr"/>
                      <a:r>
                        <a:rPr lang="vi-VN" sz="1800" b="0" i="0" u="none" strike="noStrike">
                          <a:solidFill>
                            <a:srgbClr val="000000"/>
                          </a:solidFill>
                          <a:effectLst/>
                          <a:latin typeface="+mj-lt"/>
                        </a:rPr>
                        <a:t>5,483,712,000</a:t>
                      </a:r>
                    </a:p>
                  </a:txBody>
                  <a:tcPr marL="7620" marR="7620" marT="7620" marB="0" anchor="ctr"/>
                </a:tc>
                <a:extLst>
                  <a:ext uri="{0D108BD9-81ED-4DB2-BD59-A6C34878D82A}">
                    <a16:rowId xmlns:a16="http://schemas.microsoft.com/office/drawing/2014/main" val="1295052492"/>
                  </a:ext>
                </a:extLst>
              </a:tr>
              <a:tr h="493842">
                <a:tc>
                  <a:txBody>
                    <a:bodyPr/>
                    <a:lstStyle/>
                    <a:p>
                      <a:pPr algn="l" fontAlgn="ctr"/>
                      <a:r>
                        <a:rPr lang="it-IT" sz="1800" b="0" i="0" u="none" strike="noStrike">
                          <a:solidFill>
                            <a:srgbClr val="000000"/>
                          </a:solidFill>
                          <a:effectLst/>
                          <a:latin typeface="+mj-lt"/>
                        </a:rPr>
                        <a:t>Chi phí hoạt động (O)</a:t>
                      </a:r>
                    </a:p>
                  </a:txBody>
                  <a:tcPr marL="7620" marR="7620" marT="7620" marB="0" anchor="ctr"/>
                </a:tc>
                <a:tc>
                  <a:txBody>
                    <a:bodyPr/>
                    <a:lstStyle/>
                    <a:p>
                      <a:pPr algn="r" fontAlgn="ctr"/>
                      <a:r>
                        <a:rPr lang="vi-VN" sz="1800" b="0" i="0" u="none" strike="noStrike">
                          <a:solidFill>
                            <a:srgbClr val="000000"/>
                          </a:solidFill>
                          <a:effectLst/>
                          <a:latin typeface="+mj-lt"/>
                        </a:rPr>
                        <a:t>1,668,000,000</a:t>
                      </a:r>
                    </a:p>
                  </a:txBody>
                  <a:tcPr marL="7620" marR="7620" marT="7620" marB="0" anchor="ctr"/>
                </a:tc>
                <a:tc>
                  <a:txBody>
                    <a:bodyPr/>
                    <a:lstStyle/>
                    <a:p>
                      <a:pPr algn="r" fontAlgn="ctr"/>
                      <a:r>
                        <a:rPr lang="vi-VN" sz="1800" b="0" i="0" u="none" strike="noStrike">
                          <a:solidFill>
                            <a:srgbClr val="000000"/>
                          </a:solidFill>
                          <a:effectLst/>
                          <a:latin typeface="+mj-lt"/>
                        </a:rPr>
                        <a:t>1,911,600,000</a:t>
                      </a:r>
                    </a:p>
                  </a:txBody>
                  <a:tcPr marL="7620" marR="7620" marT="7620" marB="0" anchor="ctr"/>
                </a:tc>
                <a:tc>
                  <a:txBody>
                    <a:bodyPr/>
                    <a:lstStyle/>
                    <a:p>
                      <a:pPr algn="r" fontAlgn="ctr"/>
                      <a:r>
                        <a:rPr lang="vi-VN" sz="1800" b="0" i="0" u="none" strike="noStrike">
                          <a:solidFill>
                            <a:srgbClr val="000000"/>
                          </a:solidFill>
                          <a:effectLst/>
                          <a:latin typeface="+mj-lt"/>
                        </a:rPr>
                        <a:t>2,202,600,000</a:t>
                      </a:r>
                    </a:p>
                  </a:txBody>
                  <a:tcPr marL="7620" marR="7620" marT="7620" marB="0" anchor="ctr"/>
                </a:tc>
                <a:tc>
                  <a:txBody>
                    <a:bodyPr/>
                    <a:lstStyle/>
                    <a:p>
                      <a:pPr algn="r" fontAlgn="ctr"/>
                      <a:r>
                        <a:rPr lang="vi-VN" sz="1800" b="0" i="0" u="none" strike="noStrike">
                          <a:solidFill>
                            <a:srgbClr val="000000"/>
                          </a:solidFill>
                          <a:effectLst/>
                          <a:latin typeface="+mj-lt"/>
                        </a:rPr>
                        <a:t>2,552,652,000</a:t>
                      </a:r>
                    </a:p>
                  </a:txBody>
                  <a:tcPr marL="7620" marR="7620" marT="7620" marB="0" anchor="ctr"/>
                </a:tc>
                <a:tc>
                  <a:txBody>
                    <a:bodyPr/>
                    <a:lstStyle/>
                    <a:p>
                      <a:pPr algn="r" fontAlgn="ctr"/>
                      <a:r>
                        <a:rPr lang="vi-VN" sz="1800" b="0" i="0" u="none" strike="noStrike">
                          <a:solidFill>
                            <a:srgbClr val="000000"/>
                          </a:solidFill>
                          <a:effectLst/>
                          <a:latin typeface="+mj-lt"/>
                        </a:rPr>
                        <a:t>2,976,646,800</a:t>
                      </a:r>
                    </a:p>
                  </a:txBody>
                  <a:tcPr marL="7620" marR="7620" marT="7620" marB="0" anchor="ctr"/>
                </a:tc>
                <a:extLst>
                  <a:ext uri="{0D108BD9-81ED-4DB2-BD59-A6C34878D82A}">
                    <a16:rowId xmlns:a16="http://schemas.microsoft.com/office/drawing/2014/main" val="3430613014"/>
                  </a:ext>
                </a:extLst>
              </a:tr>
              <a:tr h="493842">
                <a:tc>
                  <a:txBody>
                    <a:bodyPr/>
                    <a:lstStyle/>
                    <a:p>
                      <a:pPr algn="l" fontAlgn="ctr"/>
                      <a:r>
                        <a:rPr lang="vi-VN" sz="1800" b="0" i="0" u="none" strike="noStrike">
                          <a:solidFill>
                            <a:srgbClr val="000000"/>
                          </a:solidFill>
                          <a:effectLst/>
                          <a:latin typeface="+mj-lt"/>
                        </a:rPr>
                        <a:t>Khấu hao (De)</a:t>
                      </a:r>
                    </a:p>
                  </a:txBody>
                  <a:tcPr marL="7620" marR="7620" marT="7620" marB="0" anchor="ctr"/>
                </a:tc>
                <a:tc>
                  <a:txBody>
                    <a:bodyPr/>
                    <a:lstStyle/>
                    <a:p>
                      <a:pPr algn="r" fontAlgn="ctr"/>
                      <a:r>
                        <a:rPr lang="vi-VN" sz="1800" b="0" i="0" u="none" strike="noStrike">
                          <a:solidFill>
                            <a:srgbClr val="000000"/>
                          </a:solidFill>
                          <a:effectLst/>
                          <a:latin typeface="+mj-lt"/>
                        </a:rPr>
                        <a:t>84,000,000</a:t>
                      </a:r>
                    </a:p>
                  </a:txBody>
                  <a:tcPr marL="7620" marR="7620" marT="7620" marB="0" anchor="ctr"/>
                </a:tc>
                <a:tc>
                  <a:txBody>
                    <a:bodyPr/>
                    <a:lstStyle/>
                    <a:p>
                      <a:pPr algn="r" fontAlgn="ctr"/>
                      <a:r>
                        <a:rPr lang="vi-VN" sz="1800" b="0" i="0" u="none" strike="noStrike">
                          <a:solidFill>
                            <a:srgbClr val="000000"/>
                          </a:solidFill>
                          <a:effectLst/>
                          <a:latin typeface="+mj-lt"/>
                        </a:rPr>
                        <a:t>84,000,000</a:t>
                      </a:r>
                    </a:p>
                  </a:txBody>
                  <a:tcPr marL="7620" marR="7620" marT="7620" marB="0" anchor="ctr"/>
                </a:tc>
                <a:tc>
                  <a:txBody>
                    <a:bodyPr/>
                    <a:lstStyle/>
                    <a:p>
                      <a:pPr algn="r" fontAlgn="ctr"/>
                      <a:r>
                        <a:rPr lang="vi-VN" sz="1800" b="0" i="0" u="none" strike="noStrike">
                          <a:solidFill>
                            <a:srgbClr val="000000"/>
                          </a:solidFill>
                          <a:effectLst/>
                          <a:latin typeface="+mj-lt"/>
                        </a:rPr>
                        <a:t>84,000,000</a:t>
                      </a:r>
                    </a:p>
                  </a:txBody>
                  <a:tcPr marL="7620" marR="7620" marT="7620" marB="0" anchor="ctr"/>
                </a:tc>
                <a:tc>
                  <a:txBody>
                    <a:bodyPr/>
                    <a:lstStyle/>
                    <a:p>
                      <a:pPr algn="r" fontAlgn="ctr"/>
                      <a:r>
                        <a:rPr lang="vi-VN" sz="1800" b="0" i="0" u="none" strike="noStrike">
                          <a:solidFill>
                            <a:srgbClr val="000000"/>
                          </a:solidFill>
                          <a:effectLst/>
                          <a:latin typeface="+mj-lt"/>
                        </a:rPr>
                        <a:t>84,000,000</a:t>
                      </a:r>
                    </a:p>
                  </a:txBody>
                  <a:tcPr marL="7620" marR="7620" marT="7620" marB="0" anchor="ctr"/>
                </a:tc>
                <a:tc>
                  <a:txBody>
                    <a:bodyPr/>
                    <a:lstStyle/>
                    <a:p>
                      <a:pPr algn="r" fontAlgn="ctr"/>
                      <a:r>
                        <a:rPr lang="vi-VN" sz="1800" b="0" i="0" u="none" strike="noStrike">
                          <a:solidFill>
                            <a:srgbClr val="000000"/>
                          </a:solidFill>
                          <a:effectLst/>
                          <a:latin typeface="+mj-lt"/>
                        </a:rPr>
                        <a:t>84,000,000</a:t>
                      </a:r>
                    </a:p>
                  </a:txBody>
                  <a:tcPr marL="7620" marR="7620" marT="7620" marB="0" anchor="ctr"/>
                </a:tc>
                <a:extLst>
                  <a:ext uri="{0D108BD9-81ED-4DB2-BD59-A6C34878D82A}">
                    <a16:rowId xmlns:a16="http://schemas.microsoft.com/office/drawing/2014/main" val="1674484338"/>
                  </a:ext>
                </a:extLst>
              </a:tr>
              <a:tr h="661969">
                <a:tc>
                  <a:txBody>
                    <a:bodyPr/>
                    <a:lstStyle/>
                    <a:p>
                      <a:pPr algn="l" fontAlgn="ctr"/>
                      <a:r>
                        <a:rPr lang="vi-VN" sz="1800" b="0" i="0" u="none" strike="noStrike">
                          <a:solidFill>
                            <a:srgbClr val="000000"/>
                          </a:solidFill>
                          <a:effectLst/>
                          <a:latin typeface="+mj-lt"/>
                        </a:rPr>
                        <a:t>Thu nhập trước thuế và lãi vay (EBIT)</a:t>
                      </a:r>
                    </a:p>
                  </a:txBody>
                  <a:tcPr marL="7620" marR="7620" marT="7620" marB="0" anchor="ctr"/>
                </a:tc>
                <a:tc>
                  <a:txBody>
                    <a:bodyPr/>
                    <a:lstStyle/>
                    <a:p>
                      <a:pPr algn="r" fontAlgn="ctr"/>
                      <a:r>
                        <a:rPr lang="vi-VN" sz="1800" b="0" i="0" u="none" strike="noStrike">
                          <a:solidFill>
                            <a:srgbClr val="000000"/>
                          </a:solidFill>
                          <a:effectLst/>
                          <a:latin typeface="+mj-lt"/>
                        </a:rPr>
                        <a:t>168,000,000</a:t>
                      </a:r>
                    </a:p>
                  </a:txBody>
                  <a:tcPr marL="7620" marR="7620" marT="7620" marB="0" anchor="ctr"/>
                </a:tc>
                <a:tc>
                  <a:txBody>
                    <a:bodyPr/>
                    <a:lstStyle/>
                    <a:p>
                      <a:pPr algn="r" fontAlgn="ctr"/>
                      <a:r>
                        <a:rPr lang="vi-VN" sz="1800" b="0" i="0" u="none" strike="noStrike">
                          <a:solidFill>
                            <a:srgbClr val="000000"/>
                          </a:solidFill>
                          <a:effectLst/>
                          <a:latin typeface="+mj-lt"/>
                        </a:rPr>
                        <a:t>500,400,000</a:t>
                      </a:r>
                    </a:p>
                  </a:txBody>
                  <a:tcPr marL="7620" marR="7620" marT="7620" marB="0" anchor="ctr"/>
                </a:tc>
                <a:tc>
                  <a:txBody>
                    <a:bodyPr/>
                    <a:lstStyle/>
                    <a:p>
                      <a:pPr algn="r" fontAlgn="ctr"/>
                      <a:r>
                        <a:rPr lang="vi-VN" sz="1800" b="0" i="0" u="none" strike="noStrike">
                          <a:solidFill>
                            <a:srgbClr val="000000"/>
                          </a:solidFill>
                          <a:effectLst/>
                          <a:latin typeface="+mj-lt"/>
                        </a:rPr>
                        <a:t>958,200,000</a:t>
                      </a:r>
                    </a:p>
                  </a:txBody>
                  <a:tcPr marL="7620" marR="7620" marT="7620" marB="0" anchor="ctr"/>
                </a:tc>
                <a:tc>
                  <a:txBody>
                    <a:bodyPr/>
                    <a:lstStyle/>
                    <a:p>
                      <a:pPr algn="r" fontAlgn="ctr"/>
                      <a:r>
                        <a:rPr lang="vi-VN" sz="1800" b="0" i="0" u="none" strike="noStrike">
                          <a:solidFill>
                            <a:srgbClr val="000000"/>
                          </a:solidFill>
                          <a:effectLst/>
                          <a:latin typeface="+mj-lt"/>
                        </a:rPr>
                        <a:t>1,581,588,000</a:t>
                      </a:r>
                    </a:p>
                  </a:txBody>
                  <a:tcPr marL="7620" marR="7620" marT="7620" marB="0" anchor="ctr"/>
                </a:tc>
                <a:tc>
                  <a:txBody>
                    <a:bodyPr/>
                    <a:lstStyle/>
                    <a:p>
                      <a:pPr algn="r" fontAlgn="ctr"/>
                      <a:r>
                        <a:rPr lang="vi-VN" sz="1800" b="0" i="0" u="none" strike="noStrike">
                          <a:solidFill>
                            <a:srgbClr val="000000"/>
                          </a:solidFill>
                          <a:effectLst/>
                          <a:latin typeface="+mj-lt"/>
                        </a:rPr>
                        <a:t>2,423,065,200</a:t>
                      </a:r>
                    </a:p>
                  </a:txBody>
                  <a:tcPr marL="7620" marR="7620" marT="7620" marB="0" anchor="ctr"/>
                </a:tc>
                <a:extLst>
                  <a:ext uri="{0D108BD9-81ED-4DB2-BD59-A6C34878D82A}">
                    <a16:rowId xmlns:a16="http://schemas.microsoft.com/office/drawing/2014/main" val="152531898"/>
                  </a:ext>
                </a:extLst>
              </a:tr>
              <a:tr h="493842">
                <a:tc>
                  <a:txBody>
                    <a:bodyPr/>
                    <a:lstStyle/>
                    <a:p>
                      <a:pPr algn="l" fontAlgn="ctr"/>
                      <a:r>
                        <a:rPr lang="vi-VN" sz="1800" b="0" i="0" u="none" strike="noStrike">
                          <a:solidFill>
                            <a:srgbClr val="000000"/>
                          </a:solidFill>
                          <a:effectLst/>
                          <a:latin typeface="+mj-lt"/>
                        </a:rPr>
                        <a:t>Lãi vay (I)</a:t>
                      </a:r>
                    </a:p>
                  </a:txBody>
                  <a:tcPr marL="7620" marR="7620" marT="7620" marB="0" anchor="ctr"/>
                </a:tc>
                <a:tc>
                  <a:txBody>
                    <a:bodyPr/>
                    <a:lstStyle/>
                    <a:p>
                      <a:pPr algn="r" fontAlgn="ctr"/>
                      <a:r>
                        <a:rPr lang="vi-VN" sz="1800" b="0" i="0" u="none" strike="noStrike">
                          <a:solidFill>
                            <a:srgbClr val="000000"/>
                          </a:solidFill>
                          <a:effectLst/>
                          <a:latin typeface="+mj-lt"/>
                        </a:rPr>
                        <a:t>16,500,000</a:t>
                      </a:r>
                    </a:p>
                  </a:txBody>
                  <a:tcPr marL="7620" marR="7620" marT="7620" marB="0" anchor="ctr"/>
                </a:tc>
                <a:tc>
                  <a:txBody>
                    <a:bodyPr/>
                    <a:lstStyle/>
                    <a:p>
                      <a:pPr algn="r" fontAlgn="ctr"/>
                      <a:r>
                        <a:rPr lang="vi-VN" sz="1800" b="0" i="0" u="none" strike="noStrike">
                          <a:solidFill>
                            <a:srgbClr val="000000"/>
                          </a:solidFill>
                          <a:effectLst/>
                          <a:latin typeface="+mj-lt"/>
                        </a:rPr>
                        <a:t>13,200,000</a:t>
                      </a:r>
                    </a:p>
                  </a:txBody>
                  <a:tcPr marL="7620" marR="7620" marT="7620" marB="0" anchor="ctr"/>
                </a:tc>
                <a:tc>
                  <a:txBody>
                    <a:bodyPr/>
                    <a:lstStyle/>
                    <a:p>
                      <a:pPr algn="r" fontAlgn="ctr"/>
                      <a:r>
                        <a:rPr lang="vi-VN" sz="1800" b="0" i="0" u="none" strike="noStrike">
                          <a:solidFill>
                            <a:srgbClr val="000000"/>
                          </a:solidFill>
                          <a:effectLst/>
                          <a:latin typeface="+mj-lt"/>
                        </a:rPr>
                        <a:t>9,900,000</a:t>
                      </a:r>
                    </a:p>
                  </a:txBody>
                  <a:tcPr marL="7620" marR="7620" marT="7620" marB="0" anchor="ctr"/>
                </a:tc>
                <a:tc>
                  <a:txBody>
                    <a:bodyPr/>
                    <a:lstStyle/>
                    <a:p>
                      <a:pPr algn="r" fontAlgn="ctr"/>
                      <a:r>
                        <a:rPr lang="vi-VN" sz="1800" b="0" i="0" u="none" strike="noStrike">
                          <a:solidFill>
                            <a:srgbClr val="000000"/>
                          </a:solidFill>
                          <a:effectLst/>
                          <a:latin typeface="+mj-lt"/>
                        </a:rPr>
                        <a:t>6,600,000</a:t>
                      </a:r>
                    </a:p>
                  </a:txBody>
                  <a:tcPr marL="7620" marR="7620" marT="7620" marB="0" anchor="ctr"/>
                </a:tc>
                <a:tc>
                  <a:txBody>
                    <a:bodyPr/>
                    <a:lstStyle/>
                    <a:p>
                      <a:pPr algn="r" fontAlgn="ctr"/>
                      <a:r>
                        <a:rPr lang="vi-VN" sz="1800" b="0" i="0" u="none" strike="noStrike">
                          <a:solidFill>
                            <a:srgbClr val="000000"/>
                          </a:solidFill>
                          <a:effectLst/>
                          <a:latin typeface="+mj-lt"/>
                        </a:rPr>
                        <a:t>3,300,000</a:t>
                      </a:r>
                    </a:p>
                  </a:txBody>
                  <a:tcPr marL="7620" marR="7620" marT="7620" marB="0" anchor="ctr"/>
                </a:tc>
                <a:extLst>
                  <a:ext uri="{0D108BD9-81ED-4DB2-BD59-A6C34878D82A}">
                    <a16:rowId xmlns:a16="http://schemas.microsoft.com/office/drawing/2014/main" val="2758624255"/>
                  </a:ext>
                </a:extLst>
              </a:tr>
              <a:tr h="493842">
                <a:tc>
                  <a:txBody>
                    <a:bodyPr/>
                    <a:lstStyle/>
                    <a:p>
                      <a:pPr algn="l" fontAlgn="ctr"/>
                      <a:r>
                        <a:rPr lang="vi-VN" sz="1800" b="0" i="0" u="none" strike="noStrike">
                          <a:solidFill>
                            <a:srgbClr val="FF0000"/>
                          </a:solidFill>
                          <a:effectLst/>
                          <a:latin typeface="+mj-lt"/>
                        </a:rPr>
                        <a:t>Thu nhập trước thuế (EBT)</a:t>
                      </a:r>
                    </a:p>
                  </a:txBody>
                  <a:tcPr marL="7620" marR="7620" marT="7620" marB="0" anchor="ctr"/>
                </a:tc>
                <a:tc>
                  <a:txBody>
                    <a:bodyPr/>
                    <a:lstStyle/>
                    <a:p>
                      <a:pPr algn="r" fontAlgn="ctr"/>
                      <a:r>
                        <a:rPr lang="vi-VN" sz="1800" b="0" i="0" u="none" strike="noStrike">
                          <a:solidFill>
                            <a:srgbClr val="FF0000"/>
                          </a:solidFill>
                          <a:effectLst/>
                          <a:latin typeface="+mj-lt"/>
                        </a:rPr>
                        <a:t>151,500,000</a:t>
                      </a:r>
                    </a:p>
                  </a:txBody>
                  <a:tcPr marL="7620" marR="7620" marT="7620" marB="0" anchor="ctr"/>
                </a:tc>
                <a:tc>
                  <a:txBody>
                    <a:bodyPr/>
                    <a:lstStyle/>
                    <a:p>
                      <a:pPr algn="r" fontAlgn="ctr"/>
                      <a:r>
                        <a:rPr lang="vi-VN" sz="1800" b="0" i="0" u="none" strike="noStrike">
                          <a:solidFill>
                            <a:srgbClr val="FF0000"/>
                          </a:solidFill>
                          <a:effectLst/>
                          <a:latin typeface="+mj-lt"/>
                        </a:rPr>
                        <a:t>487,200,000</a:t>
                      </a:r>
                    </a:p>
                  </a:txBody>
                  <a:tcPr marL="7620" marR="7620" marT="7620" marB="0" anchor="ctr"/>
                </a:tc>
                <a:tc>
                  <a:txBody>
                    <a:bodyPr/>
                    <a:lstStyle/>
                    <a:p>
                      <a:pPr algn="r" fontAlgn="ctr"/>
                      <a:r>
                        <a:rPr lang="vi-VN" sz="1800" b="0" i="0" u="none" strike="noStrike">
                          <a:solidFill>
                            <a:srgbClr val="FF0000"/>
                          </a:solidFill>
                          <a:effectLst/>
                          <a:latin typeface="+mj-lt"/>
                        </a:rPr>
                        <a:t>948,300,000</a:t>
                      </a:r>
                    </a:p>
                  </a:txBody>
                  <a:tcPr marL="7620" marR="7620" marT="7620" marB="0" anchor="ctr"/>
                </a:tc>
                <a:tc>
                  <a:txBody>
                    <a:bodyPr/>
                    <a:lstStyle/>
                    <a:p>
                      <a:pPr algn="r" fontAlgn="ctr"/>
                      <a:r>
                        <a:rPr lang="vi-VN" sz="1800" b="0" i="0" u="none" strike="noStrike">
                          <a:solidFill>
                            <a:srgbClr val="FF0000"/>
                          </a:solidFill>
                          <a:effectLst/>
                          <a:latin typeface="+mj-lt"/>
                        </a:rPr>
                        <a:t>1,574,988,000</a:t>
                      </a:r>
                    </a:p>
                  </a:txBody>
                  <a:tcPr marL="7620" marR="7620" marT="7620" marB="0" anchor="ctr"/>
                </a:tc>
                <a:tc>
                  <a:txBody>
                    <a:bodyPr/>
                    <a:lstStyle/>
                    <a:p>
                      <a:pPr algn="r" fontAlgn="ctr"/>
                      <a:r>
                        <a:rPr lang="vi-VN" sz="1800" b="0" i="0" u="none" strike="noStrike">
                          <a:solidFill>
                            <a:srgbClr val="FF0000"/>
                          </a:solidFill>
                          <a:effectLst/>
                          <a:latin typeface="+mj-lt"/>
                        </a:rPr>
                        <a:t>2,419,765,200</a:t>
                      </a:r>
                    </a:p>
                  </a:txBody>
                  <a:tcPr marL="7620" marR="7620" marT="7620" marB="0" anchor="ctr"/>
                </a:tc>
                <a:extLst>
                  <a:ext uri="{0D108BD9-81ED-4DB2-BD59-A6C34878D82A}">
                    <a16:rowId xmlns:a16="http://schemas.microsoft.com/office/drawing/2014/main" val="706001308"/>
                  </a:ext>
                </a:extLst>
              </a:tr>
              <a:tr h="493842">
                <a:tc>
                  <a:txBody>
                    <a:bodyPr/>
                    <a:lstStyle/>
                    <a:p>
                      <a:pPr algn="l" fontAlgn="ctr"/>
                      <a:r>
                        <a:rPr lang="vi-VN" sz="1800" b="0" i="0" u="none" strike="noStrike">
                          <a:solidFill>
                            <a:srgbClr val="000000"/>
                          </a:solidFill>
                          <a:effectLst/>
                          <a:latin typeface="+mj-lt"/>
                        </a:rPr>
                        <a:t>Thuế TNDN (T)</a:t>
                      </a:r>
                    </a:p>
                  </a:txBody>
                  <a:tcPr marL="7620" marR="7620" marT="7620" marB="0" anchor="ctr"/>
                </a:tc>
                <a:tc>
                  <a:txBody>
                    <a:bodyPr/>
                    <a:lstStyle/>
                    <a:p>
                      <a:pPr algn="r" fontAlgn="ctr"/>
                      <a:r>
                        <a:rPr lang="vi-VN" sz="1800" b="0" i="0" u="none" strike="noStrike">
                          <a:solidFill>
                            <a:srgbClr val="000000"/>
                          </a:solidFill>
                          <a:effectLst/>
                          <a:latin typeface="+mj-lt"/>
                        </a:rPr>
                        <a:t>30,300,000</a:t>
                      </a:r>
                    </a:p>
                  </a:txBody>
                  <a:tcPr marL="7620" marR="7620" marT="7620" marB="0" anchor="ctr"/>
                </a:tc>
                <a:tc>
                  <a:txBody>
                    <a:bodyPr/>
                    <a:lstStyle/>
                    <a:p>
                      <a:pPr algn="r" fontAlgn="ctr"/>
                      <a:r>
                        <a:rPr lang="vi-VN" sz="1800" b="0" i="0" u="none" strike="noStrike">
                          <a:solidFill>
                            <a:srgbClr val="000000"/>
                          </a:solidFill>
                          <a:effectLst/>
                          <a:latin typeface="+mj-lt"/>
                        </a:rPr>
                        <a:t>97,440,000</a:t>
                      </a:r>
                    </a:p>
                  </a:txBody>
                  <a:tcPr marL="7620" marR="7620" marT="7620" marB="0" anchor="ctr"/>
                </a:tc>
                <a:tc>
                  <a:txBody>
                    <a:bodyPr/>
                    <a:lstStyle/>
                    <a:p>
                      <a:pPr algn="r" fontAlgn="ctr"/>
                      <a:r>
                        <a:rPr lang="vi-VN" sz="1800" b="0" i="0" u="none" strike="noStrike">
                          <a:solidFill>
                            <a:srgbClr val="000000"/>
                          </a:solidFill>
                          <a:effectLst/>
                          <a:latin typeface="+mj-lt"/>
                        </a:rPr>
                        <a:t>189,660,000</a:t>
                      </a:r>
                    </a:p>
                  </a:txBody>
                  <a:tcPr marL="7620" marR="7620" marT="7620" marB="0" anchor="ctr"/>
                </a:tc>
                <a:tc>
                  <a:txBody>
                    <a:bodyPr/>
                    <a:lstStyle/>
                    <a:p>
                      <a:pPr algn="r" fontAlgn="ctr"/>
                      <a:r>
                        <a:rPr lang="vi-VN" sz="1800" b="0" i="0" u="none" strike="noStrike">
                          <a:solidFill>
                            <a:srgbClr val="000000"/>
                          </a:solidFill>
                          <a:effectLst/>
                          <a:latin typeface="+mj-lt"/>
                        </a:rPr>
                        <a:t>314,997,600</a:t>
                      </a:r>
                    </a:p>
                  </a:txBody>
                  <a:tcPr marL="7620" marR="7620" marT="7620" marB="0" anchor="ctr"/>
                </a:tc>
                <a:tc>
                  <a:txBody>
                    <a:bodyPr/>
                    <a:lstStyle/>
                    <a:p>
                      <a:pPr algn="r" fontAlgn="ctr"/>
                      <a:r>
                        <a:rPr lang="vi-VN" sz="1800" b="0" i="0" u="none" strike="noStrike">
                          <a:solidFill>
                            <a:srgbClr val="000000"/>
                          </a:solidFill>
                          <a:effectLst/>
                          <a:latin typeface="+mj-lt"/>
                        </a:rPr>
                        <a:t>483,953,040</a:t>
                      </a:r>
                    </a:p>
                  </a:txBody>
                  <a:tcPr marL="7620" marR="7620" marT="7620" marB="0" anchor="ctr"/>
                </a:tc>
                <a:extLst>
                  <a:ext uri="{0D108BD9-81ED-4DB2-BD59-A6C34878D82A}">
                    <a16:rowId xmlns:a16="http://schemas.microsoft.com/office/drawing/2014/main" val="405713721"/>
                  </a:ext>
                </a:extLst>
              </a:tr>
              <a:tr h="626339">
                <a:tc>
                  <a:txBody>
                    <a:bodyPr/>
                    <a:lstStyle/>
                    <a:p>
                      <a:pPr algn="l" fontAlgn="ctr"/>
                      <a:r>
                        <a:rPr lang="vi-VN" sz="1800" b="1" i="0" u="none" strike="noStrike">
                          <a:solidFill>
                            <a:srgbClr val="0070C0"/>
                          </a:solidFill>
                          <a:effectLst/>
                          <a:latin typeface="+mj-lt"/>
                        </a:rPr>
                        <a:t>Thu nhập sau thuế (EAT)</a:t>
                      </a:r>
                    </a:p>
                  </a:txBody>
                  <a:tcPr marL="7620" marR="7620" marT="7620" marB="0" anchor="ctr"/>
                </a:tc>
                <a:tc>
                  <a:txBody>
                    <a:bodyPr/>
                    <a:lstStyle/>
                    <a:p>
                      <a:pPr algn="r" fontAlgn="ctr"/>
                      <a:r>
                        <a:rPr lang="vi-VN" sz="1800" b="1" i="0" u="none" strike="noStrike">
                          <a:solidFill>
                            <a:srgbClr val="0070C0"/>
                          </a:solidFill>
                          <a:effectLst/>
                          <a:latin typeface="+mj-lt"/>
                        </a:rPr>
                        <a:t>121,200,000</a:t>
                      </a:r>
                    </a:p>
                  </a:txBody>
                  <a:tcPr marL="7620" marR="7620" marT="7620" marB="0" anchor="ctr"/>
                </a:tc>
                <a:tc>
                  <a:txBody>
                    <a:bodyPr/>
                    <a:lstStyle/>
                    <a:p>
                      <a:pPr algn="r" fontAlgn="ctr"/>
                      <a:r>
                        <a:rPr lang="vi-VN" sz="1800" b="1" i="0" u="none" strike="noStrike">
                          <a:solidFill>
                            <a:srgbClr val="0070C0"/>
                          </a:solidFill>
                          <a:effectLst/>
                          <a:latin typeface="+mj-lt"/>
                        </a:rPr>
                        <a:t>389,760,000</a:t>
                      </a:r>
                    </a:p>
                  </a:txBody>
                  <a:tcPr marL="7620" marR="7620" marT="7620" marB="0" anchor="ctr"/>
                </a:tc>
                <a:tc>
                  <a:txBody>
                    <a:bodyPr/>
                    <a:lstStyle/>
                    <a:p>
                      <a:pPr algn="r" fontAlgn="ctr"/>
                      <a:r>
                        <a:rPr lang="vi-VN" sz="1800" b="1" i="0" u="none" strike="noStrike">
                          <a:solidFill>
                            <a:srgbClr val="0070C0"/>
                          </a:solidFill>
                          <a:effectLst/>
                          <a:latin typeface="+mj-lt"/>
                        </a:rPr>
                        <a:t>758,640,000</a:t>
                      </a:r>
                    </a:p>
                  </a:txBody>
                  <a:tcPr marL="7620" marR="7620" marT="7620" marB="0" anchor="ctr"/>
                </a:tc>
                <a:tc>
                  <a:txBody>
                    <a:bodyPr/>
                    <a:lstStyle/>
                    <a:p>
                      <a:pPr algn="r" fontAlgn="ctr"/>
                      <a:r>
                        <a:rPr lang="vi-VN" sz="1800" b="1" i="0" u="none" strike="noStrike">
                          <a:solidFill>
                            <a:srgbClr val="0070C0"/>
                          </a:solidFill>
                          <a:effectLst/>
                          <a:latin typeface="+mj-lt"/>
                        </a:rPr>
                        <a:t>1,259,990,400</a:t>
                      </a:r>
                    </a:p>
                  </a:txBody>
                  <a:tcPr marL="7620" marR="7620" marT="7620" marB="0" anchor="ctr"/>
                </a:tc>
                <a:tc>
                  <a:txBody>
                    <a:bodyPr/>
                    <a:lstStyle/>
                    <a:p>
                      <a:pPr algn="r" fontAlgn="ctr"/>
                      <a:r>
                        <a:rPr lang="vi-VN" sz="1800" b="1" i="0" u="none" strike="noStrike">
                          <a:solidFill>
                            <a:srgbClr val="0070C0"/>
                          </a:solidFill>
                          <a:effectLst/>
                          <a:latin typeface="+mj-lt"/>
                        </a:rPr>
                        <a:t>1,935,812,160</a:t>
                      </a:r>
                    </a:p>
                  </a:txBody>
                  <a:tcPr marL="7620" marR="7620" marT="7620" marB="0" anchor="ctr"/>
                </a:tc>
                <a:extLst>
                  <a:ext uri="{0D108BD9-81ED-4DB2-BD59-A6C34878D82A}">
                    <a16:rowId xmlns:a16="http://schemas.microsoft.com/office/drawing/2014/main" val="2912664059"/>
                  </a:ext>
                </a:extLst>
              </a:tr>
            </a:tbl>
          </a:graphicData>
        </a:graphic>
      </p:graphicFrame>
    </p:spTree>
    <p:extLst>
      <p:ext uri="{BB962C8B-B14F-4D97-AF65-F5344CB8AC3E}">
        <p14:creationId xmlns:p14="http://schemas.microsoft.com/office/powerpoint/2010/main" val="4187959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Điểm hòa vốn</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1138048462"/>
              </p:ext>
            </p:extLst>
          </p:nvPr>
        </p:nvGraphicFramePr>
        <p:xfrm>
          <a:off x="1539240" y="1364912"/>
          <a:ext cx="9113519" cy="4639649"/>
        </p:xfrm>
        <a:graphic>
          <a:graphicData uri="http://schemas.openxmlformats.org/drawingml/2006/table">
            <a:tbl>
              <a:tblPr>
                <a:tableStyleId>{ED083AE6-46FA-4A59-8FB0-9F97EB10719F}</a:tableStyleId>
              </a:tblPr>
              <a:tblGrid>
                <a:gridCol w="4212671">
                  <a:extLst>
                    <a:ext uri="{9D8B030D-6E8A-4147-A177-3AD203B41FA5}">
                      <a16:colId xmlns:a16="http://schemas.microsoft.com/office/drawing/2014/main" val="4238321454"/>
                    </a:ext>
                  </a:extLst>
                </a:gridCol>
                <a:gridCol w="2469718">
                  <a:extLst>
                    <a:ext uri="{9D8B030D-6E8A-4147-A177-3AD203B41FA5}">
                      <a16:colId xmlns:a16="http://schemas.microsoft.com/office/drawing/2014/main" val="1984292120"/>
                    </a:ext>
                  </a:extLst>
                </a:gridCol>
                <a:gridCol w="2431130">
                  <a:extLst>
                    <a:ext uri="{9D8B030D-6E8A-4147-A177-3AD203B41FA5}">
                      <a16:colId xmlns:a16="http://schemas.microsoft.com/office/drawing/2014/main" val="3214419561"/>
                    </a:ext>
                  </a:extLst>
                </a:gridCol>
              </a:tblGrid>
              <a:tr h="662807">
                <a:tc>
                  <a:txBody>
                    <a:bodyPr/>
                    <a:lstStyle/>
                    <a:p>
                      <a:pPr algn="l" fontAlgn="ctr"/>
                      <a:r>
                        <a:rPr lang="vi-VN" sz="1800" b="1" i="0" u="none" strike="noStrike">
                          <a:solidFill>
                            <a:srgbClr val="0070C0"/>
                          </a:solidFill>
                          <a:effectLst/>
                          <a:latin typeface="+mj-lt"/>
                        </a:rPr>
                        <a:t>Điểm hòa vốn</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tc>
                  <a:txBody>
                    <a:bodyPr/>
                    <a:lstStyle/>
                    <a:p>
                      <a:pPr algn="l" fontAlgn="ctr"/>
                      <a:r>
                        <a:rPr lang="vi-VN" sz="1800" b="0" i="0" u="none" strike="noStrike">
                          <a:solidFill>
                            <a:srgbClr val="000000"/>
                          </a:solidFill>
                          <a:effectLst/>
                          <a:latin typeface="+mj-lt"/>
                        </a:rPr>
                        <a:t> </a:t>
                      </a:r>
                    </a:p>
                  </a:txBody>
                  <a:tcPr marL="7620" marR="7620" marT="7620" marB="0" anchor="ctr"/>
                </a:tc>
                <a:extLst>
                  <a:ext uri="{0D108BD9-81ED-4DB2-BD59-A6C34878D82A}">
                    <a16:rowId xmlns:a16="http://schemas.microsoft.com/office/drawing/2014/main" val="3770169718"/>
                  </a:ext>
                </a:extLst>
              </a:tr>
              <a:tr h="662807">
                <a:tc>
                  <a:txBody>
                    <a:bodyPr/>
                    <a:lstStyle/>
                    <a:p>
                      <a:pPr algn="l" fontAlgn="ctr"/>
                      <a:r>
                        <a:rPr lang="vi-VN" sz="1800" b="0" i="0" u="none" strike="noStrike">
                          <a:solidFill>
                            <a:srgbClr val="000000"/>
                          </a:solidFill>
                          <a:effectLst/>
                          <a:latin typeface="+mj-lt"/>
                        </a:rPr>
                        <a:t>Sản lượng tiêu thụ</a:t>
                      </a:r>
                    </a:p>
                  </a:txBody>
                  <a:tcPr marL="7620" marR="7620" marT="7620" marB="0" anchor="ctr"/>
                </a:tc>
                <a:tc>
                  <a:txBody>
                    <a:bodyPr/>
                    <a:lstStyle/>
                    <a:p>
                      <a:pPr algn="r" fontAlgn="ctr"/>
                      <a:r>
                        <a:rPr lang="vi-VN" sz="1800" b="0" i="0" u="none" strike="noStrike">
                          <a:solidFill>
                            <a:srgbClr val="000000"/>
                          </a:solidFill>
                          <a:effectLst/>
                          <a:latin typeface="+mj-lt"/>
                        </a:rPr>
                        <a:t>8</a:t>
                      </a:r>
                    </a:p>
                  </a:txBody>
                  <a:tcPr marL="7620" marR="7620" marT="7620" marB="0" anchor="ctr"/>
                </a:tc>
                <a:tc>
                  <a:txBody>
                    <a:bodyPr/>
                    <a:lstStyle/>
                    <a:p>
                      <a:pPr algn="l" fontAlgn="ctr"/>
                      <a:r>
                        <a:rPr lang="vi-VN" sz="1800" b="0" i="1" u="none" strike="noStrike">
                          <a:solidFill>
                            <a:srgbClr val="000000"/>
                          </a:solidFill>
                          <a:effectLst/>
                          <a:latin typeface="+mj-lt"/>
                        </a:rPr>
                        <a:t>website/tháng</a:t>
                      </a:r>
                    </a:p>
                  </a:txBody>
                  <a:tcPr marL="7620" marR="7620" marT="7620" marB="0" anchor="ctr"/>
                </a:tc>
                <a:extLst>
                  <a:ext uri="{0D108BD9-81ED-4DB2-BD59-A6C34878D82A}">
                    <a16:rowId xmlns:a16="http://schemas.microsoft.com/office/drawing/2014/main" val="1149428426"/>
                  </a:ext>
                </a:extLst>
              </a:tr>
              <a:tr h="662807">
                <a:tc>
                  <a:txBody>
                    <a:bodyPr/>
                    <a:lstStyle/>
                    <a:p>
                      <a:pPr algn="l" fontAlgn="ctr"/>
                      <a:r>
                        <a:rPr lang="vi-VN" sz="1800" b="0" i="0" u="none" strike="noStrike">
                          <a:solidFill>
                            <a:srgbClr val="000000"/>
                          </a:solidFill>
                          <a:effectLst/>
                          <a:latin typeface="+mj-lt"/>
                        </a:rPr>
                        <a:t>Giá bán</a:t>
                      </a:r>
                    </a:p>
                  </a:txBody>
                  <a:tcPr marL="7620" marR="7620" marT="7620" marB="0" anchor="ctr"/>
                </a:tc>
                <a:tc>
                  <a:txBody>
                    <a:bodyPr/>
                    <a:lstStyle/>
                    <a:p>
                      <a:pPr algn="r" fontAlgn="ctr"/>
                      <a:r>
                        <a:rPr lang="vi-VN" sz="1800" b="0" i="0" u="none" strike="noStrike">
                          <a:solidFill>
                            <a:srgbClr val="000000"/>
                          </a:solidFill>
                          <a:effectLst/>
                          <a:latin typeface="+mj-lt"/>
                        </a:rPr>
                        <a:t>20,000,000</a:t>
                      </a:r>
                    </a:p>
                  </a:txBody>
                  <a:tcPr marL="7620" marR="7620" marT="7620" marB="0" anchor="ctr"/>
                </a:tc>
                <a:tc>
                  <a:txBody>
                    <a:bodyPr/>
                    <a:lstStyle/>
                    <a:p>
                      <a:pPr algn="l" fontAlgn="ctr"/>
                      <a:r>
                        <a:rPr lang="vi-VN" sz="1800" b="0" i="1" u="none" strike="noStrike">
                          <a:solidFill>
                            <a:srgbClr val="000000"/>
                          </a:solidFill>
                          <a:effectLst/>
                          <a:latin typeface="+mj-lt"/>
                        </a:rPr>
                        <a:t>đồng/website</a:t>
                      </a:r>
                    </a:p>
                  </a:txBody>
                  <a:tcPr marL="7620" marR="7620" marT="7620" marB="0" anchor="ctr"/>
                </a:tc>
                <a:extLst>
                  <a:ext uri="{0D108BD9-81ED-4DB2-BD59-A6C34878D82A}">
                    <a16:rowId xmlns:a16="http://schemas.microsoft.com/office/drawing/2014/main" val="1295052492"/>
                  </a:ext>
                </a:extLst>
              </a:tr>
              <a:tr h="662807">
                <a:tc>
                  <a:txBody>
                    <a:bodyPr/>
                    <a:lstStyle/>
                    <a:p>
                      <a:pPr algn="l" fontAlgn="ctr"/>
                      <a:r>
                        <a:rPr lang="vi-VN" sz="1800" b="0" i="0" u="none" strike="noStrike">
                          <a:solidFill>
                            <a:srgbClr val="000000"/>
                          </a:solidFill>
                          <a:effectLst/>
                          <a:latin typeface="+mj-lt"/>
                        </a:rPr>
                        <a:t>Sản lượng tiêu thụ </a:t>
                      </a:r>
                    </a:p>
                  </a:txBody>
                  <a:tcPr marL="7620" marR="7620" marT="7620" marB="0" anchor="ctr"/>
                </a:tc>
                <a:tc>
                  <a:txBody>
                    <a:bodyPr/>
                    <a:lstStyle/>
                    <a:p>
                      <a:pPr algn="r" fontAlgn="ctr"/>
                      <a:r>
                        <a:rPr lang="vi-VN" sz="1800" b="0" i="0" u="none" strike="noStrike">
                          <a:solidFill>
                            <a:srgbClr val="000000"/>
                          </a:solidFill>
                          <a:effectLst/>
                          <a:latin typeface="+mj-lt"/>
                        </a:rPr>
                        <a:t>96</a:t>
                      </a:r>
                    </a:p>
                  </a:txBody>
                  <a:tcPr marL="7620" marR="7620" marT="7620" marB="0" anchor="ctr"/>
                </a:tc>
                <a:tc>
                  <a:txBody>
                    <a:bodyPr/>
                    <a:lstStyle/>
                    <a:p>
                      <a:pPr algn="l" fontAlgn="ctr"/>
                      <a:r>
                        <a:rPr lang="vi-VN" sz="1800" b="0" i="1" u="none" strike="noStrike">
                          <a:solidFill>
                            <a:srgbClr val="000000"/>
                          </a:solidFill>
                          <a:effectLst/>
                          <a:latin typeface="+mj-lt"/>
                        </a:rPr>
                        <a:t>website/năm</a:t>
                      </a:r>
                    </a:p>
                  </a:txBody>
                  <a:tcPr marL="7620" marR="7620" marT="7620" marB="0" anchor="ctr"/>
                </a:tc>
                <a:extLst>
                  <a:ext uri="{0D108BD9-81ED-4DB2-BD59-A6C34878D82A}">
                    <a16:rowId xmlns:a16="http://schemas.microsoft.com/office/drawing/2014/main" val="3430613014"/>
                  </a:ext>
                </a:extLst>
              </a:tr>
              <a:tr h="662807">
                <a:tc>
                  <a:txBody>
                    <a:bodyPr/>
                    <a:lstStyle/>
                    <a:p>
                      <a:pPr algn="l" fontAlgn="ctr"/>
                      <a:r>
                        <a:rPr lang="vi-VN" sz="1800" b="0" i="0" u="none" strike="noStrike">
                          <a:solidFill>
                            <a:srgbClr val="000000"/>
                          </a:solidFill>
                          <a:effectLst/>
                          <a:latin typeface="+mj-lt"/>
                        </a:rPr>
                        <a:t>Chi phí cố định </a:t>
                      </a:r>
                    </a:p>
                  </a:txBody>
                  <a:tcPr marL="7620" marR="7620" marT="7620" marB="0" anchor="ctr"/>
                </a:tc>
                <a:tc>
                  <a:txBody>
                    <a:bodyPr/>
                    <a:lstStyle/>
                    <a:p>
                      <a:pPr algn="r" fontAlgn="ctr"/>
                      <a:r>
                        <a:rPr lang="vi-VN" sz="1800" b="0" i="0" u="none" strike="noStrike">
                          <a:solidFill>
                            <a:srgbClr val="000000"/>
                          </a:solidFill>
                          <a:effectLst/>
                          <a:latin typeface="+mj-lt"/>
                        </a:rPr>
                        <a:t>1,284,000,000</a:t>
                      </a:r>
                    </a:p>
                  </a:txBody>
                  <a:tcPr marL="7620" marR="7620" marT="7620" marB="0" anchor="ctr"/>
                </a:tc>
                <a:tc>
                  <a:txBody>
                    <a:bodyPr/>
                    <a:lstStyle/>
                    <a:p>
                      <a:pPr algn="l" fontAlgn="ctr"/>
                      <a:r>
                        <a:rPr lang="vi-VN" sz="1800" b="0" i="1" u="none" strike="noStrike">
                          <a:solidFill>
                            <a:srgbClr val="000000"/>
                          </a:solidFill>
                          <a:effectLst/>
                          <a:latin typeface="+mj-lt"/>
                        </a:rPr>
                        <a:t>đồng/năm</a:t>
                      </a:r>
                    </a:p>
                  </a:txBody>
                  <a:tcPr marL="7620" marR="7620" marT="7620" marB="0" anchor="ctr"/>
                </a:tc>
                <a:extLst>
                  <a:ext uri="{0D108BD9-81ED-4DB2-BD59-A6C34878D82A}">
                    <a16:rowId xmlns:a16="http://schemas.microsoft.com/office/drawing/2014/main" val="1674484338"/>
                  </a:ext>
                </a:extLst>
              </a:tr>
              <a:tr h="662807">
                <a:tc>
                  <a:txBody>
                    <a:bodyPr/>
                    <a:lstStyle/>
                    <a:p>
                      <a:pPr algn="l" fontAlgn="ctr"/>
                      <a:r>
                        <a:rPr lang="it-IT" sz="1800" b="0" i="0" u="none" strike="noStrike">
                          <a:solidFill>
                            <a:srgbClr val="000000"/>
                          </a:solidFill>
                          <a:effectLst/>
                          <a:latin typeface="+mj-lt"/>
                        </a:rPr>
                        <a:t>Chi phí biến đổi/ sp</a:t>
                      </a:r>
                    </a:p>
                  </a:txBody>
                  <a:tcPr marL="7620" marR="7620" marT="7620" marB="0" anchor="ctr"/>
                </a:tc>
                <a:tc>
                  <a:txBody>
                    <a:bodyPr/>
                    <a:lstStyle/>
                    <a:p>
                      <a:pPr algn="r" fontAlgn="ctr"/>
                      <a:r>
                        <a:rPr lang="vi-VN" sz="1800" b="0" i="0" u="none" strike="noStrike">
                          <a:solidFill>
                            <a:srgbClr val="000000"/>
                          </a:solidFill>
                          <a:effectLst/>
                          <a:latin typeface="+mj-lt"/>
                        </a:rPr>
                        <a:t>4,000,000</a:t>
                      </a:r>
                    </a:p>
                  </a:txBody>
                  <a:tcPr marL="7620" marR="7620" marT="7620" marB="0" anchor="ctr"/>
                </a:tc>
                <a:tc>
                  <a:txBody>
                    <a:bodyPr/>
                    <a:lstStyle/>
                    <a:p>
                      <a:pPr algn="l" fontAlgn="ctr"/>
                      <a:r>
                        <a:rPr lang="vi-VN" sz="1800" b="0" i="1" u="none" strike="noStrike">
                          <a:solidFill>
                            <a:srgbClr val="000000"/>
                          </a:solidFill>
                          <a:effectLst/>
                          <a:latin typeface="+mj-lt"/>
                        </a:rPr>
                        <a:t>đồng/website</a:t>
                      </a:r>
                    </a:p>
                  </a:txBody>
                  <a:tcPr marL="7620" marR="7620" marT="7620" marB="0" anchor="ctr"/>
                </a:tc>
                <a:extLst>
                  <a:ext uri="{0D108BD9-81ED-4DB2-BD59-A6C34878D82A}">
                    <a16:rowId xmlns:a16="http://schemas.microsoft.com/office/drawing/2014/main" val="152531898"/>
                  </a:ext>
                </a:extLst>
              </a:tr>
              <a:tr h="662807">
                <a:tc>
                  <a:txBody>
                    <a:bodyPr/>
                    <a:lstStyle/>
                    <a:p>
                      <a:pPr algn="l" fontAlgn="ctr"/>
                      <a:r>
                        <a:rPr lang="vi-VN" sz="1800" b="1" i="0" u="none" strike="noStrike">
                          <a:solidFill>
                            <a:srgbClr val="0070C0"/>
                          </a:solidFill>
                          <a:effectLst/>
                          <a:latin typeface="+mj-lt"/>
                        </a:rPr>
                        <a:t>Sản lượng hòa vốn</a:t>
                      </a:r>
                    </a:p>
                  </a:txBody>
                  <a:tcPr marL="7620" marR="7620" marT="7620" marB="0" anchor="ctr"/>
                </a:tc>
                <a:tc>
                  <a:txBody>
                    <a:bodyPr/>
                    <a:lstStyle/>
                    <a:p>
                      <a:pPr algn="r" fontAlgn="ctr"/>
                      <a:r>
                        <a:rPr lang="vi-VN" sz="1800" b="1" i="0" u="none" strike="noStrike">
                          <a:solidFill>
                            <a:srgbClr val="0070C0"/>
                          </a:solidFill>
                          <a:effectLst/>
                          <a:latin typeface="+mj-lt"/>
                        </a:rPr>
                        <a:t>80</a:t>
                      </a:r>
                    </a:p>
                  </a:txBody>
                  <a:tcPr marL="7620" marR="7620" marT="7620" marB="0" anchor="ctr"/>
                </a:tc>
                <a:tc>
                  <a:txBody>
                    <a:bodyPr/>
                    <a:lstStyle/>
                    <a:p>
                      <a:pPr algn="l" fontAlgn="ctr"/>
                      <a:r>
                        <a:rPr lang="vi-VN" sz="1800" b="1" i="0" u="none" strike="noStrike">
                          <a:solidFill>
                            <a:srgbClr val="0070C0"/>
                          </a:solidFill>
                          <a:effectLst/>
                          <a:latin typeface="+mj-lt"/>
                        </a:rPr>
                        <a:t>website</a:t>
                      </a:r>
                    </a:p>
                  </a:txBody>
                  <a:tcPr marL="7620" marR="7620" marT="7620" marB="0" anchor="ctr"/>
                </a:tc>
                <a:extLst>
                  <a:ext uri="{0D108BD9-81ED-4DB2-BD59-A6C34878D82A}">
                    <a16:rowId xmlns:a16="http://schemas.microsoft.com/office/drawing/2014/main" val="2758624255"/>
                  </a:ext>
                </a:extLst>
              </a:tr>
            </a:tbl>
          </a:graphicData>
        </a:graphic>
      </p:graphicFrame>
    </p:spTree>
    <p:extLst>
      <p:ext uri="{BB962C8B-B14F-4D97-AF65-F5344CB8AC3E}">
        <p14:creationId xmlns:p14="http://schemas.microsoft.com/office/powerpoint/2010/main" val="3670126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227033BC-2100-4617-A981-C38148FAE2A1}"/>
              </a:ext>
            </a:extLst>
          </p:cNvPr>
          <p:cNvSpPr/>
          <p:nvPr/>
        </p:nvSpPr>
        <p:spPr>
          <a:xfrm rot="2700000">
            <a:off x="5203317" y="2536316"/>
            <a:ext cx="1785367" cy="1785367"/>
          </a:xfrm>
          <a:prstGeom prst="ellipse">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任意多边形: 形状 32">
            <a:extLst>
              <a:ext uri="{FF2B5EF4-FFF2-40B4-BE49-F238E27FC236}">
                <a16:creationId xmlns:a16="http://schemas.microsoft.com/office/drawing/2014/main" id="{E11D234C-5ECB-4BDD-B1A4-23E661C722AA}"/>
              </a:ext>
            </a:extLst>
          </p:cNvPr>
          <p:cNvSpPr/>
          <p:nvPr/>
        </p:nvSpPr>
        <p:spPr>
          <a:xfrm>
            <a:off x="5817728" y="3185192"/>
            <a:ext cx="556544" cy="48761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p:spPr>
        <p:txBody>
          <a:bodyPr anchor="ctr"/>
          <a:lstStyle/>
          <a:p>
            <a:pPr algn="ctr"/>
            <a:endParaRPr>
              <a:solidFill>
                <a:prstClr val="black"/>
              </a:solidFill>
              <a:cs typeface="+mn-ea"/>
              <a:sym typeface="+mn-lt"/>
            </a:endParaRPr>
          </a:p>
        </p:txBody>
      </p:sp>
      <p:sp>
        <p:nvSpPr>
          <p:cNvPr id="4" name="椭圆 3">
            <a:extLst>
              <a:ext uri="{FF2B5EF4-FFF2-40B4-BE49-F238E27FC236}">
                <a16:creationId xmlns:a16="http://schemas.microsoft.com/office/drawing/2014/main" id="{B598CD6E-E67E-43F3-B830-62334FE62DE0}"/>
              </a:ext>
            </a:extLst>
          </p:cNvPr>
          <p:cNvSpPr/>
          <p:nvPr/>
        </p:nvSpPr>
        <p:spPr>
          <a:xfrm rot="2700000">
            <a:off x="4509346" y="1856412"/>
            <a:ext cx="3173308" cy="3145173"/>
          </a:xfrm>
          <a:prstGeom prst="ellipse">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192CDC12-6CE1-4629-999A-555383162C07}"/>
              </a:ext>
            </a:extLst>
          </p:cNvPr>
          <p:cNvSpPr/>
          <p:nvPr/>
        </p:nvSpPr>
        <p:spPr>
          <a:xfrm>
            <a:off x="3591411" y="2068744"/>
            <a:ext cx="703269" cy="453907"/>
          </a:xfrm>
          <a:prstGeom prst="rect">
            <a:avLst/>
          </a:prstGeom>
          <a:noFill/>
        </p:spPr>
        <p:txBody>
          <a:bodyPr wrap="square" rtlCol="0">
            <a:spAutoFit/>
          </a:bodyPr>
          <a:lstStyle/>
          <a:p>
            <a:pPr algn="just">
              <a:lnSpc>
                <a:spcPct val="150000"/>
              </a:lnSpc>
            </a:pPr>
            <a:r>
              <a:rPr lang="en-US" altLang="zh-CN" b="1">
                <a:cs typeface="+mn-ea"/>
                <a:sym typeface="+mn-lt"/>
              </a:rPr>
              <a:t>NPV</a:t>
            </a:r>
            <a:endParaRPr lang="zh-CN" altLang="en-US" b="1" dirty="0">
              <a:cs typeface="+mn-ea"/>
              <a:sym typeface="+mn-lt"/>
            </a:endParaRPr>
          </a:p>
        </p:txBody>
      </p:sp>
      <p:grpSp>
        <p:nvGrpSpPr>
          <p:cNvPr id="14" name="组合 13">
            <a:extLst>
              <a:ext uri="{FF2B5EF4-FFF2-40B4-BE49-F238E27FC236}">
                <a16:creationId xmlns:a16="http://schemas.microsoft.com/office/drawing/2014/main" id="{C58496B5-1675-4CCC-8AA7-96A4AD6D08EF}"/>
              </a:ext>
            </a:extLst>
          </p:cNvPr>
          <p:cNvGrpSpPr/>
          <p:nvPr/>
        </p:nvGrpSpPr>
        <p:grpSpPr>
          <a:xfrm>
            <a:off x="4348028" y="2212882"/>
            <a:ext cx="703269" cy="648176"/>
            <a:chOff x="1848819" y="3878956"/>
            <a:chExt cx="703269" cy="648176"/>
          </a:xfrm>
        </p:grpSpPr>
        <p:sp>
          <p:nvSpPr>
            <p:cNvPr id="12" name="矩形: 圆角 11">
              <a:extLst>
                <a:ext uri="{FF2B5EF4-FFF2-40B4-BE49-F238E27FC236}">
                  <a16:creationId xmlns:a16="http://schemas.microsoft.com/office/drawing/2014/main" id="{0A3E44AA-AB6C-4953-859A-CB08CCCF038D}"/>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67EB93AE-2F83-42C6-83F0-D52777E65545}"/>
                </a:ext>
              </a:extLst>
            </p:cNvPr>
            <p:cNvSpPr txBox="1"/>
            <p:nvPr/>
          </p:nvSpPr>
          <p:spPr>
            <a:xfrm>
              <a:off x="1848819" y="3943368"/>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01</a:t>
              </a:r>
              <a:endParaRPr lang="zh-CN" altLang="en-US" dirty="0">
                <a:solidFill>
                  <a:schemeClr val="bg1"/>
                </a:solidFill>
                <a:cs typeface="+mn-ea"/>
                <a:sym typeface="+mn-lt"/>
              </a:endParaRPr>
            </a:p>
          </p:txBody>
        </p:sp>
      </p:grpSp>
      <p:grpSp>
        <p:nvGrpSpPr>
          <p:cNvPr id="15" name="组合 14">
            <a:extLst>
              <a:ext uri="{FF2B5EF4-FFF2-40B4-BE49-F238E27FC236}">
                <a16:creationId xmlns:a16="http://schemas.microsoft.com/office/drawing/2014/main" id="{B6ACE82C-AFF0-449E-A045-10EF0B4531ED}"/>
              </a:ext>
            </a:extLst>
          </p:cNvPr>
          <p:cNvGrpSpPr/>
          <p:nvPr/>
        </p:nvGrpSpPr>
        <p:grpSpPr>
          <a:xfrm>
            <a:off x="4587513" y="4180101"/>
            <a:ext cx="703269" cy="648176"/>
            <a:chOff x="1848819" y="3878956"/>
            <a:chExt cx="703269" cy="648176"/>
          </a:xfrm>
        </p:grpSpPr>
        <p:sp>
          <p:nvSpPr>
            <p:cNvPr id="16" name="矩形: 圆角 15">
              <a:extLst>
                <a:ext uri="{FF2B5EF4-FFF2-40B4-BE49-F238E27FC236}">
                  <a16:creationId xmlns:a16="http://schemas.microsoft.com/office/drawing/2014/main" id="{5B375061-43E7-422E-B751-53BED0F5B424}"/>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a:extLst>
                <a:ext uri="{FF2B5EF4-FFF2-40B4-BE49-F238E27FC236}">
                  <a16:creationId xmlns:a16="http://schemas.microsoft.com/office/drawing/2014/main" id="{59E93CD0-5BD3-4FA5-93B9-E6DAF5D1BF06}"/>
                </a:ext>
              </a:extLst>
            </p:cNvPr>
            <p:cNvSpPr txBox="1"/>
            <p:nvPr/>
          </p:nvSpPr>
          <p:spPr>
            <a:xfrm>
              <a:off x="1848819" y="3930464"/>
              <a:ext cx="703269" cy="519351"/>
            </a:xfrm>
            <a:prstGeom prst="ellipse">
              <a:avLst/>
            </a:prstGeom>
            <a:noFill/>
          </p:spPr>
          <p:txBody>
            <a:bodyPr wrap="square" rtlCol="0">
              <a:spAutoFit/>
            </a:bodyPr>
            <a:lstStyle/>
            <a:p>
              <a:pPr algn="ctr"/>
              <a:r>
                <a:rPr lang="en-US" altLang="zh-CN" dirty="0">
                  <a:solidFill>
                    <a:schemeClr val="bg1"/>
                  </a:solidFill>
                  <a:cs typeface="+mn-ea"/>
                  <a:sym typeface="+mn-lt"/>
                </a:rPr>
                <a:t>02</a:t>
              </a:r>
              <a:endParaRPr lang="zh-CN" altLang="en-US" dirty="0">
                <a:solidFill>
                  <a:schemeClr val="bg1"/>
                </a:solidFill>
                <a:cs typeface="+mn-ea"/>
                <a:sym typeface="+mn-lt"/>
              </a:endParaRPr>
            </a:p>
          </p:txBody>
        </p:sp>
      </p:grpSp>
      <p:sp>
        <p:nvSpPr>
          <p:cNvPr id="18" name="矩形 17">
            <a:extLst>
              <a:ext uri="{FF2B5EF4-FFF2-40B4-BE49-F238E27FC236}">
                <a16:creationId xmlns:a16="http://schemas.microsoft.com/office/drawing/2014/main" id="{F4C83E02-B18F-4B92-BA3E-47D2BB718DA9}"/>
              </a:ext>
            </a:extLst>
          </p:cNvPr>
          <p:cNvSpPr/>
          <p:nvPr/>
        </p:nvSpPr>
        <p:spPr>
          <a:xfrm>
            <a:off x="3591411" y="4420299"/>
            <a:ext cx="830477" cy="453907"/>
          </a:xfrm>
          <a:prstGeom prst="rect">
            <a:avLst/>
          </a:prstGeom>
          <a:noFill/>
        </p:spPr>
        <p:txBody>
          <a:bodyPr wrap="square" rtlCol="0">
            <a:spAutoFit/>
          </a:bodyPr>
          <a:lstStyle/>
          <a:p>
            <a:pPr algn="r">
              <a:lnSpc>
                <a:spcPct val="150000"/>
              </a:lnSpc>
            </a:pPr>
            <a:r>
              <a:rPr lang="vi-VN" altLang="zh-CN" b="1">
                <a:cs typeface="+mn-ea"/>
                <a:sym typeface="+mn-lt"/>
              </a:rPr>
              <a:t>IRR</a:t>
            </a:r>
            <a:endParaRPr lang="en-GB" altLang="zh-CN" b="1">
              <a:cs typeface="+mn-ea"/>
              <a:sym typeface="+mn-lt"/>
            </a:endParaRPr>
          </a:p>
        </p:txBody>
      </p:sp>
      <p:grpSp>
        <p:nvGrpSpPr>
          <p:cNvPr id="19" name="组合 18">
            <a:extLst>
              <a:ext uri="{FF2B5EF4-FFF2-40B4-BE49-F238E27FC236}">
                <a16:creationId xmlns:a16="http://schemas.microsoft.com/office/drawing/2014/main" id="{F99D57AA-5D66-46AE-8F57-B44F426D6B8A}"/>
              </a:ext>
            </a:extLst>
          </p:cNvPr>
          <p:cNvGrpSpPr/>
          <p:nvPr/>
        </p:nvGrpSpPr>
        <p:grpSpPr>
          <a:xfrm>
            <a:off x="6696294" y="1798509"/>
            <a:ext cx="703269" cy="648176"/>
            <a:chOff x="1835614" y="3878956"/>
            <a:chExt cx="703269" cy="648176"/>
          </a:xfrm>
        </p:grpSpPr>
        <p:sp>
          <p:nvSpPr>
            <p:cNvPr id="20" name="矩形: 圆角 19">
              <a:extLst>
                <a:ext uri="{FF2B5EF4-FFF2-40B4-BE49-F238E27FC236}">
                  <a16:creationId xmlns:a16="http://schemas.microsoft.com/office/drawing/2014/main" id="{5A86EC1A-8B07-4A07-A8EA-5D44828FB56B}"/>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id="{AC5792E2-149B-46D9-A0EF-FE4985DB696D}"/>
                </a:ext>
              </a:extLst>
            </p:cNvPr>
            <p:cNvSpPr txBox="1"/>
            <p:nvPr/>
          </p:nvSpPr>
          <p:spPr>
            <a:xfrm>
              <a:off x="1835614" y="3927810"/>
              <a:ext cx="703269" cy="519351"/>
            </a:xfrm>
            <a:prstGeom prst="ellipse">
              <a:avLst/>
            </a:prstGeom>
            <a:noFill/>
          </p:spPr>
          <p:txBody>
            <a:bodyPr wrap="square" rtlCol="0">
              <a:spAutoFit/>
            </a:bodyPr>
            <a:lstStyle/>
            <a:p>
              <a:pPr algn="ctr"/>
              <a:r>
                <a:rPr lang="en-US" altLang="zh-CN">
                  <a:solidFill>
                    <a:schemeClr val="bg1"/>
                  </a:solidFill>
                  <a:cs typeface="+mn-ea"/>
                  <a:sym typeface="+mn-lt"/>
                </a:rPr>
                <a:t>04</a:t>
              </a:r>
              <a:endParaRPr lang="zh-CN" altLang="en-US" dirty="0">
                <a:solidFill>
                  <a:schemeClr val="bg1"/>
                </a:solidFill>
                <a:cs typeface="+mn-ea"/>
                <a:sym typeface="+mn-lt"/>
              </a:endParaRPr>
            </a:p>
          </p:txBody>
        </p:sp>
      </p:grpSp>
      <p:sp>
        <p:nvSpPr>
          <p:cNvPr id="22" name="矩形 21">
            <a:extLst>
              <a:ext uri="{FF2B5EF4-FFF2-40B4-BE49-F238E27FC236}">
                <a16:creationId xmlns:a16="http://schemas.microsoft.com/office/drawing/2014/main" id="{CFEE2700-07A3-4004-8B0F-3D7A832EC809}"/>
              </a:ext>
            </a:extLst>
          </p:cNvPr>
          <p:cNvSpPr/>
          <p:nvPr/>
        </p:nvSpPr>
        <p:spPr>
          <a:xfrm>
            <a:off x="7601699" y="1664267"/>
            <a:ext cx="3209906" cy="453907"/>
          </a:xfrm>
          <a:prstGeom prst="rect">
            <a:avLst/>
          </a:prstGeom>
          <a:noFill/>
        </p:spPr>
        <p:txBody>
          <a:bodyPr wrap="square" rtlCol="0">
            <a:spAutoFit/>
          </a:bodyPr>
          <a:lstStyle/>
          <a:p>
            <a:pPr algn="just">
              <a:lnSpc>
                <a:spcPct val="150000"/>
              </a:lnSpc>
            </a:pPr>
            <a:r>
              <a:rPr lang="en-GB" altLang="zh-CN" b="1">
                <a:cs typeface="+mn-ea"/>
                <a:sym typeface="+mn-lt"/>
              </a:rPr>
              <a:t>Thời gian thu hồi vốn</a:t>
            </a:r>
          </a:p>
        </p:txBody>
      </p:sp>
      <p:grpSp>
        <p:nvGrpSpPr>
          <p:cNvPr id="23" name="组合 22">
            <a:extLst>
              <a:ext uri="{FF2B5EF4-FFF2-40B4-BE49-F238E27FC236}">
                <a16:creationId xmlns:a16="http://schemas.microsoft.com/office/drawing/2014/main" id="{39F8578C-760D-48B5-ABA6-5B78BEFC2479}"/>
              </a:ext>
            </a:extLst>
          </p:cNvPr>
          <p:cNvGrpSpPr/>
          <p:nvPr/>
        </p:nvGrpSpPr>
        <p:grpSpPr>
          <a:xfrm>
            <a:off x="7194052" y="3719072"/>
            <a:ext cx="703269" cy="648176"/>
            <a:chOff x="1848819" y="3878956"/>
            <a:chExt cx="703269" cy="648176"/>
          </a:xfrm>
        </p:grpSpPr>
        <p:sp>
          <p:nvSpPr>
            <p:cNvPr id="24" name="矩形: 圆角 23">
              <a:extLst>
                <a:ext uri="{FF2B5EF4-FFF2-40B4-BE49-F238E27FC236}">
                  <a16:creationId xmlns:a16="http://schemas.microsoft.com/office/drawing/2014/main" id="{BCA9D32C-6544-4322-BDC1-594311C5DA6E}"/>
                </a:ext>
              </a:extLst>
            </p:cNvPr>
            <p:cNvSpPr/>
            <p:nvPr/>
          </p:nvSpPr>
          <p:spPr>
            <a:xfrm rot="2700000">
              <a:off x="1876366" y="3878956"/>
              <a:ext cx="648176" cy="648176"/>
            </a:xfrm>
            <a:prstGeom prst="ellipse">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F3244163-743A-4234-9B20-083D755F7781}"/>
                </a:ext>
              </a:extLst>
            </p:cNvPr>
            <p:cNvSpPr txBox="1"/>
            <p:nvPr/>
          </p:nvSpPr>
          <p:spPr>
            <a:xfrm>
              <a:off x="1848819" y="3943368"/>
              <a:ext cx="703269" cy="519351"/>
            </a:xfrm>
            <a:prstGeom prst="ellipse">
              <a:avLst/>
            </a:prstGeom>
            <a:noFill/>
          </p:spPr>
          <p:txBody>
            <a:bodyPr wrap="square" rtlCol="0">
              <a:spAutoFit/>
            </a:bodyPr>
            <a:lstStyle/>
            <a:p>
              <a:pPr algn="ctr"/>
              <a:r>
                <a:rPr lang="en-US" altLang="zh-CN">
                  <a:solidFill>
                    <a:schemeClr val="bg1"/>
                  </a:solidFill>
                  <a:cs typeface="+mn-ea"/>
                  <a:sym typeface="+mn-lt"/>
                </a:rPr>
                <a:t>03</a:t>
              </a:r>
              <a:endParaRPr lang="zh-CN" altLang="en-US" dirty="0">
                <a:solidFill>
                  <a:schemeClr val="bg1"/>
                </a:solidFill>
                <a:cs typeface="+mn-ea"/>
                <a:sym typeface="+mn-lt"/>
              </a:endParaRPr>
            </a:p>
          </p:txBody>
        </p:sp>
      </p:grpSp>
      <p:sp>
        <p:nvSpPr>
          <p:cNvPr id="26" name="矩形 25">
            <a:extLst>
              <a:ext uri="{FF2B5EF4-FFF2-40B4-BE49-F238E27FC236}">
                <a16:creationId xmlns:a16="http://schemas.microsoft.com/office/drawing/2014/main" id="{7C6F0E22-A556-4248-9F05-7A5DAB616A19}"/>
              </a:ext>
            </a:extLst>
          </p:cNvPr>
          <p:cNvSpPr/>
          <p:nvPr/>
        </p:nvSpPr>
        <p:spPr>
          <a:xfrm>
            <a:off x="7938092" y="3663593"/>
            <a:ext cx="2873513" cy="453907"/>
          </a:xfrm>
          <a:prstGeom prst="rect">
            <a:avLst/>
          </a:prstGeom>
          <a:noFill/>
        </p:spPr>
        <p:txBody>
          <a:bodyPr wrap="square" rtlCol="0">
            <a:spAutoFit/>
          </a:bodyPr>
          <a:lstStyle/>
          <a:p>
            <a:pPr algn="just">
              <a:lnSpc>
                <a:spcPct val="150000"/>
              </a:lnSpc>
            </a:pPr>
            <a:r>
              <a:rPr lang="vi-VN" altLang="zh-CN" b="1">
                <a:cs typeface="+mn-ea"/>
                <a:sym typeface="+mn-lt"/>
              </a:rPr>
              <a:t>Sản lượng thu hồi vốn</a:t>
            </a:r>
            <a:endParaRPr lang="zh-CN" altLang="en-US" b="1" dirty="0">
              <a:cs typeface="+mn-ea"/>
              <a:sym typeface="+mn-lt"/>
            </a:endParaRPr>
          </a:p>
        </p:txBody>
      </p:sp>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Phân tích tài chính</a:t>
            </a:r>
          </a:p>
        </p:txBody>
      </p:sp>
      <p:sp>
        <p:nvSpPr>
          <p:cNvPr id="5" name="AutoShape 2" descr="Chỉ số NPV">
            <a:extLst>
              <a:ext uri="{FF2B5EF4-FFF2-40B4-BE49-F238E27FC236}">
                <a16:creationId xmlns:a16="http://schemas.microsoft.com/office/drawing/2014/main" id="{922880D3-3735-46B8-A459-79FF56DA7E5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8" name="Picture 7">
            <a:extLst>
              <a:ext uri="{FF2B5EF4-FFF2-40B4-BE49-F238E27FC236}">
                <a16:creationId xmlns:a16="http://schemas.microsoft.com/office/drawing/2014/main" id="{E99CBF4A-29B8-47F7-BF9E-85D3C052CE6A}"/>
              </a:ext>
            </a:extLst>
          </p:cNvPr>
          <p:cNvPicPr>
            <a:picLocks noChangeAspect="1"/>
          </p:cNvPicPr>
          <p:nvPr/>
        </p:nvPicPr>
        <p:blipFill>
          <a:blip r:embed="rId2"/>
          <a:stretch>
            <a:fillRect/>
          </a:stretch>
        </p:blipFill>
        <p:spPr>
          <a:xfrm>
            <a:off x="390910" y="2594204"/>
            <a:ext cx="3672250" cy="904432"/>
          </a:xfrm>
          <a:prstGeom prst="rect">
            <a:avLst/>
          </a:prstGeom>
        </p:spPr>
      </p:pic>
      <p:pic>
        <p:nvPicPr>
          <p:cNvPr id="10" name="Picture 9">
            <a:extLst>
              <a:ext uri="{FF2B5EF4-FFF2-40B4-BE49-F238E27FC236}">
                <a16:creationId xmlns:a16="http://schemas.microsoft.com/office/drawing/2014/main" id="{C15746E6-58FB-4311-94FB-D5CA7098779F}"/>
              </a:ext>
            </a:extLst>
          </p:cNvPr>
          <p:cNvPicPr>
            <a:picLocks noChangeAspect="1"/>
          </p:cNvPicPr>
          <p:nvPr/>
        </p:nvPicPr>
        <p:blipFill>
          <a:blip r:embed="rId3"/>
          <a:stretch>
            <a:fillRect/>
          </a:stretch>
        </p:blipFill>
        <p:spPr>
          <a:xfrm>
            <a:off x="152495" y="5024312"/>
            <a:ext cx="4786652" cy="1037586"/>
          </a:xfrm>
          <a:prstGeom prst="rect">
            <a:avLst/>
          </a:prstGeom>
        </p:spPr>
      </p:pic>
    </p:spTree>
    <p:extLst>
      <p:ext uri="{BB962C8B-B14F-4D97-AF65-F5344CB8AC3E}">
        <p14:creationId xmlns:p14="http://schemas.microsoft.com/office/powerpoint/2010/main" val="16879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500"/>
                                        <p:tgtEl>
                                          <p:spTgt spid="18"/>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randombar(horizontal)">
                                      <p:cBhvr>
                                        <p:cTn id="40" dur="500"/>
                                        <p:tgtEl>
                                          <p:spTgt spid="26"/>
                                        </p:tgtEl>
                                      </p:cBhvr>
                                    </p:animEffect>
                                  </p:childTnLst>
                                </p:cTn>
                              </p:par>
                              <p:par>
                                <p:cTn id="41" presetID="14" presetClass="entr" presetSubtype="1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randombar(horizontal)">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randombar(horizontal)">
                                      <p:cBhvr>
                                        <p:cTn id="48" dur="500"/>
                                        <p:tgtEl>
                                          <p:spTgt spid="22"/>
                                        </p:tgtEl>
                                      </p:cBhvr>
                                    </p:animEffect>
                                  </p:childTnLst>
                                </p:cTn>
                              </p:par>
                              <p:par>
                                <p:cTn id="49" presetID="14" presetClass="entr" presetSubtype="1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randombar(horizontal)">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18" grpId="0"/>
      <p:bldP spid="22" grpId="0"/>
      <p:bldP spid="2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F9115C8-A835-4F4E-BD8C-888911548D78}"/>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dòng tiền</a:t>
            </a:r>
          </a:p>
        </p:txBody>
      </p:sp>
      <p:graphicFrame>
        <p:nvGraphicFramePr>
          <p:cNvPr id="7" name="Table 6">
            <a:extLst>
              <a:ext uri="{FF2B5EF4-FFF2-40B4-BE49-F238E27FC236}">
                <a16:creationId xmlns:a16="http://schemas.microsoft.com/office/drawing/2014/main" id="{33C44FB6-5E55-414D-AE89-4E7B6C199339}"/>
              </a:ext>
            </a:extLst>
          </p:cNvPr>
          <p:cNvGraphicFramePr>
            <a:graphicFrameLocks noGrp="1"/>
          </p:cNvGraphicFramePr>
          <p:nvPr>
            <p:extLst>
              <p:ext uri="{D42A27DB-BD31-4B8C-83A1-F6EECF244321}">
                <p14:modId xmlns:p14="http://schemas.microsoft.com/office/powerpoint/2010/main" val="467295135"/>
              </p:ext>
            </p:extLst>
          </p:nvPr>
        </p:nvGraphicFramePr>
        <p:xfrm>
          <a:off x="622179" y="1192192"/>
          <a:ext cx="10535813" cy="5278899"/>
        </p:xfrm>
        <a:graphic>
          <a:graphicData uri="http://schemas.openxmlformats.org/drawingml/2006/table">
            <a:tbl>
              <a:tblPr>
                <a:tableStyleId>{ED083AE6-46FA-4A59-8FB0-9F97EB10719F}</a:tableStyleId>
              </a:tblPr>
              <a:tblGrid>
                <a:gridCol w="2344075">
                  <a:extLst>
                    <a:ext uri="{9D8B030D-6E8A-4147-A177-3AD203B41FA5}">
                      <a16:colId xmlns:a16="http://schemas.microsoft.com/office/drawing/2014/main" val="4238321454"/>
                    </a:ext>
                  </a:extLst>
                </a:gridCol>
                <a:gridCol w="1374236">
                  <a:extLst>
                    <a:ext uri="{9D8B030D-6E8A-4147-A177-3AD203B41FA5}">
                      <a16:colId xmlns:a16="http://schemas.microsoft.com/office/drawing/2014/main" val="1984292120"/>
                    </a:ext>
                  </a:extLst>
                </a:gridCol>
                <a:gridCol w="1352764">
                  <a:extLst>
                    <a:ext uri="{9D8B030D-6E8A-4147-A177-3AD203B41FA5}">
                      <a16:colId xmlns:a16="http://schemas.microsoft.com/office/drawing/2014/main" val="3214419561"/>
                    </a:ext>
                  </a:extLst>
                </a:gridCol>
                <a:gridCol w="1352764">
                  <a:extLst>
                    <a:ext uri="{9D8B030D-6E8A-4147-A177-3AD203B41FA5}">
                      <a16:colId xmlns:a16="http://schemas.microsoft.com/office/drawing/2014/main" val="639200210"/>
                    </a:ext>
                  </a:extLst>
                </a:gridCol>
                <a:gridCol w="1384974">
                  <a:extLst>
                    <a:ext uri="{9D8B030D-6E8A-4147-A177-3AD203B41FA5}">
                      <a16:colId xmlns:a16="http://schemas.microsoft.com/office/drawing/2014/main" val="379841125"/>
                    </a:ext>
                  </a:extLst>
                </a:gridCol>
                <a:gridCol w="1352764">
                  <a:extLst>
                    <a:ext uri="{9D8B030D-6E8A-4147-A177-3AD203B41FA5}">
                      <a16:colId xmlns:a16="http://schemas.microsoft.com/office/drawing/2014/main" val="1526587864"/>
                    </a:ext>
                  </a:extLst>
                </a:gridCol>
                <a:gridCol w="1374236">
                  <a:extLst>
                    <a:ext uri="{9D8B030D-6E8A-4147-A177-3AD203B41FA5}">
                      <a16:colId xmlns:a16="http://schemas.microsoft.com/office/drawing/2014/main" val="2518817812"/>
                    </a:ext>
                  </a:extLst>
                </a:gridCol>
              </a:tblGrid>
              <a:tr h="301288">
                <a:tc>
                  <a:txBody>
                    <a:bodyPr/>
                    <a:lstStyle/>
                    <a:p>
                      <a:pPr algn="ctr" fontAlgn="ctr"/>
                      <a:r>
                        <a:rPr lang="vi-VN" sz="1600" u="none" strike="noStrike">
                          <a:effectLst/>
                        </a:rPr>
                        <a:t>Năm</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1</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2</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3</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4</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ctr" fontAlgn="ctr"/>
                      <a:r>
                        <a:rPr lang="vi-VN" sz="1600" u="none" strike="noStrike">
                          <a:effectLst/>
                        </a:rPr>
                        <a:t>5</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770169718"/>
                  </a:ext>
                </a:extLst>
              </a:tr>
              <a:tr h="301288">
                <a:tc>
                  <a:txBody>
                    <a:bodyPr/>
                    <a:lstStyle/>
                    <a:p>
                      <a:pPr algn="l" fontAlgn="ctr"/>
                      <a:r>
                        <a:rPr lang="vi-VN" sz="1600" u="none" strike="noStrike">
                          <a:effectLst/>
                        </a:rPr>
                        <a:t>Dòng tiền vào (Bt)</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1,920,000,000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2,496,000,000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3,244,800,000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4,218,240,000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5,713,712,000</a:t>
                      </a:r>
                      <a:endParaRPr lang="vi-VN" sz="1600" b="1"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149428426"/>
                  </a:ext>
                </a:extLst>
              </a:tr>
              <a:tr h="301288">
                <a:tc>
                  <a:txBody>
                    <a:bodyPr/>
                    <a:lstStyle/>
                    <a:p>
                      <a:pPr algn="l" fontAlgn="ctr"/>
                      <a:r>
                        <a:rPr lang="vi-VN" sz="1600" u="none" strike="noStrike">
                          <a:effectLst/>
                        </a:rPr>
                        <a:t>Doanh thu</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1,920,000,000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2,496,000,000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3,244,800,000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4,218,240,000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5,483,712,000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295052492"/>
                  </a:ext>
                </a:extLst>
              </a:tr>
              <a:tr h="301288">
                <a:tc>
                  <a:txBody>
                    <a:bodyPr/>
                    <a:lstStyle/>
                    <a:p>
                      <a:pPr algn="l" fontAlgn="ctr"/>
                      <a:r>
                        <a:rPr lang="vi-VN" sz="1600" u="none" strike="noStrike">
                          <a:effectLst/>
                        </a:rPr>
                        <a:t>Thanh lý TSCĐ (sau thuế)</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100,000,000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430613014"/>
                  </a:ext>
                </a:extLst>
              </a:tr>
              <a:tr h="301288">
                <a:tc>
                  <a:txBody>
                    <a:bodyPr/>
                    <a:lstStyle/>
                    <a:p>
                      <a:pPr algn="l" fontAlgn="ctr"/>
                      <a:r>
                        <a:rPr lang="vi-VN" sz="1600" u="none" strike="noStrike">
                          <a:effectLst/>
                        </a:rPr>
                        <a:t>Thu hồi tiền đặt cọc</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80,000,000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674484338"/>
                  </a:ext>
                </a:extLst>
              </a:tr>
              <a:tr h="301288">
                <a:tc>
                  <a:txBody>
                    <a:bodyPr/>
                    <a:lstStyle/>
                    <a:p>
                      <a:pPr algn="l" fontAlgn="ctr"/>
                      <a:r>
                        <a:rPr lang="vi-VN" sz="1600" u="none" strike="noStrike">
                          <a:effectLst/>
                        </a:rPr>
                        <a:t>Thu hồi vốn lưu động</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50,000,000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52531898"/>
                  </a:ext>
                </a:extLst>
              </a:tr>
              <a:tr h="301288">
                <a:tc>
                  <a:txBody>
                    <a:bodyPr/>
                    <a:lstStyle/>
                    <a:p>
                      <a:pPr algn="l" fontAlgn="ctr"/>
                      <a:r>
                        <a:rPr lang="vi-VN" sz="1600" u="none" strike="noStrike">
                          <a:effectLst/>
                        </a:rPr>
                        <a:t>Dòng tiền ra (Ct)</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550,000,000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1,698,300,000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2,009,040,000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2,392,260,000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2,867,649,600</a:t>
                      </a:r>
                      <a:endParaRPr lang="vi-VN" sz="1600" b="1"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3,460,599,840</a:t>
                      </a:r>
                      <a:endParaRPr lang="vi-VN" sz="1600" b="1"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758624255"/>
                  </a:ext>
                </a:extLst>
              </a:tr>
              <a:tr h="301288">
                <a:tc>
                  <a:txBody>
                    <a:bodyPr/>
                    <a:lstStyle/>
                    <a:p>
                      <a:pPr algn="l" fontAlgn="ctr"/>
                      <a:r>
                        <a:rPr lang="vi-VN" sz="1600" u="none" strike="noStrike">
                          <a:effectLst/>
                        </a:rPr>
                        <a:t>Chi đầu tư ban đầu</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550,000,000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706001308"/>
                  </a:ext>
                </a:extLst>
              </a:tr>
              <a:tr h="301288">
                <a:tc>
                  <a:txBody>
                    <a:bodyPr/>
                    <a:lstStyle/>
                    <a:p>
                      <a:pPr algn="l" fontAlgn="ctr"/>
                      <a:r>
                        <a:rPr lang="vi-VN" sz="1600" u="none" strike="noStrike">
                          <a:effectLst/>
                        </a:rPr>
                        <a:t>Chi phí hoạt động</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1,668,000,000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1,911,600,000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2,202,600,000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2,552,652,000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2,976,646,800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405713721"/>
                  </a:ext>
                </a:extLst>
              </a:tr>
              <a:tr h="382123">
                <a:tc>
                  <a:txBody>
                    <a:bodyPr/>
                    <a:lstStyle/>
                    <a:p>
                      <a:pPr algn="l" fontAlgn="ctr"/>
                      <a:r>
                        <a:rPr lang="vi-VN" sz="1600" u="none" strike="noStrike">
                          <a:effectLst/>
                        </a:rPr>
                        <a:t>Thuế thu nhập DN</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30,300,000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97,440,000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189,660,000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314,997,600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483,953,040</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912664059"/>
                  </a:ext>
                </a:extLst>
              </a:tr>
              <a:tr h="301288">
                <a:tc>
                  <a:txBody>
                    <a:bodyPr/>
                    <a:lstStyle/>
                    <a:p>
                      <a:pPr algn="l" fontAlgn="ctr"/>
                      <a:r>
                        <a:rPr lang="vi-VN" sz="1600" u="none" strike="noStrike">
                          <a:effectLst/>
                        </a:rPr>
                        <a:t>Dòng tiền ròng</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-550,000,000</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221,700,000</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486,960,000</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852,540,000</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1,350,590,400</a:t>
                      </a:r>
                      <a:endParaRPr lang="vi-VN" sz="1600" b="1" i="0" u="none" strike="noStrike">
                        <a:solidFill>
                          <a:srgbClr val="0070C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2,253,112,160</a:t>
                      </a:r>
                      <a:endParaRPr lang="vi-VN" sz="1600" b="1" i="0" u="none" strike="noStrike">
                        <a:solidFill>
                          <a:srgbClr val="0070C0"/>
                        </a:solidFill>
                        <a:effectLst/>
                        <a:latin typeface="Arial" panose="020B0604020202020204" pitchFamily="34" charset="0"/>
                      </a:endParaRPr>
                    </a:p>
                  </a:txBody>
                  <a:tcPr marL="0" marR="0" marT="0" marB="0" anchor="ctr"/>
                </a:tc>
                <a:extLst>
                  <a:ext uri="{0D108BD9-81ED-4DB2-BD59-A6C34878D82A}">
                    <a16:rowId xmlns:a16="http://schemas.microsoft.com/office/drawing/2014/main" val="794027135"/>
                  </a:ext>
                </a:extLst>
              </a:tr>
              <a:tr h="411517">
                <a:tc>
                  <a:txBody>
                    <a:bodyPr/>
                    <a:lstStyle/>
                    <a:p>
                      <a:pPr algn="l" fontAlgn="ctr"/>
                      <a:r>
                        <a:rPr lang="vi-VN" sz="1600" u="none" strike="noStrike">
                          <a:effectLst/>
                        </a:rPr>
                        <a:t>Dòng tiền quy đổi</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-550,000,000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201,545,455</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402,446,281</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640,525,920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922,471,416</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1,399,005,383</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000953371"/>
                  </a:ext>
                </a:extLst>
              </a:tr>
              <a:tr h="301288">
                <a:tc>
                  <a:txBody>
                    <a:bodyPr/>
                    <a:lstStyle/>
                    <a:p>
                      <a:pPr algn="l" fontAlgn="ctr"/>
                      <a:r>
                        <a:rPr lang="vi-VN" sz="1600" u="none" strike="noStrike">
                          <a:effectLst/>
                        </a:rPr>
                        <a:t>Dòng tiền lũy kế</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-550,000,000</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-348,454,545</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53,991,736</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694,517,656</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1,616,989,072</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3,015,994,455</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372751590"/>
                  </a:ext>
                </a:extLst>
              </a:tr>
              <a:tr h="301288">
                <a:tc>
                  <a:txBody>
                    <a:bodyPr/>
                    <a:lstStyle/>
                    <a:p>
                      <a:pPr algn="l" fontAlgn="ctr"/>
                      <a:r>
                        <a:rPr lang="vi-VN" sz="1600" u="none" strike="noStrike">
                          <a:effectLst/>
                        </a:rPr>
                        <a:t>NPV</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3,015,994,455</a:t>
                      </a:r>
                      <a:endParaRPr lang="vi-VN" sz="1600" b="0" i="0" u="none" strike="noStrike">
                        <a:solidFill>
                          <a:srgbClr val="000000"/>
                        </a:solidFill>
                        <a:effectLst/>
                        <a:latin typeface="Arial" panose="020B0604020202020204" pitchFamily="34" charset="0"/>
                      </a:endParaRPr>
                    </a:p>
                  </a:txBody>
                  <a:tcPr marL="0" marR="0" marT="0" marB="0" anchor="ctr">
                    <a:solidFill>
                      <a:srgbClr val="FFFF00"/>
                    </a:solidFill>
                  </a:tcP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1642341507"/>
                  </a:ext>
                </a:extLst>
              </a:tr>
              <a:tr h="301288">
                <a:tc>
                  <a:txBody>
                    <a:bodyPr/>
                    <a:lstStyle/>
                    <a:p>
                      <a:pPr algn="l" fontAlgn="ctr"/>
                      <a:r>
                        <a:rPr lang="vi-VN" sz="1600" u="none" strike="noStrike">
                          <a:effectLst/>
                        </a:rPr>
                        <a:t>IRR</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92.46%</a:t>
                      </a:r>
                      <a:endParaRPr lang="vi-VN" sz="1600" b="0" i="0" u="none" strike="noStrike">
                        <a:solidFill>
                          <a:srgbClr val="000000"/>
                        </a:solidFill>
                        <a:effectLst/>
                        <a:latin typeface="Arial" panose="020B0604020202020204" pitchFamily="34" charset="0"/>
                      </a:endParaRPr>
                    </a:p>
                  </a:txBody>
                  <a:tcPr marL="0" marR="0" marT="0" marB="0" anchor="ctr">
                    <a:solidFill>
                      <a:srgbClr val="FFFF00"/>
                    </a:solidFill>
                  </a:tcP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359364613"/>
                  </a:ext>
                </a:extLst>
              </a:tr>
              <a:tr h="382123">
                <a:tc>
                  <a:txBody>
                    <a:bodyPr/>
                    <a:lstStyle/>
                    <a:p>
                      <a:pPr algn="l" fontAlgn="ctr"/>
                      <a:r>
                        <a:rPr lang="en-GB" sz="1600" u="none" strike="noStrike">
                          <a:effectLst/>
                        </a:rPr>
                        <a:t>Thời gian thu hồi vốn</a:t>
                      </a:r>
                      <a:endParaRPr lang="en-GB" sz="1600" b="0" i="0" u="none" strike="noStrike">
                        <a:solidFill>
                          <a:srgbClr val="000000"/>
                        </a:solidFill>
                        <a:effectLst/>
                        <a:latin typeface="Arial" panose="020B0604020202020204" pitchFamily="34" charset="0"/>
                      </a:endParaRPr>
                    </a:p>
                  </a:txBody>
                  <a:tcPr marL="0" marR="0" marT="0" marB="0" anchor="ctr"/>
                </a:tc>
                <a:tc>
                  <a:txBody>
                    <a:bodyPr/>
                    <a:lstStyle/>
                    <a:p>
                      <a:pPr algn="r" fontAlgn="ctr"/>
                      <a:r>
                        <a:rPr lang="vi-VN" sz="1600" u="none" strike="noStrike">
                          <a:effectLst/>
                        </a:rPr>
                        <a:t>10.39</a:t>
                      </a:r>
                      <a:endParaRPr lang="vi-VN" sz="1600" b="0" i="0" u="none" strike="noStrike">
                        <a:solidFill>
                          <a:srgbClr val="000000"/>
                        </a:solidFill>
                        <a:effectLst/>
                        <a:latin typeface="Arial" panose="020B0604020202020204" pitchFamily="34" charset="0"/>
                      </a:endParaRPr>
                    </a:p>
                  </a:txBody>
                  <a:tcPr marL="0" marR="0" marT="0" marB="0" anchor="ctr"/>
                </a:tc>
                <a:tc gridSpan="3">
                  <a:txBody>
                    <a:bodyPr/>
                    <a:lstStyle/>
                    <a:p>
                      <a:pPr algn="ctr" fontAlgn="ctr"/>
                      <a:r>
                        <a:rPr lang="vi-VN" sz="1600" u="none" strike="noStrike">
                          <a:effectLst/>
                        </a:rPr>
                        <a:t>1 năm 10 tháng </a:t>
                      </a:r>
                    </a:p>
                  </a:txBody>
                  <a:tcPr marL="0" marR="0" marT="0" marB="0" anchor="ctr">
                    <a:solidFill>
                      <a:srgbClr val="FFFF00"/>
                    </a:solidFill>
                  </a:tcPr>
                </a:tc>
                <a:tc hMerge="1">
                  <a:txBody>
                    <a:bodyPr/>
                    <a:lstStyle/>
                    <a:p>
                      <a:pPr algn="l" fontAlgn="b"/>
                      <a:r>
                        <a:rPr lang="vi-VN" sz="1600" u="none" strike="noStrike">
                          <a:effectLst/>
                        </a:rPr>
                        <a:t> </a:t>
                      </a:r>
                      <a:endParaRPr lang="vi-VN" sz="1400" b="0" i="0" u="none" strike="noStrike">
                        <a:solidFill>
                          <a:srgbClr val="000000"/>
                        </a:solidFill>
                        <a:effectLst/>
                        <a:latin typeface="Arial" panose="020B0604020202020204" pitchFamily="34" charset="0"/>
                      </a:endParaRPr>
                    </a:p>
                  </a:txBody>
                  <a:tcPr marL="0" marR="0" marT="0" marB="0" anchor="ctr"/>
                </a:tc>
                <a:tc hMerge="1">
                  <a:txBody>
                    <a:bodyPr/>
                    <a:lstStyle/>
                    <a:p>
                      <a:endParaRPr lang="vi-VN"/>
                    </a:p>
                  </a:txBody>
                  <a:tcP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tc>
                  <a:txBody>
                    <a:bodyPr/>
                    <a:lstStyle/>
                    <a:p>
                      <a:pPr algn="l" fontAlgn="ctr"/>
                      <a:r>
                        <a:rPr lang="vi-VN" sz="1600" u="none" strike="noStrike">
                          <a:effectLst/>
                        </a:rPr>
                        <a:t> </a:t>
                      </a:r>
                      <a:endParaRPr lang="vi-VN" sz="1600" b="0" i="0" u="none" strike="noStrike">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3222372593"/>
                  </a:ext>
                </a:extLst>
              </a:tr>
            </a:tbl>
          </a:graphicData>
        </a:graphic>
      </p:graphicFrame>
    </p:spTree>
    <p:extLst>
      <p:ext uri="{BB962C8B-B14F-4D97-AF65-F5344CB8AC3E}">
        <p14:creationId xmlns:p14="http://schemas.microsoft.com/office/powerpoint/2010/main" val="313107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Quản lý rủi ro</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11.</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378465598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Thực trạng</a:t>
            </a:r>
          </a:p>
        </p:txBody>
      </p:sp>
      <p:sp>
        <p:nvSpPr>
          <p:cNvPr id="5" name="Freeform 8">
            <a:extLst>
              <a:ext uri="{FF2B5EF4-FFF2-40B4-BE49-F238E27FC236}">
                <a16:creationId xmlns:a16="http://schemas.microsoft.com/office/drawing/2014/main" id="{EB0AEE55-08D8-4560-86AF-24D15DD8DD82}"/>
              </a:ext>
            </a:extLst>
          </p:cNvPr>
          <p:cNvSpPr>
            <a:spLocks/>
          </p:cNvSpPr>
          <p:nvPr/>
        </p:nvSpPr>
        <p:spPr bwMode="auto">
          <a:xfrm>
            <a:off x="1860961" y="1251446"/>
            <a:ext cx="3605987" cy="421690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rgbClr val="0E2DB2"/>
          </a:solidFill>
          <a:ln w="57150">
            <a:solidFill>
              <a:srgbClr val="DDD9C3"/>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8" name="Freeform 9">
            <a:extLst>
              <a:ext uri="{FF2B5EF4-FFF2-40B4-BE49-F238E27FC236}">
                <a16:creationId xmlns:a16="http://schemas.microsoft.com/office/drawing/2014/main" id="{FC7946F8-CD1F-49B8-90DD-CCD832825872}"/>
              </a:ext>
            </a:extLst>
          </p:cNvPr>
          <p:cNvSpPr>
            <a:spLocks/>
          </p:cNvSpPr>
          <p:nvPr/>
        </p:nvSpPr>
        <p:spPr bwMode="auto">
          <a:xfrm>
            <a:off x="2777638" y="1251448"/>
            <a:ext cx="2467177" cy="1523177"/>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0E2DB2"/>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9" name="Freeform 10">
            <a:extLst>
              <a:ext uri="{FF2B5EF4-FFF2-40B4-BE49-F238E27FC236}">
                <a16:creationId xmlns:a16="http://schemas.microsoft.com/office/drawing/2014/main" id="{80D0B22F-DC0D-44C1-AFC9-D35EE4C125AF}"/>
              </a:ext>
            </a:extLst>
          </p:cNvPr>
          <p:cNvSpPr>
            <a:spLocks/>
          </p:cNvSpPr>
          <p:nvPr/>
        </p:nvSpPr>
        <p:spPr bwMode="auto">
          <a:xfrm>
            <a:off x="4077865" y="2114723"/>
            <a:ext cx="1389082" cy="2200634"/>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sp>
        <p:nvSpPr>
          <p:cNvPr id="10" name="Freeform 11">
            <a:extLst>
              <a:ext uri="{FF2B5EF4-FFF2-40B4-BE49-F238E27FC236}">
                <a16:creationId xmlns:a16="http://schemas.microsoft.com/office/drawing/2014/main" id="{07BF44BB-832B-40F7-8230-B66CC9BFC763}"/>
              </a:ext>
            </a:extLst>
          </p:cNvPr>
          <p:cNvSpPr>
            <a:spLocks/>
          </p:cNvSpPr>
          <p:nvPr/>
        </p:nvSpPr>
        <p:spPr bwMode="auto">
          <a:xfrm>
            <a:off x="1843188" y="1482627"/>
            <a:ext cx="1523845" cy="2244529"/>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3E57DE"/>
          </a:solidFill>
          <a:ln w="57150">
            <a:solidFill>
              <a:schemeClr val="bg2">
                <a:lumMod val="90000"/>
              </a:schemeClr>
            </a:solidFill>
          </a:ln>
          <a:effectLst>
            <a:innerShdw blurRad="63500" dist="50800" dir="13500000">
              <a:prstClr val="black">
                <a:alpha val="50000"/>
              </a:prstClr>
            </a:innerShdw>
          </a:effectLst>
        </p:spPr>
        <p:txBody>
          <a:bodyPr lIns="84891" tIns="42446" rIns="84891" bIns="42446"/>
          <a:lstStyle/>
          <a:p>
            <a:pPr defTabSz="1132366">
              <a:defRPr/>
            </a:pPr>
            <a:endParaRPr lang="zh-CN" altLang="en-US" sz="1756"/>
          </a:p>
        </p:txBody>
      </p:sp>
      <p:grpSp>
        <p:nvGrpSpPr>
          <p:cNvPr id="11" name="组合 41">
            <a:extLst>
              <a:ext uri="{FF2B5EF4-FFF2-40B4-BE49-F238E27FC236}">
                <a16:creationId xmlns:a16="http://schemas.microsoft.com/office/drawing/2014/main" id="{3AC924AC-15E3-4BF0-BAAC-7FA6AE010CF1}"/>
              </a:ext>
            </a:extLst>
          </p:cNvPr>
          <p:cNvGrpSpPr>
            <a:grpSpLocks/>
          </p:cNvGrpSpPr>
          <p:nvPr/>
        </p:nvGrpSpPr>
        <p:grpSpPr bwMode="auto">
          <a:xfrm>
            <a:off x="1972368" y="2101200"/>
            <a:ext cx="1075720" cy="879478"/>
            <a:chOff x="1681435" y="1637023"/>
            <a:chExt cx="1152128" cy="955054"/>
          </a:xfrm>
        </p:grpSpPr>
        <p:sp>
          <p:nvSpPr>
            <p:cNvPr id="12" name="TextBox 11">
              <a:extLst>
                <a:ext uri="{FF2B5EF4-FFF2-40B4-BE49-F238E27FC236}">
                  <a16:creationId xmlns:a16="http://schemas.microsoft.com/office/drawing/2014/main" id="{357BF764-4256-48AB-B174-0CBD265690F6}"/>
                </a:ext>
              </a:extLst>
            </p:cNvPr>
            <p:cNvSpPr txBox="1"/>
            <p:nvPr/>
          </p:nvSpPr>
          <p:spPr>
            <a:xfrm>
              <a:off x="2007772" y="1637023"/>
              <a:ext cx="474198" cy="645193"/>
            </a:xfrm>
            <a:prstGeom prst="rect">
              <a:avLst/>
            </a:prstGeom>
            <a:noFill/>
          </p:spPr>
          <p:txBody>
            <a:bodyPr wrap="none">
              <a:spAutoFit/>
            </a:bodyPr>
            <a:lstStyle/>
            <a:p>
              <a:pPr defTabSz="1132366">
                <a:defRPr/>
              </a:pPr>
              <a:r>
                <a:rPr lang="en-US" altLang="zh-CN" sz="3261" b="1" dirty="0">
                  <a:solidFill>
                    <a:srgbClr val="F8F8F8"/>
                  </a:solidFill>
                  <a:latin typeface="+mj-ea"/>
                  <a:ea typeface="+mj-ea"/>
                </a:rPr>
                <a:t>1</a:t>
              </a:r>
              <a:endParaRPr lang="zh-CN" altLang="en-US" sz="3261" b="1" dirty="0">
                <a:solidFill>
                  <a:srgbClr val="F8F8F8"/>
                </a:solidFill>
                <a:latin typeface="+mj-ea"/>
                <a:ea typeface="+mj-ea"/>
              </a:endParaRPr>
            </a:p>
          </p:txBody>
        </p:sp>
        <p:sp>
          <p:nvSpPr>
            <p:cNvPr id="13" name="TextBox 12">
              <a:extLst>
                <a:ext uri="{FF2B5EF4-FFF2-40B4-BE49-F238E27FC236}">
                  <a16:creationId xmlns:a16="http://schemas.microsoft.com/office/drawing/2014/main" id="{E0B53729-A59D-443E-83B6-0603F55E6140}"/>
                </a:ext>
              </a:extLst>
            </p:cNvPr>
            <p:cNvSpPr txBox="1"/>
            <p:nvPr/>
          </p:nvSpPr>
          <p:spPr>
            <a:xfrm>
              <a:off x="1681435" y="2157585"/>
              <a:ext cx="1152128" cy="393689"/>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vi-VN" altLang="zh-CN"/>
                <a:t>Công ty</a:t>
              </a:r>
              <a:endParaRPr lang="zh-CN" altLang="en-US" dirty="0"/>
            </a:p>
          </p:txBody>
        </p:sp>
      </p:grpSp>
      <p:grpSp>
        <p:nvGrpSpPr>
          <p:cNvPr id="14" name="组合 44">
            <a:extLst>
              <a:ext uri="{FF2B5EF4-FFF2-40B4-BE49-F238E27FC236}">
                <a16:creationId xmlns:a16="http://schemas.microsoft.com/office/drawing/2014/main" id="{991F8CAD-B722-4BA2-A7F6-9B0F3A0A4733}"/>
              </a:ext>
            </a:extLst>
          </p:cNvPr>
          <p:cNvGrpSpPr>
            <a:grpSpLocks/>
          </p:cNvGrpSpPr>
          <p:nvPr/>
        </p:nvGrpSpPr>
        <p:grpSpPr bwMode="auto">
          <a:xfrm>
            <a:off x="3241243" y="1348703"/>
            <a:ext cx="1334034" cy="899916"/>
            <a:chOff x="3083192" y="871906"/>
            <a:chExt cx="1431261" cy="977285"/>
          </a:xfrm>
        </p:grpSpPr>
        <p:sp>
          <p:nvSpPr>
            <p:cNvPr id="15" name="TextBox 14">
              <a:extLst>
                <a:ext uri="{FF2B5EF4-FFF2-40B4-BE49-F238E27FC236}">
                  <a16:creationId xmlns:a16="http://schemas.microsoft.com/office/drawing/2014/main" id="{02D8AD73-2C44-416C-ADF4-1598AF2BCFE4}"/>
                </a:ext>
              </a:extLst>
            </p:cNvPr>
            <p:cNvSpPr txBox="1"/>
            <p:nvPr/>
          </p:nvSpPr>
          <p:spPr>
            <a:xfrm>
              <a:off x="3615472" y="871906"/>
              <a:ext cx="432022" cy="561379"/>
            </a:xfrm>
            <a:prstGeom prst="rect">
              <a:avLst/>
            </a:prstGeom>
            <a:noFill/>
          </p:spPr>
          <p:txBody>
            <a:bodyPr wrap="none">
              <a:spAutoFit/>
            </a:bodyPr>
            <a:lstStyle/>
            <a:p>
              <a:pPr defTabSz="1132366">
                <a:defRPr/>
              </a:pPr>
              <a:r>
                <a:rPr lang="en-US" altLang="zh-CN" sz="2759" b="1" dirty="0">
                  <a:solidFill>
                    <a:srgbClr val="F8F8F8"/>
                  </a:solidFill>
                  <a:latin typeface="+mj-ea"/>
                  <a:ea typeface="+mj-ea"/>
                </a:rPr>
                <a:t>2</a:t>
              </a:r>
              <a:endParaRPr lang="zh-CN" altLang="en-US" sz="2759" b="1" dirty="0">
                <a:solidFill>
                  <a:srgbClr val="F8F8F8"/>
                </a:solidFill>
                <a:latin typeface="+mj-ea"/>
                <a:ea typeface="+mj-ea"/>
              </a:endParaRPr>
            </a:p>
          </p:txBody>
        </p:sp>
        <p:sp>
          <p:nvSpPr>
            <p:cNvPr id="16" name="TextBox 15">
              <a:extLst>
                <a:ext uri="{FF2B5EF4-FFF2-40B4-BE49-F238E27FC236}">
                  <a16:creationId xmlns:a16="http://schemas.microsoft.com/office/drawing/2014/main" id="{70ECA443-5252-4F5D-A20D-F44C1CFD3BE3}"/>
                </a:ext>
              </a:extLst>
            </p:cNvPr>
            <p:cNvSpPr txBox="1"/>
            <p:nvPr/>
          </p:nvSpPr>
          <p:spPr>
            <a:xfrm>
              <a:off x="3083192" y="1414682"/>
              <a:ext cx="1431261" cy="434509"/>
            </a:xfrm>
            <a:prstGeom prst="rect">
              <a:avLst/>
            </a:prstGeom>
            <a:noFill/>
          </p:spPr>
          <p:txBody>
            <a:bodyPr wrap="square">
              <a:spAutoFit/>
            </a:bodyPr>
            <a:lstStyle/>
            <a:p>
              <a:pPr algn="ctr" defTabSz="1132366">
                <a:defRPr/>
              </a:pPr>
              <a:r>
                <a:rPr lang="vi-VN" altLang="zh-CN" sz="2000">
                  <a:solidFill>
                    <a:srgbClr val="F8F8F8"/>
                  </a:solidFill>
                  <a:latin typeface="UTM  Avo"/>
                </a:rPr>
                <a:t>Sản phẩm</a:t>
              </a:r>
              <a:endParaRPr lang="zh-CN" altLang="en-US" sz="2000" dirty="0">
                <a:solidFill>
                  <a:srgbClr val="F8F8F8"/>
                </a:solidFill>
                <a:latin typeface="UTM  Avo"/>
              </a:endParaRPr>
            </a:p>
          </p:txBody>
        </p:sp>
      </p:grpSp>
      <p:grpSp>
        <p:nvGrpSpPr>
          <p:cNvPr id="17" name="组合 47">
            <a:extLst>
              <a:ext uri="{FF2B5EF4-FFF2-40B4-BE49-F238E27FC236}">
                <a16:creationId xmlns:a16="http://schemas.microsoft.com/office/drawing/2014/main" id="{C85D4DFC-EA53-4BD4-8B64-0E7FE4071F2C}"/>
              </a:ext>
            </a:extLst>
          </p:cNvPr>
          <p:cNvGrpSpPr>
            <a:grpSpLocks/>
          </p:cNvGrpSpPr>
          <p:nvPr/>
        </p:nvGrpSpPr>
        <p:grpSpPr bwMode="auto">
          <a:xfrm>
            <a:off x="4160966" y="2589856"/>
            <a:ext cx="1276579" cy="988885"/>
            <a:chOff x="4028592" y="2168050"/>
            <a:chExt cx="1367254" cy="1072477"/>
          </a:xfrm>
        </p:grpSpPr>
        <p:sp>
          <p:nvSpPr>
            <p:cNvPr id="18" name="TextBox 17">
              <a:extLst>
                <a:ext uri="{FF2B5EF4-FFF2-40B4-BE49-F238E27FC236}">
                  <a16:creationId xmlns:a16="http://schemas.microsoft.com/office/drawing/2014/main" id="{93F07BF8-DB7E-4444-8CDE-6F28350E93BC}"/>
                </a:ext>
              </a:extLst>
            </p:cNvPr>
            <p:cNvSpPr txBox="1"/>
            <p:nvPr/>
          </p:nvSpPr>
          <p:spPr>
            <a:xfrm>
              <a:off x="4464369" y="2168050"/>
              <a:ext cx="474198" cy="644361"/>
            </a:xfrm>
            <a:prstGeom prst="rect">
              <a:avLst/>
            </a:prstGeom>
            <a:noFill/>
          </p:spPr>
          <p:txBody>
            <a:bodyPr wrap="none">
              <a:spAutoFit/>
            </a:bodyPr>
            <a:lstStyle/>
            <a:p>
              <a:pPr defTabSz="1132366">
                <a:defRPr/>
              </a:pPr>
              <a:r>
                <a:rPr lang="en-US" altLang="zh-CN" sz="3261" b="1" dirty="0">
                  <a:solidFill>
                    <a:srgbClr val="F8F8F8"/>
                  </a:solidFill>
                  <a:latin typeface="+mj-ea"/>
                  <a:ea typeface="+mj-ea"/>
                </a:rPr>
                <a:t>3</a:t>
              </a:r>
              <a:endParaRPr lang="zh-CN" altLang="en-US" sz="3261" b="1" dirty="0">
                <a:solidFill>
                  <a:srgbClr val="F8F8F8"/>
                </a:solidFill>
                <a:latin typeface="+mj-ea"/>
                <a:ea typeface="+mj-ea"/>
              </a:endParaRPr>
            </a:p>
          </p:txBody>
        </p:sp>
        <p:sp>
          <p:nvSpPr>
            <p:cNvPr id="19" name="TextBox 18">
              <a:extLst>
                <a:ext uri="{FF2B5EF4-FFF2-40B4-BE49-F238E27FC236}">
                  <a16:creationId xmlns:a16="http://schemas.microsoft.com/office/drawing/2014/main" id="{5C64B03F-70A0-4C53-B7B1-6C88A95D9151}"/>
                </a:ext>
              </a:extLst>
            </p:cNvPr>
            <p:cNvSpPr txBox="1"/>
            <p:nvPr/>
          </p:nvSpPr>
          <p:spPr>
            <a:xfrm>
              <a:off x="4028592" y="2806595"/>
              <a:ext cx="1367254" cy="39318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t>Marketing</a:t>
              </a:r>
            </a:p>
          </p:txBody>
        </p:sp>
      </p:grpSp>
      <p:sp>
        <p:nvSpPr>
          <p:cNvPr id="20" name="TextBox 19">
            <a:extLst>
              <a:ext uri="{FF2B5EF4-FFF2-40B4-BE49-F238E27FC236}">
                <a16:creationId xmlns:a16="http://schemas.microsoft.com/office/drawing/2014/main" id="{1C9D6D14-510C-4D0B-B6F0-0BCC7F257607}"/>
              </a:ext>
            </a:extLst>
          </p:cNvPr>
          <p:cNvSpPr txBox="1"/>
          <p:nvPr/>
        </p:nvSpPr>
        <p:spPr bwMode="auto">
          <a:xfrm>
            <a:off x="3529498" y="3958199"/>
            <a:ext cx="442750" cy="594137"/>
          </a:xfrm>
          <a:prstGeom prst="rect">
            <a:avLst/>
          </a:prstGeom>
          <a:noFill/>
        </p:spPr>
        <p:txBody>
          <a:bodyPr wrap="none">
            <a:spAutoFit/>
          </a:bodyPr>
          <a:lstStyle/>
          <a:p>
            <a:pPr defTabSz="1132366">
              <a:defRPr/>
            </a:pPr>
            <a:r>
              <a:rPr lang="en-US" altLang="zh-CN" sz="3261" b="1" dirty="0">
                <a:solidFill>
                  <a:srgbClr val="F8F8F8"/>
                </a:solidFill>
                <a:latin typeface="+mj-ea"/>
                <a:ea typeface="+mj-ea"/>
              </a:rPr>
              <a:t>4</a:t>
            </a:r>
            <a:endParaRPr lang="zh-CN" altLang="en-US" sz="3261" b="1" dirty="0">
              <a:solidFill>
                <a:srgbClr val="F8F8F8"/>
              </a:solidFill>
              <a:latin typeface="+mj-ea"/>
              <a:ea typeface="+mj-ea"/>
            </a:endParaRPr>
          </a:p>
        </p:txBody>
      </p:sp>
      <p:sp>
        <p:nvSpPr>
          <p:cNvPr id="21" name="TextBox 20">
            <a:extLst>
              <a:ext uri="{FF2B5EF4-FFF2-40B4-BE49-F238E27FC236}">
                <a16:creationId xmlns:a16="http://schemas.microsoft.com/office/drawing/2014/main" id="{0E95570F-6F30-4C4E-89F7-35F3C8701366}"/>
              </a:ext>
            </a:extLst>
          </p:cNvPr>
          <p:cNvSpPr txBox="1"/>
          <p:nvPr/>
        </p:nvSpPr>
        <p:spPr bwMode="auto">
          <a:xfrm>
            <a:off x="3199505" y="4456693"/>
            <a:ext cx="1075720" cy="400110"/>
          </a:xfrm>
          <a:prstGeom prst="rect">
            <a:avLst/>
          </a:prstGeom>
          <a:noFill/>
        </p:spPr>
        <p:txBody>
          <a:bodyPr wrap="square">
            <a:spAutoFit/>
          </a:bodyPr>
          <a:lstStyle>
            <a:defPPr>
              <a:defRPr lang="en-US"/>
            </a:defPPr>
            <a:lvl1pPr algn="ctr" defTabSz="1132366">
              <a:defRPr sz="2000">
                <a:solidFill>
                  <a:srgbClr val="F8F8F8"/>
                </a:solidFill>
                <a:latin typeface="UTM  Avo"/>
              </a:defRPr>
            </a:lvl1pPr>
          </a:lstStyle>
          <a:p>
            <a:r>
              <a:rPr lang="en-US" altLang="zh-CN"/>
              <a:t>Chi </a:t>
            </a:r>
            <a:r>
              <a:rPr lang="vi-VN" altLang="zh-CN"/>
              <a:t>phí</a:t>
            </a:r>
            <a:endParaRPr lang="zh-CN" altLang="en-US" dirty="0"/>
          </a:p>
        </p:txBody>
      </p:sp>
      <p:sp>
        <p:nvSpPr>
          <p:cNvPr id="22" name="TextBox 21">
            <a:extLst>
              <a:ext uri="{FF2B5EF4-FFF2-40B4-BE49-F238E27FC236}">
                <a16:creationId xmlns:a16="http://schemas.microsoft.com/office/drawing/2014/main" id="{AA208BCD-578E-4683-8987-E0A46DB060CD}"/>
              </a:ext>
            </a:extLst>
          </p:cNvPr>
          <p:cNvSpPr txBox="1"/>
          <p:nvPr/>
        </p:nvSpPr>
        <p:spPr>
          <a:xfrm>
            <a:off x="3087103" y="5765207"/>
            <a:ext cx="1073863" cy="355923"/>
          </a:xfrm>
          <a:prstGeom prst="rect">
            <a:avLst/>
          </a:prstGeom>
          <a:noFill/>
        </p:spPr>
        <p:txBody>
          <a:bodyPr lIns="84891" tIns="42446" rIns="84891" bIns="42446">
            <a:spAutoFit/>
          </a:bodyPr>
          <a:lstStyle/>
          <a:p>
            <a:pPr algn="ctr" defTabSz="1132366">
              <a:defRPr/>
            </a:pPr>
            <a:r>
              <a:rPr lang="en-US" altLang="zh-CN" sz="1756">
                <a:solidFill>
                  <a:srgbClr val="F8F8F8"/>
                </a:solidFill>
                <a:latin typeface="+mn-ea"/>
              </a:rPr>
              <a:t>Website</a:t>
            </a:r>
            <a:endParaRPr lang="zh-CN" altLang="en-US" sz="1756" b="1" dirty="0">
              <a:solidFill>
                <a:srgbClr val="F8F8F8"/>
              </a:solidFill>
              <a:latin typeface="+mn-ea"/>
            </a:endParaRPr>
          </a:p>
        </p:txBody>
      </p:sp>
      <p:sp>
        <p:nvSpPr>
          <p:cNvPr id="23" name="TextBox 22">
            <a:extLst>
              <a:ext uri="{FF2B5EF4-FFF2-40B4-BE49-F238E27FC236}">
                <a16:creationId xmlns:a16="http://schemas.microsoft.com/office/drawing/2014/main" id="{25A45CEF-1C89-447C-BBE2-18C66D92D487}"/>
              </a:ext>
            </a:extLst>
          </p:cNvPr>
          <p:cNvSpPr txBox="1"/>
          <p:nvPr/>
        </p:nvSpPr>
        <p:spPr>
          <a:xfrm>
            <a:off x="6999722" y="1650043"/>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Quảng bá doanh nghiệp</a:t>
            </a:r>
            <a:r>
              <a:rPr lang="en-US" altLang="zh-CN" sz="1600">
                <a:solidFill>
                  <a:srgbClr val="333333"/>
                </a:solidFill>
              </a:rPr>
              <a:t>.</a:t>
            </a:r>
            <a:endParaRPr lang="en-US" altLang="zh-CN" sz="1600" dirty="0">
              <a:solidFill>
                <a:srgbClr val="333333"/>
              </a:solidFill>
            </a:endParaRPr>
          </a:p>
          <a:p>
            <a:pPr defTabSz="1132366">
              <a:lnSpc>
                <a:spcPct val="150000"/>
              </a:lnSpc>
              <a:defRPr/>
            </a:pPr>
            <a:r>
              <a:rPr lang="vi-VN" altLang="zh-CN" sz="1600">
                <a:solidFill>
                  <a:srgbClr val="333333"/>
                </a:solidFill>
              </a:rPr>
              <a:t>Khẳng định năng lực</a:t>
            </a:r>
            <a:r>
              <a:rPr lang="en-US" altLang="zh-CN" sz="1600">
                <a:solidFill>
                  <a:srgbClr val="333333"/>
                </a:solidFill>
              </a:rPr>
              <a:t> (</a:t>
            </a:r>
            <a:r>
              <a:rPr lang="vi-VN" altLang="zh-CN" sz="1600">
                <a:solidFill>
                  <a:srgbClr val="333333"/>
                </a:solidFill>
              </a:rPr>
              <a:t>Hồ sơ năng lực)</a:t>
            </a:r>
            <a:r>
              <a:rPr lang="en-US" altLang="zh-CN" sz="1600">
                <a:solidFill>
                  <a:srgbClr val="333333"/>
                </a:solidFill>
              </a:rPr>
              <a:t>.</a:t>
            </a:r>
            <a:endParaRPr lang="zh-CN" altLang="en-US" sz="1600" dirty="0">
              <a:solidFill>
                <a:srgbClr val="333333"/>
              </a:solidFill>
            </a:endParaRPr>
          </a:p>
        </p:txBody>
      </p:sp>
      <p:grpSp>
        <p:nvGrpSpPr>
          <p:cNvPr id="24" name="组合 55">
            <a:extLst>
              <a:ext uri="{FF2B5EF4-FFF2-40B4-BE49-F238E27FC236}">
                <a16:creationId xmlns:a16="http://schemas.microsoft.com/office/drawing/2014/main" id="{575A4529-C2FB-4CF0-B683-E8F48B7EF537}"/>
              </a:ext>
            </a:extLst>
          </p:cNvPr>
          <p:cNvGrpSpPr/>
          <p:nvPr/>
        </p:nvGrpSpPr>
        <p:grpSpPr>
          <a:xfrm>
            <a:off x="6029461" y="1572338"/>
            <a:ext cx="897481" cy="886745"/>
            <a:chOff x="6409426" y="1173624"/>
            <a:chExt cx="962086" cy="962084"/>
          </a:xfrm>
          <a:solidFill>
            <a:srgbClr val="3E57DE"/>
          </a:solidFill>
        </p:grpSpPr>
        <p:sp>
          <p:nvSpPr>
            <p:cNvPr id="25" name="椭圆 81">
              <a:extLst>
                <a:ext uri="{FF2B5EF4-FFF2-40B4-BE49-F238E27FC236}">
                  <a16:creationId xmlns:a16="http://schemas.microsoft.com/office/drawing/2014/main" id="{81265DEB-4271-4DA5-A719-983C984BA9C4}"/>
                </a:ext>
              </a:extLst>
            </p:cNvPr>
            <p:cNvSpPr/>
            <p:nvPr/>
          </p:nvSpPr>
          <p:spPr bwMode="auto">
            <a:xfrm>
              <a:off x="6409426" y="1173624"/>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26" name="TextBox 25">
              <a:extLst>
                <a:ext uri="{FF2B5EF4-FFF2-40B4-BE49-F238E27FC236}">
                  <a16:creationId xmlns:a16="http://schemas.microsoft.com/office/drawing/2014/main" id="{C8E0F17E-1365-4B16-B908-7CDCC4D7CC8F}"/>
                </a:ext>
              </a:extLst>
            </p:cNvPr>
            <p:cNvSpPr txBox="1"/>
            <p:nvPr/>
          </p:nvSpPr>
          <p:spPr>
            <a:xfrm>
              <a:off x="6653351" y="1318965"/>
              <a:ext cx="474621" cy="644616"/>
            </a:xfrm>
            <a:prstGeom prst="rect">
              <a:avLst/>
            </a:prstGeom>
            <a:grpFill/>
            <a:ln>
              <a:noFill/>
            </a:ln>
          </p:spPr>
          <p:txBody>
            <a:bodyPr wrap="none">
              <a:spAutoFit/>
            </a:bodyPr>
            <a:lstStyle/>
            <a:p>
              <a:pPr defTabSz="1132366">
                <a:defRPr/>
              </a:pPr>
              <a:r>
                <a:rPr lang="en-US" altLang="zh-CN" sz="3261" b="1" dirty="0">
                  <a:solidFill>
                    <a:srgbClr val="F8F8F8"/>
                  </a:solidFill>
                  <a:latin typeface="+mj-ea"/>
                  <a:ea typeface="+mj-ea"/>
                </a:rPr>
                <a:t>1</a:t>
              </a:r>
              <a:endParaRPr lang="zh-CN" altLang="en-US" sz="3261" b="1" dirty="0">
                <a:solidFill>
                  <a:srgbClr val="F8F8F8"/>
                </a:solidFill>
                <a:latin typeface="+mj-ea"/>
                <a:ea typeface="+mj-ea"/>
              </a:endParaRPr>
            </a:p>
          </p:txBody>
        </p:sp>
      </p:grpSp>
      <p:grpSp>
        <p:nvGrpSpPr>
          <p:cNvPr id="27" name="组合 58">
            <a:extLst>
              <a:ext uri="{FF2B5EF4-FFF2-40B4-BE49-F238E27FC236}">
                <a16:creationId xmlns:a16="http://schemas.microsoft.com/office/drawing/2014/main" id="{B0C96C42-5FBE-43E6-9016-8E285017D939}"/>
              </a:ext>
            </a:extLst>
          </p:cNvPr>
          <p:cNvGrpSpPr/>
          <p:nvPr/>
        </p:nvGrpSpPr>
        <p:grpSpPr>
          <a:xfrm>
            <a:off x="6029461" y="2750065"/>
            <a:ext cx="897481" cy="886745"/>
            <a:chOff x="6409426" y="2394908"/>
            <a:chExt cx="962086" cy="962084"/>
          </a:xfrm>
          <a:solidFill>
            <a:srgbClr val="0E2DB2"/>
          </a:solidFill>
        </p:grpSpPr>
        <p:sp>
          <p:nvSpPr>
            <p:cNvPr id="28" name="椭圆 84">
              <a:extLst>
                <a:ext uri="{FF2B5EF4-FFF2-40B4-BE49-F238E27FC236}">
                  <a16:creationId xmlns:a16="http://schemas.microsoft.com/office/drawing/2014/main" id="{31B3B790-B7F4-4309-8221-90096DA691CF}"/>
                </a:ext>
              </a:extLst>
            </p:cNvPr>
            <p:cNvSpPr/>
            <p:nvPr/>
          </p:nvSpPr>
          <p:spPr bwMode="auto">
            <a:xfrm>
              <a:off x="6409426" y="2394908"/>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29" name="TextBox 28">
              <a:extLst>
                <a:ext uri="{FF2B5EF4-FFF2-40B4-BE49-F238E27FC236}">
                  <a16:creationId xmlns:a16="http://schemas.microsoft.com/office/drawing/2014/main" id="{58C3E15F-8938-4C06-8E7D-EA8966B2B776}"/>
                </a:ext>
              </a:extLst>
            </p:cNvPr>
            <p:cNvSpPr txBox="1"/>
            <p:nvPr/>
          </p:nvSpPr>
          <p:spPr>
            <a:xfrm>
              <a:off x="6635865" y="2536282"/>
              <a:ext cx="495242"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2</a:t>
              </a:r>
              <a:endParaRPr lang="zh-CN" altLang="en-US" sz="3511" dirty="0"/>
            </a:p>
          </p:txBody>
        </p:sp>
      </p:grpSp>
      <p:grpSp>
        <p:nvGrpSpPr>
          <p:cNvPr id="30" name="组合 61">
            <a:extLst>
              <a:ext uri="{FF2B5EF4-FFF2-40B4-BE49-F238E27FC236}">
                <a16:creationId xmlns:a16="http://schemas.microsoft.com/office/drawing/2014/main" id="{D7031BE0-31DE-4CBD-B94F-BC672864DB80}"/>
              </a:ext>
            </a:extLst>
          </p:cNvPr>
          <p:cNvGrpSpPr/>
          <p:nvPr/>
        </p:nvGrpSpPr>
        <p:grpSpPr>
          <a:xfrm>
            <a:off x="6029454" y="3898725"/>
            <a:ext cx="897481" cy="886745"/>
            <a:chOff x="6409429" y="3568104"/>
            <a:chExt cx="962087" cy="962084"/>
          </a:xfrm>
          <a:solidFill>
            <a:srgbClr val="3E57DE"/>
          </a:solidFill>
        </p:grpSpPr>
        <p:sp>
          <p:nvSpPr>
            <p:cNvPr id="31" name="椭圆 87">
              <a:extLst>
                <a:ext uri="{FF2B5EF4-FFF2-40B4-BE49-F238E27FC236}">
                  <a16:creationId xmlns:a16="http://schemas.microsoft.com/office/drawing/2014/main" id="{690B47EC-B2AB-4F23-9169-B04B06E91F83}"/>
                </a:ext>
              </a:extLst>
            </p:cNvPr>
            <p:cNvSpPr/>
            <p:nvPr/>
          </p:nvSpPr>
          <p:spPr bwMode="auto">
            <a:xfrm>
              <a:off x="6409429" y="3568104"/>
              <a:ext cx="962087"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32" name="TextBox 31">
              <a:extLst>
                <a:ext uri="{FF2B5EF4-FFF2-40B4-BE49-F238E27FC236}">
                  <a16:creationId xmlns:a16="http://schemas.microsoft.com/office/drawing/2014/main" id="{B155C622-FCE4-4319-A338-A8EFCFC7FC56}"/>
                </a:ext>
              </a:extLst>
            </p:cNvPr>
            <p:cNvSpPr txBox="1"/>
            <p:nvPr/>
          </p:nvSpPr>
          <p:spPr>
            <a:xfrm>
              <a:off x="6635870" y="3702117"/>
              <a:ext cx="495242" cy="686356"/>
            </a:xfrm>
            <a:prstGeom prst="rect">
              <a:avLst/>
            </a:prstGeom>
            <a:no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3</a:t>
              </a:r>
              <a:endParaRPr lang="zh-CN" altLang="en-US" sz="3511" dirty="0"/>
            </a:p>
          </p:txBody>
        </p:sp>
      </p:grpSp>
      <p:grpSp>
        <p:nvGrpSpPr>
          <p:cNvPr id="33" name="组合 64">
            <a:extLst>
              <a:ext uri="{FF2B5EF4-FFF2-40B4-BE49-F238E27FC236}">
                <a16:creationId xmlns:a16="http://schemas.microsoft.com/office/drawing/2014/main" id="{8E570F5C-5812-4265-9F92-8B318C46848C}"/>
              </a:ext>
            </a:extLst>
          </p:cNvPr>
          <p:cNvGrpSpPr/>
          <p:nvPr/>
        </p:nvGrpSpPr>
        <p:grpSpPr>
          <a:xfrm>
            <a:off x="6029461" y="5030561"/>
            <a:ext cx="897481" cy="886745"/>
            <a:chOff x="6409426" y="4869160"/>
            <a:chExt cx="962086" cy="962084"/>
          </a:xfrm>
          <a:solidFill>
            <a:srgbClr val="0E2DB2"/>
          </a:solidFill>
        </p:grpSpPr>
        <p:sp>
          <p:nvSpPr>
            <p:cNvPr id="34" name="椭圆 90">
              <a:extLst>
                <a:ext uri="{FF2B5EF4-FFF2-40B4-BE49-F238E27FC236}">
                  <a16:creationId xmlns:a16="http://schemas.microsoft.com/office/drawing/2014/main" id="{1595485B-002E-4065-8EB5-04D1F8E2968B}"/>
                </a:ext>
              </a:extLst>
            </p:cNvPr>
            <p:cNvSpPr/>
            <p:nvPr/>
          </p:nvSpPr>
          <p:spPr bwMode="auto">
            <a:xfrm>
              <a:off x="6409426" y="4869160"/>
              <a:ext cx="962086" cy="962084"/>
            </a:xfrm>
            <a:prstGeom prst="ellipse">
              <a:avLst/>
            </a:prstGeom>
            <a:grpFill/>
            <a:ln w="57150">
              <a:solidFill>
                <a:schemeClr val="bg2">
                  <a:lumMod val="90000"/>
                </a:schemeClr>
              </a:solidFill>
            </a:ln>
            <a:effectLst>
              <a:innerShdw blurRad="63500" dist="50800" dir="13500000">
                <a:prstClr val="black">
                  <a:alpha val="50000"/>
                </a:prstClr>
              </a:innerShdw>
            </a:effectLst>
          </p:spPr>
          <p:txBody>
            <a:bodyPr/>
            <a:lstStyle/>
            <a:p>
              <a:pPr defTabSz="1132366">
                <a:defRPr/>
              </a:pPr>
              <a:endParaRPr lang="zh-CN" altLang="en-US" sz="1756"/>
            </a:p>
          </p:txBody>
        </p:sp>
        <p:sp>
          <p:nvSpPr>
            <p:cNvPr id="35" name="TextBox 34">
              <a:extLst>
                <a:ext uri="{FF2B5EF4-FFF2-40B4-BE49-F238E27FC236}">
                  <a16:creationId xmlns:a16="http://schemas.microsoft.com/office/drawing/2014/main" id="{F2AE1ACB-01D3-44BE-9BFA-36C7CACA8553}"/>
                </a:ext>
              </a:extLst>
            </p:cNvPr>
            <p:cNvSpPr txBox="1"/>
            <p:nvPr/>
          </p:nvSpPr>
          <p:spPr>
            <a:xfrm>
              <a:off x="6616829" y="5005505"/>
              <a:ext cx="495242" cy="686356"/>
            </a:xfrm>
            <a:prstGeom prst="rect">
              <a:avLst/>
            </a:prstGeom>
            <a:grpFill/>
            <a:ln>
              <a:noFill/>
            </a:ln>
          </p:spPr>
          <p:txBody>
            <a:bodyPr wrap="none">
              <a:spAutoFit/>
            </a:bodyPr>
            <a:lstStyle>
              <a:defPPr>
                <a:defRPr lang="zh-CN"/>
              </a:defPPr>
              <a:lvl1pPr>
                <a:defRPr sz="2800" b="1">
                  <a:solidFill>
                    <a:srgbClr val="F8F8F8"/>
                  </a:solidFill>
                  <a:latin typeface="+mj-ea"/>
                  <a:ea typeface="+mj-ea"/>
                </a:defRPr>
              </a:lvl1pPr>
            </a:lstStyle>
            <a:p>
              <a:pPr defTabSz="1132366">
                <a:defRPr/>
              </a:pPr>
              <a:r>
                <a:rPr lang="en-US" altLang="zh-CN" sz="3511" dirty="0"/>
                <a:t>4</a:t>
              </a:r>
              <a:endParaRPr lang="zh-CN" altLang="en-US" sz="3511" dirty="0"/>
            </a:p>
          </p:txBody>
        </p:sp>
      </p:grpSp>
      <p:sp>
        <p:nvSpPr>
          <p:cNvPr id="36" name="TextBox 35">
            <a:extLst>
              <a:ext uri="{FF2B5EF4-FFF2-40B4-BE49-F238E27FC236}">
                <a16:creationId xmlns:a16="http://schemas.microsoft.com/office/drawing/2014/main" id="{ACBEE51B-E10B-4F1C-82E2-800C85B7878B}"/>
              </a:ext>
            </a:extLst>
          </p:cNvPr>
          <p:cNvSpPr txBox="1"/>
          <p:nvPr/>
        </p:nvSpPr>
        <p:spPr>
          <a:xfrm>
            <a:off x="6999722" y="2796495"/>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Giới thiệu các sản phẩm của công ty</a:t>
            </a:r>
            <a:r>
              <a:rPr lang="en-US" altLang="zh-CN" sz="1600">
                <a:solidFill>
                  <a:srgbClr val="333333"/>
                </a:solidFill>
              </a:rPr>
              <a:t>.</a:t>
            </a:r>
            <a:endParaRPr lang="en-US" altLang="zh-CN" sz="1600" dirty="0">
              <a:solidFill>
                <a:srgbClr val="333333"/>
              </a:solidFill>
            </a:endParaRPr>
          </a:p>
          <a:p>
            <a:pPr defTabSz="1132366">
              <a:lnSpc>
                <a:spcPct val="150000"/>
              </a:lnSpc>
              <a:defRPr/>
            </a:pPr>
            <a:r>
              <a:rPr lang="vi-VN" altLang="zh-CN" sz="1600">
                <a:solidFill>
                  <a:srgbClr val="333333"/>
                </a:solidFill>
              </a:rPr>
              <a:t>Chất lượng sản phẩm.</a:t>
            </a:r>
            <a:endParaRPr lang="zh-CN" altLang="en-US" sz="1600" dirty="0">
              <a:solidFill>
                <a:srgbClr val="333333"/>
              </a:solidFill>
            </a:endParaRPr>
          </a:p>
        </p:txBody>
      </p:sp>
      <p:sp>
        <p:nvSpPr>
          <p:cNvPr id="37" name="TextBox 36">
            <a:extLst>
              <a:ext uri="{FF2B5EF4-FFF2-40B4-BE49-F238E27FC236}">
                <a16:creationId xmlns:a16="http://schemas.microsoft.com/office/drawing/2014/main" id="{77071F7C-11DD-48A7-946C-CFF8B2E0C747}"/>
              </a:ext>
            </a:extLst>
          </p:cNvPr>
          <p:cNvSpPr txBox="1"/>
          <p:nvPr/>
        </p:nvSpPr>
        <p:spPr>
          <a:xfrm>
            <a:off x="6999722" y="3958199"/>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Quảng cáo bằng việc phát tờ rơi hoặc chạy quảng cáo online liệu có hiệu quả?</a:t>
            </a:r>
            <a:endParaRPr lang="en-US" altLang="zh-CN" sz="1600" dirty="0">
              <a:solidFill>
                <a:srgbClr val="333333"/>
              </a:solidFill>
            </a:endParaRPr>
          </a:p>
        </p:txBody>
      </p:sp>
      <p:sp>
        <p:nvSpPr>
          <p:cNvPr id="38" name="TextBox 37">
            <a:extLst>
              <a:ext uri="{FF2B5EF4-FFF2-40B4-BE49-F238E27FC236}">
                <a16:creationId xmlns:a16="http://schemas.microsoft.com/office/drawing/2014/main" id="{0A3953D2-6D14-4676-8DDF-67B8E3CE6D67}"/>
              </a:ext>
            </a:extLst>
          </p:cNvPr>
          <p:cNvSpPr txBox="1"/>
          <p:nvPr/>
        </p:nvSpPr>
        <p:spPr>
          <a:xfrm>
            <a:off x="6999722" y="5098575"/>
            <a:ext cx="4905747" cy="772063"/>
          </a:xfrm>
          <a:prstGeom prst="rect">
            <a:avLst/>
          </a:prstGeom>
          <a:noFill/>
        </p:spPr>
        <p:txBody>
          <a:bodyPr wrap="square" lIns="84891" tIns="42446" rIns="84891" bIns="42446">
            <a:spAutoFit/>
          </a:bodyPr>
          <a:lstStyle/>
          <a:p>
            <a:pPr defTabSz="1132366">
              <a:lnSpc>
                <a:spcPct val="150000"/>
              </a:lnSpc>
              <a:defRPr/>
            </a:pPr>
            <a:r>
              <a:rPr lang="vi-VN" altLang="zh-CN" sz="1600">
                <a:solidFill>
                  <a:srgbClr val="333333"/>
                </a:solidFill>
              </a:rPr>
              <a:t>Nên chọn chiến lược nào để đạt hiệu quả cao nhất nhưng phải đảm bảo chi phí tiết kiệm?</a:t>
            </a:r>
            <a:endParaRPr lang="zh-CN" altLang="en-US" sz="1600" dirty="0">
              <a:solidFill>
                <a:srgbClr val="333333"/>
              </a:solidFill>
            </a:endParaRPr>
          </a:p>
        </p:txBody>
      </p:sp>
      <p:sp>
        <p:nvSpPr>
          <p:cNvPr id="39" name="矩形: 圆角 36">
            <a:extLst>
              <a:ext uri="{FF2B5EF4-FFF2-40B4-BE49-F238E27FC236}">
                <a16:creationId xmlns:a16="http://schemas.microsoft.com/office/drawing/2014/main" id="{58E332E3-BC8D-4F85-BE06-7B2A698F7855}"/>
              </a:ext>
            </a:extLst>
          </p:cNvPr>
          <p:cNvSpPr/>
          <p:nvPr/>
        </p:nvSpPr>
        <p:spPr>
          <a:xfrm>
            <a:off x="2772101" y="5543756"/>
            <a:ext cx="1930528"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vi-VN" altLang="zh-CN" sz="2400">
                <a:latin typeface="UTM  Avo"/>
                <a:cs typeface="+mn-ea"/>
                <a:sym typeface="+mn-lt"/>
              </a:rPr>
              <a:t>Website</a:t>
            </a:r>
            <a:endParaRPr lang="zh-CN" altLang="en-US" sz="2400">
              <a:latin typeface="UTM  Avo"/>
              <a:cs typeface="+mn-ea"/>
              <a:sym typeface="+mn-lt"/>
            </a:endParaRPr>
          </a:p>
        </p:txBody>
      </p:sp>
    </p:spTree>
    <p:extLst>
      <p:ext uri="{BB962C8B-B14F-4D97-AF65-F5344CB8AC3E}">
        <p14:creationId xmlns:p14="http://schemas.microsoft.com/office/powerpoint/2010/main" val="67854587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300"/>
                                        <p:tgtEl>
                                          <p:spTgt spid="10"/>
                                        </p:tgtEl>
                                      </p:cBhvr>
                                    </p:animEffect>
                                  </p:childTnLst>
                                </p:cTn>
                              </p:par>
                            </p:childTnLst>
                          </p:cTn>
                        </p:par>
                        <p:par>
                          <p:cTn id="8" fill="hold">
                            <p:stCondLst>
                              <p:cond delay="3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300"/>
                                        <p:tgtEl>
                                          <p:spTgt spid="8"/>
                                        </p:tgtEl>
                                      </p:cBhvr>
                                    </p:animEffect>
                                  </p:childTnLst>
                                </p:cTn>
                              </p:par>
                            </p:childTnLst>
                          </p:cTn>
                        </p:par>
                        <p:par>
                          <p:cTn id="12" fill="hold">
                            <p:stCondLst>
                              <p:cond delay="6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300"/>
                                        <p:tgtEl>
                                          <p:spTgt spid="9"/>
                                        </p:tgtEl>
                                      </p:cBhvr>
                                    </p:animEffect>
                                  </p:childTnLst>
                                </p:cTn>
                              </p:par>
                            </p:childTnLst>
                          </p:cTn>
                        </p:par>
                        <p:par>
                          <p:cTn id="16" fill="hold">
                            <p:stCondLst>
                              <p:cond delay="9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300"/>
                                        <p:tgtEl>
                                          <p:spTgt spid="5"/>
                                        </p:tgtEl>
                                      </p:cBhvr>
                                    </p:animEffect>
                                  </p:childTnLst>
                                </p:cTn>
                              </p:par>
                            </p:childTnLst>
                          </p:cTn>
                        </p:par>
                        <p:par>
                          <p:cTn id="20" fill="hold">
                            <p:stCondLst>
                              <p:cond delay="1200"/>
                            </p:stCondLst>
                            <p:childTnLst>
                              <p:par>
                                <p:cTn id="21" presetID="31"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 calcmode="lin" valueType="num">
                                      <p:cBhvr>
                                        <p:cTn id="25" dur="500" fill="hold"/>
                                        <p:tgtEl>
                                          <p:spTgt spid="11"/>
                                        </p:tgtEl>
                                        <p:attrNameLst>
                                          <p:attrName>style.rotation</p:attrName>
                                        </p:attrNameLst>
                                      </p:cBhvr>
                                      <p:tavLst>
                                        <p:tav tm="0">
                                          <p:val>
                                            <p:fltVal val="90"/>
                                          </p:val>
                                        </p:tav>
                                        <p:tav tm="100000">
                                          <p:val>
                                            <p:fltVal val="0"/>
                                          </p:val>
                                        </p:tav>
                                      </p:tavLst>
                                    </p:anim>
                                    <p:animEffect transition="in" filter="fade">
                                      <p:cBhvr>
                                        <p:cTn id="26" dur="500"/>
                                        <p:tgtEl>
                                          <p:spTgt spid="11"/>
                                        </p:tgtEl>
                                      </p:cBhvr>
                                    </p:animEffect>
                                  </p:childTnLst>
                                </p:cTn>
                              </p:par>
                              <p:par>
                                <p:cTn id="27" presetID="3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 calcmode="lin" valueType="num">
                                      <p:cBhvr>
                                        <p:cTn id="31" dur="500" fill="hold"/>
                                        <p:tgtEl>
                                          <p:spTgt spid="14"/>
                                        </p:tgtEl>
                                        <p:attrNameLst>
                                          <p:attrName>style.rotation</p:attrName>
                                        </p:attrNameLst>
                                      </p:cBhvr>
                                      <p:tavLst>
                                        <p:tav tm="0">
                                          <p:val>
                                            <p:fltVal val="90"/>
                                          </p:val>
                                        </p:tav>
                                        <p:tav tm="100000">
                                          <p:val>
                                            <p:fltVal val="0"/>
                                          </p:val>
                                        </p:tav>
                                      </p:tavLst>
                                    </p:anim>
                                    <p:animEffect transition="in" filter="fade">
                                      <p:cBhvr>
                                        <p:cTn id="32" dur="500"/>
                                        <p:tgtEl>
                                          <p:spTgt spid="14"/>
                                        </p:tgtEl>
                                      </p:cBhvr>
                                    </p:animEffect>
                                  </p:childTnLst>
                                </p:cTn>
                              </p:par>
                              <p:par>
                                <p:cTn id="33" presetID="3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 calcmode="lin" valueType="num">
                                      <p:cBhvr>
                                        <p:cTn id="37" dur="500" fill="hold"/>
                                        <p:tgtEl>
                                          <p:spTgt spid="17"/>
                                        </p:tgtEl>
                                        <p:attrNameLst>
                                          <p:attrName>style.rotation</p:attrName>
                                        </p:attrNameLst>
                                      </p:cBhvr>
                                      <p:tavLst>
                                        <p:tav tm="0">
                                          <p:val>
                                            <p:fltVal val="90"/>
                                          </p:val>
                                        </p:tav>
                                        <p:tav tm="100000">
                                          <p:val>
                                            <p:fltVal val="0"/>
                                          </p:val>
                                        </p:tav>
                                      </p:tavLst>
                                    </p:anim>
                                    <p:animEffect transition="in" filter="fade">
                                      <p:cBhvr>
                                        <p:cTn id="38" dur="500"/>
                                        <p:tgtEl>
                                          <p:spTgt spid="17"/>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 calcmode="lin" valueType="num">
                                      <p:cBhvr>
                                        <p:cTn id="43" dur="500" fill="hold"/>
                                        <p:tgtEl>
                                          <p:spTgt spid="20"/>
                                        </p:tgtEl>
                                        <p:attrNameLst>
                                          <p:attrName>style.rotation</p:attrName>
                                        </p:attrNameLst>
                                      </p:cBhvr>
                                      <p:tavLst>
                                        <p:tav tm="0">
                                          <p:val>
                                            <p:fltVal val="90"/>
                                          </p:val>
                                        </p:tav>
                                        <p:tav tm="100000">
                                          <p:val>
                                            <p:fltVal val="0"/>
                                          </p:val>
                                        </p:tav>
                                      </p:tavLst>
                                    </p:anim>
                                    <p:animEffect transition="in" filter="fade">
                                      <p:cBhvr>
                                        <p:cTn id="44" dur="500"/>
                                        <p:tgtEl>
                                          <p:spTgt spid="20"/>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fltVal val="0"/>
                                          </p:val>
                                        </p:tav>
                                        <p:tav tm="100000">
                                          <p:val>
                                            <p:strVal val="#ppt_h"/>
                                          </p:val>
                                        </p:tav>
                                      </p:tavLst>
                                    </p:anim>
                                    <p:anim calcmode="lin" valueType="num">
                                      <p:cBhvr>
                                        <p:cTn id="49" dur="500" fill="hold"/>
                                        <p:tgtEl>
                                          <p:spTgt spid="21"/>
                                        </p:tgtEl>
                                        <p:attrNameLst>
                                          <p:attrName>style.rotation</p:attrName>
                                        </p:attrNameLst>
                                      </p:cBhvr>
                                      <p:tavLst>
                                        <p:tav tm="0">
                                          <p:val>
                                            <p:fltVal val="90"/>
                                          </p:val>
                                        </p:tav>
                                        <p:tav tm="100000">
                                          <p:val>
                                            <p:fltVal val="0"/>
                                          </p:val>
                                        </p:tav>
                                      </p:tavLst>
                                    </p:anim>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heel(1)">
                                      <p:cBhvr>
                                        <p:cTn id="55" dur="500"/>
                                        <p:tgtEl>
                                          <p:spTgt spid="24"/>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heel(1)">
                                      <p:cBhvr>
                                        <p:cTn id="64" dur="500"/>
                                        <p:tgtEl>
                                          <p:spTgt spid="27"/>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left)">
                                      <p:cBhvr>
                                        <p:cTn id="68" dur="500"/>
                                        <p:tgtEl>
                                          <p:spTgt spid="36"/>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heel(1)">
                                      <p:cBhvr>
                                        <p:cTn id="73" dur="500"/>
                                        <p:tgtEl>
                                          <p:spTgt spid="30"/>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wheel(1)">
                                      <p:cBhvr>
                                        <p:cTn id="82" dur="500"/>
                                        <p:tgtEl>
                                          <p:spTgt spid="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left)">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ppt_x"/>
                                          </p:val>
                                        </p:tav>
                                        <p:tav tm="100000">
                                          <p:val>
                                            <p:strVal val="#ppt_x"/>
                                          </p:val>
                                        </p:tav>
                                      </p:tavLst>
                                    </p:anim>
                                    <p:anim calcmode="lin" valueType="num">
                                      <p:cBhvr additive="base">
                                        <p:cTn id="9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500"/>
                                        <p:tgtEl>
                                          <p:spTgt spid="39"/>
                                        </p:tgtEl>
                                      </p:cBhvr>
                                    </p:animEffect>
                                    <p:anim calcmode="lin" valueType="num">
                                      <p:cBhvr>
                                        <p:cTn id="98" dur="500" fill="hold"/>
                                        <p:tgtEl>
                                          <p:spTgt spid="39"/>
                                        </p:tgtEl>
                                        <p:attrNameLst>
                                          <p:attrName>ppt_x</p:attrName>
                                        </p:attrNameLst>
                                      </p:cBhvr>
                                      <p:tavLst>
                                        <p:tav tm="0">
                                          <p:val>
                                            <p:strVal val="#ppt_x"/>
                                          </p:val>
                                        </p:tav>
                                        <p:tav tm="100000">
                                          <p:val>
                                            <p:strVal val="#ppt_x"/>
                                          </p:val>
                                        </p:tav>
                                      </p:tavLst>
                                    </p:anim>
                                    <p:anim calcmode="lin" valueType="num">
                                      <p:cBhvr>
                                        <p:cTn id="99"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36" grpId="0"/>
      <p:bldP spid="37" grpId="0"/>
      <p:bldP spid="38" grpId="0"/>
      <p:bldP spid="3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Phân tích rủi ro định tính</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98312271"/>
              </p:ext>
            </p:extLst>
          </p:nvPr>
        </p:nvGraphicFramePr>
        <p:xfrm>
          <a:off x="853440" y="1318116"/>
          <a:ext cx="10698479" cy="4927338"/>
        </p:xfrm>
        <a:graphic>
          <a:graphicData uri="http://schemas.openxmlformats.org/drawingml/2006/table">
            <a:tbl>
              <a:tblPr firstRow="1" bandRow="1">
                <a:tableStyleId>{ED083AE6-46FA-4A59-8FB0-9F97EB10719F}</a:tableStyleId>
              </a:tblPr>
              <a:tblGrid>
                <a:gridCol w="1818640">
                  <a:extLst>
                    <a:ext uri="{9D8B030D-6E8A-4147-A177-3AD203B41FA5}">
                      <a16:colId xmlns:a16="http://schemas.microsoft.com/office/drawing/2014/main" val="2320902198"/>
                    </a:ext>
                  </a:extLst>
                </a:gridCol>
                <a:gridCol w="2769441">
                  <a:extLst>
                    <a:ext uri="{9D8B030D-6E8A-4147-A177-3AD203B41FA5}">
                      <a16:colId xmlns:a16="http://schemas.microsoft.com/office/drawing/2014/main" val="1878477980"/>
                    </a:ext>
                  </a:extLst>
                </a:gridCol>
                <a:gridCol w="3215999">
                  <a:extLst>
                    <a:ext uri="{9D8B030D-6E8A-4147-A177-3AD203B41FA5}">
                      <a16:colId xmlns:a16="http://schemas.microsoft.com/office/drawing/2014/main" val="1604424936"/>
                    </a:ext>
                  </a:extLst>
                </a:gridCol>
                <a:gridCol w="2894399">
                  <a:extLst>
                    <a:ext uri="{9D8B030D-6E8A-4147-A177-3AD203B41FA5}">
                      <a16:colId xmlns:a16="http://schemas.microsoft.com/office/drawing/2014/main" val="4241510368"/>
                    </a:ext>
                  </a:extLst>
                </a:gridCol>
              </a:tblGrid>
              <a:tr h="633974">
                <a:tc>
                  <a:txBody>
                    <a:bodyPr/>
                    <a:lstStyle/>
                    <a:p>
                      <a:pPr marL="6350" indent="-6350" algn="ctr">
                        <a:lnSpc>
                          <a:spcPct val="107000"/>
                        </a:lnSpc>
                        <a:spcAft>
                          <a:spcPts val="760"/>
                        </a:spcAft>
                      </a:pPr>
                      <a:r>
                        <a:rPr lang="vi-VN" sz="2000">
                          <a:solidFill>
                            <a:srgbClr val="000000"/>
                          </a:solidFill>
                          <a:effectLst/>
                          <a:latin typeface="+mj-lt"/>
                          <a:ea typeface="Times New Roman" panose="02020603050405020304" pitchFamily="18" charset="0"/>
                          <a:cs typeface="Times New Roman" panose="02020603050405020304" pitchFamily="18" charset="0"/>
                        </a:rPr>
                        <a:t>Rủi ro xảy ra</a:t>
                      </a:r>
                    </a:p>
                  </a:txBody>
                  <a:tcPr marL="68580" marR="68580" marT="0" marB="0" anchor="ctr"/>
                </a:tc>
                <a:tc>
                  <a:txBody>
                    <a:bodyPr/>
                    <a:lstStyle/>
                    <a:p>
                      <a:pPr marL="6350" indent="-6350" algn="ctr">
                        <a:lnSpc>
                          <a:spcPct val="107000"/>
                        </a:lnSpc>
                        <a:spcAft>
                          <a:spcPts val="760"/>
                        </a:spcAft>
                      </a:pPr>
                      <a:r>
                        <a:rPr lang="vi-VN" sz="2000">
                          <a:solidFill>
                            <a:srgbClr val="000000"/>
                          </a:solidFill>
                          <a:effectLst/>
                          <a:latin typeface="+mj-lt"/>
                          <a:ea typeface="Times New Roman" panose="02020603050405020304" pitchFamily="18" charset="0"/>
                          <a:cs typeface="Times New Roman" panose="02020603050405020304" pitchFamily="18" charset="0"/>
                        </a:rPr>
                        <a:t>Biến cố xảy ra</a:t>
                      </a:r>
                    </a:p>
                  </a:txBody>
                  <a:tcPr marL="68580" marR="68580" marT="0" marB="0" anchor="ctr"/>
                </a:tc>
                <a:tc>
                  <a:txBody>
                    <a:bodyPr/>
                    <a:lstStyle/>
                    <a:p>
                      <a:pPr marL="6350" indent="-6350" algn="ctr">
                        <a:lnSpc>
                          <a:spcPct val="107000"/>
                        </a:lnSpc>
                        <a:spcAft>
                          <a:spcPts val="760"/>
                        </a:spcAft>
                      </a:pPr>
                      <a:r>
                        <a:rPr lang="vi-VN" sz="2000">
                          <a:solidFill>
                            <a:srgbClr val="000000"/>
                          </a:solidFill>
                          <a:effectLst/>
                          <a:latin typeface="+mj-lt"/>
                          <a:ea typeface="Times New Roman" panose="02020603050405020304" pitchFamily="18" charset="0"/>
                          <a:cs typeface="Times New Roman" panose="02020603050405020304" pitchFamily="18" charset="0"/>
                        </a:rPr>
                        <a:t>Giải pháp ngăn ngừa</a:t>
                      </a:r>
                    </a:p>
                  </a:txBody>
                  <a:tcPr marL="68580" marR="68580" marT="0" marB="0" anchor="ctr"/>
                </a:tc>
                <a:tc>
                  <a:txBody>
                    <a:bodyPr/>
                    <a:lstStyle/>
                    <a:p>
                      <a:pPr marL="6350" indent="-6350" algn="ctr">
                        <a:lnSpc>
                          <a:spcPct val="107000"/>
                        </a:lnSpc>
                        <a:spcAft>
                          <a:spcPts val="760"/>
                        </a:spcAft>
                      </a:pPr>
                      <a:r>
                        <a:rPr lang="vi-VN" sz="2000">
                          <a:solidFill>
                            <a:srgbClr val="000000"/>
                          </a:solidFill>
                          <a:effectLst/>
                          <a:latin typeface="+mj-lt"/>
                          <a:ea typeface="Times New Roman" panose="02020603050405020304" pitchFamily="18" charset="0"/>
                          <a:cs typeface="Times New Roman" panose="02020603050405020304" pitchFamily="18" charset="0"/>
                        </a:rPr>
                        <a:t>Giải pháp giảm thiệt hại</a:t>
                      </a:r>
                    </a:p>
                  </a:txBody>
                  <a:tcPr marL="68580" marR="68580" marT="0" marB="0" anchor="ctr"/>
                </a:tc>
                <a:extLst>
                  <a:ext uri="{0D108BD9-81ED-4DB2-BD59-A6C34878D82A}">
                    <a16:rowId xmlns:a16="http://schemas.microsoft.com/office/drawing/2014/main" val="3155264209"/>
                  </a:ext>
                </a:extLst>
              </a:tr>
              <a:tr h="633974">
                <a:tc>
                  <a:txBody>
                    <a:bodyPr/>
                    <a:lstStyle/>
                    <a:p>
                      <a:pPr marL="6350" indent="-6350" algn="l">
                        <a:lnSpc>
                          <a:spcPct val="150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 Pháp lý</a:t>
                      </a: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Chưa lấy được giấy phép kinh doanh do covid</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Xin giấy phép kinh doanh tạm thời</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 </a:t>
                      </a:r>
                    </a:p>
                  </a:txBody>
                  <a:tcPr marL="68580" marR="68580" marT="0" marB="0" anchor="ctr"/>
                </a:tc>
                <a:extLst>
                  <a:ext uri="{0D108BD9-81ED-4DB2-BD59-A6C34878D82A}">
                    <a16:rowId xmlns:a16="http://schemas.microsoft.com/office/drawing/2014/main" val="2674579653"/>
                  </a:ext>
                </a:extLst>
              </a:tr>
              <a:tr h="610014">
                <a:tc>
                  <a:txBody>
                    <a:bodyPr/>
                    <a:lstStyle/>
                    <a:p>
                      <a:pPr marL="6350" indent="-6350" algn="l">
                        <a:lnSpc>
                          <a:spcPct val="150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 Thị trường</a:t>
                      </a: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Cạnh tranh gay gắt  và sự biến động giá cả trên thị trường</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Phân tích lại giá cả trên thị trường và các </a:t>
                      </a:r>
                      <a:r>
                        <a:rPr lang="vi-VN" sz="1800">
                          <a:solidFill>
                            <a:srgbClr val="000000"/>
                          </a:solidFill>
                          <a:effectLst/>
                          <a:latin typeface="+mj-lt"/>
                          <a:ea typeface="Times New Roman" panose="02020603050405020304" pitchFamily="18" charset="0"/>
                          <a:cs typeface="Times New Roman" panose="02020603050405020304" pitchFamily="18" charset="0"/>
                        </a:rPr>
                        <a:t>công </a:t>
                      </a:r>
                      <a:r>
                        <a:rPr lang="en-US" sz="1800">
                          <a:solidFill>
                            <a:srgbClr val="000000"/>
                          </a:solidFill>
                          <a:effectLst/>
                          <a:latin typeface="+mj-lt"/>
                          <a:ea typeface="Times New Roman" panose="02020603050405020304" pitchFamily="18" charset="0"/>
                          <a:cs typeface="Times New Roman" panose="02020603050405020304" pitchFamily="18" charset="0"/>
                        </a:rPr>
                        <a:t>ty đối thủ</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Điều chỉnh giá cả phù hợp hơn với thị trường</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63984389"/>
                  </a:ext>
                </a:extLst>
              </a:tr>
              <a:tr h="686502">
                <a:tc>
                  <a:txBody>
                    <a:bodyPr/>
                    <a:lstStyle/>
                    <a:p>
                      <a:pPr marL="6350" indent="-6350" algn="l">
                        <a:lnSpc>
                          <a:spcPct val="150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3. Kĩ thuật</a:t>
                      </a: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Hư hỏng về các thiết bị trong công ty</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Dự trữ sẵn thiết bị thay thế</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Thành lập đội ngũ kỹ thuật</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4077062"/>
                  </a:ext>
                </a:extLst>
              </a:tr>
              <a:tr h="610014">
                <a:tc>
                  <a:txBody>
                    <a:bodyPr/>
                    <a:lstStyle/>
                    <a:p>
                      <a:pPr marL="6350" indent="-6350" algn="l">
                        <a:lnSpc>
                          <a:spcPct val="150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4. Quản trị</a:t>
                      </a: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Những website, gói sản phẩm bị tồn đọng</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Cần nắm bắt được chính xác nhu cầu khách hàng</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l">
                        <a:lnSpc>
                          <a:spcPct val="150000"/>
                        </a:lnSpc>
                        <a:spcAft>
                          <a:spcPts val="760"/>
                        </a:spcAft>
                      </a:pPr>
                      <a:r>
                        <a:rPr lang="en-US" sz="1800">
                          <a:solidFill>
                            <a:srgbClr val="000000"/>
                          </a:solidFill>
                          <a:effectLst/>
                          <a:latin typeface="+mj-lt"/>
                          <a:ea typeface="Times New Roman" panose="02020603050405020304" pitchFamily="18" charset="0"/>
                          <a:cs typeface="Times New Roman" panose="02020603050405020304" pitchFamily="18" charset="0"/>
                        </a:rPr>
                        <a:t>Chuẩn bị thêm nhiều ưu đãi, khuyến mãi cho khách hàng</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33201362"/>
                  </a:ext>
                </a:extLst>
              </a:tr>
            </a:tbl>
          </a:graphicData>
        </a:graphic>
      </p:graphicFrame>
    </p:spTree>
    <p:extLst>
      <p:ext uri="{BB962C8B-B14F-4D97-AF65-F5344CB8AC3E}">
        <p14:creationId xmlns:p14="http://schemas.microsoft.com/office/powerpoint/2010/main" val="175468031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Phân tích rủi ro định lượng</a:t>
            </a:r>
          </a:p>
        </p:txBody>
      </p:sp>
      <p:graphicFrame>
        <p:nvGraphicFramePr>
          <p:cNvPr id="2" name="Table 1">
            <a:extLst>
              <a:ext uri="{FF2B5EF4-FFF2-40B4-BE49-F238E27FC236}">
                <a16:creationId xmlns:a16="http://schemas.microsoft.com/office/drawing/2014/main" id="{B0408FFC-24FF-4EDF-8D97-BAF3081AF6BC}"/>
              </a:ext>
            </a:extLst>
          </p:cNvPr>
          <p:cNvGraphicFramePr>
            <a:graphicFrameLocks noGrp="1"/>
          </p:cNvGraphicFramePr>
          <p:nvPr>
            <p:extLst>
              <p:ext uri="{D42A27DB-BD31-4B8C-83A1-F6EECF244321}">
                <p14:modId xmlns:p14="http://schemas.microsoft.com/office/powerpoint/2010/main" val="2853638714"/>
              </p:ext>
            </p:extLst>
          </p:nvPr>
        </p:nvGraphicFramePr>
        <p:xfrm>
          <a:off x="1026197" y="1633076"/>
          <a:ext cx="10139608" cy="5076400"/>
        </p:xfrm>
        <a:graphic>
          <a:graphicData uri="http://schemas.openxmlformats.org/drawingml/2006/table">
            <a:tbl>
              <a:tblPr firstRow="1" bandRow="1">
                <a:tableStyleId>{ED083AE6-46FA-4A59-8FB0-9F97EB10719F}</a:tableStyleId>
              </a:tblPr>
              <a:tblGrid>
                <a:gridCol w="1377260">
                  <a:extLst>
                    <a:ext uri="{9D8B030D-6E8A-4147-A177-3AD203B41FA5}">
                      <a16:colId xmlns:a16="http://schemas.microsoft.com/office/drawing/2014/main" val="2320902198"/>
                    </a:ext>
                  </a:extLst>
                </a:gridCol>
                <a:gridCol w="978840">
                  <a:extLst>
                    <a:ext uri="{9D8B030D-6E8A-4147-A177-3AD203B41FA5}">
                      <a16:colId xmlns:a16="http://schemas.microsoft.com/office/drawing/2014/main" val="1196731006"/>
                    </a:ext>
                  </a:extLst>
                </a:gridCol>
                <a:gridCol w="1945877">
                  <a:extLst>
                    <a:ext uri="{9D8B030D-6E8A-4147-A177-3AD203B41FA5}">
                      <a16:colId xmlns:a16="http://schemas.microsoft.com/office/drawing/2014/main" val="1753812275"/>
                    </a:ext>
                  </a:extLst>
                </a:gridCol>
                <a:gridCol w="1945877">
                  <a:extLst>
                    <a:ext uri="{9D8B030D-6E8A-4147-A177-3AD203B41FA5}">
                      <a16:colId xmlns:a16="http://schemas.microsoft.com/office/drawing/2014/main" val="1878477980"/>
                    </a:ext>
                  </a:extLst>
                </a:gridCol>
                <a:gridCol w="1945877">
                  <a:extLst>
                    <a:ext uri="{9D8B030D-6E8A-4147-A177-3AD203B41FA5}">
                      <a16:colId xmlns:a16="http://schemas.microsoft.com/office/drawing/2014/main" val="1604424936"/>
                    </a:ext>
                  </a:extLst>
                </a:gridCol>
                <a:gridCol w="1945877">
                  <a:extLst>
                    <a:ext uri="{9D8B030D-6E8A-4147-A177-3AD203B41FA5}">
                      <a16:colId xmlns:a16="http://schemas.microsoft.com/office/drawing/2014/main" val="4241510368"/>
                    </a:ext>
                  </a:extLst>
                </a:gridCol>
              </a:tblGrid>
              <a:tr h="633974">
                <a:tc rowSpan="2" gridSpan="2">
                  <a:txBody>
                    <a:bodyPr/>
                    <a:lstStyle/>
                    <a:p>
                      <a:pPr marL="6350" indent="-6350" algn="ct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NPV thay đổi theo sự thay đổi giá bán và biến phí</a:t>
                      </a:r>
                    </a:p>
                  </a:txBody>
                  <a:tcPr marL="68580" marR="68580" marT="0" marB="0" anchor="ctr">
                    <a:lnB w="12700" cap="flat" cmpd="sng" algn="ctr">
                      <a:solidFill>
                        <a:srgbClr val="7030A0"/>
                      </a:solidFill>
                      <a:prstDash val="solid"/>
                      <a:round/>
                      <a:headEnd type="none" w="med" len="med"/>
                      <a:tailEnd type="none" w="med" len="med"/>
                    </a:lnB>
                  </a:tcPr>
                </a:tc>
                <a:tc rowSpan="2" hMerge="1">
                  <a:txBody>
                    <a:bodyPr/>
                    <a:lstStyle/>
                    <a:p>
                      <a:endParaRPr lang="vi-VN"/>
                    </a:p>
                  </a:txBody>
                  <a:tcPr/>
                </a:tc>
                <a:tc gridSpan="4">
                  <a:txBody>
                    <a:bodyPr/>
                    <a:lstStyle/>
                    <a:p>
                      <a:pPr marL="6350" indent="-6350" algn="ct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Giá bán</a:t>
                      </a:r>
                    </a:p>
                  </a:txBody>
                  <a:tcPr marL="68580" marR="68580" marT="0" marB="0" anchor="ctr">
                    <a:lnB w="12700" cap="flat" cmpd="sng" algn="ctr">
                      <a:solidFill>
                        <a:srgbClr val="7030A0"/>
                      </a:solidFill>
                      <a:prstDash val="solid"/>
                      <a:round/>
                      <a:headEnd type="none" w="med" len="med"/>
                      <a:tailEnd type="none" w="med" len="med"/>
                    </a:lnB>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155264209"/>
                  </a:ext>
                </a:extLst>
              </a:tr>
              <a:tr h="633974">
                <a:tc gridSpan="2" vMerge="1">
                  <a:txBody>
                    <a:bodyPr/>
                    <a:lstStyle/>
                    <a:p>
                      <a:endParaRPr lang="vi-VN"/>
                    </a:p>
                  </a:txBody>
                  <a:tcPr/>
                </a:tc>
                <a:tc hMerge="1" vMerge="1">
                  <a:txBody>
                    <a:bodyPr/>
                    <a:lstStyle/>
                    <a:p>
                      <a:endParaRPr lang="vi-VN"/>
                    </a:p>
                  </a:txBody>
                  <a:tcPr/>
                </a:tc>
                <a:tc>
                  <a:txBody>
                    <a:bodyPr/>
                    <a:lstStyle/>
                    <a:p>
                      <a:pPr marL="6350" indent="-6350" algn="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16.000.000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7030A0"/>
                      </a:solidFill>
                      <a:prstDash val="solid"/>
                      <a:round/>
                      <a:headEnd type="none" w="med" len="med"/>
                      <a:tailEnd type="none" w="med" len="med"/>
                    </a:lnL>
                    <a:lnT w="12700" cap="flat" cmpd="sng" algn="ctr">
                      <a:solidFill>
                        <a:srgbClr val="7030A0"/>
                      </a:solidFill>
                      <a:prstDash val="solid"/>
                      <a:round/>
                      <a:headEnd type="none" w="med" len="med"/>
                      <a:tailEnd type="none" w="med" len="med"/>
                    </a:lnT>
                  </a:tcPr>
                </a:tc>
                <a:tc>
                  <a:txBody>
                    <a:bodyPr/>
                    <a:lstStyle/>
                    <a:p>
                      <a:pPr marL="6350" indent="-6350" algn="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18.000.000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lnT w="12700" cap="flat" cmpd="sng" algn="ctr">
                      <a:solidFill>
                        <a:srgbClr val="7030A0"/>
                      </a:solidFill>
                      <a:prstDash val="solid"/>
                      <a:round/>
                      <a:headEnd type="none" w="med" len="med"/>
                      <a:tailEnd type="none" w="med" len="med"/>
                    </a:lnT>
                  </a:tcPr>
                </a:tc>
                <a:tc>
                  <a:txBody>
                    <a:bodyPr/>
                    <a:lstStyle/>
                    <a:p>
                      <a:pPr marL="6350" indent="-6350" algn="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20.000.000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lnT w="12700" cap="flat" cmpd="sng" algn="ctr">
                      <a:solidFill>
                        <a:srgbClr val="7030A0"/>
                      </a:solidFill>
                      <a:prstDash val="solid"/>
                      <a:round/>
                      <a:headEnd type="none" w="med" len="med"/>
                      <a:tailEnd type="none" w="med" len="med"/>
                    </a:lnT>
                  </a:tcPr>
                </a:tc>
                <a:tc>
                  <a:txBody>
                    <a:bodyPr/>
                    <a:lstStyle/>
                    <a:p>
                      <a:pPr marL="6350" indent="-6350" algn="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22.000.000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lnT w="12700" cap="flat" cmpd="sng" algn="ctr">
                      <a:solidFill>
                        <a:srgbClr val="7030A0"/>
                      </a:solidFill>
                      <a:prstDash val="solid"/>
                      <a:round/>
                      <a:headEnd type="none" w="med" len="med"/>
                      <a:tailEnd type="none" w="med" len="med"/>
                    </a:lnT>
                  </a:tcPr>
                </a:tc>
                <a:extLst>
                  <a:ext uri="{0D108BD9-81ED-4DB2-BD59-A6C34878D82A}">
                    <a16:rowId xmlns:a16="http://schemas.microsoft.com/office/drawing/2014/main" val="2976609712"/>
                  </a:ext>
                </a:extLst>
              </a:tr>
              <a:tr h="633974">
                <a:tc rowSpan="6">
                  <a:txBody>
                    <a:bodyPr/>
                    <a:lstStyle/>
                    <a:p>
                      <a:pPr marL="6350" indent="-6350" algn="ct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 Biến phí/ Doanh thu</a:t>
                      </a:r>
                    </a:p>
                  </a:txBody>
                  <a:tcPr marL="68580" marR="68580" marT="0" marB="0" anchor="ctr">
                    <a:lnT w="12700" cap="flat" cmpd="sng" algn="ctr">
                      <a:solidFill>
                        <a:srgbClr val="7030A0"/>
                      </a:solidFill>
                      <a:prstDash val="solid"/>
                      <a:round/>
                      <a:headEnd type="none" w="med" len="med"/>
                      <a:tailEnd type="none" w="med" len="med"/>
                    </a:lnT>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15%</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lnT w="12700" cap="flat" cmpd="sng" algn="ctr">
                      <a:solidFill>
                        <a:srgbClr val="7030A0"/>
                      </a:solidFill>
                      <a:prstDash val="solid"/>
                      <a:round/>
                      <a:headEnd type="none" w="med" len="med"/>
                      <a:tailEnd type="none" w="med" len="med"/>
                    </a:lnT>
                  </a:tcPr>
                </a:tc>
                <a:tc>
                  <a:txBody>
                    <a:bodyPr/>
                    <a:lstStyle/>
                    <a:p>
                      <a:pPr marL="0" indent="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1.798.557.885</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2.665.092.880</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3.517.282.420</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4.369.471.960</a:t>
                      </a:r>
                    </a:p>
                  </a:txBody>
                  <a:tcPr marL="68580" marR="68580" marT="0" marB="0" anchor="ctr"/>
                </a:tc>
                <a:extLst>
                  <a:ext uri="{0D108BD9-81ED-4DB2-BD59-A6C34878D82A}">
                    <a16:rowId xmlns:a16="http://schemas.microsoft.com/office/drawing/2014/main" val="1907840878"/>
                  </a:ext>
                </a:extLst>
              </a:tr>
              <a:tr h="633974">
                <a:tc vMerge="1">
                  <a:txBody>
                    <a:bodyPr/>
                    <a:lstStyle/>
                    <a:p>
                      <a:endParaRPr lang="vi-VN"/>
                    </a:p>
                  </a:txBody>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20%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1.383.563.877</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2.213.551.893</a:t>
                      </a:r>
                    </a:p>
                  </a:txBody>
                  <a:tcPr marL="68580" marR="68580" marT="0" marB="0" anchor="ctr"/>
                </a:tc>
                <a:tc>
                  <a:txBody>
                    <a:bodyPr/>
                    <a:lstStyle/>
                    <a:p>
                      <a:pPr marL="6350" indent="-6350" algn="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3.015.994.455</a:t>
                      </a:r>
                    </a:p>
                  </a:txBody>
                  <a:tcPr marL="68580" marR="68580" marT="0" marB="0" anchor="ctr">
                    <a:solidFill>
                      <a:srgbClr val="FFFF00">
                        <a:alpha val="20000"/>
                      </a:srgbClr>
                    </a:solidFill>
                  </a:tcP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3.818.055.199</a:t>
                      </a:r>
                    </a:p>
                  </a:txBody>
                  <a:tcPr marL="68580" marR="68580" marT="0" marB="0" anchor="ctr"/>
                </a:tc>
                <a:extLst>
                  <a:ext uri="{0D108BD9-81ED-4DB2-BD59-A6C34878D82A}">
                    <a16:rowId xmlns:a16="http://schemas.microsoft.com/office/drawing/2014/main" val="3760398792"/>
                  </a:ext>
                </a:extLst>
              </a:tr>
              <a:tr h="633974">
                <a:tc vMerge="1">
                  <a:txBody>
                    <a:bodyPr/>
                    <a:lstStyle/>
                    <a:p>
                      <a:endParaRPr lang="vi-VN"/>
                    </a:p>
                  </a:txBody>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25%</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966.586.398</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1.746.683.634</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2.514.706.490</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3.266.638.438</a:t>
                      </a:r>
                    </a:p>
                  </a:txBody>
                  <a:tcPr marL="68580" marR="68580" marT="0" marB="0" anchor="ctr"/>
                </a:tc>
                <a:extLst>
                  <a:ext uri="{0D108BD9-81ED-4DB2-BD59-A6C34878D82A}">
                    <a16:rowId xmlns:a16="http://schemas.microsoft.com/office/drawing/2014/main" val="2674579653"/>
                  </a:ext>
                </a:extLst>
              </a:tr>
              <a:tr h="610014">
                <a:tc vMerge="1">
                  <a:txBody>
                    <a:bodyPr/>
                    <a:lstStyle/>
                    <a:p>
                      <a:endParaRPr lang="vi-VN"/>
                    </a:p>
                  </a:txBody>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30%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535.089.911</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1.279.815.375</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2.006.054.889</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2.715.221.676</a:t>
                      </a:r>
                    </a:p>
                  </a:txBody>
                  <a:tcPr marL="68580" marR="68580" marT="0" marB="0" anchor="ctr"/>
                </a:tc>
                <a:extLst>
                  <a:ext uri="{0D108BD9-81ED-4DB2-BD59-A6C34878D82A}">
                    <a16:rowId xmlns:a16="http://schemas.microsoft.com/office/drawing/2014/main" val="1063984389"/>
                  </a:ext>
                </a:extLst>
              </a:tr>
              <a:tr h="686502">
                <a:tc vMerge="1">
                  <a:txBody>
                    <a:bodyPr/>
                    <a:lstStyle/>
                    <a:p>
                      <a:endParaRPr lang="vi-VN"/>
                    </a:p>
                  </a:txBody>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35%</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103.593.423</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804.775.215</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1.487.312.379</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2.161.677.642</a:t>
                      </a:r>
                    </a:p>
                  </a:txBody>
                  <a:tcPr marL="68580" marR="68580" marT="0" marB="0" anchor="ctr"/>
                </a:tc>
                <a:extLst>
                  <a:ext uri="{0D108BD9-81ED-4DB2-BD59-A6C34878D82A}">
                    <a16:rowId xmlns:a16="http://schemas.microsoft.com/office/drawing/2014/main" val="3034077062"/>
                  </a:ext>
                </a:extLst>
              </a:tr>
              <a:tr h="610014">
                <a:tc vMerge="1">
                  <a:txBody>
                    <a:bodyPr/>
                    <a:lstStyle/>
                    <a:p>
                      <a:endParaRPr lang="vi-VN"/>
                    </a:p>
                  </a:txBody>
                  <a:tcPr/>
                </a:tc>
                <a:tc>
                  <a:txBody>
                    <a:bodyPr/>
                    <a:lstStyle/>
                    <a:p>
                      <a:pPr marL="6350" indent="-6350" algn="ctr">
                        <a:lnSpc>
                          <a:spcPct val="107000"/>
                        </a:lnSpc>
                        <a:spcAft>
                          <a:spcPts val="760"/>
                        </a:spcAft>
                      </a:pPr>
                      <a:r>
                        <a:rPr lang="vi-VN" sz="1800" b="1">
                          <a:solidFill>
                            <a:srgbClr val="000000"/>
                          </a:solidFill>
                          <a:effectLst/>
                          <a:latin typeface="+mj-lt"/>
                          <a:ea typeface="Times New Roman" panose="02020603050405020304" pitchFamily="18" charset="0"/>
                          <a:cs typeface="Times New Roman" panose="02020603050405020304" pitchFamily="18" charset="0"/>
                        </a:rPr>
                        <a:t>40%</a:t>
                      </a:r>
                      <a:endParaRPr lang="vi-VN" sz="1800">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b="1">
                          <a:solidFill>
                            <a:srgbClr val="FF0000"/>
                          </a:solidFill>
                          <a:effectLst/>
                          <a:latin typeface="+mj-lt"/>
                          <a:ea typeface="Times New Roman" panose="02020603050405020304" pitchFamily="18" charset="0"/>
                          <a:cs typeface="Times New Roman" panose="02020603050405020304" pitchFamily="18" charset="0"/>
                        </a:rPr>
                        <a:t>-341.432.140</a:t>
                      </a:r>
                      <a:endParaRPr lang="vi-VN" sz="1800" b="1">
                        <a:solidFill>
                          <a:srgbClr val="000000"/>
                        </a:solidFill>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319.341.667</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966.586.398</a:t>
                      </a:r>
                    </a:p>
                  </a:txBody>
                  <a:tcPr marL="68580" marR="68580" marT="0" marB="0" anchor="ctr"/>
                </a:tc>
                <a:tc>
                  <a:txBody>
                    <a:bodyPr/>
                    <a:lstStyle/>
                    <a:p>
                      <a:pPr marL="6350" indent="-6350" algn="r">
                        <a:lnSpc>
                          <a:spcPct val="107000"/>
                        </a:lnSpc>
                        <a:spcAft>
                          <a:spcPts val="760"/>
                        </a:spcAft>
                      </a:pPr>
                      <a:r>
                        <a:rPr lang="vi-VN" sz="1800">
                          <a:solidFill>
                            <a:srgbClr val="000000"/>
                          </a:solidFill>
                          <a:effectLst/>
                          <a:latin typeface="+mj-lt"/>
                          <a:ea typeface="Times New Roman" panose="02020603050405020304" pitchFamily="18" charset="0"/>
                          <a:cs typeface="Times New Roman" panose="02020603050405020304" pitchFamily="18" charset="0"/>
                        </a:rPr>
                        <a:t>1.591.060.881</a:t>
                      </a:r>
                    </a:p>
                  </a:txBody>
                  <a:tcPr marL="68580" marR="68580" marT="0" marB="0" anchor="ctr"/>
                </a:tc>
                <a:extLst>
                  <a:ext uri="{0D108BD9-81ED-4DB2-BD59-A6C34878D82A}">
                    <a16:rowId xmlns:a16="http://schemas.microsoft.com/office/drawing/2014/main" val="1733201362"/>
                  </a:ext>
                </a:extLst>
              </a:tr>
            </a:tbl>
          </a:graphicData>
        </a:graphic>
      </p:graphicFrame>
    </p:spTree>
    <p:extLst>
      <p:ext uri="{BB962C8B-B14F-4D97-AF65-F5344CB8AC3E}">
        <p14:creationId xmlns:p14="http://schemas.microsoft.com/office/powerpoint/2010/main" val="309745089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Kế hoạch thực hiện</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12.</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3056646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triển khai dự án</a:t>
            </a:r>
          </a:p>
        </p:txBody>
      </p:sp>
      <p:graphicFrame>
        <p:nvGraphicFramePr>
          <p:cNvPr id="3" name="Table 2">
            <a:extLst>
              <a:ext uri="{FF2B5EF4-FFF2-40B4-BE49-F238E27FC236}">
                <a16:creationId xmlns:a16="http://schemas.microsoft.com/office/drawing/2014/main" id="{B910BEA8-7864-4A66-9887-63846CC026C9}"/>
              </a:ext>
            </a:extLst>
          </p:cNvPr>
          <p:cNvGraphicFramePr>
            <a:graphicFrameLocks noGrp="1"/>
          </p:cNvGraphicFramePr>
          <p:nvPr>
            <p:extLst>
              <p:ext uri="{D42A27DB-BD31-4B8C-83A1-F6EECF244321}">
                <p14:modId xmlns:p14="http://schemas.microsoft.com/office/powerpoint/2010/main" val="2343033739"/>
              </p:ext>
            </p:extLst>
          </p:nvPr>
        </p:nvGraphicFramePr>
        <p:xfrm>
          <a:off x="1105285" y="1370904"/>
          <a:ext cx="10192635" cy="5144055"/>
        </p:xfrm>
        <a:graphic>
          <a:graphicData uri="http://schemas.openxmlformats.org/drawingml/2006/table">
            <a:tbl>
              <a:tblPr firstRow="1" firstCol="1" bandRow="1">
                <a:tableStyleId>{ED083AE6-46FA-4A59-8FB0-9F97EB10719F}</a:tableStyleId>
              </a:tblPr>
              <a:tblGrid>
                <a:gridCol w="588961">
                  <a:extLst>
                    <a:ext uri="{9D8B030D-6E8A-4147-A177-3AD203B41FA5}">
                      <a16:colId xmlns:a16="http://schemas.microsoft.com/office/drawing/2014/main" val="3245933676"/>
                    </a:ext>
                  </a:extLst>
                </a:gridCol>
                <a:gridCol w="3629925">
                  <a:extLst>
                    <a:ext uri="{9D8B030D-6E8A-4147-A177-3AD203B41FA5}">
                      <a16:colId xmlns:a16="http://schemas.microsoft.com/office/drawing/2014/main" val="3631213341"/>
                    </a:ext>
                  </a:extLst>
                </a:gridCol>
                <a:gridCol w="1550530">
                  <a:extLst>
                    <a:ext uri="{9D8B030D-6E8A-4147-A177-3AD203B41FA5}">
                      <a16:colId xmlns:a16="http://schemas.microsoft.com/office/drawing/2014/main" val="2045603891"/>
                    </a:ext>
                  </a:extLst>
                </a:gridCol>
                <a:gridCol w="2452002">
                  <a:extLst>
                    <a:ext uri="{9D8B030D-6E8A-4147-A177-3AD203B41FA5}">
                      <a16:colId xmlns:a16="http://schemas.microsoft.com/office/drawing/2014/main" val="25231973"/>
                    </a:ext>
                  </a:extLst>
                </a:gridCol>
                <a:gridCol w="1971217">
                  <a:extLst>
                    <a:ext uri="{9D8B030D-6E8A-4147-A177-3AD203B41FA5}">
                      <a16:colId xmlns:a16="http://schemas.microsoft.com/office/drawing/2014/main" val="944130608"/>
                    </a:ext>
                  </a:extLst>
                </a:gridCol>
              </a:tblGrid>
              <a:tr h="817186">
                <a:tc>
                  <a:txBody>
                    <a:bodyPr/>
                    <a:lstStyle/>
                    <a:p>
                      <a:pPr marL="60325" indent="-6350" algn="ctr">
                        <a:lnSpc>
                          <a:spcPct val="100000"/>
                        </a:lnSpc>
                        <a:spcAft>
                          <a:spcPts val="760"/>
                        </a:spcAft>
                      </a:pPr>
                      <a:r>
                        <a:rPr lang="vi-VN" sz="1800">
                          <a:effectLst/>
                        </a:rPr>
                        <a:t>STT</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37465" indent="-6350" algn="ctr">
                        <a:lnSpc>
                          <a:spcPct val="100000"/>
                        </a:lnSpc>
                        <a:spcAft>
                          <a:spcPts val="760"/>
                        </a:spcAft>
                      </a:pPr>
                      <a:r>
                        <a:rPr lang="vi-VN" sz="1800">
                          <a:effectLst/>
                        </a:rPr>
                        <a:t>Công việc</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ctr">
                        <a:lnSpc>
                          <a:spcPct val="100000"/>
                        </a:lnSpc>
                        <a:spcAft>
                          <a:spcPts val="760"/>
                        </a:spcAft>
                      </a:pPr>
                      <a:r>
                        <a:rPr lang="vi-VN" sz="1800">
                          <a:effectLst/>
                        </a:rPr>
                        <a:t>Thời gian thực hiện </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3175" indent="-6350" algn="ctr">
                        <a:lnSpc>
                          <a:spcPct val="100000"/>
                        </a:lnSpc>
                        <a:spcAft>
                          <a:spcPts val="0"/>
                        </a:spcAft>
                      </a:pPr>
                      <a:r>
                        <a:rPr lang="vi-VN" sz="1800">
                          <a:effectLst/>
                        </a:rPr>
                        <a:t>Bộ phận / người thực hiện</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34290" indent="-6350" algn="ctr">
                        <a:lnSpc>
                          <a:spcPct val="100000"/>
                        </a:lnSpc>
                        <a:spcAft>
                          <a:spcPts val="760"/>
                        </a:spcAft>
                      </a:pPr>
                      <a:r>
                        <a:rPr lang="vi-VN" sz="1800">
                          <a:effectLst/>
                        </a:rPr>
                        <a:t>Chi phí</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559609566"/>
                  </a:ext>
                </a:extLst>
              </a:tr>
              <a:tr h="252937">
                <a:tc>
                  <a:txBody>
                    <a:bodyPr/>
                    <a:lstStyle/>
                    <a:p>
                      <a:pPr marL="60325" indent="-6350" algn="ctr">
                        <a:lnSpc>
                          <a:spcPct val="100000"/>
                        </a:lnSpc>
                        <a:spcAft>
                          <a:spcPts val="760"/>
                        </a:spcAft>
                      </a:pPr>
                      <a:r>
                        <a:rPr lang="vi-VN" sz="1800">
                          <a:effectLst/>
                        </a:rPr>
                        <a:t>1</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Tìm, thuê, đặt cọc mặt bằng</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15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Ban giám đốc</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80,000,000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965670168"/>
                  </a:ext>
                </a:extLst>
              </a:tr>
              <a:tr h="621745">
                <a:tc>
                  <a:txBody>
                    <a:bodyPr/>
                    <a:lstStyle/>
                    <a:p>
                      <a:pPr marL="60325" indent="-6350" algn="ctr">
                        <a:lnSpc>
                          <a:spcPct val="100000"/>
                        </a:lnSpc>
                        <a:spcAft>
                          <a:spcPts val="760"/>
                        </a:spcAft>
                      </a:pPr>
                      <a:r>
                        <a:rPr lang="vi-VN" sz="1800">
                          <a:effectLst/>
                        </a:rPr>
                        <a:t>2</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Thiết kế lại mặt bằng</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5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just">
                        <a:lnSpc>
                          <a:spcPct val="100000"/>
                        </a:lnSpc>
                        <a:spcAft>
                          <a:spcPts val="760"/>
                        </a:spcAft>
                      </a:pPr>
                      <a:r>
                        <a:rPr lang="vi-VN" sz="1800">
                          <a:effectLst/>
                        </a:rPr>
                        <a:t>Ban giám đốc, dịch vụ thiết kế nhà cửa</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20,000,000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2867676483"/>
                  </a:ext>
                </a:extLst>
              </a:tr>
              <a:tr h="426305">
                <a:tc>
                  <a:txBody>
                    <a:bodyPr/>
                    <a:lstStyle/>
                    <a:p>
                      <a:pPr marL="60325" indent="-6350" algn="ctr">
                        <a:lnSpc>
                          <a:spcPct val="100000"/>
                        </a:lnSpc>
                        <a:spcAft>
                          <a:spcPts val="760"/>
                        </a:spcAft>
                      </a:pPr>
                      <a:r>
                        <a:rPr lang="vi-VN" sz="1800">
                          <a:effectLst/>
                        </a:rPr>
                        <a:t>3</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Mua sắm máy móc, thiết bị</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10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just">
                        <a:lnSpc>
                          <a:spcPct val="100000"/>
                        </a:lnSpc>
                        <a:spcAft>
                          <a:spcPts val="760"/>
                        </a:spcAft>
                      </a:pPr>
                      <a:r>
                        <a:rPr lang="vi-VN" sz="1800">
                          <a:effectLst/>
                        </a:rPr>
                        <a:t>Ban giám đốc, phòng lập trình</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7305" indent="-6350" algn="r">
                        <a:lnSpc>
                          <a:spcPct val="100000"/>
                        </a:lnSpc>
                        <a:spcAft>
                          <a:spcPts val="760"/>
                        </a:spcAft>
                      </a:pPr>
                      <a:r>
                        <a:rPr lang="vi-VN" sz="1800">
                          <a:effectLst/>
                        </a:rPr>
                        <a:t>400,000,000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2236138554"/>
                  </a:ext>
                </a:extLst>
              </a:tr>
              <a:tr h="426305">
                <a:tc>
                  <a:txBody>
                    <a:bodyPr/>
                    <a:lstStyle/>
                    <a:p>
                      <a:pPr marL="60325" indent="-6350" algn="ctr">
                        <a:lnSpc>
                          <a:spcPct val="100000"/>
                        </a:lnSpc>
                        <a:spcAft>
                          <a:spcPts val="760"/>
                        </a:spcAft>
                      </a:pPr>
                      <a:r>
                        <a:rPr lang="vi-VN" sz="1800">
                          <a:effectLst/>
                        </a:rPr>
                        <a:t>4</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11430" indent="-6350" algn="just">
                        <a:lnSpc>
                          <a:spcPct val="100000"/>
                        </a:lnSpc>
                        <a:spcAft>
                          <a:spcPts val="760"/>
                        </a:spcAft>
                      </a:pPr>
                      <a:r>
                        <a:rPr lang="vi-VN" sz="1800">
                          <a:effectLst/>
                        </a:rPr>
                        <a:t>Đăng tin tuyển dụng nhân viên lập trình, thiết kế</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10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Phòng lập trình</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1,000,000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2941837599"/>
                  </a:ext>
                </a:extLst>
              </a:tr>
              <a:tr h="426305">
                <a:tc>
                  <a:txBody>
                    <a:bodyPr/>
                    <a:lstStyle/>
                    <a:p>
                      <a:pPr marL="60325" indent="-6350" algn="ctr">
                        <a:lnSpc>
                          <a:spcPct val="100000"/>
                        </a:lnSpc>
                        <a:spcAft>
                          <a:spcPts val="760"/>
                        </a:spcAft>
                      </a:pPr>
                      <a:r>
                        <a:rPr lang="vi-VN" sz="1800">
                          <a:effectLst/>
                        </a:rPr>
                        <a:t>5</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just">
                        <a:lnSpc>
                          <a:spcPct val="100000"/>
                        </a:lnSpc>
                        <a:spcAft>
                          <a:spcPts val="760"/>
                        </a:spcAft>
                      </a:pPr>
                      <a:r>
                        <a:rPr lang="vi-VN" sz="1800">
                          <a:effectLst/>
                        </a:rPr>
                        <a:t>Đăng ký giấy phép hoạt động, thành lập công ty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15 ngày </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Ban giám đốc</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22,000,000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2679508906"/>
                  </a:ext>
                </a:extLst>
              </a:tr>
              <a:tr h="621745">
                <a:tc>
                  <a:txBody>
                    <a:bodyPr/>
                    <a:lstStyle/>
                    <a:p>
                      <a:pPr marL="60325" indent="-6350" algn="ctr">
                        <a:lnSpc>
                          <a:spcPct val="100000"/>
                        </a:lnSpc>
                        <a:spcAft>
                          <a:spcPts val="760"/>
                        </a:spcAft>
                      </a:pPr>
                      <a:r>
                        <a:rPr lang="vi-VN" sz="1800">
                          <a:effectLst/>
                        </a:rPr>
                        <a:t>6</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Lắp đặt máy tính, wifi, mạng internet kết nối các phòng ban</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just">
                        <a:lnSpc>
                          <a:spcPct val="100000"/>
                        </a:lnSpc>
                        <a:spcAft>
                          <a:spcPts val="760"/>
                        </a:spcAft>
                      </a:pPr>
                      <a:r>
                        <a:rPr lang="vi-VN" sz="1800">
                          <a:effectLst/>
                        </a:rPr>
                        <a:t>Phòng lập trình, nhân viên viễn thông</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2,000,000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3978214559"/>
                  </a:ext>
                </a:extLst>
              </a:tr>
              <a:tr h="252937">
                <a:tc>
                  <a:txBody>
                    <a:bodyPr/>
                    <a:lstStyle/>
                    <a:p>
                      <a:pPr marL="60325" indent="-6350" algn="ctr">
                        <a:lnSpc>
                          <a:spcPct val="100000"/>
                        </a:lnSpc>
                        <a:spcAft>
                          <a:spcPts val="760"/>
                        </a:spcAft>
                      </a:pPr>
                      <a:r>
                        <a:rPr lang="vi-VN" sz="1800">
                          <a:effectLst/>
                        </a:rPr>
                        <a:t>7</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Thiết kế website công ty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15 ngày</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Phòng lập trình</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10,000,000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3128702715"/>
                  </a:ext>
                </a:extLst>
              </a:tr>
              <a:tr h="252937">
                <a:tc>
                  <a:txBody>
                    <a:bodyPr/>
                    <a:lstStyle/>
                    <a:p>
                      <a:pPr marL="60325" indent="-6350" algn="ctr">
                        <a:lnSpc>
                          <a:spcPct val="100000"/>
                        </a:lnSpc>
                        <a:spcAft>
                          <a:spcPts val="760"/>
                        </a:spcAft>
                      </a:pPr>
                      <a:r>
                        <a:rPr lang="vi-VN" sz="1800">
                          <a:effectLst/>
                        </a:rPr>
                        <a:t>8</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Thiết kế và chạy quảng cáo</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r">
                        <a:lnSpc>
                          <a:spcPct val="100000"/>
                        </a:lnSpc>
                        <a:spcAft>
                          <a:spcPts val="760"/>
                        </a:spcAft>
                      </a:pPr>
                      <a:r>
                        <a:rPr lang="vi-VN" sz="1800">
                          <a:effectLst/>
                        </a:rPr>
                        <a:t>1 tháng</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indent="-6350" algn="l">
                        <a:lnSpc>
                          <a:spcPct val="100000"/>
                        </a:lnSpc>
                        <a:spcAft>
                          <a:spcPts val="760"/>
                        </a:spcAft>
                      </a:pPr>
                      <a:r>
                        <a:rPr lang="vi-VN" sz="1800">
                          <a:effectLst/>
                        </a:rPr>
                        <a:t>Phòng thiết kế</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6670" indent="-6350" algn="r">
                        <a:lnSpc>
                          <a:spcPct val="100000"/>
                        </a:lnSpc>
                        <a:spcAft>
                          <a:spcPts val="760"/>
                        </a:spcAft>
                      </a:pPr>
                      <a:r>
                        <a:rPr lang="vi-VN" sz="1800">
                          <a:effectLst/>
                        </a:rPr>
                        <a:t>15,000,000</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424544333"/>
                  </a:ext>
                </a:extLst>
              </a:tr>
              <a:tr h="252937">
                <a:tc gridSpan="4">
                  <a:txBody>
                    <a:bodyPr/>
                    <a:lstStyle/>
                    <a:p>
                      <a:pPr marL="60325" marR="26035" indent="-6350" algn="r">
                        <a:lnSpc>
                          <a:spcPct val="100000"/>
                        </a:lnSpc>
                        <a:spcAft>
                          <a:spcPts val="760"/>
                        </a:spcAft>
                      </a:pPr>
                      <a:r>
                        <a:rPr lang="vi-VN" sz="1800">
                          <a:effectLst/>
                        </a:rPr>
                        <a:t>Tổng chi phí:</a:t>
                      </a:r>
                      <a:endParaRPr lang="vi-VN" sz="1800">
                        <a:solidFill>
                          <a:srgbClr val="000000"/>
                        </a:solidFill>
                        <a:effectLst/>
                        <a:latin typeface="Times New Roman" panose="02020603050405020304" pitchFamily="18" charset="0"/>
                        <a:cs typeface="Times New Roman" panose="02020603050405020304" pitchFamily="18" charset="0"/>
                      </a:endParaRPr>
                    </a:p>
                  </a:txBody>
                  <a:tcPr marL="24591" marR="0" marT="48597" marB="0" anchor="ctr"/>
                </a:tc>
                <a:tc hMerge="1">
                  <a:txBody>
                    <a:bodyPr/>
                    <a:lstStyle/>
                    <a:p>
                      <a:pPr marL="60325" indent="-6350" algn="l">
                        <a:lnSpc>
                          <a:spcPct val="100000"/>
                        </a:lnSpc>
                        <a:spcAft>
                          <a:spcPts val="800"/>
                        </a:spcAft>
                      </a:pPr>
                      <a:r>
                        <a:rPr lang="vi-VN" sz="1800">
                          <a:effectLst/>
                        </a:rPr>
                        <a:t> </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hMerge="1">
                  <a:txBody>
                    <a:bodyPr/>
                    <a:lstStyle/>
                    <a:p>
                      <a:pPr marL="60325" indent="-6350" algn="l">
                        <a:lnSpc>
                          <a:spcPct val="100000"/>
                        </a:lnSpc>
                        <a:spcAft>
                          <a:spcPts val="800"/>
                        </a:spcAft>
                      </a:pPr>
                      <a:r>
                        <a:rPr lang="vi-VN" sz="1800">
                          <a:effectLst/>
                        </a:rPr>
                        <a:t> </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hMerge="1">
                  <a:txBody>
                    <a:bodyPr/>
                    <a:lstStyle/>
                    <a:p>
                      <a:pPr marL="60325" marR="26035" indent="-6350" algn="r">
                        <a:lnSpc>
                          <a:spcPct val="100000"/>
                        </a:lnSpc>
                        <a:spcAft>
                          <a:spcPts val="760"/>
                        </a:spcAft>
                      </a:pPr>
                      <a:r>
                        <a:rPr lang="vi-VN" sz="1800">
                          <a:effectLst/>
                        </a:rPr>
                        <a:t>Tổng chi phí:</a:t>
                      </a:r>
                      <a:endParaRPr lang="vi-VN"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tc>
                  <a:txBody>
                    <a:bodyPr/>
                    <a:lstStyle/>
                    <a:p>
                      <a:pPr marL="60325" marR="27305" indent="-6350" algn="r">
                        <a:lnSpc>
                          <a:spcPct val="100000"/>
                        </a:lnSpc>
                        <a:spcAft>
                          <a:spcPts val="760"/>
                        </a:spcAft>
                      </a:pPr>
                      <a:r>
                        <a:rPr lang="vi-VN" sz="1800" b="1">
                          <a:effectLst/>
                        </a:rPr>
                        <a:t>550,000,000</a:t>
                      </a:r>
                      <a:endParaRPr lang="vi-V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591" marR="0" marT="48597" marB="0" anchor="ctr"/>
                </a:tc>
                <a:extLst>
                  <a:ext uri="{0D108BD9-81ED-4DB2-BD59-A6C34878D82A}">
                    <a16:rowId xmlns:a16="http://schemas.microsoft.com/office/drawing/2014/main" val="1183569143"/>
                  </a:ext>
                </a:extLst>
              </a:tr>
            </a:tbl>
          </a:graphicData>
        </a:graphic>
      </p:graphicFrame>
    </p:spTree>
    <p:extLst>
      <p:ext uri="{BB962C8B-B14F-4D97-AF65-F5344CB8AC3E}">
        <p14:creationId xmlns:p14="http://schemas.microsoft.com/office/powerpoint/2010/main" val="279779556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khai trương</a:t>
            </a:r>
          </a:p>
        </p:txBody>
      </p:sp>
      <p:sp>
        <p:nvSpPr>
          <p:cNvPr id="4" name="TextBox 3">
            <a:extLst>
              <a:ext uri="{FF2B5EF4-FFF2-40B4-BE49-F238E27FC236}">
                <a16:creationId xmlns:a16="http://schemas.microsoft.com/office/drawing/2014/main" id="{12D88B8C-600D-4FED-8DF5-6AA31648A3F9}"/>
              </a:ext>
            </a:extLst>
          </p:cNvPr>
          <p:cNvSpPr txBox="1"/>
          <p:nvPr/>
        </p:nvSpPr>
        <p:spPr>
          <a:xfrm>
            <a:off x="422563" y="1224703"/>
            <a:ext cx="11346873" cy="5105308"/>
          </a:xfrm>
          <a:prstGeom prst="rect">
            <a:avLst/>
          </a:prstGeom>
          <a:noFill/>
        </p:spPr>
        <p:txBody>
          <a:bodyPr wrap="square" rtlCol="0">
            <a:spAutoFit/>
          </a:bodyPr>
          <a:lstStyle/>
          <a:p>
            <a:pPr>
              <a:lnSpc>
                <a:spcPct val="150000"/>
              </a:lnSpc>
            </a:pPr>
            <a:r>
              <a:rPr lang="vi-VN" sz="2000" b="1"/>
              <a:t>1. Chuẩn bị</a:t>
            </a:r>
          </a:p>
          <a:p>
            <a:pPr marL="457200" indent="-223838">
              <a:lnSpc>
                <a:spcPct val="150000"/>
              </a:lnSpc>
              <a:buFontTx/>
              <a:buChar char="-"/>
              <a:tabLst>
                <a:tab pos="1828800" algn="l"/>
              </a:tabLst>
            </a:pPr>
            <a:r>
              <a:rPr lang="vi-VN" sz="2000"/>
              <a:t>Thời gian	: 9.00 sáng ngày 5/5/2022.</a:t>
            </a:r>
          </a:p>
          <a:p>
            <a:pPr marL="457200" indent="-223838">
              <a:lnSpc>
                <a:spcPct val="150000"/>
              </a:lnSpc>
              <a:buFontTx/>
              <a:buChar char="-"/>
              <a:tabLst>
                <a:tab pos="1828800" algn="l"/>
              </a:tabLst>
            </a:pPr>
            <a:r>
              <a:rPr lang="vi-VN" sz="2000"/>
              <a:t>Địa điểm	: Tầng 15 tòa nhà Cantavil An Phú, đường số 25, P. An Phú, Q. 2, TP. HCM.</a:t>
            </a:r>
          </a:p>
          <a:p>
            <a:pPr marL="457200" indent="-223838">
              <a:lnSpc>
                <a:spcPct val="150000"/>
              </a:lnSpc>
              <a:buFontTx/>
              <a:buChar char="-"/>
              <a:tabLst>
                <a:tab pos="1828800" algn="l"/>
              </a:tabLst>
            </a:pPr>
            <a:r>
              <a:rPr lang="vi-VN" sz="2000"/>
              <a:t>Khách mời	: (Dự kiến 50 khách).</a:t>
            </a:r>
          </a:p>
          <a:p>
            <a:pPr marL="233362">
              <a:lnSpc>
                <a:spcPct val="150000"/>
              </a:lnSpc>
              <a:tabLst>
                <a:tab pos="1828800" algn="l"/>
              </a:tabLst>
            </a:pPr>
            <a:endParaRPr lang="vi-VN" sz="2000"/>
          </a:p>
          <a:p>
            <a:pPr>
              <a:lnSpc>
                <a:spcPct val="150000"/>
              </a:lnSpc>
            </a:pPr>
            <a:r>
              <a:rPr lang="vi-VN" sz="2000" b="1"/>
              <a:t>2. Chào đón khách mời</a:t>
            </a:r>
          </a:p>
          <a:p>
            <a:pPr marL="457200" indent="-223838">
              <a:lnSpc>
                <a:spcPct val="150000"/>
              </a:lnSpc>
              <a:buFontTx/>
              <a:buChar char="-"/>
              <a:tabLst>
                <a:tab pos="1828800" algn="l"/>
              </a:tabLst>
            </a:pPr>
            <a:r>
              <a:rPr lang="vi-VN" sz="2000"/>
              <a:t>Bố trí nhân sự hướng dẫn khách.</a:t>
            </a:r>
          </a:p>
          <a:p>
            <a:pPr marL="457200" indent="-223838">
              <a:lnSpc>
                <a:spcPct val="150000"/>
              </a:lnSpc>
              <a:buFontTx/>
              <a:buChar char="-"/>
              <a:tabLst>
                <a:tab pos="1828800" algn="l"/>
              </a:tabLst>
            </a:pPr>
            <a:r>
              <a:rPr lang="vi-VN" sz="2000"/>
              <a:t>Tiết mục văn nghệ.</a:t>
            </a:r>
          </a:p>
          <a:p>
            <a:pPr marL="457200" indent="-223838">
              <a:lnSpc>
                <a:spcPct val="150000"/>
              </a:lnSpc>
              <a:buFontTx/>
              <a:buChar char="-"/>
              <a:tabLst>
                <a:tab pos="1828800" algn="l"/>
              </a:tabLst>
            </a:pPr>
            <a:r>
              <a:rPr lang="vi-VN" sz="2000"/>
              <a:t>Tuyên bố lý do.</a:t>
            </a:r>
          </a:p>
          <a:p>
            <a:pPr marL="457200" indent="-223838">
              <a:lnSpc>
                <a:spcPct val="150000"/>
              </a:lnSpc>
              <a:buFontTx/>
              <a:buChar char="-"/>
              <a:tabLst>
                <a:tab pos="1828800" algn="l"/>
              </a:tabLst>
            </a:pPr>
            <a:r>
              <a:rPr lang="vi-VN" sz="2000"/>
              <a:t>Các tiết mục ca nhạc, nhảy làm nóng chương trình.</a:t>
            </a:r>
          </a:p>
          <a:p>
            <a:pPr>
              <a:lnSpc>
                <a:spcPct val="150000"/>
              </a:lnSpc>
            </a:pPr>
            <a:endParaRPr lang="en-US" sz="2000"/>
          </a:p>
        </p:txBody>
      </p:sp>
    </p:spTree>
    <p:extLst>
      <p:ext uri="{BB962C8B-B14F-4D97-AF65-F5344CB8AC3E}">
        <p14:creationId xmlns:p14="http://schemas.microsoft.com/office/powerpoint/2010/main" val="371656284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 calcmode="lin" valueType="num">
                                      <p:cBhvr additive="base">
                                        <p:cTn id="5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FF598-1D04-4DA6-8749-F7A4E5DF329E}"/>
              </a:ext>
            </a:extLst>
          </p:cNvPr>
          <p:cNvSpPr txBox="1"/>
          <p:nvPr/>
        </p:nvSpPr>
        <p:spPr>
          <a:xfrm>
            <a:off x="1302327" y="461817"/>
            <a:ext cx="8794352" cy="630942"/>
          </a:xfrm>
          <a:prstGeom prst="rect">
            <a:avLst/>
          </a:prstGeom>
          <a:noFill/>
          <a:ln>
            <a:noFill/>
          </a:ln>
        </p:spPr>
        <p:txBody>
          <a:bodyPr wrap="square" rtlCol="0">
            <a:spAutoFit/>
          </a:bodyPr>
          <a:lstStyle/>
          <a:p>
            <a:r>
              <a:rPr lang="vi-VN" sz="3500"/>
              <a:t>Kế hoạch khai trương</a:t>
            </a:r>
          </a:p>
        </p:txBody>
      </p:sp>
      <p:sp>
        <p:nvSpPr>
          <p:cNvPr id="4" name="TextBox 3">
            <a:extLst>
              <a:ext uri="{FF2B5EF4-FFF2-40B4-BE49-F238E27FC236}">
                <a16:creationId xmlns:a16="http://schemas.microsoft.com/office/drawing/2014/main" id="{12D88B8C-600D-4FED-8DF5-6AA31648A3F9}"/>
              </a:ext>
            </a:extLst>
          </p:cNvPr>
          <p:cNvSpPr txBox="1"/>
          <p:nvPr/>
        </p:nvSpPr>
        <p:spPr>
          <a:xfrm>
            <a:off x="422563" y="1224703"/>
            <a:ext cx="11346873" cy="4181979"/>
          </a:xfrm>
          <a:prstGeom prst="rect">
            <a:avLst/>
          </a:prstGeom>
          <a:noFill/>
        </p:spPr>
        <p:txBody>
          <a:bodyPr wrap="square" rtlCol="0">
            <a:spAutoFit/>
          </a:bodyPr>
          <a:lstStyle/>
          <a:p>
            <a:pPr>
              <a:lnSpc>
                <a:spcPct val="150000"/>
              </a:lnSpc>
            </a:pPr>
            <a:r>
              <a:rPr lang="vi-VN" sz="2000" b="1"/>
              <a:t>3. Khai mạc</a:t>
            </a:r>
          </a:p>
          <a:p>
            <a:pPr marL="457200" indent="-223838">
              <a:lnSpc>
                <a:spcPct val="150000"/>
              </a:lnSpc>
              <a:buFontTx/>
              <a:buChar char="-"/>
              <a:tabLst>
                <a:tab pos="1828800" algn="l"/>
              </a:tabLst>
            </a:pPr>
            <a:r>
              <a:rPr lang="vi-VN" sz="2000"/>
              <a:t>Giới thiệu đại biểu, khách quý, các khách mời tham dự.</a:t>
            </a:r>
          </a:p>
          <a:p>
            <a:pPr marL="457200" indent="-223838">
              <a:lnSpc>
                <a:spcPct val="150000"/>
              </a:lnSpc>
              <a:buFontTx/>
              <a:buChar char="-"/>
              <a:tabLst>
                <a:tab pos="1828800" algn="l"/>
              </a:tabLst>
            </a:pPr>
            <a:r>
              <a:rPr lang="vi-VN" sz="2000"/>
              <a:t>Trình chiếu video, quá trình thành lập công ty.</a:t>
            </a:r>
          </a:p>
          <a:p>
            <a:pPr marL="457200" indent="-223838">
              <a:lnSpc>
                <a:spcPct val="150000"/>
              </a:lnSpc>
              <a:buFontTx/>
              <a:buChar char="-"/>
              <a:tabLst>
                <a:tab pos="1828800" algn="l"/>
              </a:tabLst>
            </a:pPr>
            <a:r>
              <a:rPr lang="vi-VN" sz="2000"/>
              <a:t>Mời lãnh đạo doanh nghiệp lên phát biểu, chia sẻ cảm nghĩ và gửi lời chúc.</a:t>
            </a:r>
          </a:p>
          <a:p>
            <a:pPr marL="233362">
              <a:lnSpc>
                <a:spcPct val="150000"/>
              </a:lnSpc>
              <a:tabLst>
                <a:tab pos="1828800" algn="l"/>
              </a:tabLst>
            </a:pPr>
            <a:endParaRPr lang="vi-VN" sz="2000"/>
          </a:p>
          <a:p>
            <a:pPr>
              <a:lnSpc>
                <a:spcPct val="150000"/>
              </a:lnSpc>
            </a:pPr>
            <a:r>
              <a:rPr lang="vi-VN" sz="2000" b="1"/>
              <a:t>4. Cắt băng khai trương</a:t>
            </a:r>
          </a:p>
          <a:p>
            <a:pPr marL="457200" indent="-223838">
              <a:lnSpc>
                <a:spcPct val="150000"/>
              </a:lnSpc>
              <a:buFontTx/>
              <a:buChar char="-"/>
              <a:tabLst>
                <a:tab pos="1828800" algn="l"/>
              </a:tabLst>
            </a:pPr>
            <a:r>
              <a:rPr lang="vi-VN" sz="2000"/>
              <a:t>Mời lãnh đạo doanh nghiệp và các đơn vị có liên quan cắt băng khai trương.</a:t>
            </a:r>
          </a:p>
          <a:p>
            <a:pPr marL="457200" indent="-223838">
              <a:lnSpc>
                <a:spcPct val="150000"/>
              </a:lnSpc>
              <a:buFontTx/>
              <a:buChar char="-"/>
              <a:tabLst>
                <a:tab pos="1828800" algn="l"/>
              </a:tabLst>
            </a:pPr>
            <a:r>
              <a:rPr lang="vi-VN" sz="2000"/>
              <a:t>MC giới thiệu qua về sản phẩm dịch vụ của công ty thêm lần nữa.</a:t>
            </a:r>
          </a:p>
          <a:p>
            <a:pPr marL="457200" indent="-223838">
              <a:lnSpc>
                <a:spcPct val="150000"/>
              </a:lnSpc>
              <a:buFontTx/>
              <a:buChar char="-"/>
              <a:tabLst>
                <a:tab pos="1828800" algn="l"/>
              </a:tabLst>
            </a:pPr>
            <a:r>
              <a:rPr lang="vi-VN" sz="2000"/>
              <a:t>Mời mọi người tham quan địa điểm khai trương, trải nghiệm và dùng thử sản phẩm.</a:t>
            </a:r>
          </a:p>
        </p:txBody>
      </p:sp>
    </p:spTree>
    <p:extLst>
      <p:ext uri="{BB962C8B-B14F-4D97-AF65-F5344CB8AC3E}">
        <p14:creationId xmlns:p14="http://schemas.microsoft.com/office/powerpoint/2010/main" val="161383280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3517E552-F4B7-470F-95FE-69D87F9E3859}"/>
              </a:ext>
            </a:extLst>
          </p:cNvPr>
          <p:cNvSpPr/>
          <p:nvPr/>
        </p:nvSpPr>
        <p:spPr>
          <a:xfrm rot="2700000">
            <a:off x="8456397" y="3142846"/>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5EA42C57-DA16-488D-B596-1763C139F0F6}"/>
              </a:ext>
            </a:extLst>
          </p:cNvPr>
          <p:cNvSpPr/>
          <p:nvPr/>
        </p:nvSpPr>
        <p:spPr>
          <a:xfrm rot="2700000">
            <a:off x="8738741" y="-204916"/>
            <a:ext cx="1455175" cy="1455175"/>
          </a:xfrm>
          <a:prstGeom prst="roundRect">
            <a:avLst/>
          </a:prstGeom>
          <a:solidFill>
            <a:srgbClr val="8E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761DD249-97AB-4E45-B365-976FD4B6D6D4}"/>
              </a:ext>
            </a:extLst>
          </p:cNvPr>
          <p:cNvSpPr/>
          <p:nvPr/>
        </p:nvSpPr>
        <p:spPr>
          <a:xfrm rot="2700000">
            <a:off x="-945107" y="2404558"/>
            <a:ext cx="1785367" cy="1785367"/>
          </a:xfrm>
          <a:prstGeom prst="roundRect">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57A4AAED-9B00-4F18-828A-ACC4B6C34497}"/>
              </a:ext>
            </a:extLst>
          </p:cNvPr>
          <p:cNvSpPr/>
          <p:nvPr/>
        </p:nvSpPr>
        <p:spPr>
          <a:xfrm rot="2700000">
            <a:off x="10010218" y="-475976"/>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a:extLst>
              <a:ext uri="{FF2B5EF4-FFF2-40B4-BE49-F238E27FC236}">
                <a16:creationId xmlns:a16="http://schemas.microsoft.com/office/drawing/2014/main" id="{5D0CB1AE-7FFD-4132-9039-89CBE8232079}"/>
              </a:ext>
            </a:extLst>
          </p:cNvPr>
          <p:cNvSpPr/>
          <p:nvPr/>
        </p:nvSpPr>
        <p:spPr>
          <a:xfrm rot="2700000">
            <a:off x="7909014" y="298586"/>
            <a:ext cx="1203031" cy="1203031"/>
          </a:xfrm>
          <a:prstGeom prst="roundRect">
            <a:avLst/>
          </a:prstGeom>
          <a:solidFill>
            <a:srgbClr val="4363F0"/>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a:extLst>
              <a:ext uri="{FF2B5EF4-FFF2-40B4-BE49-F238E27FC236}">
                <a16:creationId xmlns:a16="http://schemas.microsoft.com/office/drawing/2014/main" id="{1D05BAEC-9679-4DE9-8AE7-A151087FB504}"/>
              </a:ext>
            </a:extLst>
          </p:cNvPr>
          <p:cNvSpPr/>
          <p:nvPr/>
        </p:nvSpPr>
        <p:spPr>
          <a:xfrm rot="2700000">
            <a:off x="11259775" y="2097417"/>
            <a:ext cx="1455175" cy="1455175"/>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3C66CFA7-32B1-4708-A932-29175C9AF478}"/>
              </a:ext>
            </a:extLst>
          </p:cNvPr>
          <p:cNvSpPr/>
          <p:nvPr/>
        </p:nvSpPr>
        <p:spPr>
          <a:xfrm rot="2700000">
            <a:off x="7841685" y="2276958"/>
            <a:ext cx="1051399" cy="1051399"/>
          </a:xfrm>
          <a:prstGeom prst="roundRect">
            <a:avLst/>
          </a:prstGeom>
          <a:solidFill>
            <a:srgbClr val="3E57DE"/>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8B8500D8-9E9F-49CA-A93E-C1549100C57E}"/>
              </a:ext>
            </a:extLst>
          </p:cNvPr>
          <p:cNvSpPr/>
          <p:nvPr/>
        </p:nvSpPr>
        <p:spPr>
          <a:xfrm rot="2700000">
            <a:off x="8369594" y="1076204"/>
            <a:ext cx="794124" cy="794124"/>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428EDE23-1C3C-4C29-A615-F6C587BACAD5}"/>
              </a:ext>
            </a:extLst>
          </p:cNvPr>
          <p:cNvSpPr/>
          <p:nvPr/>
        </p:nvSpPr>
        <p:spPr>
          <a:xfrm rot="2700000">
            <a:off x="10135339" y="3489937"/>
            <a:ext cx="995523" cy="995523"/>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758CBA59-B0B7-487A-8DA3-7DE803B68D5E}"/>
              </a:ext>
            </a:extLst>
          </p:cNvPr>
          <p:cNvSpPr/>
          <p:nvPr/>
        </p:nvSpPr>
        <p:spPr>
          <a:xfrm rot="2700000">
            <a:off x="10012580" y="1873787"/>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a:extLst>
              <a:ext uri="{FF2B5EF4-FFF2-40B4-BE49-F238E27FC236}">
                <a16:creationId xmlns:a16="http://schemas.microsoft.com/office/drawing/2014/main" id="{68A60A6E-8E60-4AE1-A0FE-23FA060F938F}"/>
              </a:ext>
            </a:extLst>
          </p:cNvPr>
          <p:cNvSpPr/>
          <p:nvPr/>
        </p:nvSpPr>
        <p:spPr>
          <a:xfrm rot="2700000">
            <a:off x="8662564" y="1352254"/>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a:extLst>
              <a:ext uri="{FF2B5EF4-FFF2-40B4-BE49-F238E27FC236}">
                <a16:creationId xmlns:a16="http://schemas.microsoft.com/office/drawing/2014/main" id="{1928A3B7-E630-40A3-9880-483BCBE1E848}"/>
              </a:ext>
            </a:extLst>
          </p:cNvPr>
          <p:cNvSpPr/>
          <p:nvPr/>
        </p:nvSpPr>
        <p:spPr>
          <a:xfrm rot="2700000">
            <a:off x="6969156" y="3829931"/>
            <a:ext cx="857514" cy="857514"/>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C91BFF5A-5673-44AE-B81A-F821777686F7}"/>
              </a:ext>
            </a:extLst>
          </p:cNvPr>
          <p:cNvSpPr/>
          <p:nvPr/>
        </p:nvSpPr>
        <p:spPr>
          <a:xfrm rot="2700000">
            <a:off x="6498452" y="1316943"/>
            <a:ext cx="376063" cy="376063"/>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A8E880C1-4E93-4176-BABD-0F51607D52DF}"/>
              </a:ext>
            </a:extLst>
          </p:cNvPr>
          <p:cNvSpPr/>
          <p:nvPr/>
        </p:nvSpPr>
        <p:spPr>
          <a:xfrm rot="2700000">
            <a:off x="8712451" y="4643716"/>
            <a:ext cx="727314" cy="727314"/>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D17C941A-570E-4C0D-8E74-BD2DBBD8FE36}"/>
              </a:ext>
            </a:extLst>
          </p:cNvPr>
          <p:cNvSpPr/>
          <p:nvPr/>
        </p:nvSpPr>
        <p:spPr>
          <a:xfrm rot="2700000">
            <a:off x="6471760" y="5738362"/>
            <a:ext cx="576609" cy="576609"/>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9024CD7A-A5FF-4D9F-AC17-24F77B22C9F3}"/>
              </a:ext>
            </a:extLst>
          </p:cNvPr>
          <p:cNvSpPr/>
          <p:nvPr/>
        </p:nvSpPr>
        <p:spPr>
          <a:xfrm rot="2700000">
            <a:off x="7482164" y="5186671"/>
            <a:ext cx="518410" cy="518410"/>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9" name="组合 38">
            <a:extLst>
              <a:ext uri="{FF2B5EF4-FFF2-40B4-BE49-F238E27FC236}">
                <a16:creationId xmlns:a16="http://schemas.microsoft.com/office/drawing/2014/main" id="{E2B6F078-4F2E-4117-97F7-DF7A1BC85943}"/>
              </a:ext>
            </a:extLst>
          </p:cNvPr>
          <p:cNvGrpSpPr/>
          <p:nvPr/>
        </p:nvGrpSpPr>
        <p:grpSpPr>
          <a:xfrm>
            <a:off x="1274490" y="2468388"/>
            <a:ext cx="5265100" cy="2105114"/>
            <a:chOff x="1405342" y="2026799"/>
            <a:chExt cx="5265100" cy="2105114"/>
          </a:xfrm>
        </p:grpSpPr>
        <p:sp>
          <p:nvSpPr>
            <p:cNvPr id="20" name="文本框 19">
              <a:extLst>
                <a:ext uri="{FF2B5EF4-FFF2-40B4-BE49-F238E27FC236}">
                  <a16:creationId xmlns:a16="http://schemas.microsoft.com/office/drawing/2014/main" id="{845FE371-B32E-4B38-B492-BD765D028BA3}"/>
                </a:ext>
              </a:extLst>
            </p:cNvPr>
            <p:cNvSpPr txBox="1"/>
            <p:nvPr/>
          </p:nvSpPr>
          <p:spPr>
            <a:xfrm>
              <a:off x="1405342" y="2026799"/>
              <a:ext cx="5265100" cy="1323439"/>
            </a:xfrm>
            <a:prstGeom prst="rect">
              <a:avLst/>
            </a:prstGeom>
            <a:noFill/>
          </p:spPr>
          <p:txBody>
            <a:bodyPr wrap="square" rtlCol="0">
              <a:spAutoFit/>
            </a:bodyPr>
            <a:lstStyle/>
            <a:p>
              <a:pPr algn="ctr"/>
              <a:r>
                <a:rPr lang="en-US" altLang="zh-CN" sz="8000" dirty="0">
                  <a:solidFill>
                    <a:srgbClr val="393737"/>
                  </a:solidFill>
                  <a:cs typeface="+mn-ea"/>
                  <a:sym typeface="+mn-lt"/>
                </a:rPr>
                <a:t>Thank you!</a:t>
              </a:r>
              <a:endParaRPr lang="zh-CN" altLang="en-US" sz="8000" dirty="0">
                <a:solidFill>
                  <a:srgbClr val="393737"/>
                </a:solidFill>
                <a:cs typeface="+mn-ea"/>
                <a:sym typeface="+mn-lt"/>
              </a:endParaRPr>
            </a:p>
          </p:txBody>
        </p:sp>
        <p:grpSp>
          <p:nvGrpSpPr>
            <p:cNvPr id="38" name="组合 37">
              <a:extLst>
                <a:ext uri="{FF2B5EF4-FFF2-40B4-BE49-F238E27FC236}">
                  <a16:creationId xmlns:a16="http://schemas.microsoft.com/office/drawing/2014/main" id="{B6FD048D-72AA-4CDF-B709-2B5D5B971BE1}"/>
                </a:ext>
              </a:extLst>
            </p:cNvPr>
            <p:cNvGrpSpPr/>
            <p:nvPr/>
          </p:nvGrpSpPr>
          <p:grpSpPr>
            <a:xfrm>
              <a:off x="1768988" y="3546109"/>
              <a:ext cx="4173546" cy="585804"/>
              <a:chOff x="1775078" y="4279238"/>
              <a:chExt cx="4173546" cy="585804"/>
            </a:xfrm>
          </p:grpSpPr>
          <p:sp>
            <p:nvSpPr>
              <p:cNvPr id="37" name="矩形: 圆角 36">
                <a:extLst>
                  <a:ext uri="{FF2B5EF4-FFF2-40B4-BE49-F238E27FC236}">
                    <a16:creationId xmlns:a16="http://schemas.microsoft.com/office/drawing/2014/main" id="{C8A21072-001B-45A1-97D4-2B91AF1DC13A}"/>
                  </a:ext>
                </a:extLst>
              </p:cNvPr>
              <p:cNvSpPr/>
              <p:nvPr/>
            </p:nvSpPr>
            <p:spPr>
              <a:xfrm>
                <a:off x="1775078" y="4279238"/>
                <a:ext cx="4173546" cy="585804"/>
              </a:xfrm>
              <a:prstGeom prst="roundRect">
                <a:avLst>
                  <a:gd name="adj" fmla="val 50000"/>
                </a:avLst>
              </a:prstGeom>
              <a:solidFill>
                <a:srgbClr val="0E2DB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4" name="文本框 33">
                <a:extLst>
                  <a:ext uri="{FF2B5EF4-FFF2-40B4-BE49-F238E27FC236}">
                    <a16:creationId xmlns:a16="http://schemas.microsoft.com/office/drawing/2014/main" id="{9E4E6956-16E9-475A-9C9A-F17C1FA94FF2}"/>
                  </a:ext>
                </a:extLst>
              </p:cNvPr>
              <p:cNvSpPr txBox="1"/>
              <p:nvPr/>
            </p:nvSpPr>
            <p:spPr>
              <a:xfrm>
                <a:off x="1910987" y="4372085"/>
                <a:ext cx="3901727" cy="400110"/>
              </a:xfrm>
              <a:prstGeom prst="rect">
                <a:avLst/>
              </a:prstGeom>
              <a:noFill/>
            </p:spPr>
            <p:txBody>
              <a:bodyPr wrap="square" rtlCol="0">
                <a:spAutoFit/>
              </a:bodyPr>
              <a:lstStyle/>
              <a:p>
                <a:pPr algn="ctr"/>
                <a:r>
                  <a:rPr lang="vi-VN" altLang="zh-CN" sz="2000" spc="300">
                    <a:solidFill>
                      <a:schemeClr val="bg1"/>
                    </a:solidFill>
                    <a:cs typeface="+mn-ea"/>
                    <a:sym typeface="+mn-lt"/>
                  </a:rPr>
                  <a:t>Ask &amp; Answer</a:t>
                </a:r>
                <a:endParaRPr lang="zh-CN" altLang="en-US" sz="2000" spc="300" dirty="0">
                  <a:solidFill>
                    <a:schemeClr val="bg1"/>
                  </a:solidFill>
                  <a:cs typeface="+mn-ea"/>
                  <a:sym typeface="+mn-lt"/>
                </a:endParaRPr>
              </a:p>
            </p:txBody>
          </p:sp>
        </p:grpSp>
      </p:grpSp>
      <p:sp>
        <p:nvSpPr>
          <p:cNvPr id="43" name="矩形: 圆角 42">
            <a:extLst>
              <a:ext uri="{FF2B5EF4-FFF2-40B4-BE49-F238E27FC236}">
                <a16:creationId xmlns:a16="http://schemas.microsoft.com/office/drawing/2014/main" id="{597F88FB-A0C0-4C07-A1F5-22FAD6536C4F}"/>
              </a:ext>
            </a:extLst>
          </p:cNvPr>
          <p:cNvSpPr/>
          <p:nvPr/>
        </p:nvSpPr>
        <p:spPr>
          <a:xfrm rot="2700000">
            <a:off x="2571530" y="-1904145"/>
            <a:ext cx="2462428" cy="2462428"/>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圆角 43">
            <a:extLst>
              <a:ext uri="{FF2B5EF4-FFF2-40B4-BE49-F238E27FC236}">
                <a16:creationId xmlns:a16="http://schemas.microsoft.com/office/drawing/2014/main" id="{4987035B-D3C1-4EE2-BCCB-EC1BC4442FC0}"/>
              </a:ext>
            </a:extLst>
          </p:cNvPr>
          <p:cNvSpPr/>
          <p:nvPr/>
        </p:nvSpPr>
        <p:spPr>
          <a:xfrm rot="2700000">
            <a:off x="4002391" y="6460181"/>
            <a:ext cx="263805" cy="263805"/>
          </a:xfrm>
          <a:prstGeom prst="roundRect">
            <a:avLst/>
          </a:prstGeom>
          <a:solidFill>
            <a:srgbClr val="1135D5"/>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矩形: 圆角 44">
            <a:extLst>
              <a:ext uri="{FF2B5EF4-FFF2-40B4-BE49-F238E27FC236}">
                <a16:creationId xmlns:a16="http://schemas.microsoft.com/office/drawing/2014/main" id="{07399D0D-9773-4486-B501-17D52136850A}"/>
              </a:ext>
            </a:extLst>
          </p:cNvPr>
          <p:cNvSpPr/>
          <p:nvPr/>
        </p:nvSpPr>
        <p:spPr>
          <a:xfrm rot="2700000">
            <a:off x="5333082" y="5420699"/>
            <a:ext cx="396486" cy="396486"/>
          </a:xfrm>
          <a:prstGeom prst="roundRect">
            <a:avLst/>
          </a:prstGeom>
          <a:solidFill>
            <a:srgbClr val="B5C1F2"/>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516017360"/>
      </p:ext>
    </p:extLst>
  </p:cSld>
  <p:clrMapOvr>
    <a:masterClrMapping/>
  </p:clrMapOvr>
  <mc:AlternateContent xmlns:mc="http://schemas.openxmlformats.org/markup-compatibility/2006" xmlns:p14="http://schemas.microsoft.com/office/powerpoint/2010/main">
    <mc:Choice Requires="p14">
      <p:transition spd="slow" p14:dur="3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randombar(horizontal)">
                                      <p:cBhvr>
                                        <p:cTn id="49" dur="500"/>
                                        <p:tgtEl>
                                          <p:spTgt spid="24"/>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randombar(horizontal)">
                                      <p:cBhvr>
                                        <p:cTn id="55" dur="500"/>
                                        <p:tgtEl>
                                          <p:spTgt spid="43"/>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randombar(horizontal)">
                                      <p:cBhvr>
                                        <p:cTn id="58" dur="500"/>
                                        <p:tgtEl>
                                          <p:spTgt spid="44"/>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randombar(horizontal)">
                                      <p:cBhvr>
                                        <p:cTn id="61" dur="500"/>
                                        <p:tgtEl>
                                          <p:spTgt spid="45"/>
                                        </p:tgtEl>
                                      </p:cBhvr>
                                    </p:animEffect>
                                  </p:childTnLst>
                                </p:cTn>
                              </p:par>
                            </p:childTnLst>
                          </p:cTn>
                        </p:par>
                        <p:par>
                          <p:cTn id="62" fill="hold">
                            <p:stCondLst>
                              <p:cond delay="500"/>
                            </p:stCondLst>
                            <p:childTnLst>
                              <p:par>
                                <p:cTn id="63" presetID="22" presetClass="entr" presetSubtype="1"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up)">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11" grpId="0" animBg="1"/>
      <p:bldP spid="8" grpId="0" animBg="1"/>
      <p:bldP spid="7" grpId="0" animBg="1"/>
      <p:bldP spid="6" grpId="0" animBg="1"/>
      <p:bldP spid="10" grpId="0" animBg="1"/>
      <p:bldP spid="12" grpId="0" animBg="1"/>
      <p:bldP spid="13" grpId="0" animBg="1"/>
      <p:bldP spid="9" grpId="0" animBg="1"/>
      <p:bldP spid="14" grpId="0" animBg="1"/>
      <p:bldP spid="15" grpId="0" animBg="1"/>
      <p:bldP spid="17" grpId="0" animBg="1"/>
      <p:bldP spid="18" grpId="0" animBg="1"/>
      <p:bldP spid="24" grpId="0" animBg="1"/>
      <p:bldP spid="25" grpId="0" animBg="1"/>
      <p:bldP spid="43" grpId="0" animBg="1"/>
      <p:bldP spid="44"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Chi phí tự vận hành web</a:t>
            </a:r>
          </a:p>
        </p:txBody>
      </p:sp>
      <p:sp>
        <p:nvSpPr>
          <p:cNvPr id="5" name="Rectangle 4">
            <a:extLst>
              <a:ext uri="{FF2B5EF4-FFF2-40B4-BE49-F238E27FC236}">
                <a16:creationId xmlns:a16="http://schemas.microsoft.com/office/drawing/2014/main" id="{C4E86C65-1F43-40CF-A0D3-038FFC648313}"/>
              </a:ext>
            </a:extLst>
          </p:cNvPr>
          <p:cNvSpPr/>
          <p:nvPr/>
        </p:nvSpPr>
        <p:spPr>
          <a:xfrm>
            <a:off x="7754991" y="2487359"/>
            <a:ext cx="1280160" cy="1282889"/>
          </a:xfrm>
          <a:prstGeom prst="rect">
            <a:avLst/>
          </a:prstGeom>
          <a:solidFill>
            <a:srgbClr val="DF362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427FAA13-5D1C-43CA-8276-7C1A0D30DD4B}"/>
              </a:ext>
            </a:extLst>
          </p:cNvPr>
          <p:cNvSpPr/>
          <p:nvPr/>
        </p:nvSpPr>
        <p:spPr>
          <a:xfrm>
            <a:off x="9035151" y="2487359"/>
            <a:ext cx="1280160" cy="1282889"/>
          </a:xfrm>
          <a:prstGeom prst="rect">
            <a:avLst/>
          </a:prstGeom>
          <a:solidFill>
            <a:srgbClr val="FD9E0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28942EF-0D10-4523-B912-854B3065F30B}"/>
              </a:ext>
            </a:extLst>
          </p:cNvPr>
          <p:cNvSpPr/>
          <p:nvPr/>
        </p:nvSpPr>
        <p:spPr>
          <a:xfrm>
            <a:off x="7754991" y="3770248"/>
            <a:ext cx="1280160" cy="1282889"/>
          </a:xfrm>
          <a:prstGeom prst="rect">
            <a:avLst/>
          </a:prstGeom>
          <a:solidFill>
            <a:srgbClr val="00B0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12F4B83-A356-4539-AD2B-7A4851CE6524}"/>
              </a:ext>
            </a:extLst>
          </p:cNvPr>
          <p:cNvSpPr/>
          <p:nvPr/>
        </p:nvSpPr>
        <p:spPr>
          <a:xfrm>
            <a:off x="9035151" y="3770248"/>
            <a:ext cx="1280160" cy="1282889"/>
          </a:xfrm>
          <a:prstGeom prst="rect">
            <a:avLst/>
          </a:prstGeom>
          <a:solidFill>
            <a:srgbClr val="0178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Pentagon 5">
            <a:extLst>
              <a:ext uri="{FF2B5EF4-FFF2-40B4-BE49-F238E27FC236}">
                <a16:creationId xmlns:a16="http://schemas.microsoft.com/office/drawing/2014/main" id="{26D7F07A-701D-4CF3-B40A-ED65BE65FC28}"/>
              </a:ext>
            </a:extLst>
          </p:cNvPr>
          <p:cNvSpPr/>
          <p:nvPr/>
        </p:nvSpPr>
        <p:spPr>
          <a:xfrm rot="16200000">
            <a:off x="7548910" y="1001118"/>
            <a:ext cx="1692322" cy="1280160"/>
          </a:xfrm>
          <a:prstGeom prst="homePlate">
            <a:avLst>
              <a:gd name="adj" fmla="val 36141"/>
            </a:avLst>
          </a:prstGeom>
          <a:solidFill>
            <a:srgbClr val="DF3621">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Pentagon 6">
            <a:extLst>
              <a:ext uri="{FF2B5EF4-FFF2-40B4-BE49-F238E27FC236}">
                <a16:creationId xmlns:a16="http://schemas.microsoft.com/office/drawing/2014/main" id="{8523CD04-96E4-42B2-AA33-140D525A4D3D}"/>
              </a:ext>
            </a:extLst>
          </p:cNvPr>
          <p:cNvSpPr/>
          <p:nvPr/>
        </p:nvSpPr>
        <p:spPr>
          <a:xfrm>
            <a:off x="10315311" y="2488723"/>
            <a:ext cx="1692322" cy="1280160"/>
          </a:xfrm>
          <a:prstGeom prst="homePlate">
            <a:avLst>
              <a:gd name="adj" fmla="val 36141"/>
            </a:avLst>
          </a:prstGeom>
          <a:solidFill>
            <a:srgbClr val="FD9E01">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Pentagon 7">
            <a:extLst>
              <a:ext uri="{FF2B5EF4-FFF2-40B4-BE49-F238E27FC236}">
                <a16:creationId xmlns:a16="http://schemas.microsoft.com/office/drawing/2014/main" id="{4479A0AC-1811-49B0-9FB4-1ABE14DCCD00}"/>
              </a:ext>
            </a:extLst>
          </p:cNvPr>
          <p:cNvSpPr/>
          <p:nvPr/>
        </p:nvSpPr>
        <p:spPr>
          <a:xfrm rot="5400000">
            <a:off x="8829070" y="5257853"/>
            <a:ext cx="1692322" cy="1280160"/>
          </a:xfrm>
          <a:prstGeom prst="homePlate">
            <a:avLst>
              <a:gd name="adj" fmla="val 36141"/>
            </a:avLst>
          </a:prstGeom>
          <a:solidFill>
            <a:srgbClr val="0178BC">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Pentagon 8">
            <a:extLst>
              <a:ext uri="{FF2B5EF4-FFF2-40B4-BE49-F238E27FC236}">
                <a16:creationId xmlns:a16="http://schemas.microsoft.com/office/drawing/2014/main" id="{106CFAC4-25F1-4F44-93C0-0349B3A35AC5}"/>
              </a:ext>
            </a:extLst>
          </p:cNvPr>
          <p:cNvSpPr/>
          <p:nvPr/>
        </p:nvSpPr>
        <p:spPr>
          <a:xfrm rot="10800000">
            <a:off x="6062669" y="3771612"/>
            <a:ext cx="1692322" cy="1280160"/>
          </a:xfrm>
          <a:prstGeom prst="homePlate">
            <a:avLst>
              <a:gd name="adj" fmla="val 36141"/>
            </a:avLst>
          </a:prstGeom>
          <a:solidFill>
            <a:srgbClr val="00B09B">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69EEF02C-217F-4BFD-ACD2-FBE97CC889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a:off x="9035152" y="5053137"/>
            <a:ext cx="1280160" cy="214270"/>
          </a:xfrm>
          <a:prstGeom prst="rect">
            <a:avLst/>
          </a:prstGeom>
        </p:spPr>
      </p:pic>
      <p:pic>
        <p:nvPicPr>
          <p:cNvPr id="16" name="Picture 15">
            <a:extLst>
              <a:ext uri="{FF2B5EF4-FFF2-40B4-BE49-F238E27FC236}">
                <a16:creationId xmlns:a16="http://schemas.microsoft.com/office/drawing/2014/main" id="{05BF737F-6140-4D0E-9234-1AFF720C0FA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rot="5400000">
            <a:off x="7007777" y="4301828"/>
            <a:ext cx="1280160" cy="214270"/>
          </a:xfrm>
          <a:prstGeom prst="rect">
            <a:avLst/>
          </a:prstGeom>
        </p:spPr>
      </p:pic>
      <p:pic>
        <p:nvPicPr>
          <p:cNvPr id="17" name="Picture 16">
            <a:extLst>
              <a:ext uri="{FF2B5EF4-FFF2-40B4-BE49-F238E27FC236}">
                <a16:creationId xmlns:a16="http://schemas.microsoft.com/office/drawing/2014/main" id="{E725D620-5483-47BB-80B2-E55EA315B87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rot="16200000">
            <a:off x="9782365" y="3020304"/>
            <a:ext cx="1280160" cy="214270"/>
          </a:xfrm>
          <a:prstGeom prst="rect">
            <a:avLst/>
          </a:prstGeom>
        </p:spPr>
      </p:pic>
      <p:pic>
        <p:nvPicPr>
          <p:cNvPr id="18" name="Picture 17">
            <a:extLst>
              <a:ext uri="{FF2B5EF4-FFF2-40B4-BE49-F238E27FC236}">
                <a16:creationId xmlns:a16="http://schemas.microsoft.com/office/drawing/2014/main" id="{1E90B01C-3BD1-4478-BA3D-E48E98830BB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2941"/>
          <a:stretch/>
        </p:blipFill>
        <p:spPr>
          <a:xfrm flipH="1" flipV="1">
            <a:off x="7754990" y="2271725"/>
            <a:ext cx="1280160" cy="214270"/>
          </a:xfrm>
          <a:prstGeom prst="rect">
            <a:avLst/>
          </a:prstGeom>
        </p:spPr>
      </p:pic>
      <p:sp>
        <p:nvSpPr>
          <p:cNvPr id="19" name="TextBox 18">
            <a:extLst>
              <a:ext uri="{FF2B5EF4-FFF2-40B4-BE49-F238E27FC236}">
                <a16:creationId xmlns:a16="http://schemas.microsoft.com/office/drawing/2014/main" id="{FC057270-70D3-4D71-A7A1-C99C52B1854C}"/>
              </a:ext>
            </a:extLst>
          </p:cNvPr>
          <p:cNvSpPr txBox="1"/>
          <p:nvPr/>
        </p:nvSpPr>
        <p:spPr>
          <a:xfrm>
            <a:off x="7754989" y="1296105"/>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01</a:t>
            </a:r>
          </a:p>
        </p:txBody>
      </p:sp>
      <p:sp>
        <p:nvSpPr>
          <p:cNvPr id="20" name="TextBox 19">
            <a:extLst>
              <a:ext uri="{FF2B5EF4-FFF2-40B4-BE49-F238E27FC236}">
                <a16:creationId xmlns:a16="http://schemas.microsoft.com/office/drawing/2014/main" id="{2AC1253B-87E0-4436-8532-C714078040F4}"/>
              </a:ext>
            </a:extLst>
          </p:cNvPr>
          <p:cNvSpPr txBox="1"/>
          <p:nvPr/>
        </p:nvSpPr>
        <p:spPr>
          <a:xfrm>
            <a:off x="10422445" y="2619606"/>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02</a:t>
            </a:r>
          </a:p>
        </p:txBody>
      </p:sp>
      <p:sp>
        <p:nvSpPr>
          <p:cNvPr id="21" name="TextBox 20">
            <a:extLst>
              <a:ext uri="{FF2B5EF4-FFF2-40B4-BE49-F238E27FC236}">
                <a16:creationId xmlns:a16="http://schemas.microsoft.com/office/drawing/2014/main" id="{36A6C47A-496E-44B9-A3C7-DA9EDE6213CB}"/>
              </a:ext>
            </a:extLst>
          </p:cNvPr>
          <p:cNvSpPr txBox="1"/>
          <p:nvPr/>
        </p:nvSpPr>
        <p:spPr>
          <a:xfrm>
            <a:off x="9035150" y="5264543"/>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03</a:t>
            </a:r>
          </a:p>
        </p:txBody>
      </p:sp>
      <p:sp>
        <p:nvSpPr>
          <p:cNvPr id="22" name="TextBox 21">
            <a:extLst>
              <a:ext uri="{FF2B5EF4-FFF2-40B4-BE49-F238E27FC236}">
                <a16:creationId xmlns:a16="http://schemas.microsoft.com/office/drawing/2014/main" id="{E2D8DAEE-6FEF-4532-A21F-8516A8912071}"/>
              </a:ext>
            </a:extLst>
          </p:cNvPr>
          <p:cNvSpPr txBox="1"/>
          <p:nvPr/>
        </p:nvSpPr>
        <p:spPr>
          <a:xfrm>
            <a:off x="6375884" y="3901131"/>
            <a:ext cx="1280161" cy="1015663"/>
          </a:xfrm>
          <a:prstGeom prst="rect">
            <a:avLst/>
          </a:prstGeom>
          <a:noFill/>
        </p:spPr>
        <p:txBody>
          <a:bodyPr wrap="square" rtlCol="0">
            <a:spAutoFit/>
          </a:bodyPr>
          <a:lstStyle/>
          <a:p>
            <a:pPr algn="ctr" defTabSz="914400"/>
            <a:r>
              <a:rPr lang="en-US" sz="6000" b="1" dirty="0">
                <a:solidFill>
                  <a:prstClr val="white"/>
                </a:solidFill>
                <a:latin typeface="Arial" panose="020B0604020202020204" pitchFamily="34" charset="0"/>
                <a:cs typeface="Arial" panose="020B0604020202020204" pitchFamily="34" charset="0"/>
              </a:rPr>
              <a:t>04</a:t>
            </a:r>
          </a:p>
        </p:txBody>
      </p:sp>
      <p:sp>
        <p:nvSpPr>
          <p:cNvPr id="23" name="Rectangle 22">
            <a:extLst>
              <a:ext uri="{FF2B5EF4-FFF2-40B4-BE49-F238E27FC236}">
                <a16:creationId xmlns:a16="http://schemas.microsoft.com/office/drawing/2014/main" id="{9A507D57-6CB4-4D25-AB49-6C35B18DADF7}"/>
              </a:ext>
            </a:extLst>
          </p:cNvPr>
          <p:cNvSpPr/>
          <p:nvPr/>
        </p:nvSpPr>
        <p:spPr>
          <a:xfrm>
            <a:off x="6581965" y="2748382"/>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DF3621"/>
                </a:solidFill>
                <a:effectLst/>
                <a:uLnTx/>
                <a:uFillTx/>
                <a:latin typeface="UTM  Avo"/>
                <a:cs typeface="Arial" panose="020B0604020202020204" pitchFamily="34" charset="0"/>
              </a:rPr>
              <a:t>Nhân sự</a:t>
            </a:r>
            <a:endParaRPr kumimoji="0" lang="en-US" sz="2200" b="1" i="0" u="none" strike="noStrike" kern="0" cap="none" spc="0" normalizeH="0" baseline="0" noProof="0" dirty="0">
              <a:ln>
                <a:noFill/>
              </a:ln>
              <a:solidFill>
                <a:srgbClr val="DF3621"/>
              </a:solidFill>
              <a:effectLst/>
              <a:uLnTx/>
              <a:uFillTx/>
              <a:latin typeface="UTM  Avo"/>
              <a:cs typeface="Arial" panose="020B0604020202020204" pitchFamily="34" charset="0"/>
            </a:endParaRPr>
          </a:p>
        </p:txBody>
      </p:sp>
      <p:sp>
        <p:nvSpPr>
          <p:cNvPr id="36" name="Google Shape;136;p7">
            <a:extLst>
              <a:ext uri="{FF2B5EF4-FFF2-40B4-BE49-F238E27FC236}">
                <a16:creationId xmlns:a16="http://schemas.microsoft.com/office/drawing/2014/main" id="{E76024EF-00E5-407A-9524-D9C16CAE898B}"/>
              </a:ext>
            </a:extLst>
          </p:cNvPr>
          <p:cNvSpPr>
            <a:spLocks noChangeAspect="1"/>
          </p:cNvSpPr>
          <p:nvPr/>
        </p:nvSpPr>
        <p:spPr>
          <a:xfrm>
            <a:off x="7909094" y="2759632"/>
            <a:ext cx="1043487" cy="731520"/>
          </a:xfrm>
          <a:custGeom>
            <a:avLst/>
            <a:gdLst/>
            <a:ahLst/>
            <a:cxnLst/>
            <a:rect l="l" t="t" r="r" b="b"/>
            <a:pathLst>
              <a:path w="7419" h="5201" extrusionOk="0">
                <a:moveTo>
                  <a:pt x="2218" y="0"/>
                </a:moveTo>
                <a:lnTo>
                  <a:pt x="2088" y="19"/>
                </a:lnTo>
                <a:lnTo>
                  <a:pt x="1957" y="37"/>
                </a:lnTo>
                <a:lnTo>
                  <a:pt x="1845" y="56"/>
                </a:lnTo>
                <a:lnTo>
                  <a:pt x="1715" y="112"/>
                </a:lnTo>
                <a:lnTo>
                  <a:pt x="1603" y="168"/>
                </a:lnTo>
                <a:lnTo>
                  <a:pt x="1491" y="224"/>
                </a:lnTo>
                <a:lnTo>
                  <a:pt x="1398" y="298"/>
                </a:lnTo>
                <a:lnTo>
                  <a:pt x="1305" y="391"/>
                </a:lnTo>
                <a:lnTo>
                  <a:pt x="1230" y="485"/>
                </a:lnTo>
                <a:lnTo>
                  <a:pt x="1156" y="578"/>
                </a:lnTo>
                <a:lnTo>
                  <a:pt x="1081" y="690"/>
                </a:lnTo>
                <a:lnTo>
                  <a:pt x="1025" y="802"/>
                </a:lnTo>
                <a:lnTo>
                  <a:pt x="988" y="913"/>
                </a:lnTo>
                <a:lnTo>
                  <a:pt x="951" y="1044"/>
                </a:lnTo>
                <a:lnTo>
                  <a:pt x="932" y="1174"/>
                </a:lnTo>
                <a:lnTo>
                  <a:pt x="932" y="1305"/>
                </a:lnTo>
                <a:lnTo>
                  <a:pt x="932" y="1435"/>
                </a:lnTo>
                <a:lnTo>
                  <a:pt x="951" y="1566"/>
                </a:lnTo>
                <a:lnTo>
                  <a:pt x="988" y="1696"/>
                </a:lnTo>
                <a:lnTo>
                  <a:pt x="1025" y="1808"/>
                </a:lnTo>
                <a:lnTo>
                  <a:pt x="1081" y="1920"/>
                </a:lnTo>
                <a:lnTo>
                  <a:pt x="1156" y="2032"/>
                </a:lnTo>
                <a:lnTo>
                  <a:pt x="1230" y="2125"/>
                </a:lnTo>
                <a:lnTo>
                  <a:pt x="1305" y="2218"/>
                </a:lnTo>
                <a:lnTo>
                  <a:pt x="1398" y="2311"/>
                </a:lnTo>
                <a:lnTo>
                  <a:pt x="1491" y="2386"/>
                </a:lnTo>
                <a:lnTo>
                  <a:pt x="1603" y="2442"/>
                </a:lnTo>
                <a:lnTo>
                  <a:pt x="1715" y="2498"/>
                </a:lnTo>
                <a:lnTo>
                  <a:pt x="1845" y="2554"/>
                </a:lnTo>
                <a:lnTo>
                  <a:pt x="1957" y="2572"/>
                </a:lnTo>
                <a:lnTo>
                  <a:pt x="2088" y="2591"/>
                </a:lnTo>
                <a:lnTo>
                  <a:pt x="2218" y="2610"/>
                </a:lnTo>
                <a:lnTo>
                  <a:pt x="2349" y="2591"/>
                </a:lnTo>
                <a:lnTo>
                  <a:pt x="2479" y="2572"/>
                </a:lnTo>
                <a:lnTo>
                  <a:pt x="2610" y="2554"/>
                </a:lnTo>
                <a:lnTo>
                  <a:pt x="2721" y="2498"/>
                </a:lnTo>
                <a:lnTo>
                  <a:pt x="2852" y="2442"/>
                </a:lnTo>
                <a:lnTo>
                  <a:pt x="2945" y="2386"/>
                </a:lnTo>
                <a:lnTo>
                  <a:pt x="3057" y="2311"/>
                </a:lnTo>
                <a:lnTo>
                  <a:pt x="3150" y="2218"/>
                </a:lnTo>
                <a:lnTo>
                  <a:pt x="3225" y="2125"/>
                </a:lnTo>
                <a:lnTo>
                  <a:pt x="3299" y="2032"/>
                </a:lnTo>
                <a:lnTo>
                  <a:pt x="3374" y="1920"/>
                </a:lnTo>
                <a:lnTo>
                  <a:pt x="3430" y="1808"/>
                </a:lnTo>
                <a:lnTo>
                  <a:pt x="3467" y="1696"/>
                </a:lnTo>
                <a:lnTo>
                  <a:pt x="3504" y="1566"/>
                </a:lnTo>
                <a:lnTo>
                  <a:pt x="3523" y="1435"/>
                </a:lnTo>
                <a:lnTo>
                  <a:pt x="3523" y="1305"/>
                </a:lnTo>
                <a:lnTo>
                  <a:pt x="3523" y="1174"/>
                </a:lnTo>
                <a:lnTo>
                  <a:pt x="3504" y="1044"/>
                </a:lnTo>
                <a:lnTo>
                  <a:pt x="3467" y="913"/>
                </a:lnTo>
                <a:lnTo>
                  <a:pt x="3430" y="802"/>
                </a:lnTo>
                <a:lnTo>
                  <a:pt x="3374" y="690"/>
                </a:lnTo>
                <a:lnTo>
                  <a:pt x="3299" y="578"/>
                </a:lnTo>
                <a:lnTo>
                  <a:pt x="3225" y="485"/>
                </a:lnTo>
                <a:lnTo>
                  <a:pt x="3150" y="391"/>
                </a:lnTo>
                <a:lnTo>
                  <a:pt x="3057" y="298"/>
                </a:lnTo>
                <a:lnTo>
                  <a:pt x="2945" y="224"/>
                </a:lnTo>
                <a:lnTo>
                  <a:pt x="2852" y="168"/>
                </a:lnTo>
                <a:lnTo>
                  <a:pt x="2721" y="112"/>
                </a:lnTo>
                <a:lnTo>
                  <a:pt x="2610" y="56"/>
                </a:lnTo>
                <a:lnTo>
                  <a:pt x="2479" y="37"/>
                </a:lnTo>
                <a:lnTo>
                  <a:pt x="2349" y="19"/>
                </a:lnTo>
                <a:lnTo>
                  <a:pt x="2218" y="0"/>
                </a:lnTo>
                <a:close/>
                <a:moveTo>
                  <a:pt x="5443" y="373"/>
                </a:moveTo>
                <a:lnTo>
                  <a:pt x="5350" y="391"/>
                </a:lnTo>
                <a:lnTo>
                  <a:pt x="5126" y="466"/>
                </a:lnTo>
                <a:lnTo>
                  <a:pt x="4940" y="559"/>
                </a:lnTo>
                <a:lnTo>
                  <a:pt x="4772" y="708"/>
                </a:lnTo>
                <a:lnTo>
                  <a:pt x="4641" y="876"/>
                </a:lnTo>
                <a:lnTo>
                  <a:pt x="4548" y="1062"/>
                </a:lnTo>
                <a:lnTo>
                  <a:pt x="4474" y="1268"/>
                </a:lnTo>
                <a:lnTo>
                  <a:pt x="4455" y="1379"/>
                </a:lnTo>
                <a:lnTo>
                  <a:pt x="4455" y="1491"/>
                </a:lnTo>
                <a:lnTo>
                  <a:pt x="4455" y="1603"/>
                </a:lnTo>
                <a:lnTo>
                  <a:pt x="4474" y="1715"/>
                </a:lnTo>
                <a:lnTo>
                  <a:pt x="4548" y="1920"/>
                </a:lnTo>
                <a:lnTo>
                  <a:pt x="4641" y="2106"/>
                </a:lnTo>
                <a:lnTo>
                  <a:pt x="4772" y="2274"/>
                </a:lnTo>
                <a:lnTo>
                  <a:pt x="4940" y="2405"/>
                </a:lnTo>
                <a:lnTo>
                  <a:pt x="5126" y="2516"/>
                </a:lnTo>
                <a:lnTo>
                  <a:pt x="5350" y="2572"/>
                </a:lnTo>
                <a:lnTo>
                  <a:pt x="5443" y="2591"/>
                </a:lnTo>
                <a:lnTo>
                  <a:pt x="5573" y="2610"/>
                </a:lnTo>
                <a:lnTo>
                  <a:pt x="5685" y="2591"/>
                </a:lnTo>
                <a:lnTo>
                  <a:pt x="5797" y="2572"/>
                </a:lnTo>
                <a:lnTo>
                  <a:pt x="6002" y="2516"/>
                </a:lnTo>
                <a:lnTo>
                  <a:pt x="6188" y="2405"/>
                </a:lnTo>
                <a:lnTo>
                  <a:pt x="6356" y="2274"/>
                </a:lnTo>
                <a:lnTo>
                  <a:pt x="6487" y="2106"/>
                </a:lnTo>
                <a:lnTo>
                  <a:pt x="6599" y="1920"/>
                </a:lnTo>
                <a:lnTo>
                  <a:pt x="6654" y="1715"/>
                </a:lnTo>
                <a:lnTo>
                  <a:pt x="6673" y="1603"/>
                </a:lnTo>
                <a:lnTo>
                  <a:pt x="6673" y="1491"/>
                </a:lnTo>
                <a:lnTo>
                  <a:pt x="6673" y="1379"/>
                </a:lnTo>
                <a:lnTo>
                  <a:pt x="6654" y="1268"/>
                </a:lnTo>
                <a:lnTo>
                  <a:pt x="6599" y="1062"/>
                </a:lnTo>
                <a:lnTo>
                  <a:pt x="6487" y="876"/>
                </a:lnTo>
                <a:lnTo>
                  <a:pt x="6356" y="708"/>
                </a:lnTo>
                <a:lnTo>
                  <a:pt x="6188" y="559"/>
                </a:lnTo>
                <a:lnTo>
                  <a:pt x="6002" y="466"/>
                </a:lnTo>
                <a:lnTo>
                  <a:pt x="5797" y="391"/>
                </a:lnTo>
                <a:lnTo>
                  <a:pt x="5685" y="373"/>
                </a:lnTo>
                <a:close/>
                <a:moveTo>
                  <a:pt x="5014" y="2964"/>
                </a:moveTo>
                <a:lnTo>
                  <a:pt x="4828" y="2982"/>
                </a:lnTo>
                <a:lnTo>
                  <a:pt x="4660" y="3020"/>
                </a:lnTo>
                <a:lnTo>
                  <a:pt x="4511" y="3076"/>
                </a:lnTo>
                <a:lnTo>
                  <a:pt x="4362" y="3150"/>
                </a:lnTo>
                <a:lnTo>
                  <a:pt x="4455" y="3262"/>
                </a:lnTo>
                <a:lnTo>
                  <a:pt x="4548" y="3392"/>
                </a:lnTo>
                <a:lnTo>
                  <a:pt x="4641" y="3523"/>
                </a:lnTo>
                <a:lnTo>
                  <a:pt x="4697" y="3672"/>
                </a:lnTo>
                <a:lnTo>
                  <a:pt x="4753" y="3821"/>
                </a:lnTo>
                <a:lnTo>
                  <a:pt x="4790" y="3970"/>
                </a:lnTo>
                <a:lnTo>
                  <a:pt x="4809" y="4138"/>
                </a:lnTo>
                <a:lnTo>
                  <a:pt x="4828" y="4306"/>
                </a:lnTo>
                <a:lnTo>
                  <a:pt x="4828" y="4753"/>
                </a:lnTo>
                <a:lnTo>
                  <a:pt x="4809" y="4828"/>
                </a:lnTo>
                <a:lnTo>
                  <a:pt x="6859" y="4828"/>
                </a:lnTo>
                <a:lnTo>
                  <a:pt x="6971" y="4809"/>
                </a:lnTo>
                <a:lnTo>
                  <a:pt x="7083" y="4790"/>
                </a:lnTo>
                <a:lnTo>
                  <a:pt x="7176" y="4735"/>
                </a:lnTo>
                <a:lnTo>
                  <a:pt x="7251" y="4660"/>
                </a:lnTo>
                <a:lnTo>
                  <a:pt x="7325" y="4585"/>
                </a:lnTo>
                <a:lnTo>
                  <a:pt x="7381" y="4492"/>
                </a:lnTo>
                <a:lnTo>
                  <a:pt x="7419" y="4380"/>
                </a:lnTo>
                <a:lnTo>
                  <a:pt x="7419" y="4269"/>
                </a:lnTo>
                <a:lnTo>
                  <a:pt x="7419" y="4138"/>
                </a:lnTo>
                <a:lnTo>
                  <a:pt x="7400" y="4008"/>
                </a:lnTo>
                <a:lnTo>
                  <a:pt x="7363" y="3896"/>
                </a:lnTo>
                <a:lnTo>
                  <a:pt x="7325" y="3765"/>
                </a:lnTo>
                <a:lnTo>
                  <a:pt x="7270" y="3653"/>
                </a:lnTo>
                <a:lnTo>
                  <a:pt x="7195" y="3542"/>
                </a:lnTo>
                <a:lnTo>
                  <a:pt x="7120" y="3448"/>
                </a:lnTo>
                <a:lnTo>
                  <a:pt x="7046" y="3355"/>
                </a:lnTo>
                <a:lnTo>
                  <a:pt x="6953" y="3262"/>
                </a:lnTo>
                <a:lnTo>
                  <a:pt x="6859" y="3187"/>
                </a:lnTo>
                <a:lnTo>
                  <a:pt x="6748" y="3132"/>
                </a:lnTo>
                <a:lnTo>
                  <a:pt x="6636" y="3076"/>
                </a:lnTo>
                <a:lnTo>
                  <a:pt x="6505" y="3020"/>
                </a:lnTo>
                <a:lnTo>
                  <a:pt x="6393" y="3001"/>
                </a:lnTo>
                <a:lnTo>
                  <a:pt x="6263" y="2982"/>
                </a:lnTo>
                <a:lnTo>
                  <a:pt x="6114" y="2964"/>
                </a:lnTo>
                <a:lnTo>
                  <a:pt x="6077" y="2964"/>
                </a:lnTo>
                <a:lnTo>
                  <a:pt x="5834" y="3038"/>
                </a:lnTo>
                <a:lnTo>
                  <a:pt x="5704" y="3057"/>
                </a:lnTo>
                <a:lnTo>
                  <a:pt x="5424" y="3057"/>
                </a:lnTo>
                <a:lnTo>
                  <a:pt x="5294" y="3038"/>
                </a:lnTo>
                <a:lnTo>
                  <a:pt x="5051" y="2964"/>
                </a:lnTo>
                <a:close/>
                <a:moveTo>
                  <a:pt x="1342" y="2964"/>
                </a:moveTo>
                <a:lnTo>
                  <a:pt x="1193" y="2982"/>
                </a:lnTo>
                <a:lnTo>
                  <a:pt x="1062" y="3001"/>
                </a:lnTo>
                <a:lnTo>
                  <a:pt x="932" y="3038"/>
                </a:lnTo>
                <a:lnTo>
                  <a:pt x="820" y="3076"/>
                </a:lnTo>
                <a:lnTo>
                  <a:pt x="690" y="3132"/>
                </a:lnTo>
                <a:lnTo>
                  <a:pt x="578" y="3206"/>
                </a:lnTo>
                <a:lnTo>
                  <a:pt x="485" y="3281"/>
                </a:lnTo>
                <a:lnTo>
                  <a:pt x="391" y="3355"/>
                </a:lnTo>
                <a:lnTo>
                  <a:pt x="298" y="3448"/>
                </a:lnTo>
                <a:lnTo>
                  <a:pt x="224" y="3560"/>
                </a:lnTo>
                <a:lnTo>
                  <a:pt x="149" y="3672"/>
                </a:lnTo>
                <a:lnTo>
                  <a:pt x="93" y="3784"/>
                </a:lnTo>
                <a:lnTo>
                  <a:pt x="56" y="3914"/>
                </a:lnTo>
                <a:lnTo>
                  <a:pt x="19" y="4045"/>
                </a:lnTo>
                <a:lnTo>
                  <a:pt x="0" y="4175"/>
                </a:lnTo>
                <a:lnTo>
                  <a:pt x="0" y="4306"/>
                </a:lnTo>
                <a:lnTo>
                  <a:pt x="0" y="4641"/>
                </a:lnTo>
                <a:lnTo>
                  <a:pt x="0" y="4753"/>
                </a:lnTo>
                <a:lnTo>
                  <a:pt x="37" y="4865"/>
                </a:lnTo>
                <a:lnTo>
                  <a:pt x="93" y="4958"/>
                </a:lnTo>
                <a:lnTo>
                  <a:pt x="168" y="5033"/>
                </a:lnTo>
                <a:lnTo>
                  <a:pt x="242" y="5107"/>
                </a:lnTo>
                <a:lnTo>
                  <a:pt x="336" y="5145"/>
                </a:lnTo>
                <a:lnTo>
                  <a:pt x="447" y="5182"/>
                </a:lnTo>
                <a:lnTo>
                  <a:pt x="559" y="5201"/>
                </a:lnTo>
                <a:lnTo>
                  <a:pt x="3896" y="5201"/>
                </a:lnTo>
                <a:lnTo>
                  <a:pt x="4008" y="5182"/>
                </a:lnTo>
                <a:lnTo>
                  <a:pt x="4119" y="5145"/>
                </a:lnTo>
                <a:lnTo>
                  <a:pt x="4213" y="5107"/>
                </a:lnTo>
                <a:lnTo>
                  <a:pt x="4287" y="5033"/>
                </a:lnTo>
                <a:lnTo>
                  <a:pt x="4362" y="4958"/>
                </a:lnTo>
                <a:lnTo>
                  <a:pt x="4399" y="4865"/>
                </a:lnTo>
                <a:lnTo>
                  <a:pt x="4436" y="4753"/>
                </a:lnTo>
                <a:lnTo>
                  <a:pt x="4455" y="4641"/>
                </a:lnTo>
                <a:lnTo>
                  <a:pt x="4455" y="4306"/>
                </a:lnTo>
                <a:lnTo>
                  <a:pt x="4436" y="4175"/>
                </a:lnTo>
                <a:lnTo>
                  <a:pt x="4418" y="4045"/>
                </a:lnTo>
                <a:lnTo>
                  <a:pt x="4399" y="3914"/>
                </a:lnTo>
                <a:lnTo>
                  <a:pt x="4343" y="3784"/>
                </a:lnTo>
                <a:lnTo>
                  <a:pt x="4287" y="3672"/>
                </a:lnTo>
                <a:lnTo>
                  <a:pt x="4231" y="3560"/>
                </a:lnTo>
                <a:lnTo>
                  <a:pt x="4138" y="3448"/>
                </a:lnTo>
                <a:lnTo>
                  <a:pt x="4063" y="3355"/>
                </a:lnTo>
                <a:lnTo>
                  <a:pt x="3970" y="3281"/>
                </a:lnTo>
                <a:lnTo>
                  <a:pt x="3858" y="3206"/>
                </a:lnTo>
                <a:lnTo>
                  <a:pt x="3747" y="3132"/>
                </a:lnTo>
                <a:lnTo>
                  <a:pt x="3635" y="3076"/>
                </a:lnTo>
                <a:lnTo>
                  <a:pt x="3504" y="3038"/>
                </a:lnTo>
                <a:lnTo>
                  <a:pt x="3392" y="3001"/>
                </a:lnTo>
                <a:lnTo>
                  <a:pt x="3243" y="2982"/>
                </a:lnTo>
                <a:lnTo>
                  <a:pt x="3113" y="2964"/>
                </a:lnTo>
                <a:lnTo>
                  <a:pt x="3020" y="2964"/>
                </a:lnTo>
                <a:lnTo>
                  <a:pt x="2833" y="3057"/>
                </a:lnTo>
                <a:lnTo>
                  <a:pt x="2647" y="3113"/>
                </a:lnTo>
                <a:lnTo>
                  <a:pt x="2442" y="3150"/>
                </a:lnTo>
                <a:lnTo>
                  <a:pt x="2013" y="3150"/>
                </a:lnTo>
                <a:lnTo>
                  <a:pt x="1808" y="3113"/>
                </a:lnTo>
                <a:lnTo>
                  <a:pt x="1622" y="3057"/>
                </a:lnTo>
                <a:lnTo>
                  <a:pt x="1435" y="2964"/>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Rectangle 36">
            <a:extLst>
              <a:ext uri="{FF2B5EF4-FFF2-40B4-BE49-F238E27FC236}">
                <a16:creationId xmlns:a16="http://schemas.microsoft.com/office/drawing/2014/main" id="{D67FCE80-7DA5-49B7-8D47-DCE5164F5D3E}"/>
              </a:ext>
            </a:extLst>
          </p:cNvPr>
          <p:cNvSpPr/>
          <p:nvPr/>
        </p:nvSpPr>
        <p:spPr>
          <a:xfrm>
            <a:off x="9062543" y="1762275"/>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FD9E01"/>
                </a:solidFill>
                <a:effectLst/>
                <a:uLnTx/>
                <a:uFillTx/>
                <a:latin typeface="UTM  Avo"/>
                <a:cs typeface="Arial" panose="020B0604020202020204" pitchFamily="34" charset="0"/>
              </a:rPr>
              <a:t>Hệ thống</a:t>
            </a:r>
            <a:endParaRPr kumimoji="0" lang="en-US" sz="2200" b="1" i="0" u="none" strike="noStrike" kern="0" cap="none" spc="0" normalizeH="0" baseline="0" noProof="0" dirty="0">
              <a:ln>
                <a:noFill/>
              </a:ln>
              <a:solidFill>
                <a:srgbClr val="FD9E01"/>
              </a:solidFill>
              <a:effectLst/>
              <a:uLnTx/>
              <a:uFillTx/>
              <a:latin typeface="UTM  Avo"/>
              <a:cs typeface="Arial" panose="020B0604020202020204" pitchFamily="34" charset="0"/>
            </a:endParaRPr>
          </a:p>
        </p:txBody>
      </p:sp>
      <p:sp>
        <p:nvSpPr>
          <p:cNvPr id="38" name="Google Shape;211;p8">
            <a:extLst>
              <a:ext uri="{FF2B5EF4-FFF2-40B4-BE49-F238E27FC236}">
                <a16:creationId xmlns:a16="http://schemas.microsoft.com/office/drawing/2014/main" id="{9072D0AD-B7D9-4EBF-863A-E4B91B010967}"/>
              </a:ext>
            </a:extLst>
          </p:cNvPr>
          <p:cNvSpPr>
            <a:spLocks noChangeAspect="1"/>
          </p:cNvSpPr>
          <p:nvPr/>
        </p:nvSpPr>
        <p:spPr>
          <a:xfrm>
            <a:off x="9272441" y="2743578"/>
            <a:ext cx="729311" cy="731520"/>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25;p8">
            <a:extLst>
              <a:ext uri="{FF2B5EF4-FFF2-40B4-BE49-F238E27FC236}">
                <a16:creationId xmlns:a16="http://schemas.microsoft.com/office/drawing/2014/main" id="{0366F79A-B060-4FB6-AFBC-23013A9D997E}"/>
              </a:ext>
            </a:extLst>
          </p:cNvPr>
          <p:cNvSpPr>
            <a:spLocks noChangeAspect="1"/>
          </p:cNvSpPr>
          <p:nvPr/>
        </p:nvSpPr>
        <p:spPr>
          <a:xfrm>
            <a:off x="7969261" y="3997482"/>
            <a:ext cx="822960" cy="822960"/>
          </a:xfrm>
          <a:custGeom>
            <a:avLst/>
            <a:gdLst/>
            <a:ahLst/>
            <a:cxnLst/>
            <a:rect l="l" t="t" r="r" b="b"/>
            <a:pathLst>
              <a:path w="5929" h="5929" extrusionOk="0">
                <a:moveTo>
                  <a:pt x="3095" y="746"/>
                </a:moveTo>
                <a:lnTo>
                  <a:pt x="3170" y="802"/>
                </a:lnTo>
                <a:lnTo>
                  <a:pt x="3207" y="858"/>
                </a:lnTo>
                <a:lnTo>
                  <a:pt x="3226" y="933"/>
                </a:lnTo>
                <a:lnTo>
                  <a:pt x="3226" y="1138"/>
                </a:lnTo>
                <a:lnTo>
                  <a:pt x="3412" y="1175"/>
                </a:lnTo>
                <a:lnTo>
                  <a:pt x="3580" y="1231"/>
                </a:lnTo>
                <a:lnTo>
                  <a:pt x="3729" y="1305"/>
                </a:lnTo>
                <a:lnTo>
                  <a:pt x="3766" y="1361"/>
                </a:lnTo>
                <a:lnTo>
                  <a:pt x="3766" y="1417"/>
                </a:lnTo>
                <a:lnTo>
                  <a:pt x="3766" y="1454"/>
                </a:lnTo>
                <a:lnTo>
                  <a:pt x="3729" y="1510"/>
                </a:lnTo>
                <a:lnTo>
                  <a:pt x="3543" y="1697"/>
                </a:lnTo>
                <a:lnTo>
                  <a:pt x="3505" y="1715"/>
                </a:lnTo>
                <a:lnTo>
                  <a:pt x="3431" y="1715"/>
                </a:lnTo>
                <a:lnTo>
                  <a:pt x="3375" y="1697"/>
                </a:lnTo>
                <a:lnTo>
                  <a:pt x="3282" y="1659"/>
                </a:lnTo>
                <a:lnTo>
                  <a:pt x="3170" y="1641"/>
                </a:lnTo>
                <a:lnTo>
                  <a:pt x="2722" y="1641"/>
                </a:lnTo>
                <a:lnTo>
                  <a:pt x="2648" y="1659"/>
                </a:lnTo>
                <a:lnTo>
                  <a:pt x="2592" y="1697"/>
                </a:lnTo>
                <a:lnTo>
                  <a:pt x="2555" y="1771"/>
                </a:lnTo>
                <a:lnTo>
                  <a:pt x="2536" y="1846"/>
                </a:lnTo>
                <a:lnTo>
                  <a:pt x="2555" y="1920"/>
                </a:lnTo>
                <a:lnTo>
                  <a:pt x="2573" y="1976"/>
                </a:lnTo>
                <a:lnTo>
                  <a:pt x="2629" y="2032"/>
                </a:lnTo>
                <a:lnTo>
                  <a:pt x="2685" y="2051"/>
                </a:lnTo>
                <a:lnTo>
                  <a:pt x="3393" y="2275"/>
                </a:lnTo>
                <a:lnTo>
                  <a:pt x="3505" y="2312"/>
                </a:lnTo>
                <a:lnTo>
                  <a:pt x="3598" y="2386"/>
                </a:lnTo>
                <a:lnTo>
                  <a:pt x="3692" y="2442"/>
                </a:lnTo>
                <a:lnTo>
                  <a:pt x="3766" y="2536"/>
                </a:lnTo>
                <a:lnTo>
                  <a:pt x="3822" y="2629"/>
                </a:lnTo>
                <a:lnTo>
                  <a:pt x="3878" y="2741"/>
                </a:lnTo>
                <a:lnTo>
                  <a:pt x="3897" y="2852"/>
                </a:lnTo>
                <a:lnTo>
                  <a:pt x="3915" y="2964"/>
                </a:lnTo>
                <a:lnTo>
                  <a:pt x="3897" y="3113"/>
                </a:lnTo>
                <a:lnTo>
                  <a:pt x="3859" y="3244"/>
                </a:lnTo>
                <a:lnTo>
                  <a:pt x="3785" y="3374"/>
                </a:lnTo>
                <a:lnTo>
                  <a:pt x="3710" y="3486"/>
                </a:lnTo>
                <a:lnTo>
                  <a:pt x="3598" y="3561"/>
                </a:lnTo>
                <a:lnTo>
                  <a:pt x="3487" y="3635"/>
                </a:lnTo>
                <a:lnTo>
                  <a:pt x="3375" y="3673"/>
                </a:lnTo>
                <a:lnTo>
                  <a:pt x="3226" y="3691"/>
                </a:lnTo>
                <a:lnTo>
                  <a:pt x="3226" y="3896"/>
                </a:lnTo>
                <a:lnTo>
                  <a:pt x="3226" y="3934"/>
                </a:lnTo>
                <a:lnTo>
                  <a:pt x="3188" y="3971"/>
                </a:lnTo>
                <a:lnTo>
                  <a:pt x="3132" y="4027"/>
                </a:lnTo>
                <a:lnTo>
                  <a:pt x="3021" y="4083"/>
                </a:lnTo>
                <a:lnTo>
                  <a:pt x="2909" y="4083"/>
                </a:lnTo>
                <a:lnTo>
                  <a:pt x="2797" y="4027"/>
                </a:lnTo>
                <a:lnTo>
                  <a:pt x="2741" y="3971"/>
                </a:lnTo>
                <a:lnTo>
                  <a:pt x="2704" y="3934"/>
                </a:lnTo>
                <a:lnTo>
                  <a:pt x="2704" y="3896"/>
                </a:lnTo>
                <a:lnTo>
                  <a:pt x="2704" y="3691"/>
                </a:lnTo>
                <a:lnTo>
                  <a:pt x="2573" y="3673"/>
                </a:lnTo>
                <a:lnTo>
                  <a:pt x="2443" y="3635"/>
                </a:lnTo>
                <a:lnTo>
                  <a:pt x="2331" y="3579"/>
                </a:lnTo>
                <a:lnTo>
                  <a:pt x="2200" y="3523"/>
                </a:lnTo>
                <a:lnTo>
                  <a:pt x="2163" y="3468"/>
                </a:lnTo>
                <a:lnTo>
                  <a:pt x="2163" y="3412"/>
                </a:lnTo>
                <a:lnTo>
                  <a:pt x="2163" y="3374"/>
                </a:lnTo>
                <a:lnTo>
                  <a:pt x="2200" y="3318"/>
                </a:lnTo>
                <a:lnTo>
                  <a:pt x="2387" y="3132"/>
                </a:lnTo>
                <a:lnTo>
                  <a:pt x="2424" y="3113"/>
                </a:lnTo>
                <a:lnTo>
                  <a:pt x="2499" y="3113"/>
                </a:lnTo>
                <a:lnTo>
                  <a:pt x="2555" y="3132"/>
                </a:lnTo>
                <a:lnTo>
                  <a:pt x="2648" y="3169"/>
                </a:lnTo>
                <a:lnTo>
                  <a:pt x="2760" y="3188"/>
                </a:lnTo>
                <a:lnTo>
                  <a:pt x="3207" y="3188"/>
                </a:lnTo>
                <a:lnTo>
                  <a:pt x="3282" y="3169"/>
                </a:lnTo>
                <a:lnTo>
                  <a:pt x="3337" y="3132"/>
                </a:lnTo>
                <a:lnTo>
                  <a:pt x="3375" y="3057"/>
                </a:lnTo>
                <a:lnTo>
                  <a:pt x="3393" y="2964"/>
                </a:lnTo>
                <a:lnTo>
                  <a:pt x="3375" y="2908"/>
                </a:lnTo>
                <a:lnTo>
                  <a:pt x="3356" y="2852"/>
                </a:lnTo>
                <a:lnTo>
                  <a:pt x="3300" y="2797"/>
                </a:lnTo>
                <a:lnTo>
                  <a:pt x="3244" y="2778"/>
                </a:lnTo>
                <a:lnTo>
                  <a:pt x="2536" y="2554"/>
                </a:lnTo>
                <a:lnTo>
                  <a:pt x="2424" y="2517"/>
                </a:lnTo>
                <a:lnTo>
                  <a:pt x="2331" y="2442"/>
                </a:lnTo>
                <a:lnTo>
                  <a:pt x="2238" y="2386"/>
                </a:lnTo>
                <a:lnTo>
                  <a:pt x="2163" y="2293"/>
                </a:lnTo>
                <a:lnTo>
                  <a:pt x="2107" y="2200"/>
                </a:lnTo>
                <a:lnTo>
                  <a:pt x="2051" y="2088"/>
                </a:lnTo>
                <a:lnTo>
                  <a:pt x="2033" y="1976"/>
                </a:lnTo>
                <a:lnTo>
                  <a:pt x="2014" y="1846"/>
                </a:lnTo>
                <a:lnTo>
                  <a:pt x="2033" y="1715"/>
                </a:lnTo>
                <a:lnTo>
                  <a:pt x="2070" y="1585"/>
                </a:lnTo>
                <a:lnTo>
                  <a:pt x="2145" y="1454"/>
                </a:lnTo>
                <a:lnTo>
                  <a:pt x="2219" y="1343"/>
                </a:lnTo>
                <a:lnTo>
                  <a:pt x="2331" y="1268"/>
                </a:lnTo>
                <a:lnTo>
                  <a:pt x="2443" y="1193"/>
                </a:lnTo>
                <a:lnTo>
                  <a:pt x="2573" y="1156"/>
                </a:lnTo>
                <a:lnTo>
                  <a:pt x="2704" y="1138"/>
                </a:lnTo>
                <a:lnTo>
                  <a:pt x="2704" y="933"/>
                </a:lnTo>
                <a:lnTo>
                  <a:pt x="2722" y="858"/>
                </a:lnTo>
                <a:lnTo>
                  <a:pt x="2760" y="802"/>
                </a:lnTo>
                <a:lnTo>
                  <a:pt x="2834" y="746"/>
                </a:lnTo>
                <a:close/>
                <a:moveTo>
                  <a:pt x="2965" y="1"/>
                </a:moveTo>
                <a:lnTo>
                  <a:pt x="2722" y="19"/>
                </a:lnTo>
                <a:lnTo>
                  <a:pt x="2480" y="56"/>
                </a:lnTo>
                <a:lnTo>
                  <a:pt x="2256" y="112"/>
                </a:lnTo>
                <a:lnTo>
                  <a:pt x="2033" y="187"/>
                </a:lnTo>
                <a:lnTo>
                  <a:pt x="1809" y="299"/>
                </a:lnTo>
                <a:lnTo>
                  <a:pt x="1623" y="411"/>
                </a:lnTo>
                <a:lnTo>
                  <a:pt x="1436" y="560"/>
                </a:lnTo>
                <a:lnTo>
                  <a:pt x="1268" y="709"/>
                </a:lnTo>
                <a:lnTo>
                  <a:pt x="1101" y="877"/>
                </a:lnTo>
                <a:lnTo>
                  <a:pt x="970" y="1063"/>
                </a:lnTo>
                <a:lnTo>
                  <a:pt x="840" y="1268"/>
                </a:lnTo>
                <a:lnTo>
                  <a:pt x="747" y="1473"/>
                </a:lnTo>
                <a:lnTo>
                  <a:pt x="653" y="1697"/>
                </a:lnTo>
                <a:lnTo>
                  <a:pt x="597" y="1920"/>
                </a:lnTo>
                <a:lnTo>
                  <a:pt x="560" y="2163"/>
                </a:lnTo>
                <a:lnTo>
                  <a:pt x="560" y="2405"/>
                </a:lnTo>
                <a:lnTo>
                  <a:pt x="560" y="2666"/>
                </a:lnTo>
                <a:lnTo>
                  <a:pt x="597" y="2908"/>
                </a:lnTo>
                <a:lnTo>
                  <a:pt x="653" y="3132"/>
                </a:lnTo>
                <a:lnTo>
                  <a:pt x="747" y="3356"/>
                </a:lnTo>
                <a:lnTo>
                  <a:pt x="840" y="3561"/>
                </a:lnTo>
                <a:lnTo>
                  <a:pt x="970" y="3766"/>
                </a:lnTo>
                <a:lnTo>
                  <a:pt x="1101" y="3952"/>
                </a:lnTo>
                <a:lnTo>
                  <a:pt x="1268" y="4120"/>
                </a:lnTo>
                <a:lnTo>
                  <a:pt x="1436" y="4269"/>
                </a:lnTo>
                <a:lnTo>
                  <a:pt x="1623" y="4418"/>
                </a:lnTo>
                <a:lnTo>
                  <a:pt x="1809" y="4530"/>
                </a:lnTo>
                <a:lnTo>
                  <a:pt x="2033" y="4642"/>
                </a:lnTo>
                <a:lnTo>
                  <a:pt x="2256" y="4716"/>
                </a:lnTo>
                <a:lnTo>
                  <a:pt x="2480" y="4772"/>
                </a:lnTo>
                <a:lnTo>
                  <a:pt x="2722" y="4810"/>
                </a:lnTo>
                <a:lnTo>
                  <a:pt x="2965" y="4828"/>
                </a:lnTo>
                <a:lnTo>
                  <a:pt x="3207" y="4810"/>
                </a:lnTo>
                <a:lnTo>
                  <a:pt x="3449" y="4772"/>
                </a:lnTo>
                <a:lnTo>
                  <a:pt x="3692" y="4716"/>
                </a:lnTo>
                <a:lnTo>
                  <a:pt x="3897" y="4642"/>
                </a:lnTo>
                <a:lnTo>
                  <a:pt x="4120" y="4530"/>
                </a:lnTo>
                <a:lnTo>
                  <a:pt x="4307" y="4418"/>
                </a:lnTo>
                <a:lnTo>
                  <a:pt x="4493" y="4269"/>
                </a:lnTo>
                <a:lnTo>
                  <a:pt x="4680" y="4120"/>
                </a:lnTo>
                <a:lnTo>
                  <a:pt x="4829" y="3952"/>
                </a:lnTo>
                <a:lnTo>
                  <a:pt x="4959" y="3766"/>
                </a:lnTo>
                <a:lnTo>
                  <a:pt x="5090" y="3561"/>
                </a:lnTo>
                <a:lnTo>
                  <a:pt x="5183" y="3356"/>
                </a:lnTo>
                <a:lnTo>
                  <a:pt x="5276" y="3132"/>
                </a:lnTo>
                <a:lnTo>
                  <a:pt x="5332" y="2908"/>
                </a:lnTo>
                <a:lnTo>
                  <a:pt x="5369" y="2666"/>
                </a:lnTo>
                <a:lnTo>
                  <a:pt x="5388" y="2405"/>
                </a:lnTo>
                <a:lnTo>
                  <a:pt x="5369" y="2163"/>
                </a:lnTo>
                <a:lnTo>
                  <a:pt x="5332" y="1920"/>
                </a:lnTo>
                <a:lnTo>
                  <a:pt x="5276" y="1697"/>
                </a:lnTo>
                <a:lnTo>
                  <a:pt x="5183" y="1473"/>
                </a:lnTo>
                <a:lnTo>
                  <a:pt x="5090" y="1268"/>
                </a:lnTo>
                <a:lnTo>
                  <a:pt x="4959" y="1063"/>
                </a:lnTo>
                <a:lnTo>
                  <a:pt x="4829" y="877"/>
                </a:lnTo>
                <a:lnTo>
                  <a:pt x="4680" y="709"/>
                </a:lnTo>
                <a:lnTo>
                  <a:pt x="4493" y="560"/>
                </a:lnTo>
                <a:lnTo>
                  <a:pt x="4307" y="411"/>
                </a:lnTo>
                <a:lnTo>
                  <a:pt x="4120" y="299"/>
                </a:lnTo>
                <a:lnTo>
                  <a:pt x="3897" y="187"/>
                </a:lnTo>
                <a:lnTo>
                  <a:pt x="3692" y="112"/>
                </a:lnTo>
                <a:lnTo>
                  <a:pt x="3449" y="56"/>
                </a:lnTo>
                <a:lnTo>
                  <a:pt x="3207" y="19"/>
                </a:lnTo>
                <a:lnTo>
                  <a:pt x="2965" y="1"/>
                </a:lnTo>
                <a:close/>
                <a:moveTo>
                  <a:pt x="299" y="4083"/>
                </a:moveTo>
                <a:lnTo>
                  <a:pt x="225" y="4101"/>
                </a:lnTo>
                <a:lnTo>
                  <a:pt x="169" y="4139"/>
                </a:lnTo>
                <a:lnTo>
                  <a:pt x="113" y="4195"/>
                </a:lnTo>
                <a:lnTo>
                  <a:pt x="57" y="4250"/>
                </a:lnTo>
                <a:lnTo>
                  <a:pt x="20" y="4306"/>
                </a:lnTo>
                <a:lnTo>
                  <a:pt x="1" y="4381"/>
                </a:lnTo>
                <a:lnTo>
                  <a:pt x="1" y="4455"/>
                </a:lnTo>
                <a:lnTo>
                  <a:pt x="1" y="5574"/>
                </a:lnTo>
                <a:lnTo>
                  <a:pt x="1" y="5648"/>
                </a:lnTo>
                <a:lnTo>
                  <a:pt x="20" y="5704"/>
                </a:lnTo>
                <a:lnTo>
                  <a:pt x="57" y="5779"/>
                </a:lnTo>
                <a:lnTo>
                  <a:pt x="113" y="5835"/>
                </a:lnTo>
                <a:lnTo>
                  <a:pt x="169" y="5872"/>
                </a:lnTo>
                <a:lnTo>
                  <a:pt x="225" y="5909"/>
                </a:lnTo>
                <a:lnTo>
                  <a:pt x="299" y="5928"/>
                </a:lnTo>
                <a:lnTo>
                  <a:pt x="5630" y="5928"/>
                </a:lnTo>
                <a:lnTo>
                  <a:pt x="5705" y="5909"/>
                </a:lnTo>
                <a:lnTo>
                  <a:pt x="5779" y="5872"/>
                </a:lnTo>
                <a:lnTo>
                  <a:pt x="5835" y="5835"/>
                </a:lnTo>
                <a:lnTo>
                  <a:pt x="5873" y="5779"/>
                </a:lnTo>
                <a:lnTo>
                  <a:pt x="5910" y="5704"/>
                </a:lnTo>
                <a:lnTo>
                  <a:pt x="5928" y="5648"/>
                </a:lnTo>
                <a:lnTo>
                  <a:pt x="5928" y="5574"/>
                </a:lnTo>
                <a:lnTo>
                  <a:pt x="5928" y="4455"/>
                </a:lnTo>
                <a:lnTo>
                  <a:pt x="5928" y="4381"/>
                </a:lnTo>
                <a:lnTo>
                  <a:pt x="5910" y="4306"/>
                </a:lnTo>
                <a:lnTo>
                  <a:pt x="5873" y="4250"/>
                </a:lnTo>
                <a:lnTo>
                  <a:pt x="5835" y="4195"/>
                </a:lnTo>
                <a:lnTo>
                  <a:pt x="5779" y="4139"/>
                </a:lnTo>
                <a:lnTo>
                  <a:pt x="5705" y="4101"/>
                </a:lnTo>
                <a:lnTo>
                  <a:pt x="5630" y="4083"/>
                </a:lnTo>
                <a:lnTo>
                  <a:pt x="5183" y="4083"/>
                </a:lnTo>
                <a:lnTo>
                  <a:pt x="4996" y="4288"/>
                </a:lnTo>
                <a:lnTo>
                  <a:pt x="4810" y="4493"/>
                </a:lnTo>
                <a:lnTo>
                  <a:pt x="4586" y="4661"/>
                </a:lnTo>
                <a:lnTo>
                  <a:pt x="4344" y="4828"/>
                </a:lnTo>
                <a:lnTo>
                  <a:pt x="5127" y="4828"/>
                </a:lnTo>
                <a:lnTo>
                  <a:pt x="5164" y="4847"/>
                </a:lnTo>
                <a:lnTo>
                  <a:pt x="5183" y="4884"/>
                </a:lnTo>
                <a:lnTo>
                  <a:pt x="5201" y="4921"/>
                </a:lnTo>
                <a:lnTo>
                  <a:pt x="5201" y="5108"/>
                </a:lnTo>
                <a:lnTo>
                  <a:pt x="5183" y="5145"/>
                </a:lnTo>
                <a:lnTo>
                  <a:pt x="5164" y="5164"/>
                </a:lnTo>
                <a:lnTo>
                  <a:pt x="5127" y="5182"/>
                </a:lnTo>
                <a:lnTo>
                  <a:pt x="5090" y="5201"/>
                </a:lnTo>
                <a:lnTo>
                  <a:pt x="858" y="5201"/>
                </a:lnTo>
                <a:lnTo>
                  <a:pt x="802" y="5182"/>
                </a:lnTo>
                <a:lnTo>
                  <a:pt x="765" y="5164"/>
                </a:lnTo>
                <a:lnTo>
                  <a:pt x="747" y="5145"/>
                </a:lnTo>
                <a:lnTo>
                  <a:pt x="747" y="5108"/>
                </a:lnTo>
                <a:lnTo>
                  <a:pt x="747" y="4921"/>
                </a:lnTo>
                <a:lnTo>
                  <a:pt x="747" y="4884"/>
                </a:lnTo>
                <a:lnTo>
                  <a:pt x="765" y="4847"/>
                </a:lnTo>
                <a:lnTo>
                  <a:pt x="802" y="4828"/>
                </a:lnTo>
                <a:lnTo>
                  <a:pt x="1585" y="4828"/>
                </a:lnTo>
                <a:lnTo>
                  <a:pt x="1343" y="4661"/>
                </a:lnTo>
                <a:lnTo>
                  <a:pt x="1138" y="4493"/>
                </a:lnTo>
                <a:lnTo>
                  <a:pt x="933" y="4288"/>
                </a:lnTo>
                <a:lnTo>
                  <a:pt x="747" y="4083"/>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Teardrop 1">
            <a:extLst>
              <a:ext uri="{FF2B5EF4-FFF2-40B4-BE49-F238E27FC236}">
                <a16:creationId xmlns:a16="http://schemas.microsoft.com/office/drawing/2014/main" id="{D9F1B3A0-447B-4DF6-8652-A3845208C0A6}"/>
              </a:ext>
            </a:extLst>
          </p:cNvPr>
          <p:cNvSpPr>
            <a:spLocks noChangeAspect="1"/>
          </p:cNvSpPr>
          <p:nvPr/>
        </p:nvSpPr>
        <p:spPr>
          <a:xfrm rot="18805991">
            <a:off x="9212646" y="3949736"/>
            <a:ext cx="831635" cy="8229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noAutofit/>
          </a:bodyPr>
          <a:lstStyle/>
          <a:p>
            <a:pPr algn="ctr" defTabSz="720090" fontAlgn="auto">
              <a:spcBef>
                <a:spcPts val="0"/>
              </a:spcBef>
              <a:spcAft>
                <a:spcPts val="0"/>
              </a:spcAft>
            </a:pPr>
            <a:endParaRPr lang="ko-KR" altLang="en-US" sz="2126">
              <a:solidFill>
                <a:prstClr val="black"/>
              </a:solidFill>
              <a:latin typeface="等线"/>
              <a:ea typeface="맑은 고딕" panose="020B0503020000020004" pitchFamily="34" charset="-127"/>
            </a:endParaRPr>
          </a:p>
        </p:txBody>
      </p:sp>
      <p:sp>
        <p:nvSpPr>
          <p:cNvPr id="41" name="Rectangle 40">
            <a:extLst>
              <a:ext uri="{FF2B5EF4-FFF2-40B4-BE49-F238E27FC236}">
                <a16:creationId xmlns:a16="http://schemas.microsoft.com/office/drawing/2014/main" id="{10F3194B-0F97-4DF4-96F4-0920583BB966}"/>
              </a:ext>
            </a:extLst>
          </p:cNvPr>
          <p:cNvSpPr/>
          <p:nvPr/>
        </p:nvSpPr>
        <p:spPr>
          <a:xfrm>
            <a:off x="10422445" y="4074007"/>
            <a:ext cx="1272353" cy="669910"/>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0178BC"/>
                </a:solidFill>
                <a:effectLst/>
                <a:uLnTx/>
                <a:uFillTx/>
                <a:latin typeface="UTM  Avo"/>
                <a:cs typeface="Arial" panose="020B0604020202020204" pitchFamily="34" charset="0"/>
              </a:rPr>
              <a:t>Thời gian</a:t>
            </a:r>
            <a:endParaRPr kumimoji="0" lang="en-US" sz="2200" b="1" i="0" u="none" strike="noStrike" kern="0" cap="none" spc="0" normalizeH="0" baseline="0" noProof="0" dirty="0">
              <a:ln>
                <a:noFill/>
              </a:ln>
              <a:solidFill>
                <a:srgbClr val="0178BC"/>
              </a:solidFill>
              <a:effectLst/>
              <a:uLnTx/>
              <a:uFillTx/>
              <a:latin typeface="UTM  Avo"/>
              <a:cs typeface="Arial" panose="020B0604020202020204" pitchFamily="34" charset="0"/>
            </a:endParaRPr>
          </a:p>
        </p:txBody>
      </p:sp>
      <p:sp>
        <p:nvSpPr>
          <p:cNvPr id="42" name="Rectangle 41">
            <a:extLst>
              <a:ext uri="{FF2B5EF4-FFF2-40B4-BE49-F238E27FC236}">
                <a16:creationId xmlns:a16="http://schemas.microsoft.com/office/drawing/2014/main" id="{3B3F64F8-6130-4D8E-86BF-54076DD00164}"/>
              </a:ext>
            </a:extLst>
          </p:cNvPr>
          <p:cNvSpPr/>
          <p:nvPr/>
        </p:nvSpPr>
        <p:spPr>
          <a:xfrm>
            <a:off x="7744564" y="5176735"/>
            <a:ext cx="1272353" cy="669910"/>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2200" b="1" i="0" u="none" strike="noStrike" kern="0" cap="none" spc="0" normalizeH="0" baseline="0" noProof="0">
                <a:ln>
                  <a:noFill/>
                </a:ln>
                <a:solidFill>
                  <a:srgbClr val="00B09B"/>
                </a:solidFill>
                <a:effectLst/>
                <a:uLnTx/>
                <a:uFillTx/>
                <a:latin typeface="UTM  Avo"/>
                <a:cs typeface="Arial" panose="020B0604020202020204" pitchFamily="34" charset="0"/>
              </a:rPr>
              <a:t>Chi phí</a:t>
            </a:r>
            <a:endParaRPr kumimoji="0" lang="en-US" sz="2200" b="1" i="0" u="none" strike="noStrike" kern="0" cap="none" spc="0" normalizeH="0" baseline="0" noProof="0" dirty="0">
              <a:ln>
                <a:noFill/>
              </a:ln>
              <a:solidFill>
                <a:srgbClr val="00B09B"/>
              </a:solidFill>
              <a:effectLst/>
              <a:uLnTx/>
              <a:uFillTx/>
              <a:latin typeface="UTM  Avo"/>
              <a:cs typeface="Arial" panose="020B0604020202020204" pitchFamily="34" charset="0"/>
            </a:endParaRPr>
          </a:p>
        </p:txBody>
      </p:sp>
      <p:sp>
        <p:nvSpPr>
          <p:cNvPr id="3" name="TextBox 2">
            <a:extLst>
              <a:ext uri="{FF2B5EF4-FFF2-40B4-BE49-F238E27FC236}">
                <a16:creationId xmlns:a16="http://schemas.microsoft.com/office/drawing/2014/main" id="{3F19C3F5-894E-4F69-9D7C-453A1B0225A2}"/>
              </a:ext>
            </a:extLst>
          </p:cNvPr>
          <p:cNvSpPr txBox="1"/>
          <p:nvPr/>
        </p:nvSpPr>
        <p:spPr>
          <a:xfrm>
            <a:off x="849085" y="1641198"/>
            <a:ext cx="5246915" cy="3773021"/>
          </a:xfrm>
          <a:prstGeom prst="rect">
            <a:avLst/>
          </a:prstGeom>
          <a:noFill/>
        </p:spPr>
        <p:txBody>
          <a:bodyPr wrap="square" rtlCol="0">
            <a:spAutoFit/>
          </a:bodyPr>
          <a:lstStyle/>
          <a:p>
            <a:pPr marL="285750" indent="-285750" algn="just">
              <a:lnSpc>
                <a:spcPct val="150000"/>
              </a:lnSpc>
              <a:buFontTx/>
              <a:buChar char="-"/>
            </a:pPr>
            <a:r>
              <a:rPr lang="vi-VN" b="1">
                <a:solidFill>
                  <a:srgbClr val="DF3621"/>
                </a:solidFill>
              </a:rPr>
              <a:t>Nhân sự</a:t>
            </a:r>
            <a:r>
              <a:rPr lang="vi-VN"/>
              <a:t>: Tối thiểu 2 người để vận hành (lương tối thiểu 10.000.000 đ/tháng)</a:t>
            </a:r>
          </a:p>
          <a:p>
            <a:pPr marL="285750" indent="-285750" algn="just">
              <a:lnSpc>
                <a:spcPct val="150000"/>
              </a:lnSpc>
              <a:buFontTx/>
              <a:buChar char="-"/>
            </a:pPr>
            <a:r>
              <a:rPr lang="vi-VN" b="1">
                <a:solidFill>
                  <a:srgbClr val="FFC000"/>
                </a:solidFill>
              </a:rPr>
              <a:t>Hệ thống</a:t>
            </a:r>
            <a:r>
              <a:rPr lang="vi-VN"/>
              <a:t>: Chi phí để thuê, vận hành hệ thống của một website với lượng người truy cập thấp tầm 5.000.000.</a:t>
            </a:r>
          </a:p>
          <a:p>
            <a:pPr marL="285750" indent="-285750" algn="just">
              <a:lnSpc>
                <a:spcPct val="150000"/>
              </a:lnSpc>
              <a:buFontTx/>
              <a:buChar char="-"/>
            </a:pPr>
            <a:r>
              <a:rPr lang="vi-VN" b="1">
                <a:solidFill>
                  <a:srgbClr val="0178BC"/>
                </a:solidFill>
              </a:rPr>
              <a:t>Thời gian</a:t>
            </a:r>
            <a:r>
              <a:rPr lang="vi-VN"/>
              <a:t>: Thời gian để phát triển 1 tính năng với nhân sự 2 người cần tầm 1 tuần.</a:t>
            </a:r>
          </a:p>
          <a:p>
            <a:pPr algn="just">
              <a:lnSpc>
                <a:spcPct val="150000"/>
              </a:lnSpc>
            </a:pPr>
            <a:r>
              <a:rPr lang="vi-VN"/>
              <a:t>     =&gt; </a:t>
            </a:r>
            <a:r>
              <a:rPr lang="vi-VN" b="1">
                <a:solidFill>
                  <a:srgbClr val="00B09B"/>
                </a:solidFill>
              </a:rPr>
              <a:t>Chi phí </a:t>
            </a:r>
            <a:r>
              <a:rPr lang="vi-VN"/>
              <a:t>để vận hành 1 website trong 1 tháng cần: </a:t>
            </a:r>
            <a:r>
              <a:rPr lang="vi-VN" b="1"/>
              <a:t>25.000.000 đ/tháng</a:t>
            </a:r>
            <a:r>
              <a:rPr lang="vi-VN"/>
              <a:t>.</a:t>
            </a:r>
          </a:p>
        </p:txBody>
      </p:sp>
    </p:spTree>
    <p:extLst>
      <p:ext uri="{BB962C8B-B14F-4D97-AF65-F5344CB8AC3E}">
        <p14:creationId xmlns:p14="http://schemas.microsoft.com/office/powerpoint/2010/main" val="79567880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5E07204-D7DB-4DA2-BAFB-3449AD86DB51}"/>
              </a:ext>
            </a:extLst>
          </p:cNvPr>
          <p:cNvSpPr/>
          <p:nvPr/>
        </p:nvSpPr>
        <p:spPr>
          <a:xfrm rot="2700000">
            <a:off x="4402454" y="1750470"/>
            <a:ext cx="3387092" cy="3357061"/>
          </a:xfrm>
          <a:prstGeom prst="roundRect">
            <a:avLst/>
          </a:prstGeom>
          <a:noFill/>
          <a:ln>
            <a:solidFill>
              <a:srgbClr val="393737"/>
            </a:solid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9E11799C-069D-49E3-98A4-1BD3D2EFCB61}"/>
              </a:ext>
            </a:extLst>
          </p:cNvPr>
          <p:cNvSpPr txBox="1"/>
          <p:nvPr/>
        </p:nvSpPr>
        <p:spPr>
          <a:xfrm>
            <a:off x="1268512" y="2973279"/>
            <a:ext cx="9357049" cy="830997"/>
          </a:xfrm>
          <a:prstGeom prst="rect">
            <a:avLst/>
          </a:prstGeom>
          <a:solidFill>
            <a:schemeClr val="bg1"/>
          </a:solidFill>
        </p:spPr>
        <p:txBody>
          <a:bodyPr wrap="none" rtlCol="0">
            <a:noAutofit/>
            <a:scene3d>
              <a:camera prst="orthographicFront"/>
              <a:lightRig rig="threePt" dir="t"/>
            </a:scene3d>
            <a:sp3d contourW="12700"/>
          </a:bodyPr>
          <a:lstStyle/>
          <a:p>
            <a:pPr algn="ctr"/>
            <a:r>
              <a:rPr lang="vi-VN" altLang="zh-CN" sz="4800">
                <a:solidFill>
                  <a:srgbClr val="333333"/>
                </a:solidFill>
                <a:cs typeface="+mn-ea"/>
                <a:sym typeface="+mn-lt"/>
              </a:rPr>
              <a:t>Mô tả doanh nghiệp</a:t>
            </a:r>
            <a:endParaRPr lang="zh-CN" altLang="en-US" sz="4800" dirty="0">
              <a:solidFill>
                <a:srgbClr val="333333"/>
              </a:solidFill>
              <a:cs typeface="+mn-ea"/>
              <a:sym typeface="+mn-lt"/>
            </a:endParaRPr>
          </a:p>
        </p:txBody>
      </p:sp>
      <p:grpSp>
        <p:nvGrpSpPr>
          <p:cNvPr id="14" name="组合 13">
            <a:extLst>
              <a:ext uri="{FF2B5EF4-FFF2-40B4-BE49-F238E27FC236}">
                <a16:creationId xmlns:a16="http://schemas.microsoft.com/office/drawing/2014/main" id="{EE9C899F-750C-4356-96FC-107013883952}"/>
              </a:ext>
            </a:extLst>
          </p:cNvPr>
          <p:cNvGrpSpPr/>
          <p:nvPr/>
        </p:nvGrpSpPr>
        <p:grpSpPr>
          <a:xfrm>
            <a:off x="-1036243" y="-1553663"/>
            <a:ext cx="4170105" cy="4380340"/>
            <a:chOff x="-1036243" y="-1553663"/>
            <a:chExt cx="4170105" cy="4380340"/>
          </a:xfrm>
        </p:grpSpPr>
        <p:sp>
          <p:nvSpPr>
            <p:cNvPr id="10" name="矩形: 圆角 9">
              <a:extLst>
                <a:ext uri="{FF2B5EF4-FFF2-40B4-BE49-F238E27FC236}">
                  <a16:creationId xmlns:a16="http://schemas.microsoft.com/office/drawing/2014/main" id="{7882E087-C59A-4271-BA38-C4B75684295B}"/>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a:extLst>
                <a:ext uri="{FF2B5EF4-FFF2-40B4-BE49-F238E27FC236}">
                  <a16:creationId xmlns:a16="http://schemas.microsoft.com/office/drawing/2014/main" id="{A318354F-938A-4EA0-8D40-5946CE3B679C}"/>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a:extLst>
                <a:ext uri="{FF2B5EF4-FFF2-40B4-BE49-F238E27FC236}">
                  <a16:creationId xmlns:a16="http://schemas.microsoft.com/office/drawing/2014/main" id="{31C60884-6FC6-4D5C-A5AC-7D5663F34BFA}"/>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a:extLst>
                <a:ext uri="{FF2B5EF4-FFF2-40B4-BE49-F238E27FC236}">
                  <a16:creationId xmlns:a16="http://schemas.microsoft.com/office/drawing/2014/main" id="{C823FC48-E450-4207-A6F2-00BC76993564}"/>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a:extLst>
              <a:ext uri="{FF2B5EF4-FFF2-40B4-BE49-F238E27FC236}">
                <a16:creationId xmlns:a16="http://schemas.microsoft.com/office/drawing/2014/main" id="{145FB0B7-45ED-4EB4-9B6E-944ED8568C5A}"/>
              </a:ext>
            </a:extLst>
          </p:cNvPr>
          <p:cNvGrpSpPr/>
          <p:nvPr/>
        </p:nvGrpSpPr>
        <p:grpSpPr>
          <a:xfrm flipH="1" flipV="1">
            <a:off x="9116084" y="3989384"/>
            <a:ext cx="4170105" cy="4380340"/>
            <a:chOff x="-1036243" y="-1553663"/>
            <a:chExt cx="4170105" cy="4380340"/>
          </a:xfrm>
        </p:grpSpPr>
        <p:sp>
          <p:nvSpPr>
            <p:cNvPr id="16" name="矩形: 圆角 15">
              <a:extLst>
                <a:ext uri="{FF2B5EF4-FFF2-40B4-BE49-F238E27FC236}">
                  <a16:creationId xmlns:a16="http://schemas.microsoft.com/office/drawing/2014/main" id="{B6DD02B7-B256-4052-96B0-F61E0F57D175}"/>
                </a:ext>
              </a:extLst>
            </p:cNvPr>
            <p:cNvSpPr/>
            <p:nvPr/>
          </p:nvSpPr>
          <p:spPr>
            <a:xfrm rot="2700000">
              <a:off x="311411" y="-1553663"/>
              <a:ext cx="2822451" cy="2822451"/>
            </a:xfrm>
            <a:prstGeom prst="roundRect">
              <a:avLst/>
            </a:prstGeom>
            <a:solidFill>
              <a:srgbClr val="627CF3"/>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圆角 16">
              <a:extLst>
                <a:ext uri="{FF2B5EF4-FFF2-40B4-BE49-F238E27FC236}">
                  <a16:creationId xmlns:a16="http://schemas.microsoft.com/office/drawing/2014/main" id="{B5ED1F63-E8CE-4580-9F97-6597C5B6A809}"/>
                </a:ext>
              </a:extLst>
            </p:cNvPr>
            <p:cNvSpPr/>
            <p:nvPr/>
          </p:nvSpPr>
          <p:spPr>
            <a:xfrm rot="2700000">
              <a:off x="1817827" y="1892658"/>
              <a:ext cx="934019" cy="934019"/>
            </a:xfrm>
            <a:prstGeom prst="roundRect">
              <a:avLst/>
            </a:prstGeom>
            <a:solidFill>
              <a:srgbClr val="8DA1F6"/>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圆角 17">
              <a:extLst>
                <a:ext uri="{FF2B5EF4-FFF2-40B4-BE49-F238E27FC236}">
                  <a16:creationId xmlns:a16="http://schemas.microsoft.com/office/drawing/2014/main" id="{5EEB881D-A0DD-4D33-92CE-B7505D217BA4}"/>
                </a:ext>
              </a:extLst>
            </p:cNvPr>
            <p:cNvSpPr/>
            <p:nvPr/>
          </p:nvSpPr>
          <p:spPr>
            <a:xfrm rot="2700000">
              <a:off x="713719" y="561922"/>
              <a:ext cx="1553140" cy="1553140"/>
            </a:xfrm>
            <a:prstGeom prst="roundRect">
              <a:avLst/>
            </a:prstGeom>
            <a:solidFill>
              <a:srgbClr val="4262E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a:extLst>
                <a:ext uri="{FF2B5EF4-FFF2-40B4-BE49-F238E27FC236}">
                  <a16:creationId xmlns:a16="http://schemas.microsoft.com/office/drawing/2014/main" id="{9E943D4A-C35F-4C72-9FEE-A01E4D324277}"/>
                </a:ext>
              </a:extLst>
            </p:cNvPr>
            <p:cNvSpPr/>
            <p:nvPr/>
          </p:nvSpPr>
          <p:spPr>
            <a:xfrm rot="2700000">
              <a:off x="-1036243" y="274567"/>
              <a:ext cx="2072487" cy="2072487"/>
            </a:xfrm>
            <a:prstGeom prst="roundRect">
              <a:avLst/>
            </a:prstGeom>
            <a:solidFill>
              <a:srgbClr val="2345DF"/>
            </a:solidFill>
            <a:ln>
              <a:noFill/>
            </a:ln>
            <a:effectLst>
              <a:outerShdw blurRad="76200" dist="38100" dir="5400000" sx="101000" sy="101000" algn="t" rotWithShape="0">
                <a:prstClr val="black">
                  <a:alpha val="39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19">
            <a:extLst>
              <a:ext uri="{FF2B5EF4-FFF2-40B4-BE49-F238E27FC236}">
                <a16:creationId xmlns:a16="http://schemas.microsoft.com/office/drawing/2014/main" id="{8E3A5BCA-05DB-4CBB-9DB7-DA65DE33B69D}"/>
              </a:ext>
            </a:extLst>
          </p:cNvPr>
          <p:cNvSpPr txBox="1"/>
          <p:nvPr/>
        </p:nvSpPr>
        <p:spPr>
          <a:xfrm>
            <a:off x="5575934" y="1845965"/>
            <a:ext cx="1258678" cy="923330"/>
          </a:xfrm>
          <a:prstGeom prst="rect">
            <a:avLst/>
          </a:prstGeom>
          <a:noFill/>
        </p:spPr>
        <p:txBody>
          <a:bodyPr wrap="none" rtlCol="0">
            <a:spAutoFit/>
            <a:scene3d>
              <a:camera prst="orthographicFront"/>
              <a:lightRig rig="threePt" dir="t"/>
            </a:scene3d>
            <a:sp3d contourW="12700"/>
          </a:bodyPr>
          <a:lstStyle/>
          <a:p>
            <a:r>
              <a:rPr lang="en-US" altLang="zh-CN" sz="5400" b="1">
                <a:solidFill>
                  <a:srgbClr val="393737"/>
                </a:solidFill>
                <a:cs typeface="+mn-ea"/>
                <a:sym typeface="+mn-lt"/>
              </a:rPr>
              <a:t>02.</a:t>
            </a:r>
            <a:endParaRPr lang="zh-CN" altLang="en-US" sz="5400" b="1" dirty="0">
              <a:solidFill>
                <a:srgbClr val="393737"/>
              </a:solidFill>
              <a:cs typeface="+mn-ea"/>
              <a:sym typeface="+mn-lt"/>
            </a:endParaRPr>
          </a:p>
        </p:txBody>
      </p:sp>
    </p:spTree>
    <p:extLst>
      <p:ext uri="{BB962C8B-B14F-4D97-AF65-F5344CB8AC3E}">
        <p14:creationId xmlns:p14="http://schemas.microsoft.com/office/powerpoint/2010/main" val="164377855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44642-06FC-4EC7-8D29-DA71063E2A01}"/>
              </a:ext>
            </a:extLst>
          </p:cNvPr>
          <p:cNvSpPr txBox="1"/>
          <p:nvPr/>
        </p:nvSpPr>
        <p:spPr>
          <a:xfrm>
            <a:off x="1302327" y="461817"/>
            <a:ext cx="8794352" cy="630942"/>
          </a:xfrm>
          <a:prstGeom prst="rect">
            <a:avLst/>
          </a:prstGeom>
          <a:noFill/>
        </p:spPr>
        <p:txBody>
          <a:bodyPr wrap="square" rtlCol="0">
            <a:spAutoFit/>
          </a:bodyPr>
          <a:lstStyle/>
          <a:p>
            <a:r>
              <a:rPr lang="vi-VN" sz="3500"/>
              <a:t>Lý do chọn đề tài</a:t>
            </a:r>
          </a:p>
        </p:txBody>
      </p:sp>
      <p:sp>
        <p:nvSpPr>
          <p:cNvPr id="399" name="Isosceles Triangle 398">
            <a:extLst>
              <a:ext uri="{FF2B5EF4-FFF2-40B4-BE49-F238E27FC236}">
                <a16:creationId xmlns:a16="http://schemas.microsoft.com/office/drawing/2014/main" id="{22D0A2D2-1EE5-4CB1-A571-2B37BF97BDAF}"/>
              </a:ext>
            </a:extLst>
          </p:cNvPr>
          <p:cNvSpPr/>
          <p:nvPr/>
        </p:nvSpPr>
        <p:spPr>
          <a:xfrm rot="5400000">
            <a:off x="3063923"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0" name="Isosceles Triangle 399">
            <a:extLst>
              <a:ext uri="{FF2B5EF4-FFF2-40B4-BE49-F238E27FC236}">
                <a16:creationId xmlns:a16="http://schemas.microsoft.com/office/drawing/2014/main" id="{EB1E15A0-12A4-4B73-A34E-A82926BDB833}"/>
              </a:ext>
            </a:extLst>
          </p:cNvPr>
          <p:cNvSpPr/>
          <p:nvPr/>
        </p:nvSpPr>
        <p:spPr>
          <a:xfrm rot="5400000">
            <a:off x="5761630"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1" name="Isosceles Triangle 400">
            <a:extLst>
              <a:ext uri="{FF2B5EF4-FFF2-40B4-BE49-F238E27FC236}">
                <a16:creationId xmlns:a16="http://schemas.microsoft.com/office/drawing/2014/main" id="{D167C078-3047-4715-8313-6FB73AFCA00F}"/>
              </a:ext>
            </a:extLst>
          </p:cNvPr>
          <p:cNvSpPr/>
          <p:nvPr/>
        </p:nvSpPr>
        <p:spPr>
          <a:xfrm rot="5400000">
            <a:off x="8440698" y="2709080"/>
            <a:ext cx="701096" cy="504968"/>
          </a:xfrm>
          <a:prstGeom prst="triangle">
            <a:avLst/>
          </a:pr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01641A1C-BD2A-4DA2-9498-4168C0ACF501}"/>
              </a:ext>
            </a:extLst>
          </p:cNvPr>
          <p:cNvGrpSpPr/>
          <p:nvPr/>
        </p:nvGrpSpPr>
        <p:grpSpPr>
          <a:xfrm>
            <a:off x="6446548" y="2047164"/>
            <a:ext cx="1989787" cy="3227193"/>
            <a:chOff x="6446548" y="2047164"/>
            <a:chExt cx="1989787" cy="3227193"/>
          </a:xfrm>
        </p:grpSpPr>
        <p:sp>
          <p:nvSpPr>
            <p:cNvPr id="393" name="Rounded Rectangle 3">
              <a:extLst>
                <a:ext uri="{FF2B5EF4-FFF2-40B4-BE49-F238E27FC236}">
                  <a16:creationId xmlns:a16="http://schemas.microsoft.com/office/drawing/2014/main" id="{D787389F-5B02-44E2-859B-1846775ED6E6}"/>
                </a:ext>
              </a:extLst>
            </p:cNvPr>
            <p:cNvSpPr/>
            <p:nvPr/>
          </p:nvSpPr>
          <p:spPr>
            <a:xfrm>
              <a:off x="6527042" y="2047164"/>
              <a:ext cx="1828800" cy="1828800"/>
            </a:xfrm>
            <a:prstGeom prst="roundRect">
              <a:avLst/>
            </a:prstGeom>
            <a:solidFill>
              <a:srgbClr val="00B09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7" name="Rectangle 396">
              <a:extLst>
                <a:ext uri="{FF2B5EF4-FFF2-40B4-BE49-F238E27FC236}">
                  <a16:creationId xmlns:a16="http://schemas.microsoft.com/office/drawing/2014/main" id="{02087B18-3C11-4B74-8963-8B19AD7E28E7}"/>
                </a:ext>
              </a:extLst>
            </p:cNvPr>
            <p:cNvSpPr/>
            <p:nvPr/>
          </p:nvSpPr>
          <p:spPr>
            <a:xfrm>
              <a:off x="6446548" y="4321743"/>
              <a:ext cx="1989787"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Tiết kiệm chi phí</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402" name="Freeform 20">
              <a:extLst>
                <a:ext uri="{FF2B5EF4-FFF2-40B4-BE49-F238E27FC236}">
                  <a16:creationId xmlns:a16="http://schemas.microsoft.com/office/drawing/2014/main" id="{A7C500DF-E42B-4B35-8205-8057BB76E8FD}"/>
                </a:ext>
              </a:extLst>
            </p:cNvPr>
            <p:cNvSpPr>
              <a:spLocks noEditPoints="1"/>
            </p:cNvSpPr>
            <p:nvPr/>
          </p:nvSpPr>
          <p:spPr bwMode="auto">
            <a:xfrm>
              <a:off x="7020755" y="2529764"/>
              <a:ext cx="841375" cy="863600"/>
            </a:xfrm>
            <a:custGeom>
              <a:avLst/>
              <a:gdLst>
                <a:gd name="T0" fmla="*/ 2406 w 3180"/>
                <a:gd name="T1" fmla="*/ 1358 h 3260"/>
                <a:gd name="T2" fmla="*/ 2504 w 3180"/>
                <a:gd name="T3" fmla="*/ 1507 h 3260"/>
                <a:gd name="T4" fmla="*/ 2654 w 3180"/>
                <a:gd name="T5" fmla="*/ 1408 h 3260"/>
                <a:gd name="T6" fmla="*/ 2555 w 3180"/>
                <a:gd name="T7" fmla="*/ 1259 h 3260"/>
                <a:gd name="T8" fmla="*/ 2770 w 3180"/>
                <a:gd name="T9" fmla="*/ 565 h 3260"/>
                <a:gd name="T10" fmla="*/ 2754 w 3180"/>
                <a:gd name="T11" fmla="*/ 758 h 3260"/>
                <a:gd name="T12" fmla="*/ 2622 w 3180"/>
                <a:gd name="T13" fmla="*/ 955 h 3260"/>
                <a:gd name="T14" fmla="*/ 2986 w 3180"/>
                <a:gd name="T15" fmla="*/ 1513 h 3260"/>
                <a:gd name="T16" fmla="*/ 3103 w 3180"/>
                <a:gd name="T17" fmla="*/ 1857 h 3260"/>
                <a:gd name="T18" fmla="*/ 3180 w 3180"/>
                <a:gd name="T19" fmla="*/ 1873 h 3260"/>
                <a:gd name="T20" fmla="*/ 3043 w 3180"/>
                <a:gd name="T21" fmla="*/ 2392 h 3260"/>
                <a:gd name="T22" fmla="*/ 2730 w 3180"/>
                <a:gd name="T23" fmla="*/ 2607 h 3260"/>
                <a:gd name="T24" fmla="*/ 2477 w 3180"/>
                <a:gd name="T25" fmla="*/ 2882 h 3260"/>
                <a:gd name="T26" fmla="*/ 2508 w 3180"/>
                <a:gd name="T27" fmla="*/ 3060 h 3260"/>
                <a:gd name="T28" fmla="*/ 2118 w 3180"/>
                <a:gd name="T29" fmla="*/ 3117 h 3260"/>
                <a:gd name="T30" fmla="*/ 2022 w 3180"/>
                <a:gd name="T31" fmla="*/ 3060 h 3260"/>
                <a:gd name="T32" fmla="*/ 1953 w 3180"/>
                <a:gd name="T33" fmla="*/ 3189 h 3260"/>
                <a:gd name="T34" fmla="*/ 1668 w 3180"/>
                <a:gd name="T35" fmla="*/ 3257 h 3260"/>
                <a:gd name="T36" fmla="*/ 1621 w 3180"/>
                <a:gd name="T37" fmla="*/ 3155 h 3260"/>
                <a:gd name="T38" fmla="*/ 1208 w 3180"/>
                <a:gd name="T39" fmla="*/ 3149 h 3260"/>
                <a:gd name="T40" fmla="*/ 930 w 3180"/>
                <a:gd name="T41" fmla="*/ 3112 h 3260"/>
                <a:gd name="T42" fmla="*/ 917 w 3180"/>
                <a:gd name="T43" fmla="*/ 3211 h 3260"/>
                <a:gd name="T44" fmla="*/ 551 w 3180"/>
                <a:gd name="T45" fmla="*/ 3206 h 3260"/>
                <a:gd name="T46" fmla="*/ 535 w 3180"/>
                <a:gd name="T47" fmla="*/ 2998 h 3260"/>
                <a:gd name="T48" fmla="*/ 404 w 3180"/>
                <a:gd name="T49" fmla="*/ 2796 h 3260"/>
                <a:gd name="T50" fmla="*/ 70 w 3180"/>
                <a:gd name="T51" fmla="*/ 2369 h 3260"/>
                <a:gd name="T52" fmla="*/ 3 w 3180"/>
                <a:gd name="T53" fmla="*/ 1798 h 3260"/>
                <a:gd name="T54" fmla="*/ 221 w 3180"/>
                <a:gd name="T55" fmla="*/ 1191 h 3260"/>
                <a:gd name="T56" fmla="*/ 650 w 3180"/>
                <a:gd name="T57" fmla="*/ 934 h 3260"/>
                <a:gd name="T58" fmla="*/ 863 w 3180"/>
                <a:gd name="T59" fmla="*/ 1110 h 3260"/>
                <a:gd name="T60" fmla="*/ 735 w 3180"/>
                <a:gd name="T61" fmla="*/ 1163 h 3260"/>
                <a:gd name="T62" fmla="*/ 744 w 3180"/>
                <a:gd name="T63" fmla="*/ 1311 h 3260"/>
                <a:gd name="T64" fmla="*/ 1090 w 3180"/>
                <a:gd name="T65" fmla="*/ 1254 h 3260"/>
                <a:gd name="T66" fmla="*/ 1413 w 3180"/>
                <a:gd name="T67" fmla="*/ 1229 h 3260"/>
                <a:gd name="T68" fmla="*/ 1541 w 3180"/>
                <a:gd name="T69" fmla="*/ 1194 h 3260"/>
                <a:gd name="T70" fmla="*/ 1506 w 3180"/>
                <a:gd name="T71" fmla="*/ 1039 h 3260"/>
                <a:gd name="T72" fmla="*/ 1580 w 3180"/>
                <a:gd name="T73" fmla="*/ 837 h 3260"/>
                <a:gd name="T74" fmla="*/ 1830 w 3180"/>
                <a:gd name="T75" fmla="*/ 659 h 3260"/>
                <a:gd name="T76" fmla="*/ 2014 w 3180"/>
                <a:gd name="T77" fmla="*/ 703 h 3260"/>
                <a:gd name="T78" fmla="*/ 2125 w 3180"/>
                <a:gd name="T79" fmla="*/ 659 h 3260"/>
                <a:gd name="T80" fmla="*/ 2406 w 3180"/>
                <a:gd name="T81" fmla="*/ 560 h 3260"/>
                <a:gd name="T82" fmla="*/ 1131 w 3180"/>
                <a:gd name="T83" fmla="*/ 202 h 3260"/>
                <a:gd name="T84" fmla="*/ 894 w 3180"/>
                <a:gd name="T85" fmla="*/ 332 h 3260"/>
                <a:gd name="T86" fmla="*/ 1020 w 3180"/>
                <a:gd name="T87" fmla="*/ 271 h 3260"/>
                <a:gd name="T88" fmla="*/ 995 w 3180"/>
                <a:gd name="T89" fmla="*/ 125 h 3260"/>
                <a:gd name="T90" fmla="*/ 719 w 3180"/>
                <a:gd name="T91" fmla="*/ 370 h 3260"/>
                <a:gd name="T92" fmla="*/ 765 w 3180"/>
                <a:gd name="T93" fmla="*/ 746 h 3260"/>
                <a:gd name="T94" fmla="*/ 1094 w 3180"/>
                <a:gd name="T95" fmla="*/ 919 h 3260"/>
                <a:gd name="T96" fmla="*/ 1423 w 3180"/>
                <a:gd name="T97" fmla="*/ 746 h 3260"/>
                <a:gd name="T98" fmla="*/ 1468 w 3180"/>
                <a:gd name="T99" fmla="*/ 370 h 3260"/>
                <a:gd name="T100" fmla="*/ 1192 w 3180"/>
                <a:gd name="T101" fmla="*/ 125 h 3260"/>
                <a:gd name="T102" fmla="*/ 1352 w 3180"/>
                <a:gd name="T103" fmla="*/ 71 h 3260"/>
                <a:gd name="T104" fmla="*/ 1595 w 3180"/>
                <a:gd name="T105" fmla="*/ 406 h 3260"/>
                <a:gd name="T106" fmla="*/ 1508 w 3180"/>
                <a:gd name="T107" fmla="*/ 820 h 3260"/>
                <a:gd name="T108" fmla="*/ 1150 w 3180"/>
                <a:gd name="T109" fmla="*/ 1028 h 3260"/>
                <a:gd name="T110" fmla="*/ 750 w 3180"/>
                <a:gd name="T111" fmla="*/ 899 h 3260"/>
                <a:gd name="T112" fmla="*/ 581 w 3180"/>
                <a:gd name="T113" fmla="*/ 516 h 3260"/>
                <a:gd name="T114" fmla="*/ 750 w 3180"/>
                <a:gd name="T115" fmla="*/ 133 h 3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80" h="3260">
                  <a:moveTo>
                    <a:pt x="2530" y="1257"/>
                  </a:moveTo>
                  <a:lnTo>
                    <a:pt x="2504" y="1259"/>
                  </a:lnTo>
                  <a:lnTo>
                    <a:pt x="2480" y="1266"/>
                  </a:lnTo>
                  <a:lnTo>
                    <a:pt x="2458" y="1278"/>
                  </a:lnTo>
                  <a:lnTo>
                    <a:pt x="2440" y="1293"/>
                  </a:lnTo>
                  <a:lnTo>
                    <a:pt x="2425" y="1312"/>
                  </a:lnTo>
                  <a:lnTo>
                    <a:pt x="2413" y="1334"/>
                  </a:lnTo>
                  <a:lnTo>
                    <a:pt x="2406" y="1358"/>
                  </a:lnTo>
                  <a:lnTo>
                    <a:pt x="2403" y="1383"/>
                  </a:lnTo>
                  <a:lnTo>
                    <a:pt x="2406" y="1409"/>
                  </a:lnTo>
                  <a:lnTo>
                    <a:pt x="2413" y="1433"/>
                  </a:lnTo>
                  <a:lnTo>
                    <a:pt x="2425" y="1454"/>
                  </a:lnTo>
                  <a:lnTo>
                    <a:pt x="2440" y="1473"/>
                  </a:lnTo>
                  <a:lnTo>
                    <a:pt x="2458" y="1488"/>
                  </a:lnTo>
                  <a:lnTo>
                    <a:pt x="2480" y="1500"/>
                  </a:lnTo>
                  <a:lnTo>
                    <a:pt x="2504" y="1507"/>
                  </a:lnTo>
                  <a:lnTo>
                    <a:pt x="2530" y="1511"/>
                  </a:lnTo>
                  <a:lnTo>
                    <a:pt x="2555" y="1507"/>
                  </a:lnTo>
                  <a:lnTo>
                    <a:pt x="2579" y="1500"/>
                  </a:lnTo>
                  <a:lnTo>
                    <a:pt x="2600" y="1488"/>
                  </a:lnTo>
                  <a:lnTo>
                    <a:pt x="2618" y="1473"/>
                  </a:lnTo>
                  <a:lnTo>
                    <a:pt x="2634" y="1454"/>
                  </a:lnTo>
                  <a:lnTo>
                    <a:pt x="2645" y="1433"/>
                  </a:lnTo>
                  <a:lnTo>
                    <a:pt x="2654" y="1408"/>
                  </a:lnTo>
                  <a:lnTo>
                    <a:pt x="2656" y="1383"/>
                  </a:lnTo>
                  <a:lnTo>
                    <a:pt x="2654" y="1358"/>
                  </a:lnTo>
                  <a:lnTo>
                    <a:pt x="2645" y="1334"/>
                  </a:lnTo>
                  <a:lnTo>
                    <a:pt x="2634" y="1312"/>
                  </a:lnTo>
                  <a:lnTo>
                    <a:pt x="2618" y="1293"/>
                  </a:lnTo>
                  <a:lnTo>
                    <a:pt x="2600" y="1278"/>
                  </a:lnTo>
                  <a:lnTo>
                    <a:pt x="2579" y="1266"/>
                  </a:lnTo>
                  <a:lnTo>
                    <a:pt x="2555" y="1259"/>
                  </a:lnTo>
                  <a:lnTo>
                    <a:pt x="2530" y="1257"/>
                  </a:lnTo>
                  <a:close/>
                  <a:moveTo>
                    <a:pt x="2647" y="514"/>
                  </a:moveTo>
                  <a:lnTo>
                    <a:pt x="2675" y="514"/>
                  </a:lnTo>
                  <a:lnTo>
                    <a:pt x="2698" y="517"/>
                  </a:lnTo>
                  <a:lnTo>
                    <a:pt x="2718" y="523"/>
                  </a:lnTo>
                  <a:lnTo>
                    <a:pt x="2740" y="534"/>
                  </a:lnTo>
                  <a:lnTo>
                    <a:pt x="2757" y="548"/>
                  </a:lnTo>
                  <a:lnTo>
                    <a:pt x="2770" y="565"/>
                  </a:lnTo>
                  <a:lnTo>
                    <a:pt x="2779" y="584"/>
                  </a:lnTo>
                  <a:lnTo>
                    <a:pt x="2784" y="605"/>
                  </a:lnTo>
                  <a:lnTo>
                    <a:pt x="2786" y="628"/>
                  </a:lnTo>
                  <a:lnTo>
                    <a:pt x="2785" y="652"/>
                  </a:lnTo>
                  <a:lnTo>
                    <a:pt x="2781" y="678"/>
                  </a:lnTo>
                  <a:lnTo>
                    <a:pt x="2774" y="704"/>
                  </a:lnTo>
                  <a:lnTo>
                    <a:pt x="2765" y="731"/>
                  </a:lnTo>
                  <a:lnTo>
                    <a:pt x="2754" y="758"/>
                  </a:lnTo>
                  <a:lnTo>
                    <a:pt x="2741" y="786"/>
                  </a:lnTo>
                  <a:lnTo>
                    <a:pt x="2727" y="813"/>
                  </a:lnTo>
                  <a:lnTo>
                    <a:pt x="2711" y="839"/>
                  </a:lnTo>
                  <a:lnTo>
                    <a:pt x="2694" y="866"/>
                  </a:lnTo>
                  <a:lnTo>
                    <a:pt x="2677" y="890"/>
                  </a:lnTo>
                  <a:lnTo>
                    <a:pt x="2659" y="913"/>
                  </a:lnTo>
                  <a:lnTo>
                    <a:pt x="2640" y="934"/>
                  </a:lnTo>
                  <a:lnTo>
                    <a:pt x="2622" y="955"/>
                  </a:lnTo>
                  <a:lnTo>
                    <a:pt x="2685" y="1015"/>
                  </a:lnTo>
                  <a:lnTo>
                    <a:pt x="2742" y="1078"/>
                  </a:lnTo>
                  <a:lnTo>
                    <a:pt x="2795" y="1145"/>
                  </a:lnTo>
                  <a:lnTo>
                    <a:pt x="2845" y="1213"/>
                  </a:lnTo>
                  <a:lnTo>
                    <a:pt x="2888" y="1285"/>
                  </a:lnTo>
                  <a:lnTo>
                    <a:pt x="2926" y="1359"/>
                  </a:lnTo>
                  <a:lnTo>
                    <a:pt x="2958" y="1435"/>
                  </a:lnTo>
                  <a:lnTo>
                    <a:pt x="2986" y="1513"/>
                  </a:lnTo>
                  <a:lnTo>
                    <a:pt x="3008" y="1592"/>
                  </a:lnTo>
                  <a:lnTo>
                    <a:pt x="3023" y="1674"/>
                  </a:lnTo>
                  <a:lnTo>
                    <a:pt x="3032" y="1757"/>
                  </a:lnTo>
                  <a:lnTo>
                    <a:pt x="3045" y="1788"/>
                  </a:lnTo>
                  <a:lnTo>
                    <a:pt x="3059" y="1811"/>
                  </a:lnTo>
                  <a:lnTo>
                    <a:pt x="3073" y="1831"/>
                  </a:lnTo>
                  <a:lnTo>
                    <a:pt x="3088" y="1846"/>
                  </a:lnTo>
                  <a:lnTo>
                    <a:pt x="3103" y="1857"/>
                  </a:lnTo>
                  <a:lnTo>
                    <a:pt x="3118" y="1865"/>
                  </a:lnTo>
                  <a:lnTo>
                    <a:pt x="3133" y="1870"/>
                  </a:lnTo>
                  <a:lnTo>
                    <a:pt x="3146" y="1873"/>
                  </a:lnTo>
                  <a:lnTo>
                    <a:pt x="3157" y="1874"/>
                  </a:lnTo>
                  <a:lnTo>
                    <a:pt x="3167" y="1875"/>
                  </a:lnTo>
                  <a:lnTo>
                    <a:pt x="3174" y="1874"/>
                  </a:lnTo>
                  <a:lnTo>
                    <a:pt x="3179" y="1873"/>
                  </a:lnTo>
                  <a:lnTo>
                    <a:pt x="3180" y="1873"/>
                  </a:lnTo>
                  <a:lnTo>
                    <a:pt x="3180" y="2376"/>
                  </a:lnTo>
                  <a:lnTo>
                    <a:pt x="3177" y="2375"/>
                  </a:lnTo>
                  <a:lnTo>
                    <a:pt x="3167" y="2375"/>
                  </a:lnTo>
                  <a:lnTo>
                    <a:pt x="3151" y="2376"/>
                  </a:lnTo>
                  <a:lnTo>
                    <a:pt x="3131" y="2377"/>
                  </a:lnTo>
                  <a:lnTo>
                    <a:pt x="3104" y="2380"/>
                  </a:lnTo>
                  <a:lnTo>
                    <a:pt x="3075" y="2385"/>
                  </a:lnTo>
                  <a:lnTo>
                    <a:pt x="3043" y="2392"/>
                  </a:lnTo>
                  <a:lnTo>
                    <a:pt x="3008" y="2402"/>
                  </a:lnTo>
                  <a:lnTo>
                    <a:pt x="2971" y="2415"/>
                  </a:lnTo>
                  <a:lnTo>
                    <a:pt x="2933" y="2431"/>
                  </a:lnTo>
                  <a:lnTo>
                    <a:pt x="2894" y="2453"/>
                  </a:lnTo>
                  <a:lnTo>
                    <a:pt x="2856" y="2478"/>
                  </a:lnTo>
                  <a:lnTo>
                    <a:pt x="2818" y="2509"/>
                  </a:lnTo>
                  <a:lnTo>
                    <a:pt x="2781" y="2546"/>
                  </a:lnTo>
                  <a:lnTo>
                    <a:pt x="2730" y="2607"/>
                  </a:lnTo>
                  <a:lnTo>
                    <a:pt x="2675" y="2666"/>
                  </a:lnTo>
                  <a:lnTo>
                    <a:pt x="2614" y="2723"/>
                  </a:lnTo>
                  <a:lnTo>
                    <a:pt x="2552" y="2776"/>
                  </a:lnTo>
                  <a:lnTo>
                    <a:pt x="2484" y="2827"/>
                  </a:lnTo>
                  <a:lnTo>
                    <a:pt x="2480" y="2835"/>
                  </a:lnTo>
                  <a:lnTo>
                    <a:pt x="2477" y="2847"/>
                  </a:lnTo>
                  <a:lnTo>
                    <a:pt x="2476" y="2863"/>
                  </a:lnTo>
                  <a:lnTo>
                    <a:pt x="2477" y="2882"/>
                  </a:lnTo>
                  <a:lnTo>
                    <a:pt x="2479" y="2904"/>
                  </a:lnTo>
                  <a:lnTo>
                    <a:pt x="2481" y="2926"/>
                  </a:lnTo>
                  <a:lnTo>
                    <a:pt x="2485" y="2950"/>
                  </a:lnTo>
                  <a:lnTo>
                    <a:pt x="2490" y="2973"/>
                  </a:lnTo>
                  <a:lnTo>
                    <a:pt x="2495" y="2998"/>
                  </a:lnTo>
                  <a:lnTo>
                    <a:pt x="2499" y="3020"/>
                  </a:lnTo>
                  <a:lnTo>
                    <a:pt x="2504" y="3041"/>
                  </a:lnTo>
                  <a:lnTo>
                    <a:pt x="2508" y="3060"/>
                  </a:lnTo>
                  <a:lnTo>
                    <a:pt x="2512" y="3075"/>
                  </a:lnTo>
                  <a:lnTo>
                    <a:pt x="2515" y="3088"/>
                  </a:lnTo>
                  <a:lnTo>
                    <a:pt x="2517" y="3096"/>
                  </a:lnTo>
                  <a:lnTo>
                    <a:pt x="2517" y="3098"/>
                  </a:lnTo>
                  <a:lnTo>
                    <a:pt x="2119" y="3136"/>
                  </a:lnTo>
                  <a:lnTo>
                    <a:pt x="2119" y="3134"/>
                  </a:lnTo>
                  <a:lnTo>
                    <a:pt x="2119" y="3127"/>
                  </a:lnTo>
                  <a:lnTo>
                    <a:pt x="2118" y="3117"/>
                  </a:lnTo>
                  <a:lnTo>
                    <a:pt x="2117" y="3105"/>
                  </a:lnTo>
                  <a:lnTo>
                    <a:pt x="2114" y="3091"/>
                  </a:lnTo>
                  <a:lnTo>
                    <a:pt x="2111" y="3076"/>
                  </a:lnTo>
                  <a:lnTo>
                    <a:pt x="2107" y="3063"/>
                  </a:lnTo>
                  <a:lnTo>
                    <a:pt x="2101" y="3052"/>
                  </a:lnTo>
                  <a:lnTo>
                    <a:pt x="2094" y="3043"/>
                  </a:lnTo>
                  <a:lnTo>
                    <a:pt x="2084" y="3038"/>
                  </a:lnTo>
                  <a:lnTo>
                    <a:pt x="2022" y="3060"/>
                  </a:lnTo>
                  <a:lnTo>
                    <a:pt x="2015" y="3067"/>
                  </a:lnTo>
                  <a:lnTo>
                    <a:pt x="2005" y="3079"/>
                  </a:lnTo>
                  <a:lnTo>
                    <a:pt x="1996" y="3095"/>
                  </a:lnTo>
                  <a:lnTo>
                    <a:pt x="1987" y="3111"/>
                  </a:lnTo>
                  <a:lnTo>
                    <a:pt x="1978" y="3130"/>
                  </a:lnTo>
                  <a:lnTo>
                    <a:pt x="1970" y="3149"/>
                  </a:lnTo>
                  <a:lnTo>
                    <a:pt x="1961" y="3169"/>
                  </a:lnTo>
                  <a:lnTo>
                    <a:pt x="1953" y="3189"/>
                  </a:lnTo>
                  <a:lnTo>
                    <a:pt x="1946" y="3208"/>
                  </a:lnTo>
                  <a:lnTo>
                    <a:pt x="1940" y="3224"/>
                  </a:lnTo>
                  <a:lnTo>
                    <a:pt x="1935" y="3238"/>
                  </a:lnTo>
                  <a:lnTo>
                    <a:pt x="1931" y="3249"/>
                  </a:lnTo>
                  <a:lnTo>
                    <a:pt x="1928" y="3256"/>
                  </a:lnTo>
                  <a:lnTo>
                    <a:pt x="1927" y="3258"/>
                  </a:lnTo>
                  <a:lnTo>
                    <a:pt x="1669" y="3260"/>
                  </a:lnTo>
                  <a:lnTo>
                    <a:pt x="1668" y="3257"/>
                  </a:lnTo>
                  <a:lnTo>
                    <a:pt x="1665" y="3250"/>
                  </a:lnTo>
                  <a:lnTo>
                    <a:pt x="1661" y="3239"/>
                  </a:lnTo>
                  <a:lnTo>
                    <a:pt x="1656" y="3225"/>
                  </a:lnTo>
                  <a:lnTo>
                    <a:pt x="1649" y="3210"/>
                  </a:lnTo>
                  <a:lnTo>
                    <a:pt x="1643" y="3195"/>
                  </a:lnTo>
                  <a:lnTo>
                    <a:pt x="1635" y="3180"/>
                  </a:lnTo>
                  <a:lnTo>
                    <a:pt x="1628" y="3166"/>
                  </a:lnTo>
                  <a:lnTo>
                    <a:pt x="1621" y="3155"/>
                  </a:lnTo>
                  <a:lnTo>
                    <a:pt x="1615" y="3148"/>
                  </a:lnTo>
                  <a:lnTo>
                    <a:pt x="1610" y="3146"/>
                  </a:lnTo>
                  <a:lnTo>
                    <a:pt x="1514" y="3153"/>
                  </a:lnTo>
                  <a:lnTo>
                    <a:pt x="1418" y="3155"/>
                  </a:lnTo>
                  <a:lnTo>
                    <a:pt x="1359" y="3155"/>
                  </a:lnTo>
                  <a:lnTo>
                    <a:pt x="1305" y="3154"/>
                  </a:lnTo>
                  <a:lnTo>
                    <a:pt x="1255" y="3152"/>
                  </a:lnTo>
                  <a:lnTo>
                    <a:pt x="1208" y="3149"/>
                  </a:lnTo>
                  <a:lnTo>
                    <a:pt x="1161" y="3144"/>
                  </a:lnTo>
                  <a:lnTo>
                    <a:pt x="1115" y="3137"/>
                  </a:lnTo>
                  <a:lnTo>
                    <a:pt x="1069" y="3129"/>
                  </a:lnTo>
                  <a:lnTo>
                    <a:pt x="1020" y="3118"/>
                  </a:lnTo>
                  <a:lnTo>
                    <a:pt x="970" y="3104"/>
                  </a:lnTo>
                  <a:lnTo>
                    <a:pt x="953" y="3103"/>
                  </a:lnTo>
                  <a:lnTo>
                    <a:pt x="940" y="3106"/>
                  </a:lnTo>
                  <a:lnTo>
                    <a:pt x="930" y="3112"/>
                  </a:lnTo>
                  <a:lnTo>
                    <a:pt x="922" y="3120"/>
                  </a:lnTo>
                  <a:lnTo>
                    <a:pt x="917" y="3130"/>
                  </a:lnTo>
                  <a:lnTo>
                    <a:pt x="913" y="3143"/>
                  </a:lnTo>
                  <a:lnTo>
                    <a:pt x="912" y="3156"/>
                  </a:lnTo>
                  <a:lnTo>
                    <a:pt x="912" y="3170"/>
                  </a:lnTo>
                  <a:lnTo>
                    <a:pt x="913" y="3185"/>
                  </a:lnTo>
                  <a:lnTo>
                    <a:pt x="915" y="3198"/>
                  </a:lnTo>
                  <a:lnTo>
                    <a:pt x="917" y="3211"/>
                  </a:lnTo>
                  <a:lnTo>
                    <a:pt x="920" y="3223"/>
                  </a:lnTo>
                  <a:lnTo>
                    <a:pt x="922" y="3233"/>
                  </a:lnTo>
                  <a:lnTo>
                    <a:pt x="924" y="3241"/>
                  </a:lnTo>
                  <a:lnTo>
                    <a:pt x="926" y="3246"/>
                  </a:lnTo>
                  <a:lnTo>
                    <a:pt x="927" y="3247"/>
                  </a:lnTo>
                  <a:lnTo>
                    <a:pt x="551" y="3219"/>
                  </a:lnTo>
                  <a:lnTo>
                    <a:pt x="551" y="3216"/>
                  </a:lnTo>
                  <a:lnTo>
                    <a:pt x="551" y="3206"/>
                  </a:lnTo>
                  <a:lnTo>
                    <a:pt x="551" y="3191"/>
                  </a:lnTo>
                  <a:lnTo>
                    <a:pt x="550" y="3171"/>
                  </a:lnTo>
                  <a:lnTo>
                    <a:pt x="549" y="3147"/>
                  </a:lnTo>
                  <a:lnTo>
                    <a:pt x="547" y="3121"/>
                  </a:lnTo>
                  <a:lnTo>
                    <a:pt x="545" y="3092"/>
                  </a:lnTo>
                  <a:lnTo>
                    <a:pt x="543" y="3060"/>
                  </a:lnTo>
                  <a:lnTo>
                    <a:pt x="539" y="3029"/>
                  </a:lnTo>
                  <a:lnTo>
                    <a:pt x="535" y="2998"/>
                  </a:lnTo>
                  <a:lnTo>
                    <a:pt x="529" y="2967"/>
                  </a:lnTo>
                  <a:lnTo>
                    <a:pt x="523" y="2938"/>
                  </a:lnTo>
                  <a:lnTo>
                    <a:pt x="515" y="2911"/>
                  </a:lnTo>
                  <a:lnTo>
                    <a:pt x="506" y="2887"/>
                  </a:lnTo>
                  <a:lnTo>
                    <a:pt x="496" y="2867"/>
                  </a:lnTo>
                  <a:lnTo>
                    <a:pt x="484" y="2852"/>
                  </a:lnTo>
                  <a:lnTo>
                    <a:pt x="470" y="2842"/>
                  </a:lnTo>
                  <a:lnTo>
                    <a:pt x="404" y="2796"/>
                  </a:lnTo>
                  <a:lnTo>
                    <a:pt x="343" y="2749"/>
                  </a:lnTo>
                  <a:lnTo>
                    <a:pt x="289" y="2700"/>
                  </a:lnTo>
                  <a:lnTo>
                    <a:pt x="239" y="2650"/>
                  </a:lnTo>
                  <a:lnTo>
                    <a:pt x="196" y="2597"/>
                  </a:lnTo>
                  <a:lnTo>
                    <a:pt x="158" y="2544"/>
                  </a:lnTo>
                  <a:lnTo>
                    <a:pt x="124" y="2487"/>
                  </a:lnTo>
                  <a:lnTo>
                    <a:pt x="96" y="2429"/>
                  </a:lnTo>
                  <a:lnTo>
                    <a:pt x="70" y="2369"/>
                  </a:lnTo>
                  <a:lnTo>
                    <a:pt x="50" y="2306"/>
                  </a:lnTo>
                  <a:lnTo>
                    <a:pt x="34" y="2241"/>
                  </a:lnTo>
                  <a:lnTo>
                    <a:pt x="21" y="2175"/>
                  </a:lnTo>
                  <a:lnTo>
                    <a:pt x="11" y="2105"/>
                  </a:lnTo>
                  <a:lnTo>
                    <a:pt x="5" y="2033"/>
                  </a:lnTo>
                  <a:lnTo>
                    <a:pt x="1" y="1959"/>
                  </a:lnTo>
                  <a:lnTo>
                    <a:pt x="0" y="1882"/>
                  </a:lnTo>
                  <a:lnTo>
                    <a:pt x="3" y="1798"/>
                  </a:lnTo>
                  <a:lnTo>
                    <a:pt x="11" y="1715"/>
                  </a:lnTo>
                  <a:lnTo>
                    <a:pt x="26" y="1634"/>
                  </a:lnTo>
                  <a:lnTo>
                    <a:pt x="45" y="1554"/>
                  </a:lnTo>
                  <a:lnTo>
                    <a:pt x="70" y="1477"/>
                  </a:lnTo>
                  <a:lnTo>
                    <a:pt x="101" y="1401"/>
                  </a:lnTo>
                  <a:lnTo>
                    <a:pt x="136" y="1329"/>
                  </a:lnTo>
                  <a:lnTo>
                    <a:pt x="176" y="1259"/>
                  </a:lnTo>
                  <a:lnTo>
                    <a:pt x="221" y="1191"/>
                  </a:lnTo>
                  <a:lnTo>
                    <a:pt x="271" y="1126"/>
                  </a:lnTo>
                  <a:lnTo>
                    <a:pt x="325" y="1065"/>
                  </a:lnTo>
                  <a:lnTo>
                    <a:pt x="384" y="1007"/>
                  </a:lnTo>
                  <a:lnTo>
                    <a:pt x="447" y="951"/>
                  </a:lnTo>
                  <a:lnTo>
                    <a:pt x="514" y="900"/>
                  </a:lnTo>
                  <a:lnTo>
                    <a:pt x="585" y="852"/>
                  </a:lnTo>
                  <a:lnTo>
                    <a:pt x="616" y="895"/>
                  </a:lnTo>
                  <a:lnTo>
                    <a:pt x="650" y="934"/>
                  </a:lnTo>
                  <a:lnTo>
                    <a:pt x="687" y="970"/>
                  </a:lnTo>
                  <a:lnTo>
                    <a:pt x="728" y="1003"/>
                  </a:lnTo>
                  <a:lnTo>
                    <a:pt x="771" y="1031"/>
                  </a:lnTo>
                  <a:lnTo>
                    <a:pt x="817" y="1057"/>
                  </a:lnTo>
                  <a:lnTo>
                    <a:pt x="865" y="1078"/>
                  </a:lnTo>
                  <a:lnTo>
                    <a:pt x="916" y="1095"/>
                  </a:lnTo>
                  <a:lnTo>
                    <a:pt x="888" y="1103"/>
                  </a:lnTo>
                  <a:lnTo>
                    <a:pt x="863" y="1110"/>
                  </a:lnTo>
                  <a:lnTo>
                    <a:pt x="843" y="1117"/>
                  </a:lnTo>
                  <a:lnTo>
                    <a:pt x="827" y="1123"/>
                  </a:lnTo>
                  <a:lnTo>
                    <a:pt x="815" y="1127"/>
                  </a:lnTo>
                  <a:lnTo>
                    <a:pt x="808" y="1130"/>
                  </a:lnTo>
                  <a:lnTo>
                    <a:pt x="805" y="1131"/>
                  </a:lnTo>
                  <a:lnTo>
                    <a:pt x="776" y="1141"/>
                  </a:lnTo>
                  <a:lnTo>
                    <a:pt x="753" y="1151"/>
                  </a:lnTo>
                  <a:lnTo>
                    <a:pt x="735" y="1163"/>
                  </a:lnTo>
                  <a:lnTo>
                    <a:pt x="721" y="1176"/>
                  </a:lnTo>
                  <a:lnTo>
                    <a:pt x="713" y="1192"/>
                  </a:lnTo>
                  <a:lnTo>
                    <a:pt x="708" y="1210"/>
                  </a:lnTo>
                  <a:lnTo>
                    <a:pt x="707" y="1233"/>
                  </a:lnTo>
                  <a:lnTo>
                    <a:pt x="709" y="1256"/>
                  </a:lnTo>
                  <a:lnTo>
                    <a:pt x="717" y="1277"/>
                  </a:lnTo>
                  <a:lnTo>
                    <a:pt x="729" y="1296"/>
                  </a:lnTo>
                  <a:lnTo>
                    <a:pt x="744" y="1311"/>
                  </a:lnTo>
                  <a:lnTo>
                    <a:pt x="762" y="1323"/>
                  </a:lnTo>
                  <a:lnTo>
                    <a:pt x="782" y="1332"/>
                  </a:lnTo>
                  <a:lnTo>
                    <a:pt x="805" y="1334"/>
                  </a:lnTo>
                  <a:lnTo>
                    <a:pt x="864" y="1312"/>
                  </a:lnTo>
                  <a:lnTo>
                    <a:pt x="923" y="1293"/>
                  </a:lnTo>
                  <a:lnTo>
                    <a:pt x="980" y="1277"/>
                  </a:lnTo>
                  <a:lnTo>
                    <a:pt x="1036" y="1264"/>
                  </a:lnTo>
                  <a:lnTo>
                    <a:pt x="1090" y="1254"/>
                  </a:lnTo>
                  <a:lnTo>
                    <a:pt x="1142" y="1245"/>
                  </a:lnTo>
                  <a:lnTo>
                    <a:pt x="1191" y="1239"/>
                  </a:lnTo>
                  <a:lnTo>
                    <a:pt x="1238" y="1235"/>
                  </a:lnTo>
                  <a:lnTo>
                    <a:pt x="1281" y="1232"/>
                  </a:lnTo>
                  <a:lnTo>
                    <a:pt x="1320" y="1229"/>
                  </a:lnTo>
                  <a:lnTo>
                    <a:pt x="1355" y="1228"/>
                  </a:lnTo>
                  <a:lnTo>
                    <a:pt x="1387" y="1228"/>
                  </a:lnTo>
                  <a:lnTo>
                    <a:pt x="1413" y="1229"/>
                  </a:lnTo>
                  <a:lnTo>
                    <a:pt x="1434" y="1230"/>
                  </a:lnTo>
                  <a:lnTo>
                    <a:pt x="1449" y="1232"/>
                  </a:lnTo>
                  <a:lnTo>
                    <a:pt x="1459" y="1233"/>
                  </a:lnTo>
                  <a:lnTo>
                    <a:pt x="1462" y="1233"/>
                  </a:lnTo>
                  <a:lnTo>
                    <a:pt x="1485" y="1229"/>
                  </a:lnTo>
                  <a:lnTo>
                    <a:pt x="1506" y="1222"/>
                  </a:lnTo>
                  <a:lnTo>
                    <a:pt x="1526" y="1210"/>
                  </a:lnTo>
                  <a:lnTo>
                    <a:pt x="1541" y="1194"/>
                  </a:lnTo>
                  <a:lnTo>
                    <a:pt x="1553" y="1176"/>
                  </a:lnTo>
                  <a:lnTo>
                    <a:pt x="1561" y="1155"/>
                  </a:lnTo>
                  <a:lnTo>
                    <a:pt x="1563" y="1131"/>
                  </a:lnTo>
                  <a:lnTo>
                    <a:pt x="1561" y="1108"/>
                  </a:lnTo>
                  <a:lnTo>
                    <a:pt x="1553" y="1086"/>
                  </a:lnTo>
                  <a:lnTo>
                    <a:pt x="1541" y="1068"/>
                  </a:lnTo>
                  <a:lnTo>
                    <a:pt x="1526" y="1052"/>
                  </a:lnTo>
                  <a:lnTo>
                    <a:pt x="1506" y="1039"/>
                  </a:lnTo>
                  <a:lnTo>
                    <a:pt x="1485" y="1032"/>
                  </a:lnTo>
                  <a:lnTo>
                    <a:pt x="1462" y="1029"/>
                  </a:lnTo>
                  <a:lnTo>
                    <a:pt x="1390" y="1028"/>
                  </a:lnTo>
                  <a:lnTo>
                    <a:pt x="1435" y="997"/>
                  </a:lnTo>
                  <a:lnTo>
                    <a:pt x="1476" y="963"/>
                  </a:lnTo>
                  <a:lnTo>
                    <a:pt x="1514" y="924"/>
                  </a:lnTo>
                  <a:lnTo>
                    <a:pt x="1549" y="883"/>
                  </a:lnTo>
                  <a:lnTo>
                    <a:pt x="1580" y="837"/>
                  </a:lnTo>
                  <a:lnTo>
                    <a:pt x="1607" y="790"/>
                  </a:lnTo>
                  <a:lnTo>
                    <a:pt x="1629" y="740"/>
                  </a:lnTo>
                  <a:lnTo>
                    <a:pt x="1646" y="688"/>
                  </a:lnTo>
                  <a:lnTo>
                    <a:pt x="1659" y="633"/>
                  </a:lnTo>
                  <a:lnTo>
                    <a:pt x="1706" y="638"/>
                  </a:lnTo>
                  <a:lnTo>
                    <a:pt x="1750" y="645"/>
                  </a:lnTo>
                  <a:lnTo>
                    <a:pt x="1791" y="652"/>
                  </a:lnTo>
                  <a:lnTo>
                    <a:pt x="1830" y="659"/>
                  </a:lnTo>
                  <a:lnTo>
                    <a:pt x="1867" y="666"/>
                  </a:lnTo>
                  <a:lnTo>
                    <a:pt x="1899" y="673"/>
                  </a:lnTo>
                  <a:lnTo>
                    <a:pt x="1929" y="681"/>
                  </a:lnTo>
                  <a:lnTo>
                    <a:pt x="1954" y="687"/>
                  </a:lnTo>
                  <a:lnTo>
                    <a:pt x="1976" y="693"/>
                  </a:lnTo>
                  <a:lnTo>
                    <a:pt x="1993" y="698"/>
                  </a:lnTo>
                  <a:lnTo>
                    <a:pt x="2007" y="701"/>
                  </a:lnTo>
                  <a:lnTo>
                    <a:pt x="2014" y="703"/>
                  </a:lnTo>
                  <a:lnTo>
                    <a:pt x="2017" y="704"/>
                  </a:lnTo>
                  <a:lnTo>
                    <a:pt x="2020" y="703"/>
                  </a:lnTo>
                  <a:lnTo>
                    <a:pt x="2027" y="700"/>
                  </a:lnTo>
                  <a:lnTo>
                    <a:pt x="2039" y="695"/>
                  </a:lnTo>
                  <a:lnTo>
                    <a:pt x="2055" y="688"/>
                  </a:lnTo>
                  <a:lnTo>
                    <a:pt x="2075" y="680"/>
                  </a:lnTo>
                  <a:lnTo>
                    <a:pt x="2098" y="669"/>
                  </a:lnTo>
                  <a:lnTo>
                    <a:pt x="2125" y="659"/>
                  </a:lnTo>
                  <a:lnTo>
                    <a:pt x="2154" y="647"/>
                  </a:lnTo>
                  <a:lnTo>
                    <a:pt x="2187" y="635"/>
                  </a:lnTo>
                  <a:lnTo>
                    <a:pt x="2220" y="623"/>
                  </a:lnTo>
                  <a:lnTo>
                    <a:pt x="2255" y="610"/>
                  </a:lnTo>
                  <a:lnTo>
                    <a:pt x="2291" y="598"/>
                  </a:lnTo>
                  <a:lnTo>
                    <a:pt x="2330" y="585"/>
                  </a:lnTo>
                  <a:lnTo>
                    <a:pt x="2368" y="572"/>
                  </a:lnTo>
                  <a:lnTo>
                    <a:pt x="2406" y="560"/>
                  </a:lnTo>
                  <a:lnTo>
                    <a:pt x="2443" y="550"/>
                  </a:lnTo>
                  <a:lnTo>
                    <a:pt x="2481" y="540"/>
                  </a:lnTo>
                  <a:lnTo>
                    <a:pt x="2518" y="531"/>
                  </a:lnTo>
                  <a:lnTo>
                    <a:pt x="2553" y="524"/>
                  </a:lnTo>
                  <a:lnTo>
                    <a:pt x="2587" y="519"/>
                  </a:lnTo>
                  <a:lnTo>
                    <a:pt x="2618" y="515"/>
                  </a:lnTo>
                  <a:lnTo>
                    <a:pt x="2647" y="514"/>
                  </a:lnTo>
                  <a:close/>
                  <a:moveTo>
                    <a:pt x="1131" y="202"/>
                  </a:moveTo>
                  <a:lnTo>
                    <a:pt x="1210" y="796"/>
                  </a:lnTo>
                  <a:lnTo>
                    <a:pt x="1086" y="813"/>
                  </a:lnTo>
                  <a:lnTo>
                    <a:pt x="1033" y="413"/>
                  </a:lnTo>
                  <a:lnTo>
                    <a:pt x="1005" y="423"/>
                  </a:lnTo>
                  <a:lnTo>
                    <a:pt x="973" y="432"/>
                  </a:lnTo>
                  <a:lnTo>
                    <a:pt x="936" y="438"/>
                  </a:lnTo>
                  <a:lnTo>
                    <a:pt x="909" y="441"/>
                  </a:lnTo>
                  <a:lnTo>
                    <a:pt x="894" y="332"/>
                  </a:lnTo>
                  <a:lnTo>
                    <a:pt x="922" y="328"/>
                  </a:lnTo>
                  <a:lnTo>
                    <a:pt x="947" y="324"/>
                  </a:lnTo>
                  <a:lnTo>
                    <a:pt x="967" y="318"/>
                  </a:lnTo>
                  <a:lnTo>
                    <a:pt x="984" y="310"/>
                  </a:lnTo>
                  <a:lnTo>
                    <a:pt x="997" y="301"/>
                  </a:lnTo>
                  <a:lnTo>
                    <a:pt x="1007" y="291"/>
                  </a:lnTo>
                  <a:lnTo>
                    <a:pt x="1015" y="281"/>
                  </a:lnTo>
                  <a:lnTo>
                    <a:pt x="1020" y="271"/>
                  </a:lnTo>
                  <a:lnTo>
                    <a:pt x="1024" y="260"/>
                  </a:lnTo>
                  <a:lnTo>
                    <a:pt x="1026" y="250"/>
                  </a:lnTo>
                  <a:lnTo>
                    <a:pt x="1027" y="240"/>
                  </a:lnTo>
                  <a:lnTo>
                    <a:pt x="1028" y="217"/>
                  </a:lnTo>
                  <a:lnTo>
                    <a:pt x="1131" y="202"/>
                  </a:lnTo>
                  <a:close/>
                  <a:moveTo>
                    <a:pt x="1094" y="112"/>
                  </a:moveTo>
                  <a:lnTo>
                    <a:pt x="1044" y="115"/>
                  </a:lnTo>
                  <a:lnTo>
                    <a:pt x="995" y="125"/>
                  </a:lnTo>
                  <a:lnTo>
                    <a:pt x="949" y="140"/>
                  </a:lnTo>
                  <a:lnTo>
                    <a:pt x="906" y="160"/>
                  </a:lnTo>
                  <a:lnTo>
                    <a:pt x="864" y="185"/>
                  </a:lnTo>
                  <a:lnTo>
                    <a:pt x="827" y="215"/>
                  </a:lnTo>
                  <a:lnTo>
                    <a:pt x="794" y="248"/>
                  </a:lnTo>
                  <a:lnTo>
                    <a:pt x="765" y="285"/>
                  </a:lnTo>
                  <a:lnTo>
                    <a:pt x="740" y="327"/>
                  </a:lnTo>
                  <a:lnTo>
                    <a:pt x="719" y="370"/>
                  </a:lnTo>
                  <a:lnTo>
                    <a:pt x="704" y="417"/>
                  </a:lnTo>
                  <a:lnTo>
                    <a:pt x="695" y="465"/>
                  </a:lnTo>
                  <a:lnTo>
                    <a:pt x="692" y="516"/>
                  </a:lnTo>
                  <a:lnTo>
                    <a:pt x="695" y="566"/>
                  </a:lnTo>
                  <a:lnTo>
                    <a:pt x="704" y="615"/>
                  </a:lnTo>
                  <a:lnTo>
                    <a:pt x="719" y="661"/>
                  </a:lnTo>
                  <a:lnTo>
                    <a:pt x="740" y="706"/>
                  </a:lnTo>
                  <a:lnTo>
                    <a:pt x="765" y="746"/>
                  </a:lnTo>
                  <a:lnTo>
                    <a:pt x="794" y="784"/>
                  </a:lnTo>
                  <a:lnTo>
                    <a:pt x="827" y="817"/>
                  </a:lnTo>
                  <a:lnTo>
                    <a:pt x="864" y="847"/>
                  </a:lnTo>
                  <a:lnTo>
                    <a:pt x="906" y="872"/>
                  </a:lnTo>
                  <a:lnTo>
                    <a:pt x="949" y="892"/>
                  </a:lnTo>
                  <a:lnTo>
                    <a:pt x="995" y="907"/>
                  </a:lnTo>
                  <a:lnTo>
                    <a:pt x="1044" y="916"/>
                  </a:lnTo>
                  <a:lnTo>
                    <a:pt x="1094" y="919"/>
                  </a:lnTo>
                  <a:lnTo>
                    <a:pt x="1144" y="916"/>
                  </a:lnTo>
                  <a:lnTo>
                    <a:pt x="1192" y="907"/>
                  </a:lnTo>
                  <a:lnTo>
                    <a:pt x="1239" y="892"/>
                  </a:lnTo>
                  <a:lnTo>
                    <a:pt x="1282" y="872"/>
                  </a:lnTo>
                  <a:lnTo>
                    <a:pt x="1323" y="847"/>
                  </a:lnTo>
                  <a:lnTo>
                    <a:pt x="1360" y="817"/>
                  </a:lnTo>
                  <a:lnTo>
                    <a:pt x="1394" y="784"/>
                  </a:lnTo>
                  <a:lnTo>
                    <a:pt x="1423" y="746"/>
                  </a:lnTo>
                  <a:lnTo>
                    <a:pt x="1448" y="706"/>
                  </a:lnTo>
                  <a:lnTo>
                    <a:pt x="1468" y="661"/>
                  </a:lnTo>
                  <a:lnTo>
                    <a:pt x="1483" y="615"/>
                  </a:lnTo>
                  <a:lnTo>
                    <a:pt x="1492" y="566"/>
                  </a:lnTo>
                  <a:lnTo>
                    <a:pt x="1495" y="516"/>
                  </a:lnTo>
                  <a:lnTo>
                    <a:pt x="1492" y="465"/>
                  </a:lnTo>
                  <a:lnTo>
                    <a:pt x="1483" y="417"/>
                  </a:lnTo>
                  <a:lnTo>
                    <a:pt x="1468" y="370"/>
                  </a:lnTo>
                  <a:lnTo>
                    <a:pt x="1448" y="327"/>
                  </a:lnTo>
                  <a:lnTo>
                    <a:pt x="1423" y="285"/>
                  </a:lnTo>
                  <a:lnTo>
                    <a:pt x="1394" y="248"/>
                  </a:lnTo>
                  <a:lnTo>
                    <a:pt x="1360" y="215"/>
                  </a:lnTo>
                  <a:lnTo>
                    <a:pt x="1323" y="185"/>
                  </a:lnTo>
                  <a:lnTo>
                    <a:pt x="1282" y="160"/>
                  </a:lnTo>
                  <a:lnTo>
                    <a:pt x="1239" y="140"/>
                  </a:lnTo>
                  <a:lnTo>
                    <a:pt x="1192" y="125"/>
                  </a:lnTo>
                  <a:lnTo>
                    <a:pt x="1144" y="115"/>
                  </a:lnTo>
                  <a:lnTo>
                    <a:pt x="1094" y="112"/>
                  </a:lnTo>
                  <a:close/>
                  <a:moveTo>
                    <a:pt x="1094" y="0"/>
                  </a:moveTo>
                  <a:lnTo>
                    <a:pt x="1150" y="3"/>
                  </a:lnTo>
                  <a:lnTo>
                    <a:pt x="1203" y="12"/>
                  </a:lnTo>
                  <a:lnTo>
                    <a:pt x="1256" y="27"/>
                  </a:lnTo>
                  <a:lnTo>
                    <a:pt x="1306" y="46"/>
                  </a:lnTo>
                  <a:lnTo>
                    <a:pt x="1352" y="71"/>
                  </a:lnTo>
                  <a:lnTo>
                    <a:pt x="1397" y="99"/>
                  </a:lnTo>
                  <a:lnTo>
                    <a:pt x="1438" y="133"/>
                  </a:lnTo>
                  <a:lnTo>
                    <a:pt x="1475" y="170"/>
                  </a:lnTo>
                  <a:lnTo>
                    <a:pt x="1508" y="211"/>
                  </a:lnTo>
                  <a:lnTo>
                    <a:pt x="1537" y="256"/>
                  </a:lnTo>
                  <a:lnTo>
                    <a:pt x="1562" y="303"/>
                  </a:lnTo>
                  <a:lnTo>
                    <a:pt x="1581" y="353"/>
                  </a:lnTo>
                  <a:lnTo>
                    <a:pt x="1595" y="406"/>
                  </a:lnTo>
                  <a:lnTo>
                    <a:pt x="1604" y="460"/>
                  </a:lnTo>
                  <a:lnTo>
                    <a:pt x="1607" y="516"/>
                  </a:lnTo>
                  <a:lnTo>
                    <a:pt x="1604" y="572"/>
                  </a:lnTo>
                  <a:lnTo>
                    <a:pt x="1595" y="626"/>
                  </a:lnTo>
                  <a:lnTo>
                    <a:pt x="1581" y="679"/>
                  </a:lnTo>
                  <a:lnTo>
                    <a:pt x="1562" y="729"/>
                  </a:lnTo>
                  <a:lnTo>
                    <a:pt x="1537" y="777"/>
                  </a:lnTo>
                  <a:lnTo>
                    <a:pt x="1508" y="820"/>
                  </a:lnTo>
                  <a:lnTo>
                    <a:pt x="1475" y="862"/>
                  </a:lnTo>
                  <a:lnTo>
                    <a:pt x="1438" y="899"/>
                  </a:lnTo>
                  <a:lnTo>
                    <a:pt x="1397" y="932"/>
                  </a:lnTo>
                  <a:lnTo>
                    <a:pt x="1352" y="962"/>
                  </a:lnTo>
                  <a:lnTo>
                    <a:pt x="1306" y="986"/>
                  </a:lnTo>
                  <a:lnTo>
                    <a:pt x="1256" y="1005"/>
                  </a:lnTo>
                  <a:lnTo>
                    <a:pt x="1203" y="1020"/>
                  </a:lnTo>
                  <a:lnTo>
                    <a:pt x="1150" y="1028"/>
                  </a:lnTo>
                  <a:lnTo>
                    <a:pt x="1094" y="1031"/>
                  </a:lnTo>
                  <a:lnTo>
                    <a:pt x="1038" y="1028"/>
                  </a:lnTo>
                  <a:lnTo>
                    <a:pt x="984" y="1020"/>
                  </a:lnTo>
                  <a:lnTo>
                    <a:pt x="932" y="1005"/>
                  </a:lnTo>
                  <a:lnTo>
                    <a:pt x="882" y="986"/>
                  </a:lnTo>
                  <a:lnTo>
                    <a:pt x="835" y="962"/>
                  </a:lnTo>
                  <a:lnTo>
                    <a:pt x="791" y="932"/>
                  </a:lnTo>
                  <a:lnTo>
                    <a:pt x="750" y="899"/>
                  </a:lnTo>
                  <a:lnTo>
                    <a:pt x="712" y="862"/>
                  </a:lnTo>
                  <a:lnTo>
                    <a:pt x="679" y="820"/>
                  </a:lnTo>
                  <a:lnTo>
                    <a:pt x="651" y="777"/>
                  </a:lnTo>
                  <a:lnTo>
                    <a:pt x="626" y="729"/>
                  </a:lnTo>
                  <a:lnTo>
                    <a:pt x="607" y="679"/>
                  </a:lnTo>
                  <a:lnTo>
                    <a:pt x="593" y="626"/>
                  </a:lnTo>
                  <a:lnTo>
                    <a:pt x="584" y="572"/>
                  </a:lnTo>
                  <a:lnTo>
                    <a:pt x="581" y="516"/>
                  </a:lnTo>
                  <a:lnTo>
                    <a:pt x="584" y="460"/>
                  </a:lnTo>
                  <a:lnTo>
                    <a:pt x="593" y="406"/>
                  </a:lnTo>
                  <a:lnTo>
                    <a:pt x="607" y="353"/>
                  </a:lnTo>
                  <a:lnTo>
                    <a:pt x="626" y="303"/>
                  </a:lnTo>
                  <a:lnTo>
                    <a:pt x="651" y="256"/>
                  </a:lnTo>
                  <a:lnTo>
                    <a:pt x="679" y="211"/>
                  </a:lnTo>
                  <a:lnTo>
                    <a:pt x="712" y="170"/>
                  </a:lnTo>
                  <a:lnTo>
                    <a:pt x="750" y="133"/>
                  </a:lnTo>
                  <a:lnTo>
                    <a:pt x="791" y="99"/>
                  </a:lnTo>
                  <a:lnTo>
                    <a:pt x="835" y="71"/>
                  </a:lnTo>
                  <a:lnTo>
                    <a:pt x="882" y="46"/>
                  </a:lnTo>
                  <a:lnTo>
                    <a:pt x="932" y="27"/>
                  </a:lnTo>
                  <a:lnTo>
                    <a:pt x="984" y="12"/>
                  </a:lnTo>
                  <a:lnTo>
                    <a:pt x="1038" y="3"/>
                  </a:lnTo>
                  <a:lnTo>
                    <a:pt x="109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nvGrpSpPr>
          <p:cNvPr id="7" name="Group 6">
            <a:extLst>
              <a:ext uri="{FF2B5EF4-FFF2-40B4-BE49-F238E27FC236}">
                <a16:creationId xmlns:a16="http://schemas.microsoft.com/office/drawing/2014/main" id="{16336B19-0EC5-435B-B747-75F854571541}"/>
              </a:ext>
            </a:extLst>
          </p:cNvPr>
          <p:cNvGrpSpPr/>
          <p:nvPr/>
        </p:nvGrpSpPr>
        <p:grpSpPr>
          <a:xfrm>
            <a:off x="3755665" y="2047164"/>
            <a:ext cx="1989787" cy="3515435"/>
            <a:chOff x="3755665" y="2047164"/>
            <a:chExt cx="1989787" cy="3515435"/>
          </a:xfrm>
        </p:grpSpPr>
        <p:sp>
          <p:nvSpPr>
            <p:cNvPr id="392" name="Rounded Rectangle 2">
              <a:extLst>
                <a:ext uri="{FF2B5EF4-FFF2-40B4-BE49-F238E27FC236}">
                  <a16:creationId xmlns:a16="http://schemas.microsoft.com/office/drawing/2014/main" id="{81145FAB-40F8-4B45-8C49-9B0E435C4BF0}"/>
                </a:ext>
              </a:extLst>
            </p:cNvPr>
            <p:cNvSpPr/>
            <p:nvPr/>
          </p:nvSpPr>
          <p:spPr>
            <a:xfrm>
              <a:off x="3836159" y="2047164"/>
              <a:ext cx="1828800" cy="1828800"/>
            </a:xfrm>
            <a:prstGeom prst="roundRect">
              <a:avLst/>
            </a:prstGeom>
            <a:solidFill>
              <a:srgbClr val="FD9E0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6" name="Rectangle 395">
              <a:extLst>
                <a:ext uri="{FF2B5EF4-FFF2-40B4-BE49-F238E27FC236}">
                  <a16:creationId xmlns:a16="http://schemas.microsoft.com/office/drawing/2014/main" id="{E98A1BA9-2F8E-4112-98FD-65CF4FEF7793}"/>
                </a:ext>
              </a:extLst>
            </p:cNvPr>
            <p:cNvSpPr/>
            <p:nvPr/>
          </p:nvSpPr>
          <p:spPr>
            <a:xfrm>
              <a:off x="3755665" y="4321742"/>
              <a:ext cx="1989787" cy="1240857"/>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Hỗ trợ dịch vụ quảng cáo trên các nền tảng mạng xã hội</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415" name="Freeform 31">
              <a:extLst>
                <a:ext uri="{FF2B5EF4-FFF2-40B4-BE49-F238E27FC236}">
                  <a16:creationId xmlns:a16="http://schemas.microsoft.com/office/drawing/2014/main" id="{3B662862-2AFF-4B2D-8DCB-D6DD74A3E76F}"/>
                </a:ext>
              </a:extLst>
            </p:cNvPr>
            <p:cNvSpPr>
              <a:spLocks noEditPoints="1"/>
            </p:cNvSpPr>
            <p:nvPr/>
          </p:nvSpPr>
          <p:spPr bwMode="auto">
            <a:xfrm>
              <a:off x="4307717" y="2496715"/>
              <a:ext cx="976330" cy="951285"/>
            </a:xfrm>
            <a:custGeom>
              <a:avLst/>
              <a:gdLst>
                <a:gd name="T0" fmla="*/ 1761 w 3645"/>
                <a:gd name="T1" fmla="*/ 2921 h 3195"/>
                <a:gd name="T2" fmla="*/ 1718 w 3645"/>
                <a:gd name="T3" fmla="*/ 3008 h 3195"/>
                <a:gd name="T4" fmla="*/ 1214 w 3645"/>
                <a:gd name="T5" fmla="*/ 3192 h 3195"/>
                <a:gd name="T6" fmla="*/ 1146 w 3645"/>
                <a:gd name="T7" fmla="*/ 3121 h 3195"/>
                <a:gd name="T8" fmla="*/ 3105 w 3645"/>
                <a:gd name="T9" fmla="*/ 892 h 3195"/>
                <a:gd name="T10" fmla="*/ 3175 w 3645"/>
                <a:gd name="T11" fmla="*/ 1029 h 3195"/>
                <a:gd name="T12" fmla="*/ 3209 w 3645"/>
                <a:gd name="T13" fmla="*/ 1303 h 3195"/>
                <a:gd name="T14" fmla="*/ 3175 w 3645"/>
                <a:gd name="T15" fmla="*/ 1576 h 3195"/>
                <a:gd name="T16" fmla="*/ 3105 w 3645"/>
                <a:gd name="T17" fmla="*/ 1714 h 3195"/>
                <a:gd name="T18" fmla="*/ 3059 w 3645"/>
                <a:gd name="T19" fmla="*/ 1721 h 3195"/>
                <a:gd name="T20" fmla="*/ 2996 w 3645"/>
                <a:gd name="T21" fmla="*/ 1620 h 3195"/>
                <a:gd name="T22" fmla="*/ 2947 w 3645"/>
                <a:gd name="T23" fmla="*/ 1362 h 3195"/>
                <a:gd name="T24" fmla="*/ 2969 w 3645"/>
                <a:gd name="T25" fmla="*/ 1078 h 3195"/>
                <a:gd name="T26" fmla="*/ 3044 w 3645"/>
                <a:gd name="T27" fmla="*/ 898 h 3195"/>
                <a:gd name="T28" fmla="*/ 935 w 3645"/>
                <a:gd name="T29" fmla="*/ 771 h 3195"/>
                <a:gd name="T30" fmla="*/ 897 w 3645"/>
                <a:gd name="T31" fmla="*/ 1303 h 3195"/>
                <a:gd name="T32" fmla="*/ 935 w 3645"/>
                <a:gd name="T33" fmla="*/ 1834 h 3195"/>
                <a:gd name="T34" fmla="*/ 525 w 3645"/>
                <a:gd name="T35" fmla="*/ 1799 h 3195"/>
                <a:gd name="T36" fmla="*/ 198 w 3645"/>
                <a:gd name="T37" fmla="*/ 808 h 3195"/>
                <a:gd name="T38" fmla="*/ 772 w 3645"/>
                <a:gd name="T39" fmla="*/ 791 h 3195"/>
                <a:gd name="T40" fmla="*/ 3044 w 3645"/>
                <a:gd name="T41" fmla="*/ 208 h 3195"/>
                <a:gd name="T42" fmla="*/ 2963 w 3645"/>
                <a:gd name="T43" fmla="*/ 286 h 3195"/>
                <a:gd name="T44" fmla="*/ 2839 w 3645"/>
                <a:gd name="T45" fmla="*/ 554 h 3195"/>
                <a:gd name="T46" fmla="*/ 2751 w 3645"/>
                <a:gd name="T47" fmla="*/ 998 h 3195"/>
                <a:gd name="T48" fmla="*/ 2743 w 3645"/>
                <a:gd name="T49" fmla="*/ 1508 h 3195"/>
                <a:gd name="T50" fmla="*/ 2816 w 3645"/>
                <a:gd name="T51" fmla="*/ 1970 h 3195"/>
                <a:gd name="T52" fmla="*/ 2937 w 3645"/>
                <a:gd name="T53" fmla="*/ 2279 h 3195"/>
                <a:gd name="T54" fmla="*/ 3028 w 3645"/>
                <a:gd name="T55" fmla="*/ 2388 h 3195"/>
                <a:gd name="T56" fmla="*/ 3112 w 3645"/>
                <a:gd name="T57" fmla="*/ 2398 h 3195"/>
                <a:gd name="T58" fmla="*/ 3193 w 3645"/>
                <a:gd name="T59" fmla="*/ 2319 h 3195"/>
                <a:gd name="T60" fmla="*/ 3317 w 3645"/>
                <a:gd name="T61" fmla="*/ 2051 h 3195"/>
                <a:gd name="T62" fmla="*/ 3405 w 3645"/>
                <a:gd name="T63" fmla="*/ 1607 h 3195"/>
                <a:gd name="T64" fmla="*/ 3413 w 3645"/>
                <a:gd name="T65" fmla="*/ 1098 h 3195"/>
                <a:gd name="T66" fmla="*/ 3341 w 3645"/>
                <a:gd name="T67" fmla="*/ 635 h 3195"/>
                <a:gd name="T68" fmla="*/ 3219 w 3645"/>
                <a:gd name="T69" fmla="*/ 326 h 3195"/>
                <a:gd name="T70" fmla="*/ 3127 w 3645"/>
                <a:gd name="T71" fmla="*/ 217 h 3195"/>
                <a:gd name="T72" fmla="*/ 3179 w 3645"/>
                <a:gd name="T73" fmla="*/ 0 h 3195"/>
                <a:gd name="T74" fmla="*/ 3317 w 3645"/>
                <a:gd name="T75" fmla="*/ 62 h 3195"/>
                <a:gd name="T76" fmla="*/ 3469 w 3645"/>
                <a:gd name="T77" fmla="*/ 289 h 3195"/>
                <a:gd name="T78" fmla="*/ 3581 w 3645"/>
                <a:gd name="T79" fmla="*/ 648 h 3195"/>
                <a:gd name="T80" fmla="*/ 3639 w 3645"/>
                <a:gd name="T81" fmla="*/ 1102 h 3195"/>
                <a:gd name="T82" fmla="*/ 3633 w 3645"/>
                <a:gd name="T83" fmla="*/ 1601 h 3195"/>
                <a:gd name="T84" fmla="*/ 3562 w 3645"/>
                <a:gd name="T85" fmla="*/ 2038 h 3195"/>
                <a:gd name="T86" fmla="*/ 3441 w 3645"/>
                <a:gd name="T87" fmla="*/ 2372 h 3195"/>
                <a:gd name="T88" fmla="*/ 3284 w 3645"/>
                <a:gd name="T89" fmla="*/ 2568 h 3195"/>
                <a:gd name="T90" fmla="*/ 2884 w 3645"/>
                <a:gd name="T91" fmla="*/ 2605 h 3195"/>
                <a:gd name="T92" fmla="*/ 2824 w 3645"/>
                <a:gd name="T93" fmla="*/ 2563 h 3195"/>
                <a:gd name="T94" fmla="*/ 2653 w 3645"/>
                <a:gd name="T95" fmla="*/ 2453 h 3195"/>
                <a:gd name="T96" fmla="*/ 2382 w 3645"/>
                <a:gd name="T97" fmla="*/ 2303 h 3195"/>
                <a:gd name="T98" fmla="*/ 2023 w 3645"/>
                <a:gd name="T99" fmla="*/ 2135 h 3195"/>
                <a:gd name="T100" fmla="*/ 1587 w 3645"/>
                <a:gd name="T101" fmla="*/ 1979 h 3195"/>
                <a:gd name="T102" fmla="*/ 1178 w 3645"/>
                <a:gd name="T103" fmla="*/ 1795 h 3195"/>
                <a:gd name="T104" fmla="*/ 1143 w 3645"/>
                <a:gd name="T105" fmla="*/ 1303 h 3195"/>
                <a:gd name="T106" fmla="*/ 1178 w 3645"/>
                <a:gd name="T107" fmla="*/ 810 h 3195"/>
                <a:gd name="T108" fmla="*/ 1587 w 3645"/>
                <a:gd name="T109" fmla="*/ 626 h 3195"/>
                <a:gd name="T110" fmla="*/ 2023 w 3645"/>
                <a:gd name="T111" fmla="*/ 470 h 3195"/>
                <a:gd name="T112" fmla="*/ 2382 w 3645"/>
                <a:gd name="T113" fmla="*/ 303 h 3195"/>
                <a:gd name="T114" fmla="*/ 2653 w 3645"/>
                <a:gd name="T115" fmla="*/ 152 h 3195"/>
                <a:gd name="T116" fmla="*/ 2824 w 3645"/>
                <a:gd name="T117" fmla="*/ 43 h 3195"/>
                <a:gd name="T118" fmla="*/ 2884 w 3645"/>
                <a:gd name="T119"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45" h="3195">
                  <a:moveTo>
                    <a:pt x="855" y="1975"/>
                  </a:moveTo>
                  <a:lnTo>
                    <a:pt x="1310" y="2061"/>
                  </a:lnTo>
                  <a:lnTo>
                    <a:pt x="1749" y="2878"/>
                  </a:lnTo>
                  <a:lnTo>
                    <a:pt x="1758" y="2899"/>
                  </a:lnTo>
                  <a:lnTo>
                    <a:pt x="1761" y="2921"/>
                  </a:lnTo>
                  <a:lnTo>
                    <a:pt x="1761" y="2940"/>
                  </a:lnTo>
                  <a:lnTo>
                    <a:pt x="1755" y="2960"/>
                  </a:lnTo>
                  <a:lnTo>
                    <a:pt x="1747" y="2978"/>
                  </a:lnTo>
                  <a:lnTo>
                    <a:pt x="1734" y="2995"/>
                  </a:lnTo>
                  <a:lnTo>
                    <a:pt x="1718" y="3008"/>
                  </a:lnTo>
                  <a:lnTo>
                    <a:pt x="1698" y="3018"/>
                  </a:lnTo>
                  <a:lnTo>
                    <a:pt x="1277" y="3187"/>
                  </a:lnTo>
                  <a:lnTo>
                    <a:pt x="1256" y="3193"/>
                  </a:lnTo>
                  <a:lnTo>
                    <a:pt x="1235" y="3195"/>
                  </a:lnTo>
                  <a:lnTo>
                    <a:pt x="1214" y="3192"/>
                  </a:lnTo>
                  <a:lnTo>
                    <a:pt x="1196" y="3185"/>
                  </a:lnTo>
                  <a:lnTo>
                    <a:pt x="1178" y="3174"/>
                  </a:lnTo>
                  <a:lnTo>
                    <a:pt x="1165" y="3160"/>
                  </a:lnTo>
                  <a:lnTo>
                    <a:pt x="1154" y="3142"/>
                  </a:lnTo>
                  <a:lnTo>
                    <a:pt x="1146" y="3121"/>
                  </a:lnTo>
                  <a:lnTo>
                    <a:pt x="855" y="1975"/>
                  </a:lnTo>
                  <a:close/>
                  <a:moveTo>
                    <a:pt x="3078" y="876"/>
                  </a:moveTo>
                  <a:lnTo>
                    <a:pt x="3088" y="879"/>
                  </a:lnTo>
                  <a:lnTo>
                    <a:pt x="3097" y="884"/>
                  </a:lnTo>
                  <a:lnTo>
                    <a:pt x="3105" y="892"/>
                  </a:lnTo>
                  <a:lnTo>
                    <a:pt x="3112" y="898"/>
                  </a:lnTo>
                  <a:lnTo>
                    <a:pt x="3128" y="921"/>
                  </a:lnTo>
                  <a:lnTo>
                    <a:pt x="3145" y="951"/>
                  </a:lnTo>
                  <a:lnTo>
                    <a:pt x="3160" y="985"/>
                  </a:lnTo>
                  <a:lnTo>
                    <a:pt x="3175" y="1029"/>
                  </a:lnTo>
                  <a:lnTo>
                    <a:pt x="3187" y="1078"/>
                  </a:lnTo>
                  <a:lnTo>
                    <a:pt x="3197" y="1130"/>
                  </a:lnTo>
                  <a:lnTo>
                    <a:pt x="3204" y="1185"/>
                  </a:lnTo>
                  <a:lnTo>
                    <a:pt x="3208" y="1243"/>
                  </a:lnTo>
                  <a:lnTo>
                    <a:pt x="3209" y="1303"/>
                  </a:lnTo>
                  <a:lnTo>
                    <a:pt x="3208" y="1362"/>
                  </a:lnTo>
                  <a:lnTo>
                    <a:pt x="3204" y="1420"/>
                  </a:lnTo>
                  <a:lnTo>
                    <a:pt x="3197" y="1475"/>
                  </a:lnTo>
                  <a:lnTo>
                    <a:pt x="3187" y="1527"/>
                  </a:lnTo>
                  <a:lnTo>
                    <a:pt x="3175" y="1576"/>
                  </a:lnTo>
                  <a:lnTo>
                    <a:pt x="3160" y="1620"/>
                  </a:lnTo>
                  <a:lnTo>
                    <a:pt x="3145" y="1655"/>
                  </a:lnTo>
                  <a:lnTo>
                    <a:pt x="3128" y="1685"/>
                  </a:lnTo>
                  <a:lnTo>
                    <a:pt x="3112" y="1707"/>
                  </a:lnTo>
                  <a:lnTo>
                    <a:pt x="3105" y="1714"/>
                  </a:lnTo>
                  <a:lnTo>
                    <a:pt x="3097" y="1721"/>
                  </a:lnTo>
                  <a:lnTo>
                    <a:pt x="3088" y="1727"/>
                  </a:lnTo>
                  <a:lnTo>
                    <a:pt x="3078" y="1729"/>
                  </a:lnTo>
                  <a:lnTo>
                    <a:pt x="3069" y="1727"/>
                  </a:lnTo>
                  <a:lnTo>
                    <a:pt x="3059" y="1721"/>
                  </a:lnTo>
                  <a:lnTo>
                    <a:pt x="3050" y="1714"/>
                  </a:lnTo>
                  <a:lnTo>
                    <a:pt x="3044" y="1707"/>
                  </a:lnTo>
                  <a:lnTo>
                    <a:pt x="3027" y="1685"/>
                  </a:lnTo>
                  <a:lnTo>
                    <a:pt x="3011" y="1655"/>
                  </a:lnTo>
                  <a:lnTo>
                    <a:pt x="2996" y="1620"/>
                  </a:lnTo>
                  <a:lnTo>
                    <a:pt x="2981" y="1576"/>
                  </a:lnTo>
                  <a:lnTo>
                    <a:pt x="2969" y="1527"/>
                  </a:lnTo>
                  <a:lnTo>
                    <a:pt x="2959" y="1475"/>
                  </a:lnTo>
                  <a:lnTo>
                    <a:pt x="2952" y="1420"/>
                  </a:lnTo>
                  <a:lnTo>
                    <a:pt x="2947" y="1362"/>
                  </a:lnTo>
                  <a:lnTo>
                    <a:pt x="2946" y="1303"/>
                  </a:lnTo>
                  <a:lnTo>
                    <a:pt x="2947" y="1243"/>
                  </a:lnTo>
                  <a:lnTo>
                    <a:pt x="2952" y="1185"/>
                  </a:lnTo>
                  <a:lnTo>
                    <a:pt x="2959" y="1130"/>
                  </a:lnTo>
                  <a:lnTo>
                    <a:pt x="2969" y="1078"/>
                  </a:lnTo>
                  <a:lnTo>
                    <a:pt x="2981" y="1029"/>
                  </a:lnTo>
                  <a:lnTo>
                    <a:pt x="2996" y="985"/>
                  </a:lnTo>
                  <a:lnTo>
                    <a:pt x="3011" y="951"/>
                  </a:lnTo>
                  <a:lnTo>
                    <a:pt x="3027" y="921"/>
                  </a:lnTo>
                  <a:lnTo>
                    <a:pt x="3044" y="898"/>
                  </a:lnTo>
                  <a:lnTo>
                    <a:pt x="3050" y="892"/>
                  </a:lnTo>
                  <a:lnTo>
                    <a:pt x="3059" y="884"/>
                  </a:lnTo>
                  <a:lnTo>
                    <a:pt x="3069" y="879"/>
                  </a:lnTo>
                  <a:lnTo>
                    <a:pt x="3078" y="876"/>
                  </a:lnTo>
                  <a:close/>
                  <a:moveTo>
                    <a:pt x="935" y="771"/>
                  </a:moveTo>
                  <a:lnTo>
                    <a:pt x="922" y="873"/>
                  </a:lnTo>
                  <a:lnTo>
                    <a:pt x="911" y="977"/>
                  </a:lnTo>
                  <a:lnTo>
                    <a:pt x="903" y="1083"/>
                  </a:lnTo>
                  <a:lnTo>
                    <a:pt x="898" y="1192"/>
                  </a:lnTo>
                  <a:lnTo>
                    <a:pt x="897" y="1303"/>
                  </a:lnTo>
                  <a:lnTo>
                    <a:pt x="898" y="1413"/>
                  </a:lnTo>
                  <a:lnTo>
                    <a:pt x="903" y="1522"/>
                  </a:lnTo>
                  <a:lnTo>
                    <a:pt x="911" y="1628"/>
                  </a:lnTo>
                  <a:lnTo>
                    <a:pt x="922" y="1732"/>
                  </a:lnTo>
                  <a:lnTo>
                    <a:pt x="935" y="1834"/>
                  </a:lnTo>
                  <a:lnTo>
                    <a:pt x="852" y="1823"/>
                  </a:lnTo>
                  <a:lnTo>
                    <a:pt x="772" y="1814"/>
                  </a:lnTo>
                  <a:lnTo>
                    <a:pt x="691" y="1807"/>
                  </a:lnTo>
                  <a:lnTo>
                    <a:pt x="609" y="1802"/>
                  </a:lnTo>
                  <a:lnTo>
                    <a:pt x="525" y="1799"/>
                  </a:lnTo>
                  <a:lnTo>
                    <a:pt x="436" y="1798"/>
                  </a:lnTo>
                  <a:lnTo>
                    <a:pt x="198" y="1798"/>
                  </a:lnTo>
                  <a:lnTo>
                    <a:pt x="0" y="1460"/>
                  </a:lnTo>
                  <a:lnTo>
                    <a:pt x="0" y="1145"/>
                  </a:lnTo>
                  <a:lnTo>
                    <a:pt x="198" y="808"/>
                  </a:lnTo>
                  <a:lnTo>
                    <a:pt x="436" y="808"/>
                  </a:lnTo>
                  <a:lnTo>
                    <a:pt x="525" y="807"/>
                  </a:lnTo>
                  <a:lnTo>
                    <a:pt x="609" y="803"/>
                  </a:lnTo>
                  <a:lnTo>
                    <a:pt x="691" y="799"/>
                  </a:lnTo>
                  <a:lnTo>
                    <a:pt x="772" y="791"/>
                  </a:lnTo>
                  <a:lnTo>
                    <a:pt x="852" y="782"/>
                  </a:lnTo>
                  <a:lnTo>
                    <a:pt x="935" y="771"/>
                  </a:lnTo>
                  <a:close/>
                  <a:moveTo>
                    <a:pt x="3078" y="198"/>
                  </a:moveTo>
                  <a:lnTo>
                    <a:pt x="3061" y="200"/>
                  </a:lnTo>
                  <a:lnTo>
                    <a:pt x="3044" y="208"/>
                  </a:lnTo>
                  <a:lnTo>
                    <a:pt x="3028" y="217"/>
                  </a:lnTo>
                  <a:lnTo>
                    <a:pt x="3013" y="230"/>
                  </a:lnTo>
                  <a:lnTo>
                    <a:pt x="3000" y="242"/>
                  </a:lnTo>
                  <a:lnTo>
                    <a:pt x="2990" y="253"/>
                  </a:lnTo>
                  <a:lnTo>
                    <a:pt x="2963" y="286"/>
                  </a:lnTo>
                  <a:lnTo>
                    <a:pt x="2937" y="326"/>
                  </a:lnTo>
                  <a:lnTo>
                    <a:pt x="2912" y="371"/>
                  </a:lnTo>
                  <a:lnTo>
                    <a:pt x="2887" y="422"/>
                  </a:lnTo>
                  <a:lnTo>
                    <a:pt x="2864" y="479"/>
                  </a:lnTo>
                  <a:lnTo>
                    <a:pt x="2839" y="554"/>
                  </a:lnTo>
                  <a:lnTo>
                    <a:pt x="2816" y="635"/>
                  </a:lnTo>
                  <a:lnTo>
                    <a:pt x="2795" y="720"/>
                  </a:lnTo>
                  <a:lnTo>
                    <a:pt x="2777" y="809"/>
                  </a:lnTo>
                  <a:lnTo>
                    <a:pt x="2763" y="902"/>
                  </a:lnTo>
                  <a:lnTo>
                    <a:pt x="2751" y="998"/>
                  </a:lnTo>
                  <a:lnTo>
                    <a:pt x="2743" y="1098"/>
                  </a:lnTo>
                  <a:lnTo>
                    <a:pt x="2738" y="1200"/>
                  </a:lnTo>
                  <a:lnTo>
                    <a:pt x="2736" y="1303"/>
                  </a:lnTo>
                  <a:lnTo>
                    <a:pt x="2738" y="1406"/>
                  </a:lnTo>
                  <a:lnTo>
                    <a:pt x="2743" y="1508"/>
                  </a:lnTo>
                  <a:lnTo>
                    <a:pt x="2751" y="1607"/>
                  </a:lnTo>
                  <a:lnTo>
                    <a:pt x="2763" y="1704"/>
                  </a:lnTo>
                  <a:lnTo>
                    <a:pt x="2777" y="1797"/>
                  </a:lnTo>
                  <a:lnTo>
                    <a:pt x="2795" y="1885"/>
                  </a:lnTo>
                  <a:lnTo>
                    <a:pt x="2816" y="1970"/>
                  </a:lnTo>
                  <a:lnTo>
                    <a:pt x="2839" y="2051"/>
                  </a:lnTo>
                  <a:lnTo>
                    <a:pt x="2864" y="2127"/>
                  </a:lnTo>
                  <a:lnTo>
                    <a:pt x="2887" y="2183"/>
                  </a:lnTo>
                  <a:lnTo>
                    <a:pt x="2912" y="2234"/>
                  </a:lnTo>
                  <a:lnTo>
                    <a:pt x="2937" y="2279"/>
                  </a:lnTo>
                  <a:lnTo>
                    <a:pt x="2963" y="2319"/>
                  </a:lnTo>
                  <a:lnTo>
                    <a:pt x="2990" y="2352"/>
                  </a:lnTo>
                  <a:lnTo>
                    <a:pt x="3000" y="2364"/>
                  </a:lnTo>
                  <a:lnTo>
                    <a:pt x="3013" y="2376"/>
                  </a:lnTo>
                  <a:lnTo>
                    <a:pt x="3028" y="2388"/>
                  </a:lnTo>
                  <a:lnTo>
                    <a:pt x="3044" y="2398"/>
                  </a:lnTo>
                  <a:lnTo>
                    <a:pt x="3061" y="2406"/>
                  </a:lnTo>
                  <a:lnTo>
                    <a:pt x="3078" y="2408"/>
                  </a:lnTo>
                  <a:lnTo>
                    <a:pt x="3095" y="2406"/>
                  </a:lnTo>
                  <a:lnTo>
                    <a:pt x="3112" y="2398"/>
                  </a:lnTo>
                  <a:lnTo>
                    <a:pt x="3127" y="2388"/>
                  </a:lnTo>
                  <a:lnTo>
                    <a:pt x="3143" y="2376"/>
                  </a:lnTo>
                  <a:lnTo>
                    <a:pt x="3155" y="2364"/>
                  </a:lnTo>
                  <a:lnTo>
                    <a:pt x="3166" y="2352"/>
                  </a:lnTo>
                  <a:lnTo>
                    <a:pt x="3193" y="2319"/>
                  </a:lnTo>
                  <a:lnTo>
                    <a:pt x="3219" y="2279"/>
                  </a:lnTo>
                  <a:lnTo>
                    <a:pt x="3245" y="2234"/>
                  </a:lnTo>
                  <a:lnTo>
                    <a:pt x="3269" y="2183"/>
                  </a:lnTo>
                  <a:lnTo>
                    <a:pt x="3291" y="2127"/>
                  </a:lnTo>
                  <a:lnTo>
                    <a:pt x="3317" y="2051"/>
                  </a:lnTo>
                  <a:lnTo>
                    <a:pt x="3341" y="1970"/>
                  </a:lnTo>
                  <a:lnTo>
                    <a:pt x="3362" y="1885"/>
                  </a:lnTo>
                  <a:lnTo>
                    <a:pt x="3379" y="1797"/>
                  </a:lnTo>
                  <a:lnTo>
                    <a:pt x="3394" y="1704"/>
                  </a:lnTo>
                  <a:lnTo>
                    <a:pt x="3405" y="1607"/>
                  </a:lnTo>
                  <a:lnTo>
                    <a:pt x="3413" y="1508"/>
                  </a:lnTo>
                  <a:lnTo>
                    <a:pt x="3418" y="1406"/>
                  </a:lnTo>
                  <a:lnTo>
                    <a:pt x="3419" y="1303"/>
                  </a:lnTo>
                  <a:lnTo>
                    <a:pt x="3418" y="1200"/>
                  </a:lnTo>
                  <a:lnTo>
                    <a:pt x="3413" y="1098"/>
                  </a:lnTo>
                  <a:lnTo>
                    <a:pt x="3405" y="998"/>
                  </a:lnTo>
                  <a:lnTo>
                    <a:pt x="3394" y="902"/>
                  </a:lnTo>
                  <a:lnTo>
                    <a:pt x="3379" y="809"/>
                  </a:lnTo>
                  <a:lnTo>
                    <a:pt x="3362" y="720"/>
                  </a:lnTo>
                  <a:lnTo>
                    <a:pt x="3341" y="635"/>
                  </a:lnTo>
                  <a:lnTo>
                    <a:pt x="3317" y="554"/>
                  </a:lnTo>
                  <a:lnTo>
                    <a:pt x="3291" y="479"/>
                  </a:lnTo>
                  <a:lnTo>
                    <a:pt x="3269" y="422"/>
                  </a:lnTo>
                  <a:lnTo>
                    <a:pt x="3245" y="371"/>
                  </a:lnTo>
                  <a:lnTo>
                    <a:pt x="3219" y="326"/>
                  </a:lnTo>
                  <a:lnTo>
                    <a:pt x="3193" y="286"/>
                  </a:lnTo>
                  <a:lnTo>
                    <a:pt x="3166" y="253"/>
                  </a:lnTo>
                  <a:lnTo>
                    <a:pt x="3155" y="242"/>
                  </a:lnTo>
                  <a:lnTo>
                    <a:pt x="3143" y="230"/>
                  </a:lnTo>
                  <a:lnTo>
                    <a:pt x="3127" y="217"/>
                  </a:lnTo>
                  <a:lnTo>
                    <a:pt x="3112" y="208"/>
                  </a:lnTo>
                  <a:lnTo>
                    <a:pt x="3095" y="200"/>
                  </a:lnTo>
                  <a:lnTo>
                    <a:pt x="3078" y="198"/>
                  </a:lnTo>
                  <a:close/>
                  <a:moveTo>
                    <a:pt x="2884" y="0"/>
                  </a:moveTo>
                  <a:lnTo>
                    <a:pt x="3179" y="0"/>
                  </a:lnTo>
                  <a:lnTo>
                    <a:pt x="3176" y="0"/>
                  </a:lnTo>
                  <a:lnTo>
                    <a:pt x="3214" y="5"/>
                  </a:lnTo>
                  <a:lnTo>
                    <a:pt x="3249" y="17"/>
                  </a:lnTo>
                  <a:lnTo>
                    <a:pt x="3284" y="37"/>
                  </a:lnTo>
                  <a:lnTo>
                    <a:pt x="3317" y="62"/>
                  </a:lnTo>
                  <a:lnTo>
                    <a:pt x="3351" y="96"/>
                  </a:lnTo>
                  <a:lnTo>
                    <a:pt x="3383" y="136"/>
                  </a:lnTo>
                  <a:lnTo>
                    <a:pt x="3413" y="181"/>
                  </a:lnTo>
                  <a:lnTo>
                    <a:pt x="3441" y="233"/>
                  </a:lnTo>
                  <a:lnTo>
                    <a:pt x="3469" y="289"/>
                  </a:lnTo>
                  <a:lnTo>
                    <a:pt x="3495" y="351"/>
                  </a:lnTo>
                  <a:lnTo>
                    <a:pt x="3520" y="419"/>
                  </a:lnTo>
                  <a:lnTo>
                    <a:pt x="3542" y="491"/>
                  </a:lnTo>
                  <a:lnTo>
                    <a:pt x="3562" y="567"/>
                  </a:lnTo>
                  <a:lnTo>
                    <a:pt x="3581" y="648"/>
                  </a:lnTo>
                  <a:lnTo>
                    <a:pt x="3597" y="732"/>
                  </a:lnTo>
                  <a:lnTo>
                    <a:pt x="3612" y="820"/>
                  </a:lnTo>
                  <a:lnTo>
                    <a:pt x="3623" y="911"/>
                  </a:lnTo>
                  <a:lnTo>
                    <a:pt x="3633" y="1005"/>
                  </a:lnTo>
                  <a:lnTo>
                    <a:pt x="3639" y="1102"/>
                  </a:lnTo>
                  <a:lnTo>
                    <a:pt x="3644" y="1201"/>
                  </a:lnTo>
                  <a:lnTo>
                    <a:pt x="3645" y="1303"/>
                  </a:lnTo>
                  <a:lnTo>
                    <a:pt x="3644" y="1405"/>
                  </a:lnTo>
                  <a:lnTo>
                    <a:pt x="3639" y="1503"/>
                  </a:lnTo>
                  <a:lnTo>
                    <a:pt x="3633" y="1601"/>
                  </a:lnTo>
                  <a:lnTo>
                    <a:pt x="3623" y="1695"/>
                  </a:lnTo>
                  <a:lnTo>
                    <a:pt x="3612" y="1785"/>
                  </a:lnTo>
                  <a:lnTo>
                    <a:pt x="3597" y="1873"/>
                  </a:lnTo>
                  <a:lnTo>
                    <a:pt x="3581" y="1957"/>
                  </a:lnTo>
                  <a:lnTo>
                    <a:pt x="3562" y="2038"/>
                  </a:lnTo>
                  <a:lnTo>
                    <a:pt x="3542" y="2114"/>
                  </a:lnTo>
                  <a:lnTo>
                    <a:pt x="3520" y="2186"/>
                  </a:lnTo>
                  <a:lnTo>
                    <a:pt x="3495" y="2254"/>
                  </a:lnTo>
                  <a:lnTo>
                    <a:pt x="3469" y="2316"/>
                  </a:lnTo>
                  <a:lnTo>
                    <a:pt x="3441" y="2372"/>
                  </a:lnTo>
                  <a:lnTo>
                    <a:pt x="3413" y="2424"/>
                  </a:lnTo>
                  <a:lnTo>
                    <a:pt x="3383" y="2470"/>
                  </a:lnTo>
                  <a:lnTo>
                    <a:pt x="3351" y="2510"/>
                  </a:lnTo>
                  <a:lnTo>
                    <a:pt x="3317" y="2543"/>
                  </a:lnTo>
                  <a:lnTo>
                    <a:pt x="3284" y="2568"/>
                  </a:lnTo>
                  <a:lnTo>
                    <a:pt x="3249" y="2588"/>
                  </a:lnTo>
                  <a:lnTo>
                    <a:pt x="3214" y="2600"/>
                  </a:lnTo>
                  <a:lnTo>
                    <a:pt x="3176" y="2605"/>
                  </a:lnTo>
                  <a:lnTo>
                    <a:pt x="3179" y="2605"/>
                  </a:lnTo>
                  <a:lnTo>
                    <a:pt x="2884" y="2605"/>
                  </a:lnTo>
                  <a:lnTo>
                    <a:pt x="2882" y="2603"/>
                  </a:lnTo>
                  <a:lnTo>
                    <a:pt x="2874" y="2597"/>
                  </a:lnTo>
                  <a:lnTo>
                    <a:pt x="2863" y="2589"/>
                  </a:lnTo>
                  <a:lnTo>
                    <a:pt x="2845" y="2577"/>
                  </a:lnTo>
                  <a:lnTo>
                    <a:pt x="2824" y="2563"/>
                  </a:lnTo>
                  <a:lnTo>
                    <a:pt x="2799" y="2545"/>
                  </a:lnTo>
                  <a:lnTo>
                    <a:pt x="2769" y="2525"/>
                  </a:lnTo>
                  <a:lnTo>
                    <a:pt x="2734" y="2503"/>
                  </a:lnTo>
                  <a:lnTo>
                    <a:pt x="2696" y="2479"/>
                  </a:lnTo>
                  <a:lnTo>
                    <a:pt x="2653" y="2453"/>
                  </a:lnTo>
                  <a:lnTo>
                    <a:pt x="2607" y="2426"/>
                  </a:lnTo>
                  <a:lnTo>
                    <a:pt x="2556" y="2397"/>
                  </a:lnTo>
                  <a:lnTo>
                    <a:pt x="2502" y="2366"/>
                  </a:lnTo>
                  <a:lnTo>
                    <a:pt x="2443" y="2335"/>
                  </a:lnTo>
                  <a:lnTo>
                    <a:pt x="2382" y="2303"/>
                  </a:lnTo>
                  <a:lnTo>
                    <a:pt x="2317" y="2269"/>
                  </a:lnTo>
                  <a:lnTo>
                    <a:pt x="2247" y="2236"/>
                  </a:lnTo>
                  <a:lnTo>
                    <a:pt x="2176" y="2203"/>
                  </a:lnTo>
                  <a:lnTo>
                    <a:pt x="2100" y="2169"/>
                  </a:lnTo>
                  <a:lnTo>
                    <a:pt x="2023" y="2135"/>
                  </a:lnTo>
                  <a:lnTo>
                    <a:pt x="1941" y="2102"/>
                  </a:lnTo>
                  <a:lnTo>
                    <a:pt x="1857" y="2070"/>
                  </a:lnTo>
                  <a:lnTo>
                    <a:pt x="1770" y="2039"/>
                  </a:lnTo>
                  <a:lnTo>
                    <a:pt x="1680" y="2008"/>
                  </a:lnTo>
                  <a:lnTo>
                    <a:pt x="1587" y="1979"/>
                  </a:lnTo>
                  <a:lnTo>
                    <a:pt x="1492" y="1952"/>
                  </a:lnTo>
                  <a:lnTo>
                    <a:pt x="1395" y="1925"/>
                  </a:lnTo>
                  <a:lnTo>
                    <a:pt x="1296" y="1901"/>
                  </a:lnTo>
                  <a:lnTo>
                    <a:pt x="1193" y="1878"/>
                  </a:lnTo>
                  <a:lnTo>
                    <a:pt x="1178" y="1795"/>
                  </a:lnTo>
                  <a:lnTo>
                    <a:pt x="1166" y="1707"/>
                  </a:lnTo>
                  <a:lnTo>
                    <a:pt x="1156" y="1613"/>
                  </a:lnTo>
                  <a:lnTo>
                    <a:pt x="1150" y="1514"/>
                  </a:lnTo>
                  <a:lnTo>
                    <a:pt x="1145" y="1411"/>
                  </a:lnTo>
                  <a:lnTo>
                    <a:pt x="1143" y="1303"/>
                  </a:lnTo>
                  <a:lnTo>
                    <a:pt x="1145" y="1194"/>
                  </a:lnTo>
                  <a:lnTo>
                    <a:pt x="1150" y="1091"/>
                  </a:lnTo>
                  <a:lnTo>
                    <a:pt x="1156" y="993"/>
                  </a:lnTo>
                  <a:lnTo>
                    <a:pt x="1166" y="898"/>
                  </a:lnTo>
                  <a:lnTo>
                    <a:pt x="1178" y="810"/>
                  </a:lnTo>
                  <a:lnTo>
                    <a:pt x="1193" y="727"/>
                  </a:lnTo>
                  <a:lnTo>
                    <a:pt x="1296" y="705"/>
                  </a:lnTo>
                  <a:lnTo>
                    <a:pt x="1395" y="680"/>
                  </a:lnTo>
                  <a:lnTo>
                    <a:pt x="1492" y="654"/>
                  </a:lnTo>
                  <a:lnTo>
                    <a:pt x="1587" y="626"/>
                  </a:lnTo>
                  <a:lnTo>
                    <a:pt x="1680" y="597"/>
                  </a:lnTo>
                  <a:lnTo>
                    <a:pt x="1770" y="566"/>
                  </a:lnTo>
                  <a:lnTo>
                    <a:pt x="1857" y="535"/>
                  </a:lnTo>
                  <a:lnTo>
                    <a:pt x="1941" y="503"/>
                  </a:lnTo>
                  <a:lnTo>
                    <a:pt x="2023" y="470"/>
                  </a:lnTo>
                  <a:lnTo>
                    <a:pt x="2100" y="437"/>
                  </a:lnTo>
                  <a:lnTo>
                    <a:pt x="2176" y="402"/>
                  </a:lnTo>
                  <a:lnTo>
                    <a:pt x="2248" y="369"/>
                  </a:lnTo>
                  <a:lnTo>
                    <a:pt x="2317" y="336"/>
                  </a:lnTo>
                  <a:lnTo>
                    <a:pt x="2382" y="303"/>
                  </a:lnTo>
                  <a:lnTo>
                    <a:pt x="2443" y="271"/>
                  </a:lnTo>
                  <a:lnTo>
                    <a:pt x="2502" y="240"/>
                  </a:lnTo>
                  <a:lnTo>
                    <a:pt x="2556" y="209"/>
                  </a:lnTo>
                  <a:lnTo>
                    <a:pt x="2607" y="180"/>
                  </a:lnTo>
                  <a:lnTo>
                    <a:pt x="2653" y="152"/>
                  </a:lnTo>
                  <a:lnTo>
                    <a:pt x="2696" y="127"/>
                  </a:lnTo>
                  <a:lnTo>
                    <a:pt x="2734" y="102"/>
                  </a:lnTo>
                  <a:lnTo>
                    <a:pt x="2769" y="80"/>
                  </a:lnTo>
                  <a:lnTo>
                    <a:pt x="2799" y="60"/>
                  </a:lnTo>
                  <a:lnTo>
                    <a:pt x="2824" y="43"/>
                  </a:lnTo>
                  <a:lnTo>
                    <a:pt x="2845" y="28"/>
                  </a:lnTo>
                  <a:lnTo>
                    <a:pt x="2863" y="16"/>
                  </a:lnTo>
                  <a:lnTo>
                    <a:pt x="2874" y="8"/>
                  </a:lnTo>
                  <a:lnTo>
                    <a:pt x="2882" y="3"/>
                  </a:lnTo>
                  <a:lnTo>
                    <a:pt x="2884"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nvGrpSpPr>
          <p:cNvPr id="3" name="Group 2">
            <a:extLst>
              <a:ext uri="{FF2B5EF4-FFF2-40B4-BE49-F238E27FC236}">
                <a16:creationId xmlns:a16="http://schemas.microsoft.com/office/drawing/2014/main" id="{0EA5E3E4-83C7-4279-8142-A37D4819AD43}"/>
              </a:ext>
            </a:extLst>
          </p:cNvPr>
          <p:cNvGrpSpPr/>
          <p:nvPr/>
        </p:nvGrpSpPr>
        <p:grpSpPr>
          <a:xfrm>
            <a:off x="1064782" y="2047164"/>
            <a:ext cx="1989787" cy="3227193"/>
            <a:chOff x="1064782" y="2047164"/>
            <a:chExt cx="1989787" cy="3227193"/>
          </a:xfrm>
        </p:grpSpPr>
        <p:sp>
          <p:nvSpPr>
            <p:cNvPr id="391" name="Rounded Rectangle 1">
              <a:extLst>
                <a:ext uri="{FF2B5EF4-FFF2-40B4-BE49-F238E27FC236}">
                  <a16:creationId xmlns:a16="http://schemas.microsoft.com/office/drawing/2014/main" id="{40B07158-1125-4627-B693-CAAF5546E3E9}"/>
                </a:ext>
              </a:extLst>
            </p:cNvPr>
            <p:cNvSpPr/>
            <p:nvPr/>
          </p:nvSpPr>
          <p:spPr>
            <a:xfrm>
              <a:off x="1145276" y="2047164"/>
              <a:ext cx="1828800" cy="1828800"/>
            </a:xfrm>
            <a:prstGeom prst="roundRect">
              <a:avLst/>
            </a:prstGeom>
            <a:solidFill>
              <a:srgbClr val="DF362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5" name="Rectangle 394">
              <a:extLst>
                <a:ext uri="{FF2B5EF4-FFF2-40B4-BE49-F238E27FC236}">
                  <a16:creationId xmlns:a16="http://schemas.microsoft.com/office/drawing/2014/main" id="{3E648E51-EB80-483F-82BE-1A8BFC773CA8}"/>
                </a:ext>
              </a:extLst>
            </p:cNvPr>
            <p:cNvSpPr/>
            <p:nvPr/>
          </p:nvSpPr>
          <p:spPr>
            <a:xfrm>
              <a:off x="1064782" y="4321743"/>
              <a:ext cx="1989787"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Hoạt động trên nhiều thiết bị</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grpSp>
          <p:nvGrpSpPr>
            <p:cNvPr id="416" name="Group 26">
              <a:extLst>
                <a:ext uri="{FF2B5EF4-FFF2-40B4-BE49-F238E27FC236}">
                  <a16:creationId xmlns:a16="http://schemas.microsoft.com/office/drawing/2014/main" id="{42131C6F-8992-48AF-8A26-4A51ACE2D341}"/>
                </a:ext>
              </a:extLst>
            </p:cNvPr>
            <p:cNvGrpSpPr>
              <a:grpSpLocks noChangeAspect="1"/>
            </p:cNvGrpSpPr>
            <p:nvPr/>
          </p:nvGrpSpPr>
          <p:grpSpPr bwMode="auto">
            <a:xfrm>
              <a:off x="1369478" y="2493228"/>
              <a:ext cx="1402873" cy="924416"/>
              <a:chOff x="0" y="1024"/>
              <a:chExt cx="475" cy="313"/>
            </a:xfrm>
            <a:solidFill>
              <a:sysClr val="window" lastClr="FFFFFF"/>
            </a:solidFill>
          </p:grpSpPr>
          <p:sp>
            <p:nvSpPr>
              <p:cNvPr id="417" name="Freeform 28">
                <a:extLst>
                  <a:ext uri="{FF2B5EF4-FFF2-40B4-BE49-F238E27FC236}">
                    <a16:creationId xmlns:a16="http://schemas.microsoft.com/office/drawing/2014/main" id="{953C5EF5-122D-409F-AEDF-0B3E73B4D953}"/>
                  </a:ext>
                </a:extLst>
              </p:cNvPr>
              <p:cNvSpPr>
                <a:spLocks/>
              </p:cNvSpPr>
              <p:nvPr/>
            </p:nvSpPr>
            <p:spPr bwMode="auto">
              <a:xfrm>
                <a:off x="150" y="1228"/>
                <a:ext cx="217" cy="63"/>
              </a:xfrm>
              <a:custGeom>
                <a:avLst/>
                <a:gdLst>
                  <a:gd name="T0" fmla="*/ 0 w 1518"/>
                  <a:gd name="T1" fmla="*/ 0 h 442"/>
                  <a:gd name="T2" fmla="*/ 1518 w 1518"/>
                  <a:gd name="T3" fmla="*/ 0 h 442"/>
                  <a:gd name="T4" fmla="*/ 1518 w 1518"/>
                  <a:gd name="T5" fmla="*/ 246 h 442"/>
                  <a:gd name="T6" fmla="*/ 917 w 1518"/>
                  <a:gd name="T7" fmla="*/ 246 h 442"/>
                  <a:gd name="T8" fmla="*/ 917 w 1518"/>
                  <a:gd name="T9" fmla="*/ 353 h 442"/>
                  <a:gd name="T10" fmla="*/ 1457 w 1518"/>
                  <a:gd name="T11" fmla="*/ 353 h 442"/>
                  <a:gd name="T12" fmla="*/ 1457 w 1518"/>
                  <a:gd name="T13" fmla="*/ 442 h 442"/>
                  <a:gd name="T14" fmla="*/ 0 w 1518"/>
                  <a:gd name="T15" fmla="*/ 442 h 442"/>
                  <a:gd name="T16" fmla="*/ 0 w 1518"/>
                  <a:gd name="T17" fmla="*/ 353 h 442"/>
                  <a:gd name="T18" fmla="*/ 463 w 1518"/>
                  <a:gd name="T19" fmla="*/ 353 h 442"/>
                  <a:gd name="T20" fmla="*/ 463 w 1518"/>
                  <a:gd name="T21" fmla="*/ 246 h 442"/>
                  <a:gd name="T22" fmla="*/ 0 w 1518"/>
                  <a:gd name="T23" fmla="*/ 246 h 442"/>
                  <a:gd name="T24" fmla="*/ 0 w 1518"/>
                  <a:gd name="T25"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8" h="442">
                    <a:moveTo>
                      <a:pt x="0" y="0"/>
                    </a:moveTo>
                    <a:lnTo>
                      <a:pt x="1518" y="0"/>
                    </a:lnTo>
                    <a:lnTo>
                      <a:pt x="1518" y="246"/>
                    </a:lnTo>
                    <a:lnTo>
                      <a:pt x="917" y="246"/>
                    </a:lnTo>
                    <a:lnTo>
                      <a:pt x="917" y="353"/>
                    </a:lnTo>
                    <a:lnTo>
                      <a:pt x="1457" y="353"/>
                    </a:lnTo>
                    <a:lnTo>
                      <a:pt x="1457" y="442"/>
                    </a:lnTo>
                    <a:lnTo>
                      <a:pt x="0" y="442"/>
                    </a:lnTo>
                    <a:lnTo>
                      <a:pt x="0" y="353"/>
                    </a:lnTo>
                    <a:lnTo>
                      <a:pt x="463" y="353"/>
                    </a:lnTo>
                    <a:lnTo>
                      <a:pt x="463" y="246"/>
                    </a:lnTo>
                    <a:lnTo>
                      <a:pt x="0" y="246"/>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8" name="Freeform 29">
                <a:extLst>
                  <a:ext uri="{FF2B5EF4-FFF2-40B4-BE49-F238E27FC236}">
                    <a16:creationId xmlns:a16="http://schemas.microsoft.com/office/drawing/2014/main" id="{2383E0B3-2925-463B-83FB-1364A49BA41D}"/>
                  </a:ext>
                </a:extLst>
              </p:cNvPr>
              <p:cNvSpPr>
                <a:spLocks/>
              </p:cNvSpPr>
              <p:nvPr/>
            </p:nvSpPr>
            <p:spPr bwMode="auto">
              <a:xfrm>
                <a:off x="65" y="1024"/>
                <a:ext cx="370" cy="155"/>
              </a:xfrm>
              <a:custGeom>
                <a:avLst/>
                <a:gdLst>
                  <a:gd name="T0" fmla="*/ 0 w 2587"/>
                  <a:gd name="T1" fmla="*/ 0 h 1079"/>
                  <a:gd name="T2" fmla="*/ 2587 w 2587"/>
                  <a:gd name="T3" fmla="*/ 0 h 1079"/>
                  <a:gd name="T4" fmla="*/ 2587 w 2587"/>
                  <a:gd name="T5" fmla="*/ 1079 h 1079"/>
                  <a:gd name="T6" fmla="*/ 2398 w 2587"/>
                  <a:gd name="T7" fmla="*/ 1079 h 1079"/>
                  <a:gd name="T8" fmla="*/ 2398 w 2587"/>
                  <a:gd name="T9" fmla="*/ 190 h 1079"/>
                  <a:gd name="T10" fmla="*/ 188 w 2587"/>
                  <a:gd name="T11" fmla="*/ 190 h 1079"/>
                  <a:gd name="T12" fmla="*/ 188 w 2587"/>
                  <a:gd name="T13" fmla="*/ 595 h 1079"/>
                  <a:gd name="T14" fmla="*/ 0 w 2587"/>
                  <a:gd name="T15" fmla="*/ 595 h 1079"/>
                  <a:gd name="T16" fmla="*/ 0 w 2587"/>
                  <a:gd name="T17" fmla="*/ 0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7" h="1079">
                    <a:moveTo>
                      <a:pt x="0" y="0"/>
                    </a:moveTo>
                    <a:lnTo>
                      <a:pt x="2587" y="0"/>
                    </a:lnTo>
                    <a:lnTo>
                      <a:pt x="2587" y="1079"/>
                    </a:lnTo>
                    <a:lnTo>
                      <a:pt x="2398" y="1079"/>
                    </a:lnTo>
                    <a:lnTo>
                      <a:pt x="2398" y="190"/>
                    </a:lnTo>
                    <a:lnTo>
                      <a:pt x="188" y="190"/>
                    </a:lnTo>
                    <a:lnTo>
                      <a:pt x="188" y="595"/>
                    </a:lnTo>
                    <a:lnTo>
                      <a:pt x="0" y="595"/>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19" name="Freeform 30">
                <a:extLst>
                  <a:ext uri="{FF2B5EF4-FFF2-40B4-BE49-F238E27FC236}">
                    <a16:creationId xmlns:a16="http://schemas.microsoft.com/office/drawing/2014/main" id="{D93886B8-2A7E-44E3-8E0E-51EC84E93A93}"/>
                  </a:ext>
                </a:extLst>
              </p:cNvPr>
              <p:cNvSpPr>
                <a:spLocks noEditPoints="1"/>
              </p:cNvSpPr>
              <p:nvPr/>
            </p:nvSpPr>
            <p:spPr bwMode="auto">
              <a:xfrm>
                <a:off x="0" y="1118"/>
                <a:ext cx="141" cy="213"/>
              </a:xfrm>
              <a:custGeom>
                <a:avLst/>
                <a:gdLst>
                  <a:gd name="T0" fmla="*/ 515 w 988"/>
                  <a:gd name="T1" fmla="*/ 1320 h 1491"/>
                  <a:gd name="T2" fmla="*/ 500 w 988"/>
                  <a:gd name="T3" fmla="*/ 1323 h 1491"/>
                  <a:gd name="T4" fmla="*/ 487 w 988"/>
                  <a:gd name="T5" fmla="*/ 1330 h 1491"/>
                  <a:gd name="T6" fmla="*/ 476 w 988"/>
                  <a:gd name="T7" fmla="*/ 1340 h 1491"/>
                  <a:gd name="T8" fmla="*/ 470 w 988"/>
                  <a:gd name="T9" fmla="*/ 1354 h 1491"/>
                  <a:gd name="T10" fmla="*/ 467 w 988"/>
                  <a:gd name="T11" fmla="*/ 1368 h 1491"/>
                  <a:gd name="T12" fmla="*/ 470 w 988"/>
                  <a:gd name="T13" fmla="*/ 1384 h 1491"/>
                  <a:gd name="T14" fmla="*/ 476 w 988"/>
                  <a:gd name="T15" fmla="*/ 1396 h 1491"/>
                  <a:gd name="T16" fmla="*/ 487 w 988"/>
                  <a:gd name="T17" fmla="*/ 1406 h 1491"/>
                  <a:gd name="T18" fmla="*/ 500 w 988"/>
                  <a:gd name="T19" fmla="*/ 1414 h 1491"/>
                  <a:gd name="T20" fmla="*/ 515 w 988"/>
                  <a:gd name="T21" fmla="*/ 1416 h 1491"/>
                  <a:gd name="T22" fmla="*/ 530 w 988"/>
                  <a:gd name="T23" fmla="*/ 1414 h 1491"/>
                  <a:gd name="T24" fmla="*/ 543 w 988"/>
                  <a:gd name="T25" fmla="*/ 1407 h 1491"/>
                  <a:gd name="T26" fmla="*/ 554 w 988"/>
                  <a:gd name="T27" fmla="*/ 1397 h 1491"/>
                  <a:gd name="T28" fmla="*/ 560 w 988"/>
                  <a:gd name="T29" fmla="*/ 1384 h 1491"/>
                  <a:gd name="T30" fmla="*/ 563 w 988"/>
                  <a:gd name="T31" fmla="*/ 1368 h 1491"/>
                  <a:gd name="T32" fmla="*/ 560 w 988"/>
                  <a:gd name="T33" fmla="*/ 1354 h 1491"/>
                  <a:gd name="T34" fmla="*/ 554 w 988"/>
                  <a:gd name="T35" fmla="*/ 1340 h 1491"/>
                  <a:gd name="T36" fmla="*/ 543 w 988"/>
                  <a:gd name="T37" fmla="*/ 1330 h 1491"/>
                  <a:gd name="T38" fmla="*/ 530 w 988"/>
                  <a:gd name="T39" fmla="*/ 1323 h 1491"/>
                  <a:gd name="T40" fmla="*/ 515 w 988"/>
                  <a:gd name="T41" fmla="*/ 1320 h 1491"/>
                  <a:gd name="T42" fmla="*/ 143 w 988"/>
                  <a:gd name="T43" fmla="*/ 144 h 1491"/>
                  <a:gd name="T44" fmla="*/ 143 w 988"/>
                  <a:gd name="T45" fmla="*/ 1244 h 1491"/>
                  <a:gd name="T46" fmla="*/ 845 w 988"/>
                  <a:gd name="T47" fmla="*/ 1244 h 1491"/>
                  <a:gd name="T48" fmla="*/ 845 w 988"/>
                  <a:gd name="T49" fmla="*/ 144 h 1491"/>
                  <a:gd name="T50" fmla="*/ 143 w 988"/>
                  <a:gd name="T51" fmla="*/ 144 h 1491"/>
                  <a:gd name="T52" fmla="*/ 0 w 988"/>
                  <a:gd name="T53" fmla="*/ 0 h 1491"/>
                  <a:gd name="T54" fmla="*/ 988 w 988"/>
                  <a:gd name="T55" fmla="*/ 0 h 1491"/>
                  <a:gd name="T56" fmla="*/ 988 w 988"/>
                  <a:gd name="T57" fmla="*/ 1491 h 1491"/>
                  <a:gd name="T58" fmla="*/ 0 w 988"/>
                  <a:gd name="T59" fmla="*/ 1491 h 1491"/>
                  <a:gd name="T60" fmla="*/ 0 w 988"/>
                  <a:gd name="T61"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8" h="1491">
                    <a:moveTo>
                      <a:pt x="515" y="1320"/>
                    </a:moveTo>
                    <a:lnTo>
                      <a:pt x="500" y="1323"/>
                    </a:lnTo>
                    <a:lnTo>
                      <a:pt x="487" y="1330"/>
                    </a:lnTo>
                    <a:lnTo>
                      <a:pt x="476" y="1340"/>
                    </a:lnTo>
                    <a:lnTo>
                      <a:pt x="470" y="1354"/>
                    </a:lnTo>
                    <a:lnTo>
                      <a:pt x="467" y="1368"/>
                    </a:lnTo>
                    <a:lnTo>
                      <a:pt x="470" y="1384"/>
                    </a:lnTo>
                    <a:lnTo>
                      <a:pt x="476" y="1396"/>
                    </a:lnTo>
                    <a:lnTo>
                      <a:pt x="487" y="1406"/>
                    </a:lnTo>
                    <a:lnTo>
                      <a:pt x="500" y="1414"/>
                    </a:lnTo>
                    <a:lnTo>
                      <a:pt x="515" y="1416"/>
                    </a:lnTo>
                    <a:lnTo>
                      <a:pt x="530" y="1414"/>
                    </a:lnTo>
                    <a:lnTo>
                      <a:pt x="543" y="1407"/>
                    </a:lnTo>
                    <a:lnTo>
                      <a:pt x="554" y="1397"/>
                    </a:lnTo>
                    <a:lnTo>
                      <a:pt x="560" y="1384"/>
                    </a:lnTo>
                    <a:lnTo>
                      <a:pt x="563" y="1368"/>
                    </a:lnTo>
                    <a:lnTo>
                      <a:pt x="560" y="1354"/>
                    </a:lnTo>
                    <a:lnTo>
                      <a:pt x="554" y="1340"/>
                    </a:lnTo>
                    <a:lnTo>
                      <a:pt x="543" y="1330"/>
                    </a:lnTo>
                    <a:lnTo>
                      <a:pt x="530" y="1323"/>
                    </a:lnTo>
                    <a:lnTo>
                      <a:pt x="515" y="1320"/>
                    </a:lnTo>
                    <a:close/>
                    <a:moveTo>
                      <a:pt x="143" y="144"/>
                    </a:moveTo>
                    <a:lnTo>
                      <a:pt x="143" y="1244"/>
                    </a:lnTo>
                    <a:lnTo>
                      <a:pt x="845" y="1244"/>
                    </a:lnTo>
                    <a:lnTo>
                      <a:pt x="845" y="144"/>
                    </a:lnTo>
                    <a:lnTo>
                      <a:pt x="143" y="144"/>
                    </a:lnTo>
                    <a:close/>
                    <a:moveTo>
                      <a:pt x="0" y="0"/>
                    </a:moveTo>
                    <a:lnTo>
                      <a:pt x="988" y="0"/>
                    </a:lnTo>
                    <a:lnTo>
                      <a:pt x="988" y="1491"/>
                    </a:lnTo>
                    <a:lnTo>
                      <a:pt x="0" y="1491"/>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20" name="Freeform 31">
                <a:extLst>
                  <a:ext uri="{FF2B5EF4-FFF2-40B4-BE49-F238E27FC236}">
                    <a16:creationId xmlns:a16="http://schemas.microsoft.com/office/drawing/2014/main" id="{71F238B1-D9A1-44DE-AC30-F2D7D0F83896}"/>
                  </a:ext>
                </a:extLst>
              </p:cNvPr>
              <p:cNvSpPr>
                <a:spLocks noEditPoints="1"/>
              </p:cNvSpPr>
              <p:nvPr/>
            </p:nvSpPr>
            <p:spPr bwMode="auto">
              <a:xfrm>
                <a:off x="376" y="1187"/>
                <a:ext cx="99" cy="150"/>
              </a:xfrm>
              <a:custGeom>
                <a:avLst/>
                <a:gdLst>
                  <a:gd name="T0" fmla="*/ 338 w 689"/>
                  <a:gd name="T1" fmla="*/ 936 h 1050"/>
                  <a:gd name="T2" fmla="*/ 320 w 689"/>
                  <a:gd name="T3" fmla="*/ 954 h 1050"/>
                  <a:gd name="T4" fmla="*/ 320 w 689"/>
                  <a:gd name="T5" fmla="*/ 982 h 1050"/>
                  <a:gd name="T6" fmla="*/ 338 w 689"/>
                  <a:gd name="T7" fmla="*/ 1002 h 1050"/>
                  <a:gd name="T8" fmla="*/ 366 w 689"/>
                  <a:gd name="T9" fmla="*/ 1002 h 1050"/>
                  <a:gd name="T10" fmla="*/ 386 w 689"/>
                  <a:gd name="T11" fmla="*/ 982 h 1050"/>
                  <a:gd name="T12" fmla="*/ 386 w 689"/>
                  <a:gd name="T13" fmla="*/ 954 h 1050"/>
                  <a:gd name="T14" fmla="*/ 366 w 689"/>
                  <a:gd name="T15" fmla="*/ 936 h 1050"/>
                  <a:gd name="T16" fmla="*/ 100 w 689"/>
                  <a:gd name="T17" fmla="*/ 160 h 1050"/>
                  <a:gd name="T18" fmla="*/ 124 w 689"/>
                  <a:gd name="T19" fmla="*/ 882 h 1050"/>
                  <a:gd name="T20" fmla="*/ 188 w 689"/>
                  <a:gd name="T21" fmla="*/ 882 h 1050"/>
                  <a:gd name="T22" fmla="*/ 269 w 689"/>
                  <a:gd name="T23" fmla="*/ 882 h 1050"/>
                  <a:gd name="T24" fmla="*/ 361 w 689"/>
                  <a:gd name="T25" fmla="*/ 882 h 1050"/>
                  <a:gd name="T26" fmla="*/ 456 w 689"/>
                  <a:gd name="T27" fmla="*/ 882 h 1050"/>
                  <a:gd name="T28" fmla="*/ 547 w 689"/>
                  <a:gd name="T29" fmla="*/ 882 h 1050"/>
                  <a:gd name="T30" fmla="*/ 589 w 689"/>
                  <a:gd name="T31" fmla="*/ 160 h 1050"/>
                  <a:gd name="T32" fmla="*/ 269 w 689"/>
                  <a:gd name="T33" fmla="*/ 95 h 1050"/>
                  <a:gd name="T34" fmla="*/ 447 w 689"/>
                  <a:gd name="T35" fmla="*/ 108 h 1050"/>
                  <a:gd name="T36" fmla="*/ 269 w 689"/>
                  <a:gd name="T37" fmla="*/ 95 h 1050"/>
                  <a:gd name="T38" fmla="*/ 355 w 689"/>
                  <a:gd name="T39" fmla="*/ 44 h 1050"/>
                  <a:gd name="T40" fmla="*/ 347 w 689"/>
                  <a:gd name="T41" fmla="*/ 48 h 1050"/>
                  <a:gd name="T42" fmla="*/ 343 w 689"/>
                  <a:gd name="T43" fmla="*/ 55 h 1050"/>
                  <a:gd name="T44" fmla="*/ 344 w 689"/>
                  <a:gd name="T45" fmla="*/ 63 h 1050"/>
                  <a:gd name="T46" fmla="*/ 349 w 689"/>
                  <a:gd name="T47" fmla="*/ 71 h 1050"/>
                  <a:gd name="T48" fmla="*/ 359 w 689"/>
                  <a:gd name="T49" fmla="*/ 74 h 1050"/>
                  <a:gd name="T50" fmla="*/ 367 w 689"/>
                  <a:gd name="T51" fmla="*/ 71 h 1050"/>
                  <a:gd name="T52" fmla="*/ 372 w 689"/>
                  <a:gd name="T53" fmla="*/ 63 h 1050"/>
                  <a:gd name="T54" fmla="*/ 373 w 689"/>
                  <a:gd name="T55" fmla="*/ 55 h 1050"/>
                  <a:gd name="T56" fmla="*/ 369 w 689"/>
                  <a:gd name="T57" fmla="*/ 48 h 1050"/>
                  <a:gd name="T58" fmla="*/ 362 w 689"/>
                  <a:gd name="T59" fmla="*/ 44 h 1050"/>
                  <a:gd name="T60" fmla="*/ 0 w 689"/>
                  <a:gd name="T61" fmla="*/ 0 h 1050"/>
                  <a:gd name="T62" fmla="*/ 689 w 689"/>
                  <a:gd name="T63" fmla="*/ 1050 h 1050"/>
                  <a:gd name="T64" fmla="*/ 0 w 689"/>
                  <a:gd name="T65"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9" h="1050">
                    <a:moveTo>
                      <a:pt x="353" y="933"/>
                    </a:moveTo>
                    <a:lnTo>
                      <a:pt x="338" y="936"/>
                    </a:lnTo>
                    <a:lnTo>
                      <a:pt x="327" y="943"/>
                    </a:lnTo>
                    <a:lnTo>
                      <a:pt x="320" y="954"/>
                    </a:lnTo>
                    <a:lnTo>
                      <a:pt x="316" y="969"/>
                    </a:lnTo>
                    <a:lnTo>
                      <a:pt x="320" y="982"/>
                    </a:lnTo>
                    <a:lnTo>
                      <a:pt x="327" y="994"/>
                    </a:lnTo>
                    <a:lnTo>
                      <a:pt x="338" y="1002"/>
                    </a:lnTo>
                    <a:lnTo>
                      <a:pt x="353" y="1005"/>
                    </a:lnTo>
                    <a:lnTo>
                      <a:pt x="366" y="1002"/>
                    </a:lnTo>
                    <a:lnTo>
                      <a:pt x="377" y="994"/>
                    </a:lnTo>
                    <a:lnTo>
                      <a:pt x="386" y="982"/>
                    </a:lnTo>
                    <a:lnTo>
                      <a:pt x="388" y="969"/>
                    </a:lnTo>
                    <a:lnTo>
                      <a:pt x="386" y="954"/>
                    </a:lnTo>
                    <a:lnTo>
                      <a:pt x="377" y="943"/>
                    </a:lnTo>
                    <a:lnTo>
                      <a:pt x="366" y="936"/>
                    </a:lnTo>
                    <a:lnTo>
                      <a:pt x="353" y="933"/>
                    </a:lnTo>
                    <a:close/>
                    <a:moveTo>
                      <a:pt x="100" y="160"/>
                    </a:moveTo>
                    <a:lnTo>
                      <a:pt x="100" y="882"/>
                    </a:lnTo>
                    <a:lnTo>
                      <a:pt x="124" y="882"/>
                    </a:lnTo>
                    <a:lnTo>
                      <a:pt x="153" y="882"/>
                    </a:lnTo>
                    <a:lnTo>
                      <a:pt x="188" y="882"/>
                    </a:lnTo>
                    <a:lnTo>
                      <a:pt x="227" y="882"/>
                    </a:lnTo>
                    <a:lnTo>
                      <a:pt x="269" y="882"/>
                    </a:lnTo>
                    <a:lnTo>
                      <a:pt x="314" y="882"/>
                    </a:lnTo>
                    <a:lnTo>
                      <a:pt x="361" y="882"/>
                    </a:lnTo>
                    <a:lnTo>
                      <a:pt x="408" y="882"/>
                    </a:lnTo>
                    <a:lnTo>
                      <a:pt x="456" y="882"/>
                    </a:lnTo>
                    <a:lnTo>
                      <a:pt x="502" y="882"/>
                    </a:lnTo>
                    <a:lnTo>
                      <a:pt x="547" y="882"/>
                    </a:lnTo>
                    <a:lnTo>
                      <a:pt x="589" y="881"/>
                    </a:lnTo>
                    <a:lnTo>
                      <a:pt x="589" y="160"/>
                    </a:lnTo>
                    <a:lnTo>
                      <a:pt x="100" y="160"/>
                    </a:lnTo>
                    <a:close/>
                    <a:moveTo>
                      <a:pt x="269" y="95"/>
                    </a:moveTo>
                    <a:lnTo>
                      <a:pt x="269" y="108"/>
                    </a:lnTo>
                    <a:lnTo>
                      <a:pt x="447" y="108"/>
                    </a:lnTo>
                    <a:lnTo>
                      <a:pt x="447" y="95"/>
                    </a:lnTo>
                    <a:lnTo>
                      <a:pt x="269" y="95"/>
                    </a:lnTo>
                    <a:close/>
                    <a:moveTo>
                      <a:pt x="359" y="44"/>
                    </a:moveTo>
                    <a:lnTo>
                      <a:pt x="355" y="44"/>
                    </a:lnTo>
                    <a:lnTo>
                      <a:pt x="350" y="46"/>
                    </a:lnTo>
                    <a:lnTo>
                      <a:pt x="347" y="48"/>
                    </a:lnTo>
                    <a:lnTo>
                      <a:pt x="345" y="51"/>
                    </a:lnTo>
                    <a:lnTo>
                      <a:pt x="343" y="55"/>
                    </a:lnTo>
                    <a:lnTo>
                      <a:pt x="343" y="58"/>
                    </a:lnTo>
                    <a:lnTo>
                      <a:pt x="344" y="63"/>
                    </a:lnTo>
                    <a:lnTo>
                      <a:pt x="346" y="68"/>
                    </a:lnTo>
                    <a:lnTo>
                      <a:pt x="349" y="71"/>
                    </a:lnTo>
                    <a:lnTo>
                      <a:pt x="354" y="73"/>
                    </a:lnTo>
                    <a:lnTo>
                      <a:pt x="359" y="74"/>
                    </a:lnTo>
                    <a:lnTo>
                      <a:pt x="363" y="73"/>
                    </a:lnTo>
                    <a:lnTo>
                      <a:pt x="367" y="71"/>
                    </a:lnTo>
                    <a:lnTo>
                      <a:pt x="370" y="68"/>
                    </a:lnTo>
                    <a:lnTo>
                      <a:pt x="372" y="63"/>
                    </a:lnTo>
                    <a:lnTo>
                      <a:pt x="373" y="58"/>
                    </a:lnTo>
                    <a:lnTo>
                      <a:pt x="373" y="55"/>
                    </a:lnTo>
                    <a:lnTo>
                      <a:pt x="371" y="51"/>
                    </a:lnTo>
                    <a:lnTo>
                      <a:pt x="369" y="48"/>
                    </a:lnTo>
                    <a:lnTo>
                      <a:pt x="366" y="46"/>
                    </a:lnTo>
                    <a:lnTo>
                      <a:pt x="362" y="44"/>
                    </a:lnTo>
                    <a:lnTo>
                      <a:pt x="359" y="44"/>
                    </a:lnTo>
                    <a:close/>
                    <a:moveTo>
                      <a:pt x="0" y="0"/>
                    </a:moveTo>
                    <a:lnTo>
                      <a:pt x="689" y="0"/>
                    </a:lnTo>
                    <a:lnTo>
                      <a:pt x="689" y="1050"/>
                    </a:lnTo>
                    <a:lnTo>
                      <a:pt x="0" y="1050"/>
                    </a:lnTo>
                    <a:lnTo>
                      <a:pt x="0" y="0"/>
                    </a:lnTo>
                    <a:close/>
                  </a:path>
                </a:pathLst>
              </a:custGeom>
              <a:grpFill/>
              <a:ln w="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grpSp>
        <p:nvGrpSpPr>
          <p:cNvPr id="9" name="Group 8">
            <a:extLst>
              <a:ext uri="{FF2B5EF4-FFF2-40B4-BE49-F238E27FC236}">
                <a16:creationId xmlns:a16="http://schemas.microsoft.com/office/drawing/2014/main" id="{3261DAF0-C83E-4465-8209-ED46404CEB7E}"/>
              </a:ext>
            </a:extLst>
          </p:cNvPr>
          <p:cNvGrpSpPr/>
          <p:nvPr/>
        </p:nvGrpSpPr>
        <p:grpSpPr>
          <a:xfrm>
            <a:off x="9078569" y="2047164"/>
            <a:ext cx="2107512" cy="3227193"/>
            <a:chOff x="9078569" y="2047164"/>
            <a:chExt cx="2107512" cy="3227193"/>
          </a:xfrm>
        </p:grpSpPr>
        <p:sp>
          <p:nvSpPr>
            <p:cNvPr id="394" name="Rounded Rectangle 4">
              <a:extLst>
                <a:ext uri="{FF2B5EF4-FFF2-40B4-BE49-F238E27FC236}">
                  <a16:creationId xmlns:a16="http://schemas.microsoft.com/office/drawing/2014/main" id="{86FBD639-73AF-4887-9421-D46D3E185CB6}"/>
                </a:ext>
              </a:extLst>
            </p:cNvPr>
            <p:cNvSpPr/>
            <p:nvPr/>
          </p:nvSpPr>
          <p:spPr>
            <a:xfrm>
              <a:off x="9217925" y="2047164"/>
              <a:ext cx="1828800" cy="1828800"/>
            </a:xfrm>
            <a:prstGeom prst="roundRect">
              <a:avLst/>
            </a:prstGeom>
            <a:solidFill>
              <a:srgbClr val="0178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8" name="Rectangle 397">
              <a:extLst>
                <a:ext uri="{FF2B5EF4-FFF2-40B4-BE49-F238E27FC236}">
                  <a16:creationId xmlns:a16="http://schemas.microsoft.com/office/drawing/2014/main" id="{81C24C15-DEB8-4DDF-9B62-B3143B1B51A1}"/>
                </a:ext>
              </a:extLst>
            </p:cNvPr>
            <p:cNvSpPr/>
            <p:nvPr/>
          </p:nvSpPr>
          <p:spPr>
            <a:xfrm>
              <a:off x="9078569" y="4321743"/>
              <a:ext cx="2107512" cy="952614"/>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8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Không phải lo các chi phí bảo trì, vận hành hệ thống</a:t>
              </a:r>
              <a:endParaRPr kumimoji="0" lang="en-US" sz="1800" b="0" i="0" u="none" strike="noStrike" kern="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p:txBody>
        </p:sp>
        <p:sp>
          <p:nvSpPr>
            <p:cNvPr id="422" name="Google Shape;211;p8">
              <a:extLst>
                <a:ext uri="{FF2B5EF4-FFF2-40B4-BE49-F238E27FC236}">
                  <a16:creationId xmlns:a16="http://schemas.microsoft.com/office/drawing/2014/main" id="{6EF33B1D-91D7-4987-90E5-7412055D5793}"/>
                </a:ext>
              </a:extLst>
            </p:cNvPr>
            <p:cNvSpPr>
              <a:spLocks noChangeAspect="1"/>
            </p:cNvSpPr>
            <p:nvPr/>
          </p:nvSpPr>
          <p:spPr>
            <a:xfrm>
              <a:off x="9732023" y="2516395"/>
              <a:ext cx="898527" cy="901249"/>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108338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9"/>
                                        </p:tgtEl>
                                        <p:attrNameLst>
                                          <p:attrName>style.visibility</p:attrName>
                                        </p:attrNameLst>
                                      </p:cBhvr>
                                      <p:to>
                                        <p:strVal val="visible"/>
                                      </p:to>
                                    </p:set>
                                    <p:animEffect transition="in" filter="fade">
                                      <p:cBhvr>
                                        <p:cTn id="14" dur="300"/>
                                        <p:tgtEl>
                                          <p:spTgt spid="399"/>
                                        </p:tgtEl>
                                      </p:cBhvr>
                                    </p:animEffect>
                                    <p:anim calcmode="lin" valueType="num">
                                      <p:cBhvr>
                                        <p:cTn id="15" dur="300" fill="hold"/>
                                        <p:tgtEl>
                                          <p:spTgt spid="399"/>
                                        </p:tgtEl>
                                        <p:attrNameLst>
                                          <p:attrName>ppt_x</p:attrName>
                                        </p:attrNameLst>
                                      </p:cBhvr>
                                      <p:tavLst>
                                        <p:tav tm="0">
                                          <p:val>
                                            <p:strVal val="#ppt_x"/>
                                          </p:val>
                                        </p:tav>
                                        <p:tav tm="100000">
                                          <p:val>
                                            <p:strVal val="#ppt_x"/>
                                          </p:val>
                                        </p:tav>
                                      </p:tavLst>
                                    </p:anim>
                                    <p:anim calcmode="lin" valueType="num">
                                      <p:cBhvr>
                                        <p:cTn id="16" dur="300" fill="hold"/>
                                        <p:tgtEl>
                                          <p:spTgt spid="39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00"/>
                                        </p:tgtEl>
                                        <p:attrNameLst>
                                          <p:attrName>style.visibility</p:attrName>
                                        </p:attrNameLst>
                                      </p:cBhvr>
                                      <p:to>
                                        <p:strVal val="visible"/>
                                      </p:to>
                                    </p:set>
                                    <p:animEffect transition="in" filter="fade">
                                      <p:cBhvr>
                                        <p:cTn id="26" dur="300"/>
                                        <p:tgtEl>
                                          <p:spTgt spid="400"/>
                                        </p:tgtEl>
                                      </p:cBhvr>
                                    </p:animEffect>
                                    <p:anim calcmode="lin" valueType="num">
                                      <p:cBhvr>
                                        <p:cTn id="27" dur="300" fill="hold"/>
                                        <p:tgtEl>
                                          <p:spTgt spid="400"/>
                                        </p:tgtEl>
                                        <p:attrNameLst>
                                          <p:attrName>ppt_x</p:attrName>
                                        </p:attrNameLst>
                                      </p:cBhvr>
                                      <p:tavLst>
                                        <p:tav tm="0">
                                          <p:val>
                                            <p:strVal val="#ppt_x"/>
                                          </p:val>
                                        </p:tav>
                                        <p:tav tm="100000">
                                          <p:val>
                                            <p:strVal val="#ppt_x"/>
                                          </p:val>
                                        </p:tav>
                                      </p:tavLst>
                                    </p:anim>
                                    <p:anim calcmode="lin" valueType="num">
                                      <p:cBhvr>
                                        <p:cTn id="28" dur="300" fill="hold"/>
                                        <p:tgtEl>
                                          <p:spTgt spid="400"/>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anim calcmode="lin" valueType="num">
                                      <p:cBhvr>
                                        <p:cTn id="32" dur="500" fill="hold"/>
                                        <p:tgtEl>
                                          <p:spTgt spid="8"/>
                                        </p:tgtEl>
                                        <p:attrNameLst>
                                          <p:attrName>ppt_x</p:attrName>
                                        </p:attrNameLst>
                                      </p:cBhvr>
                                      <p:tavLst>
                                        <p:tav tm="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01"/>
                                        </p:tgtEl>
                                        <p:attrNameLst>
                                          <p:attrName>style.visibility</p:attrName>
                                        </p:attrNameLst>
                                      </p:cBhvr>
                                      <p:to>
                                        <p:strVal val="visible"/>
                                      </p:to>
                                    </p:set>
                                    <p:animEffect transition="in" filter="fade">
                                      <p:cBhvr>
                                        <p:cTn id="38" dur="300"/>
                                        <p:tgtEl>
                                          <p:spTgt spid="401"/>
                                        </p:tgtEl>
                                      </p:cBhvr>
                                    </p:animEffect>
                                    <p:anim calcmode="lin" valueType="num">
                                      <p:cBhvr>
                                        <p:cTn id="39" dur="300" fill="hold"/>
                                        <p:tgtEl>
                                          <p:spTgt spid="401"/>
                                        </p:tgtEl>
                                        <p:attrNameLst>
                                          <p:attrName>ppt_x</p:attrName>
                                        </p:attrNameLst>
                                      </p:cBhvr>
                                      <p:tavLst>
                                        <p:tav tm="0">
                                          <p:val>
                                            <p:strVal val="#ppt_x"/>
                                          </p:val>
                                        </p:tav>
                                        <p:tav tm="100000">
                                          <p:val>
                                            <p:strVal val="#ppt_x"/>
                                          </p:val>
                                        </p:tav>
                                      </p:tavLst>
                                    </p:anim>
                                    <p:anim calcmode="lin" valueType="num">
                                      <p:cBhvr>
                                        <p:cTn id="40" dur="300" fill="hold"/>
                                        <p:tgtEl>
                                          <p:spTgt spid="40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anim calcmode="lin" valueType="num">
                                      <p:cBhvr>
                                        <p:cTn id="44" dur="500" fill="hold"/>
                                        <p:tgtEl>
                                          <p:spTgt spid="9"/>
                                        </p:tgtEl>
                                        <p:attrNameLst>
                                          <p:attrName>ppt_x</p:attrName>
                                        </p:attrNameLst>
                                      </p:cBhvr>
                                      <p:tavLst>
                                        <p:tav tm="0">
                                          <p:val>
                                            <p:strVal val="#ppt_x"/>
                                          </p:val>
                                        </p:tav>
                                        <p:tav tm="100000">
                                          <p:val>
                                            <p:strVal val="#ppt_x"/>
                                          </p:val>
                                        </p:tav>
                                      </p:tavLst>
                                    </p:anim>
                                    <p:anim calcmode="lin" valueType="num">
                                      <p:cBhvr>
                                        <p:cTn id="45"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 grpId="0" animBg="1"/>
      <p:bldP spid="400" grpId="0" animBg="1"/>
      <p:bldP spid="401" grpId="0" animBg="1"/>
    </p:bldLst>
  </p:timing>
</p:sld>
</file>

<file path=ppt/theme/theme1.xml><?xml version="1.0" encoding="utf-8"?>
<a:theme xmlns:a="http://schemas.openxmlformats.org/drawingml/2006/main" name="www.freeppt7.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Custom 2">
      <a:majorFont>
        <a:latin typeface="UTM Avo"/>
        <a:ea typeface="微软雅黑"/>
        <a:cs typeface=""/>
      </a:majorFont>
      <a:minorFont>
        <a:latin typeface="UTM Avo"/>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984</TotalTime>
  <Words>3932</Words>
  <Application>Microsoft Office PowerPoint</Application>
  <PresentationFormat>Widescreen</PresentationFormat>
  <Paragraphs>1145</Paragraphs>
  <Slides>66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66</vt:i4>
      </vt:variant>
    </vt:vector>
  </HeadingPairs>
  <TitlesOfParts>
    <vt:vector size="75" baseType="lpstr">
      <vt:lpstr>等线</vt:lpstr>
      <vt:lpstr>微软雅黑</vt:lpstr>
      <vt:lpstr>Arial</vt:lpstr>
      <vt:lpstr>Calibri</vt:lpstr>
      <vt:lpstr>Times New Roman</vt:lpstr>
      <vt:lpstr>UTM  Avo</vt:lpstr>
      <vt:lpstr>UTM Avo</vt:lpstr>
      <vt:lpstr>www.freeppt7.com</vt:lpstr>
      <vt:lpstr>www.jpppt.com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www.freeppt7.com</Manager>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LAI</dc:creator>
  <cp:keywords>www.freeppt7.com</cp:keywords>
  <dc:description>www.freeppt7.com</dc:description>
  <cp:lastModifiedBy>HUYNH THI THUY KIEU-RHM18</cp:lastModifiedBy>
  <cp:revision>270</cp:revision>
  <dcterms:created xsi:type="dcterms:W3CDTF">2017-08-18T03:02:00Z</dcterms:created>
  <dcterms:modified xsi:type="dcterms:W3CDTF">2021-11-27T03:40:04Z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