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6"/>
  </p:notesMasterIdLst>
  <p:sldIdLst>
    <p:sldId id="1798" r:id="rId3"/>
    <p:sldId id="1828" r:id="rId4"/>
    <p:sldId id="1800" r:id="rId5"/>
    <p:sldId id="1802" r:id="rId6"/>
    <p:sldId id="1803" r:id="rId7"/>
    <p:sldId id="1804" r:id="rId8"/>
    <p:sldId id="1805" r:id="rId9"/>
    <p:sldId id="1806" r:id="rId10"/>
    <p:sldId id="1807" r:id="rId11"/>
    <p:sldId id="1808" r:id="rId12"/>
    <p:sldId id="1829" r:id="rId13"/>
    <p:sldId id="1809" r:id="rId14"/>
    <p:sldId id="1810" r:id="rId15"/>
    <p:sldId id="1811" r:id="rId16"/>
    <p:sldId id="1812" r:id="rId17"/>
    <p:sldId id="1830" r:id="rId18"/>
    <p:sldId id="1817" r:id="rId19"/>
    <p:sldId id="1813" r:id="rId20"/>
    <p:sldId id="1819" r:id="rId21"/>
    <p:sldId id="1831" r:id="rId22"/>
    <p:sldId id="1816" r:id="rId23"/>
    <p:sldId id="1820" r:id="rId24"/>
    <p:sldId id="182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DB2"/>
    <a:srgbClr val="DDD9C3"/>
    <a:srgbClr val="8DA1F6"/>
    <a:srgbClr val="FBA200"/>
    <a:srgbClr val="90C221"/>
    <a:srgbClr val="07A398"/>
    <a:srgbClr val="0680C3"/>
    <a:srgbClr val="3E57DE"/>
    <a:srgbClr val="00B09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48B3B-5A51-4570-9A71-B5D925A3D188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B53A3-1450-4ACD-9297-A3F45E5B3A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797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04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60258" y="6516643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://www.1ppt.com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/xiazai/</a:t>
            </a:r>
          </a:p>
        </p:txBody>
      </p:sp>
    </p:spTree>
    <p:extLst>
      <p:ext uri="{BB962C8B-B14F-4D97-AF65-F5344CB8AC3E}">
        <p14:creationId xmlns:p14="http://schemas.microsoft.com/office/powerpoint/2010/main" val="14227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575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608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5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05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93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388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40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66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8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4147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8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64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923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491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12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93072" y="6525239"/>
            <a:ext cx="163218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://www.1ppt.com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/xiazai/</a:t>
            </a:r>
          </a:p>
        </p:txBody>
      </p:sp>
    </p:spTree>
    <p:extLst>
      <p:ext uri="{BB962C8B-B14F-4D97-AF65-F5344CB8AC3E}">
        <p14:creationId xmlns:p14="http://schemas.microsoft.com/office/powerpoint/2010/main" val="15162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8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56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004758" y="52144"/>
            <a:ext cx="8111751" cy="4471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2496" y="2321294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2496" y="42022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2496" y="4600567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004758" y="4609358"/>
            <a:ext cx="4044468" cy="2179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8138302" y="4599884"/>
            <a:ext cx="3981517" cy="2179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3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87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496" y="47810"/>
            <a:ext cx="8111751" cy="4471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253637" y="2322748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248131" y="42022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8261736" y="4596805"/>
            <a:ext cx="3866361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3903" y="4596806"/>
            <a:ext cx="4044468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4182730" y="4596805"/>
            <a:ext cx="3981517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98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www.freeppt7.com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3960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3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6CF1-A9D4-4159-AF6D-2E3238D3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528" y="374269"/>
            <a:ext cx="8058912" cy="73215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39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2021/11/26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041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2021/11/26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990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04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96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78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09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64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64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58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A270A94-28F8-4986-9040-E1D2E170C9E4}"/>
              </a:ext>
            </a:extLst>
          </p:cNvPr>
          <p:cNvGrpSpPr/>
          <p:nvPr userDrawn="1"/>
        </p:nvGrpSpPr>
        <p:grpSpPr>
          <a:xfrm>
            <a:off x="438912" y="448056"/>
            <a:ext cx="12420360" cy="6627377"/>
            <a:chOff x="364490" y="311858"/>
            <a:chExt cx="12494782" cy="676357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1AB73F1-AD3C-417D-9412-813879A40A43}"/>
                </a:ext>
              </a:extLst>
            </p:cNvPr>
            <p:cNvGrpSpPr/>
            <p:nvPr/>
          </p:nvGrpSpPr>
          <p:grpSpPr>
            <a:xfrm>
              <a:off x="364490" y="311858"/>
              <a:ext cx="774677" cy="726396"/>
              <a:chOff x="364490" y="311858"/>
              <a:chExt cx="774677" cy="72639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1E8DDA4-0560-4CD2-8AAE-8529DC6C7B63}"/>
                  </a:ext>
                </a:extLst>
              </p:cNvPr>
              <p:cNvGrpSpPr/>
              <p:nvPr/>
            </p:nvGrpSpPr>
            <p:grpSpPr>
              <a:xfrm>
                <a:off x="364490" y="311858"/>
                <a:ext cx="774677" cy="602105"/>
                <a:chOff x="582204" y="2573952"/>
                <a:chExt cx="2938720" cy="2284072"/>
              </a:xfrm>
            </p:grpSpPr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AB4B0CA6-0AF0-425D-A7B5-683FB622A99D}"/>
                    </a:ext>
                  </a:extLst>
                </p:cNvPr>
                <p:cNvSpPr/>
                <p:nvPr/>
              </p:nvSpPr>
              <p:spPr>
                <a:xfrm rot="2700000">
                  <a:off x="582204" y="2573952"/>
                  <a:ext cx="1685010" cy="1685009"/>
                </a:xfrm>
                <a:prstGeom prst="roundRect">
                  <a:avLst/>
                </a:prstGeom>
                <a:solidFill>
                  <a:srgbClr val="2345DF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FE9BF82A-DFF3-4C1C-8CD4-30FBF6A1530B}"/>
                    </a:ext>
                  </a:extLst>
                </p:cNvPr>
                <p:cNvSpPr/>
                <p:nvPr/>
              </p:nvSpPr>
              <p:spPr>
                <a:xfrm rot="2700000">
                  <a:off x="1711457" y="3048558"/>
                  <a:ext cx="1809467" cy="1809466"/>
                </a:xfrm>
                <a:prstGeom prst="roundRect">
                  <a:avLst/>
                </a:prstGeom>
                <a:solidFill>
                  <a:srgbClr val="0E2DB2"/>
                </a:solidFill>
                <a:ln>
                  <a:noFill/>
                </a:ln>
                <a:effectLst>
                  <a:outerShdw blurRad="76200" dist="38100" dir="5400000" sx="101000" sy="101000" algn="t" rotWithShape="0">
                    <a:prstClr val="black">
                      <a:alpha val="39000"/>
                    </a:prstClr>
                  </a:outerShdw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870C3825-F577-48FC-A81B-AA315BFB6393}"/>
                  </a:ext>
                </a:extLst>
              </p:cNvPr>
              <p:cNvSpPr/>
              <p:nvPr/>
            </p:nvSpPr>
            <p:spPr>
              <a:xfrm rot="2700000">
                <a:off x="441447" y="657821"/>
                <a:ext cx="380433" cy="380433"/>
              </a:xfrm>
              <a:prstGeom prst="roundRect">
                <a:avLst/>
              </a:prstGeom>
              <a:solidFill>
                <a:srgbClr val="B5C1F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4A1A96B-75E9-447A-A2E2-1CAB211C339A}"/>
                </a:ext>
              </a:extLst>
            </p:cNvPr>
            <p:cNvSpPr/>
            <p:nvPr/>
          </p:nvSpPr>
          <p:spPr>
            <a:xfrm rot="2700000">
              <a:off x="11598612" y="6409673"/>
              <a:ext cx="668724" cy="662795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D929306-9927-49A5-B4F1-C208BD6610DE}"/>
                </a:ext>
              </a:extLst>
            </p:cNvPr>
            <p:cNvSpPr/>
            <p:nvPr/>
          </p:nvSpPr>
          <p:spPr>
            <a:xfrm rot="2700000">
              <a:off x="11781083" y="5733612"/>
              <a:ext cx="1082990" cy="1073388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6C507B4-F23A-4E97-B2F6-39B60F390C31}"/>
              </a:ext>
            </a:extLst>
          </p:cNvPr>
          <p:cNvSpPr txBox="1"/>
          <p:nvPr userDrawn="1"/>
        </p:nvSpPr>
        <p:spPr>
          <a:xfrm>
            <a:off x="8638495" y="0"/>
            <a:ext cx="3553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  <a:latin typeface="UTM Avo" panose="02040603050506020204" pitchFamily="18" charset="0"/>
              </a:rPr>
              <a:t>WAYNE TECH</a:t>
            </a:r>
            <a:endParaRPr lang="vi-VN" sz="4000" b="1">
              <a:gradFill flip="none" rotWithShape="1">
                <a:gsLst>
                  <a:gs pos="88000">
                    <a:srgbClr val="0682C1">
                      <a:lumMod val="39000"/>
                      <a:lumOff val="61000"/>
                      <a:alpha val="92000"/>
                    </a:srgbClr>
                  </a:gs>
                  <a:gs pos="70748">
                    <a:srgbClr val="0688B9"/>
                  </a:gs>
                  <a:gs pos="0">
                    <a:srgbClr val="F99400">
                      <a:lumMod val="100000"/>
                    </a:srgbClr>
                  </a:gs>
                  <a:gs pos="28000">
                    <a:srgbClr val="E93601"/>
                  </a:gs>
                  <a:gs pos="54000">
                    <a:srgbClr val="07A29A"/>
                  </a:gs>
                </a:gsLst>
                <a:lin ang="0" scaled="1"/>
                <a:tileRect/>
              </a:gra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6" r:id="rId29"/>
    <p:sldLayoutId id="2147483697" r:id="rId30"/>
    <p:sldLayoutId id="2147483709" r:id="rId31"/>
    <p:sldLayoutId id="2147483710" r:id="rId32"/>
    <p:sldLayoutId id="2147483712" r:id="rId33"/>
  </p:sldLayoutIdLst>
  <mc:AlternateContent xmlns:mc="http://schemas.openxmlformats.org/markup-compatibility/2006" xmlns:p14="http://schemas.microsoft.com/office/powerpoint/2010/main">
    <mc:Choice Requires="p14">
      <p:transition spd="slow" p14:dur="3500" advClick="0">
        <p:random/>
      </p:transition>
    </mc:Choice>
    <mc:Fallback xmlns="">
      <p:transition spd="slow" advClick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17B94F43-08EF-45B4-B05A-99CC69266DD6}"/>
              </a:ext>
            </a:extLst>
          </p:cNvPr>
          <p:cNvGrpSpPr/>
          <p:nvPr/>
        </p:nvGrpSpPr>
        <p:grpSpPr>
          <a:xfrm>
            <a:off x="-332377" y="2510936"/>
            <a:ext cx="4296964" cy="1809467"/>
            <a:chOff x="148189" y="2361412"/>
            <a:chExt cx="4296964" cy="180946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DF85D86-0413-467A-916B-6659C6E85FA4}"/>
                </a:ext>
              </a:extLst>
            </p:cNvPr>
            <p:cNvGrpSpPr/>
            <p:nvPr/>
          </p:nvGrpSpPr>
          <p:grpSpPr>
            <a:xfrm>
              <a:off x="799697" y="2361412"/>
              <a:ext cx="2416429" cy="1809467"/>
              <a:chOff x="1425001" y="2315249"/>
              <a:chExt cx="2972101" cy="2225564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4082AB6-BB46-4E68-B3FF-F852E7CD3FF0}"/>
                  </a:ext>
                </a:extLst>
              </p:cNvPr>
              <p:cNvSpPr/>
              <p:nvPr/>
            </p:nvSpPr>
            <p:spPr>
              <a:xfrm rot="2700000">
                <a:off x="1425001" y="2391787"/>
                <a:ext cx="2072487" cy="20724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BE7E74CC-F50C-4B9E-94BE-5C995FB1A0F7}"/>
                  </a:ext>
                </a:extLst>
              </p:cNvPr>
              <p:cNvSpPr/>
              <p:nvPr/>
            </p:nvSpPr>
            <p:spPr>
              <a:xfrm rot="2700000">
                <a:off x="2171538" y="2315249"/>
                <a:ext cx="2225564" cy="2225564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4375793-4887-4B36-A05A-89A68F32178E}"/>
                </a:ext>
              </a:extLst>
            </p:cNvPr>
            <p:cNvSpPr txBox="1"/>
            <p:nvPr/>
          </p:nvSpPr>
          <p:spPr>
            <a:xfrm>
              <a:off x="148189" y="3017946"/>
              <a:ext cx="4296964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A76B9EE-D5DE-4E7E-8D3B-C4E3DDED6E53}"/>
              </a:ext>
            </a:extLst>
          </p:cNvPr>
          <p:cNvGrpSpPr/>
          <p:nvPr/>
        </p:nvGrpSpPr>
        <p:grpSpPr>
          <a:xfrm>
            <a:off x="3139270" y="2116156"/>
            <a:ext cx="4178943" cy="874106"/>
            <a:chOff x="4092502" y="2469748"/>
            <a:chExt cx="4216326" cy="87410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DA9DA06-CA06-4F01-AB2D-37CCE98C10D6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54F8711-1C50-4210-999D-60A83208031A}"/>
                </a:ext>
              </a:extLst>
            </p:cNvPr>
            <p:cNvGrpSpPr/>
            <p:nvPr/>
          </p:nvGrpSpPr>
          <p:grpSpPr>
            <a:xfrm>
              <a:off x="4777530" y="2578988"/>
              <a:ext cx="3531298" cy="710700"/>
              <a:chOff x="4113080" y="3187905"/>
              <a:chExt cx="3531298" cy="710700"/>
            </a:xfrm>
            <a:solidFill>
              <a:schemeClr val="bg1"/>
            </a:solidFill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4545647-E8F6-4148-AE26-AC9C1C3EF98F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502047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vi-VN" altLang="zh-CN" sz="110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Các mô hình phân tích thị trường, nội dung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9F10D79-BDA4-4167-A2E4-A8C869503EA3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3120177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vi-VN" altLang="zh-CN" sz="2400">
                    <a:solidFill>
                      <a:srgbClr val="333333"/>
                    </a:solidFill>
                    <a:cs typeface="+mn-ea"/>
                    <a:sym typeface="+mn-lt"/>
                  </a:rPr>
                  <a:t>Phân tích thị trường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214DEB5-584D-406C-9293-FA3CEF8174CD}"/>
                </a:ext>
              </a:extLst>
            </p:cNvPr>
            <p:cNvSpPr txBox="1"/>
            <p:nvPr/>
          </p:nvSpPr>
          <p:spPr>
            <a:xfrm>
              <a:off x="4112614" y="2559046"/>
              <a:ext cx="9028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>
                  <a:solidFill>
                    <a:srgbClr val="0E2DB2"/>
                  </a:solidFill>
                  <a:cs typeface="+mn-ea"/>
                  <a:sym typeface="+mn-lt"/>
                </a:rPr>
                <a:t>05.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C62E5D1-F0F2-4725-B735-93FEF943931E}"/>
              </a:ext>
            </a:extLst>
          </p:cNvPr>
          <p:cNvGrpSpPr/>
          <p:nvPr/>
        </p:nvGrpSpPr>
        <p:grpSpPr>
          <a:xfrm>
            <a:off x="3139270" y="3798165"/>
            <a:ext cx="4178943" cy="874106"/>
            <a:chOff x="4092502" y="2469748"/>
            <a:chExt cx="4216326" cy="874106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18807205-B4DC-48D5-9B43-528ACF96098E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9B4AD77-8643-4453-834C-F6F5C9FFA7D0}"/>
                </a:ext>
              </a:extLst>
            </p:cNvPr>
            <p:cNvGrpSpPr/>
            <p:nvPr/>
          </p:nvGrpSpPr>
          <p:grpSpPr>
            <a:xfrm>
              <a:off x="4777530" y="2578988"/>
              <a:ext cx="3531298" cy="710700"/>
              <a:chOff x="4113080" y="3187905"/>
              <a:chExt cx="3531298" cy="710700"/>
            </a:xfrm>
            <a:solidFill>
              <a:schemeClr val="bg1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798BD46-6855-4E1D-8164-A79B6460E878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502047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altLang="zh-CN" sz="1100" u="none" strike="noStrike" kern="1200" cap="none" spc="0" normalizeH="0" baseline="0" noProof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Quy trình công nghệ, dây chuyền thiết bị,...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861B5D7-7378-4D5F-B956-C49CA120214F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318487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vi-VN" altLang="zh-CN" sz="2400">
                    <a:solidFill>
                      <a:srgbClr val="333333"/>
                    </a:solidFill>
                    <a:cs typeface="+mn-ea"/>
                    <a:sym typeface="+mn-lt"/>
                  </a:rPr>
                  <a:t>Kỹ thuật công nghệ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98DE9CA-079C-4437-86B0-0C1A9E9315D1}"/>
                </a:ext>
              </a:extLst>
            </p:cNvPr>
            <p:cNvSpPr txBox="1"/>
            <p:nvPr/>
          </p:nvSpPr>
          <p:spPr>
            <a:xfrm>
              <a:off x="4112614" y="2559046"/>
              <a:ext cx="9028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>
                  <a:solidFill>
                    <a:srgbClr val="0E2DB2"/>
                  </a:solidFill>
                  <a:cs typeface="+mn-ea"/>
                  <a:sym typeface="+mn-lt"/>
                </a:rPr>
                <a:t>07.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020C439-646B-478F-A01E-40545F420019}"/>
              </a:ext>
            </a:extLst>
          </p:cNvPr>
          <p:cNvGrpSpPr/>
          <p:nvPr/>
        </p:nvGrpSpPr>
        <p:grpSpPr>
          <a:xfrm>
            <a:off x="7540248" y="2061990"/>
            <a:ext cx="4411549" cy="874106"/>
            <a:chOff x="4092502" y="2469748"/>
            <a:chExt cx="4451013" cy="874106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C7664D1-2650-4944-BAE9-7CFA9AEE8222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CC5228D-2343-4E95-B065-5E7770BB80B3}"/>
                </a:ext>
              </a:extLst>
            </p:cNvPr>
            <p:cNvGrpSpPr/>
            <p:nvPr/>
          </p:nvGrpSpPr>
          <p:grpSpPr>
            <a:xfrm>
              <a:off x="4777530" y="2578988"/>
              <a:ext cx="3765985" cy="710700"/>
              <a:chOff x="4113080" y="3187905"/>
              <a:chExt cx="3765985" cy="710700"/>
            </a:xfrm>
            <a:solidFill>
              <a:schemeClr val="bg1"/>
            </a:solidFill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F159760-CAEB-44F2-8618-C8A7E49439D1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736734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altLang="zh-CN" sz="1100" u="none" strike="noStrike" kern="1200" cap="none" spc="0" normalizeH="0" baseline="0" noProof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Kế hoạch xúc tiến bán hàng, kế hoạch phân phối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0556AA9-1E48-4886-A5A9-F8A45F7BED1A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324413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vi-VN" altLang="zh-CN" sz="2400">
                    <a:solidFill>
                      <a:srgbClr val="333333"/>
                    </a:solidFill>
                    <a:cs typeface="+mn-ea"/>
                    <a:sym typeface="+mn-lt"/>
                  </a:rPr>
                  <a:t>Kế hoạch Marketing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2C8E228-750C-4816-81C8-623817F981A0}"/>
                </a:ext>
              </a:extLst>
            </p:cNvPr>
            <p:cNvSpPr txBox="1"/>
            <p:nvPr/>
          </p:nvSpPr>
          <p:spPr>
            <a:xfrm>
              <a:off x="4112614" y="2559046"/>
              <a:ext cx="9028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>
                  <a:solidFill>
                    <a:srgbClr val="0E2DB2"/>
                  </a:solidFill>
                  <a:cs typeface="+mn-ea"/>
                  <a:sym typeface="+mn-lt"/>
                </a:rPr>
                <a:t>06.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39CCBA1-E949-4ADC-8D81-5786BDB26871}"/>
              </a:ext>
            </a:extLst>
          </p:cNvPr>
          <p:cNvGrpSpPr/>
          <p:nvPr/>
        </p:nvGrpSpPr>
        <p:grpSpPr>
          <a:xfrm>
            <a:off x="7540248" y="3743999"/>
            <a:ext cx="4178943" cy="874106"/>
            <a:chOff x="4092502" y="2469748"/>
            <a:chExt cx="4216326" cy="874106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E74B6DB-6CA2-4256-BABB-93F5E4247020}"/>
                </a:ext>
              </a:extLst>
            </p:cNvPr>
            <p:cNvSpPr/>
            <p:nvPr/>
          </p:nvSpPr>
          <p:spPr>
            <a:xfrm rot="2700000">
              <a:off x="4092502" y="2469748"/>
              <a:ext cx="874106" cy="874106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89625F04-98A3-4F67-95DA-6468C2DABDC5}"/>
                </a:ext>
              </a:extLst>
            </p:cNvPr>
            <p:cNvGrpSpPr/>
            <p:nvPr/>
          </p:nvGrpSpPr>
          <p:grpSpPr>
            <a:xfrm>
              <a:off x="4777530" y="2578988"/>
              <a:ext cx="3531298" cy="710700"/>
              <a:chOff x="4113080" y="3187905"/>
              <a:chExt cx="3531298" cy="710700"/>
            </a:xfrm>
            <a:solidFill>
              <a:schemeClr val="bg1"/>
            </a:solidFill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8CAA214-A0E4-4898-B945-A9995E60EBAF}"/>
                  </a:ext>
                </a:extLst>
              </p:cNvPr>
              <p:cNvSpPr/>
              <p:nvPr/>
            </p:nvSpPr>
            <p:spPr>
              <a:xfrm>
                <a:off x="4142331" y="3636995"/>
                <a:ext cx="3502047" cy="261610"/>
              </a:xfrm>
              <a:prstGeom prst="rect">
                <a:avLst/>
              </a:prstGeom>
              <a:grp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altLang="zh-CN" sz="1100" u="none" strike="noStrike" kern="1200" cap="none" spc="0" normalizeH="0" baseline="0" noProof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Đặc thù công ty, mô tả, dự kiến nhân lực.</a:t>
                </a:r>
                <a:endParaRPr kumimoji="0" lang="zh-CN" altLang="en-US" sz="11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9323B94-B3F7-4597-936E-C4AE241AF03E}"/>
                  </a:ext>
                </a:extLst>
              </p:cNvPr>
              <p:cNvSpPr txBox="1"/>
              <p:nvPr/>
            </p:nvSpPr>
            <p:spPr>
              <a:xfrm>
                <a:off x="4113080" y="3187905"/>
                <a:ext cx="291154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vi-VN" altLang="zh-CN" sz="2400">
                    <a:solidFill>
                      <a:srgbClr val="333333"/>
                    </a:solidFill>
                    <a:cs typeface="+mn-ea"/>
                    <a:sym typeface="+mn-lt"/>
                  </a:rPr>
                  <a:t>Tổ chức vận hành</a:t>
                </a:r>
                <a:endParaRPr lang="zh-CN" altLang="en-US" sz="2400" dirty="0">
                  <a:solidFill>
                    <a:srgbClr val="333333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C4828FA-1948-4F46-83B0-8BB7227FEAE5}"/>
                </a:ext>
              </a:extLst>
            </p:cNvPr>
            <p:cNvSpPr txBox="1"/>
            <p:nvPr/>
          </p:nvSpPr>
          <p:spPr>
            <a:xfrm>
              <a:off x="4112614" y="2559046"/>
              <a:ext cx="9028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4000">
                  <a:solidFill>
                    <a:srgbClr val="0E2DB2"/>
                  </a:solidFill>
                  <a:cs typeface="+mn-ea"/>
                  <a:sym typeface="+mn-lt"/>
                </a:rPr>
                <a:t>08.</a:t>
              </a:r>
              <a:endParaRPr lang="zh-CN" altLang="en-US" sz="4000" dirty="0">
                <a:solidFill>
                  <a:srgbClr val="0E2DB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DE8581-0C57-4CE5-9980-B6EE09109D77}"/>
              </a:ext>
            </a:extLst>
          </p:cNvPr>
          <p:cNvGrpSpPr/>
          <p:nvPr/>
        </p:nvGrpSpPr>
        <p:grpSpPr>
          <a:xfrm>
            <a:off x="8726976" y="-1170972"/>
            <a:ext cx="4052386" cy="3133206"/>
            <a:chOff x="8662564" y="1352254"/>
            <a:chExt cx="4052386" cy="3133206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8988F31F-FF63-48AD-86A2-66A9F100FED1}"/>
                </a:ext>
              </a:extLst>
            </p:cNvPr>
            <p:cNvSpPr/>
            <p:nvPr/>
          </p:nvSpPr>
          <p:spPr>
            <a:xfrm rot="2700000">
              <a:off x="11259775" y="2097417"/>
              <a:ext cx="1455175" cy="1455175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C67C2C4B-0C66-434E-B318-D0EA535456FC}"/>
                </a:ext>
              </a:extLst>
            </p:cNvPr>
            <p:cNvSpPr/>
            <p:nvPr/>
          </p:nvSpPr>
          <p:spPr>
            <a:xfrm rot="2700000">
              <a:off x="10135339" y="3489937"/>
              <a:ext cx="995523" cy="995523"/>
            </a:xfrm>
            <a:prstGeom prst="roundRect">
              <a:avLst/>
            </a:prstGeom>
            <a:solidFill>
              <a:srgbClr val="B5C1F2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52110E10-7EB5-4E91-99C5-E9D1564E274C}"/>
                </a:ext>
              </a:extLst>
            </p:cNvPr>
            <p:cNvSpPr/>
            <p:nvPr/>
          </p:nvSpPr>
          <p:spPr>
            <a:xfrm rot="2700000">
              <a:off x="10012580" y="1873787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FBECC2EF-2F73-4141-B569-1A076553D40F}"/>
                </a:ext>
              </a:extLst>
            </p:cNvPr>
            <p:cNvSpPr/>
            <p:nvPr/>
          </p:nvSpPr>
          <p:spPr>
            <a:xfrm rot="2700000">
              <a:off x="8662564" y="1352254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68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Chính sách ưu đãi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408FFC-24FF-4EDF-8D97-BAF3081A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7259"/>
              </p:ext>
            </p:extLst>
          </p:nvPr>
        </p:nvGraphicFramePr>
        <p:xfrm>
          <a:off x="928687" y="1663700"/>
          <a:ext cx="10758488" cy="410615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30960">
                  <a:extLst>
                    <a:ext uri="{9D8B030D-6E8A-4147-A177-3AD203B41FA5}">
                      <a16:colId xmlns:a16="http://schemas.microsoft.com/office/drawing/2014/main" val="2320902198"/>
                    </a:ext>
                  </a:extLst>
                </a:gridCol>
                <a:gridCol w="3876184">
                  <a:extLst>
                    <a:ext uri="{9D8B030D-6E8A-4147-A177-3AD203B41FA5}">
                      <a16:colId xmlns:a16="http://schemas.microsoft.com/office/drawing/2014/main" val="4241510368"/>
                    </a:ext>
                  </a:extLst>
                </a:gridCol>
                <a:gridCol w="2822369">
                  <a:extLst>
                    <a:ext uri="{9D8B030D-6E8A-4147-A177-3AD203B41FA5}">
                      <a16:colId xmlns:a16="http://schemas.microsoft.com/office/drawing/2014/main" val="2368421287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348040697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STT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2000" dirty="0">
                          <a:effectLst/>
                        </a:rPr>
                        <a:t>Các chính sách ưu đãi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2000">
                          <a:effectLst/>
                        </a:rPr>
                        <a:t>Hình thức ưu đãi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2000">
                          <a:effectLst/>
                        </a:rPr>
                        <a:t>Đối tượng khách hàng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3155264209"/>
                  </a:ext>
                </a:extLst>
              </a:tr>
              <a:tr h="8566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err="1">
                          <a:effectLst/>
                        </a:rPr>
                        <a:t>Giảm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giá</a:t>
                      </a:r>
                      <a:r>
                        <a:rPr lang="en-US" dirty="0">
                          <a:effectLst/>
                        </a:rPr>
                        <a:t> ở </a:t>
                      </a:r>
                      <a:r>
                        <a:rPr lang="en-US" dirty="0" err="1">
                          <a:effectLst/>
                        </a:rPr>
                        <a:t>các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dịp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lễ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5%, 10%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Khách</a:t>
                      </a:r>
                      <a:r>
                        <a:rPr lang="vi-VN">
                          <a:effectLst/>
                        </a:rPr>
                        <a:t> hàng cũ</a:t>
                      </a:r>
                      <a:endParaRPr lang="en-US">
                        <a:effectLst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013531643"/>
                  </a:ext>
                </a:extLst>
              </a:tr>
              <a:tr h="8566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effectLst/>
                        </a:rPr>
                        <a:t>Bán </a:t>
                      </a:r>
                      <a:r>
                        <a:rPr lang="vi-VN">
                          <a:effectLst/>
                        </a:rPr>
                        <a:t>bán trả sau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Trả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chậm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sau</a:t>
                      </a:r>
                      <a:r>
                        <a:rPr lang="en-US" dirty="0">
                          <a:effectLst/>
                        </a:rPr>
                        <a:t> 1 </a:t>
                      </a:r>
                      <a:r>
                        <a:rPr lang="en-US" dirty="0" err="1">
                          <a:effectLst/>
                        </a:rPr>
                        <a:t>tháng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Khách hàng</a:t>
                      </a:r>
                      <a:r>
                        <a:rPr lang="vi-VN">
                          <a:effectLst/>
                        </a:rPr>
                        <a:t> thân thiết</a:t>
                      </a:r>
                      <a:endParaRPr lang="en-US">
                        <a:effectLst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143537444"/>
                  </a:ext>
                </a:extLst>
              </a:tr>
              <a:tr h="8566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 err="1">
                          <a:effectLst/>
                        </a:rPr>
                        <a:t>Hỗ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trợ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doanh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nghiệp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mùa</a:t>
                      </a:r>
                      <a:r>
                        <a:rPr lang="en-US" dirty="0">
                          <a:effectLst/>
                        </a:rPr>
                        <a:t> covid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Giảm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cái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loại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phí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bảo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trì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Khách hàng </a:t>
                      </a:r>
                      <a:r>
                        <a:rPr lang="vi-VN">
                          <a:effectLst/>
                        </a:rPr>
                        <a:t>thân thiết</a:t>
                      </a:r>
                      <a:endParaRPr lang="en-US">
                        <a:effectLst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468439464"/>
                  </a:ext>
                </a:extLst>
              </a:tr>
              <a:tr h="856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vi-VN">
                          <a:effectLst/>
                        </a:rPr>
                        <a:t>Ưu đãi hàng tháng</a:t>
                      </a:r>
                      <a:endParaRPr lang="en-US">
                        <a:effectLst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dirty="0">
                          <a:effectLst/>
                        </a:rPr>
                        <a:t>Hỗ trợ đặc biệt,</a:t>
                      </a:r>
                      <a:br>
                        <a:rPr lang="vi-VN" dirty="0">
                          <a:effectLst/>
                        </a:rPr>
                      </a:br>
                      <a:r>
                        <a:rPr lang="vi-VN" dirty="0">
                          <a:effectLst/>
                        </a:rPr>
                        <a:t>ưu đãi mỗi 3 tháng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err="1">
                          <a:effectLst/>
                        </a:rPr>
                        <a:t>Khách</a:t>
                      </a:r>
                      <a:r>
                        <a:rPr lang="en-US">
                          <a:effectLst/>
                        </a:rPr>
                        <a:t> hàng</a:t>
                      </a:r>
                      <a:r>
                        <a:rPr lang="vi-VN">
                          <a:effectLst/>
                        </a:rPr>
                        <a:t> thân thiết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0759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5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1799C-069D-49E3-98A4-1BD3D2EFCB61}"/>
              </a:ext>
            </a:extLst>
          </p:cNvPr>
          <p:cNvSpPr txBox="1"/>
          <p:nvPr/>
        </p:nvSpPr>
        <p:spPr>
          <a:xfrm>
            <a:off x="1268512" y="2973279"/>
            <a:ext cx="935704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4800">
                <a:solidFill>
                  <a:srgbClr val="333333"/>
                </a:solidFill>
                <a:cs typeface="+mn-ea"/>
                <a:sym typeface="+mn-lt"/>
              </a:rPr>
              <a:t>Kế hoạch Marketing</a:t>
            </a:r>
            <a:endParaRPr lang="zh-CN" altLang="en-US" sz="4800" dirty="0">
              <a:solidFill>
                <a:srgbClr val="333333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5867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>
                <a:solidFill>
                  <a:srgbClr val="393737"/>
                </a:solidFill>
                <a:cs typeface="+mn-ea"/>
                <a:sym typeface="+mn-lt"/>
              </a:rPr>
              <a:t>06.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611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9 Steps to Influencer Marketing Success with Technology">
            <a:extLst>
              <a:ext uri="{FF2B5EF4-FFF2-40B4-BE49-F238E27FC236}">
                <a16:creationId xmlns:a16="http://schemas.microsoft.com/office/drawing/2014/main" id="{B3E64D68-DA75-45E3-AE89-094CB4EC1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7" t="-502" r="26808" b="502"/>
          <a:stretch/>
        </p:blipFill>
        <p:spPr bwMode="auto">
          <a:xfrm>
            <a:off x="8774117" y="954737"/>
            <a:ext cx="3138573" cy="52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Kế hoạch Marketing</a:t>
            </a:r>
          </a:p>
        </p:txBody>
      </p:sp>
      <p:grpSp>
        <p:nvGrpSpPr>
          <p:cNvPr id="8" name="组合 8">
            <a:extLst>
              <a:ext uri="{FF2B5EF4-FFF2-40B4-BE49-F238E27FC236}">
                <a16:creationId xmlns:a16="http://schemas.microsoft.com/office/drawing/2014/main" id="{D4AFBA58-3759-46D2-A4DD-A2DB4404D232}"/>
              </a:ext>
            </a:extLst>
          </p:cNvPr>
          <p:cNvGrpSpPr/>
          <p:nvPr/>
        </p:nvGrpSpPr>
        <p:grpSpPr>
          <a:xfrm>
            <a:off x="7772522" y="1217117"/>
            <a:ext cx="1738632" cy="1756820"/>
            <a:chOff x="6461582" y="2261661"/>
            <a:chExt cx="1738632" cy="1756820"/>
          </a:xfrm>
        </p:grpSpPr>
        <p:sp>
          <p:nvSpPr>
            <p:cNvPr id="9" name="矩形: 圆角 3">
              <a:extLst>
                <a:ext uri="{FF2B5EF4-FFF2-40B4-BE49-F238E27FC236}">
                  <a16:creationId xmlns:a16="http://schemas.microsoft.com/office/drawing/2014/main" id="{ECB9C932-0DF4-4331-8AAC-5AC94D686E4C}"/>
                </a:ext>
              </a:extLst>
            </p:cNvPr>
            <p:cNvSpPr/>
            <p:nvPr/>
          </p:nvSpPr>
          <p:spPr>
            <a:xfrm rot="2700000">
              <a:off x="6453805" y="2272073"/>
              <a:ext cx="1754185" cy="1738632"/>
            </a:xfrm>
            <a:prstGeom prst="roundRect">
              <a:avLst/>
            </a:prstGeom>
            <a:noFill/>
            <a:ln>
              <a:solidFill>
                <a:srgbClr val="393737"/>
              </a:solidFill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FBBB982D-9877-4B72-8A12-0A045DC4379A}"/>
                </a:ext>
              </a:extLst>
            </p:cNvPr>
            <p:cNvSpPr txBox="1"/>
            <p:nvPr/>
          </p:nvSpPr>
          <p:spPr>
            <a:xfrm>
              <a:off x="7084693" y="2261661"/>
              <a:ext cx="492443" cy="141673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en-US" altLang="zh-CN" spc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Marketing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: Shape 32">
            <a:extLst>
              <a:ext uri="{FF2B5EF4-FFF2-40B4-BE49-F238E27FC236}">
                <a16:creationId xmlns:a16="http://schemas.microsoft.com/office/drawing/2014/main" id="{56DFCD4A-1746-4D74-A970-CE9DF46D20F2}"/>
              </a:ext>
            </a:extLst>
          </p:cNvPr>
          <p:cNvSpPr>
            <a:spLocks/>
          </p:cNvSpPr>
          <p:nvPr/>
        </p:nvSpPr>
        <p:spPr bwMode="auto">
          <a:xfrm>
            <a:off x="1401011" y="2233612"/>
            <a:ext cx="478271" cy="478271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Freeform: Shape 33">
            <a:extLst>
              <a:ext uri="{FF2B5EF4-FFF2-40B4-BE49-F238E27FC236}">
                <a16:creationId xmlns:a16="http://schemas.microsoft.com/office/drawing/2014/main" id="{ABF02309-BFA0-45BA-9F71-10D50CBA78AC}"/>
              </a:ext>
            </a:extLst>
          </p:cNvPr>
          <p:cNvSpPr>
            <a:spLocks/>
          </p:cNvSpPr>
          <p:nvPr/>
        </p:nvSpPr>
        <p:spPr bwMode="auto">
          <a:xfrm>
            <a:off x="6305224" y="2205839"/>
            <a:ext cx="478271" cy="478271"/>
          </a:xfrm>
          <a:custGeom>
            <a:avLst/>
            <a:gdLst>
              <a:gd name="T0" fmla="*/ 187 w 228"/>
              <a:gd name="T1" fmla="*/ 114 h 240"/>
              <a:gd name="T2" fmla="*/ 114 w 228"/>
              <a:gd name="T3" fmla="*/ 40 h 240"/>
              <a:gd name="T4" fmla="*/ 40 w 228"/>
              <a:gd name="T5" fmla="*/ 114 h 240"/>
              <a:gd name="T6" fmla="*/ 68 w 228"/>
              <a:gd name="T7" fmla="*/ 171 h 240"/>
              <a:gd name="T8" fmla="*/ 74 w 228"/>
              <a:gd name="T9" fmla="*/ 173 h 240"/>
              <a:gd name="T10" fmla="*/ 81 w 228"/>
              <a:gd name="T11" fmla="*/ 169 h 240"/>
              <a:gd name="T12" fmla="*/ 79 w 228"/>
              <a:gd name="T13" fmla="*/ 156 h 240"/>
              <a:gd name="T14" fmla="*/ 59 w 228"/>
              <a:gd name="T15" fmla="*/ 114 h 240"/>
              <a:gd name="T16" fmla="*/ 114 w 228"/>
              <a:gd name="T17" fmla="*/ 59 h 240"/>
              <a:gd name="T18" fmla="*/ 169 w 228"/>
              <a:gd name="T19" fmla="*/ 114 h 240"/>
              <a:gd name="T20" fmla="*/ 152 w 228"/>
              <a:gd name="T21" fmla="*/ 153 h 240"/>
              <a:gd name="T22" fmla="*/ 151 w 228"/>
              <a:gd name="T23" fmla="*/ 166 h 240"/>
              <a:gd name="T24" fmla="*/ 165 w 228"/>
              <a:gd name="T25" fmla="*/ 167 h 240"/>
              <a:gd name="T26" fmla="*/ 187 w 228"/>
              <a:gd name="T27" fmla="*/ 114 h 240"/>
              <a:gd name="T28" fmla="*/ 116 w 228"/>
              <a:gd name="T29" fmla="*/ 79 h 240"/>
              <a:gd name="T30" fmla="*/ 81 w 228"/>
              <a:gd name="T31" fmla="*/ 114 h 240"/>
              <a:gd name="T32" fmla="*/ 101 w 228"/>
              <a:gd name="T33" fmla="*/ 144 h 240"/>
              <a:gd name="T34" fmla="*/ 101 w 228"/>
              <a:gd name="T35" fmla="*/ 226 h 240"/>
              <a:gd name="T36" fmla="*/ 115 w 228"/>
              <a:gd name="T37" fmla="*/ 240 h 240"/>
              <a:gd name="T38" fmla="*/ 129 w 228"/>
              <a:gd name="T39" fmla="*/ 226 h 240"/>
              <a:gd name="T40" fmla="*/ 129 w 228"/>
              <a:gd name="T41" fmla="*/ 145 h 240"/>
              <a:gd name="T42" fmla="*/ 150 w 228"/>
              <a:gd name="T43" fmla="*/ 114 h 240"/>
              <a:gd name="T44" fmla="*/ 116 w 228"/>
              <a:gd name="T45" fmla="*/ 79 h 240"/>
              <a:gd name="T46" fmla="*/ 114 w 228"/>
              <a:gd name="T47" fmla="*/ 0 h 240"/>
              <a:gd name="T48" fmla="*/ 0 w 228"/>
              <a:gd name="T49" fmla="*/ 114 h 240"/>
              <a:gd name="T50" fmla="*/ 52 w 228"/>
              <a:gd name="T51" fmla="*/ 209 h 240"/>
              <a:gd name="T52" fmla="*/ 57 w 228"/>
              <a:gd name="T53" fmla="*/ 211 h 240"/>
              <a:gd name="T54" fmla="*/ 65 w 228"/>
              <a:gd name="T55" fmla="*/ 206 h 240"/>
              <a:gd name="T56" fmla="*/ 62 w 228"/>
              <a:gd name="T57" fmla="*/ 193 h 240"/>
              <a:gd name="T58" fmla="*/ 19 w 228"/>
              <a:gd name="T59" fmla="*/ 114 h 240"/>
              <a:gd name="T60" fmla="*/ 114 w 228"/>
              <a:gd name="T61" fmla="*/ 18 h 240"/>
              <a:gd name="T62" fmla="*/ 209 w 228"/>
              <a:gd name="T63" fmla="*/ 114 h 240"/>
              <a:gd name="T64" fmla="*/ 168 w 228"/>
              <a:gd name="T65" fmla="*/ 192 h 240"/>
              <a:gd name="T66" fmla="*/ 165 w 228"/>
              <a:gd name="T67" fmla="*/ 205 h 240"/>
              <a:gd name="T68" fmla="*/ 178 w 228"/>
              <a:gd name="T69" fmla="*/ 208 h 240"/>
              <a:gd name="T70" fmla="*/ 228 w 228"/>
              <a:gd name="T71" fmla="*/ 114 h 240"/>
              <a:gd name="T72" fmla="*/ 114 w 228"/>
              <a:gd name="T7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8" h="240">
                <a:moveTo>
                  <a:pt x="187" y="114"/>
                </a:moveTo>
                <a:cubicBezTo>
                  <a:pt x="187" y="73"/>
                  <a:pt x="154" y="40"/>
                  <a:pt x="114" y="40"/>
                </a:cubicBezTo>
                <a:cubicBezTo>
                  <a:pt x="73" y="40"/>
                  <a:pt x="40" y="73"/>
                  <a:pt x="40" y="114"/>
                </a:cubicBezTo>
                <a:cubicBezTo>
                  <a:pt x="40" y="136"/>
                  <a:pt x="50" y="157"/>
                  <a:pt x="68" y="171"/>
                </a:cubicBezTo>
                <a:cubicBezTo>
                  <a:pt x="69" y="172"/>
                  <a:pt x="71" y="173"/>
                  <a:pt x="74" y="173"/>
                </a:cubicBezTo>
                <a:cubicBezTo>
                  <a:pt x="76" y="173"/>
                  <a:pt x="79" y="171"/>
                  <a:pt x="81" y="169"/>
                </a:cubicBezTo>
                <a:cubicBezTo>
                  <a:pt x="84" y="165"/>
                  <a:pt x="83" y="159"/>
                  <a:pt x="79" y="156"/>
                </a:cubicBezTo>
                <a:cubicBezTo>
                  <a:pt x="67" y="146"/>
                  <a:pt x="59" y="130"/>
                  <a:pt x="59" y="114"/>
                </a:cubicBezTo>
                <a:cubicBezTo>
                  <a:pt x="59" y="83"/>
                  <a:pt x="84" y="59"/>
                  <a:pt x="114" y="59"/>
                </a:cubicBezTo>
                <a:cubicBezTo>
                  <a:pt x="144" y="59"/>
                  <a:pt x="169" y="83"/>
                  <a:pt x="169" y="114"/>
                </a:cubicBezTo>
                <a:cubicBezTo>
                  <a:pt x="169" y="129"/>
                  <a:pt x="163" y="143"/>
                  <a:pt x="152" y="153"/>
                </a:cubicBezTo>
                <a:cubicBezTo>
                  <a:pt x="148" y="157"/>
                  <a:pt x="148" y="163"/>
                  <a:pt x="151" y="166"/>
                </a:cubicBezTo>
                <a:cubicBezTo>
                  <a:pt x="155" y="170"/>
                  <a:pt x="161" y="170"/>
                  <a:pt x="165" y="167"/>
                </a:cubicBezTo>
                <a:cubicBezTo>
                  <a:pt x="179" y="153"/>
                  <a:pt x="187" y="134"/>
                  <a:pt x="187" y="114"/>
                </a:cubicBezTo>
                <a:close/>
                <a:moveTo>
                  <a:pt x="116" y="79"/>
                </a:moveTo>
                <a:cubicBezTo>
                  <a:pt x="97" y="79"/>
                  <a:pt x="81" y="95"/>
                  <a:pt x="81" y="114"/>
                </a:cubicBezTo>
                <a:cubicBezTo>
                  <a:pt x="81" y="127"/>
                  <a:pt x="89" y="139"/>
                  <a:pt x="101" y="144"/>
                </a:cubicBezTo>
                <a:cubicBezTo>
                  <a:pt x="101" y="226"/>
                  <a:pt x="101" y="226"/>
                  <a:pt x="101" y="226"/>
                </a:cubicBezTo>
                <a:cubicBezTo>
                  <a:pt x="101" y="233"/>
                  <a:pt x="107" y="240"/>
                  <a:pt x="115" y="240"/>
                </a:cubicBezTo>
                <a:cubicBezTo>
                  <a:pt x="123" y="240"/>
                  <a:pt x="129" y="233"/>
                  <a:pt x="129" y="226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41" y="140"/>
                  <a:pt x="150" y="128"/>
                  <a:pt x="150" y="114"/>
                </a:cubicBezTo>
                <a:cubicBezTo>
                  <a:pt x="150" y="95"/>
                  <a:pt x="134" y="79"/>
                  <a:pt x="116" y="79"/>
                </a:cubicBezTo>
                <a:close/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52"/>
                  <a:pt x="19" y="188"/>
                  <a:pt x="52" y="209"/>
                </a:cubicBezTo>
                <a:cubicBezTo>
                  <a:pt x="54" y="210"/>
                  <a:pt x="55" y="211"/>
                  <a:pt x="57" y="211"/>
                </a:cubicBezTo>
                <a:cubicBezTo>
                  <a:pt x="60" y="211"/>
                  <a:pt x="63" y="209"/>
                  <a:pt x="65" y="206"/>
                </a:cubicBezTo>
                <a:cubicBezTo>
                  <a:pt x="68" y="202"/>
                  <a:pt x="67" y="196"/>
                  <a:pt x="62" y="193"/>
                </a:cubicBezTo>
                <a:cubicBezTo>
                  <a:pt x="35" y="176"/>
                  <a:pt x="19" y="146"/>
                  <a:pt x="19" y="114"/>
                </a:cubicBezTo>
                <a:cubicBezTo>
                  <a:pt x="19" y="61"/>
                  <a:pt x="61" y="18"/>
                  <a:pt x="114" y="18"/>
                </a:cubicBezTo>
                <a:cubicBezTo>
                  <a:pt x="166" y="18"/>
                  <a:pt x="209" y="61"/>
                  <a:pt x="209" y="114"/>
                </a:cubicBezTo>
                <a:cubicBezTo>
                  <a:pt x="209" y="145"/>
                  <a:pt x="194" y="174"/>
                  <a:pt x="168" y="192"/>
                </a:cubicBezTo>
                <a:cubicBezTo>
                  <a:pt x="163" y="195"/>
                  <a:pt x="162" y="201"/>
                  <a:pt x="165" y="205"/>
                </a:cubicBezTo>
                <a:cubicBezTo>
                  <a:pt x="168" y="209"/>
                  <a:pt x="174" y="211"/>
                  <a:pt x="178" y="208"/>
                </a:cubicBezTo>
                <a:cubicBezTo>
                  <a:pt x="209" y="186"/>
                  <a:pt x="228" y="151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Freeform: Shape 35">
            <a:extLst>
              <a:ext uri="{FF2B5EF4-FFF2-40B4-BE49-F238E27FC236}">
                <a16:creationId xmlns:a16="http://schemas.microsoft.com/office/drawing/2014/main" id="{2B6B066F-81F5-4042-AE47-873A20E0DB42}"/>
              </a:ext>
            </a:extLst>
          </p:cNvPr>
          <p:cNvSpPr>
            <a:spLocks/>
          </p:cNvSpPr>
          <p:nvPr/>
        </p:nvSpPr>
        <p:spPr bwMode="auto">
          <a:xfrm>
            <a:off x="3848709" y="2235920"/>
            <a:ext cx="478271" cy="478271"/>
          </a:xfrm>
          <a:custGeom>
            <a:avLst/>
            <a:gdLst>
              <a:gd name="T0" fmla="*/ 0 w 236"/>
              <a:gd name="T1" fmla="*/ 118 h 236"/>
              <a:gd name="T2" fmla="*/ 236 w 236"/>
              <a:gd name="T3" fmla="*/ 118 h 236"/>
              <a:gd name="T4" fmla="*/ 150 w 236"/>
              <a:gd name="T5" fmla="*/ 168 h 236"/>
              <a:gd name="T6" fmla="*/ 128 w 236"/>
              <a:gd name="T7" fmla="*/ 196 h 236"/>
              <a:gd name="T8" fmla="*/ 125 w 236"/>
              <a:gd name="T9" fmla="*/ 199 h 236"/>
              <a:gd name="T10" fmla="*/ 111 w 236"/>
              <a:gd name="T11" fmla="*/ 198 h 236"/>
              <a:gd name="T12" fmla="*/ 110 w 236"/>
              <a:gd name="T13" fmla="*/ 180 h 236"/>
              <a:gd name="T14" fmla="*/ 90 w 236"/>
              <a:gd name="T15" fmla="*/ 173 h 236"/>
              <a:gd name="T16" fmla="*/ 79 w 236"/>
              <a:gd name="T17" fmla="*/ 166 h 236"/>
              <a:gd name="T18" fmla="*/ 78 w 236"/>
              <a:gd name="T19" fmla="*/ 160 h 236"/>
              <a:gd name="T20" fmla="*/ 89 w 236"/>
              <a:gd name="T21" fmla="*/ 147 h 236"/>
              <a:gd name="T22" fmla="*/ 91 w 236"/>
              <a:gd name="T23" fmla="*/ 148 h 236"/>
              <a:gd name="T24" fmla="*/ 119 w 236"/>
              <a:gd name="T25" fmla="*/ 160 h 236"/>
              <a:gd name="T26" fmla="*/ 137 w 236"/>
              <a:gd name="T27" fmla="*/ 145 h 236"/>
              <a:gd name="T28" fmla="*/ 133 w 236"/>
              <a:gd name="T29" fmla="*/ 137 h 236"/>
              <a:gd name="T30" fmla="*/ 122 w 236"/>
              <a:gd name="T31" fmla="*/ 130 h 236"/>
              <a:gd name="T32" fmla="*/ 109 w 236"/>
              <a:gd name="T33" fmla="*/ 125 h 236"/>
              <a:gd name="T34" fmla="*/ 98 w 236"/>
              <a:gd name="T35" fmla="*/ 120 h 236"/>
              <a:gd name="T36" fmla="*/ 89 w 236"/>
              <a:gd name="T37" fmla="*/ 113 h 236"/>
              <a:gd name="T38" fmla="*/ 82 w 236"/>
              <a:gd name="T39" fmla="*/ 103 h 236"/>
              <a:gd name="T40" fmla="*/ 79 w 236"/>
              <a:gd name="T41" fmla="*/ 90 h 236"/>
              <a:gd name="T42" fmla="*/ 110 w 236"/>
              <a:gd name="T43" fmla="*/ 57 h 236"/>
              <a:gd name="T44" fmla="*/ 111 w 236"/>
              <a:gd name="T45" fmla="*/ 38 h 236"/>
              <a:gd name="T46" fmla="*/ 125 w 236"/>
              <a:gd name="T47" fmla="*/ 37 h 236"/>
              <a:gd name="T48" fmla="*/ 128 w 236"/>
              <a:gd name="T49" fmla="*/ 40 h 236"/>
              <a:gd name="T50" fmla="*/ 137 w 236"/>
              <a:gd name="T51" fmla="*/ 58 h 236"/>
              <a:gd name="T52" fmla="*/ 151 w 236"/>
              <a:gd name="T53" fmla="*/ 65 h 236"/>
              <a:gd name="T54" fmla="*/ 155 w 236"/>
              <a:gd name="T55" fmla="*/ 69 h 236"/>
              <a:gd name="T56" fmla="*/ 149 w 236"/>
              <a:gd name="T57" fmla="*/ 85 h 236"/>
              <a:gd name="T58" fmla="*/ 144 w 236"/>
              <a:gd name="T59" fmla="*/ 86 h 236"/>
              <a:gd name="T60" fmla="*/ 140 w 236"/>
              <a:gd name="T61" fmla="*/ 82 h 236"/>
              <a:gd name="T62" fmla="*/ 128 w 236"/>
              <a:gd name="T63" fmla="*/ 77 h 236"/>
              <a:gd name="T64" fmla="*/ 107 w 236"/>
              <a:gd name="T65" fmla="*/ 80 h 236"/>
              <a:gd name="T66" fmla="*/ 102 w 236"/>
              <a:gd name="T67" fmla="*/ 94 h 236"/>
              <a:gd name="T68" fmla="*/ 108 w 236"/>
              <a:gd name="T69" fmla="*/ 101 h 236"/>
              <a:gd name="T70" fmla="*/ 118 w 236"/>
              <a:gd name="T71" fmla="*/ 106 h 236"/>
              <a:gd name="T72" fmla="*/ 132 w 236"/>
              <a:gd name="T73" fmla="*/ 112 h 236"/>
              <a:gd name="T74" fmla="*/ 145 w 236"/>
              <a:gd name="T75" fmla="*/ 119 h 236"/>
              <a:gd name="T76" fmla="*/ 155 w 236"/>
              <a:gd name="T77" fmla="*/ 129 h 236"/>
              <a:gd name="T78" fmla="*/ 159 w 236"/>
              <a:gd name="T79" fmla="*/ 14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moveTo>
                  <a:pt x="150" y="168"/>
                </a:moveTo>
                <a:cubicBezTo>
                  <a:pt x="145" y="175"/>
                  <a:pt x="137" y="179"/>
                  <a:pt x="128" y="180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7"/>
                  <a:pt x="127" y="198"/>
                  <a:pt x="127" y="198"/>
                </a:cubicBezTo>
                <a:cubicBezTo>
                  <a:pt x="126" y="199"/>
                  <a:pt x="126" y="199"/>
                  <a:pt x="125" y="199"/>
                </a:cubicBezTo>
                <a:cubicBezTo>
                  <a:pt x="113" y="199"/>
                  <a:pt x="113" y="199"/>
                  <a:pt x="113" y="199"/>
                </a:cubicBezTo>
                <a:cubicBezTo>
                  <a:pt x="112" y="199"/>
                  <a:pt x="111" y="199"/>
                  <a:pt x="111" y="198"/>
                </a:cubicBezTo>
                <a:cubicBezTo>
                  <a:pt x="110" y="197"/>
                  <a:pt x="110" y="197"/>
                  <a:pt x="110" y="196"/>
                </a:cubicBezTo>
                <a:cubicBezTo>
                  <a:pt x="110" y="180"/>
                  <a:pt x="110" y="180"/>
                  <a:pt x="110" y="180"/>
                </a:cubicBezTo>
                <a:cubicBezTo>
                  <a:pt x="106" y="180"/>
                  <a:pt x="102" y="179"/>
                  <a:pt x="99" y="177"/>
                </a:cubicBezTo>
                <a:cubicBezTo>
                  <a:pt x="95" y="176"/>
                  <a:pt x="92" y="175"/>
                  <a:pt x="90" y="173"/>
                </a:cubicBezTo>
                <a:cubicBezTo>
                  <a:pt x="88" y="172"/>
                  <a:pt x="85" y="171"/>
                  <a:pt x="83" y="169"/>
                </a:cubicBezTo>
                <a:cubicBezTo>
                  <a:pt x="81" y="168"/>
                  <a:pt x="80" y="166"/>
                  <a:pt x="79" y="166"/>
                </a:cubicBezTo>
                <a:cubicBezTo>
                  <a:pt x="79" y="165"/>
                  <a:pt x="78" y="164"/>
                  <a:pt x="78" y="164"/>
                </a:cubicBezTo>
                <a:cubicBezTo>
                  <a:pt x="77" y="163"/>
                  <a:pt x="77" y="162"/>
                  <a:pt x="78" y="160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7" y="148"/>
                  <a:pt x="88" y="147"/>
                  <a:pt x="89" y="147"/>
                </a:cubicBezTo>
                <a:cubicBezTo>
                  <a:pt x="90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8" y="154"/>
                  <a:pt x="105" y="158"/>
                  <a:pt x="112" y="159"/>
                </a:cubicBezTo>
                <a:cubicBezTo>
                  <a:pt x="115" y="160"/>
                  <a:pt x="117" y="160"/>
                  <a:pt x="119" y="160"/>
                </a:cubicBezTo>
                <a:cubicBezTo>
                  <a:pt x="124" y="160"/>
                  <a:pt x="128" y="159"/>
                  <a:pt x="131" y="156"/>
                </a:cubicBezTo>
                <a:cubicBezTo>
                  <a:pt x="135" y="154"/>
                  <a:pt x="137" y="150"/>
                  <a:pt x="137" y="145"/>
                </a:cubicBezTo>
                <a:cubicBezTo>
                  <a:pt x="137" y="144"/>
                  <a:pt x="136" y="142"/>
                  <a:pt x="136" y="140"/>
                </a:cubicBezTo>
                <a:cubicBezTo>
                  <a:pt x="135" y="139"/>
                  <a:pt x="134" y="138"/>
                  <a:pt x="133" y="137"/>
                </a:cubicBezTo>
                <a:cubicBezTo>
                  <a:pt x="132" y="136"/>
                  <a:pt x="130" y="135"/>
                  <a:pt x="127" y="133"/>
                </a:cubicBezTo>
                <a:cubicBezTo>
                  <a:pt x="125" y="132"/>
                  <a:pt x="123" y="131"/>
                  <a:pt x="122" y="130"/>
                </a:cubicBezTo>
                <a:cubicBezTo>
                  <a:pt x="120" y="130"/>
                  <a:pt x="118" y="129"/>
                  <a:pt x="115" y="128"/>
                </a:cubicBezTo>
                <a:cubicBezTo>
                  <a:pt x="112" y="127"/>
                  <a:pt x="110" y="126"/>
                  <a:pt x="109" y="125"/>
                </a:cubicBezTo>
                <a:cubicBezTo>
                  <a:pt x="108" y="125"/>
                  <a:pt x="106" y="124"/>
                  <a:pt x="104" y="123"/>
                </a:cubicBezTo>
                <a:cubicBezTo>
                  <a:pt x="101" y="122"/>
                  <a:pt x="100" y="121"/>
                  <a:pt x="98" y="120"/>
                </a:cubicBezTo>
                <a:cubicBezTo>
                  <a:pt x="97" y="119"/>
                  <a:pt x="95" y="118"/>
                  <a:pt x="93" y="117"/>
                </a:cubicBezTo>
                <a:cubicBezTo>
                  <a:pt x="91" y="116"/>
                  <a:pt x="90" y="114"/>
                  <a:pt x="89" y="113"/>
                </a:cubicBezTo>
                <a:cubicBezTo>
                  <a:pt x="87" y="112"/>
                  <a:pt x="86" y="110"/>
                  <a:pt x="85" y="109"/>
                </a:cubicBezTo>
                <a:cubicBezTo>
                  <a:pt x="83" y="107"/>
                  <a:pt x="82" y="105"/>
                  <a:pt x="82" y="103"/>
                </a:cubicBezTo>
                <a:cubicBezTo>
                  <a:pt x="81" y="102"/>
                  <a:pt x="80" y="100"/>
                  <a:pt x="80" y="97"/>
                </a:cubicBezTo>
                <a:cubicBezTo>
                  <a:pt x="79" y="95"/>
                  <a:pt x="79" y="93"/>
                  <a:pt x="79" y="90"/>
                </a:cubicBezTo>
                <a:cubicBezTo>
                  <a:pt x="79" y="82"/>
                  <a:pt x="82" y="75"/>
                  <a:pt x="88" y="69"/>
                </a:cubicBezTo>
                <a:cubicBezTo>
                  <a:pt x="93" y="62"/>
                  <a:pt x="101" y="58"/>
                  <a:pt x="110" y="57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39"/>
                  <a:pt x="111" y="38"/>
                </a:cubicBezTo>
                <a:cubicBezTo>
                  <a:pt x="111" y="38"/>
                  <a:pt x="112" y="37"/>
                  <a:pt x="113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6" y="37"/>
                  <a:pt x="126" y="38"/>
                  <a:pt x="127" y="38"/>
                </a:cubicBezTo>
                <a:cubicBezTo>
                  <a:pt x="127" y="39"/>
                  <a:pt x="128" y="39"/>
                  <a:pt x="128" y="40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1" y="57"/>
                  <a:pt x="134" y="57"/>
                  <a:pt x="137" y="58"/>
                </a:cubicBezTo>
                <a:cubicBezTo>
                  <a:pt x="140" y="59"/>
                  <a:pt x="143" y="60"/>
                  <a:pt x="145" y="61"/>
                </a:cubicBezTo>
                <a:cubicBezTo>
                  <a:pt x="147" y="62"/>
                  <a:pt x="149" y="63"/>
                  <a:pt x="151" y="65"/>
                </a:cubicBezTo>
                <a:cubicBezTo>
                  <a:pt x="152" y="66"/>
                  <a:pt x="153" y="67"/>
                  <a:pt x="154" y="67"/>
                </a:cubicBezTo>
                <a:cubicBezTo>
                  <a:pt x="155" y="68"/>
                  <a:pt x="155" y="68"/>
                  <a:pt x="155" y="69"/>
                </a:cubicBezTo>
                <a:cubicBezTo>
                  <a:pt x="156" y="70"/>
                  <a:pt x="156" y="71"/>
                  <a:pt x="156" y="72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8" y="86"/>
                  <a:pt x="148" y="86"/>
                  <a:pt x="147" y="87"/>
                </a:cubicBezTo>
                <a:cubicBezTo>
                  <a:pt x="146" y="87"/>
                  <a:pt x="145" y="86"/>
                  <a:pt x="144" y="86"/>
                </a:cubicBezTo>
                <a:cubicBezTo>
                  <a:pt x="144" y="86"/>
                  <a:pt x="144" y="85"/>
                  <a:pt x="143" y="85"/>
                </a:cubicBezTo>
                <a:cubicBezTo>
                  <a:pt x="142" y="84"/>
                  <a:pt x="141" y="83"/>
                  <a:pt x="140" y="82"/>
                </a:cubicBezTo>
                <a:cubicBezTo>
                  <a:pt x="138" y="81"/>
                  <a:pt x="136" y="80"/>
                  <a:pt x="134" y="80"/>
                </a:cubicBezTo>
                <a:cubicBezTo>
                  <a:pt x="133" y="79"/>
                  <a:pt x="130" y="78"/>
                  <a:pt x="128" y="77"/>
                </a:cubicBezTo>
                <a:cubicBezTo>
                  <a:pt x="125" y="77"/>
                  <a:pt x="123" y="76"/>
                  <a:pt x="120" y="76"/>
                </a:cubicBezTo>
                <a:cubicBezTo>
                  <a:pt x="115" y="76"/>
                  <a:pt x="110" y="77"/>
                  <a:pt x="107" y="80"/>
                </a:cubicBezTo>
                <a:cubicBezTo>
                  <a:pt x="103" y="83"/>
                  <a:pt x="101" y="86"/>
                  <a:pt x="101" y="90"/>
                </a:cubicBezTo>
                <a:cubicBezTo>
                  <a:pt x="101" y="92"/>
                  <a:pt x="102" y="93"/>
                  <a:pt x="102" y="94"/>
                </a:cubicBezTo>
                <a:cubicBezTo>
                  <a:pt x="103" y="96"/>
                  <a:pt x="103" y="97"/>
                  <a:pt x="105" y="98"/>
                </a:cubicBezTo>
                <a:cubicBezTo>
                  <a:pt x="106" y="99"/>
                  <a:pt x="107" y="100"/>
                  <a:pt x="108" y="101"/>
                </a:cubicBezTo>
                <a:cubicBezTo>
                  <a:pt x="109" y="102"/>
                  <a:pt x="111" y="103"/>
                  <a:pt x="113" y="104"/>
                </a:cubicBezTo>
                <a:cubicBezTo>
                  <a:pt x="115" y="105"/>
                  <a:pt x="117" y="106"/>
                  <a:pt x="118" y="106"/>
                </a:cubicBezTo>
                <a:cubicBezTo>
                  <a:pt x="120" y="107"/>
                  <a:pt x="122" y="108"/>
                  <a:pt x="125" y="109"/>
                </a:cubicBezTo>
                <a:cubicBezTo>
                  <a:pt x="128" y="110"/>
                  <a:pt x="130" y="111"/>
                  <a:pt x="132" y="112"/>
                </a:cubicBezTo>
                <a:cubicBezTo>
                  <a:pt x="133" y="112"/>
                  <a:pt x="136" y="113"/>
                  <a:pt x="138" y="115"/>
                </a:cubicBezTo>
                <a:cubicBezTo>
                  <a:pt x="141" y="116"/>
                  <a:pt x="143" y="117"/>
                  <a:pt x="145" y="119"/>
                </a:cubicBezTo>
                <a:cubicBezTo>
                  <a:pt x="147" y="120"/>
                  <a:pt x="149" y="121"/>
                  <a:pt x="151" y="123"/>
                </a:cubicBezTo>
                <a:cubicBezTo>
                  <a:pt x="153" y="125"/>
                  <a:pt x="154" y="127"/>
                  <a:pt x="155" y="129"/>
                </a:cubicBezTo>
                <a:cubicBezTo>
                  <a:pt x="156" y="131"/>
                  <a:pt x="157" y="133"/>
                  <a:pt x="158" y="136"/>
                </a:cubicBezTo>
                <a:cubicBezTo>
                  <a:pt x="159" y="138"/>
                  <a:pt x="159" y="141"/>
                  <a:pt x="159" y="144"/>
                </a:cubicBezTo>
                <a:cubicBezTo>
                  <a:pt x="159" y="153"/>
                  <a:pt x="156" y="161"/>
                  <a:pt x="150" y="168"/>
                </a:cubicBezTo>
              </a:path>
            </a:pathLst>
          </a:custGeom>
          <a:solidFill>
            <a:srgbClr val="0E2DB2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4" name="组合 9">
            <a:extLst>
              <a:ext uri="{FF2B5EF4-FFF2-40B4-BE49-F238E27FC236}">
                <a16:creationId xmlns:a16="http://schemas.microsoft.com/office/drawing/2014/main" id="{461D61C0-79FE-438A-964B-0778575B65BC}"/>
              </a:ext>
            </a:extLst>
          </p:cNvPr>
          <p:cNvGrpSpPr/>
          <p:nvPr/>
        </p:nvGrpSpPr>
        <p:grpSpPr>
          <a:xfrm>
            <a:off x="616824" y="2873722"/>
            <a:ext cx="1922768" cy="2242559"/>
            <a:chOff x="1935817" y="2935151"/>
            <a:chExt cx="1922768" cy="2242559"/>
          </a:xfrm>
        </p:grpSpPr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AAC03E1D-A1AE-4516-B62C-B9099B621CCF}"/>
                </a:ext>
              </a:extLst>
            </p:cNvPr>
            <p:cNvSpPr txBox="1"/>
            <p:nvPr/>
          </p:nvSpPr>
          <p:spPr>
            <a:xfrm>
              <a:off x="2059695" y="2935151"/>
              <a:ext cx="17988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vi-VN" altLang="zh-CN" spc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Khách hàng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矩形 11">
              <a:extLst>
                <a:ext uri="{FF2B5EF4-FFF2-40B4-BE49-F238E27FC236}">
                  <a16:creationId xmlns:a16="http://schemas.microsoft.com/office/drawing/2014/main" id="{512FA3DF-D370-42BE-A15E-D5B5FF9ED3DD}"/>
                </a:ext>
              </a:extLst>
            </p:cNvPr>
            <p:cNvSpPr/>
            <p:nvPr/>
          </p:nvSpPr>
          <p:spPr>
            <a:xfrm>
              <a:off x="1935817" y="3291040"/>
              <a:ext cx="1889027" cy="1886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 sz="1600">
                  <a:solidFill>
                    <a:srgbClr val="594A42"/>
                  </a:solidFill>
                  <a:cs typeface="+mn-ea"/>
                  <a:sym typeface="+mn-lt"/>
                </a:rPr>
                <a:t>Xác định đúng đối tượng khách hàng mục tiêu, khách hàng tiềm năng.</a:t>
              </a:r>
              <a:endParaRPr lang="vi-VN" altLang="zh-CN" sz="1600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2">
            <a:extLst>
              <a:ext uri="{FF2B5EF4-FFF2-40B4-BE49-F238E27FC236}">
                <a16:creationId xmlns:a16="http://schemas.microsoft.com/office/drawing/2014/main" id="{DABC1798-9A87-4036-AB25-D38CA8060E4E}"/>
              </a:ext>
            </a:extLst>
          </p:cNvPr>
          <p:cNvGrpSpPr/>
          <p:nvPr/>
        </p:nvGrpSpPr>
        <p:grpSpPr>
          <a:xfrm>
            <a:off x="3079139" y="2873722"/>
            <a:ext cx="2194610" cy="3277153"/>
            <a:chOff x="1921921" y="2935151"/>
            <a:chExt cx="1824454" cy="4291985"/>
          </a:xfrm>
        </p:grpSpPr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8FD8EFE6-FFAB-416D-8FC2-8BD44677CDD3}"/>
                </a:ext>
              </a:extLst>
            </p:cNvPr>
            <p:cNvSpPr txBox="1"/>
            <p:nvPr/>
          </p:nvSpPr>
          <p:spPr>
            <a:xfrm>
              <a:off x="2059695" y="2935151"/>
              <a:ext cx="16866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vi-VN" spc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Quảng cáo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14">
              <a:extLst>
                <a:ext uri="{FF2B5EF4-FFF2-40B4-BE49-F238E27FC236}">
                  <a16:creationId xmlns:a16="http://schemas.microsoft.com/office/drawing/2014/main" id="{DA6527F6-633C-4BCA-8609-1BA68051C9BA}"/>
                </a:ext>
              </a:extLst>
            </p:cNvPr>
            <p:cNvSpPr/>
            <p:nvPr/>
          </p:nvSpPr>
          <p:spPr>
            <a:xfrm>
              <a:off x="1921921" y="3493806"/>
              <a:ext cx="1677143" cy="373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1600">
                  <a:solidFill>
                    <a:srgbClr val="594A42"/>
                  </a:solidFill>
                  <a:cs typeface="+mn-ea"/>
                </a:rPr>
                <a:t>Thiết kế, xây dựng nội dung thông điệp quảng cáo nhằm tác động vào nhận thức và nhu cầu lựa chọn của khách hàng.</a:t>
              </a:r>
            </a:p>
          </p:txBody>
        </p:sp>
      </p:grpSp>
      <p:grpSp>
        <p:nvGrpSpPr>
          <p:cNvPr id="20" name="组合 15">
            <a:extLst>
              <a:ext uri="{FF2B5EF4-FFF2-40B4-BE49-F238E27FC236}">
                <a16:creationId xmlns:a16="http://schemas.microsoft.com/office/drawing/2014/main" id="{1C7ECF42-4E4D-44CD-8616-86FB4A7476C1}"/>
              </a:ext>
            </a:extLst>
          </p:cNvPr>
          <p:cNvGrpSpPr/>
          <p:nvPr/>
        </p:nvGrpSpPr>
        <p:grpSpPr>
          <a:xfrm>
            <a:off x="5483361" y="2845949"/>
            <a:ext cx="2296603" cy="2981223"/>
            <a:chOff x="1935817" y="2935151"/>
            <a:chExt cx="2006381" cy="2981223"/>
          </a:xfrm>
        </p:grpSpPr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659FE3F9-A905-47B6-B5F9-34B7C8690284}"/>
                </a:ext>
              </a:extLst>
            </p:cNvPr>
            <p:cNvSpPr txBox="1"/>
            <p:nvPr/>
          </p:nvSpPr>
          <p:spPr>
            <a:xfrm>
              <a:off x="2059695" y="2935151"/>
              <a:ext cx="18825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000" b="1" spc="600">
                  <a:solidFill>
                    <a:srgbClr val="33333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defRPr>
              </a:lvl1pPr>
            </a:lstStyle>
            <a:p>
              <a:r>
                <a:rPr lang="vi-VN" altLang="zh-CN" spc="0">
                  <a:solidFill>
                    <a:srgbClr val="393737"/>
                  </a:solidFill>
                  <a:latin typeface="+mn-lt"/>
                  <a:ea typeface="+mn-ea"/>
                  <a:cs typeface="+mn-ea"/>
                  <a:sym typeface="+mn-lt"/>
                </a:rPr>
                <a:t>Truyền thông</a:t>
              </a:r>
              <a:endParaRPr lang="en-US" spc="0" dirty="0">
                <a:solidFill>
                  <a:srgbClr val="393737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矩形 17">
              <a:extLst>
                <a:ext uri="{FF2B5EF4-FFF2-40B4-BE49-F238E27FC236}">
                  <a16:creationId xmlns:a16="http://schemas.microsoft.com/office/drawing/2014/main" id="{475C81B0-2AF1-425A-AAEE-2E1ACB447550}"/>
                </a:ext>
              </a:extLst>
            </p:cNvPr>
            <p:cNvSpPr/>
            <p:nvPr/>
          </p:nvSpPr>
          <p:spPr>
            <a:xfrm>
              <a:off x="1935817" y="3291040"/>
              <a:ext cx="2006381" cy="262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>
                  <a:solidFill>
                    <a:srgbClr val="594A42"/>
                  </a:solidFill>
                  <a:cs typeface="+mn-ea"/>
                  <a:sym typeface="+mn-lt"/>
                </a:rPr>
                <a:t>Lựa chọn kênh truyền thông phù hợp với chi phí thấp nhất để truyền tải thông điệp quảng cáo đến đúng khách hàng mục tiêu.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71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Kế hoạch xúc tiến bán hàng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408FFC-24FF-4EDF-8D97-BAF3081A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32084"/>
              </p:ext>
            </p:extLst>
          </p:nvPr>
        </p:nvGraphicFramePr>
        <p:xfrm>
          <a:off x="928687" y="1663700"/>
          <a:ext cx="10482263" cy="411797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320902198"/>
                    </a:ext>
                  </a:extLst>
                </a:gridCol>
                <a:gridCol w="3776663">
                  <a:extLst>
                    <a:ext uri="{9D8B030D-6E8A-4147-A177-3AD203B41FA5}">
                      <a16:colId xmlns:a16="http://schemas.microsoft.com/office/drawing/2014/main" val="4241510368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368421287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348040697"/>
                    </a:ext>
                  </a:extLst>
                </a:gridCol>
              </a:tblGrid>
              <a:tr h="8026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dirty="0">
                          <a:effectLst/>
                        </a:rPr>
                        <a:t>STT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dirty="0" err="1">
                          <a:effectLst/>
                        </a:rPr>
                        <a:t>Kênh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xúc</a:t>
                      </a:r>
                      <a:r>
                        <a:rPr lang="en-US" sz="2000" b="1" dirty="0">
                          <a:effectLst/>
                        </a:rPr>
                        <a:t> </a:t>
                      </a:r>
                      <a:r>
                        <a:rPr lang="en-US" sz="2000" b="1" dirty="0" err="1">
                          <a:effectLst/>
                        </a:rPr>
                        <a:t>tiến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dirty="0">
                          <a:effectLst/>
                        </a:rPr>
                        <a:t>Chi </a:t>
                      </a:r>
                      <a:r>
                        <a:rPr lang="en-US" sz="2000" b="1" dirty="0" err="1">
                          <a:effectLst/>
                        </a:rPr>
                        <a:t>phí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>
                          <a:effectLst/>
                        </a:rPr>
                        <a:t>Thời gian thực hiện</a:t>
                      </a:r>
                      <a:endParaRPr lang="en-US" sz="2000" b="1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3155264209"/>
                  </a:ext>
                </a:extLst>
              </a:tr>
              <a:tr h="1012067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1</a:t>
                      </a:r>
                      <a:endParaRPr lang="en-US" sz="1800" b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>
                        <a:lnSpc>
                          <a:spcPct val="150000"/>
                        </a:lnSpc>
                      </a:pPr>
                      <a:r>
                        <a:rPr lang="en-US" sz="1800" b="0" dirty="0" err="1">
                          <a:effectLst/>
                        </a:rPr>
                        <a:t>Các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trung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gian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phân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phối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5,000,000 – 10,000,000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>
                        <a:lnSpc>
                          <a:spcPct val="150000"/>
                        </a:lnSpc>
                      </a:pPr>
                      <a:r>
                        <a:rPr lang="en-US" sz="1800" b="0">
                          <a:solidFill>
                            <a:srgbClr val="1C1E21"/>
                          </a:solidFill>
                          <a:effectLst/>
                        </a:rPr>
                        <a:t>Có thể vận chuyển 1 mặt hàng từ 1-2 ngày </a:t>
                      </a:r>
                      <a:endParaRPr lang="en-US" sz="1800" b="0">
                        <a:solidFill>
                          <a:srgbClr val="1C1E21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013531643"/>
                  </a:ext>
                </a:extLst>
              </a:tr>
              <a:tr h="1012067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2</a:t>
                      </a:r>
                      <a:endParaRPr lang="en-US" sz="1800" b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>
                        <a:lnSpc>
                          <a:spcPct val="150000"/>
                        </a:lnSpc>
                      </a:pPr>
                      <a:r>
                        <a:rPr lang="vi-VN" sz="1800" b="0">
                          <a:solidFill>
                            <a:srgbClr val="050505"/>
                          </a:solidFill>
                          <a:effectLst/>
                        </a:rPr>
                        <a:t>Với người tiêu dùng</a:t>
                      </a:r>
                      <a:endParaRPr lang="vi-VN" sz="1800" b="0">
                        <a:solidFill>
                          <a:srgbClr val="050505"/>
                        </a:solidFill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1,000,000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>
                        <a:lnSpc>
                          <a:spcPct val="150000"/>
                        </a:lnSpc>
                      </a:pPr>
                      <a:r>
                        <a:rPr lang="en-US" sz="1800" b="0" dirty="0" err="1">
                          <a:effectLst/>
                        </a:rPr>
                        <a:t>Vận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chuyển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trong</a:t>
                      </a:r>
                      <a:r>
                        <a:rPr lang="en-US" sz="1800" b="0" dirty="0">
                          <a:effectLst/>
                        </a:rPr>
                        <a:t> 1 </a:t>
                      </a:r>
                      <a:r>
                        <a:rPr lang="en-US" sz="1800" b="0" dirty="0" err="1">
                          <a:effectLst/>
                        </a:rPr>
                        <a:t>ngày</a:t>
                      </a:r>
                      <a:r>
                        <a:rPr lang="en-US" sz="1800" b="0" dirty="0">
                          <a:effectLst/>
                        </a:rPr>
                        <a:t>, </a:t>
                      </a:r>
                      <a:r>
                        <a:rPr lang="en-US" sz="1800" b="0" dirty="0" err="1">
                          <a:effectLst/>
                        </a:rPr>
                        <a:t>thời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gian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sớm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nhất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143537444"/>
                  </a:ext>
                </a:extLst>
              </a:tr>
              <a:tr h="1291145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3</a:t>
                      </a:r>
                      <a:endParaRPr lang="en-US" sz="1800" b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Chăm sóc khách hàng</a:t>
                      </a:r>
                      <a:endParaRPr lang="en-US" sz="1800" b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1,000,000 – 2,000,000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>
                        <a:lnSpc>
                          <a:spcPct val="150000"/>
                        </a:lnSpc>
                      </a:pPr>
                      <a:r>
                        <a:rPr lang="vi-VN" sz="1800" b="0" dirty="0">
                          <a:effectLst/>
                        </a:rPr>
                        <a:t>Bất kì thời gian nào khi khách hàng cần được tư vấn </a:t>
                      </a:r>
                      <a:endParaRPr lang="vi-VN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46843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47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Kế hoạch phân phối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408FFC-24FF-4EDF-8D97-BAF3081A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11522"/>
              </p:ext>
            </p:extLst>
          </p:nvPr>
        </p:nvGraphicFramePr>
        <p:xfrm>
          <a:off x="1228725" y="1217221"/>
          <a:ext cx="9944100" cy="508833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320902198"/>
                    </a:ext>
                  </a:extLst>
                </a:gridCol>
                <a:gridCol w="3381375">
                  <a:extLst>
                    <a:ext uri="{9D8B030D-6E8A-4147-A177-3AD203B41FA5}">
                      <a16:colId xmlns:a16="http://schemas.microsoft.com/office/drawing/2014/main" val="187847798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160442493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4241510368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36842128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348040697"/>
                    </a:ext>
                  </a:extLst>
                </a:gridCol>
              </a:tblGrid>
              <a:tr h="10176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STT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Địa chỉ đặt cửa hàng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Diện tích sàn(m</a:t>
                      </a:r>
                      <a:r>
                        <a:rPr lang="en-US" sz="2000" baseline="30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Tiền thuê (Tháng)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Thời gian thực hiện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Dự đoán doanh thu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3155264209"/>
                  </a:ext>
                </a:extLst>
              </a:tr>
              <a:tr h="10176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vi-VN" sz="1800">
                          <a:effectLst/>
                        </a:rPr>
                        <a:t>54 Lý Thường Kiệt, </a:t>
                      </a:r>
                      <a:r>
                        <a:rPr lang="en-US" sz="1800">
                          <a:effectLst/>
                        </a:rPr>
                        <a:t>TP.</a:t>
                      </a:r>
                      <a:r>
                        <a:rPr lang="vi-VN" sz="1800">
                          <a:effectLst/>
                        </a:rPr>
                        <a:t> HCM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8,000,000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 năm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28,000,000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543532664"/>
                  </a:ext>
                </a:extLst>
              </a:tr>
              <a:tr h="10176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effectLst/>
                        </a:rPr>
                        <a:t>2 Lê Lợi , TP. Mỹ Tho 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7,000,000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 năm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22,000,000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013531643"/>
                  </a:ext>
                </a:extLst>
              </a:tr>
              <a:tr h="10176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vi-VN" sz="1800">
                          <a:effectLst/>
                        </a:rPr>
                        <a:t>76 Hùng Vương, TP. HCM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60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9,000,000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 năm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25,000,000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143537444"/>
                  </a:ext>
                </a:extLst>
              </a:tr>
              <a:tr h="10176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effectLst/>
                        </a:rPr>
                        <a:t>5 Cô Giang, </a:t>
                      </a:r>
                      <a:r>
                        <a:rPr lang="vi-VN" sz="1800">
                          <a:effectLst/>
                        </a:rPr>
                        <a:t>TP.</a:t>
                      </a:r>
                      <a:r>
                        <a:rPr lang="en-US" sz="1800">
                          <a:effectLst/>
                        </a:rPr>
                        <a:t> HCM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10,000,000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 năm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35,000,000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46843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22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Kế hoạch truyền thông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408FFC-24FF-4EDF-8D97-BAF3081A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18226"/>
              </p:ext>
            </p:extLst>
          </p:nvPr>
        </p:nvGraphicFramePr>
        <p:xfrm>
          <a:off x="1657350" y="1722046"/>
          <a:ext cx="8877300" cy="407066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320902198"/>
                    </a:ext>
                  </a:extLst>
                </a:gridCol>
                <a:gridCol w="3381375">
                  <a:extLst>
                    <a:ext uri="{9D8B030D-6E8A-4147-A177-3AD203B41FA5}">
                      <a16:colId xmlns:a16="http://schemas.microsoft.com/office/drawing/2014/main" val="1878477980"/>
                    </a:ext>
                  </a:extLst>
                </a:gridCol>
                <a:gridCol w="1638301">
                  <a:extLst>
                    <a:ext uri="{9D8B030D-6E8A-4147-A177-3AD203B41FA5}">
                      <a16:colId xmlns:a16="http://schemas.microsoft.com/office/drawing/2014/main" val="1604424936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4241510368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368421287"/>
                    </a:ext>
                  </a:extLst>
                </a:gridCol>
              </a:tblGrid>
              <a:tr h="10176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STT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Hệ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thống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kênh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gián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tiếp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Chi phí xây dựng kênh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Thời gian thực hiện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Dự đoán doanh thu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3155264209"/>
                  </a:ext>
                </a:extLst>
              </a:tr>
              <a:tr h="10176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Kênh truyền thống 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10,000,000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 năm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25,000,000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543532664"/>
                  </a:ext>
                </a:extLst>
              </a:tr>
              <a:tr h="10176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Kênh hiện đại 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15,000,000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 năm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27,000,000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013531643"/>
                  </a:ext>
                </a:extLst>
              </a:tr>
              <a:tr h="10176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Các kênh khác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10,000,000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 năm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20,000,000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14353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49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1799C-069D-49E3-98A4-1BD3D2EFCB61}"/>
              </a:ext>
            </a:extLst>
          </p:cNvPr>
          <p:cNvSpPr txBox="1"/>
          <p:nvPr/>
        </p:nvSpPr>
        <p:spPr>
          <a:xfrm>
            <a:off x="1268512" y="2973279"/>
            <a:ext cx="935704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4800">
                <a:solidFill>
                  <a:srgbClr val="333333"/>
                </a:solidFill>
                <a:cs typeface="+mn-ea"/>
                <a:sym typeface="+mn-lt"/>
              </a:rPr>
              <a:t>Kỹ thuật - công nghệ và TSCĐ</a:t>
            </a:r>
            <a:endParaRPr lang="zh-CN" altLang="en-US" sz="4800" dirty="0">
              <a:solidFill>
                <a:srgbClr val="333333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5867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>
                <a:solidFill>
                  <a:srgbClr val="393737"/>
                </a:solidFill>
                <a:cs typeface="+mn-ea"/>
                <a:sym typeface="+mn-lt"/>
              </a:rPr>
              <a:t>07.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569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44642-06FC-4EC7-8D29-DA71063E2A01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500"/>
              <a:t>Quy trình làm dự án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508621-8191-4CD9-82A9-A9408A6495F3}"/>
              </a:ext>
            </a:extLst>
          </p:cNvPr>
          <p:cNvSpPr txBox="1"/>
          <p:nvPr/>
        </p:nvSpPr>
        <p:spPr>
          <a:xfrm>
            <a:off x="422563" y="1224703"/>
            <a:ext cx="11346873" cy="444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Tiếp nhận thông tin, yêu cầu từ khách hàng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Lập kế hoạch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Lựa chọn tên </a:t>
            </a:r>
            <a:r>
              <a:rPr lang="vi-VN" sz="2400"/>
              <a:t>miề</a:t>
            </a:r>
            <a:r>
              <a:rPr lang="en-US" sz="2400"/>
              <a:t>n website và hosting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Thiết kế giao diện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Xây dựng tính năng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Kiểm tra và chỉnh sửa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Đào tạo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Bảo trì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245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Chi phí đầu tư máy móc, thiết bị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408FFC-24FF-4EDF-8D97-BAF3081A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64684"/>
              </p:ext>
            </p:extLst>
          </p:nvPr>
        </p:nvGraphicFramePr>
        <p:xfrm>
          <a:off x="1580312" y="1250074"/>
          <a:ext cx="9031376" cy="537686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320902198"/>
                    </a:ext>
                  </a:extLst>
                </a:gridCol>
                <a:gridCol w="3381375">
                  <a:extLst>
                    <a:ext uri="{9D8B030D-6E8A-4147-A177-3AD203B41FA5}">
                      <a16:colId xmlns:a16="http://schemas.microsoft.com/office/drawing/2014/main" val="187847798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1604424936"/>
                    </a:ext>
                  </a:extLst>
                </a:gridCol>
                <a:gridCol w="1511543">
                  <a:extLst>
                    <a:ext uri="{9D8B030D-6E8A-4147-A177-3AD203B41FA5}">
                      <a16:colId xmlns:a16="http://schemas.microsoft.com/office/drawing/2014/main" val="4241510368"/>
                    </a:ext>
                  </a:extLst>
                </a:gridCol>
                <a:gridCol w="1976284">
                  <a:extLst>
                    <a:ext uri="{9D8B030D-6E8A-4147-A177-3AD203B41FA5}">
                      <a16:colId xmlns:a16="http://schemas.microsoft.com/office/drawing/2014/main" val="2368421287"/>
                    </a:ext>
                  </a:extLst>
                </a:gridCol>
              </a:tblGrid>
              <a:tr h="443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>
                          <a:effectLst/>
                          <a:latin typeface="+mj-lt"/>
                        </a:rPr>
                        <a:t>STT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2000" b="1" dirty="0">
                          <a:effectLst/>
                          <a:latin typeface="+mj-lt"/>
                        </a:rPr>
                        <a:t>Đầu tư thiết bị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2000" b="1">
                          <a:effectLst/>
                          <a:latin typeface="+mj-lt"/>
                        </a:rPr>
                        <a:t>Số lượng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2000" b="1">
                          <a:effectLst/>
                          <a:latin typeface="+mj-lt"/>
                        </a:rPr>
                        <a:t>Đơn giá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2000" b="1">
                          <a:effectLst/>
                          <a:latin typeface="+mj-lt"/>
                        </a:rPr>
                        <a:t>Chi phí đầu tư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3155264209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dirty="0" err="1">
                          <a:effectLst/>
                          <a:latin typeface="+mj-lt"/>
                        </a:rPr>
                        <a:t>Máy</a:t>
                      </a:r>
                      <a:r>
                        <a:rPr lang="en-US" sz="18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+mj-lt"/>
                        </a:rPr>
                        <a:t>tính</a:t>
                      </a:r>
                      <a:r>
                        <a:rPr lang="en-US" sz="1800" b="0" dirty="0"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30,000,000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240,000,000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674579653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dirty="0" err="1">
                          <a:effectLst/>
                          <a:latin typeface="+mj-lt"/>
                        </a:rPr>
                        <a:t>Máy</a:t>
                      </a:r>
                      <a:r>
                        <a:rPr lang="en-US" sz="1800" b="0" dirty="0">
                          <a:effectLst/>
                          <a:latin typeface="+mj-lt"/>
                        </a:rPr>
                        <a:t> in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5,000,000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10,000,000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063984389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dirty="0" err="1">
                          <a:effectLst/>
                          <a:latin typeface="+mj-lt"/>
                        </a:rPr>
                        <a:t>Máy</a:t>
                      </a:r>
                      <a:r>
                        <a:rPr lang="en-US" sz="18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+mj-lt"/>
                        </a:rPr>
                        <a:t>chiếu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10,000,000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10,000,000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065147664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800" b="0" dirty="0">
                          <a:effectLst/>
                          <a:latin typeface="+mj-lt"/>
                        </a:rPr>
                        <a:t>Máy lọc nước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8,200,000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8,200,000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3067708601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>
                          <a:effectLst/>
                          <a:latin typeface="+mj-lt"/>
                        </a:rPr>
                        <a:t>Máy chủ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80,000,000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80,000,000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844523385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>
                          <a:effectLst/>
                          <a:latin typeface="+mj-lt"/>
                        </a:rPr>
                        <a:t>Máy điều hòa 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dirty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6,450,000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6,400,000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866979155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>
                          <a:effectLst/>
                          <a:latin typeface="+mj-lt"/>
                        </a:rPr>
                        <a:t>Camera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dirty="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550,000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1,100,000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716016029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>
                          <a:effectLst/>
                          <a:latin typeface="+mj-lt"/>
                        </a:rPr>
                        <a:t>Bộ phát wifi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dirty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300,000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300,000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241133172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>
                          <a:effectLst/>
                          <a:latin typeface="+mj-lt"/>
                        </a:rPr>
                        <a:t>Bàn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1,500,000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13,500,000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3260400931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>
                          <a:effectLst/>
                          <a:latin typeface="+mj-lt"/>
                        </a:rPr>
                        <a:t>Ghế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2,000,000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18,000,000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543532664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>
                          <a:effectLst/>
                          <a:latin typeface="+mj-lt"/>
                        </a:rPr>
                        <a:t>Điện thoại công ty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500,000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500,000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013531643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800" b="0">
                          <a:effectLst/>
                          <a:latin typeface="+mj-lt"/>
                        </a:rPr>
                        <a:t>Tủ đựng hồ sơ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8,000,000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8,000,000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143537444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>
                          <a:solidFill>
                            <a:srgbClr val="111111"/>
                          </a:solidFill>
                          <a:effectLst/>
                          <a:latin typeface="+mj-lt"/>
                        </a:rPr>
                        <a:t>Thiết bị PCCC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4,000,000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>
                          <a:effectLst/>
                          <a:latin typeface="+mj-lt"/>
                        </a:rPr>
                        <a:t>4,000,000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46843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Chi phí đầu tư mặt bằng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408FFC-24FF-4EDF-8D97-BAF3081A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08395"/>
              </p:ext>
            </p:extLst>
          </p:nvPr>
        </p:nvGraphicFramePr>
        <p:xfrm>
          <a:off x="1242769" y="1966451"/>
          <a:ext cx="9706461" cy="187796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58387">
                  <a:extLst>
                    <a:ext uri="{9D8B030D-6E8A-4147-A177-3AD203B41FA5}">
                      <a16:colId xmlns:a16="http://schemas.microsoft.com/office/drawing/2014/main" val="2320902198"/>
                    </a:ext>
                  </a:extLst>
                </a:gridCol>
                <a:gridCol w="4651377">
                  <a:extLst>
                    <a:ext uri="{9D8B030D-6E8A-4147-A177-3AD203B41FA5}">
                      <a16:colId xmlns:a16="http://schemas.microsoft.com/office/drawing/2014/main" val="1878477980"/>
                    </a:ext>
                  </a:extLst>
                </a:gridCol>
                <a:gridCol w="1912558">
                  <a:extLst>
                    <a:ext uri="{9D8B030D-6E8A-4147-A177-3AD203B41FA5}">
                      <a16:colId xmlns:a16="http://schemas.microsoft.com/office/drawing/2014/main" val="1604424936"/>
                    </a:ext>
                  </a:extLst>
                </a:gridCol>
                <a:gridCol w="2384139">
                  <a:extLst>
                    <a:ext uri="{9D8B030D-6E8A-4147-A177-3AD203B41FA5}">
                      <a16:colId xmlns:a16="http://schemas.microsoft.com/office/drawing/2014/main" val="4241510368"/>
                    </a:ext>
                  </a:extLst>
                </a:gridCol>
              </a:tblGrid>
              <a:tr h="6339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+mj-lt"/>
                        </a:rPr>
                        <a:t>STT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 err="1">
                          <a:effectLst/>
                          <a:latin typeface="+mj-lt"/>
                        </a:rPr>
                        <a:t>Hạng</a:t>
                      </a:r>
                      <a:r>
                        <a:rPr lang="en-US" sz="2000" b="1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+mj-lt"/>
                        </a:rPr>
                        <a:t>mục</a:t>
                      </a:r>
                      <a:r>
                        <a:rPr lang="en-US" sz="2000" b="1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+mj-lt"/>
                        </a:rPr>
                        <a:t>xây</a:t>
                      </a:r>
                      <a:r>
                        <a:rPr lang="en-US" sz="2000" b="1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+mj-lt"/>
                        </a:rPr>
                        <a:t>dựng</a:t>
                      </a:r>
                      <a:endParaRPr lang="en-US" sz="2000" b="1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2000" b="1">
                          <a:effectLst/>
                          <a:latin typeface="+mj-lt"/>
                        </a:rPr>
                        <a:t>Số lượng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vi-VN" sz="2000" b="1">
                          <a:effectLst/>
                          <a:latin typeface="+mj-lt"/>
                        </a:rPr>
                        <a:t>Chi phí đầu tư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3155264209"/>
                  </a:ext>
                </a:extLst>
              </a:tr>
              <a:tr h="6339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dirty="0" err="1">
                          <a:effectLst/>
                          <a:latin typeface="+mj-lt"/>
                        </a:rPr>
                        <a:t>Mặc</a:t>
                      </a:r>
                      <a:r>
                        <a:rPr lang="en-US" sz="18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+mj-lt"/>
                        </a:rPr>
                        <a:t>bằng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>
                          <a:effectLst/>
                          <a:latin typeface="+mj-lt"/>
                        </a:rPr>
                        <a:t>80,000,000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674579653"/>
                  </a:ext>
                </a:extLst>
              </a:tr>
              <a:tr h="6100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dirty="0" err="1">
                          <a:effectLst/>
                          <a:latin typeface="+mj-lt"/>
                        </a:rPr>
                        <a:t>Cải</a:t>
                      </a:r>
                      <a:r>
                        <a:rPr lang="en-US" sz="18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+mj-lt"/>
                        </a:rPr>
                        <a:t>tạo</a:t>
                      </a:r>
                      <a:r>
                        <a:rPr lang="en-US" sz="18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+mj-lt"/>
                        </a:rPr>
                        <a:t>mặt</a:t>
                      </a:r>
                      <a:r>
                        <a:rPr lang="en-US" sz="18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+mj-lt"/>
                        </a:rPr>
                        <a:t>bằng</a:t>
                      </a:r>
                      <a:r>
                        <a:rPr lang="en-US" sz="18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+mj-lt"/>
                        </a:rPr>
                        <a:t>và</a:t>
                      </a:r>
                      <a:r>
                        <a:rPr lang="en-US" sz="18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+mj-lt"/>
                        </a:rPr>
                        <a:t>thiết</a:t>
                      </a:r>
                      <a:r>
                        <a:rPr lang="en-US" sz="1800" b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800" b="0" dirty="0" err="1">
                          <a:effectLst/>
                          <a:latin typeface="+mj-lt"/>
                        </a:rPr>
                        <a:t>kế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dirty="0"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0">
                          <a:effectLst/>
                          <a:latin typeface="+mj-lt"/>
                        </a:rPr>
                        <a:t>20,000,000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06398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46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1799C-069D-49E3-98A4-1BD3D2EFCB61}"/>
              </a:ext>
            </a:extLst>
          </p:cNvPr>
          <p:cNvSpPr txBox="1"/>
          <p:nvPr/>
        </p:nvSpPr>
        <p:spPr>
          <a:xfrm>
            <a:off x="1268512" y="2973279"/>
            <a:ext cx="935704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4800">
                <a:solidFill>
                  <a:srgbClr val="333333"/>
                </a:solidFill>
                <a:cs typeface="+mn-ea"/>
                <a:sym typeface="+mn-lt"/>
              </a:rPr>
              <a:t>Phân tích thị trường</a:t>
            </a:r>
            <a:endParaRPr lang="zh-CN" altLang="en-US" sz="4800" dirty="0">
              <a:solidFill>
                <a:srgbClr val="333333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5867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>
                <a:solidFill>
                  <a:srgbClr val="393737"/>
                </a:solidFill>
                <a:cs typeface="+mn-ea"/>
                <a:sym typeface="+mn-lt"/>
              </a:rPr>
              <a:t>05.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09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45E07204-D7DB-4DA2-BAFB-3449AD86DB51}"/>
              </a:ext>
            </a:extLst>
          </p:cNvPr>
          <p:cNvSpPr/>
          <p:nvPr/>
        </p:nvSpPr>
        <p:spPr>
          <a:xfrm rot="2700000">
            <a:off x="4402454" y="1750470"/>
            <a:ext cx="3387092" cy="3357061"/>
          </a:xfrm>
          <a:prstGeom prst="roundRect">
            <a:avLst/>
          </a:prstGeom>
          <a:noFill/>
          <a:ln>
            <a:solidFill>
              <a:srgbClr val="393737"/>
            </a:solidFill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1799C-069D-49E3-98A4-1BD3D2EFCB61}"/>
              </a:ext>
            </a:extLst>
          </p:cNvPr>
          <p:cNvSpPr txBox="1"/>
          <p:nvPr/>
        </p:nvSpPr>
        <p:spPr>
          <a:xfrm>
            <a:off x="1268512" y="2973279"/>
            <a:ext cx="935704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4800">
                <a:solidFill>
                  <a:srgbClr val="333333"/>
                </a:solidFill>
                <a:cs typeface="+mn-ea"/>
                <a:sym typeface="+mn-lt"/>
              </a:rPr>
              <a:t>Tổ chức vận hành</a:t>
            </a:r>
            <a:endParaRPr lang="zh-CN" altLang="en-US" sz="4800" dirty="0">
              <a:solidFill>
                <a:srgbClr val="333333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E9C899F-750C-4356-96FC-107013883952}"/>
              </a:ext>
            </a:extLst>
          </p:cNvPr>
          <p:cNvGrpSpPr/>
          <p:nvPr/>
        </p:nvGrpSpPr>
        <p:grpSpPr>
          <a:xfrm>
            <a:off x="-1036243" y="-1553663"/>
            <a:ext cx="4170105" cy="4380340"/>
            <a:chOff x="-1036243" y="-1553663"/>
            <a:chExt cx="4170105" cy="43803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882E087-C59A-4271-BA38-C4B75684295B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318354F-938A-4EA0-8D40-5946CE3B679C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C60884-6FC6-4D5C-A5AC-7D5663F34BFA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823FC48-E450-4207-A6F2-00BC76993564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5FB0B7-45ED-4EB4-9B6E-944ED8568C5A}"/>
              </a:ext>
            </a:extLst>
          </p:cNvPr>
          <p:cNvGrpSpPr/>
          <p:nvPr/>
        </p:nvGrpSpPr>
        <p:grpSpPr>
          <a:xfrm flipH="1" flipV="1">
            <a:off x="9116084" y="3989384"/>
            <a:ext cx="4170105" cy="4380340"/>
            <a:chOff x="-1036243" y="-1553663"/>
            <a:chExt cx="4170105" cy="438034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6DD02B7-B256-4052-96B0-F61E0F57D175}"/>
                </a:ext>
              </a:extLst>
            </p:cNvPr>
            <p:cNvSpPr/>
            <p:nvPr/>
          </p:nvSpPr>
          <p:spPr>
            <a:xfrm rot="2700000">
              <a:off x="311411" y="-1553663"/>
              <a:ext cx="2822451" cy="2822451"/>
            </a:xfrm>
            <a:prstGeom prst="roundRect">
              <a:avLst/>
            </a:prstGeom>
            <a:solidFill>
              <a:srgbClr val="627CF3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5ED1F63-E8CE-4580-9F97-6597C5B6A809}"/>
                </a:ext>
              </a:extLst>
            </p:cNvPr>
            <p:cNvSpPr/>
            <p:nvPr/>
          </p:nvSpPr>
          <p:spPr>
            <a:xfrm rot="2700000">
              <a:off x="1817827" y="1892658"/>
              <a:ext cx="934019" cy="934019"/>
            </a:xfrm>
            <a:prstGeom prst="roundRect">
              <a:avLst/>
            </a:prstGeom>
            <a:solidFill>
              <a:srgbClr val="8DA1F6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EEB881D-A0DD-4D33-92CE-B7505D217BA4}"/>
                </a:ext>
              </a:extLst>
            </p:cNvPr>
            <p:cNvSpPr/>
            <p:nvPr/>
          </p:nvSpPr>
          <p:spPr>
            <a:xfrm rot="2700000">
              <a:off x="713719" y="561922"/>
              <a:ext cx="1553140" cy="1553140"/>
            </a:xfrm>
            <a:prstGeom prst="roundRect">
              <a:avLst/>
            </a:prstGeom>
            <a:solidFill>
              <a:srgbClr val="4262E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E943D4A-C35F-4C72-9FEE-A01E4D324277}"/>
                </a:ext>
              </a:extLst>
            </p:cNvPr>
            <p:cNvSpPr/>
            <p:nvPr/>
          </p:nvSpPr>
          <p:spPr>
            <a:xfrm rot="2700000">
              <a:off x="-1036243" y="274567"/>
              <a:ext cx="2072487" cy="2072487"/>
            </a:xfrm>
            <a:prstGeom prst="roundRect">
              <a:avLst/>
            </a:prstGeom>
            <a:solidFill>
              <a:srgbClr val="2345DF"/>
            </a:solidFill>
            <a:ln>
              <a:noFill/>
            </a:ln>
            <a:effectLst>
              <a:outerShdw blurRad="76200" dist="38100" dir="5400000" sx="101000" sy="101000" algn="t" rotWithShape="0">
                <a:prstClr val="black">
                  <a:alpha val="39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A5BCA-05DB-4CBB-9DB7-DA65DE33B69D}"/>
              </a:ext>
            </a:extLst>
          </p:cNvPr>
          <p:cNvSpPr txBox="1"/>
          <p:nvPr/>
        </p:nvSpPr>
        <p:spPr>
          <a:xfrm>
            <a:off x="5575934" y="1845965"/>
            <a:ext cx="125867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>
                <a:solidFill>
                  <a:srgbClr val="393737"/>
                </a:solidFill>
                <a:cs typeface="+mn-ea"/>
                <a:sym typeface="+mn-lt"/>
              </a:rPr>
              <a:t>08.</a:t>
            </a:r>
            <a:endParaRPr lang="zh-CN" altLang="en-US" sz="5400" b="1" dirty="0">
              <a:solidFill>
                <a:srgbClr val="39373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798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Quy trình tổ chức vận hành</a:t>
            </a:r>
          </a:p>
        </p:txBody>
      </p:sp>
      <p:sp>
        <p:nvSpPr>
          <p:cNvPr id="11" name="Right Arrow Callout 4">
            <a:extLst>
              <a:ext uri="{FF2B5EF4-FFF2-40B4-BE49-F238E27FC236}">
                <a16:creationId xmlns:a16="http://schemas.microsoft.com/office/drawing/2014/main" id="{B7B12D7B-A0A2-4F2E-B2D2-9C183AD2EC62}"/>
              </a:ext>
            </a:extLst>
          </p:cNvPr>
          <p:cNvSpPr/>
          <p:nvPr/>
        </p:nvSpPr>
        <p:spPr>
          <a:xfrm>
            <a:off x="8211900" y="1888148"/>
            <a:ext cx="3032205" cy="160214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6124"/>
            </a:avLst>
          </a:prstGeom>
          <a:solidFill>
            <a:sysClr val="window" lastClr="FFFFFF"/>
          </a:solidFill>
          <a:ln w="63500" cap="flat" cmpd="sng" algn="ctr">
            <a:solidFill>
              <a:srgbClr val="FBA200"/>
            </a:solidFill>
            <a:prstDash val="solid"/>
            <a:miter lim="800000"/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571500" defTabSz="914400"/>
            <a:r>
              <a:rPr lang="en-US" sz="2000">
                <a:latin typeface="+mj-lt"/>
                <a:cs typeface="Times New Roman" panose="02020603050405020304" pitchFamily="18" charset="0"/>
              </a:rPr>
              <a:t>Tuyển dụng, đào tạo kỹ năng</a:t>
            </a:r>
          </a:p>
        </p:txBody>
      </p:sp>
      <p:sp>
        <p:nvSpPr>
          <p:cNvPr id="12" name="Right Arrow Callout 5">
            <a:extLst>
              <a:ext uri="{FF2B5EF4-FFF2-40B4-BE49-F238E27FC236}">
                <a16:creationId xmlns:a16="http://schemas.microsoft.com/office/drawing/2014/main" id="{CFF97E97-378F-4B8F-8BA6-AFFAD59CDA00}"/>
              </a:ext>
            </a:extLst>
          </p:cNvPr>
          <p:cNvSpPr/>
          <p:nvPr/>
        </p:nvSpPr>
        <p:spPr>
          <a:xfrm>
            <a:off x="5799592" y="1889474"/>
            <a:ext cx="3032205" cy="160214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1780"/>
            </a:avLst>
          </a:prstGeom>
          <a:solidFill>
            <a:schemeClr val="bg1"/>
          </a:solidFill>
          <a:ln w="63500" cap="flat" cmpd="sng" algn="ctr">
            <a:solidFill>
              <a:srgbClr val="90C22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517525" defTabSz="914400"/>
            <a:r>
              <a:rPr lang="en-US" sz="2000">
                <a:latin typeface="+mj-lt"/>
                <a:cs typeface="Times New Roman" panose="02020603050405020304" pitchFamily="18" charset="0"/>
              </a:rPr>
              <a:t>Mô tả công việc </a:t>
            </a:r>
            <a:r>
              <a:rPr lang="vi-VN" sz="2000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+mj-lt"/>
                <a:cs typeface="Times New Roman" panose="02020603050405020304" pitchFamily="18" charset="0"/>
              </a:rPr>
              <a:t> dự kiến nhân sự</a:t>
            </a:r>
          </a:p>
        </p:txBody>
      </p:sp>
      <p:sp>
        <p:nvSpPr>
          <p:cNvPr id="13" name="Right Arrow Callout 6">
            <a:extLst>
              <a:ext uri="{FF2B5EF4-FFF2-40B4-BE49-F238E27FC236}">
                <a16:creationId xmlns:a16="http://schemas.microsoft.com/office/drawing/2014/main" id="{116A069E-01D5-43F6-9E8E-FAB42D327BA7}"/>
              </a:ext>
            </a:extLst>
          </p:cNvPr>
          <p:cNvSpPr/>
          <p:nvPr/>
        </p:nvSpPr>
        <p:spPr>
          <a:xfrm>
            <a:off x="3387284" y="1889473"/>
            <a:ext cx="3032205" cy="160214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1258"/>
            </a:avLst>
          </a:prstGeom>
          <a:solidFill>
            <a:sysClr val="window" lastClr="FFFFFF"/>
          </a:solidFill>
          <a:ln w="63500" cap="flat" cmpd="sng" algn="ctr">
            <a:solidFill>
              <a:srgbClr val="07A398"/>
            </a:solidFill>
            <a:prstDash val="solid"/>
            <a:miter lim="800000"/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403225" algn="ctr" defTabSz="914400"/>
            <a:r>
              <a:rPr lang="vi-VN" sz="2000">
                <a:latin typeface="+mj-lt"/>
                <a:cs typeface="Times New Roman" panose="02020603050405020304" pitchFamily="18" charset="0"/>
              </a:rPr>
              <a:t>Sơ đồ cơ cấu tổ chức</a:t>
            </a:r>
            <a:endParaRPr lang="en-US" sz="20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Right Arrow Callout 7">
            <a:extLst>
              <a:ext uri="{FF2B5EF4-FFF2-40B4-BE49-F238E27FC236}">
                <a16:creationId xmlns:a16="http://schemas.microsoft.com/office/drawing/2014/main" id="{E31B5FD6-7EDA-407B-9CBC-C8247755BCD8}"/>
              </a:ext>
            </a:extLst>
          </p:cNvPr>
          <p:cNvSpPr/>
          <p:nvPr/>
        </p:nvSpPr>
        <p:spPr>
          <a:xfrm>
            <a:off x="974977" y="1889472"/>
            <a:ext cx="3032205" cy="160214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927"/>
            </a:avLst>
          </a:prstGeom>
          <a:solidFill>
            <a:sysClr val="window" lastClr="FFFFFF"/>
          </a:solidFill>
          <a:ln w="63500" cap="flat" cmpd="sng" algn="ctr">
            <a:solidFill>
              <a:srgbClr val="0680C3"/>
            </a:solidFill>
            <a:prstDash val="solid"/>
            <a:miter lim="800000"/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2000">
                <a:latin typeface="+mj-lt"/>
                <a:cs typeface="Times New Roman" panose="02020603050405020304" pitchFamily="18" charset="0"/>
              </a:rPr>
              <a:t>Đặc thù công ty khởi nghiệp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1ED78F-3541-470F-9BFC-6393F5C67DED}"/>
              </a:ext>
            </a:extLst>
          </p:cNvPr>
          <p:cNvSpPr/>
          <p:nvPr/>
        </p:nvSpPr>
        <p:spPr>
          <a:xfrm>
            <a:off x="974977" y="4988560"/>
            <a:ext cx="10048623" cy="1016000"/>
          </a:xfrm>
          <a:prstGeom prst="rect">
            <a:avLst/>
          </a:prstGeom>
          <a:solidFill>
            <a:srgbClr val="8DA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Hệ thống các quy định, quy trình, biểu mẫu và</a:t>
            </a:r>
          </a:p>
          <a:p>
            <a:pPr algn="ctr"/>
            <a:r>
              <a:rPr lang="vi-VN" sz="28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tài liệu hướng dẫn thực hiện công việc</a:t>
            </a:r>
            <a:endParaRPr lang="en-US" sz="280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9142352-C7A9-4C1D-97A0-C6BA1B1C6B58}"/>
              </a:ext>
            </a:extLst>
          </p:cNvPr>
          <p:cNvSpPr/>
          <p:nvPr/>
        </p:nvSpPr>
        <p:spPr>
          <a:xfrm>
            <a:off x="1706880" y="3490288"/>
            <a:ext cx="579120" cy="1016000"/>
          </a:xfrm>
          <a:prstGeom prst="downArrow">
            <a:avLst/>
          </a:prstGeom>
          <a:solidFill>
            <a:srgbClr val="06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8595113-DDC1-4FC0-BA57-57DBEA2422AD}"/>
              </a:ext>
            </a:extLst>
          </p:cNvPr>
          <p:cNvSpPr/>
          <p:nvPr/>
        </p:nvSpPr>
        <p:spPr>
          <a:xfrm>
            <a:off x="4303878" y="3490288"/>
            <a:ext cx="579120" cy="1016000"/>
          </a:xfrm>
          <a:prstGeom prst="downArrow">
            <a:avLst/>
          </a:prstGeom>
          <a:solidFill>
            <a:srgbClr val="07A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9E41A48-CD13-4737-ACD2-4EB0335174B7}"/>
              </a:ext>
            </a:extLst>
          </p:cNvPr>
          <p:cNvSpPr/>
          <p:nvPr/>
        </p:nvSpPr>
        <p:spPr>
          <a:xfrm>
            <a:off x="6690431" y="3490288"/>
            <a:ext cx="579120" cy="1016000"/>
          </a:xfrm>
          <a:prstGeom prst="downArrow">
            <a:avLst/>
          </a:prstGeom>
          <a:solidFill>
            <a:srgbClr val="90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AB43E9F-A12D-45D3-A15F-6B341C15832F}"/>
              </a:ext>
            </a:extLst>
          </p:cNvPr>
          <p:cNvSpPr/>
          <p:nvPr/>
        </p:nvSpPr>
        <p:spPr>
          <a:xfrm>
            <a:off x="9169271" y="3490288"/>
            <a:ext cx="579120" cy="1016000"/>
          </a:xfrm>
          <a:prstGeom prst="downArrow">
            <a:avLst/>
          </a:prstGeom>
          <a:solidFill>
            <a:srgbClr val="FB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136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0026 0.07408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7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0026 0.07408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70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0026 0.07408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7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0026 0.07408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3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Kế hoạch khen thưởng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F85231-B342-477C-BE79-1D1DCDD09B65}"/>
              </a:ext>
            </a:extLst>
          </p:cNvPr>
          <p:cNvSpPr/>
          <p:nvPr/>
        </p:nvSpPr>
        <p:spPr>
          <a:xfrm>
            <a:off x="985520" y="1767840"/>
            <a:ext cx="6410960" cy="1402080"/>
          </a:xfrm>
          <a:prstGeom prst="roundRect">
            <a:avLst/>
          </a:prstGeom>
          <a:ln w="28575">
            <a:solidFill>
              <a:srgbClr val="0E2DB2"/>
            </a:solidFill>
          </a:ln>
          <a:effectLst>
            <a:outerShdw blurRad="508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vi-VN"/>
              <a:t>Chế độ lương thưởng, bảo hiểm, phụ cấp,...</a:t>
            </a:r>
          </a:p>
          <a:p>
            <a:pPr marL="285750" indent="-285750">
              <a:buFontTx/>
              <a:buChar char="-"/>
            </a:pPr>
            <a:r>
              <a:rPr lang="vi-VN"/>
              <a:t>Kế hoạch đào tạo nhân sự.</a:t>
            </a:r>
          </a:p>
          <a:p>
            <a:pPr marL="285750" indent="-285750">
              <a:buFontTx/>
              <a:buChar char="-"/>
            </a:pPr>
            <a:r>
              <a:rPr lang="vi-VN"/>
              <a:t>Kế hoạch phát triển nguồn nhân lực.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CE0935-2D85-4533-B449-DA9ACE7E1217}"/>
              </a:ext>
            </a:extLst>
          </p:cNvPr>
          <p:cNvSpPr/>
          <p:nvPr/>
        </p:nvSpPr>
        <p:spPr>
          <a:xfrm>
            <a:off x="2316480" y="4104640"/>
            <a:ext cx="3749040" cy="1209040"/>
          </a:xfrm>
          <a:prstGeom prst="roundRect">
            <a:avLst/>
          </a:prstGeom>
          <a:ln w="28575">
            <a:solidFill>
              <a:srgbClr val="0E2DB2"/>
            </a:solidFill>
          </a:ln>
          <a:effectLst>
            <a:outerShdw blurRad="508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vi-VN"/>
              <a:t>Quy chế phát triển nguồn nhân lực của doanh nghiệp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BDF601-0A80-49C4-AE1F-A9A871C7186D}"/>
              </a:ext>
            </a:extLst>
          </p:cNvPr>
          <p:cNvCxnSpPr>
            <a:stCxn id="2" idx="2"/>
            <a:endCxn id="19" idx="0"/>
          </p:cNvCxnSpPr>
          <p:nvPr/>
        </p:nvCxnSpPr>
        <p:spPr>
          <a:xfrm>
            <a:off x="4191000" y="3169920"/>
            <a:ext cx="0" cy="934720"/>
          </a:xfrm>
          <a:prstGeom prst="straightConnector1">
            <a:avLst/>
          </a:prstGeom>
          <a:ln w="38100">
            <a:solidFill>
              <a:srgbClr val="0E2D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5F048A-3777-427F-9705-668CED65C8B7}"/>
              </a:ext>
            </a:extLst>
          </p:cNvPr>
          <p:cNvSpPr/>
          <p:nvPr/>
        </p:nvSpPr>
        <p:spPr>
          <a:xfrm>
            <a:off x="7548880" y="4104640"/>
            <a:ext cx="3749040" cy="1209040"/>
          </a:xfrm>
          <a:prstGeom prst="roundRect">
            <a:avLst/>
          </a:prstGeom>
          <a:solidFill>
            <a:srgbClr val="8DA1F6"/>
          </a:solidFill>
          <a:ln w="28575">
            <a:solidFill>
              <a:srgbClr val="0E2DB2"/>
            </a:solidFill>
          </a:ln>
          <a:effectLst>
            <a:outerShdw blurRad="50800" dist="508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>
                <a:solidFill>
                  <a:schemeClr val="bg1"/>
                </a:solidFill>
              </a:rPr>
              <a:t>Thông số tài chính</a:t>
            </a:r>
          </a:p>
          <a:p>
            <a:pPr marL="285750" indent="-285750" algn="just">
              <a:buFontTx/>
              <a:buChar char="-"/>
            </a:pPr>
            <a:endParaRPr lang="vi-VN" sz="80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vi-VN">
                <a:solidFill>
                  <a:schemeClr val="bg1"/>
                </a:solidFill>
              </a:rPr>
              <a:t>Chi phí đào tạo</a:t>
            </a:r>
          </a:p>
          <a:p>
            <a:pPr marL="285750" indent="-285750" algn="just">
              <a:buFontTx/>
              <a:buChar char="-"/>
            </a:pPr>
            <a:r>
              <a:rPr lang="vi-VN">
                <a:solidFill>
                  <a:schemeClr val="bg1"/>
                </a:solidFill>
              </a:rPr>
              <a:t>Chi phí lương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161F006-D57C-4E70-AFF4-399271B3F5BE}"/>
              </a:ext>
            </a:extLst>
          </p:cNvPr>
          <p:cNvCxnSpPr>
            <a:stCxn id="2" idx="3"/>
            <a:endCxn id="20" idx="0"/>
          </p:cNvCxnSpPr>
          <p:nvPr/>
        </p:nvCxnSpPr>
        <p:spPr>
          <a:xfrm>
            <a:off x="7396480" y="2468880"/>
            <a:ext cx="2026920" cy="1635760"/>
          </a:xfrm>
          <a:prstGeom prst="bentConnector2">
            <a:avLst/>
          </a:prstGeom>
          <a:ln w="38100">
            <a:solidFill>
              <a:srgbClr val="0E2DB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Bảng chế độ khen thưởng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408FFC-24FF-4EDF-8D97-BAF3081A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77801"/>
              </p:ext>
            </p:extLst>
          </p:nvPr>
        </p:nvGraphicFramePr>
        <p:xfrm>
          <a:off x="1242769" y="1966451"/>
          <a:ext cx="9706461" cy="248797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58387">
                  <a:extLst>
                    <a:ext uri="{9D8B030D-6E8A-4147-A177-3AD203B41FA5}">
                      <a16:colId xmlns:a16="http://schemas.microsoft.com/office/drawing/2014/main" val="2320902198"/>
                    </a:ext>
                  </a:extLst>
                </a:gridCol>
                <a:gridCol w="3861164">
                  <a:extLst>
                    <a:ext uri="{9D8B030D-6E8A-4147-A177-3AD203B41FA5}">
                      <a16:colId xmlns:a16="http://schemas.microsoft.com/office/drawing/2014/main" val="1878477980"/>
                    </a:ext>
                  </a:extLst>
                </a:gridCol>
                <a:gridCol w="2702771">
                  <a:extLst>
                    <a:ext uri="{9D8B030D-6E8A-4147-A177-3AD203B41FA5}">
                      <a16:colId xmlns:a16="http://schemas.microsoft.com/office/drawing/2014/main" val="1604424936"/>
                    </a:ext>
                  </a:extLst>
                </a:gridCol>
                <a:gridCol w="2384139">
                  <a:extLst>
                    <a:ext uri="{9D8B030D-6E8A-4147-A177-3AD203B41FA5}">
                      <a16:colId xmlns:a16="http://schemas.microsoft.com/office/drawing/2014/main" val="4241510368"/>
                    </a:ext>
                  </a:extLst>
                </a:gridCol>
              </a:tblGrid>
              <a:tr h="633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>
                          <a:effectLst/>
                          <a:latin typeface="+mj-lt"/>
                        </a:rPr>
                        <a:t>STT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2000" b="1">
                          <a:effectLst/>
                          <a:latin typeface="+mj-lt"/>
                        </a:rPr>
                        <a:t>Việc khen thưởng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>
                          <a:effectLst/>
                          <a:latin typeface="+mj-lt"/>
                        </a:rPr>
                        <a:t>Thời gian thực hiện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2000" b="1">
                          <a:effectLst/>
                          <a:latin typeface="+mj-lt"/>
                        </a:rPr>
                        <a:t>Khen thưởng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3155264209"/>
                  </a:ext>
                </a:extLst>
              </a:tr>
              <a:tr h="633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>
                          <a:effectLst/>
                          <a:latin typeface="+mj-lt"/>
                        </a:rPr>
                        <a:t>Làm việc chuyên cần 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>
                          <a:effectLst/>
                          <a:latin typeface="+mj-lt"/>
                        </a:rPr>
                        <a:t>26/30 ngày 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>
                          <a:effectLst/>
                          <a:latin typeface="+mj-lt"/>
                        </a:rPr>
                        <a:t>500.000đ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674579653"/>
                  </a:ext>
                </a:extLst>
              </a:tr>
              <a:tr h="6100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>
                          <a:effectLst/>
                          <a:latin typeface="+mj-lt"/>
                        </a:rPr>
                        <a:t>Cuối tuần 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>
                          <a:effectLst/>
                          <a:latin typeface="+mj-lt"/>
                        </a:rPr>
                        <a:t>Chủ nhật 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0" dirty="0" err="1">
                          <a:effectLst/>
                          <a:latin typeface="+mj-lt"/>
                        </a:rPr>
                        <a:t>Nghỉ</a:t>
                      </a:r>
                      <a:r>
                        <a:rPr lang="en-US" sz="1800" b="0" dirty="0">
                          <a:effectLst/>
                          <a:latin typeface="+mj-lt"/>
                        </a:rPr>
                        <a:t> 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063984389"/>
                  </a:ext>
                </a:extLst>
              </a:tr>
              <a:tr h="61001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800" b="0">
                          <a:effectLst/>
                          <a:latin typeface="+mj-lt"/>
                        </a:rPr>
                        <a:t>3</a:t>
                      </a:r>
                      <a:endParaRPr lang="en-US" sz="1800" b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800" b="0">
                          <a:effectLst/>
                          <a:latin typeface="+mj-lt"/>
                        </a:rPr>
                        <a:t>Tăng ca</a:t>
                      </a:r>
                      <a:endParaRPr lang="en-US" sz="1800" b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800" b="0">
                          <a:effectLst/>
                          <a:latin typeface="+mj-lt"/>
                        </a:rPr>
                        <a:t>1 giờ</a:t>
                      </a:r>
                      <a:endParaRPr lang="en-US" sz="1800" b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800" b="0">
                          <a:effectLst/>
                          <a:latin typeface="+mj-lt"/>
                        </a:rPr>
                        <a:t>1/6 mức lương ngày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303407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66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F60DB3A4-AB5A-4325-B630-6AE49D5CE0D7}"/>
              </a:ext>
            </a:extLst>
          </p:cNvPr>
          <p:cNvSpPr>
            <a:spLocks/>
          </p:cNvSpPr>
          <p:nvPr/>
        </p:nvSpPr>
        <p:spPr bwMode="auto">
          <a:xfrm>
            <a:off x="6941004" y="1910098"/>
            <a:ext cx="1599509" cy="179118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6131"/>
                </a:moveTo>
                <a:cubicBezTo>
                  <a:pt x="0" y="0"/>
                  <a:pt x="0" y="0"/>
                  <a:pt x="0" y="0"/>
                </a:cubicBezTo>
                <a:cubicBezTo>
                  <a:pt x="10685" y="0"/>
                  <a:pt x="19302" y="8437"/>
                  <a:pt x="19359" y="18899"/>
                </a:cubicBezTo>
                <a:cubicBezTo>
                  <a:pt x="21600" y="18899"/>
                  <a:pt x="21600" y="18899"/>
                  <a:pt x="21600" y="18899"/>
                </a:cubicBezTo>
                <a:cubicBezTo>
                  <a:pt x="16372" y="21599"/>
                  <a:pt x="16372" y="21599"/>
                  <a:pt x="16372" y="21599"/>
                </a:cubicBezTo>
                <a:cubicBezTo>
                  <a:pt x="11144" y="18899"/>
                  <a:pt x="11144" y="18899"/>
                  <a:pt x="11144" y="18899"/>
                </a:cubicBezTo>
                <a:cubicBezTo>
                  <a:pt x="13327" y="18899"/>
                  <a:pt x="13327" y="18899"/>
                  <a:pt x="13327" y="18899"/>
                </a:cubicBezTo>
                <a:cubicBezTo>
                  <a:pt x="13212" y="11812"/>
                  <a:pt x="7353" y="6131"/>
                  <a:pt x="114" y="6131"/>
                </a:cubicBezTo>
                <a:cubicBezTo>
                  <a:pt x="57" y="6131"/>
                  <a:pt x="57" y="6131"/>
                  <a:pt x="0" y="6131"/>
                </a:cubicBezTo>
                <a:close/>
              </a:path>
            </a:pathLst>
          </a:custGeom>
          <a:solidFill>
            <a:srgbClr val="3E57DE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9A1FD868-3697-4D30-B776-D6157CEC9152}"/>
              </a:ext>
            </a:extLst>
          </p:cNvPr>
          <p:cNvSpPr>
            <a:spLocks/>
          </p:cNvSpPr>
          <p:nvPr/>
        </p:nvSpPr>
        <p:spPr bwMode="auto">
          <a:xfrm>
            <a:off x="4427559" y="1893200"/>
            <a:ext cx="1905024" cy="176393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907" y="2342"/>
                </a:moveTo>
                <a:cubicBezTo>
                  <a:pt x="8471" y="2342"/>
                  <a:pt x="0" y="10971"/>
                  <a:pt x="0" y="21599"/>
                </a:cubicBezTo>
                <a:cubicBezTo>
                  <a:pt x="5890" y="21599"/>
                  <a:pt x="5890" y="21599"/>
                  <a:pt x="5890" y="21599"/>
                </a:cubicBezTo>
                <a:cubicBezTo>
                  <a:pt x="5947" y="14400"/>
                  <a:pt x="11725" y="8571"/>
                  <a:pt x="18794" y="8571"/>
                </a:cubicBezTo>
                <a:cubicBezTo>
                  <a:pt x="18794" y="8571"/>
                  <a:pt x="18850" y="8571"/>
                  <a:pt x="18907" y="8571"/>
                </a:cubicBezTo>
                <a:cubicBezTo>
                  <a:pt x="18907" y="10400"/>
                  <a:pt x="18907" y="10400"/>
                  <a:pt x="18907" y="10400"/>
                </a:cubicBezTo>
                <a:cubicBezTo>
                  <a:pt x="21600" y="5200"/>
                  <a:pt x="21600" y="5200"/>
                  <a:pt x="21600" y="5200"/>
                </a:cubicBezTo>
                <a:cubicBezTo>
                  <a:pt x="18907" y="0"/>
                  <a:pt x="18907" y="0"/>
                  <a:pt x="18907" y="0"/>
                </a:cubicBezTo>
                <a:lnTo>
                  <a:pt x="18907" y="2342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278A91B7-1876-4EBB-ACB2-106786DE5B53}"/>
              </a:ext>
            </a:extLst>
          </p:cNvPr>
          <p:cNvSpPr>
            <a:spLocks/>
          </p:cNvSpPr>
          <p:nvPr/>
        </p:nvSpPr>
        <p:spPr bwMode="auto">
          <a:xfrm>
            <a:off x="4231131" y="3421275"/>
            <a:ext cx="1864869" cy="19642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763"/>
                </a:moveTo>
                <a:cubicBezTo>
                  <a:pt x="2291" y="2763"/>
                  <a:pt x="2291" y="2763"/>
                  <a:pt x="2291" y="2763"/>
                </a:cubicBezTo>
                <a:cubicBezTo>
                  <a:pt x="2349" y="13196"/>
                  <a:pt x="11000" y="21599"/>
                  <a:pt x="21599" y="21599"/>
                </a:cubicBezTo>
                <a:cubicBezTo>
                  <a:pt x="21599" y="15509"/>
                  <a:pt x="21599" y="15509"/>
                  <a:pt x="21599" y="15509"/>
                </a:cubicBezTo>
                <a:cubicBezTo>
                  <a:pt x="21542" y="15509"/>
                  <a:pt x="21542" y="15509"/>
                  <a:pt x="21485" y="15509"/>
                </a:cubicBezTo>
                <a:cubicBezTo>
                  <a:pt x="14266" y="15509"/>
                  <a:pt x="8422" y="9813"/>
                  <a:pt x="8307" y="2763"/>
                </a:cubicBezTo>
                <a:cubicBezTo>
                  <a:pt x="10427" y="2763"/>
                  <a:pt x="10427" y="2763"/>
                  <a:pt x="10427" y="2763"/>
                </a:cubicBezTo>
                <a:cubicBezTo>
                  <a:pt x="5213" y="0"/>
                  <a:pt x="5213" y="0"/>
                  <a:pt x="5213" y="0"/>
                </a:cubicBezTo>
                <a:lnTo>
                  <a:pt x="0" y="2763"/>
                </a:lnTo>
                <a:close/>
              </a:path>
            </a:pathLst>
          </a:custGeom>
          <a:solidFill>
            <a:srgbClr val="3E57DE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38A260C6-EF22-46A1-A10B-1B6634394C3D}"/>
              </a:ext>
            </a:extLst>
          </p:cNvPr>
          <p:cNvSpPr>
            <a:spLocks/>
          </p:cNvSpPr>
          <p:nvPr/>
        </p:nvSpPr>
        <p:spPr bwMode="auto">
          <a:xfrm>
            <a:off x="5888131" y="3875698"/>
            <a:ext cx="1901007" cy="16526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700" y="19403"/>
                </a:moveTo>
                <a:cubicBezTo>
                  <a:pt x="12768" y="19403"/>
                  <a:pt x="21037" y="10861"/>
                  <a:pt x="21599" y="122"/>
                </a:cubicBezTo>
                <a:cubicBezTo>
                  <a:pt x="18731" y="1769"/>
                  <a:pt x="18731" y="1769"/>
                  <a:pt x="18731" y="1769"/>
                </a:cubicBezTo>
                <a:cubicBezTo>
                  <a:pt x="15693" y="0"/>
                  <a:pt x="15693" y="0"/>
                  <a:pt x="15693" y="0"/>
                </a:cubicBezTo>
                <a:cubicBezTo>
                  <a:pt x="15074" y="7200"/>
                  <a:pt x="9562" y="12813"/>
                  <a:pt x="2812" y="12813"/>
                </a:cubicBezTo>
                <a:cubicBezTo>
                  <a:pt x="2756" y="12813"/>
                  <a:pt x="2756" y="12813"/>
                  <a:pt x="2700" y="12813"/>
                </a:cubicBezTo>
                <a:cubicBezTo>
                  <a:pt x="2700" y="10494"/>
                  <a:pt x="2700" y="10494"/>
                  <a:pt x="2700" y="10494"/>
                </a:cubicBezTo>
                <a:cubicBezTo>
                  <a:pt x="0" y="16047"/>
                  <a:pt x="0" y="16047"/>
                  <a:pt x="0" y="16047"/>
                </a:cubicBezTo>
                <a:cubicBezTo>
                  <a:pt x="2700" y="21600"/>
                  <a:pt x="2700" y="21600"/>
                  <a:pt x="2700" y="21600"/>
                </a:cubicBezTo>
                <a:lnTo>
                  <a:pt x="2700" y="19403"/>
                </a:lnTo>
                <a:close/>
              </a:path>
            </a:pathLst>
          </a:custGeom>
          <a:solidFill>
            <a:srgbClr val="0E2DB2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39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7EDF43A-472E-4BF5-8E82-8E1DD5F77EE7}"/>
              </a:ext>
            </a:extLst>
          </p:cNvPr>
          <p:cNvGrpSpPr/>
          <p:nvPr/>
        </p:nvGrpSpPr>
        <p:grpSpPr>
          <a:xfrm>
            <a:off x="8200513" y="1842394"/>
            <a:ext cx="3206819" cy="864532"/>
            <a:chOff x="6722040" y="2747442"/>
            <a:chExt cx="3206819" cy="86453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5D7C1A-A830-4328-9F7F-74E0615269BA}"/>
                </a:ext>
              </a:extLst>
            </p:cNvPr>
            <p:cNvSpPr/>
            <p:nvPr/>
          </p:nvSpPr>
          <p:spPr>
            <a:xfrm>
              <a:off x="7046051" y="2747442"/>
              <a:ext cx="2882808" cy="864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>
                  <a:solidFill>
                    <a:srgbClr val="594A42"/>
                  </a:solidFill>
                  <a:cs typeface="+mn-ea"/>
                  <a:sym typeface="+mn-lt"/>
                </a:rPr>
                <a:t>Xác định nhu cầu, khách hàng mục tiêu</a:t>
              </a:r>
              <a:endParaRPr lang="zh-CN" altLang="en-US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4923A97-EF70-4AE1-A03C-09D70E62818F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B7D0AE5A-3676-4523-ADAD-170637F4BCE7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2512C504-BC26-41FC-8211-DF49DC66219B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149349A-4A71-4C13-A8B9-0CF79E25F581}"/>
              </a:ext>
            </a:extLst>
          </p:cNvPr>
          <p:cNvGrpSpPr/>
          <p:nvPr/>
        </p:nvGrpSpPr>
        <p:grpSpPr>
          <a:xfrm>
            <a:off x="8147439" y="4134195"/>
            <a:ext cx="2597398" cy="864532"/>
            <a:chOff x="6722040" y="2747442"/>
            <a:chExt cx="2597398" cy="86453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6E8FD8D-138D-40E1-BB7D-861D3AD107C5}"/>
                </a:ext>
              </a:extLst>
            </p:cNvPr>
            <p:cNvSpPr/>
            <p:nvPr/>
          </p:nvSpPr>
          <p:spPr>
            <a:xfrm>
              <a:off x="7046051" y="2747442"/>
              <a:ext cx="2273387" cy="864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>
                  <a:solidFill>
                    <a:srgbClr val="594A42"/>
                  </a:solidFill>
                  <a:cs typeface="+mn-ea"/>
                  <a:sym typeface="+mn-lt"/>
                </a:rPr>
                <a:t>Thiết kế sản phẩm phù hợp</a:t>
              </a:r>
              <a:endParaRPr lang="zh-CN" altLang="en-US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23B24DF-3275-47E6-B3B1-4F9C5B355788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0361CB9B-0900-4E00-A572-0BE5E639A196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1D4FEFBA-DFD6-4EA4-A7A7-041A28F32C60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A936A8-5C23-4384-ACC5-C4FC3BA57F03}"/>
              </a:ext>
            </a:extLst>
          </p:cNvPr>
          <p:cNvGrpSpPr/>
          <p:nvPr/>
        </p:nvGrpSpPr>
        <p:grpSpPr>
          <a:xfrm>
            <a:off x="1722154" y="2143887"/>
            <a:ext cx="2864746" cy="449034"/>
            <a:chOff x="6722040" y="2747442"/>
            <a:chExt cx="2864746" cy="44903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108F7D8-1178-450D-944E-C0036AE4025A}"/>
                </a:ext>
              </a:extLst>
            </p:cNvPr>
            <p:cNvSpPr/>
            <p:nvPr/>
          </p:nvSpPr>
          <p:spPr>
            <a:xfrm>
              <a:off x="7046051" y="2747442"/>
              <a:ext cx="2540735" cy="449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>
                  <a:solidFill>
                    <a:srgbClr val="594A42"/>
                  </a:solidFill>
                  <a:cs typeface="+mn-ea"/>
                  <a:sym typeface="+mn-lt"/>
                </a:rPr>
                <a:t>Kế hoạch bán hàng</a:t>
              </a:r>
              <a:endParaRPr lang="zh-CN" altLang="en-US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6130695-7B3D-4498-B68E-8A83352F1B6F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22A832C4-5B4C-4EC5-9CBA-B20C1801D7E5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4E80DF9B-3EB3-4599-85BE-4C0ADD2CC7C5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37F717E-55E3-4CDA-B7CE-B3460D316A38}"/>
              </a:ext>
            </a:extLst>
          </p:cNvPr>
          <p:cNvGrpSpPr/>
          <p:nvPr/>
        </p:nvGrpSpPr>
        <p:grpSpPr>
          <a:xfrm>
            <a:off x="1676592" y="4291613"/>
            <a:ext cx="2910308" cy="1280030"/>
            <a:chOff x="6722040" y="2747442"/>
            <a:chExt cx="2597398" cy="128003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BC07075-3DAC-4E1A-A3F5-AEE1934E9ADD}"/>
                </a:ext>
              </a:extLst>
            </p:cNvPr>
            <p:cNvSpPr/>
            <p:nvPr/>
          </p:nvSpPr>
          <p:spPr>
            <a:xfrm>
              <a:off x="7046051" y="2747442"/>
              <a:ext cx="2273387" cy="128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altLang="zh-CN">
                  <a:solidFill>
                    <a:srgbClr val="594A42"/>
                  </a:solidFill>
                  <a:cs typeface="+mn-ea"/>
                  <a:sym typeface="+mn-lt"/>
                </a:rPr>
                <a:t>Xác định định hướng Marketing phù hợp</a:t>
              </a:r>
              <a:endParaRPr lang="zh-CN" altLang="en-US" dirty="0">
                <a:solidFill>
                  <a:srgbClr val="594A42"/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0CA4342-64D8-41DB-AE32-C1776E39B784}"/>
                </a:ext>
              </a:extLst>
            </p:cNvPr>
            <p:cNvGrpSpPr/>
            <p:nvPr/>
          </p:nvGrpSpPr>
          <p:grpSpPr>
            <a:xfrm>
              <a:off x="6722040" y="2923777"/>
              <a:ext cx="297980" cy="219991"/>
              <a:chOff x="6951906" y="4080083"/>
              <a:chExt cx="608908" cy="449541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401805D2-E793-41EB-966B-CCDE34F67C03}"/>
                  </a:ext>
                </a:extLst>
              </p:cNvPr>
              <p:cNvSpPr/>
              <p:nvPr/>
            </p:nvSpPr>
            <p:spPr>
              <a:xfrm rot="2700000">
                <a:off x="6951906" y="4080083"/>
                <a:ext cx="449541" cy="449541"/>
              </a:xfrm>
              <a:prstGeom prst="roundRect">
                <a:avLst/>
              </a:prstGeom>
              <a:solidFill>
                <a:srgbClr val="0E2DB2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FFF0C8E3-E4F5-49B5-A7A0-920E6413B472}"/>
                  </a:ext>
                </a:extLst>
              </p:cNvPr>
              <p:cNvSpPr/>
              <p:nvPr/>
            </p:nvSpPr>
            <p:spPr>
              <a:xfrm rot="2700000">
                <a:off x="7146227" y="4097561"/>
                <a:ext cx="414587" cy="414587"/>
              </a:xfrm>
              <a:prstGeom prst="roundRect">
                <a:avLst/>
              </a:prstGeom>
              <a:solidFill>
                <a:srgbClr val="2345DF"/>
              </a:solidFill>
              <a:ln>
                <a:noFill/>
              </a:ln>
              <a:effectLst>
                <a:outerShdw blurRad="76200" dist="38100" dir="5400000" sx="101000" sy="101000" algn="t" rotWithShape="0">
                  <a:prstClr val="black">
                    <a:alpha val="39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4ACFA5B-93B6-4719-B964-6BBF447B7BF1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500"/>
              <a:t>Mục đích phân tích thị trường</a:t>
            </a:r>
          </a:p>
        </p:txBody>
      </p:sp>
      <p:sp>
        <p:nvSpPr>
          <p:cNvPr id="29" name="Oval 44">
            <a:extLst>
              <a:ext uri="{FF2B5EF4-FFF2-40B4-BE49-F238E27FC236}">
                <a16:creationId xmlns:a16="http://schemas.microsoft.com/office/drawing/2014/main" id="{D085BFB9-406A-46C5-A6A7-BC7B51474E9A}"/>
              </a:ext>
            </a:extLst>
          </p:cNvPr>
          <p:cNvSpPr>
            <a:spLocks noChangeAspect="1"/>
          </p:cNvSpPr>
          <p:nvPr/>
        </p:nvSpPr>
        <p:spPr>
          <a:xfrm>
            <a:off x="5950729" y="3130546"/>
            <a:ext cx="764119" cy="909826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3E5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2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4ACFA5B-93B6-4719-B964-6BBF447B7BF1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Mô hình phân tích thị trường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9A849B-94DA-402F-B90E-6CFAC1FE4363}"/>
              </a:ext>
            </a:extLst>
          </p:cNvPr>
          <p:cNvSpPr/>
          <p:nvPr/>
        </p:nvSpPr>
        <p:spPr>
          <a:xfrm>
            <a:off x="375920" y="5331153"/>
            <a:ext cx="2214880" cy="1307772"/>
          </a:xfrm>
          <a:prstGeom prst="rect">
            <a:avLst/>
          </a:prstGeom>
          <a:solidFill>
            <a:srgbClr val="3E57DE"/>
          </a:solidFill>
          <a:ln>
            <a:solidFill>
              <a:srgbClr val="3E5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000" dirty="0">
                <a:latin typeface="+mj-lt"/>
                <a:cs typeface="Times New Roman" panose="02020603050405020304" pitchFamily="18" charset="0"/>
              </a:rPr>
              <a:t>Nhu cầu: khách</a:t>
            </a:r>
          </a:p>
          <a:p>
            <a:r>
              <a:rPr lang="vi-VN" sz="2000" dirty="0">
                <a:latin typeface="+mj-lt"/>
                <a:cs typeface="Times New Roman" panose="02020603050405020304" pitchFamily="18" charset="0"/>
              </a:rPr>
              <a:t>hàng đang sử</a:t>
            </a:r>
          </a:p>
          <a:p>
            <a:r>
              <a:rPr lang="vi-VN" sz="2000" dirty="0">
                <a:latin typeface="+mj-lt"/>
                <a:cs typeface="Times New Roman" panose="02020603050405020304" pitchFamily="18" charset="0"/>
              </a:rPr>
              <a:t>dụng sản phẩm</a:t>
            </a:r>
          </a:p>
          <a:p>
            <a:r>
              <a:rPr lang="vi-VN" sz="2000" dirty="0">
                <a:latin typeface="+mj-lt"/>
                <a:cs typeface="Times New Roman" panose="02020603050405020304" pitchFamily="18" charset="0"/>
              </a:rPr>
              <a:t>tương tự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08F9F8-4D5A-4D3D-A121-93229D353979}"/>
              </a:ext>
            </a:extLst>
          </p:cNvPr>
          <p:cNvSpPr/>
          <p:nvPr/>
        </p:nvSpPr>
        <p:spPr>
          <a:xfrm>
            <a:off x="375920" y="1420820"/>
            <a:ext cx="1889760" cy="1307773"/>
          </a:xfrm>
          <a:prstGeom prst="rect">
            <a:avLst/>
          </a:prstGeom>
          <a:solidFill>
            <a:srgbClr val="3E57DE"/>
          </a:solidFill>
          <a:ln>
            <a:solidFill>
              <a:srgbClr val="3E5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000" dirty="0">
                <a:latin typeface="+mj-lt"/>
                <a:cs typeface="Times New Roman" panose="02020603050405020304" pitchFamily="18" charset="0"/>
              </a:rPr>
              <a:t>DN đang kinh</a:t>
            </a:r>
          </a:p>
          <a:p>
            <a:r>
              <a:rPr lang="vi-VN" sz="2000" dirty="0">
                <a:latin typeface="+mj-lt"/>
                <a:cs typeface="Times New Roman" panose="02020603050405020304" pitchFamily="18" charset="0"/>
              </a:rPr>
              <a:t>doanh tương </a:t>
            </a:r>
            <a:r>
              <a:rPr lang="vi-VN" sz="2000">
                <a:latin typeface="+mj-lt"/>
                <a:cs typeface="Times New Roman" panose="02020603050405020304" pitchFamily="18" charset="0"/>
              </a:rPr>
              <a:t>tự, liên 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quan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069099-4546-4DA8-932B-077BD03FC22C}"/>
              </a:ext>
            </a:extLst>
          </p:cNvPr>
          <p:cNvCxnSpPr>
            <a:cxnSpLocks/>
          </p:cNvCxnSpPr>
          <p:nvPr/>
        </p:nvCxnSpPr>
        <p:spPr>
          <a:xfrm flipH="1">
            <a:off x="566418" y="2728593"/>
            <a:ext cx="12703" cy="2602560"/>
          </a:xfrm>
          <a:prstGeom prst="straightConnector1">
            <a:avLst/>
          </a:prstGeom>
          <a:ln w="57150">
            <a:solidFill>
              <a:srgbClr val="3E57D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8667B6-0AD3-4083-9750-DECED827057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79121" y="3903979"/>
            <a:ext cx="671834" cy="0"/>
          </a:xfrm>
          <a:prstGeom prst="straightConnector1">
            <a:avLst/>
          </a:prstGeom>
          <a:ln w="57150">
            <a:solidFill>
              <a:srgbClr val="3E57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FE308EA-DF5B-4E6A-A6A8-8BC6A46D7839}"/>
              </a:ext>
            </a:extLst>
          </p:cNvPr>
          <p:cNvSpPr/>
          <p:nvPr/>
        </p:nvSpPr>
        <p:spPr>
          <a:xfrm>
            <a:off x="1250955" y="3148492"/>
            <a:ext cx="2366005" cy="1510974"/>
          </a:xfrm>
          <a:prstGeom prst="rect">
            <a:avLst/>
          </a:prstGeom>
          <a:solidFill>
            <a:srgbClr val="3E57DE"/>
          </a:solidFill>
          <a:ln>
            <a:solidFill>
              <a:srgbClr val="3E5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sp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hiện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KH: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en-US" sz="200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Hài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lòng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en-US" sz="200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hài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lòng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26E328-A890-4288-9B6E-21AC9A998BA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3616960" y="3903979"/>
            <a:ext cx="708344" cy="0"/>
          </a:xfrm>
          <a:prstGeom prst="straightConnector1">
            <a:avLst/>
          </a:prstGeom>
          <a:ln w="57150">
            <a:solidFill>
              <a:srgbClr val="3E57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9F61F9B-32D6-4C98-9678-1379EA0626EF}"/>
              </a:ext>
            </a:extLst>
          </p:cNvPr>
          <p:cNvSpPr/>
          <p:nvPr/>
        </p:nvSpPr>
        <p:spPr>
          <a:xfrm>
            <a:off x="4325304" y="3449322"/>
            <a:ext cx="1727192" cy="909314"/>
          </a:xfrm>
          <a:prstGeom prst="rect">
            <a:avLst/>
          </a:prstGeom>
          <a:solidFill>
            <a:srgbClr val="3E57DE"/>
          </a:solidFill>
          <a:ln>
            <a:solidFill>
              <a:srgbClr val="3E5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latin typeface="+mj-lt"/>
                <a:cs typeface="Times New Roman" panose="02020603050405020304" pitchFamily="18" charset="0"/>
              </a:rPr>
              <a:t>Khách hàng mục tiêu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6F3908-C757-4752-A0A3-71133DC7AC25}"/>
              </a:ext>
            </a:extLst>
          </p:cNvPr>
          <p:cNvSpPr/>
          <p:nvPr/>
        </p:nvSpPr>
        <p:spPr>
          <a:xfrm>
            <a:off x="6654800" y="1514474"/>
            <a:ext cx="2286000" cy="4779011"/>
          </a:xfrm>
          <a:prstGeom prst="rect">
            <a:avLst/>
          </a:prstGeom>
          <a:solidFill>
            <a:srgbClr val="3E57DE"/>
          </a:solidFill>
          <a:ln>
            <a:solidFill>
              <a:srgbClr val="3E5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latin typeface="+mj-lt"/>
                <a:cs typeface="Times New Roman" panose="02020603050405020304" pitchFamily="18" charset="0"/>
              </a:rPr>
              <a:t>THIẾT KẾ</a:t>
            </a:r>
          </a:p>
          <a:p>
            <a:pPr algn="ctr"/>
            <a:r>
              <a:rPr lang="vi-VN" sz="2000" b="1" dirty="0">
                <a:latin typeface="+mj-lt"/>
                <a:cs typeface="Times New Roman" panose="02020603050405020304" pitchFamily="18" charset="0"/>
              </a:rPr>
              <a:t>SẢN PHẨM</a:t>
            </a:r>
          </a:p>
          <a:p>
            <a:endParaRPr lang="vi-VN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vi-VN" sz="2000">
                <a:latin typeface="+mj-lt"/>
                <a:cs typeface="Times New Roman" panose="02020603050405020304" pitchFamily="18" charset="0"/>
              </a:rPr>
              <a:t>- Giao diện</a:t>
            </a:r>
          </a:p>
          <a:p>
            <a:r>
              <a:rPr lang="vi-VN" sz="2000">
                <a:latin typeface="+mj-lt"/>
                <a:cs typeface="Times New Roman" panose="02020603050405020304" pitchFamily="18" charset="0"/>
              </a:rPr>
              <a:t>- Màu sắc</a:t>
            </a:r>
            <a:endParaRPr lang="vi-VN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vi-VN" sz="2000">
                <a:latin typeface="+mj-lt"/>
                <a:cs typeface="Times New Roman" panose="02020603050405020304" pitchFamily="18" charset="0"/>
              </a:rPr>
              <a:t>- Hệ thống</a:t>
            </a:r>
            <a:endParaRPr lang="vi-VN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vi-VN" sz="200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Chất lượng</a:t>
            </a:r>
          </a:p>
          <a:p>
            <a:r>
              <a:rPr lang="vi-VN" sz="200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vi-VN" sz="2000"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Điểm khác biệt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199665-0608-46B0-B7CD-EC28390FE5B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6052496" y="3903979"/>
            <a:ext cx="602304" cy="1"/>
          </a:xfrm>
          <a:prstGeom prst="straightConnector1">
            <a:avLst/>
          </a:prstGeom>
          <a:ln w="57150">
            <a:solidFill>
              <a:srgbClr val="3E57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0710E3-F0CB-4A94-87B9-8FE41AB1A21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2265680" y="2074707"/>
            <a:ext cx="4389120" cy="1"/>
          </a:xfrm>
          <a:prstGeom prst="straightConnector1">
            <a:avLst/>
          </a:prstGeom>
          <a:ln w="57150">
            <a:solidFill>
              <a:srgbClr val="3E57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96D5D6-9C3F-4C69-8C50-01E30DDB79B7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2590800" y="5985039"/>
            <a:ext cx="4064000" cy="0"/>
          </a:xfrm>
          <a:prstGeom prst="straightConnector1">
            <a:avLst/>
          </a:prstGeom>
          <a:ln w="57150">
            <a:solidFill>
              <a:srgbClr val="3E57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67CF9EE-BE54-42CA-B573-095FA5631813}"/>
              </a:ext>
            </a:extLst>
          </p:cNvPr>
          <p:cNvSpPr/>
          <p:nvPr/>
        </p:nvSpPr>
        <p:spPr>
          <a:xfrm>
            <a:off x="9885680" y="2049703"/>
            <a:ext cx="2006600" cy="3553536"/>
          </a:xfrm>
          <a:prstGeom prst="rect">
            <a:avLst/>
          </a:prstGeom>
          <a:solidFill>
            <a:srgbClr val="3E57DE"/>
          </a:solidFill>
          <a:ln>
            <a:solidFill>
              <a:srgbClr val="3E5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latin typeface="+mj-lt"/>
                <a:cs typeface="Times New Roman" panose="02020603050405020304" pitchFamily="18" charset="0"/>
              </a:rPr>
              <a:t>THÔNG SỐ</a:t>
            </a:r>
          </a:p>
          <a:p>
            <a:pPr algn="ctr"/>
            <a:r>
              <a:rPr lang="vi-VN" sz="2000" b="1">
                <a:latin typeface="+mj-lt"/>
                <a:cs typeface="Times New Roman" panose="02020603050405020304" pitchFamily="18" charset="0"/>
              </a:rPr>
              <a:t>TÀI CHÍNH</a:t>
            </a:r>
          </a:p>
          <a:p>
            <a:pPr algn="ctr"/>
            <a:endParaRPr lang="vi-VN" sz="2000" b="1" dirty="0">
              <a:latin typeface="+mj-lt"/>
              <a:cs typeface="Times New Roman" panose="02020603050405020304" pitchFamily="18" charset="0"/>
            </a:endParaRPr>
          </a:p>
          <a:p>
            <a:r>
              <a:rPr lang="vi-VN" sz="2000">
                <a:latin typeface="+mj-lt"/>
                <a:cs typeface="Times New Roman" panose="02020603050405020304" pitchFamily="18" charset="0"/>
              </a:rPr>
              <a:t>- 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Giá bán</a:t>
            </a:r>
          </a:p>
          <a:p>
            <a:r>
              <a:rPr lang="vi-VN" sz="2000" dirty="0">
                <a:latin typeface="+mj-lt"/>
                <a:cs typeface="Times New Roman" panose="02020603050405020304" pitchFamily="18" charset="0"/>
              </a:rPr>
              <a:t>- Sản lượng</a:t>
            </a:r>
          </a:p>
          <a:p>
            <a:r>
              <a:rPr lang="vi-VN" sz="2000" dirty="0">
                <a:latin typeface="+mj-lt"/>
                <a:cs typeface="Times New Roman" panose="02020603050405020304" pitchFamily="18" charset="0"/>
              </a:rPr>
              <a:t>- CP Marketing</a:t>
            </a:r>
          </a:p>
          <a:p>
            <a:r>
              <a:rPr lang="vi-VN" sz="2000" dirty="0">
                <a:latin typeface="+mj-lt"/>
                <a:cs typeface="Times New Roman" panose="02020603050405020304" pitchFamily="18" charset="0"/>
              </a:rPr>
              <a:t>- CP </a:t>
            </a:r>
            <a:r>
              <a:rPr lang="vi-VN" sz="2000">
                <a:latin typeface="+mj-lt"/>
                <a:cs typeface="Times New Roman" panose="02020603050405020304" pitchFamily="18" charset="0"/>
              </a:rPr>
              <a:t>bán hàng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D6A08D8-D6E3-421B-B860-5805C4079030}"/>
              </a:ext>
            </a:extLst>
          </p:cNvPr>
          <p:cNvSpPr/>
          <p:nvPr/>
        </p:nvSpPr>
        <p:spPr>
          <a:xfrm>
            <a:off x="8889996" y="3678500"/>
            <a:ext cx="995684" cy="450957"/>
          </a:xfrm>
          <a:prstGeom prst="rightArrow">
            <a:avLst/>
          </a:prstGeom>
          <a:solidFill>
            <a:srgbClr val="3E57DE"/>
          </a:solidFill>
          <a:ln>
            <a:solidFill>
              <a:srgbClr val="3E5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4ACFA5B-93B6-4719-B964-6BBF447B7BF1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Nội dung phân tích thị trường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695574-A564-4BDF-8607-B251BB3C52E3}"/>
              </a:ext>
            </a:extLst>
          </p:cNvPr>
          <p:cNvSpPr txBox="1"/>
          <p:nvPr/>
        </p:nvSpPr>
        <p:spPr>
          <a:xfrm>
            <a:off x="823279" y="1557762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 defTabSz="914400"/>
            <a:r>
              <a:rPr lang="en-US" altLang="ko-KR" sz="3600" b="1" dirty="0">
                <a:solidFill>
                  <a:srgbClr val="0680C3"/>
                </a:solidFill>
                <a:latin typeface="Arial"/>
                <a:cs typeface="Arial" pitchFamily="34" charset="0"/>
              </a:rPr>
              <a:t>01</a:t>
            </a:r>
            <a:endParaRPr lang="ko-KR" altLang="en-US" sz="3600" b="1" dirty="0">
              <a:solidFill>
                <a:srgbClr val="0680C3"/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FCE115C-E997-4D21-9BA5-BDA7EE8EF7AF}"/>
              </a:ext>
            </a:extLst>
          </p:cNvPr>
          <p:cNvGrpSpPr/>
          <p:nvPr/>
        </p:nvGrpSpPr>
        <p:grpSpPr>
          <a:xfrm>
            <a:off x="1894134" y="1669440"/>
            <a:ext cx="5737181" cy="811652"/>
            <a:chOff x="665833" y="2698787"/>
            <a:chExt cx="3322837" cy="81165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521D05-D4B4-4183-8BE4-58E9174AA75B}"/>
                </a:ext>
              </a:extLst>
            </p:cNvPr>
            <p:cNvSpPr txBox="1"/>
            <p:nvPr/>
          </p:nvSpPr>
          <p:spPr>
            <a:xfrm>
              <a:off x="787499" y="3233440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Bao </a:t>
              </a:r>
              <a:r>
                <a:rPr kumimoji="0" lang="vi-VN" altLang="ko-KR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gồm nhu cầu hiện hữu và nhu cầu tiềm năng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16AB6-2E34-46F1-9FAD-82AC840BD941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rgbClr val="0680C3"/>
            </a:solidFill>
          </p:spPr>
          <p:txBody>
            <a:bodyPr wrap="square" lIns="27432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Phân tích nhu cầu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0E1BA36-6FF3-4E11-8BFD-BB36FA3D98DA}"/>
              </a:ext>
            </a:extLst>
          </p:cNvPr>
          <p:cNvSpPr txBox="1"/>
          <p:nvPr/>
        </p:nvSpPr>
        <p:spPr>
          <a:xfrm>
            <a:off x="823279" y="2761812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 defTabSz="914400"/>
            <a:r>
              <a:rPr lang="en-US" altLang="ko-KR" sz="3600" b="1" dirty="0">
                <a:solidFill>
                  <a:srgbClr val="07A398"/>
                </a:solidFill>
                <a:latin typeface="Arial"/>
                <a:cs typeface="Arial" pitchFamily="34" charset="0"/>
              </a:rPr>
              <a:t>02</a:t>
            </a:r>
            <a:endParaRPr lang="ko-KR" altLang="en-US" sz="3600" b="1" dirty="0">
              <a:solidFill>
                <a:srgbClr val="07A398"/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374F34F-3FC6-4D63-B14A-3376B6437803}"/>
              </a:ext>
            </a:extLst>
          </p:cNvPr>
          <p:cNvGrpSpPr/>
          <p:nvPr/>
        </p:nvGrpSpPr>
        <p:grpSpPr>
          <a:xfrm>
            <a:off x="1894134" y="2873490"/>
            <a:ext cx="5737181" cy="816728"/>
            <a:chOff x="665833" y="2698787"/>
            <a:chExt cx="3322837" cy="81672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B05F93-73BE-4977-A106-3ED80DC4801B}"/>
                </a:ext>
              </a:extLst>
            </p:cNvPr>
            <p:cNvSpPr txBox="1"/>
            <p:nvPr/>
          </p:nvSpPr>
          <p:spPr>
            <a:xfrm>
              <a:off x="787499" y="3238516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lt"/>
                  <a:cs typeface="Arial" pitchFamily="34" charset="0"/>
                </a:rPr>
                <a:t>X</a:t>
              </a: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ác định điểm mạnh điểm yếu của đối thủ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CE71E0-DDBF-47CB-A202-B8CAD775D19B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rgbClr val="07A398"/>
            </a:solidFill>
          </p:spPr>
          <p:txBody>
            <a:bodyPr wrap="square" lIns="27432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Phân tích đối thủ cạnh tranh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A74300D-7C8E-4C88-AAD0-85F362796548}"/>
              </a:ext>
            </a:extLst>
          </p:cNvPr>
          <p:cNvSpPr txBox="1"/>
          <p:nvPr/>
        </p:nvSpPr>
        <p:spPr>
          <a:xfrm>
            <a:off x="823279" y="3965862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 defTabSz="914400"/>
            <a:r>
              <a:rPr lang="en-US" altLang="ko-KR" sz="3600" b="1" dirty="0">
                <a:solidFill>
                  <a:srgbClr val="90C221"/>
                </a:solidFill>
                <a:latin typeface="Arial"/>
                <a:cs typeface="Arial" pitchFamily="34" charset="0"/>
              </a:rPr>
              <a:t>03</a:t>
            </a:r>
            <a:endParaRPr lang="ko-KR" altLang="en-US" sz="3600" b="1" dirty="0">
              <a:solidFill>
                <a:srgbClr val="90C221"/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EC5FE85-A1FD-4DE5-A923-C6E9E97760E6}"/>
              </a:ext>
            </a:extLst>
          </p:cNvPr>
          <p:cNvGrpSpPr/>
          <p:nvPr/>
        </p:nvGrpSpPr>
        <p:grpSpPr>
          <a:xfrm>
            <a:off x="1894134" y="4077540"/>
            <a:ext cx="5737181" cy="811652"/>
            <a:chOff x="665833" y="2698787"/>
            <a:chExt cx="3322837" cy="81165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93E5133-BD5E-40C5-8310-2F43AE66CEC9}"/>
                </a:ext>
              </a:extLst>
            </p:cNvPr>
            <p:cNvSpPr txBox="1"/>
            <p:nvPr/>
          </p:nvSpPr>
          <p:spPr>
            <a:xfrm>
              <a:off x="787499" y="3233440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ko-KR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Đối tượng khách hàng mà doanh nghiệp khởi nghiệp muốn phục vụ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032BAF8-56FA-4087-A81E-B539E231223C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rgbClr val="90C221"/>
            </a:solidFill>
          </p:spPr>
          <p:txBody>
            <a:bodyPr wrap="square" lIns="27432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Xác định khách hàng mục tiêu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C9FAA74-064F-4FD4-B1F6-0873624A4715}"/>
              </a:ext>
            </a:extLst>
          </p:cNvPr>
          <p:cNvSpPr txBox="1"/>
          <p:nvPr/>
        </p:nvSpPr>
        <p:spPr>
          <a:xfrm>
            <a:off x="823279" y="5169912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 defTabSz="914400"/>
            <a:r>
              <a:rPr lang="en-US" altLang="ko-KR" sz="3600" b="1" dirty="0">
                <a:solidFill>
                  <a:srgbClr val="FBA200"/>
                </a:solidFill>
                <a:latin typeface="Arial"/>
                <a:cs typeface="Arial" pitchFamily="34" charset="0"/>
              </a:rPr>
              <a:t>04</a:t>
            </a:r>
            <a:endParaRPr lang="ko-KR" altLang="en-US" sz="3600" b="1" dirty="0">
              <a:solidFill>
                <a:srgbClr val="FBA200"/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A908EF8-8D90-4D69-9D16-168039FC1176}"/>
              </a:ext>
            </a:extLst>
          </p:cNvPr>
          <p:cNvGrpSpPr/>
          <p:nvPr/>
        </p:nvGrpSpPr>
        <p:grpSpPr>
          <a:xfrm>
            <a:off x="1894134" y="5281590"/>
            <a:ext cx="5737181" cy="956690"/>
            <a:chOff x="665833" y="2698787"/>
            <a:chExt cx="3322837" cy="95669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0B2A97C-556A-455E-B885-ECB561391554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Mẫu mã, bao bì, kiểu dán, chất liệu, tiêu chuẩn kỹ thuật, thuộc tính tạo nên sự khác biệt của sản phẩm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BC7AD30-019B-47EA-B9AB-643EF5468E8F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rgbClr val="FBA200"/>
            </a:solidFill>
          </p:spPr>
          <p:txBody>
            <a:bodyPr wrap="square" lIns="27432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rPr>
                <a:t>Mô tả sản phẩm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58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75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4ACFA5B-93B6-4719-B964-6BBF447B7BF1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Nội dung phân tích thị trường</a:t>
            </a:r>
          </a:p>
        </p:txBody>
      </p:sp>
      <p:sp>
        <p:nvSpPr>
          <p:cNvPr id="36" name="六边形 30">
            <a:extLst>
              <a:ext uri="{FF2B5EF4-FFF2-40B4-BE49-F238E27FC236}">
                <a16:creationId xmlns:a16="http://schemas.microsoft.com/office/drawing/2014/main" id="{AF8C13FE-CBB5-4D46-BC32-6F8D8CA4F245}"/>
              </a:ext>
            </a:extLst>
          </p:cNvPr>
          <p:cNvSpPr/>
          <p:nvPr/>
        </p:nvSpPr>
        <p:spPr>
          <a:xfrm>
            <a:off x="1063170" y="3238530"/>
            <a:ext cx="2241787" cy="1956246"/>
          </a:xfrm>
          <a:prstGeom prst="hexagon">
            <a:avLst/>
          </a:prstGeom>
          <a:solidFill>
            <a:srgbClr val="00B0F0"/>
          </a:solidFill>
          <a:ln w="12700" cap="flat" cmpd="sng" algn="ctr">
            <a:gradFill>
              <a:gsLst>
                <a:gs pos="89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7200000" scaled="0"/>
            </a:gradFill>
            <a:prstDash val="solid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lvl="0" algn="ctr"/>
            <a:r>
              <a:rPr lang="en-US" sz="2000">
                <a:solidFill>
                  <a:schemeClr val="lt1"/>
                </a:solidFill>
                <a:latin typeface="+mj-lt"/>
                <a:cs typeface="Times New Roman" panose="02020603050405020304" pitchFamily="18" charset="0"/>
              </a:rPr>
              <a:t>Nhận thức nhu cầu</a:t>
            </a:r>
          </a:p>
        </p:txBody>
      </p:sp>
      <p:grpSp>
        <p:nvGrpSpPr>
          <p:cNvPr id="41" name="组合 35">
            <a:extLst>
              <a:ext uri="{FF2B5EF4-FFF2-40B4-BE49-F238E27FC236}">
                <a16:creationId xmlns:a16="http://schemas.microsoft.com/office/drawing/2014/main" id="{1736699C-E1F5-4A05-ADED-74C0D85AD53E}"/>
              </a:ext>
            </a:extLst>
          </p:cNvPr>
          <p:cNvGrpSpPr/>
          <p:nvPr/>
        </p:nvGrpSpPr>
        <p:grpSpPr>
          <a:xfrm>
            <a:off x="3084870" y="2236499"/>
            <a:ext cx="2240280" cy="1956816"/>
            <a:chOff x="2027245" y="1923783"/>
            <a:chExt cx="1441680" cy="1242751"/>
          </a:xfrm>
        </p:grpSpPr>
        <p:sp>
          <p:nvSpPr>
            <p:cNvPr id="42" name="六边形 36">
              <a:extLst>
                <a:ext uri="{FF2B5EF4-FFF2-40B4-BE49-F238E27FC236}">
                  <a16:creationId xmlns:a16="http://schemas.microsoft.com/office/drawing/2014/main" id="{313B4970-E68C-4B6F-AD72-2A7FC0AFA77F}"/>
                </a:ext>
              </a:extLst>
            </p:cNvPr>
            <p:cNvSpPr/>
            <p:nvPr/>
          </p:nvSpPr>
          <p:spPr bwMode="auto">
            <a:xfrm>
              <a:off x="2027245" y="1923783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 cap="flat" cmpd="sng" algn="ctr">
              <a:gradFill>
                <a:gsLst>
                  <a:gs pos="89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7200000" scaled="0"/>
              </a:gradFill>
              <a:prstDash val="solid"/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6678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90" b="0" i="0" u="none" strike="noStrike" kern="0" cap="none" spc="0" normalizeH="0" baseline="0" noProof="0">
                <a:ln>
                  <a:noFill/>
                </a:ln>
                <a:solidFill>
                  <a:srgbClr val="005696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3" name="矩形 37">
              <a:extLst>
                <a:ext uri="{FF2B5EF4-FFF2-40B4-BE49-F238E27FC236}">
                  <a16:creationId xmlns:a16="http://schemas.microsoft.com/office/drawing/2014/main" id="{F4CA8808-A00E-414E-957C-E709E67937D6}"/>
                </a:ext>
              </a:extLst>
            </p:cNvPr>
            <p:cNvSpPr/>
            <p:nvPr/>
          </p:nvSpPr>
          <p:spPr>
            <a:xfrm>
              <a:off x="2266898" y="2239194"/>
              <a:ext cx="970008" cy="6450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>
                  <a:solidFill>
                    <a:srgbClr val="333333"/>
                  </a:solidFill>
                  <a:latin typeface="+mj-lt"/>
                  <a:cs typeface="Times New Roman" panose="02020603050405020304" pitchFamily="18" charset="0"/>
                </a:rPr>
                <a:t>Tìm hiểu thông tin sản phẩm</a:t>
              </a:r>
            </a:p>
          </p:txBody>
        </p:sp>
      </p:grpSp>
      <p:grpSp>
        <p:nvGrpSpPr>
          <p:cNvPr id="50" name="组合 35">
            <a:extLst>
              <a:ext uri="{FF2B5EF4-FFF2-40B4-BE49-F238E27FC236}">
                <a16:creationId xmlns:a16="http://schemas.microsoft.com/office/drawing/2014/main" id="{6158BA47-044C-4161-A2DC-AD426DA7A9D3}"/>
              </a:ext>
            </a:extLst>
          </p:cNvPr>
          <p:cNvGrpSpPr/>
          <p:nvPr/>
        </p:nvGrpSpPr>
        <p:grpSpPr>
          <a:xfrm>
            <a:off x="5044473" y="3341346"/>
            <a:ext cx="2240280" cy="1956816"/>
            <a:chOff x="2027245" y="1923783"/>
            <a:chExt cx="1441680" cy="1242751"/>
          </a:xfrm>
        </p:grpSpPr>
        <p:sp>
          <p:nvSpPr>
            <p:cNvPr id="51" name="六边形 36">
              <a:extLst>
                <a:ext uri="{FF2B5EF4-FFF2-40B4-BE49-F238E27FC236}">
                  <a16:creationId xmlns:a16="http://schemas.microsoft.com/office/drawing/2014/main" id="{C4FF73A0-0EBA-4F48-A72D-8FD7391D4171}"/>
                </a:ext>
              </a:extLst>
            </p:cNvPr>
            <p:cNvSpPr/>
            <p:nvPr/>
          </p:nvSpPr>
          <p:spPr bwMode="auto">
            <a:xfrm>
              <a:off x="2027245" y="1923783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 cap="flat" cmpd="sng" algn="ctr">
              <a:gradFill>
                <a:gsLst>
                  <a:gs pos="89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7200000" scaled="0"/>
              </a:gradFill>
              <a:prstDash val="solid"/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6678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90" b="0" i="0" u="none" strike="noStrike" kern="0" cap="none" spc="0" normalizeH="0" baseline="0" noProof="0">
                <a:ln>
                  <a:noFill/>
                </a:ln>
                <a:solidFill>
                  <a:srgbClr val="005696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2" name="矩形 37">
              <a:extLst>
                <a:ext uri="{FF2B5EF4-FFF2-40B4-BE49-F238E27FC236}">
                  <a16:creationId xmlns:a16="http://schemas.microsoft.com/office/drawing/2014/main" id="{37F1BEA9-5595-4F0D-B99B-878FBC43BEAD}"/>
                </a:ext>
              </a:extLst>
            </p:cNvPr>
            <p:cNvSpPr/>
            <p:nvPr/>
          </p:nvSpPr>
          <p:spPr>
            <a:xfrm>
              <a:off x="2311554" y="2103668"/>
              <a:ext cx="921403" cy="840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333333"/>
                  </a:solidFill>
                  <a:latin typeface="+mj-lt"/>
                  <a:cs typeface="Times New Roman" panose="02020603050405020304" pitchFamily="18" charset="0"/>
                </a:rPr>
                <a:t>Đánh giá,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333333"/>
                  </a:solidFill>
                  <a:latin typeface="+mj-lt"/>
                  <a:cs typeface="Times New Roman" panose="02020603050405020304" pitchFamily="18" charset="0"/>
                </a:rPr>
                <a:t>so sánh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333333"/>
                  </a:solidFill>
                  <a:latin typeface="+mj-lt"/>
                  <a:cs typeface="Times New Roman" panose="02020603050405020304" pitchFamily="18" charset="0"/>
                </a:rPr>
                <a:t>giữa các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333333"/>
                  </a:solidFill>
                  <a:latin typeface="+mj-lt"/>
                  <a:cs typeface="Times New Roman" panose="02020603050405020304" pitchFamily="18" charset="0"/>
                </a:rPr>
                <a:t>nhãn hiệu</a:t>
              </a:r>
              <a:endParaRPr lang="en-US" sz="2000" dirty="0">
                <a:solidFill>
                  <a:srgbClr val="333333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35">
            <a:extLst>
              <a:ext uri="{FF2B5EF4-FFF2-40B4-BE49-F238E27FC236}">
                <a16:creationId xmlns:a16="http://schemas.microsoft.com/office/drawing/2014/main" id="{CEB7BC02-F0D1-4E41-9FEE-0BE91BAB1428}"/>
              </a:ext>
            </a:extLst>
          </p:cNvPr>
          <p:cNvGrpSpPr/>
          <p:nvPr/>
        </p:nvGrpSpPr>
        <p:grpSpPr>
          <a:xfrm>
            <a:off x="6987394" y="2286207"/>
            <a:ext cx="2240280" cy="1956816"/>
            <a:chOff x="2027245" y="1923783"/>
            <a:chExt cx="1441680" cy="1242751"/>
          </a:xfrm>
        </p:grpSpPr>
        <p:sp>
          <p:nvSpPr>
            <p:cNvPr id="54" name="六边形 36">
              <a:extLst>
                <a:ext uri="{FF2B5EF4-FFF2-40B4-BE49-F238E27FC236}">
                  <a16:creationId xmlns:a16="http://schemas.microsoft.com/office/drawing/2014/main" id="{6739C014-A550-49E1-9AE9-44188AA73F58}"/>
                </a:ext>
              </a:extLst>
            </p:cNvPr>
            <p:cNvSpPr/>
            <p:nvPr/>
          </p:nvSpPr>
          <p:spPr bwMode="auto">
            <a:xfrm>
              <a:off x="2027245" y="1923783"/>
              <a:ext cx="1441680" cy="1242751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 cap="flat" cmpd="sng" algn="ctr">
              <a:gradFill>
                <a:gsLst>
                  <a:gs pos="89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7200000" scaled="0"/>
              </a:gradFill>
              <a:prstDash val="solid"/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6678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90" b="0" i="0" u="none" strike="noStrike" kern="0" cap="none" spc="0" normalizeH="0" baseline="0" noProof="0">
                <a:ln>
                  <a:noFill/>
                </a:ln>
                <a:solidFill>
                  <a:srgbClr val="005696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5" name="矩形 37">
              <a:extLst>
                <a:ext uri="{FF2B5EF4-FFF2-40B4-BE49-F238E27FC236}">
                  <a16:creationId xmlns:a16="http://schemas.microsoft.com/office/drawing/2014/main" id="{3AD13034-D098-48B0-982F-A72A6BB6DDA4}"/>
                </a:ext>
              </a:extLst>
            </p:cNvPr>
            <p:cNvSpPr/>
            <p:nvPr/>
          </p:nvSpPr>
          <p:spPr>
            <a:xfrm>
              <a:off x="2374629" y="2239194"/>
              <a:ext cx="805867" cy="4495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333333"/>
                  </a:solidFill>
                  <a:latin typeface="+mj-lt"/>
                  <a:cs typeface="Times New Roman" panose="02020603050405020304" pitchFamily="18" charset="0"/>
                </a:rPr>
                <a:t>Mua sản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333333"/>
                  </a:solidFill>
                  <a:latin typeface="+mj-lt"/>
                  <a:cs typeface="Times New Roman" panose="02020603050405020304" pitchFamily="18" charset="0"/>
                </a:rPr>
                <a:t>phẩm</a:t>
              </a:r>
            </a:p>
          </p:txBody>
        </p:sp>
      </p:grpSp>
      <p:sp>
        <p:nvSpPr>
          <p:cNvPr id="57" name="六边形 30">
            <a:extLst>
              <a:ext uri="{FF2B5EF4-FFF2-40B4-BE49-F238E27FC236}">
                <a16:creationId xmlns:a16="http://schemas.microsoft.com/office/drawing/2014/main" id="{BB0E5BF5-6944-4E47-976B-4A184E7C3561}"/>
              </a:ext>
            </a:extLst>
          </p:cNvPr>
          <p:cNvSpPr/>
          <p:nvPr/>
        </p:nvSpPr>
        <p:spPr>
          <a:xfrm>
            <a:off x="8975785" y="3250550"/>
            <a:ext cx="2241787" cy="1956246"/>
          </a:xfrm>
          <a:prstGeom prst="hexagon">
            <a:avLst/>
          </a:prstGeom>
          <a:solidFill>
            <a:srgbClr val="00B0F0"/>
          </a:solidFill>
          <a:ln w="12700" cap="flat" cmpd="sng" algn="ctr">
            <a:gradFill>
              <a:gsLst>
                <a:gs pos="89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7200000" scaled="0"/>
            </a:gradFill>
            <a:prstDash val="solid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Đánh giá sau sử dụng</a:t>
            </a:r>
            <a:endParaRPr lang="zh-CN" altLang="en-US" sz="200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8152E16F-C065-4A2E-B9F1-1EC442EE654E}"/>
              </a:ext>
            </a:extLst>
          </p:cNvPr>
          <p:cNvSpPr/>
          <p:nvPr/>
        </p:nvSpPr>
        <p:spPr>
          <a:xfrm>
            <a:off x="1885951" y="1294304"/>
            <a:ext cx="8420100" cy="1956246"/>
          </a:xfrm>
          <a:prstGeom prst="curvedDownArrow">
            <a:avLst/>
          </a:prstGeom>
          <a:solidFill>
            <a:srgbClr val="3E5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7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4F91F3-CF5C-46D5-8B20-0F91BE364596}"/>
              </a:ext>
            </a:extLst>
          </p:cNvPr>
          <p:cNvSpPr/>
          <p:nvPr/>
        </p:nvSpPr>
        <p:spPr>
          <a:xfrm>
            <a:off x="1302327" y="4950708"/>
            <a:ext cx="9121702" cy="866775"/>
          </a:xfrm>
          <a:prstGeom prst="rect">
            <a:avLst/>
          </a:prstGeom>
          <a:solidFill>
            <a:srgbClr val="00B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/>
              <a:t>SO SÁNH VỚI SẢN PHẨM TƯƠNG TỰ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ACFA5B-93B6-4719-B964-6BBF447B7BF1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Mô tả sản phẩm</a:t>
            </a:r>
          </a:p>
        </p:txBody>
      </p:sp>
      <p:sp>
        <p:nvSpPr>
          <p:cNvPr id="20" name="Right Arrow Callout 4">
            <a:extLst>
              <a:ext uri="{FF2B5EF4-FFF2-40B4-BE49-F238E27FC236}">
                <a16:creationId xmlns:a16="http://schemas.microsoft.com/office/drawing/2014/main" id="{D1DCD96B-863C-4085-9C84-51646806BC62}"/>
              </a:ext>
            </a:extLst>
          </p:cNvPr>
          <p:cNvSpPr/>
          <p:nvPr/>
        </p:nvSpPr>
        <p:spPr>
          <a:xfrm>
            <a:off x="7398157" y="2123981"/>
            <a:ext cx="3611324" cy="160214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81673"/>
            </a:avLst>
          </a:prstGeom>
          <a:solidFill>
            <a:sysClr val="window" lastClr="FFFFFF"/>
          </a:solidFill>
          <a:ln w="63500" cap="flat" cmpd="sng" algn="ctr">
            <a:solidFill>
              <a:srgbClr val="FBA200"/>
            </a:solidFill>
            <a:prstDash val="solid"/>
            <a:miter lim="800000"/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514350"/>
            <a:r>
              <a:rPr lang="en-US" kern="0">
                <a:solidFill>
                  <a:srgbClr val="333333"/>
                </a:solidFill>
                <a:latin typeface="+mj-lt"/>
              </a:rPr>
              <a:t>Phân tích sự phù hợp của sản phẩm với nhu cầu khách hàng.</a:t>
            </a:r>
          </a:p>
        </p:txBody>
      </p:sp>
      <p:sp>
        <p:nvSpPr>
          <p:cNvPr id="21" name="Right Arrow Callout 5">
            <a:extLst>
              <a:ext uri="{FF2B5EF4-FFF2-40B4-BE49-F238E27FC236}">
                <a16:creationId xmlns:a16="http://schemas.microsoft.com/office/drawing/2014/main" id="{9865CAA2-C2BE-4B57-A193-CF9F337E0B75}"/>
              </a:ext>
            </a:extLst>
          </p:cNvPr>
          <p:cNvSpPr/>
          <p:nvPr/>
        </p:nvSpPr>
        <p:spPr>
          <a:xfrm>
            <a:off x="4442151" y="2123981"/>
            <a:ext cx="3474164" cy="1602140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5547"/>
            </a:avLst>
          </a:prstGeom>
          <a:solidFill>
            <a:sysClr val="window" lastClr="FFFFFF"/>
          </a:solidFill>
          <a:ln w="63500" cap="flat" cmpd="sng" algn="ctr">
            <a:solidFill>
              <a:srgbClr val="90C221"/>
            </a:solidFill>
            <a:prstDash val="solid"/>
            <a:miter lim="800000"/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514350"/>
            <a:r>
              <a:rPr lang="en-US" kern="0">
                <a:solidFill>
                  <a:srgbClr val="333333"/>
                </a:solidFill>
                <a:latin typeface="+mj-lt"/>
              </a:rPr>
              <a:t>Khảo sát khả năng sẵn lòng trả của khách hàng</a:t>
            </a:r>
          </a:p>
        </p:txBody>
      </p:sp>
      <p:sp>
        <p:nvSpPr>
          <p:cNvPr id="23" name="Right Arrow Callout 7">
            <a:extLst>
              <a:ext uri="{FF2B5EF4-FFF2-40B4-BE49-F238E27FC236}">
                <a16:creationId xmlns:a16="http://schemas.microsoft.com/office/drawing/2014/main" id="{59C8D559-40C6-49EF-B915-B4A23A49C2A9}"/>
              </a:ext>
            </a:extLst>
          </p:cNvPr>
          <p:cNvSpPr/>
          <p:nvPr/>
        </p:nvSpPr>
        <p:spPr>
          <a:xfrm>
            <a:off x="1302327" y="2125305"/>
            <a:ext cx="3720848" cy="1602140"/>
          </a:xfrm>
          <a:prstGeom prst="rightArrowCallout">
            <a:avLst>
              <a:gd name="adj1" fmla="val 30293"/>
              <a:gd name="adj2" fmla="val 25035"/>
              <a:gd name="adj3" fmla="val 24276"/>
              <a:gd name="adj4" fmla="val 74486"/>
            </a:avLst>
          </a:prstGeom>
          <a:solidFill>
            <a:sysClr val="window" lastClr="FFFFFF"/>
          </a:solidFill>
          <a:ln w="63500" cap="flat" cmpd="sng" algn="ctr">
            <a:solidFill>
              <a:srgbClr val="0680C3"/>
            </a:solidFill>
            <a:prstDash val="solid"/>
            <a:miter lim="800000"/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altLang="ko-KR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cs typeface="+mn-cs"/>
              </a:rPr>
              <a:t>Thiết kế sản phẩm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altLang="ko-KR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cs typeface="+mn-cs"/>
              </a:rPr>
              <a:t>- Định vị chất lượng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altLang="ko-KR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cs typeface="+mn-cs"/>
              </a:rPr>
              <a:t>- Giá thành, giá bán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altLang="ko-KR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cs typeface="+mn-cs"/>
              </a:rPr>
              <a:t>- Các thuộc tính công nghệ</a:t>
            </a:r>
            <a:endParaRPr kumimoji="0" lang="ko-KR" altLang="en-US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7C4CAAD-0D0B-4433-BF77-0A4F0676E2E6}"/>
              </a:ext>
            </a:extLst>
          </p:cNvPr>
          <p:cNvSpPr/>
          <p:nvPr/>
        </p:nvSpPr>
        <p:spPr>
          <a:xfrm>
            <a:off x="2345023" y="3724797"/>
            <a:ext cx="619125" cy="955358"/>
          </a:xfrm>
          <a:prstGeom prst="downArrow">
            <a:avLst/>
          </a:prstGeom>
          <a:solidFill>
            <a:srgbClr val="06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D53274A-FEC9-49E6-A4FD-F22BC36403EF}"/>
              </a:ext>
            </a:extLst>
          </p:cNvPr>
          <p:cNvSpPr/>
          <p:nvPr/>
        </p:nvSpPr>
        <p:spPr>
          <a:xfrm>
            <a:off x="5404017" y="3724798"/>
            <a:ext cx="619125" cy="955358"/>
          </a:xfrm>
          <a:prstGeom prst="downArrow">
            <a:avLst/>
          </a:prstGeom>
          <a:solidFill>
            <a:srgbClr val="90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9B46BD2-7D98-444B-8A3E-640D2FA70282}"/>
              </a:ext>
            </a:extLst>
          </p:cNvPr>
          <p:cNvSpPr/>
          <p:nvPr/>
        </p:nvSpPr>
        <p:spPr>
          <a:xfrm>
            <a:off x="8698476" y="3724798"/>
            <a:ext cx="619125" cy="955358"/>
          </a:xfrm>
          <a:prstGeom prst="downArrow">
            <a:avLst/>
          </a:prstGeom>
          <a:solidFill>
            <a:srgbClr val="FB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52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path" presetSubtype="0" repeatCount="indefinite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16 L 0.00039 0.04051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0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16 L 0.00039 0.04051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08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16 L 0.00039 0.04051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3" grpId="0" animBg="1"/>
      <p:bldP spid="3" grpId="0" animBg="1"/>
      <p:bldP spid="3" grpId="1" animBg="1"/>
      <p:bldP spid="26" grpId="0" animBg="1"/>
      <p:bldP spid="26" grpId="1" animBg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D97C09-9B4F-4EA6-9E57-7DF209369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33360"/>
              </p:ext>
            </p:extLst>
          </p:nvPr>
        </p:nvGraphicFramePr>
        <p:xfrm>
          <a:off x="196644" y="678426"/>
          <a:ext cx="11533239" cy="588024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43590">
                  <a:extLst>
                    <a:ext uri="{9D8B030D-6E8A-4147-A177-3AD203B41FA5}">
                      <a16:colId xmlns:a16="http://schemas.microsoft.com/office/drawing/2014/main" val="422102919"/>
                    </a:ext>
                  </a:extLst>
                </a:gridCol>
                <a:gridCol w="3763478">
                  <a:extLst>
                    <a:ext uri="{9D8B030D-6E8A-4147-A177-3AD203B41FA5}">
                      <a16:colId xmlns:a16="http://schemas.microsoft.com/office/drawing/2014/main" val="2512608336"/>
                    </a:ext>
                  </a:extLst>
                </a:gridCol>
                <a:gridCol w="7026171">
                  <a:extLst>
                    <a:ext uri="{9D8B030D-6E8A-4147-A177-3AD203B41FA5}">
                      <a16:colId xmlns:a16="http://schemas.microsoft.com/office/drawing/2014/main" val="3524031199"/>
                    </a:ext>
                  </a:extLst>
                </a:gridCol>
              </a:tblGrid>
              <a:tr h="8062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STT</a:t>
                      </a:r>
                      <a:endParaRPr lang="en-US" sz="2000" dirty="0"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Sản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phẩm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en-US" sz="20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dịch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vụ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hoặc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br>
                        <a:rPr lang="en-US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</a:br>
                      <a:r>
                        <a:rPr lang="en-US" sz="20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chủng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loại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sản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phẩm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Những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đặc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điểm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chính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146994"/>
                  </a:ext>
                </a:extLst>
              </a:tr>
              <a:tr h="543924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Thiết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kế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vận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hành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website</a:t>
                      </a:r>
                      <a:endParaRPr lang="en-US" sz="1800" dirty="0"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vi-VN" sz="1800" dirty="0">
                          <a:effectLst/>
                        </a:rPr>
                        <a:t>Thiết kế được website theo yêu cầu của </a:t>
                      </a:r>
                      <a:r>
                        <a:rPr lang="vi-VN" sz="1800">
                          <a:effectLst/>
                        </a:rPr>
                        <a:t>khách hàng.</a:t>
                      </a:r>
                      <a:endParaRPr lang="vi-VN" sz="1800" dirty="0">
                        <a:effectLst/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3534901921"/>
                  </a:ext>
                </a:extLst>
              </a:tr>
              <a:tr h="3361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hệ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thống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công</a:t>
                      </a:r>
                      <a:r>
                        <a:rPr lang="en-US" sz="1800" dirty="0">
                          <a:effectLst/>
                        </a:rPr>
                        <a:t> ty </a:t>
                      </a:r>
                      <a:r>
                        <a:rPr lang="en-US" sz="1800" dirty="0" err="1">
                          <a:effectLst/>
                        </a:rPr>
                        <a:t>để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vận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hành</a:t>
                      </a:r>
                      <a:endParaRPr lang="en-US" sz="1800" dirty="0">
                        <a:effectLst/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marL="22860" marR="22860" marT="0" marB="0" anchor="b"/>
                </a:tc>
                <a:extLst>
                  <a:ext uri="{0D108BD9-81ED-4DB2-BD59-A6C34878D82A}">
                    <a16:rowId xmlns:a16="http://schemas.microsoft.com/office/drawing/2014/main" val="737062797"/>
                  </a:ext>
                </a:extLst>
              </a:tr>
              <a:tr h="3361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 err="1">
                          <a:effectLst/>
                        </a:rPr>
                        <a:t>Khách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hàng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trả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phí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vận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hàng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err="1">
                          <a:effectLst/>
                        </a:rPr>
                        <a:t>hàng</a:t>
                      </a:r>
                      <a:r>
                        <a:rPr lang="en-US" sz="1800">
                          <a:effectLst/>
                        </a:rPr>
                        <a:t> tháng.</a:t>
                      </a:r>
                      <a:endParaRPr lang="en-US" sz="1800" dirty="0">
                        <a:effectLst/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marL="22860" marR="22860" marT="0" marB="0" anchor="b"/>
                </a:tc>
                <a:extLst>
                  <a:ext uri="{0D108BD9-81ED-4DB2-BD59-A6C34878D82A}">
                    <a16:rowId xmlns:a16="http://schemas.microsoft.com/office/drawing/2014/main" val="4252551606"/>
                  </a:ext>
                </a:extLst>
              </a:tr>
              <a:tr h="5439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1800" dirty="0"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Thiết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kế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website</a:t>
                      </a:r>
                      <a:endParaRPr lang="en-US" sz="1800" dirty="0"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dirty="0" err="1">
                          <a:effectLst/>
                        </a:rPr>
                        <a:t>Chỉ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thiết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kế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giao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diện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theo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yêu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cầu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của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khách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hàng</a:t>
                      </a:r>
                      <a:endParaRPr lang="en-US" sz="1800" dirty="0">
                        <a:effectLst/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670018447"/>
                  </a:ext>
                </a:extLst>
              </a:tr>
              <a:tr h="6722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vi-VN" sz="1800" dirty="0">
                          <a:effectLst/>
                        </a:rPr>
                        <a:t>Tên miền, dịch vụ lưu trữ, cài đặt web khách hàng tự vận hành</a:t>
                      </a:r>
                      <a:endParaRPr lang="vi-VN" sz="1800" dirty="0">
                        <a:effectLst/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marL="22860" marR="22860" marT="0" marB="0" anchor="b"/>
                </a:tc>
                <a:extLst>
                  <a:ext uri="{0D108BD9-81ED-4DB2-BD59-A6C34878D82A}">
                    <a16:rowId xmlns:a16="http://schemas.microsoft.com/office/drawing/2014/main" val="903581014"/>
                  </a:ext>
                </a:extLst>
              </a:tr>
              <a:tr h="672271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US" sz="1800" dirty="0"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Bán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lại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các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giao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diện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có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sẵn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ở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công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ty</a:t>
                      </a:r>
                      <a:endParaRPr lang="en-US" sz="1800" dirty="0"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dirty="0" err="1">
                          <a:effectLst/>
                        </a:rPr>
                        <a:t>Bán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lại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giao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diện</a:t>
                      </a:r>
                      <a:r>
                        <a:rPr lang="en-US" sz="1800" dirty="0">
                          <a:effectLst/>
                        </a:rPr>
                        <a:t> web </a:t>
                      </a:r>
                      <a:r>
                        <a:rPr lang="en-US" sz="1800" dirty="0" err="1">
                          <a:effectLst/>
                        </a:rPr>
                        <a:t>để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khách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hàng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không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tốn</a:t>
                      </a:r>
                      <a:r>
                        <a:rPr lang="en-US" sz="1800" dirty="0">
                          <a:effectLst/>
                        </a:rPr>
                        <a:t> chi </a:t>
                      </a:r>
                      <a:r>
                        <a:rPr lang="en-US" sz="1800" dirty="0" err="1">
                          <a:effectLst/>
                        </a:rPr>
                        <a:t>phí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err="1">
                          <a:effectLst/>
                        </a:rPr>
                        <a:t>thiết</a:t>
                      </a:r>
                      <a:r>
                        <a:rPr lang="en-US" sz="1800">
                          <a:effectLst/>
                        </a:rPr>
                        <a:t> kế.</a:t>
                      </a:r>
                      <a:endParaRPr lang="en-US" sz="1800" dirty="0">
                        <a:effectLst/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770960627"/>
                  </a:ext>
                </a:extLst>
              </a:tr>
              <a:tr h="4567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dirty="0" err="1">
                          <a:effectLst/>
                        </a:rPr>
                        <a:t>Một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giao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diện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thể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bán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cho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nhiều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err="1">
                          <a:effectLst/>
                        </a:rPr>
                        <a:t>khách</a:t>
                      </a:r>
                      <a:r>
                        <a:rPr lang="en-US" sz="1800">
                          <a:effectLst/>
                        </a:rPr>
                        <a:t> hàng.</a:t>
                      </a:r>
                      <a:endParaRPr lang="en-US" sz="1800" dirty="0">
                        <a:effectLst/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2025043461"/>
                  </a:ext>
                </a:extLst>
              </a:tr>
              <a:tr h="7563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n-US" sz="1800" dirty="0"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Thêm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chức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năng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cho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các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hệ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thống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có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sẵn</a:t>
                      </a:r>
                      <a:endParaRPr lang="en-US" sz="1800" dirty="0"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Thêm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các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chức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năng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hoặc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sửa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lại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giao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diện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từ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mã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nguồn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cũ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theo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yêu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cầu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khách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hàng</a:t>
                      </a:r>
                      <a:endParaRPr lang="en-US" sz="1800" dirty="0"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513739"/>
                  </a:ext>
                </a:extLst>
              </a:tr>
              <a:tr h="7563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  <a:endParaRPr lang="en-US" sz="1800" dirty="0"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</a:rPr>
                        <a:t>Tư vấn nâng cấp các hệ thống phần mềm cũ</a:t>
                      </a:r>
                      <a:endParaRPr lang="en-US" sz="1800" dirty="0"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</a:rPr>
                        <a:t>Tư vấn giải pháp, giá cả nâng cấp cho các hệ thống cũ của </a:t>
                      </a:r>
                      <a:r>
                        <a:rPr lang="vi-VN" sz="1800" kern="1200">
                          <a:solidFill>
                            <a:schemeClr val="dk1"/>
                          </a:solidFill>
                          <a:effectLst/>
                        </a:rPr>
                        <a:t>khách hàng.</a:t>
                      </a:r>
                      <a:endParaRPr lang="en-US" sz="1800" dirty="0">
                        <a:latin typeface="+mj-lt"/>
                        <a:cs typeface="Urdu Typesetting" panose="020B0604020202020204" pitchFamily="66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561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76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ECE014-3556-44A4-BEA3-3C6E9155C1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770331"/>
              </p:ext>
            </p:extLst>
          </p:nvPr>
        </p:nvGraphicFramePr>
        <p:xfrm>
          <a:off x="1302327" y="1803734"/>
          <a:ext cx="9452309" cy="40457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464329666"/>
                    </a:ext>
                  </a:extLst>
                </a:gridCol>
                <a:gridCol w="2895023">
                  <a:extLst>
                    <a:ext uri="{9D8B030D-6E8A-4147-A177-3AD203B41FA5}">
                      <a16:colId xmlns:a16="http://schemas.microsoft.com/office/drawing/2014/main" val="2502130428"/>
                    </a:ext>
                  </a:extLst>
                </a:gridCol>
                <a:gridCol w="1747161">
                  <a:extLst>
                    <a:ext uri="{9D8B030D-6E8A-4147-A177-3AD203B41FA5}">
                      <a16:colId xmlns:a16="http://schemas.microsoft.com/office/drawing/2014/main" val="3167379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52580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43047"/>
                    </a:ext>
                  </a:extLst>
                </a:gridCol>
              </a:tblGrid>
              <a:tr h="9344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effectLst/>
                        </a:rPr>
                        <a:t>STT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>
                          <a:effectLst/>
                        </a:rPr>
                        <a:t>Sản phẩm/dịch vụ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hoặc chủng loại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>
                          <a:effectLst/>
                        </a:rPr>
                        <a:t>Giá bán 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>
                          <a:effectLst/>
                        </a:rPr>
                        <a:t>Giá đối thủ cạnh tranh 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>
                          <a:effectLst/>
                        </a:rPr>
                        <a:t>Giá đối thủ cạnh tranh 2</a:t>
                      </a:r>
                    </a:p>
                  </a:txBody>
                  <a:tcPr marL="22860" marR="22860" marT="0" marB="0" anchor="ctr"/>
                </a:tc>
                <a:extLst>
                  <a:ext uri="{0D108BD9-81ED-4DB2-BD59-A6C34878D82A}">
                    <a16:rowId xmlns:a16="http://schemas.microsoft.com/office/drawing/2014/main" val="1088569859"/>
                  </a:ext>
                </a:extLst>
              </a:tr>
              <a:tr h="5442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Gói</a:t>
                      </a:r>
                      <a:r>
                        <a:rPr lang="en-US" dirty="0">
                          <a:effectLst/>
                        </a:rPr>
                        <a:t> STARTUP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22,000,000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7482191"/>
                  </a:ext>
                </a:extLst>
              </a:tr>
              <a:tr h="5442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Gói PRO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18,299,000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18,799,000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25,000,000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3172302"/>
                  </a:ext>
                </a:extLst>
              </a:tr>
              <a:tr h="5442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Gói ECOMMERCE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22,599,000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22,990,000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27,990,000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5888300"/>
                  </a:ext>
                </a:extLst>
              </a:tr>
              <a:tr h="5442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Gói BUSINESS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27,990,000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28,990,000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30,990,000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4919436"/>
                  </a:ext>
                </a:extLst>
              </a:tr>
              <a:tr h="9344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Website lẻ, mẫu sẵn </a:t>
                      </a:r>
                    </a:p>
                  </a:txBody>
                  <a:tcPr marL="22860" marR="2286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15,000,000 </a:t>
                      </a:r>
                    </a:p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25,000,000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15,000,000 </a:t>
                      </a:r>
                    </a:p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25,000,000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15,000,000 </a:t>
                      </a:r>
                    </a:p>
                    <a:p>
                      <a:pPr algn="r" fontAlgn="b"/>
                      <a:r>
                        <a:rPr lang="vi-VN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27,000,000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44759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FFF598-1D04-4DA6-8749-F7A4E5DF329E}"/>
              </a:ext>
            </a:extLst>
          </p:cNvPr>
          <p:cNvSpPr txBox="1"/>
          <p:nvPr/>
        </p:nvSpPr>
        <p:spPr>
          <a:xfrm>
            <a:off x="1302327" y="461817"/>
            <a:ext cx="8794352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3500"/>
              <a:t>Giá cả sản phẩm</a:t>
            </a:r>
          </a:p>
        </p:txBody>
      </p:sp>
    </p:spTree>
    <p:extLst>
      <p:ext uri="{BB962C8B-B14F-4D97-AF65-F5344CB8AC3E}">
        <p14:creationId xmlns:p14="http://schemas.microsoft.com/office/powerpoint/2010/main" val="35380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Custom 2">
      <a:majorFont>
        <a:latin typeface="UTM Avo"/>
        <a:ea typeface="微软雅黑"/>
        <a:cs typeface=""/>
      </a:majorFont>
      <a:minorFont>
        <a:latin typeface="UTM Avo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952</TotalTime>
  <Words>1318</Words>
  <Application>Microsoft Office PowerPoint</Application>
  <PresentationFormat>Widescreen</PresentationFormat>
  <Paragraphs>364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等线</vt:lpstr>
      <vt:lpstr>微软雅黑</vt:lpstr>
      <vt:lpstr>Arial</vt:lpstr>
      <vt:lpstr>Calibri</vt:lpstr>
      <vt:lpstr>UTM Avo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LAI</dc:creator>
  <cp:keywords>www.freeppt7.com</cp:keywords>
  <dc:description>www.freeppt7.com</dc:description>
  <cp:lastModifiedBy>HUYNH THI THUY KIEU-RHM18</cp:lastModifiedBy>
  <cp:revision>255</cp:revision>
  <dcterms:created xsi:type="dcterms:W3CDTF">2017-08-18T03:02:00Z</dcterms:created>
  <dcterms:modified xsi:type="dcterms:W3CDTF">2021-11-26T13:48:27Z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