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1822" r:id="rId3"/>
    <p:sldId id="1841" r:id="rId4"/>
    <p:sldId id="1845" r:id="rId5"/>
    <p:sldId id="1846" r:id="rId6"/>
    <p:sldId id="1847" r:id="rId7"/>
    <p:sldId id="1848" r:id="rId8"/>
    <p:sldId id="1849" r:id="rId9"/>
    <p:sldId id="1851" r:id="rId10"/>
    <p:sldId id="1850" r:id="rId11"/>
    <p:sldId id="1852" r:id="rId12"/>
    <p:sldId id="1853" r:id="rId13"/>
    <p:sldId id="1840" r:id="rId14"/>
    <p:sldId id="1844" r:id="rId15"/>
    <p:sldId id="1842" r:id="rId16"/>
    <p:sldId id="1834" r:id="rId17"/>
    <p:sldId id="1835" r:id="rId18"/>
    <p:sldId id="1843" r:id="rId19"/>
    <p:sldId id="1837" r:id="rId20"/>
    <p:sldId id="1838" r:id="rId21"/>
    <p:sldId id="1839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B2"/>
    <a:srgbClr val="DDD9C3"/>
    <a:srgbClr val="8DA1F6"/>
    <a:srgbClr val="FBA200"/>
    <a:srgbClr val="90C221"/>
    <a:srgbClr val="07A398"/>
    <a:srgbClr val="0680C3"/>
    <a:srgbClr val="3E57DE"/>
    <a:srgbClr val="00B09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8B3B-5A51-4570-9A71-B5D925A3D188}" type="datetimeFigureOut">
              <a:rPr lang="vi-VN" smtClean="0"/>
              <a:t>27/11/2021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53A3-1450-4ACD-9297-A3F45E5B3A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97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0258" y="6516643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://www.1ppt.com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/xiazai/</a:t>
            </a:r>
          </a:p>
        </p:txBody>
      </p:sp>
    </p:spTree>
    <p:extLst>
      <p:ext uri="{BB962C8B-B14F-4D97-AF65-F5344CB8AC3E}">
        <p14:creationId xmlns:p14="http://schemas.microsoft.com/office/powerpoint/2010/main" val="14227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7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0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5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0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93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38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40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6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14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64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92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49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93072" y="6525239"/>
            <a:ext cx="163218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://www.1ppt.com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/xiazai/</a:t>
            </a:r>
          </a:p>
        </p:txBody>
      </p:sp>
    </p:spTree>
    <p:extLst>
      <p:ext uri="{BB962C8B-B14F-4D97-AF65-F5344CB8AC3E}">
        <p14:creationId xmlns:p14="http://schemas.microsoft.com/office/powerpoint/2010/main" val="15162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8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5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04758" y="52144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496" y="2321294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2496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2496" y="4600567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004758" y="4609358"/>
            <a:ext cx="4044468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8138302" y="4599884"/>
            <a:ext cx="3981517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496" y="47810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3637" y="2322748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248131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261736" y="4596805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903" y="4596806"/>
            <a:ext cx="4044468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182730" y="4596805"/>
            <a:ext cx="3981517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6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6CF1-A9D4-4159-AF6D-2E3238D3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28" y="374269"/>
            <a:ext cx="8058912" cy="73215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41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9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9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78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0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6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70A94-28F8-4986-9040-E1D2E170C9E4}"/>
              </a:ext>
            </a:extLst>
          </p:cNvPr>
          <p:cNvGrpSpPr/>
          <p:nvPr userDrawn="1"/>
        </p:nvGrpSpPr>
        <p:grpSpPr>
          <a:xfrm>
            <a:off x="438912" y="448056"/>
            <a:ext cx="12420360" cy="6627377"/>
            <a:chOff x="364490" y="311858"/>
            <a:chExt cx="12494782" cy="67635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AB73F1-AD3C-417D-9412-813879A40A43}"/>
                </a:ext>
              </a:extLst>
            </p:cNvPr>
            <p:cNvGrpSpPr/>
            <p:nvPr/>
          </p:nvGrpSpPr>
          <p:grpSpPr>
            <a:xfrm>
              <a:off x="364490" y="311858"/>
              <a:ext cx="774677" cy="726396"/>
              <a:chOff x="364490" y="311858"/>
              <a:chExt cx="774677" cy="7263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E8DDA4-0560-4CD2-8AAE-8529DC6C7B63}"/>
                  </a:ext>
                </a:extLst>
              </p:cNvPr>
              <p:cNvGrpSpPr/>
              <p:nvPr/>
            </p:nvGrpSpPr>
            <p:grpSpPr>
              <a:xfrm>
                <a:off x="364490" y="311858"/>
                <a:ext cx="774677" cy="602105"/>
                <a:chOff x="582204" y="2573952"/>
                <a:chExt cx="2938720" cy="228407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B4B0CA6-0AF0-425D-A7B5-683FB622A99D}"/>
                    </a:ext>
                  </a:extLst>
                </p:cNvPr>
                <p:cNvSpPr/>
                <p:nvPr/>
              </p:nvSpPr>
              <p:spPr>
                <a:xfrm rot="2700000">
                  <a:off x="582204" y="2573952"/>
                  <a:ext cx="1685010" cy="1685009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FE9BF82A-DFF3-4C1C-8CD4-30FBF6A1530B}"/>
                    </a:ext>
                  </a:extLst>
                </p:cNvPr>
                <p:cNvSpPr/>
                <p:nvPr/>
              </p:nvSpPr>
              <p:spPr>
                <a:xfrm rot="2700000">
                  <a:off x="1711457" y="3048558"/>
                  <a:ext cx="1809467" cy="1809466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70C3825-F577-48FC-A81B-AA315BFB6393}"/>
                  </a:ext>
                </a:extLst>
              </p:cNvPr>
              <p:cNvSpPr/>
              <p:nvPr/>
            </p:nvSpPr>
            <p:spPr>
              <a:xfrm rot="2700000">
                <a:off x="441447" y="657821"/>
                <a:ext cx="380433" cy="38043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4A1A96B-75E9-447A-A2E2-1CAB211C339A}"/>
                </a:ext>
              </a:extLst>
            </p:cNvPr>
            <p:cNvSpPr/>
            <p:nvPr/>
          </p:nvSpPr>
          <p:spPr>
            <a:xfrm rot="2700000">
              <a:off x="11598612" y="6409673"/>
              <a:ext cx="668724" cy="662795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929306-9927-49A5-B4F1-C208BD6610DE}"/>
                </a:ext>
              </a:extLst>
            </p:cNvPr>
            <p:cNvSpPr/>
            <p:nvPr/>
          </p:nvSpPr>
          <p:spPr>
            <a:xfrm rot="2700000">
              <a:off x="11781083" y="5733612"/>
              <a:ext cx="1082990" cy="107338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C507B4-F23A-4E97-B2F6-39B60F390C31}"/>
              </a:ext>
            </a:extLst>
          </p:cNvPr>
          <p:cNvSpPr txBox="1"/>
          <p:nvPr userDrawn="1"/>
        </p:nvSpPr>
        <p:spPr>
          <a:xfrm>
            <a:off x="8638495" y="0"/>
            <a:ext cx="355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WAYNE TECH</a:t>
            </a:r>
            <a:endParaRPr lang="vi-VN" sz="4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6" r:id="rId29"/>
    <p:sldLayoutId id="2147483697" r:id="rId30"/>
    <p:sldLayoutId id="2147483709" r:id="rId31"/>
    <p:sldLayoutId id="2147483710" r:id="rId32"/>
    <p:sldLayoutId id="2147483712" r:id="rId33"/>
  </p:sldLayoutIdLst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B94F43-08EF-45B4-B05A-99CC69266DD6}"/>
              </a:ext>
            </a:extLst>
          </p:cNvPr>
          <p:cNvGrpSpPr/>
          <p:nvPr/>
        </p:nvGrpSpPr>
        <p:grpSpPr>
          <a:xfrm>
            <a:off x="-332377" y="2510936"/>
            <a:ext cx="4296964" cy="1809467"/>
            <a:chOff x="148189" y="2361412"/>
            <a:chExt cx="4296964" cy="18094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F85D86-0413-467A-916B-6659C6E85FA4}"/>
                </a:ext>
              </a:extLst>
            </p:cNvPr>
            <p:cNvGrpSpPr/>
            <p:nvPr/>
          </p:nvGrpSpPr>
          <p:grpSpPr>
            <a:xfrm>
              <a:off x="799697" y="2361412"/>
              <a:ext cx="2416429" cy="1809467"/>
              <a:chOff x="1425001" y="2315249"/>
              <a:chExt cx="2972101" cy="22255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4082AB6-BB46-4E68-B3FF-F852E7CD3FF0}"/>
                  </a:ext>
                </a:extLst>
              </p:cNvPr>
              <p:cNvSpPr/>
              <p:nvPr/>
            </p:nvSpPr>
            <p:spPr>
              <a:xfrm rot="2700000">
                <a:off x="1425001" y="2391787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E7E74CC-F50C-4B9E-94BE-5C995FB1A0F7}"/>
                  </a:ext>
                </a:extLst>
              </p:cNvPr>
              <p:cNvSpPr/>
              <p:nvPr/>
            </p:nvSpPr>
            <p:spPr>
              <a:xfrm rot="2700000">
                <a:off x="2171538" y="2315249"/>
                <a:ext cx="2225564" cy="2225564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75793-4887-4B36-A05A-89A68F32178E}"/>
                </a:ext>
              </a:extLst>
            </p:cNvPr>
            <p:cNvSpPr txBox="1"/>
            <p:nvPr/>
          </p:nvSpPr>
          <p:spPr>
            <a:xfrm>
              <a:off x="148189" y="3017946"/>
              <a:ext cx="4296964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6B9EE-D5DE-4E7E-8D3B-C4E3DDED6E53}"/>
              </a:ext>
            </a:extLst>
          </p:cNvPr>
          <p:cNvGrpSpPr/>
          <p:nvPr/>
        </p:nvGrpSpPr>
        <p:grpSpPr>
          <a:xfrm>
            <a:off x="3139270" y="2116156"/>
            <a:ext cx="4178943" cy="874106"/>
            <a:chOff x="4092502" y="2469748"/>
            <a:chExt cx="4216326" cy="87410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DA9DA06-CA06-4F01-AB2D-37CCE98C10D6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54F8711-1C50-4210-999D-60A83208031A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545647-E8F6-4148-AE26-AC9C1C3EF98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vi-VN" altLang="zh-CN" sz="110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Các mô hình phân tích thị trường, nội dung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F10D79-BDA4-4167-A2E4-A8C869503EA3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982704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Phân tích tài chính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14DEB5-584D-406C-9293-FA3CEF8174CD}"/>
                </a:ext>
              </a:extLst>
            </p:cNvPr>
            <p:cNvSpPr txBox="1"/>
            <p:nvPr/>
          </p:nvSpPr>
          <p:spPr>
            <a:xfrm>
              <a:off x="4112614" y="2559046"/>
              <a:ext cx="902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10.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2E5D1-F0F2-4725-B735-93FEF943931E}"/>
              </a:ext>
            </a:extLst>
          </p:cNvPr>
          <p:cNvGrpSpPr/>
          <p:nvPr/>
        </p:nvGrpSpPr>
        <p:grpSpPr>
          <a:xfrm>
            <a:off x="3139270" y="3798165"/>
            <a:ext cx="4178943" cy="874106"/>
            <a:chOff x="4092502" y="2469748"/>
            <a:chExt cx="4216326" cy="87410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8807205-B4DC-48D5-9B43-528ACF96098E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B4AD77-8643-4453-834C-F6F5C9FFA7D0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798BD46-6855-4E1D-8164-A79B6460E878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altLang="zh-CN" sz="1100" u="none" strike="noStrike" kern="1200" cap="none" spc="0" normalizeH="0" baseline="0" noProof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Quy trình công nghệ, dây chuyền thiết bị,...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861B5D7-7378-4D5F-B956-C49CA120214F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314928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Kế hoạch thực hiện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DE9CA-079C-4437-86B0-0C1A9E9315D1}"/>
                </a:ext>
              </a:extLst>
            </p:cNvPr>
            <p:cNvSpPr txBox="1"/>
            <p:nvPr/>
          </p:nvSpPr>
          <p:spPr>
            <a:xfrm>
              <a:off x="4112614" y="2559046"/>
              <a:ext cx="902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12.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20C439-646B-478F-A01E-40545F420019}"/>
              </a:ext>
            </a:extLst>
          </p:cNvPr>
          <p:cNvGrpSpPr/>
          <p:nvPr/>
        </p:nvGrpSpPr>
        <p:grpSpPr>
          <a:xfrm>
            <a:off x="7540248" y="2061990"/>
            <a:ext cx="4411549" cy="874106"/>
            <a:chOff x="4092502" y="2469748"/>
            <a:chExt cx="4451013" cy="874106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C7664D1-2650-4944-BAE9-7CFA9AEE8222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CC5228D-2343-4E95-B065-5E7770BB80B3}"/>
                </a:ext>
              </a:extLst>
            </p:cNvPr>
            <p:cNvGrpSpPr/>
            <p:nvPr/>
          </p:nvGrpSpPr>
          <p:grpSpPr>
            <a:xfrm>
              <a:off x="4777530" y="2578988"/>
              <a:ext cx="3765985" cy="710700"/>
              <a:chOff x="4113080" y="3187905"/>
              <a:chExt cx="3765985" cy="710700"/>
            </a:xfrm>
            <a:solidFill>
              <a:schemeClr val="bg1"/>
            </a:solidFill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59760-CAEB-44F2-8618-C8A7E49439D1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736734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altLang="zh-CN" sz="1100" u="none" strike="noStrike" kern="1200" cap="none" spc="0" normalizeH="0" baseline="0" noProof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Kế hoạch xúc tiến bán hàng, kế hoạch phân phối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556AA9-1E48-4886-A5A9-F8A45F7BED1A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7403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Quản lý rủi ro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C8E228-750C-4816-81C8-623817F981A0}"/>
                </a:ext>
              </a:extLst>
            </p:cNvPr>
            <p:cNvSpPr txBox="1"/>
            <p:nvPr/>
          </p:nvSpPr>
          <p:spPr>
            <a:xfrm>
              <a:off x="4112614" y="2559046"/>
              <a:ext cx="9028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11.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E8581-0C57-4CE5-9980-B6EE09109D77}"/>
              </a:ext>
            </a:extLst>
          </p:cNvPr>
          <p:cNvGrpSpPr/>
          <p:nvPr/>
        </p:nvGrpSpPr>
        <p:grpSpPr>
          <a:xfrm>
            <a:off x="8726976" y="-1170972"/>
            <a:ext cx="4052386" cy="3133206"/>
            <a:chOff x="8662564" y="1352254"/>
            <a:chExt cx="4052386" cy="313320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988F31F-FF63-48AD-86A2-66A9F100FED1}"/>
                </a:ext>
              </a:extLst>
            </p:cNvPr>
            <p:cNvSpPr/>
            <p:nvPr/>
          </p:nvSpPr>
          <p:spPr>
            <a:xfrm rot="2700000">
              <a:off x="11259775" y="2097417"/>
              <a:ext cx="1455175" cy="1455175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7C2C4B-0C66-434E-B318-D0EA535456FC}"/>
                </a:ext>
              </a:extLst>
            </p:cNvPr>
            <p:cNvSpPr/>
            <p:nvPr/>
          </p:nvSpPr>
          <p:spPr>
            <a:xfrm rot="2700000">
              <a:off x="10135339" y="3489937"/>
              <a:ext cx="995523" cy="995523"/>
            </a:xfrm>
            <a:prstGeom prst="roundRect">
              <a:avLst/>
            </a:pr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110E10-7EB5-4E91-99C5-E9D1564E274C}"/>
                </a:ext>
              </a:extLst>
            </p:cNvPr>
            <p:cNvSpPr/>
            <p:nvPr/>
          </p:nvSpPr>
          <p:spPr>
            <a:xfrm rot="2700000">
              <a:off x="10012580" y="1873787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ECC2EF-2F73-4141-B569-1A076553D40F}"/>
                </a:ext>
              </a:extLst>
            </p:cNvPr>
            <p:cNvSpPr/>
            <p:nvPr/>
          </p:nvSpPr>
          <p:spPr>
            <a:xfrm rot="2700000">
              <a:off x="8662564" y="1352254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thu nhập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28675"/>
              </p:ext>
            </p:extLst>
          </p:nvPr>
        </p:nvGraphicFramePr>
        <p:xfrm>
          <a:off x="477520" y="1303992"/>
          <a:ext cx="11145521" cy="523904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51685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671828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1645706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645706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684890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645706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</a:tblGrid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Kế hoạch thu nhập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Doanh thu (S)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2,496,000,000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3,244,800,000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4,218,240,000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5,483,712,000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hoạt động (O)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1,668,000,000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1,911,600,000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2,202,600,000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2,552,652,000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2,976,646,800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Khấu hao (De)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661969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 nhập trước thuế và lãi vay (EBIT)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500,400,000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958,200,000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1,581,588,000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2,423,065,200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Lãi vay (I)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3,300,000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Thu nhập trước thuế (EBT)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151,500,000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487,200,000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948,300,000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1,574,988,000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2,419,765,200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6001308"/>
                  </a:ext>
                </a:extLst>
              </a:tr>
              <a:tr h="49384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Thuế TNDN (T)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30,300,000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97,440,000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189,660,000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314,997,600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483,953,040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713721"/>
                  </a:ext>
                </a:extLst>
              </a:tr>
              <a:tr h="626339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Thu nhập sau thuế (EAT)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121,200,000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389,760,000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758,640,000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1,259,990,400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1,935,812,160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266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Điểm hòa vốn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8462"/>
              </p:ext>
            </p:extLst>
          </p:nvPr>
        </p:nvGraphicFramePr>
        <p:xfrm>
          <a:off x="1539240" y="1364912"/>
          <a:ext cx="9113519" cy="463964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12671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2469718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2431130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</a:tblGrid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Điểm hòa vốn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Sản lượng tiêu thụ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website/tháng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Giá bán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đồng/website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Sản lượng tiêu thụ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website/năm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cố định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đồng/năm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biến đổi/ sp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đồng/website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66280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Sản lượng hòa vốn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website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7033BC-2100-4617-A981-C38148FAE2A1}"/>
              </a:ext>
            </a:extLst>
          </p:cNvPr>
          <p:cNvSpPr/>
          <p:nvPr/>
        </p:nvSpPr>
        <p:spPr>
          <a:xfrm rot="2700000">
            <a:off x="5203317" y="2536316"/>
            <a:ext cx="1785367" cy="1785367"/>
          </a:xfrm>
          <a:prstGeom prst="ellipse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32">
            <a:extLst>
              <a:ext uri="{FF2B5EF4-FFF2-40B4-BE49-F238E27FC236}">
                <a16:creationId xmlns:a16="http://schemas.microsoft.com/office/drawing/2014/main" id="{E11D234C-5ECB-4BDD-B1A4-23E661C722AA}"/>
              </a:ext>
            </a:extLst>
          </p:cNvPr>
          <p:cNvSpPr/>
          <p:nvPr/>
        </p:nvSpPr>
        <p:spPr>
          <a:xfrm>
            <a:off x="5817728" y="3185192"/>
            <a:ext cx="556544" cy="487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598CD6E-E67E-43F3-B830-62334FE62DE0}"/>
              </a:ext>
            </a:extLst>
          </p:cNvPr>
          <p:cNvSpPr/>
          <p:nvPr/>
        </p:nvSpPr>
        <p:spPr>
          <a:xfrm rot="2700000">
            <a:off x="4509346" y="1856412"/>
            <a:ext cx="3173308" cy="3145173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CDC12-6CE1-4629-999A-555383162C07}"/>
              </a:ext>
            </a:extLst>
          </p:cNvPr>
          <p:cNvSpPr/>
          <p:nvPr/>
        </p:nvSpPr>
        <p:spPr>
          <a:xfrm>
            <a:off x="3591411" y="2068744"/>
            <a:ext cx="703269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>
                <a:cs typeface="+mn-ea"/>
                <a:sym typeface="+mn-lt"/>
              </a:rPr>
              <a:t>NPV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8496B5-1675-4CCC-8AA7-96A4AD6D08EF}"/>
              </a:ext>
            </a:extLst>
          </p:cNvPr>
          <p:cNvGrpSpPr/>
          <p:nvPr/>
        </p:nvGrpSpPr>
        <p:grpSpPr>
          <a:xfrm>
            <a:off x="4348028" y="2212882"/>
            <a:ext cx="703269" cy="648176"/>
            <a:chOff x="1848819" y="3878956"/>
            <a:chExt cx="703269" cy="64817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A3E44AA-AB6C-4953-859A-CB08CCCF038D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EB93AE-2F83-42C6-83F0-D52777E65545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ACE82C-AFF0-449E-A045-10EF0B4531ED}"/>
              </a:ext>
            </a:extLst>
          </p:cNvPr>
          <p:cNvGrpSpPr/>
          <p:nvPr/>
        </p:nvGrpSpPr>
        <p:grpSpPr>
          <a:xfrm>
            <a:off x="4587513" y="4180101"/>
            <a:ext cx="703269" cy="648176"/>
            <a:chOff x="1848819" y="3878956"/>
            <a:chExt cx="703269" cy="6481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B375061-43E7-422E-B751-53BED0F5B424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9E93CD0-5BD3-4FA5-93B9-E6DAF5D1BF06}"/>
                </a:ext>
              </a:extLst>
            </p:cNvPr>
            <p:cNvSpPr txBox="1"/>
            <p:nvPr/>
          </p:nvSpPr>
          <p:spPr>
            <a:xfrm>
              <a:off x="1848819" y="3930464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4C83E02-B18F-4B92-BA3E-47D2BB718DA9}"/>
              </a:ext>
            </a:extLst>
          </p:cNvPr>
          <p:cNvSpPr/>
          <p:nvPr/>
        </p:nvSpPr>
        <p:spPr>
          <a:xfrm>
            <a:off x="3591411" y="4420299"/>
            <a:ext cx="830477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altLang="zh-CN" b="1">
                <a:cs typeface="+mn-ea"/>
                <a:sym typeface="+mn-lt"/>
              </a:rPr>
              <a:t>IRR</a:t>
            </a:r>
            <a:endParaRPr lang="en-GB" altLang="zh-CN" b="1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9D57AA-5D66-46AE-8F57-B44F426D6B8A}"/>
              </a:ext>
            </a:extLst>
          </p:cNvPr>
          <p:cNvGrpSpPr/>
          <p:nvPr/>
        </p:nvGrpSpPr>
        <p:grpSpPr>
          <a:xfrm>
            <a:off x="6696294" y="1798509"/>
            <a:ext cx="703269" cy="648176"/>
            <a:chOff x="1835614" y="3878956"/>
            <a:chExt cx="703269" cy="64817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86EC1A-8B07-4A07-A8EA-5D44828FB56B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5792E2-149B-46D9-A0EF-FE4985DB696D}"/>
                </a:ext>
              </a:extLst>
            </p:cNvPr>
            <p:cNvSpPr txBox="1"/>
            <p:nvPr/>
          </p:nvSpPr>
          <p:spPr>
            <a:xfrm>
              <a:off x="1835614" y="3927810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FEE2700-07A3-4004-8B0F-3D7A832EC809}"/>
              </a:ext>
            </a:extLst>
          </p:cNvPr>
          <p:cNvSpPr/>
          <p:nvPr/>
        </p:nvSpPr>
        <p:spPr>
          <a:xfrm>
            <a:off x="7601699" y="1664267"/>
            <a:ext cx="3209906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b="1">
                <a:cs typeface="+mn-ea"/>
                <a:sym typeface="+mn-lt"/>
              </a:rPr>
              <a:t>Thời gian thu hồi vốn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F8578C-760D-48B5-ABA6-5B78BEFC2479}"/>
              </a:ext>
            </a:extLst>
          </p:cNvPr>
          <p:cNvGrpSpPr/>
          <p:nvPr/>
        </p:nvGrpSpPr>
        <p:grpSpPr>
          <a:xfrm>
            <a:off x="7194052" y="3719072"/>
            <a:ext cx="703269" cy="648176"/>
            <a:chOff x="1848819" y="3878956"/>
            <a:chExt cx="703269" cy="6481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CA9D32C-6544-4322-BDC1-594311C5DA6E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3244163-743A-4234-9B20-083D755F7781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C6F0E22-A556-4248-9F05-7A5DAB616A19}"/>
              </a:ext>
            </a:extLst>
          </p:cNvPr>
          <p:cNvSpPr/>
          <p:nvPr/>
        </p:nvSpPr>
        <p:spPr>
          <a:xfrm>
            <a:off x="7938092" y="3663593"/>
            <a:ext cx="2873513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altLang="zh-CN" b="1">
                <a:cs typeface="+mn-ea"/>
                <a:sym typeface="+mn-lt"/>
              </a:rPr>
              <a:t>Sản lượng thu hồi vốn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Phân tích tài chính</a:t>
            </a:r>
          </a:p>
        </p:txBody>
      </p:sp>
      <p:sp>
        <p:nvSpPr>
          <p:cNvPr id="5" name="AutoShape 2" descr="Chỉ số NPV">
            <a:extLst>
              <a:ext uri="{FF2B5EF4-FFF2-40B4-BE49-F238E27FC236}">
                <a16:creationId xmlns:a16="http://schemas.microsoft.com/office/drawing/2014/main" id="{922880D3-3735-46B8-A459-79FF56DA7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CBF4A-29B8-47F7-BF9E-85D3C052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0" y="2594204"/>
            <a:ext cx="3672250" cy="90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746E6-58FB-4311-94FB-D5CA7098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5" y="5024312"/>
            <a:ext cx="4786652" cy="10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18" grpId="0"/>
      <p:bldP spid="22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dòng tiền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95135"/>
              </p:ext>
            </p:extLst>
          </p:nvPr>
        </p:nvGraphicFramePr>
        <p:xfrm>
          <a:off x="622179" y="1192192"/>
          <a:ext cx="10535813" cy="527889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344075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374236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1352764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352764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384974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352764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  <a:gridCol w="1374236">
                  <a:extLst>
                    <a:ext uri="{9D8B030D-6E8A-4147-A177-3AD203B41FA5}">
                      <a16:colId xmlns:a16="http://schemas.microsoft.com/office/drawing/2014/main" val="2518817812"/>
                    </a:ext>
                  </a:extLst>
                </a:gridCol>
              </a:tblGrid>
              <a:tr h="301288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Năm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1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2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4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Dòng tiền vào (Bt)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1,920,000,000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2,496,000,000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3,244,800,000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4,218,240,000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5,713,712,000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Doanh thu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1,920,000,000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2,496,000,000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3,244,800,000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4,218,240,000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5,483,712,000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Thanh lý TSCĐ (sau thuế)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100,000,000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Thu hồi tiền đặt cọc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80,000,000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Thu hồi vốn lưu động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Dòng tiền ra (Ct)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550,000,000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1,698,300,000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2,009,040,000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2,392,260,000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2,867,649,600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3,460,599,840</a:t>
                      </a:r>
                      <a:endParaRPr lang="vi-V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Chi đầu tư ban đầu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550,000,000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001308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Chi phí hoạt động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1,668,000,000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1,911,600,000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2,202,600,000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2,552,652,000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2,976,646,800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713721"/>
                  </a:ext>
                </a:extLst>
              </a:tr>
              <a:tr h="38212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Thuế thu nhập DN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30,300,000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97,440,000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189,660,000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314,997,600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483,953,040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2664059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Dòng tiền ròng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-550,000,000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221,700,000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486,960,000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852,540,000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1,350,590,400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2,253,112,160</a:t>
                      </a:r>
                      <a:endParaRPr lang="vi-VN" sz="16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4027135"/>
                  </a:ext>
                </a:extLst>
              </a:tr>
              <a:tr h="411517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Dòng tiền quy đổi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-550,000,000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201,545,455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402,446,281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640,525,920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922,471,416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1,399,005,383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53371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Dòng tiền lũy kế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-550,000,000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-348,454,545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53,991,736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694,517,656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1,616,989,072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3,015,994,455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751590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NPV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3,015,994,455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2341507"/>
                  </a:ext>
                </a:extLst>
              </a:tr>
              <a:tr h="3012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IRR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92.46%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9364613"/>
                  </a:ext>
                </a:extLst>
              </a:tr>
              <a:tr h="38212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Thời gian thu hồi vốn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600" u="none" strike="noStrike">
                          <a:effectLst/>
                        </a:rPr>
                        <a:t>10.39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600" u="none" strike="noStrike">
                          <a:effectLst/>
                        </a:rPr>
                        <a:t>1 năm 10 tháng 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u="none" strike="noStrike">
                          <a:effectLst/>
                        </a:rPr>
                        <a:t> </a:t>
                      </a:r>
                      <a:endParaRPr lang="vi-V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237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Quản lý rủi ro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11.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6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Phân tích rủi ro định tính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271"/>
              </p:ext>
            </p:extLst>
          </p:nvPr>
        </p:nvGraphicFramePr>
        <p:xfrm>
          <a:off x="853440" y="1318116"/>
          <a:ext cx="10698479" cy="492733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2769441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3215999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2894399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</a:tblGrid>
              <a:tr h="63397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Rủi ro xảy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Biến cố xảy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Giải pháp ngăn ngừa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Giải pháp giảm thiệt hại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633974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Pháp lý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Chưa lấy được giấy phép kinh doanh do covid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Xin giấy phép kinh doanh tạm thời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579653"/>
                  </a:ext>
                </a:extLst>
              </a:tr>
              <a:tr h="610014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Thị trường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Cạnh tranh gay gắt  và sự biến động giá cả trên thị trường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lại giá cả trên thị trường và các </a:t>
                      </a: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công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 đối thủ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chỉnh giá cả phù hợp hơn với thị trường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3984389"/>
                  </a:ext>
                </a:extLst>
              </a:tr>
              <a:tr h="686502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Kĩ thuật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Hư hỏng về các thiết bị trong công ty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Dự trữ sẵn thiết bị thay thế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Thành lập đội ngũ kỹ thuật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077062"/>
                  </a:ext>
                </a:extLst>
              </a:tr>
              <a:tr h="610014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Quản trị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Những website, gói sản phẩm bị tồn đọng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Cần nắm bắt được chính xác nhu cầu khách hàng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50000"/>
                        </a:lnSpc>
                        <a:spcAft>
                          <a:spcPts val="76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Chuẩn bị thêm nhiều ưu đãi, khuyến mãi cho khách hàng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20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Phân tích rủi ro định lượng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38714"/>
              </p:ext>
            </p:extLst>
          </p:nvPr>
        </p:nvGraphicFramePr>
        <p:xfrm>
          <a:off x="1026197" y="1633076"/>
          <a:ext cx="10139608" cy="5076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7260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978840">
                  <a:extLst>
                    <a:ext uri="{9D8B030D-6E8A-4147-A177-3AD203B41FA5}">
                      <a16:colId xmlns:a16="http://schemas.microsoft.com/office/drawing/2014/main" val="1196731006"/>
                    </a:ext>
                  </a:extLst>
                </a:gridCol>
                <a:gridCol w="1945877">
                  <a:extLst>
                    <a:ext uri="{9D8B030D-6E8A-4147-A177-3AD203B41FA5}">
                      <a16:colId xmlns:a16="http://schemas.microsoft.com/office/drawing/2014/main" val="1753812275"/>
                    </a:ext>
                  </a:extLst>
                </a:gridCol>
                <a:gridCol w="1945877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1945877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1945877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</a:tblGrid>
              <a:tr h="633974">
                <a:tc rowSpan="2" gridSpan="2"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NPV thay đổi theo sự thay đổi giá bán và biến phí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Giá bán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633974"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16.000.000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18.000.000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20.000.000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22.000.000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609712"/>
                  </a:ext>
                </a:extLst>
              </a:tr>
              <a:tr h="633974">
                <a:tc rowSpan="6"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Biến phí/ Doanh thu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1.798.557.885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2.665.092.880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3.517.282.420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4.369.471.960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840878"/>
                  </a:ext>
                </a:extLst>
              </a:tr>
              <a:tr h="63397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1.383.563.877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2.213.551.893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3.015.994.455</a:t>
                      </a:r>
                    </a:p>
                  </a:txBody>
                  <a:tcPr marL="68580" marR="68580" marT="0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3.818.055.199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0398792"/>
                  </a:ext>
                </a:extLst>
              </a:tr>
              <a:tr h="63397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966.586.398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1.746.683.634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2.514.706.490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3.266.638.438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579653"/>
                  </a:ext>
                </a:extLst>
              </a:tr>
              <a:tr h="61001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535.089.911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1.279.815.375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2.006.054.889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2.715.221.676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3984389"/>
                  </a:ext>
                </a:extLst>
              </a:tr>
              <a:tr h="68650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103.593.423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804.775.215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1.487.312.379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2.161.677.642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077062"/>
                  </a:ext>
                </a:extLst>
              </a:tr>
              <a:tr h="61001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-341.432.140</a:t>
                      </a:r>
                      <a:endParaRPr lang="vi-VN" sz="1800" b="1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319.341.667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966.586.398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1.591.060.881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20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Kế hoạch thực hiện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12.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triển khai dự án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10BEA8-7864-4A66-9887-63846CC0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33739"/>
              </p:ext>
            </p:extLst>
          </p:nvPr>
        </p:nvGraphicFramePr>
        <p:xfrm>
          <a:off x="1105285" y="1370904"/>
          <a:ext cx="10192635" cy="514405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588961">
                  <a:extLst>
                    <a:ext uri="{9D8B030D-6E8A-4147-A177-3AD203B41FA5}">
                      <a16:colId xmlns:a16="http://schemas.microsoft.com/office/drawing/2014/main" val="3245933676"/>
                    </a:ext>
                  </a:extLst>
                </a:gridCol>
                <a:gridCol w="3629925">
                  <a:extLst>
                    <a:ext uri="{9D8B030D-6E8A-4147-A177-3AD203B41FA5}">
                      <a16:colId xmlns:a16="http://schemas.microsoft.com/office/drawing/2014/main" val="3631213341"/>
                    </a:ext>
                  </a:extLst>
                </a:gridCol>
                <a:gridCol w="1550530">
                  <a:extLst>
                    <a:ext uri="{9D8B030D-6E8A-4147-A177-3AD203B41FA5}">
                      <a16:colId xmlns:a16="http://schemas.microsoft.com/office/drawing/2014/main" val="2045603891"/>
                    </a:ext>
                  </a:extLst>
                </a:gridCol>
                <a:gridCol w="2452002">
                  <a:extLst>
                    <a:ext uri="{9D8B030D-6E8A-4147-A177-3AD203B41FA5}">
                      <a16:colId xmlns:a16="http://schemas.microsoft.com/office/drawing/2014/main" val="25231973"/>
                    </a:ext>
                  </a:extLst>
                </a:gridCol>
                <a:gridCol w="1971217">
                  <a:extLst>
                    <a:ext uri="{9D8B030D-6E8A-4147-A177-3AD203B41FA5}">
                      <a16:colId xmlns:a16="http://schemas.microsoft.com/office/drawing/2014/main" val="944130608"/>
                    </a:ext>
                  </a:extLst>
                </a:gridCol>
              </a:tblGrid>
              <a:tr h="817186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STT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3746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Công việc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Thời gian thực hiện 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3175" indent="-63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Bộ phận / người thực hiện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34290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Chi phí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559609566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Tìm, thuê, đặt cọc mặt bằng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15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Ban giám đốc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80,000,000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965670168"/>
                  </a:ext>
                </a:extLst>
              </a:tr>
              <a:tr h="621745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2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Thiết kế lại mặt bằng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5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just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Ban giám đốc, dịch vụ thiết kế nhà cửa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20,000,000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2867676483"/>
                  </a:ext>
                </a:extLst>
              </a:tr>
              <a:tr h="426305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3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Mua sắm máy móc, thiết bị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10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just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Ban giám đốc, phòng lập trình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730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400,000,000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2236138554"/>
                  </a:ext>
                </a:extLst>
              </a:tr>
              <a:tr h="426305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4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11430" indent="-6350" algn="just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Đăng tin tuyển dụng nhân viên lập trình, thiết kế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10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Phòng lập trình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2941837599"/>
                  </a:ext>
                </a:extLst>
              </a:tr>
              <a:tr h="426305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5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just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Đăng ký giấy phép hoạt động, thành lập công ty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15 ngày 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Ban giám đốc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22,000,000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2679508906"/>
                  </a:ext>
                </a:extLst>
              </a:tr>
              <a:tr h="621745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6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Lắp đặt máy tính, wifi, mạng internet kết nối các phòng ban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just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Phòng lập trình, nhân viên viễn thông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2,000,000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3978214559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7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Thiết kế website công ty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15 ngày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Phòng lập trình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10,000,000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3128702715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8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Thiết kế và chạy quảng cáo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 tháng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Phòng thiết kế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6670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15,000,000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424544333"/>
                  </a:ext>
                </a:extLst>
              </a:tr>
              <a:tr h="252937">
                <a:tc gridSpan="4">
                  <a:txBody>
                    <a:bodyPr/>
                    <a:lstStyle/>
                    <a:p>
                      <a:pPr marL="60325" marR="2603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Tổng chi phí: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 hMerge="1"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vi-VN" sz="1800">
                          <a:effectLst/>
                        </a:rPr>
                        <a:t> 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 hMerge="1">
                  <a:txBody>
                    <a:bodyPr/>
                    <a:lstStyle/>
                    <a:p>
                      <a:pPr marL="60325" indent="-635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vi-VN" sz="1800">
                          <a:effectLst/>
                        </a:rPr>
                        <a:t> 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 hMerge="1">
                  <a:txBody>
                    <a:bodyPr/>
                    <a:lstStyle/>
                    <a:p>
                      <a:pPr marL="60325" marR="2603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>
                          <a:effectLst/>
                        </a:rPr>
                        <a:t>Tổng chi phí:</a:t>
                      </a:r>
                      <a:endParaRPr lang="vi-V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tc>
                  <a:txBody>
                    <a:bodyPr/>
                    <a:lstStyle/>
                    <a:p>
                      <a:pPr marL="60325" marR="27305" indent="-6350" algn="r">
                        <a:lnSpc>
                          <a:spcPct val="100000"/>
                        </a:lnSpc>
                        <a:spcAft>
                          <a:spcPts val="760"/>
                        </a:spcAft>
                      </a:pPr>
                      <a:r>
                        <a:rPr lang="vi-VN" sz="1800" b="1">
                          <a:effectLst/>
                        </a:rPr>
                        <a:t>550,000,000</a:t>
                      </a:r>
                      <a:endParaRPr lang="vi-VN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591" marR="0" marT="48597" marB="0" anchor="ctr"/>
                </a:tc>
                <a:extLst>
                  <a:ext uri="{0D108BD9-81ED-4DB2-BD59-A6C34878D82A}">
                    <a16:rowId xmlns:a16="http://schemas.microsoft.com/office/drawing/2014/main" val="118356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7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khai trương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88B8C-600D-4FED-8DF5-6AA31648A3F9}"/>
              </a:ext>
            </a:extLst>
          </p:cNvPr>
          <p:cNvSpPr txBox="1"/>
          <p:nvPr/>
        </p:nvSpPr>
        <p:spPr>
          <a:xfrm>
            <a:off x="422563" y="1224703"/>
            <a:ext cx="11346873" cy="510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/>
              <a:t>1. Chuẩn bị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Thời gian	: 9.00 sáng ngày 5/5/2022.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Địa điểm	: Tầng 15 tòa nhà Cantavil An Phú, đường số 25, P. An Phú, Q. 2, TP. HCM.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Khách mời	: (Dự kiến 50 khách).</a:t>
            </a:r>
          </a:p>
          <a:p>
            <a:pPr marL="233362">
              <a:lnSpc>
                <a:spcPct val="150000"/>
              </a:lnSpc>
              <a:tabLst>
                <a:tab pos="1828800" algn="l"/>
              </a:tabLst>
            </a:pPr>
            <a:endParaRPr lang="vi-VN" sz="2000"/>
          </a:p>
          <a:p>
            <a:pPr>
              <a:lnSpc>
                <a:spcPct val="150000"/>
              </a:lnSpc>
            </a:pPr>
            <a:r>
              <a:rPr lang="vi-VN" sz="2000" b="1"/>
              <a:t>2. Chào đón khách mời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Bố trí nhân sự hướng dẫn khách.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Tiết mục văn nghệ.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Tuyên bố lý do.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Các tiết mục ca nhạc, nhảy làm nóng chương trình.</a:t>
            </a:r>
          </a:p>
          <a:p>
            <a:pPr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165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Phân tích tài chính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10.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03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khai trương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88B8C-600D-4FED-8DF5-6AA31648A3F9}"/>
              </a:ext>
            </a:extLst>
          </p:cNvPr>
          <p:cNvSpPr txBox="1"/>
          <p:nvPr/>
        </p:nvSpPr>
        <p:spPr>
          <a:xfrm>
            <a:off x="422563" y="1224703"/>
            <a:ext cx="11346873" cy="418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/>
              <a:t>3. Khai mạc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Giới thiệu đại biểu, khách quý, các khách mời tham dự.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Trình chiếu video, quá trình thành lập công ty.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Mời lãnh đạo doanh nghiệp lên phát biểu, chia sẻ cảm nghĩ và gửi lời chúc.</a:t>
            </a:r>
          </a:p>
          <a:p>
            <a:pPr marL="233362">
              <a:lnSpc>
                <a:spcPct val="150000"/>
              </a:lnSpc>
              <a:tabLst>
                <a:tab pos="1828800" algn="l"/>
              </a:tabLst>
            </a:pPr>
            <a:endParaRPr lang="vi-VN" sz="2000"/>
          </a:p>
          <a:p>
            <a:pPr>
              <a:lnSpc>
                <a:spcPct val="150000"/>
              </a:lnSpc>
            </a:pPr>
            <a:r>
              <a:rPr lang="vi-VN" sz="2000" b="1"/>
              <a:t>4. Cắt băng khai trương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Mời lãnh đạo doanh nghiệp và các đơn vị có liên quan cắt băng khai trương.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MC giới thiệu qua về sản phẩm dịch vụ của công ty thêm lần nữa.</a:t>
            </a:r>
          </a:p>
          <a:p>
            <a:pPr marL="457200" indent="-223838">
              <a:lnSpc>
                <a:spcPct val="150000"/>
              </a:lnSpc>
              <a:buFontTx/>
              <a:buChar char="-"/>
              <a:tabLst>
                <a:tab pos="1828800" algn="l"/>
              </a:tabLst>
            </a:pPr>
            <a:r>
              <a:rPr lang="vi-VN" sz="2000"/>
              <a:t>Mời mọi người tham quan địa điểm khai trương, trải nghiệm và dùng thử sản phẩm.</a:t>
            </a:r>
          </a:p>
        </p:txBody>
      </p:sp>
    </p:spTree>
    <p:extLst>
      <p:ext uri="{BB962C8B-B14F-4D97-AF65-F5344CB8AC3E}">
        <p14:creationId xmlns:p14="http://schemas.microsoft.com/office/powerpoint/2010/main" val="16138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7" y="314284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274490" y="2468388"/>
            <a:ext cx="5265100" cy="2105114"/>
            <a:chOff x="1405342" y="2026799"/>
            <a:chExt cx="5265100" cy="210511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405342" y="2026799"/>
              <a:ext cx="5265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393737"/>
                  </a:solidFill>
                  <a:cs typeface="+mn-ea"/>
                  <a:sym typeface="+mn-lt"/>
                </a:rPr>
                <a:t>Thank you!</a:t>
              </a:r>
              <a:endParaRPr lang="zh-CN" altLang="en-US" sz="8000" dirty="0">
                <a:solidFill>
                  <a:srgbClr val="393737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73546" cy="585804"/>
              <a:chOff x="1775078" y="4279238"/>
              <a:chExt cx="4173546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910987" y="4372085"/>
                <a:ext cx="3901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altLang="zh-CN" sz="2000" spc="300">
                    <a:solidFill>
                      <a:schemeClr val="bg1"/>
                    </a:solidFill>
                    <a:cs typeface="+mn-ea"/>
                    <a:sym typeface="+mn-lt"/>
                  </a:rPr>
                  <a:t>Ask &amp; Answer</a:t>
                </a:r>
                <a:endPara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0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Chi phí đầu tư ban đầu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01332"/>
              </p:ext>
            </p:extLst>
          </p:nvPr>
        </p:nvGraphicFramePr>
        <p:xfrm>
          <a:off x="2082739" y="1706541"/>
          <a:ext cx="8026521" cy="329408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060031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2966490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</a:tblGrid>
              <a:tr h="51953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(1) Chi phí đầu tư ban đầu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550,000,000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51953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 Chi phí cố định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519535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Đặt cọc mặt bằng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69640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Chi phí cải tạo mặt bằng và thiết kế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519535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Chi phí thiết bị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519535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b. Vốn lưu động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Nguồn vốn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5613"/>
              </p:ext>
            </p:extLst>
          </p:nvPr>
        </p:nvGraphicFramePr>
        <p:xfrm>
          <a:off x="2185609" y="1730672"/>
          <a:ext cx="7820781" cy="356067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15111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342674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2862996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</a:tblGrid>
              <a:tr h="6667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 Vốn chủ sở hữu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6667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Lãi kỳ vọng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893726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b. Vốn vay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đầu tư ban đầu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6667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Lãi suất vay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6667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Thời gian trả nợ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Thời gian khấu hao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88478"/>
              </p:ext>
            </p:extLst>
          </p:nvPr>
        </p:nvGraphicFramePr>
        <p:xfrm>
          <a:off x="1515211" y="1852592"/>
          <a:ext cx="9386470" cy="387765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01616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407970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1385971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385971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418971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385971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</a:tblGrid>
              <a:tr h="494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Thời gian khấu hao của dự án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494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Dòng đời dự án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494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Chi phí thiết bị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9124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Chi phí cải tạo mặt bằng và thiết kế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494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49420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49420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Khấu hao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84,000,000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4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Doanh thu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30832"/>
              </p:ext>
            </p:extLst>
          </p:nvPr>
        </p:nvGraphicFramePr>
        <p:xfrm>
          <a:off x="754258" y="1801792"/>
          <a:ext cx="10939902" cy="323113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345327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718915">
                  <a:extLst>
                    <a:ext uri="{9D8B030D-6E8A-4147-A177-3AD203B41FA5}">
                      <a16:colId xmlns:a16="http://schemas.microsoft.com/office/drawing/2014/main" val="1766363607"/>
                    </a:ext>
                  </a:extLst>
                </a:gridCol>
                <a:gridCol w="1718915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718915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718915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718915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</a:tblGrid>
              <a:tr h="46183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Doanh thu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Sản lượng tiêu thụ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website/tháng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4618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Giá bán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đồng/website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4601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Doanh thu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4618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Dự kiến tăng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Doanh thu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1,920,000,000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2,496,000,000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3,244,800,000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4,218,240,000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5,483,712,000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5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Chi phí hoạt động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2749"/>
              </p:ext>
            </p:extLst>
          </p:nvPr>
        </p:nvGraphicFramePr>
        <p:xfrm>
          <a:off x="622178" y="1192192"/>
          <a:ext cx="11214223" cy="497492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69263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682133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1655850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655850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695277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655850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</a:tblGrid>
              <a:tr h="33995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it-IT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Chi phí hoạt động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 Chi phí cố định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Thuê mặt bằng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Điện, nước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Internet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Marketing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Lương nhân viên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Khác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đồng/tháng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6001308"/>
                  </a:ext>
                </a:extLst>
              </a:tr>
              <a:tr h="3399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cố định dự kiến tăng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713721"/>
                  </a:ext>
                </a:extLst>
              </a:tr>
              <a:tr h="43116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b. Chi phí biến đổi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doanh thu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2664059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027135"/>
                  </a:ext>
                </a:extLst>
              </a:tr>
              <a:tr h="46432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cố định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1,412,400,000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1,553,640,000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1,709,004,000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1,879,904,400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53371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 phí biến đổi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384,000,000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499,200,000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648,960,000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843,648,000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1,096,742,400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2751590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Tổng chi phí hoạt động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1,668,000,000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1,911,600,000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2,202,600,000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2,552,652,000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2,976,646,800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34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7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Giá trị thu hồi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74329"/>
              </p:ext>
            </p:extLst>
          </p:nvPr>
        </p:nvGraphicFramePr>
        <p:xfrm>
          <a:off x="2185609" y="1527472"/>
          <a:ext cx="7820782" cy="25060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15111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2119393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2086278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</a:tblGrid>
              <a:tr h="62651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Giá trị thu hồi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62651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Thanh lý TSCĐ sau thuế: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100,000,000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62651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 hồi tiền đặt cọc: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62651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 hồi vốn lưu động: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50,000,000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đồng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75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F9115C8-A835-4F4E-BD8C-888911548D78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trả nợ vay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44FB6-5E55-414D-AE89-4E7B6C1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70743"/>
              </p:ext>
            </p:extLst>
          </p:nvPr>
        </p:nvGraphicFramePr>
        <p:xfrm>
          <a:off x="622179" y="1192192"/>
          <a:ext cx="10889101" cy="498508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86078">
                  <a:extLst>
                    <a:ext uri="{9D8B030D-6E8A-4147-A177-3AD203B41FA5}">
                      <a16:colId xmlns:a16="http://schemas.microsoft.com/office/drawing/2014/main" val="4238321454"/>
                    </a:ext>
                  </a:extLst>
                </a:gridCol>
                <a:gridCol w="1633364">
                  <a:extLst>
                    <a:ext uri="{9D8B030D-6E8A-4147-A177-3AD203B41FA5}">
                      <a16:colId xmlns:a16="http://schemas.microsoft.com/office/drawing/2014/main" val="1984292120"/>
                    </a:ext>
                  </a:extLst>
                </a:gridCol>
                <a:gridCol w="1607844">
                  <a:extLst>
                    <a:ext uri="{9D8B030D-6E8A-4147-A177-3AD203B41FA5}">
                      <a16:colId xmlns:a16="http://schemas.microsoft.com/office/drawing/2014/main" val="3214419561"/>
                    </a:ext>
                  </a:extLst>
                </a:gridCol>
                <a:gridCol w="1607844">
                  <a:extLst>
                    <a:ext uri="{9D8B030D-6E8A-4147-A177-3AD203B41FA5}">
                      <a16:colId xmlns:a16="http://schemas.microsoft.com/office/drawing/2014/main" val="639200210"/>
                    </a:ext>
                  </a:extLst>
                </a:gridCol>
                <a:gridCol w="1646127">
                  <a:extLst>
                    <a:ext uri="{9D8B030D-6E8A-4147-A177-3AD203B41FA5}">
                      <a16:colId xmlns:a16="http://schemas.microsoft.com/office/drawing/2014/main" val="379841125"/>
                    </a:ext>
                  </a:extLst>
                </a:gridCol>
                <a:gridCol w="1607844">
                  <a:extLst>
                    <a:ext uri="{9D8B030D-6E8A-4147-A177-3AD203B41FA5}">
                      <a16:colId xmlns:a16="http://schemas.microsoft.com/office/drawing/2014/main" val="1526587864"/>
                    </a:ext>
                  </a:extLst>
                </a:gridCol>
              </a:tblGrid>
              <a:tr h="48548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Tổng vốn đầu tư: 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169718"/>
                  </a:ext>
                </a:extLst>
              </a:tr>
              <a:tr h="48548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Vốn vay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165,000,000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428426"/>
                  </a:ext>
                </a:extLst>
              </a:tr>
              <a:tr h="48548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Lãi suất vay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052492"/>
                  </a:ext>
                </a:extLst>
              </a:tr>
              <a:tr h="48548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+ Thời gian trả nợ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613014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4484338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Nợ đầu 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165,000,000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132,000,000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31898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  Trả nợ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49,500,000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46,200,000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42,900,000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39,600,000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36,300,000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24255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 Trả gốc đều: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6001308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 Trả lãi: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16,500,000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13,200,000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3,300,000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713721"/>
                  </a:ext>
                </a:extLst>
              </a:tr>
              <a:tr h="6157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Nợ cuối năm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132,000,000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99,000,000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66,000,000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33,000,000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vi-VN" sz="1800" b="1" i="0" u="none" strike="noStrike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266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Custom 2">
      <a:majorFont>
        <a:latin typeface="UTM Avo"/>
        <a:ea typeface="微软雅黑"/>
        <a:cs typeface=""/>
      </a:majorFont>
      <a:minorFont>
        <a:latin typeface="UTM Avo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1487</Words>
  <Application>Microsoft Office PowerPoint</Application>
  <PresentationFormat>Widescreen</PresentationFormat>
  <Paragraphs>591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UTM Avo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www.freeppt7.com</cp:keywords>
  <dc:description>www.freeppt7.com</dc:description>
  <cp:lastModifiedBy>HUYNH THI THUY KIEU-RHM18</cp:lastModifiedBy>
  <cp:revision>271</cp:revision>
  <dcterms:created xsi:type="dcterms:W3CDTF">2017-08-18T03:02:00Z</dcterms:created>
  <dcterms:modified xsi:type="dcterms:W3CDTF">2021-11-27T03:42:02Z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