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3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8017A-2942-42BD-948C-E6A961135BC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C8C7-AA1A-4D55-8543-91906C75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4C8C7-AA1A-4D55-8543-91906C75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B792-E5F0-4A68-A085-3EF6792C8A1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B0C8-5AD8-42D1-9D56-CD4130FDB210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0B17-EE20-4F11-99D5-96C00BA35B35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A11-2452-47D6-8E77-56ED0FBED21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39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BC4B-1B74-4963-9225-0C857C2ED08D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24E9-1FB8-4757-A98B-6527D489729B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11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3414-C8AA-4271-8417-8FF552E55851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C03-4FB3-49CE-9361-706C9A01DFC2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77D8-529B-4489-9915-6D31B313A311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4E0C-BA5A-4E84-87F4-6446AD77226C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643C-EFE0-4476-8406-44C9B0A2925A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5308-555A-41A0-A7C3-A4490B59C090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786C-6AAE-461F-BF3E-0313DDBE8C11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13D2-CE97-49DA-8A08-5E7F04BE8421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79D5-7E71-4E4D-93CB-067599514B1B}" type="datetime1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71D7-BDCF-48D5-AAF7-032EF7C35550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9A33-E866-4C17-8943-9D11155404EA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86344C-2ECA-457F-987C-51127F23E380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vi-VN"/>
              <a:t>Trường đại học Công nghệ thông tin - ĐHQG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70F8E9-18D8-4CC0-AD15-86175E10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noi.inf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A716-3FDC-4446-BEE8-534BE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348" y="1763696"/>
            <a:ext cx="8534400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Luyện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tập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phân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thiết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kế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05A2895-CB43-4548-8C2D-DCBEBE9C9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1199430"/>
            <a:ext cx="3185108" cy="26356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EC60C-EACE-4E1F-A262-BF4D96BBADBB}"/>
              </a:ext>
            </a:extLst>
          </p:cNvPr>
          <p:cNvSpPr txBox="1"/>
          <p:nvPr/>
        </p:nvSpPr>
        <p:spPr>
          <a:xfrm>
            <a:off x="791240" y="4318529"/>
            <a:ext cx="7937124" cy="80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11: Vũ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Quốc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Minh Đăng - 19520448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6AA512-57BB-4E27-9317-74520EE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Trường đại học Công nghệ thông tin - ĐHQG TP.HCM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C3FCA5-CD56-4AEA-9F55-BB72D6A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F8E9-18D8-4CC0-AD15-86175E10E6E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B82C2-A744-4210-A3D0-75809AF81B15}"/>
              </a:ext>
            </a:extLst>
          </p:cNvPr>
          <p:cNvSpPr txBox="1"/>
          <p:nvPr/>
        </p:nvSpPr>
        <p:spPr>
          <a:xfrm>
            <a:off x="791240" y="5134762"/>
            <a:ext cx="62543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GVMH: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Thanh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Sơn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30E2-E38E-424B-9451-A00D229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26959"/>
            <a:ext cx="10821233" cy="4128117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người có 4 loại ADN: A, X, T, G. Giả sử đoạn gien quy định màu da của con người là một chuỗi N ADN kết hợp từ  4 loại ADN trên (1 ≤ N≤ 20). Ví dụ một đoạn gien có 8 ADN là: AATXGGGT. Các ADN trong đoạn gien được đánh số từ 1 đến N.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 gien quy định màu da của thế hệ con cũng là một đoạn N ADN kết hợp từ gien của bố và gien của mẹ. Trong đó ADN thứ i (1≤ i ≤ N) được hình thành bằng cách lấy ADN thứ i tương ứng của gien bố hoặc gien mẹ. Ví dụ: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bố:  AATX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ẹ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GATT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Gien của con chỉ có thể là 4 trường hợp sau: AATX, AATT, GATX, GATT.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trước gien của bố và gien của mẹ, bạn hãy viết chương trình liệt kê các khả năng có thể xảy ra của gien thế hệ con. 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30E2-E38E-424B-9451-A00D229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7" y="320675"/>
            <a:ext cx="11476226" cy="543372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ADN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(1 ≤ N≤ 20)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dài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A, X, T G)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dầu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xảy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con.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gien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 Z)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7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2DFE4A87-89C8-43ED-845B-7CFE97EDD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17695"/>
              </p:ext>
            </p:extLst>
          </p:nvPr>
        </p:nvGraphicFramePr>
        <p:xfrm>
          <a:off x="753069" y="499396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B40886-587E-4F28-8D74-B4B580DB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3931"/>
              </p:ext>
            </p:extLst>
          </p:nvPr>
        </p:nvGraphicFramePr>
        <p:xfrm>
          <a:off x="6257076" y="496027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2428833282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89803970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28390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GXA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AXA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GXA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GXT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249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FC87AB-032D-416D-B4E9-62DB12C97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48397"/>
              </p:ext>
            </p:extLst>
          </p:nvPr>
        </p:nvGraphicFramePr>
        <p:xfrm>
          <a:off x="3510765" y="3335798"/>
          <a:ext cx="4750938" cy="2690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67956">
                  <a:extLst>
                    <a:ext uri="{9D8B030D-6E8A-4147-A177-3AD203B41FA5}">
                      <a16:colId xmlns:a16="http://schemas.microsoft.com/office/drawing/2014/main" val="2428833282"/>
                    </a:ext>
                  </a:extLst>
                </a:gridCol>
                <a:gridCol w="2382982">
                  <a:extLst>
                    <a:ext uri="{9D8B030D-6E8A-4147-A177-3AD203B41FA5}">
                      <a16:colId xmlns:a16="http://schemas.microsoft.com/office/drawing/2014/main" val="389803970"/>
                    </a:ext>
                  </a:extLst>
                </a:gridCol>
              </a:tblGrid>
              <a:tr h="519396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28390"/>
                  </a:ext>
                </a:extLst>
              </a:tr>
              <a:tr h="145298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AATX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GATX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3779641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chuỗi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7C572-50F8-4200-B237-1DE5F16FA9DD}"/>
              </a:ext>
            </a:extLst>
          </p:cNvPr>
          <p:cNvSpPr txBox="1"/>
          <p:nvPr/>
        </p:nvSpPr>
        <p:spPr>
          <a:xfrm>
            <a:off x="687994" y="1446951"/>
            <a:ext cx="712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b="0" i="0" kern="1200" dirty="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1036" y="1587083"/>
            <a:ext cx="11055244" cy="342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[20],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1 vector&lt;char&gt;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mẹ</a:t>
            </a:r>
            <a:endParaRPr lang="en-US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Biế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tong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xảy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i: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== mom[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push_back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!= mom[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push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_back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lượt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dad[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mom[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dần</a:t>
            </a:r>
            <a:endParaRPr lang="en-US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*=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].size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for =&gt;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tong = 4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7CC1193-BC12-475A-9ABF-025CC60F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1090"/>
              </p:ext>
            </p:extLst>
          </p:nvPr>
        </p:nvGraphicFramePr>
        <p:xfrm>
          <a:off x="7134664" y="5136147"/>
          <a:ext cx="2190678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98578570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3565368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2661656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5161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37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52B41E-E4E5-4409-8526-5C071C34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89776"/>
              </p:ext>
            </p:extLst>
          </p:nvPr>
        </p:nvGraphicFramePr>
        <p:xfrm>
          <a:off x="6288829" y="5140919"/>
          <a:ext cx="840509" cy="365760"/>
        </p:xfrm>
        <a:graphic>
          <a:graphicData uri="http://schemas.openxmlformats.org/drawingml/2006/table">
            <a:tbl>
              <a:tblPr/>
              <a:tblGrid>
                <a:gridCol w="840509">
                  <a:extLst>
                    <a:ext uri="{9D8B030D-6E8A-4147-A177-3AD203B41FA5}">
                      <a16:colId xmlns:a16="http://schemas.microsoft.com/office/drawing/2014/main" val="2416408611"/>
                    </a:ext>
                  </a:extLst>
                </a:gridCol>
              </a:tblGrid>
              <a:tr h="365434">
                <a:tc>
                  <a:txBody>
                    <a:bodyPr/>
                    <a:lstStyle/>
                    <a:p>
                      <a:r>
                        <a:rPr lang="en-US" dirty="0" err="1"/>
                        <a:t>Exstr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05808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A37D1AD0-415B-40EE-9349-B9A5731A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81915"/>
              </p:ext>
            </p:extLst>
          </p:nvPr>
        </p:nvGraphicFramePr>
        <p:xfrm>
          <a:off x="1727093" y="5119116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A82A23-5A47-4296-A276-AA29388C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44254"/>
              </p:ext>
            </p:extLst>
          </p:nvPr>
        </p:nvGraphicFramePr>
        <p:xfrm>
          <a:off x="681036" y="5119116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Dad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28" name="Table 14">
            <a:extLst>
              <a:ext uri="{FF2B5EF4-FFF2-40B4-BE49-F238E27FC236}">
                <a16:creationId xmlns:a16="http://schemas.microsoft.com/office/drawing/2014/main" id="{ADA09D3D-39B3-494F-8D48-D5FD5C1A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63646"/>
              </p:ext>
            </p:extLst>
          </p:nvPr>
        </p:nvGraphicFramePr>
        <p:xfrm>
          <a:off x="1724752" y="5573239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9300E08-A97F-4C95-BEBC-80B886FE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0490"/>
              </p:ext>
            </p:extLst>
          </p:nvPr>
        </p:nvGraphicFramePr>
        <p:xfrm>
          <a:off x="681036" y="5574624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37924">
                <a:tc>
                  <a:txBody>
                    <a:bodyPr/>
                    <a:lstStyle/>
                    <a:p>
                      <a:r>
                        <a:rPr lang="en-US" dirty="0"/>
                        <a:t>Mom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1036" y="1587083"/>
            <a:ext cx="11055244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(child)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exstr</a:t>
            </a:r>
            <a:endParaRPr lang="vi-V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7CC1193-BC12-475A-9ABF-025CC60F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21544"/>
              </p:ext>
            </p:extLst>
          </p:nvPr>
        </p:nvGraphicFramePr>
        <p:xfrm>
          <a:off x="1533257" y="2222290"/>
          <a:ext cx="2190678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98578570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3565368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2661656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5161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37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52B41E-E4E5-4409-8526-5C071C34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6955"/>
              </p:ext>
            </p:extLst>
          </p:nvPr>
        </p:nvGraphicFramePr>
        <p:xfrm>
          <a:off x="687422" y="2227062"/>
          <a:ext cx="840509" cy="365760"/>
        </p:xfrm>
        <a:graphic>
          <a:graphicData uri="http://schemas.openxmlformats.org/drawingml/2006/table">
            <a:tbl>
              <a:tblPr/>
              <a:tblGrid>
                <a:gridCol w="840509">
                  <a:extLst>
                    <a:ext uri="{9D8B030D-6E8A-4147-A177-3AD203B41FA5}">
                      <a16:colId xmlns:a16="http://schemas.microsoft.com/office/drawing/2014/main" val="2416408611"/>
                    </a:ext>
                  </a:extLst>
                </a:gridCol>
              </a:tblGrid>
              <a:tr h="365434">
                <a:tc>
                  <a:txBody>
                    <a:bodyPr/>
                    <a:lstStyle/>
                    <a:p>
                      <a:r>
                        <a:rPr lang="en-US" dirty="0" err="1"/>
                        <a:t>Exstr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05808"/>
                  </a:ext>
                </a:extLst>
              </a:tr>
            </a:tbl>
          </a:graphicData>
        </a:graphic>
      </p:graphicFrame>
      <p:graphicFrame>
        <p:nvGraphicFramePr>
          <p:cNvPr id="30" name="Table 14">
            <a:extLst>
              <a:ext uri="{FF2B5EF4-FFF2-40B4-BE49-F238E27FC236}">
                <a16:creationId xmlns:a16="http://schemas.microsoft.com/office/drawing/2014/main" id="{1405F3F7-CA46-4730-8A5D-3C2DFF6F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36139"/>
              </p:ext>
            </p:extLst>
          </p:nvPr>
        </p:nvGraphicFramePr>
        <p:xfrm>
          <a:off x="7467726" y="2221982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31DA0CB-EE87-42C3-B002-CB3C6BE0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7635"/>
              </p:ext>
            </p:extLst>
          </p:nvPr>
        </p:nvGraphicFramePr>
        <p:xfrm>
          <a:off x="6421669" y="2221982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2" name="Table 14">
            <a:extLst>
              <a:ext uri="{FF2B5EF4-FFF2-40B4-BE49-F238E27FC236}">
                <a16:creationId xmlns:a16="http://schemas.microsoft.com/office/drawing/2014/main" id="{7D8435A7-6D2D-4738-B184-42B15C5CF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25015"/>
              </p:ext>
            </p:extLst>
          </p:nvPr>
        </p:nvGraphicFramePr>
        <p:xfrm>
          <a:off x="7465378" y="2855915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9C0644-9A23-4EF3-8722-5813684B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82056"/>
              </p:ext>
            </p:extLst>
          </p:nvPr>
        </p:nvGraphicFramePr>
        <p:xfrm>
          <a:off x="6419321" y="2855915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4" name="Table 14">
            <a:extLst>
              <a:ext uri="{FF2B5EF4-FFF2-40B4-BE49-F238E27FC236}">
                <a16:creationId xmlns:a16="http://schemas.microsoft.com/office/drawing/2014/main" id="{67429B61-271F-400E-B4EB-C50A7EB1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76243"/>
              </p:ext>
            </p:extLst>
          </p:nvPr>
        </p:nvGraphicFramePr>
        <p:xfrm>
          <a:off x="7463030" y="3491093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CAF5C38-E8CB-4DA3-BC93-2D2D8135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08723"/>
              </p:ext>
            </p:extLst>
          </p:nvPr>
        </p:nvGraphicFramePr>
        <p:xfrm>
          <a:off x="6416973" y="3491093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graphicFrame>
        <p:nvGraphicFramePr>
          <p:cNvPr id="36" name="Table 14">
            <a:extLst>
              <a:ext uri="{FF2B5EF4-FFF2-40B4-BE49-F238E27FC236}">
                <a16:creationId xmlns:a16="http://schemas.microsoft.com/office/drawing/2014/main" id="{1EB17945-6EAB-43F7-94D5-0338CD872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70325"/>
              </p:ext>
            </p:extLst>
          </p:nvPr>
        </p:nvGraphicFramePr>
        <p:xfrm>
          <a:off x="7463029" y="4103259"/>
          <a:ext cx="327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81">
                  <a:extLst>
                    <a:ext uri="{9D8B030D-6E8A-4147-A177-3AD203B41FA5}">
                      <a16:colId xmlns:a16="http://schemas.microsoft.com/office/drawing/2014/main" val="2045621214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683318030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1499539091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7395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338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030E393-2D1C-4C23-BA96-C5ACEDB7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52074"/>
              </p:ext>
            </p:extLst>
          </p:nvPr>
        </p:nvGraphicFramePr>
        <p:xfrm>
          <a:off x="6416972" y="4103259"/>
          <a:ext cx="1043709" cy="365760"/>
        </p:xfrm>
        <a:graphic>
          <a:graphicData uri="http://schemas.openxmlformats.org/drawingml/2006/table">
            <a:tbl>
              <a:tblPr/>
              <a:tblGrid>
                <a:gridCol w="1043709">
                  <a:extLst>
                    <a:ext uri="{9D8B030D-6E8A-4147-A177-3AD203B41FA5}">
                      <a16:colId xmlns:a16="http://schemas.microsoft.com/office/drawing/2014/main" val="267428864"/>
                    </a:ext>
                  </a:extLst>
                </a:gridCol>
              </a:tblGrid>
              <a:tr h="361948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006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2FED7B-E7FA-4D26-AD48-199EA282C3B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23935" y="2396376"/>
            <a:ext cx="2697734" cy="8486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02F60F-7398-42F6-A972-70859237AE56}"/>
              </a:ext>
            </a:extLst>
          </p:cNvPr>
          <p:cNvCxnSpPr>
            <a:endCxn id="33" idx="1"/>
          </p:cNvCxnSpPr>
          <p:nvPr/>
        </p:nvCxnSpPr>
        <p:spPr>
          <a:xfrm>
            <a:off x="5135418" y="2401455"/>
            <a:ext cx="1283903" cy="637340"/>
          </a:xfrm>
          <a:prstGeom prst="bentConnector3">
            <a:avLst>
              <a:gd name="adj1" fmla="val 362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2BDB09-1FCA-4495-8B15-48D465A6D07F}"/>
              </a:ext>
            </a:extLst>
          </p:cNvPr>
          <p:cNvCxnSpPr>
            <a:endCxn id="35" idx="1"/>
          </p:cNvCxnSpPr>
          <p:nvPr/>
        </p:nvCxnSpPr>
        <p:spPr>
          <a:xfrm>
            <a:off x="5144655" y="2404862"/>
            <a:ext cx="1272318" cy="1269111"/>
          </a:xfrm>
          <a:prstGeom prst="bentConnector3">
            <a:avLst>
              <a:gd name="adj1" fmla="val -90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69D4A5-DA03-475B-B8ED-FA8E67B9CBD6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4834346" y="2703513"/>
            <a:ext cx="1889762" cy="1275490"/>
          </a:xfrm>
          <a:prstGeom prst="bentConnector2">
            <a:avLst/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D9026-92B3-4566-8C4C-059FC255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13" y="122917"/>
            <a:ext cx="6982799" cy="65064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41C334-11E4-4535-B8DD-00BA43431D0A}"/>
              </a:ext>
            </a:extLst>
          </p:cNvPr>
          <p:cNvSpPr txBox="1"/>
          <p:nvPr/>
        </p:nvSpPr>
        <p:spPr>
          <a:xfrm>
            <a:off x="902203" y="2876871"/>
            <a:ext cx="3626531" cy="84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Code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minh</a:t>
            </a: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họa</a:t>
            </a:r>
            <a:endParaRPr lang="en-US" sz="2000" dirty="0"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(C++) </a:t>
            </a:r>
          </a:p>
        </p:txBody>
      </p:sp>
    </p:spTree>
    <p:extLst>
      <p:ext uri="{BB962C8B-B14F-4D97-AF65-F5344CB8AC3E}">
        <p14:creationId xmlns:p14="http://schemas.microsoft.com/office/powerpoint/2010/main" val="25928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BÀI 3: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Đốn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cây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96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1526959"/>
                <a:ext cx="10821233" cy="4128117"/>
              </a:xfrm>
            </p:spPr>
            <p:txBody>
              <a:bodyPr>
                <a:normAutofit lnSpcReduction="10000"/>
              </a:bodyPr>
              <a:lstStyle/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đang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ty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ty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rừng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tắp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hết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nhiệm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vụ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trồng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thẳng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họ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phía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dọc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domino. Sau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kỹ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domino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i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j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j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3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 cần cưa đổ đảm bảo hạ đổ toàn bộ hàng cây.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526959"/>
                <a:ext cx="10821233" cy="4128117"/>
              </a:xfrm>
              <a:blipFill>
                <a:blip r:embed="rId2"/>
                <a:stretch>
                  <a:fillRect l="-451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1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101" y="-26803"/>
                <a:ext cx="5599734" cy="6381565"/>
              </a:xfrm>
            </p:spPr>
            <p:txBody>
              <a:bodyPr>
                <a:norm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Yêu </a:t>
                </a:r>
                <a:r>
                  <a:rPr lang="en-US" sz="1800" b="1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Giúp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Hùng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quyết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Input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n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vượt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Output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cây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1125"/>
                  </a:spcBef>
                  <a:spcAft>
                    <a:spcPts val="1125"/>
                  </a:spcAft>
                </a:pP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tùy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ý.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101" y="-26803"/>
                <a:ext cx="5599734" cy="6381565"/>
              </a:xfrm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79394528-3589-4A0D-8B92-BBA117499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286283"/>
              </p:ext>
            </p:extLst>
          </p:nvPr>
        </p:nvGraphicFramePr>
        <p:xfrm>
          <a:off x="6512518" y="1857851"/>
          <a:ext cx="5260799" cy="243109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863843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396956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804959"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1497105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1 2 3 1 1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3 -2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3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BÀI 1: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động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2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1454784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tính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8BD153-7662-475A-85FA-1929C3E6F545}"/>
              </a:ext>
            </a:extLst>
          </p:cNvPr>
          <p:cNvSpPr txBox="1"/>
          <p:nvPr/>
        </p:nvSpPr>
        <p:spPr>
          <a:xfrm>
            <a:off x="677502" y="3784087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1036" y="1587083"/>
                <a:ext cx="11055244" cy="278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Bước 1: Chuẩn bị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 sẽ xây dựng hai mảng L[] và R[]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trong đó L[i] là vị trí j nhỏ nhất mà bị cây i làm đổ nếu đẩy về bên trái, tương tự với R.</a:t>
                </a:r>
                <a:endParaRPr lang="en-US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]=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ớ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vi-VN" sz="2000" dirty="0"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] </m:t>
                      </m:r>
                    </m:oMath>
                  </m:oMathPara>
                </a14:m>
                <a:endParaRPr lang="vi-VN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tính L[] ta duy trì một stack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chứa các chỉ số tăng dần. Trước khi thêm một cây i mới vào, các cây bị nó trực tiếp làm đổ sẽ bị pop ra, đồng thời ta cập nhật L[i]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vi-VN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587083"/>
                <a:ext cx="11055244" cy="2785699"/>
              </a:xfrm>
              <a:prstGeom prst="rect">
                <a:avLst/>
              </a:prstGeom>
              <a:blipFill>
                <a:blip r:embed="rId2"/>
                <a:stretch>
                  <a:fillRect l="-607" t="-1094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4212" y="1358149"/>
            <a:ext cx="11055244" cy="3320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Bước 2: Quy hoạch động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Gọi F(i) là số cây cần phải đổ nhỏ nhất để các cây có chỉ số 1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…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đều đổ.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 tính F(i) cần xét 2 trường hợp: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•	Nếu ta đẩy cây i qua trái: F(i)=min[F(j−1)+1] với L[i]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(1)</a:t>
            </a:r>
            <a:endParaRPr lang="vi-VN" sz="20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•	Nếu cây i bị đẩy qua phải bởi cây j F(i)=min[F(j−1)+1] với 1≤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≤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và R[j]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≥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Có thể dễ dàng tính các F[] trong O(N2). Có thể dùng các cấu trúc dữ liệu quản lí đoạn để giảm xuống O(NlogN).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 có thể sử dụng stack để giảm độ phức tạp xuống O(N).</a:t>
            </a:r>
          </a:p>
        </p:txBody>
      </p:sp>
    </p:spTree>
    <p:extLst>
      <p:ext uri="{BB962C8B-B14F-4D97-AF65-F5344CB8AC3E}">
        <p14:creationId xmlns:p14="http://schemas.microsoft.com/office/powerpoint/2010/main" val="6288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4212" y="1157919"/>
                <a:ext cx="11055244" cy="3876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F(i)=min[F(j−1)+1] với L[i]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				(1)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xử lí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(1)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ta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cài đặt được ngắn gọn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thế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này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𝐿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]−1]=</m:t>
                    </m:r>
                    <m:r>
                      <m:rPr>
                        <m:sty m:val="p"/>
                      </m:rP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min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⁡[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−1)+1]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vi-VN" sz="2000" i="1" dirty="0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000" i="1" dirty="0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F(i)=min[F(j−1)+1] với 1≤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≤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và R[j]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≥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			</a:t>
                </a:r>
                <a:r>
                  <a:rPr lang="vi-VN" sz="2000" b="1" i="1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(2)</a:t>
                </a:r>
                <a:endParaRPr lang="en-US" sz="2000" b="1" i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 xử lí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(2)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ta sẽ sử dụng một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để lưu các vị trí có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R[] 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giảm dần, đồng thời luôn duy trì sao cho giá trị ở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top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của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luôn là tốt nhất. Chú ý là với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&lt;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và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thì </a:t>
                </a:r>
                <a14:m>
                  <m:oMath xmlns:m="http://schemas.openxmlformats.org/officeDocument/2006/math"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]≥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𝑅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2000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 Như vậy nếu tại mỗi bước ta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pop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các vị trí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có </a:t>
                </a:r>
                <a14:m>
                  <m:oMath xmlns:m="http://schemas.openxmlformats.org/officeDocument/2006/math"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𝑹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𝒋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]&lt;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𝒊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ra khỏi stack, thì sẽ luôn duy trì được tính chất của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vì lúc này đảm bảo được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R[i] 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 nhỏ hơn các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R[]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đang ở trong stack, đồng thời nếu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F(i−1)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không tốt bằng giá trị ở đầu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stack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thì ta sẽ không đẩy </a:t>
                </a:r>
                <a:r>
                  <a:rPr lang="vi-VN" sz="2000" b="1" i="1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vi-VN" sz="2000" dirty="0"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vào (để đảm bảo giá trị ở top luôn là tốt nhất).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157919"/>
                <a:ext cx="11055244" cy="3876254"/>
              </a:xfrm>
              <a:prstGeom prst="rect">
                <a:avLst/>
              </a:prstGeom>
              <a:blipFill>
                <a:blip r:embed="rId2"/>
                <a:stretch>
                  <a:fillRect l="-551" t="-943" r="-77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BCB77-4496-4BE6-B11D-E7994418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6" y="91545"/>
            <a:ext cx="5492544" cy="596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434D1-5D08-4AF6-884C-3A80C2AD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8" y="121371"/>
            <a:ext cx="6080655" cy="59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ECCE7-CC90-4146-B0A0-D6180490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2538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179-06C3-4429-8731-65939CE3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71" y="3296428"/>
            <a:ext cx="7005742" cy="1143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code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NNLT Python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19520448@gm.uit.edu.vn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69035-2FF4-4D81-8185-4D5762EF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D51D-1390-428A-A125-FBBF93B4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71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9E91C-CE53-4F88-A376-C2E42CD5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14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NgUỒN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A97B8-5D7B-42E6-87C6-DE86D8B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51395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>
                    <a:alpha val="60000"/>
                  </a:schemeClr>
                </a:solidFill>
              </a:rPr>
              <a:t>Trường đại học Công nghệ thông tin - ĐHQG TP.HCM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4F98-B1BC-47D8-8FDA-0B1206DF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https://vnoi.info/</a:t>
            </a:r>
            <a:endParaRPr lang="en-US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http://ntucoder.net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782B2-32E8-487F-B006-73846BF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144" y="5578475"/>
            <a:ext cx="1057301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3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in a tunnel">
            <a:extLst>
              <a:ext uri="{FF2B5EF4-FFF2-40B4-BE49-F238E27FC236}">
                <a16:creationId xmlns:a16="http://schemas.microsoft.com/office/drawing/2014/main" id="{871EB6E2-CB6C-4778-855F-178CAEDD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2214" b="3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D4EF6-F96E-4A75-985E-AE0EB01F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THANKS FOR WATCHING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3184-522D-4063-A971-DBA255F4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B8CF-5F50-4260-9434-747E5B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870F8E9-18D8-4CC0-AD15-86175E10E6E5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9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4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5F74-18F5-4CAF-9B6B-F5FC0491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537006"/>
                <a:ext cx="8534400" cy="361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2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n, k.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230E2-E38E-424B-9451-A00D2290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537006"/>
                <a:ext cx="8534400" cy="3615267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A80-E248-4948-9A28-5E8593A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7E50-4359-40B2-8F6C-05CE2F5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B5CB8-05ED-4D0C-8D71-537DF8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>
                <a:solidFill>
                  <a:schemeClr val="tx1"/>
                </a:solidFill>
              </a:rPr>
              <a:t>Trường đại học Công nghệ thông tin - ĐHQG TP.HCM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35A0-58CF-4B49-8D37-E34A35B8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D2241-25AA-4068-AA5F-98AEA4F47538}"/>
              </a:ext>
            </a:extLst>
          </p:cNvPr>
          <p:cNvSpPr txBox="1"/>
          <p:nvPr/>
        </p:nvSpPr>
        <p:spPr>
          <a:xfrm>
            <a:off x="612677" y="1925009"/>
            <a:ext cx="54833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n,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≤ T ≤ 100, 1 ≤ n, k ≤ 1000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09AA7EF-7D15-402B-A380-A653314AA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144525"/>
              </p:ext>
            </p:extLst>
          </p:nvPr>
        </p:nvGraphicFramePr>
        <p:xfrm>
          <a:off x="6928909" y="1761937"/>
          <a:ext cx="4584279" cy="304626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090804">
                  <a:extLst>
                    <a:ext uri="{9D8B030D-6E8A-4147-A177-3AD203B41FA5}">
                      <a16:colId xmlns:a16="http://schemas.microsoft.com/office/drawing/2014/main" val="172322537"/>
                    </a:ext>
                  </a:extLst>
                </a:gridCol>
                <a:gridCol w="2493475">
                  <a:extLst>
                    <a:ext uri="{9D8B030D-6E8A-4147-A177-3AD203B41FA5}">
                      <a16:colId xmlns:a16="http://schemas.microsoft.com/office/drawing/2014/main" val="3480886827"/>
                    </a:ext>
                  </a:extLst>
                </a:gridCol>
              </a:tblGrid>
              <a:tr h="1020210"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5111"/>
                  </a:ext>
                </a:extLst>
              </a:tr>
              <a:tr h="2026050"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5 2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4 2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280198" marR="215537" marT="215537" marB="21553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20EB1-FFED-4646-86E8-1E67E84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835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A1462-1B5C-4986-B68E-293E2BDA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F305-D98C-4B80-B80E-9DFA2B0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79F97-D5DB-4F2F-9A20-AC05E5BEC353}"/>
                  </a:ext>
                </a:extLst>
              </p:cNvPr>
              <p:cNvSpPr txBox="1"/>
              <p:nvPr/>
            </p:nvSpPr>
            <p:spPr>
              <a:xfrm>
                <a:off x="684212" y="1458415"/>
                <a:ext cx="9241023" cy="56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mod</a:t>
                </a:r>
                <a:r>
                  <a:rPr lang="en-US" sz="2000" dirty="0">
                    <a:latin typeface="Calibri" panose="020F0502020204030204" pitchFamily="34" charset="0"/>
                    <a:ea typeface="Yu Mincho" panose="020B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Yu Mincho" panose="020B0400000000000000" pitchFamily="18" charset="-128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Yu Mincho" panose="020B0400000000000000" pitchFamily="18" charset="-128"/>
                        <a:cs typeface="Times New Roman" panose="02020603050405020304" pitchFamily="18" charset="0"/>
                      </a:rPr>
                      <m:t> + 7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ea typeface="Yu Mincho" panose="020B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79F97-D5DB-4F2F-9A20-AC05E5BE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58415"/>
                <a:ext cx="9241023" cy="567271"/>
              </a:xfrm>
              <a:prstGeom prst="rect">
                <a:avLst/>
              </a:prstGeom>
              <a:blipFill>
                <a:blip r:embed="rId2"/>
                <a:stretch>
                  <a:fillRect l="-660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986E52E0-E250-4C2A-9B4E-9C40318914A4}"/>
              </a:ext>
            </a:extLst>
          </p:cNvPr>
          <p:cNvSpPr txBox="1">
            <a:spLocks/>
          </p:cNvSpPr>
          <p:nvPr/>
        </p:nvSpPr>
        <p:spPr>
          <a:xfrm>
            <a:off x="684211" y="2879954"/>
            <a:ext cx="8420877" cy="84201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 Recognition: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D503-AAF1-4D37-BC87-0EABDD387D17}"/>
              </a:ext>
            </a:extLst>
          </p:cNvPr>
          <p:cNvSpPr txBox="1"/>
          <p:nvPr/>
        </p:nvSpPr>
        <p:spPr>
          <a:xfrm>
            <a:off x="684211" y="3779641"/>
            <a:ext cx="610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Fermat</a:t>
            </a:r>
            <a:endParaRPr lang="en-US" sz="2000" dirty="0"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23D7-499B-4C9A-8B1A-8D110EE7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420877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Design: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1036" y="1587083"/>
                <a:ext cx="11055244" cy="428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Do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đề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bài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mod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tích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lý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nhỏ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ermat: </a:t>
                </a:r>
                <a:r>
                  <a:rPr lang="vi-V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 là một số nguyên tố, thì với số nguyên a bất kỳ, sẽ chia hết p. Bằng kí hiệu đồng dư ta có</a:t>
                </a:r>
                <a:r>
                  <a:rPr lang="vi-V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=&gt;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+7)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!∗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1587083"/>
                <a:ext cx="11055244" cy="4281108"/>
              </a:xfrm>
              <a:prstGeom prst="rect">
                <a:avLst/>
              </a:prstGeom>
              <a:blipFill>
                <a:blip r:embed="rId2"/>
                <a:stretch>
                  <a:fillRect l="-607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2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/>
              <p:nvPr/>
            </p:nvSpPr>
            <p:spPr>
              <a:xfrm>
                <a:off x="684212" y="1358149"/>
                <a:ext cx="11055244" cy="354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quá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lớn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nên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phải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dùng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chia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trị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∗…∗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(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ố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]∗[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 ∗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ế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ẻ)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]∗[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∗…∗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ố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]   ( 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ế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𝑐h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ẵ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=&gt;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nhờ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tự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ta có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thể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nhờ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=&gt;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đệ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quy</a:t>
                </a:r>
                <a:endParaRPr lang="en-US" sz="2000" dirty="0"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9B86B0-8941-4D51-8BA4-C3AAEDF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58149"/>
                <a:ext cx="11055244" cy="3547446"/>
              </a:xfrm>
              <a:prstGeom prst="rect">
                <a:avLst/>
              </a:prstGeom>
              <a:blipFill>
                <a:blip r:embed="rId2"/>
                <a:stretch>
                  <a:fillRect l="-551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0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6000-7658-4364-8A33-E3859AFB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8BC6-CB98-4CB0-B917-217B372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86B0-8941-4D51-8BA4-C3AAEDF26982}"/>
              </a:ext>
            </a:extLst>
          </p:cNvPr>
          <p:cNvSpPr txBox="1"/>
          <p:nvPr/>
        </p:nvSpPr>
        <p:spPr>
          <a:xfrm>
            <a:off x="684212" y="2772007"/>
            <a:ext cx="4675017" cy="48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Code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minh</a:t>
            </a: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họa</a:t>
            </a:r>
            <a:r>
              <a:rPr lang="en-US" sz="2400" dirty="0">
                <a:effectLst/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(C++) 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6FBEC76-42C2-4519-B812-8FBFE01D8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3217" y="91545"/>
            <a:ext cx="6155777" cy="6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53E5-6584-4A97-8C5A-499A2813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BÀI 2: di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truyền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gien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C0CB1-32E9-4884-8AF9-B3B4697D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Trường đại học Công nghệ thông tin - ĐHQG TP.HCM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BF33-7900-487D-BEC9-637AD1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870F8E9-18D8-4CC0-AD15-86175E10E6E5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148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1217</TotalTime>
  <Words>2380</Words>
  <Application>Microsoft Office PowerPoint</Application>
  <PresentationFormat>Widescreen</PresentationFormat>
  <Paragraphs>260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Courier New</vt:lpstr>
      <vt:lpstr>Symbol</vt:lpstr>
      <vt:lpstr>Tahoma</vt:lpstr>
      <vt:lpstr>Times New Roman</vt:lpstr>
      <vt:lpstr>Wingdings 3</vt:lpstr>
      <vt:lpstr>Slice</vt:lpstr>
      <vt:lpstr>Luyện tập: phân tích và thiết kế thuật toán</vt:lpstr>
      <vt:lpstr>BÀI 1: Khởi động</vt:lpstr>
      <vt:lpstr>Đề bài</vt:lpstr>
      <vt:lpstr>PowerPoint Presentation</vt:lpstr>
      <vt:lpstr>Abstraction:</vt:lpstr>
      <vt:lpstr>Algorithm Design: </vt:lpstr>
      <vt:lpstr>PowerPoint Presentation</vt:lpstr>
      <vt:lpstr>PowerPoint Presentation</vt:lpstr>
      <vt:lpstr>BÀI 2: di truyền gien</vt:lpstr>
      <vt:lpstr>Đề bài</vt:lpstr>
      <vt:lpstr>PowerPoint Presentation</vt:lpstr>
      <vt:lpstr>PowerPoint Presentation</vt:lpstr>
      <vt:lpstr>Abstraction:</vt:lpstr>
      <vt:lpstr>Algorithm Design: </vt:lpstr>
      <vt:lpstr>Algorithm Design: </vt:lpstr>
      <vt:lpstr>PowerPoint Presentation</vt:lpstr>
      <vt:lpstr>BÀI 3: Đốn cây</vt:lpstr>
      <vt:lpstr>Đề bài</vt:lpstr>
      <vt:lpstr>PowerPoint Presentation</vt:lpstr>
      <vt:lpstr>Abstraction:</vt:lpstr>
      <vt:lpstr>Algorithm Design: </vt:lpstr>
      <vt:lpstr>PowerPoint Presentation</vt:lpstr>
      <vt:lpstr>PowerPoint Presentation</vt:lpstr>
      <vt:lpstr>PowerPoint Presentation</vt:lpstr>
      <vt:lpstr>BTVN</vt:lpstr>
      <vt:lpstr>NgUỒN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phân tích và thiết kế thuật toán</dc:title>
  <dc:creator>Đăng Vũ</dc:creator>
  <cp:lastModifiedBy>Đăng Vũ</cp:lastModifiedBy>
  <cp:revision>38</cp:revision>
  <cp:lastPrinted>2021-06-13T15:38:31Z</cp:lastPrinted>
  <dcterms:created xsi:type="dcterms:W3CDTF">2021-06-06T00:11:24Z</dcterms:created>
  <dcterms:modified xsi:type="dcterms:W3CDTF">2021-06-14T02:42:16Z</dcterms:modified>
</cp:coreProperties>
</file>