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9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73" r:id="rId10"/>
    <p:sldId id="274" r:id="rId11"/>
    <p:sldId id="275" r:id="rId12"/>
    <p:sldId id="276" r:id="rId13"/>
    <p:sldId id="277" r:id="rId14"/>
    <p:sldId id="278" r:id="rId15"/>
    <p:sldId id="280" r:id="rId16"/>
    <p:sldId id="279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83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8017A-2942-42BD-948C-E6A961135BC2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4C8C7-AA1A-4D55-8543-91906C75C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70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4C8C7-AA1A-4D55-8543-91906C75C8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93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B792-E5F0-4A68-A085-3EF6792C8A1B}" type="datetime1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Trường đại học Công nghệ thông tin - ĐHQG TP.HCM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F8E9-18D8-4CC0-AD15-86175E10E6E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59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6B0C8-5AD8-42D1-9D56-CD4130FDB210}" type="datetime1">
              <a:rPr lang="en-US" smtClean="0"/>
              <a:t>6/19/2021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Trường đại học Công nghệ thông tin - ĐHQG TP.HCM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F8E9-18D8-4CC0-AD15-86175E10E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3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0B17-EE20-4F11-99D5-96C00BA35B35}" type="datetime1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Trường đại học Công nghệ thông tin - ĐHQG TP.HCM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F8E9-18D8-4CC0-AD15-86175E10E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8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6A11-2452-47D6-8E77-56ED0FBED21D}" type="datetime1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Trường đại học Công nghệ thông tin - ĐHQG TP.HCM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F8E9-18D8-4CC0-AD15-86175E10E6E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5397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BC4B-1B74-4963-9225-0C857C2ED08D}" type="datetime1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Trường đại học Công nghệ thông tin - ĐHQG TP.HCM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F8E9-18D8-4CC0-AD15-86175E10E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42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24E9-1FB8-4757-A98B-6527D489729B}" type="datetime1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Trường đại học Công nghệ thông tin - ĐHQG TP.HCM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F8E9-18D8-4CC0-AD15-86175E10E6E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2117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3414-C8AA-4271-8417-8FF552E55851}" type="datetime1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Trường đại học Công nghệ thông tin - ĐHQG TP.HCM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F8E9-18D8-4CC0-AD15-86175E10E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46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2C03-4FB3-49CE-9361-706C9A01DFC2}" type="datetime1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Trường đại học Công nghệ thông tin - ĐHQG TP.HCM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F8E9-18D8-4CC0-AD15-86175E10E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6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77D8-529B-4489-9915-6D31B313A311}" type="datetime1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Trường đại học Công nghệ thông tin - ĐHQG TP.HCM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F8E9-18D8-4CC0-AD15-86175E10E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1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C4E0C-BA5A-4E84-87F4-6446AD77226C}" type="datetime1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Trường đại học Công nghệ thông tin - ĐHQG TP.HCM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F8E9-18D8-4CC0-AD15-86175E10E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8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643C-EFE0-4476-8406-44C9B0A2925A}" type="datetime1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Trường đại học Công nghệ thông tin - ĐHQG TP.HCM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F8E9-18D8-4CC0-AD15-86175E10E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2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5308-555A-41A0-A7C3-A4490B59C090}" type="datetime1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Trường đại học Công nghệ thông tin - ĐHQG TP.HCM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F8E9-18D8-4CC0-AD15-86175E10E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786C-6AAE-461F-BF3E-0313DDBE8C11}" type="datetime1">
              <a:rPr lang="en-US" smtClean="0"/>
              <a:t>6/19/2021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Trường đại học Công nghệ thông tin - ĐHQG TP.HCM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F8E9-18D8-4CC0-AD15-86175E10E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27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13D2-CE97-49DA-8A08-5E7F04BE8421}" type="datetime1">
              <a:rPr lang="en-US" smtClean="0"/>
              <a:t>6/19/2021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Trường đại học Công nghệ thông tin - ĐHQG TP.HCM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F8E9-18D8-4CC0-AD15-86175E10E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6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979D5-7E71-4E4D-93CB-067599514B1B}" type="datetime1">
              <a:rPr lang="en-US" smtClean="0"/>
              <a:t>6/19/2021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Trường đại học Công nghệ thông tin - ĐHQG TP.HCM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F8E9-18D8-4CC0-AD15-86175E10E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1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71D7-BDCF-48D5-AAF7-032EF7C35550}" type="datetime1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Trường đại học Công nghệ thông tin - ĐHQG TP.HCM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F8E9-18D8-4CC0-AD15-86175E10E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5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9A33-E866-4C17-8943-9D11155404EA}" type="datetime1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Trường đại học Công nghệ thông tin - ĐHQG TP.HCM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F8E9-18D8-4CC0-AD15-86175E10E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6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C86344C-2ECA-457F-987C-51127F23E380}" type="datetime1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vi-VN"/>
              <a:t>Trường đại học Công nghệ thông tin - ĐHQG TP.HCM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870F8E9-18D8-4CC0-AD15-86175E10E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181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vnoi.info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A716-3FDC-4446-BEE8-534BE9253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6348" y="1763696"/>
            <a:ext cx="8534400" cy="150706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Luyện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tập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phân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tích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thiết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kế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thuật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toán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005A2895-CB43-4548-8C2D-DCBEBE9C9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40" y="1199430"/>
            <a:ext cx="3185108" cy="2635601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FEC60C-EACE-4E1F-A262-BF4D96BBADBB}"/>
              </a:ext>
            </a:extLst>
          </p:cNvPr>
          <p:cNvSpPr txBox="1"/>
          <p:nvPr/>
        </p:nvSpPr>
        <p:spPr>
          <a:xfrm>
            <a:off x="791240" y="4318529"/>
            <a:ext cx="7937124" cy="805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Nhóm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11: Vũ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Quốc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Minh Đăng - 19520448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46AA512-57BB-4E27-9317-74520EEE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>
                <a:solidFill>
                  <a:schemeClr val="tx1"/>
                </a:solidFill>
              </a:rPr>
              <a:t>Trường đại học Công nghệ thông tin - ĐHQG TP.HCM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CC3FCA5-CD56-4AEA-9F55-BB72D6AD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F8E9-18D8-4CC0-AD15-86175E10E6E5}" type="slidenum">
              <a:rPr lang="en-US" smtClean="0"/>
              <a:t>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4B82C2-A744-4210-A3D0-75809AF81B15}"/>
              </a:ext>
            </a:extLst>
          </p:cNvPr>
          <p:cNvSpPr txBox="1"/>
          <p:nvPr/>
        </p:nvSpPr>
        <p:spPr>
          <a:xfrm>
            <a:off x="791240" y="5134762"/>
            <a:ext cx="62543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GVMH: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Nguyễn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Thanh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Sơn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229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E5F74-18F5-4CAF-9B6B-F5FC04916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Đề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bài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30E2-E38E-424B-9451-A00D22904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526959"/>
            <a:ext cx="10821233" cy="4128117"/>
          </a:xfrm>
        </p:spPr>
        <p:txBody>
          <a:bodyPr>
            <a:normAutofit lnSpcReduction="10000"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 người có 4 loại ADN: A, X, T, G. Giả sử đoạn gien quy định màu da của con người là một chuỗi N ADN kết hợp từ  4 loại ADN trên (1 ≤ N≤ 20). Ví dụ một đoạn gien có 8 ADN là: AATXGGGT. Các ADN trong đoạn gien được đánh số từ 1 đến N.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vi-VN" sz="1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Đoạn gien quy định màu da của thế hệ con cũng là một đoạn N ADN kết hợp từ gien của bố và gien của mẹ. Trong đó ADN thứ i (1≤ i ≤ N) được hình thành bằng cách lấy ADN thứ i tương ứng của gien bố hoặc gien mẹ. Ví dụ: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vi-VN" sz="1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 Gien của bố:  AATX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vi-VN" sz="1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 Gien của 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ẹ</a:t>
            </a:r>
            <a:r>
              <a:rPr lang="vi-VN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GATT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vi-VN" sz="1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 Gien của con chỉ có thể là 4 trường hợp sau: AATX, AATT, GATX, GATT.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vi-VN" sz="1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 trước gien của bố và gien của mẹ, bạn hãy viết chương trình liệt kê các khả năng có thể xảy ra của gien thế hệ con. </a:t>
            </a:r>
            <a:endParaRPr 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45A80-E248-4948-9A28-5E8593A6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vi-VN">
                <a:solidFill>
                  <a:schemeClr val="tx1"/>
                </a:solidFill>
              </a:rPr>
              <a:t>Trường đại học Công nghệ thông tin - ĐHQG TP.HCM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D7E50-4359-40B2-8F6C-05CE2F52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70F8E9-18D8-4CC0-AD15-86175E10E6E5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639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30E2-E38E-424B-9451-A00D22904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87" y="320675"/>
            <a:ext cx="11476226" cy="5433724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Dữ</a:t>
            </a: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liệu</a:t>
            </a: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vào</a:t>
            </a: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Dòng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thứ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N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thị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ADN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đoạn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gien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bố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mẹ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. (1 ≤ N≤ 20)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Dòng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thứ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hai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đoạn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gien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bố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Dòng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thứ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ba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đoạn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gien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mẹ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hai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đoạn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gien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này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chiều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dài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N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chỉ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gồm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ký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tự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A, X, T G)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Dữ</a:t>
            </a: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liệu</a:t>
            </a: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ra :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Dòng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dầu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tiên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ghi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K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khả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xảy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ra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đoạn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gien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thế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con.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K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dòng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theo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mỗi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dòng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liệt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kê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khả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gien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theo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thứ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tự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từ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điển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tức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từ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A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 Z)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45A80-E248-4948-9A28-5E8593A6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vi-VN">
                <a:solidFill>
                  <a:schemeClr val="tx1"/>
                </a:solidFill>
              </a:rPr>
              <a:t>Trường đại học Công nghệ thông tin - ĐHQG TP.HCM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D7E50-4359-40B2-8F6C-05CE2F52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70F8E9-18D8-4CC0-AD15-86175E10E6E5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971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45A80-E248-4948-9A28-5E8593A6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vi-VN">
                <a:solidFill>
                  <a:schemeClr val="tx1"/>
                </a:solidFill>
              </a:rPr>
              <a:t>Trường đại học Công nghệ thông tin - ĐHQG TP.HCM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D7E50-4359-40B2-8F6C-05CE2F52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70F8E9-18D8-4CC0-AD15-86175E10E6E5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8" name="Table 6">
            <a:extLst>
              <a:ext uri="{FF2B5EF4-FFF2-40B4-BE49-F238E27FC236}">
                <a16:creationId xmlns:a16="http://schemas.microsoft.com/office/drawing/2014/main" id="{2DFE4A87-89C8-43ED-845B-7CFE97EDD3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617695"/>
              </p:ext>
            </p:extLst>
          </p:nvPr>
        </p:nvGraphicFramePr>
        <p:xfrm>
          <a:off x="753069" y="499396"/>
          <a:ext cx="4750938" cy="2690948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2367956">
                  <a:extLst>
                    <a:ext uri="{9D8B030D-6E8A-4147-A177-3AD203B41FA5}">
                      <a16:colId xmlns:a16="http://schemas.microsoft.com/office/drawing/2014/main" val="172322537"/>
                    </a:ext>
                  </a:extLst>
                </a:gridCol>
                <a:gridCol w="2382982">
                  <a:extLst>
                    <a:ext uri="{9D8B030D-6E8A-4147-A177-3AD203B41FA5}">
                      <a16:colId xmlns:a16="http://schemas.microsoft.com/office/drawing/2014/main" val="3480886827"/>
                    </a:ext>
                  </a:extLst>
                </a:gridCol>
              </a:tblGrid>
              <a:tr h="519396">
                <a:tc>
                  <a:txBody>
                    <a:bodyPr/>
                    <a:lstStyle/>
                    <a:p>
                      <a:r>
                        <a:rPr lang="en-US" sz="2000" b="0" cap="none" spc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</a:t>
                      </a:r>
                    </a:p>
                  </a:txBody>
                  <a:tcPr marL="280198" marR="215537" marT="215537" marB="21553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OUTPUT</a:t>
                      </a:r>
                    </a:p>
                  </a:txBody>
                  <a:tcPr marL="280198" marR="215537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675111"/>
                  </a:ext>
                </a:extLst>
              </a:tr>
              <a:tr h="1452987"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</a:t>
                      </a:r>
                    </a:p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GX</a:t>
                      </a:r>
                    </a:p>
                  </a:txBody>
                  <a:tcPr marL="280198" marR="215537" marT="215537" marB="21553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</a:t>
                      </a:r>
                    </a:p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</a:p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GT</a:t>
                      </a:r>
                    </a:p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GX</a:t>
                      </a:r>
                    </a:p>
                  </a:txBody>
                  <a:tcPr marL="280198" marR="215537" marT="215537" marB="21553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929696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B40886-587E-4F28-8D74-B4B580DB3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623931"/>
              </p:ext>
            </p:extLst>
          </p:nvPr>
        </p:nvGraphicFramePr>
        <p:xfrm>
          <a:off x="6257076" y="496027"/>
          <a:ext cx="4750938" cy="2690948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2367956">
                  <a:extLst>
                    <a:ext uri="{9D8B030D-6E8A-4147-A177-3AD203B41FA5}">
                      <a16:colId xmlns:a16="http://schemas.microsoft.com/office/drawing/2014/main" val="2428833282"/>
                    </a:ext>
                  </a:extLst>
                </a:gridCol>
                <a:gridCol w="2382982">
                  <a:extLst>
                    <a:ext uri="{9D8B030D-6E8A-4147-A177-3AD203B41FA5}">
                      <a16:colId xmlns:a16="http://schemas.microsoft.com/office/drawing/2014/main" val="389803970"/>
                    </a:ext>
                  </a:extLst>
                </a:gridCol>
              </a:tblGrid>
              <a:tr h="519396">
                <a:tc>
                  <a:txBody>
                    <a:bodyPr/>
                    <a:lstStyle/>
                    <a:p>
                      <a:r>
                        <a:rPr lang="en-US" sz="2000" b="0" cap="none" spc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</a:t>
                      </a:r>
                    </a:p>
                  </a:txBody>
                  <a:tcPr marL="280198" marR="215537" marT="215537" marB="21553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OUTPUT</a:t>
                      </a:r>
                    </a:p>
                  </a:txBody>
                  <a:tcPr marL="280198" marR="215537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228390"/>
                  </a:ext>
                </a:extLst>
              </a:tr>
              <a:tr h="1452987"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AXT</a:t>
                      </a:r>
                    </a:p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GXA</a:t>
                      </a:r>
                    </a:p>
                  </a:txBody>
                  <a:tcPr marL="280198" marR="215537" marT="215537" marB="21553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AXA</a:t>
                      </a:r>
                    </a:p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AXT</a:t>
                      </a:r>
                    </a:p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GXA</a:t>
                      </a:r>
                    </a:p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GXT</a:t>
                      </a:r>
                    </a:p>
                  </a:txBody>
                  <a:tcPr marL="280198" marR="215537" marT="215537" marB="21553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52490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1FC87AB-032D-416D-B4E9-62DB12C97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648397"/>
              </p:ext>
            </p:extLst>
          </p:nvPr>
        </p:nvGraphicFramePr>
        <p:xfrm>
          <a:off x="3510765" y="3335798"/>
          <a:ext cx="4750938" cy="2690948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2367956">
                  <a:extLst>
                    <a:ext uri="{9D8B030D-6E8A-4147-A177-3AD203B41FA5}">
                      <a16:colId xmlns:a16="http://schemas.microsoft.com/office/drawing/2014/main" val="2428833282"/>
                    </a:ext>
                  </a:extLst>
                </a:gridCol>
                <a:gridCol w="2382982">
                  <a:extLst>
                    <a:ext uri="{9D8B030D-6E8A-4147-A177-3AD203B41FA5}">
                      <a16:colId xmlns:a16="http://schemas.microsoft.com/office/drawing/2014/main" val="389803970"/>
                    </a:ext>
                  </a:extLst>
                </a:gridCol>
              </a:tblGrid>
              <a:tr h="519396">
                <a:tc>
                  <a:txBody>
                    <a:bodyPr/>
                    <a:lstStyle/>
                    <a:p>
                      <a:r>
                        <a:rPr lang="en-US" sz="2000" b="0" cap="none" spc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</a:t>
                      </a:r>
                    </a:p>
                  </a:txBody>
                  <a:tcPr marL="280198" marR="215537" marT="215537" marB="21553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OUTPUT</a:t>
                      </a:r>
                    </a:p>
                  </a:txBody>
                  <a:tcPr marL="280198" marR="215537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228390"/>
                  </a:ext>
                </a:extLst>
              </a:tr>
              <a:tr h="1452987"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AATX</a:t>
                      </a:r>
                    </a:p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GATT</a:t>
                      </a:r>
                    </a:p>
                  </a:txBody>
                  <a:tcPr marL="280198" marR="215537" marT="215537" marB="21553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AATT</a:t>
                      </a:r>
                    </a:p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AATX</a:t>
                      </a:r>
                    </a:p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GATT</a:t>
                      </a:r>
                    </a:p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GATX</a:t>
                      </a:r>
                    </a:p>
                  </a:txBody>
                  <a:tcPr marL="280198" marR="215537" marT="215537" marB="21553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524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814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A20EB1-FFED-4646-86E8-1E67E844D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66835"/>
            <a:ext cx="8420877" cy="8420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Abstraction: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A1462-1B5C-4986-B68E-293E2BDA1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Trường đại học Công nghệ thông tin - ĐHQG TP.HCM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2F305-D98C-4B80-B80E-9DFA2B06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D870F8E9-18D8-4CC0-AD15-86175E10E6E5}" type="slidenum"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13</a:t>
            </a:fld>
            <a:endParaRPr lang="en-US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86E52E0-E250-4C2A-9B4E-9C40318914A4}"/>
              </a:ext>
            </a:extLst>
          </p:cNvPr>
          <p:cNvSpPr txBox="1">
            <a:spLocks/>
          </p:cNvSpPr>
          <p:nvPr/>
        </p:nvSpPr>
        <p:spPr>
          <a:xfrm>
            <a:off x="684211" y="2879954"/>
            <a:ext cx="8420877" cy="84201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Pattern Recognition: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ACD503-AAF1-4D37-BC87-0EABDD387D17}"/>
              </a:ext>
            </a:extLst>
          </p:cNvPr>
          <p:cNvSpPr txBox="1"/>
          <p:nvPr/>
        </p:nvSpPr>
        <p:spPr>
          <a:xfrm>
            <a:off x="684211" y="3779641"/>
            <a:ext cx="103162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quyết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bài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gồm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N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gien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, ta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đi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bài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nhỏ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hơn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gồm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n-1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gien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=&gt;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Xử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lí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chuỗi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+ Quay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lui</a:t>
            </a:r>
            <a:endParaRPr lang="en-US" sz="2000" dirty="0">
              <a:latin typeface="Calibri" panose="020F0502020204030204" pitchFamily="34" charset="0"/>
              <a:ea typeface="Yu Mincho" panose="020B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7C572-50F8-4200-B237-1DE5F16FA9DD}"/>
              </a:ext>
            </a:extLst>
          </p:cNvPr>
          <p:cNvSpPr txBox="1"/>
          <p:nvPr/>
        </p:nvSpPr>
        <p:spPr>
          <a:xfrm>
            <a:off x="687994" y="1446951"/>
            <a:ext cx="7121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0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2923D7-499B-4C9A-8B1A-8D110EE7D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800"/>
            <a:ext cx="8420877" cy="8420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Algorithm Design: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76000-7658-4364-8A33-E3859AFB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 dirty="0" err="1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b="0" i="0" kern="1200" dirty="0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đại</a:t>
            </a:r>
            <a:r>
              <a:rPr lang="en-US" b="0" i="0" kern="1200" dirty="0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b="0" i="0" kern="1200" dirty="0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b="0" i="0" kern="1200" dirty="0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nghệ</a:t>
            </a:r>
            <a:r>
              <a:rPr lang="en-US" b="0" i="0" kern="1200" dirty="0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b="0" i="0" kern="1200" dirty="0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 tin - ĐHQG TP.HCM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68BC6-CB98-4CB0-B917-217B3722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D870F8E9-18D8-4CC0-AD15-86175E10E6E5}" type="slidenum"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14</a:t>
            </a:fld>
            <a:endParaRPr lang="en-US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9B86B0-8941-4D51-8BA4-C3AAEDF26982}"/>
              </a:ext>
            </a:extLst>
          </p:cNvPr>
          <p:cNvSpPr txBox="1"/>
          <p:nvPr/>
        </p:nvSpPr>
        <p:spPr>
          <a:xfrm>
            <a:off x="681036" y="1587083"/>
            <a:ext cx="11055244" cy="3422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Tạo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mảng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exstr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[20],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mỗi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tử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1 vector&lt;char&gt;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lưu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kí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tự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chuỗi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cha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chuỗi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mẹ</a:t>
            </a:r>
            <a:endParaRPr lang="en-US" sz="2000" dirty="0"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Biế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tong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trường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xảy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ra</a:t>
            </a:r>
            <a:endParaRPr lang="en-US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Chạy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vòng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for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từ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0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đến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n: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Tại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vòng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lặp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i: 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Nếu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dad[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] == mom[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],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push_back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vector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exstr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]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Nếu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dad[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] != mom[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],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push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_back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lần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lượt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dad[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]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mom[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]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vector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exstr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]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theo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thứ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tự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tăng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dần</a:t>
            </a:r>
            <a:endParaRPr lang="en-US" sz="2000" dirty="0"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trường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tổng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*=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exstr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].size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Hết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vòng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for =&gt;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mảng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vector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exstr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, tong = 4</a:t>
            </a: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D7CC1193-BC12-475A-9ABF-025CC60F6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191090"/>
              </p:ext>
            </p:extLst>
          </p:nvPr>
        </p:nvGraphicFramePr>
        <p:xfrm>
          <a:off x="7134664" y="5136147"/>
          <a:ext cx="2190678" cy="7416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00424">
                  <a:extLst>
                    <a:ext uri="{9D8B030D-6E8A-4147-A177-3AD203B41FA5}">
                      <a16:colId xmlns:a16="http://schemas.microsoft.com/office/drawing/2014/main" val="985785702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356536815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22661656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5161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339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93794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352B41E-E4E5-4409-8526-5C071C34E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589776"/>
              </p:ext>
            </p:extLst>
          </p:nvPr>
        </p:nvGraphicFramePr>
        <p:xfrm>
          <a:off x="6288829" y="5140919"/>
          <a:ext cx="840509" cy="365760"/>
        </p:xfrm>
        <a:graphic>
          <a:graphicData uri="http://schemas.openxmlformats.org/drawingml/2006/table">
            <a:tbl>
              <a:tblPr/>
              <a:tblGrid>
                <a:gridCol w="840509">
                  <a:extLst>
                    <a:ext uri="{9D8B030D-6E8A-4147-A177-3AD203B41FA5}">
                      <a16:colId xmlns:a16="http://schemas.microsoft.com/office/drawing/2014/main" val="2416408611"/>
                    </a:ext>
                  </a:extLst>
                </a:gridCol>
              </a:tblGrid>
              <a:tr h="365434">
                <a:tc>
                  <a:txBody>
                    <a:bodyPr/>
                    <a:lstStyle/>
                    <a:p>
                      <a:r>
                        <a:rPr lang="en-US" dirty="0" err="1"/>
                        <a:t>Exstr</a:t>
                      </a:r>
                      <a:endParaRPr lang="en-US" dirty="0"/>
                    </a:p>
                  </a:txBody>
                  <a:tcPr>
                    <a:lnL w="28575" cmpd="sng">
                      <a:solidFill>
                        <a:schemeClr val="bg1"/>
                      </a:solidFill>
                      <a:prstDash val="solid"/>
                    </a:lnL>
                    <a:lnR w="28575" cmpd="sng">
                      <a:solidFill>
                        <a:schemeClr val="bg1"/>
                      </a:solidFill>
                      <a:prstDash val="solid"/>
                    </a:lnR>
                    <a:lnT w="28575" cmpd="sng">
                      <a:solidFill>
                        <a:schemeClr val="bg1"/>
                      </a:solidFill>
                      <a:prstDash val="solid"/>
                    </a:lnT>
                    <a:lnB w="28575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105808"/>
                  </a:ext>
                </a:extLst>
              </a:tr>
            </a:tbl>
          </a:graphicData>
        </a:graphic>
      </p:graphicFrame>
      <p:graphicFrame>
        <p:nvGraphicFramePr>
          <p:cNvPr id="13" name="Table 14">
            <a:extLst>
              <a:ext uri="{FF2B5EF4-FFF2-40B4-BE49-F238E27FC236}">
                <a16:creationId xmlns:a16="http://schemas.microsoft.com/office/drawing/2014/main" id="{A37D1AD0-415B-40EE-9349-B9A5731A6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781915"/>
              </p:ext>
            </p:extLst>
          </p:nvPr>
        </p:nvGraphicFramePr>
        <p:xfrm>
          <a:off x="1727093" y="5119116"/>
          <a:ext cx="32747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81">
                  <a:extLst>
                    <a:ext uri="{9D8B030D-6E8A-4147-A177-3AD203B41FA5}">
                      <a16:colId xmlns:a16="http://schemas.microsoft.com/office/drawing/2014/main" val="2045621214"/>
                    </a:ext>
                  </a:extLst>
                </a:gridCol>
                <a:gridCol w="818681">
                  <a:extLst>
                    <a:ext uri="{9D8B030D-6E8A-4147-A177-3AD203B41FA5}">
                      <a16:colId xmlns:a16="http://schemas.microsoft.com/office/drawing/2014/main" val="1683318030"/>
                    </a:ext>
                  </a:extLst>
                </a:gridCol>
                <a:gridCol w="818681">
                  <a:extLst>
                    <a:ext uri="{9D8B030D-6E8A-4147-A177-3AD203B41FA5}">
                      <a16:colId xmlns:a16="http://schemas.microsoft.com/office/drawing/2014/main" val="1499539091"/>
                    </a:ext>
                  </a:extLst>
                </a:gridCol>
                <a:gridCol w="818681">
                  <a:extLst>
                    <a:ext uri="{9D8B030D-6E8A-4147-A177-3AD203B41FA5}">
                      <a16:colId xmlns:a16="http://schemas.microsoft.com/office/drawing/2014/main" val="2739500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43389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3A82A23-5A47-4296-A276-AA29388CF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644254"/>
              </p:ext>
            </p:extLst>
          </p:nvPr>
        </p:nvGraphicFramePr>
        <p:xfrm>
          <a:off x="681036" y="5119116"/>
          <a:ext cx="1043709" cy="365760"/>
        </p:xfrm>
        <a:graphic>
          <a:graphicData uri="http://schemas.openxmlformats.org/drawingml/2006/table">
            <a:tbl>
              <a:tblPr/>
              <a:tblGrid>
                <a:gridCol w="1043709">
                  <a:extLst>
                    <a:ext uri="{9D8B030D-6E8A-4147-A177-3AD203B41FA5}">
                      <a16:colId xmlns:a16="http://schemas.microsoft.com/office/drawing/2014/main" val="267428864"/>
                    </a:ext>
                  </a:extLst>
                </a:gridCol>
              </a:tblGrid>
              <a:tr h="361948">
                <a:tc>
                  <a:txBody>
                    <a:bodyPr/>
                    <a:lstStyle/>
                    <a:p>
                      <a:r>
                        <a:rPr lang="en-US" dirty="0"/>
                        <a:t>Dad</a:t>
                      </a:r>
                    </a:p>
                  </a:txBody>
                  <a:tcPr>
                    <a:lnL w="28575" cmpd="sng">
                      <a:solidFill>
                        <a:schemeClr val="bg1"/>
                      </a:solidFill>
                      <a:prstDash val="solid"/>
                    </a:lnL>
                    <a:lnR w="28575" cmpd="sng">
                      <a:solidFill>
                        <a:schemeClr val="bg1"/>
                      </a:solidFill>
                      <a:prstDash val="solid"/>
                    </a:lnR>
                    <a:lnT w="28575" cmpd="sng">
                      <a:solidFill>
                        <a:schemeClr val="bg1"/>
                      </a:solidFill>
                      <a:prstDash val="solid"/>
                    </a:lnT>
                    <a:lnB w="28575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200669"/>
                  </a:ext>
                </a:extLst>
              </a:tr>
            </a:tbl>
          </a:graphicData>
        </a:graphic>
      </p:graphicFrame>
      <p:graphicFrame>
        <p:nvGraphicFramePr>
          <p:cNvPr id="28" name="Table 14">
            <a:extLst>
              <a:ext uri="{FF2B5EF4-FFF2-40B4-BE49-F238E27FC236}">
                <a16:creationId xmlns:a16="http://schemas.microsoft.com/office/drawing/2014/main" id="{ADA09D3D-39B3-494F-8D48-D5FD5C1A7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863646"/>
              </p:ext>
            </p:extLst>
          </p:nvPr>
        </p:nvGraphicFramePr>
        <p:xfrm>
          <a:off x="1724752" y="5573239"/>
          <a:ext cx="32747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81">
                  <a:extLst>
                    <a:ext uri="{9D8B030D-6E8A-4147-A177-3AD203B41FA5}">
                      <a16:colId xmlns:a16="http://schemas.microsoft.com/office/drawing/2014/main" val="2045621214"/>
                    </a:ext>
                  </a:extLst>
                </a:gridCol>
                <a:gridCol w="818681">
                  <a:extLst>
                    <a:ext uri="{9D8B030D-6E8A-4147-A177-3AD203B41FA5}">
                      <a16:colId xmlns:a16="http://schemas.microsoft.com/office/drawing/2014/main" val="1683318030"/>
                    </a:ext>
                  </a:extLst>
                </a:gridCol>
                <a:gridCol w="818681">
                  <a:extLst>
                    <a:ext uri="{9D8B030D-6E8A-4147-A177-3AD203B41FA5}">
                      <a16:colId xmlns:a16="http://schemas.microsoft.com/office/drawing/2014/main" val="1499539091"/>
                    </a:ext>
                  </a:extLst>
                </a:gridCol>
                <a:gridCol w="818681">
                  <a:extLst>
                    <a:ext uri="{9D8B030D-6E8A-4147-A177-3AD203B41FA5}">
                      <a16:colId xmlns:a16="http://schemas.microsoft.com/office/drawing/2014/main" val="2739500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43389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49300E08-A97F-4C95-BEBC-80B886FE4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450490"/>
              </p:ext>
            </p:extLst>
          </p:nvPr>
        </p:nvGraphicFramePr>
        <p:xfrm>
          <a:off x="681036" y="5574624"/>
          <a:ext cx="1043709" cy="365760"/>
        </p:xfrm>
        <a:graphic>
          <a:graphicData uri="http://schemas.openxmlformats.org/drawingml/2006/table">
            <a:tbl>
              <a:tblPr/>
              <a:tblGrid>
                <a:gridCol w="1043709">
                  <a:extLst>
                    <a:ext uri="{9D8B030D-6E8A-4147-A177-3AD203B41FA5}">
                      <a16:colId xmlns:a16="http://schemas.microsoft.com/office/drawing/2014/main" val="267428864"/>
                    </a:ext>
                  </a:extLst>
                </a:gridCol>
              </a:tblGrid>
              <a:tr h="337924">
                <a:tc>
                  <a:txBody>
                    <a:bodyPr/>
                    <a:lstStyle/>
                    <a:p>
                      <a:r>
                        <a:rPr lang="en-US" dirty="0"/>
                        <a:t>Mom</a:t>
                      </a:r>
                    </a:p>
                  </a:txBody>
                  <a:tcPr>
                    <a:lnL w="28575" cmpd="sng">
                      <a:solidFill>
                        <a:schemeClr val="bg1"/>
                      </a:solidFill>
                      <a:prstDash val="solid"/>
                    </a:lnL>
                    <a:lnR w="28575" cmpd="sng">
                      <a:solidFill>
                        <a:schemeClr val="bg1"/>
                      </a:solidFill>
                      <a:prstDash val="solid"/>
                    </a:lnR>
                    <a:lnT w="28575" cmpd="sng">
                      <a:solidFill>
                        <a:schemeClr val="bg1"/>
                      </a:solidFill>
                      <a:prstDash val="solid"/>
                    </a:lnT>
                    <a:lnB w="28575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200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92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2923D7-499B-4C9A-8B1A-8D110EE7D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800"/>
            <a:ext cx="8420877" cy="8420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Algorithm Design: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76000-7658-4364-8A33-E3859AFB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Trường đại học Công nghệ thông tin - ĐHQG TP.HCM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68BC6-CB98-4CB0-B917-217B3722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D870F8E9-18D8-4CC0-AD15-86175E10E6E5}" type="slidenum"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15</a:t>
            </a:fld>
            <a:endParaRPr lang="en-US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9B86B0-8941-4D51-8BA4-C3AAEDF26982}"/>
              </a:ext>
            </a:extLst>
          </p:cNvPr>
          <p:cNvSpPr txBox="1"/>
          <p:nvPr/>
        </p:nvSpPr>
        <p:spPr>
          <a:xfrm>
            <a:off x="681036" y="1587083"/>
            <a:ext cx="11055244" cy="39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Tạo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1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hàm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ra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kết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quả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(child)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từ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mảng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vector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exstr</a:t>
            </a:r>
            <a:endParaRPr lang="vi-VN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D7CC1193-BC12-475A-9ABF-025CC60F6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921544"/>
              </p:ext>
            </p:extLst>
          </p:nvPr>
        </p:nvGraphicFramePr>
        <p:xfrm>
          <a:off x="1533257" y="2222290"/>
          <a:ext cx="2190678" cy="7416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00424">
                  <a:extLst>
                    <a:ext uri="{9D8B030D-6E8A-4147-A177-3AD203B41FA5}">
                      <a16:colId xmlns:a16="http://schemas.microsoft.com/office/drawing/2014/main" val="985785702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356536815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22661656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5161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339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93794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352B41E-E4E5-4409-8526-5C071C34E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256955"/>
              </p:ext>
            </p:extLst>
          </p:nvPr>
        </p:nvGraphicFramePr>
        <p:xfrm>
          <a:off x="687422" y="2227062"/>
          <a:ext cx="840509" cy="365760"/>
        </p:xfrm>
        <a:graphic>
          <a:graphicData uri="http://schemas.openxmlformats.org/drawingml/2006/table">
            <a:tbl>
              <a:tblPr/>
              <a:tblGrid>
                <a:gridCol w="840509">
                  <a:extLst>
                    <a:ext uri="{9D8B030D-6E8A-4147-A177-3AD203B41FA5}">
                      <a16:colId xmlns:a16="http://schemas.microsoft.com/office/drawing/2014/main" val="2416408611"/>
                    </a:ext>
                  </a:extLst>
                </a:gridCol>
              </a:tblGrid>
              <a:tr h="365434">
                <a:tc>
                  <a:txBody>
                    <a:bodyPr/>
                    <a:lstStyle/>
                    <a:p>
                      <a:r>
                        <a:rPr lang="en-US" dirty="0" err="1"/>
                        <a:t>Exstr</a:t>
                      </a:r>
                      <a:endParaRPr lang="en-US" dirty="0"/>
                    </a:p>
                  </a:txBody>
                  <a:tcPr>
                    <a:lnL w="28575" cmpd="sng">
                      <a:solidFill>
                        <a:schemeClr val="bg1"/>
                      </a:solidFill>
                      <a:prstDash val="solid"/>
                    </a:lnL>
                    <a:lnR w="28575" cmpd="sng">
                      <a:solidFill>
                        <a:schemeClr val="bg1"/>
                      </a:solidFill>
                      <a:prstDash val="solid"/>
                    </a:lnR>
                    <a:lnT w="28575" cmpd="sng">
                      <a:solidFill>
                        <a:schemeClr val="bg1"/>
                      </a:solidFill>
                      <a:prstDash val="solid"/>
                    </a:lnT>
                    <a:lnB w="28575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105808"/>
                  </a:ext>
                </a:extLst>
              </a:tr>
            </a:tbl>
          </a:graphicData>
        </a:graphic>
      </p:graphicFrame>
      <p:graphicFrame>
        <p:nvGraphicFramePr>
          <p:cNvPr id="30" name="Table 14">
            <a:extLst>
              <a:ext uri="{FF2B5EF4-FFF2-40B4-BE49-F238E27FC236}">
                <a16:creationId xmlns:a16="http://schemas.microsoft.com/office/drawing/2014/main" id="{1405F3F7-CA46-4730-8A5D-3C2DFF6FE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136139"/>
              </p:ext>
            </p:extLst>
          </p:nvPr>
        </p:nvGraphicFramePr>
        <p:xfrm>
          <a:off x="7467726" y="2221982"/>
          <a:ext cx="32747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81">
                  <a:extLst>
                    <a:ext uri="{9D8B030D-6E8A-4147-A177-3AD203B41FA5}">
                      <a16:colId xmlns:a16="http://schemas.microsoft.com/office/drawing/2014/main" val="2045621214"/>
                    </a:ext>
                  </a:extLst>
                </a:gridCol>
                <a:gridCol w="818681">
                  <a:extLst>
                    <a:ext uri="{9D8B030D-6E8A-4147-A177-3AD203B41FA5}">
                      <a16:colId xmlns:a16="http://schemas.microsoft.com/office/drawing/2014/main" val="1683318030"/>
                    </a:ext>
                  </a:extLst>
                </a:gridCol>
                <a:gridCol w="818681">
                  <a:extLst>
                    <a:ext uri="{9D8B030D-6E8A-4147-A177-3AD203B41FA5}">
                      <a16:colId xmlns:a16="http://schemas.microsoft.com/office/drawing/2014/main" val="1499539091"/>
                    </a:ext>
                  </a:extLst>
                </a:gridCol>
                <a:gridCol w="818681">
                  <a:extLst>
                    <a:ext uri="{9D8B030D-6E8A-4147-A177-3AD203B41FA5}">
                      <a16:colId xmlns:a16="http://schemas.microsoft.com/office/drawing/2014/main" val="2739500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43389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E31DA0CB-EE87-42C3-B002-CB3C6BE0D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007635"/>
              </p:ext>
            </p:extLst>
          </p:nvPr>
        </p:nvGraphicFramePr>
        <p:xfrm>
          <a:off x="6421669" y="2221982"/>
          <a:ext cx="1043709" cy="365760"/>
        </p:xfrm>
        <a:graphic>
          <a:graphicData uri="http://schemas.openxmlformats.org/drawingml/2006/table">
            <a:tbl>
              <a:tblPr/>
              <a:tblGrid>
                <a:gridCol w="1043709">
                  <a:extLst>
                    <a:ext uri="{9D8B030D-6E8A-4147-A177-3AD203B41FA5}">
                      <a16:colId xmlns:a16="http://schemas.microsoft.com/office/drawing/2014/main" val="267428864"/>
                    </a:ext>
                  </a:extLst>
                </a:gridCol>
              </a:tblGrid>
              <a:tr h="361948">
                <a:tc>
                  <a:txBody>
                    <a:bodyPr/>
                    <a:lstStyle/>
                    <a:p>
                      <a:r>
                        <a:rPr lang="en-US" dirty="0"/>
                        <a:t>Child</a:t>
                      </a:r>
                    </a:p>
                  </a:txBody>
                  <a:tcPr>
                    <a:lnL w="28575" cmpd="sng">
                      <a:solidFill>
                        <a:schemeClr val="bg1"/>
                      </a:solidFill>
                      <a:prstDash val="solid"/>
                    </a:lnL>
                    <a:lnR w="28575" cmpd="sng">
                      <a:solidFill>
                        <a:schemeClr val="bg1"/>
                      </a:solidFill>
                      <a:prstDash val="solid"/>
                    </a:lnR>
                    <a:lnT w="28575" cmpd="sng">
                      <a:solidFill>
                        <a:schemeClr val="bg1"/>
                      </a:solidFill>
                      <a:prstDash val="solid"/>
                    </a:lnT>
                    <a:lnB w="28575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200669"/>
                  </a:ext>
                </a:extLst>
              </a:tr>
            </a:tbl>
          </a:graphicData>
        </a:graphic>
      </p:graphicFrame>
      <p:graphicFrame>
        <p:nvGraphicFramePr>
          <p:cNvPr id="32" name="Table 14">
            <a:extLst>
              <a:ext uri="{FF2B5EF4-FFF2-40B4-BE49-F238E27FC236}">
                <a16:creationId xmlns:a16="http://schemas.microsoft.com/office/drawing/2014/main" id="{7D8435A7-6D2D-4738-B184-42B15C5CF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925015"/>
              </p:ext>
            </p:extLst>
          </p:nvPr>
        </p:nvGraphicFramePr>
        <p:xfrm>
          <a:off x="7465378" y="2855915"/>
          <a:ext cx="32747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81">
                  <a:extLst>
                    <a:ext uri="{9D8B030D-6E8A-4147-A177-3AD203B41FA5}">
                      <a16:colId xmlns:a16="http://schemas.microsoft.com/office/drawing/2014/main" val="2045621214"/>
                    </a:ext>
                  </a:extLst>
                </a:gridCol>
                <a:gridCol w="818681">
                  <a:extLst>
                    <a:ext uri="{9D8B030D-6E8A-4147-A177-3AD203B41FA5}">
                      <a16:colId xmlns:a16="http://schemas.microsoft.com/office/drawing/2014/main" val="1683318030"/>
                    </a:ext>
                  </a:extLst>
                </a:gridCol>
                <a:gridCol w="818681">
                  <a:extLst>
                    <a:ext uri="{9D8B030D-6E8A-4147-A177-3AD203B41FA5}">
                      <a16:colId xmlns:a16="http://schemas.microsoft.com/office/drawing/2014/main" val="1499539091"/>
                    </a:ext>
                  </a:extLst>
                </a:gridCol>
                <a:gridCol w="818681">
                  <a:extLst>
                    <a:ext uri="{9D8B030D-6E8A-4147-A177-3AD203B41FA5}">
                      <a16:colId xmlns:a16="http://schemas.microsoft.com/office/drawing/2014/main" val="2739500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43389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839C0644-9A23-4EF3-8722-5813684B3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682056"/>
              </p:ext>
            </p:extLst>
          </p:nvPr>
        </p:nvGraphicFramePr>
        <p:xfrm>
          <a:off x="6419321" y="2855915"/>
          <a:ext cx="1043709" cy="365760"/>
        </p:xfrm>
        <a:graphic>
          <a:graphicData uri="http://schemas.openxmlformats.org/drawingml/2006/table">
            <a:tbl>
              <a:tblPr/>
              <a:tblGrid>
                <a:gridCol w="1043709">
                  <a:extLst>
                    <a:ext uri="{9D8B030D-6E8A-4147-A177-3AD203B41FA5}">
                      <a16:colId xmlns:a16="http://schemas.microsoft.com/office/drawing/2014/main" val="267428864"/>
                    </a:ext>
                  </a:extLst>
                </a:gridCol>
              </a:tblGrid>
              <a:tr h="361948">
                <a:tc>
                  <a:txBody>
                    <a:bodyPr/>
                    <a:lstStyle/>
                    <a:p>
                      <a:r>
                        <a:rPr lang="en-US" dirty="0"/>
                        <a:t>Child</a:t>
                      </a:r>
                    </a:p>
                  </a:txBody>
                  <a:tcPr>
                    <a:lnL w="28575" cmpd="sng">
                      <a:solidFill>
                        <a:schemeClr val="bg1"/>
                      </a:solidFill>
                      <a:prstDash val="solid"/>
                    </a:lnL>
                    <a:lnR w="28575" cmpd="sng">
                      <a:solidFill>
                        <a:schemeClr val="bg1"/>
                      </a:solidFill>
                      <a:prstDash val="solid"/>
                    </a:lnR>
                    <a:lnT w="28575" cmpd="sng">
                      <a:solidFill>
                        <a:schemeClr val="bg1"/>
                      </a:solidFill>
                      <a:prstDash val="solid"/>
                    </a:lnT>
                    <a:lnB w="28575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200669"/>
                  </a:ext>
                </a:extLst>
              </a:tr>
            </a:tbl>
          </a:graphicData>
        </a:graphic>
      </p:graphicFrame>
      <p:graphicFrame>
        <p:nvGraphicFramePr>
          <p:cNvPr id="34" name="Table 14">
            <a:extLst>
              <a:ext uri="{FF2B5EF4-FFF2-40B4-BE49-F238E27FC236}">
                <a16:creationId xmlns:a16="http://schemas.microsoft.com/office/drawing/2014/main" id="{67429B61-271F-400E-B4EB-C50A7EB1C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476243"/>
              </p:ext>
            </p:extLst>
          </p:nvPr>
        </p:nvGraphicFramePr>
        <p:xfrm>
          <a:off x="7463030" y="3491093"/>
          <a:ext cx="32747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81">
                  <a:extLst>
                    <a:ext uri="{9D8B030D-6E8A-4147-A177-3AD203B41FA5}">
                      <a16:colId xmlns:a16="http://schemas.microsoft.com/office/drawing/2014/main" val="2045621214"/>
                    </a:ext>
                  </a:extLst>
                </a:gridCol>
                <a:gridCol w="818681">
                  <a:extLst>
                    <a:ext uri="{9D8B030D-6E8A-4147-A177-3AD203B41FA5}">
                      <a16:colId xmlns:a16="http://schemas.microsoft.com/office/drawing/2014/main" val="1683318030"/>
                    </a:ext>
                  </a:extLst>
                </a:gridCol>
                <a:gridCol w="818681">
                  <a:extLst>
                    <a:ext uri="{9D8B030D-6E8A-4147-A177-3AD203B41FA5}">
                      <a16:colId xmlns:a16="http://schemas.microsoft.com/office/drawing/2014/main" val="1499539091"/>
                    </a:ext>
                  </a:extLst>
                </a:gridCol>
                <a:gridCol w="818681">
                  <a:extLst>
                    <a:ext uri="{9D8B030D-6E8A-4147-A177-3AD203B41FA5}">
                      <a16:colId xmlns:a16="http://schemas.microsoft.com/office/drawing/2014/main" val="2739500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433899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4CAF5C38-E8CB-4DA3-BC93-2D2D81359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908723"/>
              </p:ext>
            </p:extLst>
          </p:nvPr>
        </p:nvGraphicFramePr>
        <p:xfrm>
          <a:off x="6416973" y="3491093"/>
          <a:ext cx="1043709" cy="365760"/>
        </p:xfrm>
        <a:graphic>
          <a:graphicData uri="http://schemas.openxmlformats.org/drawingml/2006/table">
            <a:tbl>
              <a:tblPr/>
              <a:tblGrid>
                <a:gridCol w="1043709">
                  <a:extLst>
                    <a:ext uri="{9D8B030D-6E8A-4147-A177-3AD203B41FA5}">
                      <a16:colId xmlns:a16="http://schemas.microsoft.com/office/drawing/2014/main" val="267428864"/>
                    </a:ext>
                  </a:extLst>
                </a:gridCol>
              </a:tblGrid>
              <a:tr h="361948">
                <a:tc>
                  <a:txBody>
                    <a:bodyPr/>
                    <a:lstStyle/>
                    <a:p>
                      <a:r>
                        <a:rPr lang="en-US" dirty="0"/>
                        <a:t>Child</a:t>
                      </a:r>
                    </a:p>
                  </a:txBody>
                  <a:tcPr>
                    <a:lnL w="28575" cmpd="sng">
                      <a:solidFill>
                        <a:schemeClr val="bg1"/>
                      </a:solidFill>
                      <a:prstDash val="solid"/>
                    </a:lnL>
                    <a:lnR w="28575" cmpd="sng">
                      <a:solidFill>
                        <a:schemeClr val="bg1"/>
                      </a:solidFill>
                      <a:prstDash val="solid"/>
                    </a:lnR>
                    <a:lnT w="28575" cmpd="sng">
                      <a:solidFill>
                        <a:schemeClr val="bg1"/>
                      </a:solidFill>
                      <a:prstDash val="solid"/>
                    </a:lnT>
                    <a:lnB w="28575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200669"/>
                  </a:ext>
                </a:extLst>
              </a:tr>
            </a:tbl>
          </a:graphicData>
        </a:graphic>
      </p:graphicFrame>
      <p:graphicFrame>
        <p:nvGraphicFramePr>
          <p:cNvPr id="36" name="Table 14">
            <a:extLst>
              <a:ext uri="{FF2B5EF4-FFF2-40B4-BE49-F238E27FC236}">
                <a16:creationId xmlns:a16="http://schemas.microsoft.com/office/drawing/2014/main" id="{1EB17945-6EAB-43F7-94D5-0338CD872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470325"/>
              </p:ext>
            </p:extLst>
          </p:nvPr>
        </p:nvGraphicFramePr>
        <p:xfrm>
          <a:off x="7463029" y="4103259"/>
          <a:ext cx="32747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81">
                  <a:extLst>
                    <a:ext uri="{9D8B030D-6E8A-4147-A177-3AD203B41FA5}">
                      <a16:colId xmlns:a16="http://schemas.microsoft.com/office/drawing/2014/main" val="2045621214"/>
                    </a:ext>
                  </a:extLst>
                </a:gridCol>
                <a:gridCol w="818681">
                  <a:extLst>
                    <a:ext uri="{9D8B030D-6E8A-4147-A177-3AD203B41FA5}">
                      <a16:colId xmlns:a16="http://schemas.microsoft.com/office/drawing/2014/main" val="1683318030"/>
                    </a:ext>
                  </a:extLst>
                </a:gridCol>
                <a:gridCol w="818681">
                  <a:extLst>
                    <a:ext uri="{9D8B030D-6E8A-4147-A177-3AD203B41FA5}">
                      <a16:colId xmlns:a16="http://schemas.microsoft.com/office/drawing/2014/main" val="1499539091"/>
                    </a:ext>
                  </a:extLst>
                </a:gridCol>
                <a:gridCol w="818681">
                  <a:extLst>
                    <a:ext uri="{9D8B030D-6E8A-4147-A177-3AD203B41FA5}">
                      <a16:colId xmlns:a16="http://schemas.microsoft.com/office/drawing/2014/main" val="2739500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433899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2030E393-2D1C-4C23-BA96-C5ACEDB79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152074"/>
              </p:ext>
            </p:extLst>
          </p:nvPr>
        </p:nvGraphicFramePr>
        <p:xfrm>
          <a:off x="6416972" y="4103259"/>
          <a:ext cx="1043709" cy="365760"/>
        </p:xfrm>
        <a:graphic>
          <a:graphicData uri="http://schemas.openxmlformats.org/drawingml/2006/table">
            <a:tbl>
              <a:tblPr/>
              <a:tblGrid>
                <a:gridCol w="1043709">
                  <a:extLst>
                    <a:ext uri="{9D8B030D-6E8A-4147-A177-3AD203B41FA5}">
                      <a16:colId xmlns:a16="http://schemas.microsoft.com/office/drawing/2014/main" val="267428864"/>
                    </a:ext>
                  </a:extLst>
                </a:gridCol>
              </a:tblGrid>
              <a:tr h="361948">
                <a:tc>
                  <a:txBody>
                    <a:bodyPr/>
                    <a:lstStyle/>
                    <a:p>
                      <a:r>
                        <a:rPr lang="en-US" dirty="0"/>
                        <a:t>Child</a:t>
                      </a:r>
                    </a:p>
                  </a:txBody>
                  <a:tcPr>
                    <a:lnL w="28575" cmpd="sng">
                      <a:solidFill>
                        <a:schemeClr val="bg1"/>
                      </a:solidFill>
                      <a:prstDash val="solid"/>
                    </a:lnL>
                    <a:lnR w="28575" cmpd="sng">
                      <a:solidFill>
                        <a:schemeClr val="bg1"/>
                      </a:solidFill>
                      <a:prstDash val="solid"/>
                    </a:lnR>
                    <a:lnT w="28575" cmpd="sng">
                      <a:solidFill>
                        <a:schemeClr val="bg1"/>
                      </a:solidFill>
                      <a:prstDash val="solid"/>
                    </a:lnT>
                    <a:lnB w="28575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20066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2FED7B-E7FA-4D26-AD48-199EA282C3B6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3723935" y="2396376"/>
            <a:ext cx="2697734" cy="8486"/>
          </a:xfrm>
          <a:prstGeom prst="straightConnector1">
            <a:avLst/>
          </a:prstGeom>
          <a:ln w="1905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902F60F-7398-42F6-A972-70859237AE56}"/>
              </a:ext>
            </a:extLst>
          </p:cNvPr>
          <p:cNvCxnSpPr>
            <a:endCxn id="33" idx="1"/>
          </p:cNvCxnSpPr>
          <p:nvPr/>
        </p:nvCxnSpPr>
        <p:spPr>
          <a:xfrm>
            <a:off x="5135418" y="2401455"/>
            <a:ext cx="1283903" cy="637340"/>
          </a:xfrm>
          <a:prstGeom prst="bentConnector3">
            <a:avLst>
              <a:gd name="adj1" fmla="val 362"/>
            </a:avLst>
          </a:prstGeom>
          <a:ln w="1905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82BDB09-1FCA-4495-8B15-48D465A6D07F}"/>
              </a:ext>
            </a:extLst>
          </p:cNvPr>
          <p:cNvCxnSpPr>
            <a:endCxn id="35" idx="1"/>
          </p:cNvCxnSpPr>
          <p:nvPr/>
        </p:nvCxnSpPr>
        <p:spPr>
          <a:xfrm>
            <a:off x="5144655" y="2404862"/>
            <a:ext cx="1272318" cy="1269111"/>
          </a:xfrm>
          <a:prstGeom prst="bentConnector3">
            <a:avLst>
              <a:gd name="adj1" fmla="val -90"/>
            </a:avLst>
          </a:prstGeom>
          <a:ln w="1905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369D4A5-DA03-475B-B8ED-FA8E67B9CBD6}"/>
              </a:ext>
            </a:extLst>
          </p:cNvPr>
          <p:cNvCxnSpPr>
            <a:cxnSpLocks/>
            <a:endCxn id="37" idx="1"/>
          </p:cNvCxnSpPr>
          <p:nvPr/>
        </p:nvCxnSpPr>
        <p:spPr>
          <a:xfrm rot="16200000" flipH="1">
            <a:off x="4834346" y="2703513"/>
            <a:ext cx="1889762" cy="1275490"/>
          </a:xfrm>
          <a:prstGeom prst="bentConnector2">
            <a:avLst/>
          </a:prstGeom>
          <a:ln w="1905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30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76000-7658-4364-8A33-E3859AFB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Trường đại học Công nghệ thông tin - ĐHQG TP.HCM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68BC6-CB98-4CB0-B917-217B3722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D870F8E9-18D8-4CC0-AD15-86175E10E6E5}" type="slidenum">
              <a:rPr lang="en-US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16</a:t>
            </a:fld>
            <a:endParaRPr lang="en-US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1D9026-92B3-4566-8C4C-059FC255A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213" y="122917"/>
            <a:ext cx="6982799" cy="650648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A41C334-11E4-4535-B8DD-00BA43431D0A}"/>
              </a:ext>
            </a:extLst>
          </p:cNvPr>
          <p:cNvSpPr txBox="1"/>
          <p:nvPr/>
        </p:nvSpPr>
        <p:spPr>
          <a:xfrm>
            <a:off x="902203" y="2876871"/>
            <a:ext cx="3626531" cy="84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Code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minh</a:t>
            </a:r>
            <a:r>
              <a:rPr lang="en-US" sz="2000" dirty="0">
                <a:effectLst/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họa</a:t>
            </a:r>
            <a:endParaRPr lang="en-US" sz="2000" dirty="0">
              <a:latin typeface="Courier New" panose="02070309020205020404" pitchFamily="49" charset="0"/>
              <a:ea typeface="Yu Mincho" panose="02020400000000000000" pitchFamily="18" charset="-128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(C++) </a:t>
            </a:r>
          </a:p>
        </p:txBody>
      </p:sp>
    </p:spTree>
    <p:extLst>
      <p:ext uri="{BB962C8B-B14F-4D97-AF65-F5344CB8AC3E}">
        <p14:creationId xmlns:p14="http://schemas.microsoft.com/office/powerpoint/2010/main" val="2592830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253E5-6584-4A97-8C5A-499A28139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886" y="685799"/>
            <a:ext cx="7077667" cy="48926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BÀI 3: 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Đốn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cây</a:t>
            </a:r>
            <a:endParaRPr lang="en-US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EC335A-D1CD-4687-AB54-7E9FEC72B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532691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C0CB1-32E9-4884-8AF9-B3B4697D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1">
                    <a:alpha val="60000"/>
                  </a:schemeClr>
                </a:solidFill>
                <a:effectLst/>
                <a:latin typeface="+mn-lt"/>
                <a:ea typeface="+mn-ea"/>
                <a:cs typeface="+mn-cs"/>
              </a:rPr>
              <a:t>Trường đại học Công nghệ thông tin - ĐHQG TP.HCM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6BF33-7900-487D-BEC9-637AD1E1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D870F8E9-18D8-4CC0-AD15-86175E10E6E5}" type="slidenum"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17</a:t>
            </a:fld>
            <a:endParaRPr lang="en-US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2964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E5F74-18F5-4CAF-9B6B-F5FC04916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Đề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bài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0230E2-E38E-424B-9451-A00D22904B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1" y="1526959"/>
                <a:ext cx="10821233" cy="4128117"/>
              </a:xfrm>
            </p:spPr>
            <p:txBody>
              <a:bodyPr>
                <a:normAutofit lnSpcReduction="10000"/>
              </a:bodyPr>
              <a:lstStyle/>
              <a:p>
                <a:pPr marL="0" marR="0" indent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Hùng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đang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làm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việc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ty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cao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X.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ty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rừng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cao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rất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rộng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những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hàng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cây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cao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trồng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đều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thẳng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tắp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Theo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kỳ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người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ta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thường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phải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chặt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hạ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cả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hàng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cây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cao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đã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hết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hạn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khai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thác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trồng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thay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thế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hàng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cây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mới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Hùng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phát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ra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bài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tin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học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liên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đến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vấn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đề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này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nhóm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nhân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giao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nhiệm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vụ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chặt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hạ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hàng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cây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gồm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en-US" sz="1800" b="1" i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cây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trồng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dọc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đường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thẳng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khoảng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cố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giữa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hai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cây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liên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tiếp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nhân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cưa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đổ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cây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họ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nó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đổ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về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phía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bên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trái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hoặc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bên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phải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dọc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hàng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cây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cây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đổ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lật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đổ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cây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khác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bị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nó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rơi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làm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đổ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nhiều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cây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khác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ứng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lan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truyền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domino. Sau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khảo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sát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kỹ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Hùng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đã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mô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tả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ứng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lan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truyền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domino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như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sau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Giả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cây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hàng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cây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đánh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en-US" sz="18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đến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en-US" sz="1800" b="1" i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trái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qua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phải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chiều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cao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cây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en-US" sz="1800" i="1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(1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indent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 marL="342900" marR="0" lvl="0" indent="-34290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cây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đổ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về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bên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trái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tất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cả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cây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j 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cũng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đổ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 marL="342900" marR="0" lvl="0" indent="-34290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cây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đổ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về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bên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phải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tất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cả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cây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j 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cũng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đổ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 marL="342900" marR="0" lvl="0" indent="-342900" algn="just">
                  <a:lnSpc>
                    <a:spcPct val="107000"/>
                  </a:lnSpc>
                  <a:spcBef>
                    <a:spcPts val="3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Mỗi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cây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chỉ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đổ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lần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về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bên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trái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hoặc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bên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phải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Do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bài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đặt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ra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đối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Hùng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nhỏ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nhất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cây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mà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nhân cần cưa đổ đảm bảo hạ đổ toàn bộ hàng cây.</a:t>
                </a:r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0230E2-E38E-424B-9451-A00D22904B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1" y="1526959"/>
                <a:ext cx="10821233" cy="4128117"/>
              </a:xfrm>
              <a:blipFill>
                <a:blip r:embed="rId2"/>
                <a:stretch>
                  <a:fillRect l="-451" r="-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45A80-E248-4948-9A28-5E8593A6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vi-VN">
                <a:solidFill>
                  <a:schemeClr val="tx1"/>
                </a:solidFill>
              </a:rPr>
              <a:t>Trường đại học Công nghệ thông tin - ĐHQG TP.HCM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D7E50-4359-40B2-8F6C-05CE2F52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70F8E9-18D8-4CC0-AD15-86175E10E6E5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919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0230E2-E38E-424B-9451-A00D22904B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4101" y="-26803"/>
                <a:ext cx="5599734" cy="6381565"/>
              </a:xfrm>
            </p:spPr>
            <p:txBody>
              <a:bodyPr>
                <a:norm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Yêu </a:t>
                </a:r>
                <a:r>
                  <a:rPr lang="en-US" sz="1800" b="1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cầu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Giúp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Hùng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giải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quyết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bài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đặt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ra.</a:t>
                </a:r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Input</a:t>
                </a:r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Dòng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đầu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tiên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ghi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nguyên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dương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Dòng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thứ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hai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chứa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n 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nguyên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dương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ghi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nhau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bởi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dấu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mỗi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vượt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quá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Output</a:t>
                </a:r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Dòng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đầu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tiên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ghi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nguyên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dương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cây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mà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nhân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cần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cưa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đổ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Dòng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thứ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hai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ghi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dãy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nguyên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dãy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chỉ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cây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thứ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tự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nhân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phải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lần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lượt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cưa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đổ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dương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cây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cần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đổ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về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bên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phải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âm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cây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cần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đổ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về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bên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trái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1125"/>
                  </a:spcBef>
                  <a:spcAft>
                    <a:spcPts val="1125"/>
                  </a:spcAft>
                </a:pP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nhiều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chỉ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cần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đưa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ra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tùy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ý.</a:t>
                </a:r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0230E2-E38E-424B-9451-A00D22904B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101" y="-26803"/>
                <a:ext cx="5599734" cy="6381565"/>
              </a:xfrm>
              <a:blipFill>
                <a:blip r:embed="rId2"/>
                <a:stretch>
                  <a:fillRect l="-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45A80-E248-4948-9A28-5E8593A6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vi-VN">
                <a:solidFill>
                  <a:schemeClr val="tx1"/>
                </a:solidFill>
              </a:rPr>
              <a:t>Trường đại học Công nghệ thông tin - ĐHQG TP.HCM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D7E50-4359-40B2-8F6C-05CE2F52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70F8E9-18D8-4CC0-AD15-86175E10E6E5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8" name="Table 6">
            <a:extLst>
              <a:ext uri="{FF2B5EF4-FFF2-40B4-BE49-F238E27FC236}">
                <a16:creationId xmlns:a16="http://schemas.microsoft.com/office/drawing/2014/main" id="{79394528-3589-4A0D-8B92-BBA1174994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9286283"/>
              </p:ext>
            </p:extLst>
          </p:nvPr>
        </p:nvGraphicFramePr>
        <p:xfrm>
          <a:off x="6512518" y="1857851"/>
          <a:ext cx="5260799" cy="2431099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2863843">
                  <a:extLst>
                    <a:ext uri="{9D8B030D-6E8A-4147-A177-3AD203B41FA5}">
                      <a16:colId xmlns:a16="http://schemas.microsoft.com/office/drawing/2014/main" val="172322537"/>
                    </a:ext>
                  </a:extLst>
                </a:gridCol>
                <a:gridCol w="2396956">
                  <a:extLst>
                    <a:ext uri="{9D8B030D-6E8A-4147-A177-3AD203B41FA5}">
                      <a16:colId xmlns:a16="http://schemas.microsoft.com/office/drawing/2014/main" val="3480886827"/>
                    </a:ext>
                  </a:extLst>
                </a:gridCol>
              </a:tblGrid>
              <a:tr h="804959">
                <a:tc>
                  <a:txBody>
                    <a:bodyPr/>
                    <a:lstStyle/>
                    <a:p>
                      <a:r>
                        <a:rPr lang="en-US" sz="3300" b="0" cap="none" spc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</a:t>
                      </a:r>
                    </a:p>
                  </a:txBody>
                  <a:tcPr marL="280198" marR="215537" marT="215537" marB="21553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b="0" cap="none" spc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OUTPUT</a:t>
                      </a:r>
                    </a:p>
                  </a:txBody>
                  <a:tcPr marL="280198" marR="215537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675111"/>
                  </a:ext>
                </a:extLst>
              </a:tr>
              <a:tr h="1497105">
                <a:tc>
                  <a:txBody>
                    <a:bodyPr/>
                    <a:lstStyle/>
                    <a:p>
                      <a:r>
                        <a:rPr lang="en-US" sz="33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r>
                        <a:rPr lang="en-US" sz="33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1 2 3 1 1</a:t>
                      </a:r>
                    </a:p>
                  </a:txBody>
                  <a:tcPr marL="280198" marR="215537" marT="215537" marB="21553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r>
                        <a:rPr lang="en-US" sz="33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3 -2</a:t>
                      </a:r>
                    </a:p>
                  </a:txBody>
                  <a:tcPr marL="280198" marR="215537" marT="215537" marB="21553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929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233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253E5-6584-4A97-8C5A-499A28139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886" y="685799"/>
            <a:ext cx="7077667" cy="48926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BÀI 1: 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Khởi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động</a:t>
            </a:r>
            <a:endParaRPr lang="en-US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EC335A-D1CD-4687-AB54-7E9FEC72B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532691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C0CB1-32E9-4884-8AF9-B3B4697D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1">
                    <a:alpha val="60000"/>
                  </a:schemeClr>
                </a:solidFill>
                <a:effectLst/>
                <a:latin typeface="+mn-lt"/>
                <a:ea typeface="+mn-ea"/>
                <a:cs typeface="+mn-cs"/>
              </a:rPr>
              <a:t>Trường đại học Công nghệ thông tin - ĐHQG TP.HCM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6BF33-7900-487D-BEC9-637AD1E1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D870F8E9-18D8-4CC0-AD15-86175E10E6E5}" type="slidenum"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</a:t>
            </a:fld>
            <a:endParaRPr lang="en-US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3928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A20EB1-FFED-4646-86E8-1E67E844D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66835"/>
            <a:ext cx="8420877" cy="8420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Abstraction: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A1462-1B5C-4986-B68E-293E2BDA1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 dirty="0" err="1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b="0" i="0" kern="1200" dirty="0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đại</a:t>
            </a:r>
            <a:r>
              <a:rPr lang="en-US" b="0" i="0" kern="1200" dirty="0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b="0" i="0" kern="1200" dirty="0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b="0" i="0" kern="1200" dirty="0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nghệ</a:t>
            </a:r>
            <a:r>
              <a:rPr lang="en-US" b="0" i="0" kern="1200" dirty="0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b="0" i="0" kern="1200" dirty="0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 tin - ĐHQG TP.HCM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2F305-D98C-4B80-B80E-9DFA2B06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D870F8E9-18D8-4CC0-AD15-86175E10E6E5}" type="slidenum"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20</a:t>
            </a:fld>
            <a:endParaRPr lang="en-US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86E52E0-E250-4C2A-9B4E-9C40318914A4}"/>
              </a:ext>
            </a:extLst>
          </p:cNvPr>
          <p:cNvSpPr txBox="1">
            <a:spLocks/>
          </p:cNvSpPr>
          <p:nvPr/>
        </p:nvSpPr>
        <p:spPr>
          <a:xfrm>
            <a:off x="684211" y="2879954"/>
            <a:ext cx="8420877" cy="84201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Pattern Recognition: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ACD503-AAF1-4D37-BC87-0EABDD387D17}"/>
              </a:ext>
            </a:extLst>
          </p:cNvPr>
          <p:cNvSpPr txBox="1"/>
          <p:nvPr/>
        </p:nvSpPr>
        <p:spPr>
          <a:xfrm>
            <a:off x="684211" y="1454784"/>
            <a:ext cx="61078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Tìm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kiếm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tuyến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tính</a:t>
            </a:r>
            <a:endParaRPr lang="en-US" sz="2000" dirty="0">
              <a:latin typeface="Calibri" panose="020F0502020204030204" pitchFamily="34" charset="0"/>
              <a:ea typeface="Yu Mincho" panose="020B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8BD153-7662-475A-85FA-1929C3E6F545}"/>
              </a:ext>
            </a:extLst>
          </p:cNvPr>
          <p:cNvSpPr txBox="1"/>
          <p:nvPr/>
        </p:nvSpPr>
        <p:spPr>
          <a:xfrm>
            <a:off x="677502" y="3784087"/>
            <a:ext cx="101595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tìm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ra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cây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I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đổ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, ta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biết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cây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trước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đổ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hay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tức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i-1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đổ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sang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, hay i+1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đổ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sang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trái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cũng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chiều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cao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cây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bao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nhiêu</a:t>
            </a:r>
            <a:endParaRPr lang="en-US" sz="2000" dirty="0">
              <a:latin typeface="Times New Roman" panose="02020603050405020304" pitchFamily="18" charset="0"/>
              <a:ea typeface="Yu Mincho" panose="020B0400000000000000" pitchFamily="18" charset="-128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=&gt; Ta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thấy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bài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đặc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Gồm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bài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con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gối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nhau</a:t>
            </a:r>
            <a:endParaRPr lang="en-US" sz="2000" dirty="0">
              <a:latin typeface="Times New Roman" panose="02020603050405020304" pitchFamily="18" charset="0"/>
              <a:ea typeface="Yu Mincho" panose="020B0400000000000000" pitchFamily="18" charset="-128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=&gt;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Quy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hoạch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động</a:t>
            </a:r>
            <a:endParaRPr lang="en-US" sz="2000" dirty="0">
              <a:latin typeface="Calibri" panose="020F0502020204030204" pitchFamily="34" charset="0"/>
              <a:ea typeface="Yu Mincho" panose="020B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26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2923D7-499B-4C9A-8B1A-8D110EE7D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800"/>
            <a:ext cx="8420877" cy="8420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Algorithm Design: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76000-7658-4364-8A33-E3859AFB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Trường đại học Công nghệ thông tin - ĐHQG TP.HCM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68BC6-CB98-4CB0-B917-217B3722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D870F8E9-18D8-4CC0-AD15-86175E10E6E5}" type="slidenum"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21</a:t>
            </a:fld>
            <a:endParaRPr lang="en-US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9B86B0-8941-4D51-8BA4-C3AAEDF26982}"/>
                  </a:ext>
                </a:extLst>
              </p:cNvPr>
              <p:cNvSpPr txBox="1"/>
              <p:nvPr/>
            </p:nvSpPr>
            <p:spPr>
              <a:xfrm>
                <a:off x="681036" y="1587083"/>
                <a:ext cx="11055244" cy="2785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vi-VN" sz="2000" dirty="0">
                    <a:solidFill>
                      <a:schemeClr val="tx2">
                        <a:lumMod val="75000"/>
                      </a:schemeClr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Bước 1: Chuẩn bị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vi-VN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Ta sẽ xây dựng hai mảng L[] và R[]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, </a:t>
                </a:r>
                <a:r>
                  <a:rPr lang="vi-VN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trong đó L[i] là vị trí j nhỏ nhất mà bị cây i làm đổ nếu đẩy về bên trái, tương tự với R.</a:t>
                </a:r>
                <a:endParaRPr lang="en-US" sz="20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vi-VN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vi-VN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vi-VN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vi-VN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]=</m:t>
                      </m:r>
                      <m:r>
                        <m:rPr>
                          <m:nor/>
                        </m:rPr>
                        <a:rPr lang="vi-VN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min</m:t>
                      </m:r>
                      <m:r>
                        <m:rPr>
                          <m:nor/>
                        </m:rPr>
                        <a:rPr lang="vi-VN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vi-VN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vi-VN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vi-VN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min</m:t>
                      </m:r>
                      <m:r>
                        <m:rPr>
                          <m:nor/>
                        </m:rPr>
                        <a:rPr lang="vi-VN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vi-VN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vi-VN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vi-VN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vi-VN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])</m:t>
                      </m:r>
                      <m:r>
                        <m:rPr>
                          <m:nor/>
                        </m:rPr>
                        <a:rPr lang="en-US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vi-VN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vi-VN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ớ</m:t>
                      </m:r>
                      <m:r>
                        <m:rPr>
                          <m:nor/>
                        </m:rPr>
                        <a:rPr lang="en-US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vi-VN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vi-VN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vi-VN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vi-VN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vi-VN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vi-VN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]</m:t>
                      </m:r>
                      <m:r>
                        <m:rPr>
                          <m:nor/>
                        </m:rPr>
                        <a:rPr lang="en-US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vi-VN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nor/>
                        </m:rPr>
                        <a:rPr lang="en-US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vi-VN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vi-VN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nor/>
                        </m:rPr>
                        <a:rPr lang="en-US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vi-VN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vi-VN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] </m:t>
                      </m:r>
                    </m:oMath>
                  </m:oMathPara>
                </a14:m>
                <a:endParaRPr lang="vi-VN" sz="20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vi-VN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Để tính L[] ta duy trì một stack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vi-VN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chứa các chỉ số tăng dần. Trước khi thêm một cây i mới vào, các cây bị nó trực tiếp làm đổ sẽ bị pop ra, đồng thời ta cập nhật L[i]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vi-VN" sz="20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9B86B0-8941-4D51-8BA4-C3AAEDF26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36" y="1587083"/>
                <a:ext cx="11055244" cy="2785699"/>
              </a:xfrm>
              <a:prstGeom prst="rect">
                <a:avLst/>
              </a:prstGeom>
              <a:blipFill>
                <a:blip r:embed="rId2"/>
                <a:stretch>
                  <a:fillRect l="-607" t="-1094" r="-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46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76000-7658-4364-8A33-E3859AFB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Trường đại học Công nghệ thông tin - ĐHQG TP.HCM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68BC6-CB98-4CB0-B917-217B3722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D870F8E9-18D8-4CC0-AD15-86175E10E6E5}" type="slidenum"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22</a:t>
            </a:fld>
            <a:endParaRPr lang="en-US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9B86B0-8941-4D51-8BA4-C3AAEDF26982}"/>
              </a:ext>
            </a:extLst>
          </p:cNvPr>
          <p:cNvSpPr txBox="1"/>
          <p:nvPr/>
        </p:nvSpPr>
        <p:spPr>
          <a:xfrm>
            <a:off x="684212" y="1358149"/>
            <a:ext cx="11055244" cy="3320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vi-VN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Bước 2: Quy hoạch động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vi-VN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Gọi F(i) là số cây cần phải đổ nhỏ nhất để các cây có chỉ số 1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…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đều đổ.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vi-VN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Để tính F(i) cần xét 2 trường hợp: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vi-VN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•	Nếu ta đẩy cây i qua trái: F(i)=min[F(j−1)+1] với L[i]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≤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j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≤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(1)</a:t>
            </a:r>
            <a:endParaRPr lang="vi-VN" sz="2000" dirty="0"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vi-VN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•	Nếu cây i bị đẩy qua phải bởi cây j F(i)=min[F(j−1)+1] với 1≤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j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≤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i</a:t>
            </a:r>
            <a:r>
              <a:rPr lang="vi-VN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và R[j]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≥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(2)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vi-VN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Có thể dễ dàng tính các F[] trong O(N2). Có thể dùng các cấu trúc dữ liệu quản lí đoạn để giảm xuống O(NlogN).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vi-VN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Ta có thể sử dụng stack để giảm độ phức tạp xuống O(N).</a:t>
            </a:r>
          </a:p>
        </p:txBody>
      </p:sp>
    </p:spTree>
    <p:extLst>
      <p:ext uri="{BB962C8B-B14F-4D97-AF65-F5344CB8AC3E}">
        <p14:creationId xmlns:p14="http://schemas.microsoft.com/office/powerpoint/2010/main" val="62889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76000-7658-4364-8A33-E3859AFB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Trường đại học Công nghệ thông tin - ĐHQG TP.HCM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68BC6-CB98-4CB0-B917-217B3722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D870F8E9-18D8-4CC0-AD15-86175E10E6E5}" type="slidenum"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23</a:t>
            </a:fld>
            <a:endParaRPr lang="en-US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9B86B0-8941-4D51-8BA4-C3AAEDF26982}"/>
                  </a:ext>
                </a:extLst>
              </p:cNvPr>
              <p:cNvSpPr txBox="1"/>
              <p:nvPr/>
            </p:nvSpPr>
            <p:spPr>
              <a:xfrm>
                <a:off x="684212" y="1157919"/>
                <a:ext cx="11055244" cy="3876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vi-VN" sz="2000" b="1" i="1" dirty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F(i)=min[F(j−1)+1] với L[i]</a:t>
                </a:r>
                <a:r>
                  <a:rPr lang="en-US" sz="2000" b="1" i="1" dirty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vi-VN" sz="2000" b="1" i="1" dirty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≤</a:t>
                </a:r>
                <a:r>
                  <a:rPr lang="en-US" sz="2000" b="1" i="1" dirty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vi-VN" sz="2000" b="1" i="1" dirty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j</a:t>
                </a:r>
                <a:r>
                  <a:rPr lang="en-US" sz="2000" b="1" i="1" dirty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vi-VN" sz="2000" b="1" i="1" dirty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≤</a:t>
                </a:r>
                <a:r>
                  <a:rPr lang="en-US" sz="2000" b="1" i="1" dirty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b="1" i="1" dirty="0" err="1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i</a:t>
                </a:r>
                <a:r>
                  <a:rPr lang="en-US" sz="2000" b="1" i="1" dirty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				(1)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vi-VN" sz="2000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Để xử lí </a:t>
                </a:r>
                <a:r>
                  <a:rPr lang="vi-VN" sz="2000" b="1" i="1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(1)</a:t>
                </a:r>
                <a:r>
                  <a:rPr lang="en-US" sz="2000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, ta</a:t>
                </a:r>
                <a:r>
                  <a:rPr lang="vi-VN" sz="2000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cài đặt được ngắn gọn</a:t>
                </a:r>
                <a:r>
                  <a:rPr lang="en-US" sz="2000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như</a:t>
                </a:r>
                <a:r>
                  <a:rPr lang="en-US" sz="2000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thế</a:t>
                </a:r>
                <a:r>
                  <a:rPr lang="en-US" sz="2000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này</a:t>
                </a:r>
                <a:r>
                  <a:rPr lang="vi-VN" sz="2000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𝐹</m:t>
                    </m:r>
                    <m: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[</m:t>
                    </m:r>
                    <m: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𝐿</m:t>
                    </m:r>
                    <m: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[</m:t>
                    </m:r>
                    <m: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𝑖</m:t>
                    </m:r>
                    <m: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]−1]=</m:t>
                    </m:r>
                    <m:r>
                      <m:rPr>
                        <m:sty m:val="p"/>
                      </m:rP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min</m:t>
                    </m:r>
                    <m: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⁡[</m:t>
                    </m:r>
                    <m: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𝐹</m:t>
                    </m:r>
                    <m: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𝑗</m:t>
                    </m:r>
                    <m: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−1)+1] </m:t>
                    </m:r>
                  </m:oMath>
                </a14:m>
                <a:r>
                  <a:rPr lang="vi-VN" sz="2000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với </a:t>
                </a:r>
                <a14:m>
                  <m:oMath xmlns:m="http://schemas.openxmlformats.org/officeDocument/2006/math">
                    <m: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vi-VN" sz="2000" i="1" dirty="0" smtClean="0"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vi-VN" sz="2000" i="1" dirty="0" smtClean="0"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≤</m:t>
                    </m:r>
                    <m: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𝑗</m:t>
                    </m:r>
                    <m: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≤</m:t>
                    </m:r>
                    <m: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2000" dirty="0">
                  <a:latin typeface="Times New Roman" panose="02020603050405020304" pitchFamily="18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vi-VN" sz="2000" b="1" i="1" dirty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F(i)=min[F(j−1)+1] với 1≤</a:t>
                </a:r>
                <a:r>
                  <a:rPr lang="en-US" sz="2000" b="1" i="1" dirty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vi-VN" sz="2000" b="1" i="1" dirty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j</a:t>
                </a:r>
                <a:r>
                  <a:rPr lang="en-US" sz="2000" b="1" i="1" dirty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vi-VN" sz="2000" b="1" i="1" dirty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≤</a:t>
                </a:r>
                <a:r>
                  <a:rPr lang="en-US" sz="2000" b="1" i="1" dirty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b="1" i="1" dirty="0" err="1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i</a:t>
                </a:r>
                <a:r>
                  <a:rPr lang="vi-VN" sz="2000" b="1" i="1" dirty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và R[j]</a:t>
                </a:r>
                <a:r>
                  <a:rPr lang="en-US" sz="2000" b="1" i="1" dirty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vi-VN" sz="2000" b="1" i="1" dirty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≥</a:t>
                </a:r>
                <a:r>
                  <a:rPr lang="en-US" sz="2000" b="1" i="1" dirty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b="1" i="1" dirty="0" err="1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i</a:t>
                </a:r>
                <a:r>
                  <a:rPr lang="en-US" sz="2000" b="1" i="1" dirty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			</a:t>
                </a:r>
                <a:r>
                  <a:rPr lang="vi-VN" sz="2000" b="1" i="1" dirty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(2)</a:t>
                </a:r>
                <a:endParaRPr lang="en-US" sz="2000" b="1" i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vi-VN" sz="2000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Để xử lí </a:t>
                </a:r>
                <a:r>
                  <a:rPr lang="vi-VN" sz="2000" b="1" i="1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(2)</a:t>
                </a:r>
                <a:r>
                  <a:rPr lang="vi-VN" sz="2000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ta sẽ sử dụng một </a:t>
                </a:r>
                <a:r>
                  <a:rPr lang="vi-VN" sz="2000" b="1" i="1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stack</a:t>
                </a:r>
                <a:r>
                  <a:rPr lang="vi-VN" sz="2000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để lưu các vị trí có </a:t>
                </a:r>
                <a:r>
                  <a:rPr lang="vi-VN" sz="2000" b="1" i="1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R[] </a:t>
                </a:r>
                <a:r>
                  <a:rPr lang="vi-VN" sz="2000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giảm dần, đồng thời luôn duy trì sao cho giá trị ở </a:t>
                </a:r>
                <a:r>
                  <a:rPr lang="vi-VN" sz="2000" b="1" i="1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top</a:t>
                </a:r>
                <a:r>
                  <a:rPr lang="vi-VN" sz="2000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của </a:t>
                </a:r>
                <a:r>
                  <a:rPr lang="vi-VN" sz="2000" b="1" i="1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stack</a:t>
                </a:r>
                <a:r>
                  <a:rPr lang="vi-VN" sz="2000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luôn là tốt nhất. Chú ý là với </a:t>
                </a:r>
                <a14:m>
                  <m:oMath xmlns:m="http://schemas.openxmlformats.org/officeDocument/2006/math">
                    <m: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𝑗</m:t>
                    </m:r>
                    <m: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&lt;</m:t>
                    </m:r>
                    <m: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𝑖</m:t>
                    </m:r>
                    <m: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vi-VN" sz="2000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và </a:t>
                </a:r>
                <a14:m>
                  <m:oMath xmlns:m="http://schemas.openxmlformats.org/officeDocument/2006/math">
                    <m: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𝑅</m:t>
                    </m:r>
                    <m: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[</m:t>
                    </m:r>
                    <m: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𝑗</m:t>
                    </m:r>
                    <m: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]≥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vi-VN" sz="2000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thì </a:t>
                </a:r>
                <a14:m>
                  <m:oMath xmlns:m="http://schemas.openxmlformats.org/officeDocument/2006/math">
                    <m: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𝑅</m:t>
                    </m:r>
                    <m: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[</m:t>
                    </m:r>
                    <m: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𝑗</m:t>
                    </m:r>
                    <m: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]≥</m:t>
                    </m:r>
                    <m: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𝑅</m:t>
                    </m:r>
                    <m: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[</m:t>
                    </m:r>
                    <m: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𝑖</m:t>
                    </m:r>
                    <m: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vi-VN" sz="2000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. Như vậy nếu tại mỗi bước ta </a:t>
                </a:r>
                <a:r>
                  <a:rPr lang="vi-VN" sz="2000" b="1" i="1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pop</a:t>
                </a:r>
                <a:r>
                  <a:rPr lang="vi-VN" sz="2000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các vị trí </a:t>
                </a:r>
                <a:r>
                  <a:rPr lang="vi-VN" sz="2000" b="1" i="1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j</a:t>
                </a:r>
                <a:r>
                  <a:rPr lang="vi-VN" sz="2000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có </a:t>
                </a:r>
                <a14:m>
                  <m:oMath xmlns:m="http://schemas.openxmlformats.org/officeDocument/2006/math">
                    <m:r>
                      <a:rPr lang="vi-VN" sz="2000" b="1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𝑹</m:t>
                    </m:r>
                    <m:r>
                      <a:rPr lang="vi-VN" sz="2000" b="1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[</m:t>
                    </m:r>
                    <m:r>
                      <a:rPr lang="vi-VN" sz="2000" b="1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𝒋</m:t>
                    </m:r>
                    <m:r>
                      <a:rPr lang="vi-VN" sz="2000" b="1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]&lt;</m:t>
                    </m:r>
                    <m:r>
                      <a:rPr lang="vi-VN" sz="2000" b="1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𝒊</m:t>
                    </m:r>
                    <m:r>
                      <a:rPr lang="vi-VN" sz="2000" b="1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vi-VN" sz="2000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ra khỏi stack, thì sẽ luôn duy trì được tính chất của </a:t>
                </a:r>
                <a:r>
                  <a:rPr lang="vi-VN" sz="2000" b="1" i="1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stack</a:t>
                </a:r>
                <a:r>
                  <a:rPr lang="vi-VN" sz="2000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vì lúc này đảm bảo được </a:t>
                </a:r>
                <a:r>
                  <a:rPr lang="vi-VN" sz="2000" b="1" i="1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R[i] </a:t>
                </a:r>
                <a:r>
                  <a:rPr lang="vi-VN" sz="2000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là nhỏ hơn các </a:t>
                </a:r>
                <a:r>
                  <a:rPr lang="vi-VN" sz="2000" b="1" i="1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R[]</a:t>
                </a:r>
                <a:r>
                  <a:rPr lang="vi-VN" sz="2000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đang ở trong stack, đồng thời nếu </a:t>
                </a:r>
                <a:r>
                  <a:rPr lang="vi-VN" sz="2000" b="1" i="1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F(i−1)</a:t>
                </a:r>
                <a:r>
                  <a:rPr lang="vi-VN" sz="2000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không tốt bằng giá trị ở đầu </a:t>
                </a:r>
                <a:r>
                  <a:rPr lang="vi-VN" sz="2000" b="1" i="1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stack</a:t>
                </a:r>
                <a:r>
                  <a:rPr lang="vi-VN" sz="2000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thì ta sẽ không đẩy </a:t>
                </a:r>
                <a:r>
                  <a:rPr lang="vi-VN" sz="2000" b="1" i="1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i</a:t>
                </a:r>
                <a:r>
                  <a:rPr lang="vi-VN" sz="2000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vào (để đảm bảo giá trị ở top luôn là tốt nhất).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9B86B0-8941-4D51-8BA4-C3AAEDF26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157919"/>
                <a:ext cx="11055244" cy="3876254"/>
              </a:xfrm>
              <a:prstGeom prst="rect">
                <a:avLst/>
              </a:prstGeom>
              <a:blipFill>
                <a:blip r:embed="rId2"/>
                <a:stretch>
                  <a:fillRect l="-551" t="-943" r="-772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92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76000-7658-4364-8A33-E3859AFB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Trường đại học Công nghệ thông tin - ĐHQG TP.HCM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68BC6-CB98-4CB0-B917-217B3722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D870F8E9-18D8-4CC0-AD15-86175E10E6E5}" type="slidenum"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24</a:t>
            </a:fld>
            <a:endParaRPr lang="en-US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CBCB77-4496-4BE6-B11D-E7994418F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76" y="91545"/>
            <a:ext cx="5492544" cy="59624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2434D1-5D08-4AF6-884C-3A80C2AD7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488" y="121371"/>
            <a:ext cx="6080655" cy="593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07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ECCE7-CC90-4146-B0A0-D61804900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9678988" cy="25386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BTVN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BC179-06C3-4429-8731-65939CE36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871" y="3296428"/>
            <a:ext cx="7005742" cy="11430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1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1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21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1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1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1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1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1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1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code </a:t>
            </a:r>
            <a:r>
              <a:rPr lang="en-US" sz="21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1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NNLT Python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sz="21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r>
              <a:rPr lang="en-US" sz="21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1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19520448@gm.uit.edu.vn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69035-2FF4-4D81-8185-4D5762EF8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Trường đại học Công nghệ thông tin - ĐHQG TP.HCM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7BD51D-1390-428A-A125-FBBF93B4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D870F8E9-18D8-4CC0-AD15-86175E10E6E5}" type="slidenum">
              <a:rPr lang="en-US" b="0" i="0" kern="120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25</a:t>
            </a:fld>
            <a:endParaRPr lang="en-US" b="0" i="0" kern="1200">
              <a:solidFill>
                <a:srgbClr val="FFFFFF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4715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49E91C-CE53-4F88-A376-C2E42CD5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414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en-US" sz="7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NgUỒN</a:t>
            </a:r>
            <a:endParaRPr lang="en-US" sz="7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A97B8-5D7B-42E6-87C6-DE86D8B1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513958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vi-VN">
                <a:solidFill>
                  <a:schemeClr val="tx1">
                    <a:alpha val="60000"/>
                  </a:schemeClr>
                </a:solidFill>
              </a:rPr>
              <a:t>Trường đại học Công nghệ thông tin - ĐHQG TP.HCM</a:t>
            </a:r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4F98-B1BC-47D8-8FDA-0B1206DFB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https://vnoi.info/</a:t>
            </a:r>
            <a:endParaRPr lang="en-US" u="sng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http://ntucoder.net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782B2-32E8-487F-B006-73846BFA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48144" y="5578475"/>
            <a:ext cx="1057301" cy="6699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70F8E9-18D8-4CC0-AD15-86175E10E6E5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70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25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27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29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31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33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35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gradFill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Person in a tunnel">
            <a:extLst>
              <a:ext uri="{FF2B5EF4-FFF2-40B4-BE49-F238E27FC236}">
                <a16:creationId xmlns:a16="http://schemas.microsoft.com/office/drawing/2014/main" id="{871EB6E2-CB6C-4778-855F-178CAEDDE1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2214" b="35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CD4EF6-F96E-4A75-985E-AE0EB01FA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80010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THANKS FOR WATCHING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783184-522D-4063-A971-DBA255F4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tx1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Trường đại học Công nghệ thông tin - ĐHQG TP.HCM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32B8CF-5F50-4260-9434-747E5B8F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870F8E9-18D8-4CC0-AD15-86175E10E6E5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 defTabSz="914400">
                <a:spcAft>
                  <a:spcPts val="600"/>
                </a:spcAft>
              </a:pPr>
              <a:t>27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53" name="Group 37">
            <a:extLst>
              <a:ext uri="{FF2B5EF4-FFF2-40B4-BE49-F238E27FC236}">
                <a16:creationId xmlns:a16="http://schemas.microsoft.com/office/drawing/2014/main" id="{EA75029C-64B9-41D0-9540-75846D4B0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8170" y="9144"/>
            <a:ext cx="6080656" cy="6163733"/>
            <a:chOff x="6108170" y="8467"/>
            <a:chExt cx="6080656" cy="6163733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AF6B07A-A0CD-4593-B501-E1D50968C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39">
              <a:extLst>
                <a:ext uri="{FF2B5EF4-FFF2-40B4-BE49-F238E27FC236}">
                  <a16:creationId xmlns:a16="http://schemas.microsoft.com/office/drawing/2014/main" id="{E1C2E537-D046-43E9-B78A-8D770E4C0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F1ED42C-32AB-4AA5-B9D5-2ADF552B0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2B69715-83DD-4F53-8564-D95D5D23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5BC2EBE-B4C1-42F9-9914-0F430C060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749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E5F74-18F5-4CAF-9B6B-F5FC04916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Đề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bài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0230E2-E38E-424B-9451-A00D22904B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2" y="1537006"/>
                <a:ext cx="8534400" cy="36152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n,k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biểu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diễn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tự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gồm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phần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tử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gồm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phần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tử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P(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n,k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nghĩa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0       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 2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n, k.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P(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n,k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modulo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0230E2-E38E-424B-9451-A00D22904B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1537006"/>
                <a:ext cx="8534400" cy="3615267"/>
              </a:xfrm>
              <a:blipFill>
                <a:blip r:embed="rId2"/>
                <a:stretch>
                  <a:fillRect l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45A80-E248-4948-9A28-5E8593A6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vi-VN">
                <a:solidFill>
                  <a:schemeClr val="tx1"/>
                </a:solidFill>
              </a:rPr>
              <a:t>Trường đại học Công nghệ thông tin - ĐHQG TP.HCM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D7E50-4359-40B2-8F6C-05CE2F52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70F8E9-18D8-4CC0-AD15-86175E10E6E5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063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0B5CB8-05ED-4D0C-8D71-537DF8439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vi-VN">
                <a:solidFill>
                  <a:schemeClr val="tx1"/>
                </a:solidFill>
              </a:rPr>
              <a:t>Trường đại học Công nghệ thông tin - ĐHQG TP.HCM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B35A0-58CF-4B49-8D37-E34A35B8A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70F8E9-18D8-4CC0-AD15-86175E10E6E5}" type="slidenum">
              <a:rPr lang="en-US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6D2241-25AA-4068-AA5F-98AEA4F47538}"/>
              </a:ext>
            </a:extLst>
          </p:cNvPr>
          <p:cNvSpPr txBox="1"/>
          <p:nvPr/>
        </p:nvSpPr>
        <p:spPr>
          <a:xfrm>
            <a:off x="612677" y="1925009"/>
            <a:ext cx="548332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n, 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T, n, 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≤ T ≤ 100, 1 ≤ n, k ≤ 1000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Table 6">
            <a:extLst>
              <a:ext uri="{FF2B5EF4-FFF2-40B4-BE49-F238E27FC236}">
                <a16:creationId xmlns:a16="http://schemas.microsoft.com/office/drawing/2014/main" id="{C09AA7EF-7D15-402B-A380-A653314AAA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5144525"/>
              </p:ext>
            </p:extLst>
          </p:nvPr>
        </p:nvGraphicFramePr>
        <p:xfrm>
          <a:off x="6928909" y="1761937"/>
          <a:ext cx="4584279" cy="304626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2090804">
                  <a:extLst>
                    <a:ext uri="{9D8B030D-6E8A-4147-A177-3AD203B41FA5}">
                      <a16:colId xmlns:a16="http://schemas.microsoft.com/office/drawing/2014/main" val="172322537"/>
                    </a:ext>
                  </a:extLst>
                </a:gridCol>
                <a:gridCol w="2493475">
                  <a:extLst>
                    <a:ext uri="{9D8B030D-6E8A-4147-A177-3AD203B41FA5}">
                      <a16:colId xmlns:a16="http://schemas.microsoft.com/office/drawing/2014/main" val="3480886827"/>
                    </a:ext>
                  </a:extLst>
                </a:gridCol>
              </a:tblGrid>
              <a:tr h="1020210">
                <a:tc>
                  <a:txBody>
                    <a:bodyPr/>
                    <a:lstStyle/>
                    <a:p>
                      <a:r>
                        <a:rPr lang="en-US" sz="3300" b="0" cap="none" spc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</a:t>
                      </a:r>
                    </a:p>
                  </a:txBody>
                  <a:tcPr marL="280198" marR="215537" marT="215537" marB="21553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b="0" cap="none" spc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OUTPUT</a:t>
                      </a:r>
                    </a:p>
                  </a:txBody>
                  <a:tcPr marL="280198" marR="215537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675111"/>
                  </a:ext>
                </a:extLst>
              </a:tr>
              <a:tr h="2026050">
                <a:tc>
                  <a:txBody>
                    <a:bodyPr/>
                    <a:lstStyle/>
                    <a:p>
                      <a:r>
                        <a:rPr lang="en-US" sz="33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r>
                        <a:rPr lang="en-US" sz="33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5 2</a:t>
                      </a:r>
                    </a:p>
                    <a:p>
                      <a:r>
                        <a:rPr lang="en-US" sz="33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4 2</a:t>
                      </a:r>
                    </a:p>
                  </a:txBody>
                  <a:tcPr marL="280198" marR="215537" marT="215537" marB="21553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 cap="none" spc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33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</a:p>
                    <a:p>
                      <a:r>
                        <a:rPr lang="en-US" sz="33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280198" marR="215537" marT="215537" marB="21553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929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2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A20EB1-FFED-4646-86E8-1E67E844D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66835"/>
            <a:ext cx="8420877" cy="8420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Abstraction: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A1462-1B5C-4986-B68E-293E2BDA1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Trường đại học Công nghệ thông tin - ĐHQG TP.HCM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2F305-D98C-4B80-B80E-9DFA2B06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D870F8E9-18D8-4CC0-AD15-86175E10E6E5}" type="slidenum"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5</a:t>
            </a:fld>
            <a:endParaRPr lang="en-US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079F97-D5DB-4F2F-9A20-AC05E5BEC353}"/>
                  </a:ext>
                </a:extLst>
              </p:cNvPr>
              <p:cNvSpPr txBox="1"/>
              <p:nvPr/>
            </p:nvSpPr>
            <p:spPr>
              <a:xfrm>
                <a:off x="684212" y="1458415"/>
                <a:ext cx="9241023" cy="567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ea typeface="Yu Mincho" panose="020B0400000000000000" pitchFamily="18" charset="-128"/>
                    <a:cs typeface="Times New Roman" panose="02020603050405020304" pitchFamily="18" charset="0"/>
                  </a:rPr>
                  <a:t>Tính</a:t>
                </a:r>
                <a:r>
                  <a:rPr lang="en-US" sz="2000" dirty="0">
                    <a:latin typeface="Calibri" panose="020F0502020204030204" pitchFamily="34" charset="0"/>
                    <a:ea typeface="Yu Mincho" panose="020B0400000000000000" pitchFamily="18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2000" dirty="0">
                    <a:latin typeface="Calibri" panose="020F0502020204030204" pitchFamily="34" charset="0"/>
                    <a:ea typeface="Yu Mincho" panose="020B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ea typeface="Yu Mincho" panose="020B0400000000000000" pitchFamily="18" charset="-128"/>
                    <a:cs typeface="Times New Roman" panose="02020603050405020304" pitchFamily="18" charset="0"/>
                  </a:rPr>
                  <a:t>mod</a:t>
                </a:r>
                <a:r>
                  <a:rPr lang="en-US" sz="2000" dirty="0">
                    <a:latin typeface="Calibri" panose="020F0502020204030204" pitchFamily="34" charset="0"/>
                    <a:ea typeface="Yu Mincho" panose="020B0400000000000000" pitchFamily="18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Yu Mincho" panose="020B0400000000000000" pitchFamily="18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Yu Mincho" panose="020B0400000000000000" pitchFamily="18" charset="-128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Yu Mincho" panose="020B0400000000000000" pitchFamily="18" charset="-128"/>
                            <a:cs typeface="Times New Roman" panose="02020603050405020304" pitchFamily="18" charset="0"/>
                          </a:rPr>
                          <m:t>9</m:t>
                        </m:r>
                      </m:sup>
                    </m:sSup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rPr>
                      <m:t> + 7</m:t>
                    </m:r>
                  </m:oMath>
                </a14:m>
                <a:endParaRPr lang="en-US" sz="2000" b="0" dirty="0">
                  <a:latin typeface="Calibri" panose="020F0502020204030204" pitchFamily="34" charset="0"/>
                  <a:ea typeface="Yu Mincho" panose="020B0400000000000000" pitchFamily="18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079F97-D5DB-4F2F-9A20-AC05E5BEC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458415"/>
                <a:ext cx="9241023" cy="567271"/>
              </a:xfrm>
              <a:prstGeom prst="rect">
                <a:avLst/>
              </a:prstGeom>
              <a:blipFill>
                <a:blip r:embed="rId2"/>
                <a:stretch>
                  <a:fillRect l="-660"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itle 1">
            <a:extLst>
              <a:ext uri="{FF2B5EF4-FFF2-40B4-BE49-F238E27FC236}">
                <a16:creationId xmlns:a16="http://schemas.microsoft.com/office/drawing/2014/main" id="{986E52E0-E250-4C2A-9B4E-9C40318914A4}"/>
              </a:ext>
            </a:extLst>
          </p:cNvPr>
          <p:cNvSpPr txBox="1">
            <a:spLocks/>
          </p:cNvSpPr>
          <p:nvPr/>
        </p:nvSpPr>
        <p:spPr>
          <a:xfrm>
            <a:off x="684211" y="2879954"/>
            <a:ext cx="8420877" cy="84201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Pattern Recognition: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ACD503-AAF1-4D37-BC87-0EABDD387D17}"/>
              </a:ext>
            </a:extLst>
          </p:cNvPr>
          <p:cNvSpPr txBox="1"/>
          <p:nvPr/>
        </p:nvSpPr>
        <p:spPr>
          <a:xfrm>
            <a:off x="684211" y="3779641"/>
            <a:ext cx="61078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Chia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trị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+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Áp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lí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nhỏ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Fermat</a:t>
            </a:r>
            <a:endParaRPr lang="en-US" sz="2000" dirty="0">
              <a:latin typeface="Calibri" panose="020F0502020204030204" pitchFamily="34" charset="0"/>
              <a:ea typeface="Yu Mincho" panose="020B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63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2923D7-499B-4C9A-8B1A-8D110EE7D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800"/>
            <a:ext cx="8420877" cy="8420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Algorithm Design: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76000-7658-4364-8A33-E3859AFB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Trường đại học Công nghệ thông tin - ĐHQG TP.HCM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68BC6-CB98-4CB0-B917-217B3722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D870F8E9-18D8-4CC0-AD15-86175E10E6E5}" type="slidenum"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6</a:t>
            </a:fld>
            <a:endParaRPr lang="en-US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9B86B0-8941-4D51-8BA4-C3AAEDF26982}"/>
                  </a:ext>
                </a:extLst>
              </p:cNvPr>
              <p:cNvSpPr txBox="1"/>
              <p:nvPr/>
            </p:nvSpPr>
            <p:spPr>
              <a:xfrm>
                <a:off x="681036" y="1587083"/>
                <a:ext cx="11055244" cy="4281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Do </a:t>
                </a:r>
                <a:r>
                  <a:rPr lang="en-US" sz="20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đề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bài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là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phân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số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nên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không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mod </a:t>
                </a:r>
                <a:r>
                  <a:rPr lang="en-US" sz="20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được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, </a:t>
                </a:r>
                <a:r>
                  <a:rPr lang="en-US" sz="20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phải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chuyển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thành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dạng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tích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của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2 </a:t>
                </a:r>
                <a:r>
                  <a:rPr lang="en-US" sz="20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số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Áp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dụng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định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lý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nhỏ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F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ermat: </a:t>
                </a:r>
                <a:r>
                  <a:rPr lang="vi-VN" sz="20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p là một số nguyên tố, thì với số nguyên a bất kỳ, sẽ chia hết p. Bằng kí hiệu đồng dư ta có</a:t>
                </a:r>
                <a:r>
                  <a:rPr lang="vi-VN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: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sup>
                    </m:sSup>
                    <m:r>
                      <a:rPr lang="en-US" sz="2000" b="1" i="0" smtClean="0">
                        <a:solidFill>
                          <a:schemeClr val="accent6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chemeClr val="accent6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sz="2000" b="1" i="1" smtClean="0">
                        <a:solidFill>
                          <a:schemeClr val="accent6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𝒂</m:t>
                    </m:r>
                    <m:r>
                      <a:rPr lang="en-US" sz="2000" b="1" i="1" smtClean="0">
                        <a:solidFill>
                          <a:schemeClr val="accent6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sz="2000" b="1" i="1" smtClean="0">
                        <a:solidFill>
                          <a:schemeClr val="accent6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𝒎𝒐𝒅</m:t>
                    </m:r>
                    <m:r>
                      <a:rPr lang="en-US" sz="2000" b="1" i="1" smtClean="0">
                        <a:solidFill>
                          <a:schemeClr val="accent6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chemeClr val="accent6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𝒑</m:t>
                    </m:r>
                    <m:r>
                      <a:rPr lang="en-US" sz="2000" b="1" i="1" smtClean="0">
                        <a:solidFill>
                          <a:schemeClr val="accent6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b="1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  <m: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  <m:r>
                      <a:rPr lang="en-US" sz="20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sz="20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sz="20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𝒎𝒐𝒅</m:t>
                        </m:r>
                        <m: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000" b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b="1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=&gt;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+6)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 (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+7)</m:t>
                    </m:r>
                  </m:oMath>
                </a14:m>
                <a:endParaRPr lang="en-US" sz="2000" b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marR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+5)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 </m:t>
                    </m:r>
                    <m:f>
                      <m:f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+7)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spcAft>
                    <a:spcPts val="800"/>
                  </a:spcAft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mod</m:t>
                        </m:r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+7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!∗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)!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+5)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9B86B0-8941-4D51-8BA4-C3AAEDF26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36" y="1587083"/>
                <a:ext cx="11055244" cy="4281108"/>
              </a:xfrm>
              <a:prstGeom prst="rect">
                <a:avLst/>
              </a:prstGeom>
              <a:blipFill>
                <a:blip r:embed="rId2"/>
                <a:stretch>
                  <a:fillRect l="-607" t="-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213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76000-7658-4364-8A33-E3859AFB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Trường đại học Công nghệ thông tin - ĐHQG TP.HCM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68BC6-CB98-4CB0-B917-217B3722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D870F8E9-18D8-4CC0-AD15-86175E10E6E5}" type="slidenum"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7</a:t>
            </a:fld>
            <a:endParaRPr lang="en-US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9B86B0-8941-4D51-8BA4-C3AAEDF26982}"/>
                  </a:ext>
                </a:extLst>
              </p:cNvPr>
              <p:cNvSpPr txBox="1"/>
              <p:nvPr/>
            </p:nvSpPr>
            <p:spPr>
              <a:xfrm>
                <a:off x="684212" y="1358149"/>
                <a:ext cx="11055244" cy="3547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)!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+5)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 err="1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là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quá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lớn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nên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phải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dùng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chia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để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trị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để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tính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Có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 dirty="0" smtClean="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000" i="1" dirty="0" smtClean="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000" i="1" dirty="0" smtClean="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000" i="1" dirty="0" smtClean="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∗…∗</m:t>
                    </m:r>
                    <m:r>
                      <a:rPr lang="en-US" sz="2000" i="1" dirty="0" smtClean="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000" i="1" dirty="0" smtClean="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 ( </m:t>
                    </m:r>
                    <m:r>
                      <a:rPr lang="en-US" sz="2000" i="1" dirty="0" smtClean="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i="1" dirty="0" smtClean="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ố </m:t>
                    </m:r>
                    <m:r>
                      <a:rPr lang="en-US" sz="2000" i="1" dirty="0" smtClean="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000" i="1" dirty="0" smtClean="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000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smtClean="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[ 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∗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∗…∗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 (</m:t>
                            </m:r>
                            <m:f>
                              <m:f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ố 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) ]∗[ 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∗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∗…∗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 (</m:t>
                            </m:r>
                            <m:f>
                              <m:f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ố 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) ] ∗ 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 ( </m:t>
                            </m:r>
                            <m:r>
                              <a:rPr lang="en-US" sz="2000" i="1" dirty="0" err="1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i="1" dirty="0" err="1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ế</m:t>
                            </m:r>
                            <m:r>
                              <a:rPr lang="en-US" sz="2000" i="1" dirty="0" err="1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000" i="1" dirty="0" err="1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sz="2000" i="1" dirty="0" err="1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ẻ)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latin typeface="Calibri" panose="020F0502020204030204" pitchFamily="34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[ 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∗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∗…∗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 (</m:t>
                            </m:r>
                            <m:f>
                              <m:f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ố 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) ]∗[ 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∗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∗…∗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 (</m:t>
                            </m:r>
                            <m:f>
                              <m:f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ố 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) ]   ( </m:t>
                            </m:r>
                            <m:r>
                              <a:rPr lang="en-US" sz="2000" i="1" dirty="0" err="1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i="1" dirty="0" err="1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ế</m:t>
                            </m:r>
                            <m:r>
                              <a:rPr lang="en-US" sz="2000" i="1" dirty="0" err="1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𝑐h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ẵ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i="1" dirty="0" err="1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)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latin typeface="Calibri" panose="020F0502020204030204" pitchFamily="34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=&gt;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Ta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có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thể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tính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nhờ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f>
                          <m:fPr>
                            <m:ctrlPr>
                              <a:rPr lang="en-US" sz="2000" i="1" dirty="0" smtClean="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2000" i="1" dirty="0" smtClean="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000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Tương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tự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ta có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thể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tính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f>
                          <m:fPr>
                            <m:ctrlP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nhờ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f>
                          <m:fPr>
                            <m:ctrlPr>
                              <a:rPr lang="en-US" sz="2000" i="1" dirty="0" smtClean="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sz="2000" i="1" dirty="0" smtClean="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000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=&gt;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Sử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dụng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đệ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quy</a:t>
                </a:r>
                <a:endParaRPr lang="en-US" sz="2000" dirty="0">
                  <a:effectLst/>
                  <a:latin typeface="Times New Roman" panose="02020603050405020304" pitchFamily="18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9B86B0-8941-4D51-8BA4-C3AAEDF26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358149"/>
                <a:ext cx="11055244" cy="3547446"/>
              </a:xfrm>
              <a:prstGeom prst="rect">
                <a:avLst/>
              </a:prstGeom>
              <a:blipFill>
                <a:blip r:embed="rId2"/>
                <a:stretch>
                  <a:fillRect l="-551" b="-1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0067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76000-7658-4364-8A33-E3859AFB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Trường đại học Công nghệ thông tin - ĐHQG TP.HCM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68BC6-CB98-4CB0-B917-217B3722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D870F8E9-18D8-4CC0-AD15-86175E10E6E5}" type="slidenum"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8</a:t>
            </a:fld>
            <a:endParaRPr lang="en-US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9B86B0-8941-4D51-8BA4-C3AAEDF26982}"/>
              </a:ext>
            </a:extLst>
          </p:cNvPr>
          <p:cNvSpPr txBox="1"/>
          <p:nvPr/>
        </p:nvSpPr>
        <p:spPr>
          <a:xfrm>
            <a:off x="684212" y="2772007"/>
            <a:ext cx="4675017" cy="481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Code </a:t>
            </a:r>
            <a:r>
              <a:rPr lang="en-US" sz="2400" dirty="0" err="1">
                <a:effectLst/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minh</a:t>
            </a:r>
            <a:r>
              <a:rPr lang="en-US" sz="2400" dirty="0">
                <a:effectLst/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en-US" sz="2400" dirty="0" err="1">
                <a:effectLst/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họa</a:t>
            </a:r>
            <a:r>
              <a:rPr lang="en-US" sz="2400" dirty="0">
                <a:effectLst/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(C++) </a:t>
            </a:r>
          </a:p>
        </p:txBody>
      </p:sp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E6FBEC76-42C2-4519-B812-8FBFE01D87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13217" y="91545"/>
            <a:ext cx="6155777" cy="653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44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253E5-6584-4A97-8C5A-499A28139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886" y="685799"/>
            <a:ext cx="7077667" cy="48926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BÀI 2: di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truyền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gien</a:t>
            </a:r>
            <a:endParaRPr lang="en-U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EC335A-D1CD-4687-AB54-7E9FEC72B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532691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C0CB1-32E9-4884-8AF9-B3B4697D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1">
                    <a:alpha val="60000"/>
                  </a:schemeClr>
                </a:solidFill>
                <a:effectLst/>
                <a:latin typeface="+mn-lt"/>
                <a:ea typeface="+mn-ea"/>
                <a:cs typeface="+mn-cs"/>
              </a:rPr>
              <a:t>Trường đại học Công nghệ thông tin - ĐHQG TP.HCM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6BF33-7900-487D-BEC9-637AD1E1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D870F8E9-18D8-4CC0-AD15-86175E10E6E5}" type="slidenum"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9</a:t>
            </a:fld>
            <a:endParaRPr lang="en-US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871482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1232</TotalTime>
  <Words>2463</Words>
  <Application>Microsoft Office PowerPoint</Application>
  <PresentationFormat>Widescreen</PresentationFormat>
  <Paragraphs>263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Cambria Math</vt:lpstr>
      <vt:lpstr>Century Gothic</vt:lpstr>
      <vt:lpstr>Courier New</vt:lpstr>
      <vt:lpstr>Symbol</vt:lpstr>
      <vt:lpstr>Tahoma</vt:lpstr>
      <vt:lpstr>Times New Roman</vt:lpstr>
      <vt:lpstr>Wingdings 3</vt:lpstr>
      <vt:lpstr>Slice</vt:lpstr>
      <vt:lpstr>Luyện tập: phân tích và thiết kế thuật toán</vt:lpstr>
      <vt:lpstr>BÀI 1: Khởi động</vt:lpstr>
      <vt:lpstr>Đề bài</vt:lpstr>
      <vt:lpstr>PowerPoint Presentation</vt:lpstr>
      <vt:lpstr>Abstraction:</vt:lpstr>
      <vt:lpstr>Algorithm Design: </vt:lpstr>
      <vt:lpstr>PowerPoint Presentation</vt:lpstr>
      <vt:lpstr>PowerPoint Presentation</vt:lpstr>
      <vt:lpstr>BÀI 2: di truyền gien</vt:lpstr>
      <vt:lpstr>Đề bài</vt:lpstr>
      <vt:lpstr>PowerPoint Presentation</vt:lpstr>
      <vt:lpstr>PowerPoint Presentation</vt:lpstr>
      <vt:lpstr>Abstraction:</vt:lpstr>
      <vt:lpstr>Algorithm Design: </vt:lpstr>
      <vt:lpstr>Algorithm Design: </vt:lpstr>
      <vt:lpstr>PowerPoint Presentation</vt:lpstr>
      <vt:lpstr>BÀI 3: Đốn cây</vt:lpstr>
      <vt:lpstr>Đề bài</vt:lpstr>
      <vt:lpstr>PowerPoint Presentation</vt:lpstr>
      <vt:lpstr>Abstraction:</vt:lpstr>
      <vt:lpstr>Algorithm Design: </vt:lpstr>
      <vt:lpstr>PowerPoint Presentation</vt:lpstr>
      <vt:lpstr>PowerPoint Presentation</vt:lpstr>
      <vt:lpstr>PowerPoint Presentation</vt:lpstr>
      <vt:lpstr>BTVN</vt:lpstr>
      <vt:lpstr>NgUỒN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Luyện tập phân tích và thiết kế thuật toán</dc:title>
  <dc:creator>Đăng Vũ</dc:creator>
  <cp:lastModifiedBy>Đăng Vũ</cp:lastModifiedBy>
  <cp:revision>40</cp:revision>
  <cp:lastPrinted>2021-06-13T15:38:31Z</cp:lastPrinted>
  <dcterms:created xsi:type="dcterms:W3CDTF">2021-06-06T00:11:24Z</dcterms:created>
  <dcterms:modified xsi:type="dcterms:W3CDTF">2021-06-19T12:59:52Z</dcterms:modified>
</cp:coreProperties>
</file>