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7" autoAdjust="0"/>
    <p:restoredTop sz="94660"/>
  </p:normalViewPr>
  <p:slideViewPr>
    <p:cSldViewPr snapToGrid="0">
      <p:cViewPr varScale="1">
        <p:scale>
          <a:sx n="111" d="100"/>
          <a:sy n="111"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2/7/2024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65387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2/7/2024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3497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2/7/2024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26629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2/7/2024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545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2/7/2024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67616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2/7/2024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16518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2/7/2024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0191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2/7/2024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6341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2/7/2024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4268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2/7/2024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3222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2/7/2024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9231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2/7/2024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89456278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D5D45C-0CFE-6044-96FA-8240650FD8E3}"/>
              </a:ext>
            </a:extLst>
          </p:cNvPr>
          <p:cNvSpPr>
            <a:spLocks noGrp="1"/>
          </p:cNvSpPr>
          <p:nvPr>
            <p:ph type="ctrTitle"/>
          </p:nvPr>
        </p:nvSpPr>
        <p:spPr>
          <a:xfrm>
            <a:off x="518452" y="971398"/>
            <a:ext cx="5577547" cy="1584378"/>
          </a:xfrm>
        </p:spPr>
        <p:txBody>
          <a:bodyPr anchor="t">
            <a:normAutofit/>
          </a:bodyPr>
          <a:lstStyle/>
          <a:p>
            <a:r>
              <a:rPr lang="en-US" dirty="0"/>
              <a:t>Database Project</a:t>
            </a:r>
          </a:p>
        </p:txBody>
      </p:sp>
      <p:sp>
        <p:nvSpPr>
          <p:cNvPr id="3" name="Subtitle 2">
            <a:extLst>
              <a:ext uri="{FF2B5EF4-FFF2-40B4-BE49-F238E27FC236}">
                <a16:creationId xmlns:a16="http://schemas.microsoft.com/office/drawing/2014/main" id="{99FA56A2-5708-9487-1819-FE0F85413B69}"/>
              </a:ext>
            </a:extLst>
          </p:cNvPr>
          <p:cNvSpPr>
            <a:spLocks noGrp="1"/>
          </p:cNvSpPr>
          <p:nvPr>
            <p:ph type="subTitle" idx="1"/>
          </p:nvPr>
        </p:nvSpPr>
        <p:spPr>
          <a:xfrm>
            <a:off x="6657951" y="525294"/>
            <a:ext cx="5040785" cy="2118031"/>
          </a:xfrm>
        </p:spPr>
        <p:txBody>
          <a:bodyPr anchor="t">
            <a:normAutofit/>
          </a:bodyPr>
          <a:lstStyle/>
          <a:p>
            <a:r>
              <a:rPr lang="en-US" dirty="0"/>
              <a:t>Dang-Uy Nguyen</a:t>
            </a:r>
          </a:p>
          <a:p>
            <a:r>
              <a:rPr lang="en-US" dirty="0"/>
              <a:t>Professor Ostrow</a:t>
            </a:r>
          </a:p>
          <a:p>
            <a:r>
              <a:rPr lang="en-US" dirty="0"/>
              <a:t>IS410</a:t>
            </a:r>
          </a:p>
          <a:p>
            <a:r>
              <a:rPr lang="en-US" dirty="0"/>
              <a:t>May 15, 2023</a:t>
            </a:r>
          </a:p>
          <a:p>
            <a:endParaRPr lang="en-US" dirty="0"/>
          </a:p>
        </p:txBody>
      </p:sp>
      <p:grpSp>
        <p:nvGrpSpPr>
          <p:cNvPr id="62" name="Graphic 78">
            <a:extLst>
              <a:ext uri="{FF2B5EF4-FFF2-40B4-BE49-F238E27FC236}">
                <a16:creationId xmlns:a16="http://schemas.microsoft.com/office/drawing/2014/main" id="{674FBD09-398F-4886-8D52-3CCAB16ED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7951" y="971370"/>
            <a:ext cx="972241" cy="45718"/>
            <a:chOff x="4886325" y="3371754"/>
            <a:chExt cx="2418492" cy="113728"/>
          </a:xfrm>
          <a:solidFill>
            <a:schemeClr val="accent1"/>
          </a:solidFill>
        </p:grpSpPr>
        <p:sp>
          <p:nvSpPr>
            <p:cNvPr id="12" name="Graphic 78">
              <a:extLst>
                <a:ext uri="{FF2B5EF4-FFF2-40B4-BE49-F238E27FC236}">
                  <a16:creationId xmlns:a16="http://schemas.microsoft.com/office/drawing/2014/main" id="{794E9BAB-B9ED-4E72-B558-1E4B87537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3" name="Graphic 78">
              <a:extLst>
                <a:ext uri="{FF2B5EF4-FFF2-40B4-BE49-F238E27FC236}">
                  <a16:creationId xmlns:a16="http://schemas.microsoft.com/office/drawing/2014/main" id="{809A1029-A1BA-4EF8-959B-2AF852A34D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4" name="Graphic 78">
                <a:extLst>
                  <a:ext uri="{FF2B5EF4-FFF2-40B4-BE49-F238E27FC236}">
                    <a16:creationId xmlns:a16="http://schemas.microsoft.com/office/drawing/2014/main" id="{1618CAAA-B087-4302-8144-EFDD1D9FD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5" name="Graphic 78">
                <a:extLst>
                  <a:ext uri="{FF2B5EF4-FFF2-40B4-BE49-F238E27FC236}">
                    <a16:creationId xmlns:a16="http://schemas.microsoft.com/office/drawing/2014/main" id="{D71D93E1-AEA4-4F92-BA99-24786C8A1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CE7112A6-6EAE-4620-B089-30D687AA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6F45DEA9-D350-4D7C-B408-D0250EE30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4" name="Picture 3" descr="A colorful light bulb with business icons">
            <a:extLst>
              <a:ext uri="{FF2B5EF4-FFF2-40B4-BE49-F238E27FC236}">
                <a16:creationId xmlns:a16="http://schemas.microsoft.com/office/drawing/2014/main" id="{2B33593E-43CB-50FF-DA9F-5ABB88873FE3}"/>
              </a:ext>
            </a:extLst>
          </p:cNvPr>
          <p:cNvPicPr>
            <a:picLocks noChangeAspect="1"/>
          </p:cNvPicPr>
          <p:nvPr/>
        </p:nvPicPr>
        <p:blipFill rotWithShape="1">
          <a:blip r:embed="rId2"/>
          <a:srcRect t="28109" b="24822"/>
          <a:stretch/>
        </p:blipFill>
        <p:spPr>
          <a:xfrm>
            <a:off x="6824" y="2882642"/>
            <a:ext cx="12178352" cy="4012518"/>
          </a:xfrm>
          <a:prstGeom prst="rect">
            <a:avLst/>
          </a:prstGeom>
        </p:spPr>
      </p:pic>
    </p:spTree>
    <p:extLst>
      <p:ext uri="{BB962C8B-B14F-4D97-AF65-F5344CB8AC3E}">
        <p14:creationId xmlns:p14="http://schemas.microsoft.com/office/powerpoint/2010/main" val="302825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D469-4B99-CB95-10DD-DB98373A4FDD}"/>
              </a:ext>
            </a:extLst>
          </p:cNvPr>
          <p:cNvSpPr>
            <a:spLocks noGrp="1"/>
          </p:cNvSpPr>
          <p:nvPr>
            <p:ph type="title"/>
          </p:nvPr>
        </p:nvSpPr>
        <p:spPr>
          <a:xfrm>
            <a:off x="525717" y="787070"/>
            <a:ext cx="10077557" cy="1325563"/>
          </a:xfrm>
        </p:spPr>
        <p:txBody>
          <a:bodyPr/>
          <a:lstStyle/>
          <a:p>
            <a:r>
              <a:rPr lang="en-US" dirty="0"/>
              <a:t>Business Situation</a:t>
            </a:r>
          </a:p>
        </p:txBody>
      </p:sp>
      <p:sp>
        <p:nvSpPr>
          <p:cNvPr id="3" name="Content Placeholder 2">
            <a:extLst>
              <a:ext uri="{FF2B5EF4-FFF2-40B4-BE49-F238E27FC236}">
                <a16:creationId xmlns:a16="http://schemas.microsoft.com/office/drawing/2014/main" id="{39CA9D23-F56C-7C1C-2E1A-06BA62737F24}"/>
              </a:ext>
            </a:extLst>
          </p:cNvPr>
          <p:cNvSpPr>
            <a:spLocks noGrp="1"/>
          </p:cNvSpPr>
          <p:nvPr>
            <p:ph idx="1"/>
          </p:nvPr>
        </p:nvSpPr>
        <p:spPr>
          <a:xfrm>
            <a:off x="525717" y="2521885"/>
            <a:ext cx="10077557" cy="3907490"/>
          </a:xfrm>
        </p:spPr>
        <p:txBody>
          <a:bodyPr>
            <a:normAutofit/>
          </a:bodyPr>
          <a:lstStyle/>
          <a:p>
            <a:pPr marL="342900" indent="-342900">
              <a:buFont typeface="Arial" panose="020B0604020202020204" pitchFamily="34" charset="0"/>
              <a:buChar char="•"/>
            </a:pPr>
            <a:r>
              <a:rPr lang="en-US" dirty="0"/>
              <a:t>Uber will use this database. Uber is a phone transportation app in which people can request rides to their destination. Uber drivers are on standby in their own vehicle and accept the rides request by the customers. Uber can use this database to store data about their customers, their drivers, the vehicle that the drivers own, and the ride data that links the driver and customer. Using this database, Uber will be able to view vehicle information that drivers own, the rides that drivers completed, who was the customer and driver of each ride, the pick-up address, the destination address, etc. Basic and contact information of both customer and driver are needed. The vehicle’s make, model, year, color, and license plate are needed. Finally, the pick-up address, destination address, customer ID, driver ID, and ride ID are needed.</a:t>
            </a:r>
          </a:p>
        </p:txBody>
      </p:sp>
    </p:spTree>
    <p:extLst>
      <p:ext uri="{BB962C8B-B14F-4D97-AF65-F5344CB8AC3E}">
        <p14:creationId xmlns:p14="http://schemas.microsoft.com/office/powerpoint/2010/main" val="2927144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91B6-F781-374A-5547-B6CBB844BF73}"/>
              </a:ext>
            </a:extLst>
          </p:cNvPr>
          <p:cNvSpPr>
            <a:spLocks noGrp="1"/>
          </p:cNvSpPr>
          <p:nvPr>
            <p:ph type="title"/>
          </p:nvPr>
        </p:nvSpPr>
        <p:spPr/>
        <p:txBody>
          <a:bodyPr/>
          <a:lstStyle/>
          <a:p>
            <a:r>
              <a:rPr lang="en-US" dirty="0"/>
              <a:t>Project Schedule</a:t>
            </a:r>
          </a:p>
        </p:txBody>
      </p:sp>
      <p:sp>
        <p:nvSpPr>
          <p:cNvPr id="3" name="Content Placeholder 2">
            <a:extLst>
              <a:ext uri="{FF2B5EF4-FFF2-40B4-BE49-F238E27FC236}">
                <a16:creationId xmlns:a16="http://schemas.microsoft.com/office/drawing/2014/main" id="{6275FEBE-966F-99CB-5434-9BEF241BC3F8}"/>
              </a:ext>
            </a:extLst>
          </p:cNvPr>
          <p:cNvSpPr>
            <a:spLocks noGrp="1"/>
          </p:cNvSpPr>
          <p:nvPr>
            <p:ph idx="1"/>
          </p:nvPr>
        </p:nvSpPr>
        <p:spPr/>
        <p:txBody>
          <a:bodyPr/>
          <a:lstStyle/>
          <a:p>
            <a:pPr marL="342900" indent="-342900">
              <a:buFont typeface="Arial" panose="020B0604020202020204" pitchFamily="34" charset="0"/>
              <a:buChar char="•"/>
            </a:pPr>
            <a:r>
              <a:rPr lang="en-US" dirty="0"/>
              <a:t>Understand and create the business situation: March 1, 2023</a:t>
            </a:r>
          </a:p>
          <a:p>
            <a:pPr marL="342900" indent="-342900">
              <a:buFont typeface="Arial" panose="020B0604020202020204" pitchFamily="34" charset="0"/>
              <a:buChar char="•"/>
            </a:pPr>
            <a:r>
              <a:rPr lang="en-US" dirty="0"/>
              <a:t>Create the ER diagram: March 10, 2023</a:t>
            </a:r>
          </a:p>
          <a:p>
            <a:pPr marL="342900" indent="-342900">
              <a:buFont typeface="Arial" panose="020B0604020202020204" pitchFamily="34" charset="0"/>
              <a:buChar char="•"/>
            </a:pPr>
            <a:r>
              <a:rPr lang="en-US" dirty="0"/>
              <a:t>Create the EER diagram: March 17, 2023</a:t>
            </a:r>
          </a:p>
          <a:p>
            <a:pPr marL="342900" indent="-342900">
              <a:buFont typeface="Arial" panose="020B0604020202020204" pitchFamily="34" charset="0"/>
              <a:buChar char="•"/>
            </a:pPr>
            <a:r>
              <a:rPr lang="en-US" dirty="0"/>
              <a:t>Create a Relational &amp; SQL Schema: April 3, 2023</a:t>
            </a:r>
          </a:p>
          <a:p>
            <a:pPr marL="342900" indent="-342900">
              <a:buFont typeface="Arial" panose="020B0604020202020204" pitchFamily="34" charset="0"/>
              <a:buChar char="•"/>
            </a:pPr>
            <a:r>
              <a:rPr lang="en-US" dirty="0"/>
              <a:t>Create the database using SQL programming: May 16, 2023</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15075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Rectangle 22">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5" name="Content Placeholder 4" descr="A picture containing drawing, sketch, diagram, line art&#10;&#10;Description automatically generated">
            <a:extLst>
              <a:ext uri="{FF2B5EF4-FFF2-40B4-BE49-F238E27FC236}">
                <a16:creationId xmlns:a16="http://schemas.microsoft.com/office/drawing/2014/main" id="{CBB18702-A58E-DCC8-480F-E686EC3FB2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9" b="-1"/>
          <a:stretch/>
        </p:blipFill>
        <p:spPr>
          <a:xfrm>
            <a:off x="0" y="486375"/>
            <a:ext cx="12163287" cy="6379590"/>
          </a:xfrm>
          <a:prstGeom prst="rect">
            <a:avLst/>
          </a:prstGeom>
        </p:spPr>
      </p:pic>
      <p:sp>
        <p:nvSpPr>
          <p:cNvPr id="6" name="TextBox 5">
            <a:extLst>
              <a:ext uri="{FF2B5EF4-FFF2-40B4-BE49-F238E27FC236}">
                <a16:creationId xmlns:a16="http://schemas.microsoft.com/office/drawing/2014/main" id="{F0DAE306-9E70-BA80-0DB8-F5F0789DF761}"/>
              </a:ext>
            </a:extLst>
          </p:cNvPr>
          <p:cNvSpPr txBox="1"/>
          <p:nvPr/>
        </p:nvSpPr>
        <p:spPr>
          <a:xfrm>
            <a:off x="0" y="111802"/>
            <a:ext cx="1425775" cy="369332"/>
          </a:xfrm>
          <a:prstGeom prst="rect">
            <a:avLst/>
          </a:prstGeom>
          <a:noFill/>
        </p:spPr>
        <p:txBody>
          <a:bodyPr wrap="none" rtlCol="0">
            <a:spAutoFit/>
          </a:bodyPr>
          <a:lstStyle/>
          <a:p>
            <a:r>
              <a:rPr lang="en-US" dirty="0"/>
              <a:t>ER Diagram</a:t>
            </a:r>
          </a:p>
        </p:txBody>
      </p:sp>
    </p:spTree>
    <p:extLst>
      <p:ext uri="{BB962C8B-B14F-4D97-AF65-F5344CB8AC3E}">
        <p14:creationId xmlns:p14="http://schemas.microsoft.com/office/powerpoint/2010/main" val="272983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3" name="Freeform: Shape 12">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Rectangle 22">
            <a:extLst>
              <a:ext uri="{FF2B5EF4-FFF2-40B4-BE49-F238E27FC236}">
                <a16:creationId xmlns:a16="http://schemas.microsoft.com/office/drawing/2014/main" id="{C387374F-F6AC-498C-A0BC-3B6AE9F7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9" name="Content Placeholder 8" descr="A diagram of a vehicle&#10;&#10;Description automatically generated with low confidence">
            <a:extLst>
              <a:ext uri="{FF2B5EF4-FFF2-40B4-BE49-F238E27FC236}">
                <a16:creationId xmlns:a16="http://schemas.microsoft.com/office/drawing/2014/main" id="{F6FF9048-FB11-BD62-87D0-F94DAB91D3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0040" y="1491951"/>
            <a:ext cx="6023418" cy="4844642"/>
          </a:xfrm>
        </p:spPr>
      </p:pic>
      <p:sp>
        <p:nvSpPr>
          <p:cNvPr id="11" name="TextBox 10">
            <a:extLst>
              <a:ext uri="{FF2B5EF4-FFF2-40B4-BE49-F238E27FC236}">
                <a16:creationId xmlns:a16="http://schemas.microsoft.com/office/drawing/2014/main" id="{5B326863-90CE-DE9F-B6FE-B1B114EDC67C}"/>
              </a:ext>
            </a:extLst>
          </p:cNvPr>
          <p:cNvSpPr txBox="1"/>
          <p:nvPr/>
        </p:nvSpPr>
        <p:spPr>
          <a:xfrm>
            <a:off x="1773936" y="1358934"/>
            <a:ext cx="2333139" cy="523220"/>
          </a:xfrm>
          <a:prstGeom prst="rect">
            <a:avLst/>
          </a:prstGeom>
          <a:noFill/>
        </p:spPr>
        <p:txBody>
          <a:bodyPr wrap="none" rtlCol="0">
            <a:spAutoFit/>
          </a:bodyPr>
          <a:lstStyle/>
          <a:p>
            <a:r>
              <a:rPr lang="en-US" sz="2800" dirty="0"/>
              <a:t>EER Diagram</a:t>
            </a:r>
          </a:p>
        </p:txBody>
      </p:sp>
      <p:sp>
        <p:nvSpPr>
          <p:cNvPr id="20" name="TextBox 19">
            <a:extLst>
              <a:ext uri="{FF2B5EF4-FFF2-40B4-BE49-F238E27FC236}">
                <a16:creationId xmlns:a16="http://schemas.microsoft.com/office/drawing/2014/main" id="{F1ABA486-DAB1-F6C7-7E3A-7CD08016DE3C}"/>
              </a:ext>
            </a:extLst>
          </p:cNvPr>
          <p:cNvSpPr txBox="1"/>
          <p:nvPr/>
        </p:nvSpPr>
        <p:spPr>
          <a:xfrm>
            <a:off x="277083" y="2678995"/>
            <a:ext cx="561441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Vehicle and Driver have a mandatory one-to-one relationship. Driver owns one vehicle for Uber.</a:t>
            </a:r>
          </a:p>
          <a:p>
            <a:pPr marL="285750" indent="-285750">
              <a:buFont typeface="Arial" panose="020B0604020202020204" pitchFamily="34" charset="0"/>
              <a:buChar char="•"/>
            </a:pPr>
            <a:r>
              <a:rPr lang="en-US" dirty="0"/>
              <a:t>Customer entity is optionally related to Ride entity. It is mandatory for Ride to have one customer. Customers can have many rides</a:t>
            </a:r>
          </a:p>
          <a:p>
            <a:pPr marL="285750" indent="-285750">
              <a:buFont typeface="Arial" panose="020B0604020202020204" pitchFamily="34" charset="0"/>
              <a:buChar char="•"/>
            </a:pPr>
            <a:r>
              <a:rPr lang="en-US" dirty="0"/>
              <a:t>Ride entity is mandatory one related to Driver, Driver is optional many related to Ride. Ride needs one driver. Driver can have many rides. </a:t>
            </a:r>
          </a:p>
          <a:p>
            <a:endParaRPr lang="en-US" dirty="0"/>
          </a:p>
        </p:txBody>
      </p:sp>
    </p:spTree>
    <p:extLst>
      <p:ext uri="{BB962C8B-B14F-4D97-AF65-F5344CB8AC3E}">
        <p14:creationId xmlns:p14="http://schemas.microsoft.com/office/powerpoint/2010/main" val="4134323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B7AC-97AD-5941-4EA1-788C58E5B448}"/>
              </a:ext>
            </a:extLst>
          </p:cNvPr>
          <p:cNvSpPr>
            <a:spLocks noGrp="1"/>
          </p:cNvSpPr>
          <p:nvPr>
            <p:ph type="title"/>
          </p:nvPr>
        </p:nvSpPr>
        <p:spPr>
          <a:xfrm>
            <a:off x="6359589" y="2250108"/>
            <a:ext cx="10077557" cy="1325563"/>
          </a:xfrm>
        </p:spPr>
        <p:txBody>
          <a:bodyPr/>
          <a:lstStyle/>
          <a:p>
            <a:r>
              <a:rPr lang="en-US" dirty="0"/>
              <a:t>Creation of Tables</a:t>
            </a:r>
            <a:br>
              <a:rPr lang="en-US" dirty="0"/>
            </a:br>
            <a:r>
              <a:rPr lang="en-US" dirty="0"/>
              <a:t>SQL Commands</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8EA190D8-FC10-62FF-7536-20E77CE55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870" y="483954"/>
            <a:ext cx="5316154" cy="6035447"/>
          </a:xfrm>
        </p:spPr>
      </p:pic>
    </p:spTree>
    <p:extLst>
      <p:ext uri="{BB962C8B-B14F-4D97-AF65-F5344CB8AC3E}">
        <p14:creationId xmlns:p14="http://schemas.microsoft.com/office/powerpoint/2010/main" val="376204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CA24-CC49-6B5C-CFA1-EA0C67E3E7B0}"/>
              </a:ext>
            </a:extLst>
          </p:cNvPr>
          <p:cNvSpPr>
            <a:spLocks noGrp="1"/>
          </p:cNvSpPr>
          <p:nvPr>
            <p:ph type="title"/>
          </p:nvPr>
        </p:nvSpPr>
        <p:spPr>
          <a:xfrm>
            <a:off x="1622997" y="339012"/>
            <a:ext cx="10077557" cy="1325563"/>
          </a:xfrm>
        </p:spPr>
        <p:txBody>
          <a:bodyPr/>
          <a:lstStyle/>
          <a:p>
            <a:r>
              <a:rPr lang="en-US" dirty="0"/>
              <a:t>Insertion of Data &amp; Updates SQL Commands</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08C221D3-FF1C-715A-C5FD-AEE836ED3C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997" y="1766800"/>
            <a:ext cx="8876752" cy="5091200"/>
          </a:xfrm>
        </p:spPr>
      </p:pic>
    </p:spTree>
    <p:extLst>
      <p:ext uri="{BB962C8B-B14F-4D97-AF65-F5344CB8AC3E}">
        <p14:creationId xmlns:p14="http://schemas.microsoft.com/office/powerpoint/2010/main" val="43087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CED3-3738-847C-4450-F909E04D16BD}"/>
              </a:ext>
            </a:extLst>
          </p:cNvPr>
          <p:cNvSpPr>
            <a:spLocks noGrp="1"/>
          </p:cNvSpPr>
          <p:nvPr>
            <p:ph type="title"/>
          </p:nvPr>
        </p:nvSpPr>
        <p:spPr>
          <a:xfrm>
            <a:off x="97564" y="736734"/>
            <a:ext cx="2240280" cy="3153996"/>
          </a:xfrm>
        </p:spPr>
        <p:txBody>
          <a:bodyPr>
            <a:normAutofit fontScale="90000"/>
          </a:bodyPr>
          <a:lstStyle/>
          <a:p>
            <a:r>
              <a:rPr lang="en-US" dirty="0"/>
              <a:t>Join Queries </a:t>
            </a:r>
            <a:br>
              <a:rPr lang="en-US" dirty="0"/>
            </a:br>
            <a:r>
              <a:rPr lang="en-US" dirty="0"/>
              <a:t>½</a:t>
            </a:r>
            <a:br>
              <a:rPr lang="en-US" dirty="0"/>
            </a:br>
            <a:r>
              <a:rPr lang="en-US" dirty="0"/>
              <a:t>SQL Command</a:t>
            </a:r>
          </a:p>
        </p:txBody>
      </p:sp>
      <p:pic>
        <p:nvPicPr>
          <p:cNvPr id="5" name="Content Placeholder 4" descr="A picture containing text, document, screenshot, font&#10;&#10;Description automatically generated">
            <a:extLst>
              <a:ext uri="{FF2B5EF4-FFF2-40B4-BE49-F238E27FC236}">
                <a16:creationId xmlns:a16="http://schemas.microsoft.com/office/drawing/2014/main" id="{AEE922D0-388C-0F27-85F2-8737054AD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266" y="581152"/>
            <a:ext cx="9510821" cy="5695696"/>
          </a:xfrm>
        </p:spPr>
      </p:pic>
    </p:spTree>
    <p:extLst>
      <p:ext uri="{BB962C8B-B14F-4D97-AF65-F5344CB8AC3E}">
        <p14:creationId xmlns:p14="http://schemas.microsoft.com/office/powerpoint/2010/main" val="98775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8A57-6F83-55F9-0D52-08681082C2A0}"/>
              </a:ext>
            </a:extLst>
          </p:cNvPr>
          <p:cNvSpPr>
            <a:spLocks noGrp="1"/>
          </p:cNvSpPr>
          <p:nvPr>
            <p:ph type="title"/>
          </p:nvPr>
        </p:nvSpPr>
        <p:spPr/>
        <p:txBody>
          <a:bodyPr/>
          <a:lstStyle/>
          <a:p>
            <a:r>
              <a:rPr lang="en-US" dirty="0"/>
              <a:t>Join Queries 2/2 SQL Commands </a:t>
            </a:r>
          </a:p>
        </p:txBody>
      </p:sp>
      <p:pic>
        <p:nvPicPr>
          <p:cNvPr id="5" name="Content Placeholder 4" descr="A picture containing text, font, screenshot&#10;&#10;Description automatically generated">
            <a:extLst>
              <a:ext uri="{FF2B5EF4-FFF2-40B4-BE49-F238E27FC236}">
                <a16:creationId xmlns:a16="http://schemas.microsoft.com/office/drawing/2014/main" id="{EE16E53A-8D24-C783-0824-9E454F2BDD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82" y="2478024"/>
            <a:ext cx="11720503" cy="3929031"/>
          </a:xfrm>
        </p:spPr>
      </p:pic>
    </p:spTree>
    <p:extLst>
      <p:ext uri="{BB962C8B-B14F-4D97-AF65-F5344CB8AC3E}">
        <p14:creationId xmlns:p14="http://schemas.microsoft.com/office/powerpoint/2010/main" val="397906939"/>
      </p:ext>
    </p:extLst>
  </p:cSld>
  <p:clrMapOvr>
    <a:masterClrMapping/>
  </p:clrMapOvr>
</p:sld>
</file>

<file path=ppt/theme/theme1.xml><?xml version="1.0" encoding="utf-8"?>
<a:theme xmlns:a="http://schemas.openxmlformats.org/drawingml/2006/main" name="Roca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B7B2981A2C4D843BC4AC1930AD222E2" ma:contentTypeVersion="4" ma:contentTypeDescription="Create a new document." ma:contentTypeScope="" ma:versionID="8a7c971d14c4ee0d2f31a7d477534546">
  <xsd:schema xmlns:xsd="http://www.w3.org/2001/XMLSchema" xmlns:xs="http://www.w3.org/2001/XMLSchema" xmlns:p="http://schemas.microsoft.com/office/2006/metadata/properties" xmlns:ns3="232305ee-00de-4343-b9bb-1f460b7e0e55" targetNamespace="http://schemas.microsoft.com/office/2006/metadata/properties" ma:root="true" ma:fieldsID="4bd90fc992c5446086f2e2854ee5aab6" ns3:_="">
    <xsd:import namespace="232305ee-00de-4343-b9bb-1f460b7e0e5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2305ee-00de-4343-b9bb-1f460b7e0e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5ED35E-22BC-4153-80F5-606D53E29CFB}">
  <ds:schemaRef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232305ee-00de-4343-b9bb-1f460b7e0e55"/>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CB3C613D-B66C-454F-857D-870A78FC103C}">
  <ds:schemaRefs>
    <ds:schemaRef ds:uri="http://schemas.microsoft.com/sharepoint/v3/contenttype/forms"/>
  </ds:schemaRefs>
</ds:datastoreItem>
</file>

<file path=customXml/itemProps3.xml><?xml version="1.0" encoding="utf-8"?>
<ds:datastoreItem xmlns:ds="http://schemas.openxmlformats.org/officeDocument/2006/customXml" ds:itemID="{2D669419-0026-4EBC-A699-57CF66FB0F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2305ee-00de-4343-b9bb-1f460b7e0e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TotalTime>
  <Words>327</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Georgia Pro Semibold</vt:lpstr>
      <vt:lpstr>RocaVTI</vt:lpstr>
      <vt:lpstr>Database Project</vt:lpstr>
      <vt:lpstr>Business Situation</vt:lpstr>
      <vt:lpstr>Project Schedule</vt:lpstr>
      <vt:lpstr>PowerPoint Presentation</vt:lpstr>
      <vt:lpstr>PowerPoint Presentation</vt:lpstr>
      <vt:lpstr>Creation of Tables SQL Commands</vt:lpstr>
      <vt:lpstr>Insertion of Data &amp; Updates SQL Commands</vt:lpstr>
      <vt:lpstr>Join Queries  ½ SQL Command</vt:lpstr>
      <vt:lpstr>Join Queries 2/2 SQL Commands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Project</dc:title>
  <dc:creator>Dang-Uy Nguyen</dc:creator>
  <cp:lastModifiedBy>Dang-Uy Nguyen</cp:lastModifiedBy>
  <cp:revision>1</cp:revision>
  <dcterms:created xsi:type="dcterms:W3CDTF">2023-05-14T02:09:53Z</dcterms:created>
  <dcterms:modified xsi:type="dcterms:W3CDTF">2024-02-08T03:19:20Z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0x010100CB7B2981A2C4D843BC4AC1930AD222E2</vt:lpwstr>
  </property>
</Properties>
</file>