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59" r:id="rId7"/>
    <p:sldId id="260" r:id="rId8"/>
    <p:sldId id="261" r:id="rId9"/>
    <p:sldId id="262" r:id="rId10"/>
    <p:sldId id="263" r:id="rId11"/>
    <p:sldId id="264" r:id="rId12"/>
    <p:sldId id="265" r:id="rId13"/>
    <p:sldId id="267" r:id="rId14"/>
    <p:sldId id="266"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1" autoAdjust="0"/>
    <p:restoredTop sz="94660"/>
  </p:normalViewPr>
  <p:slideViewPr>
    <p:cSldViewPr snapToGrid="0">
      <p:cViewPr varScale="1">
        <p:scale>
          <a:sx n="79" d="100"/>
          <a:sy n="79" d="100"/>
        </p:scale>
        <p:origin x="9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a:pPr/>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400" y="364239"/>
            <a:ext cx="6019800" cy="702561"/>
          </a:xfrm>
        </p:spPr>
        <p:txBody>
          <a:bodyPr anchor="b">
            <a:noAutofit/>
          </a:bodyPr>
          <a:lstStyle>
            <a:lvl1pPr algn="l">
              <a:defRPr sz="3600" b="0"/>
            </a:lvl1pPr>
          </a:lstStyle>
          <a:p>
            <a:r>
              <a:rPr lang="en-US" dirty="0"/>
              <a:t>Click to edit</a:t>
            </a:r>
          </a:p>
        </p:txBody>
      </p:sp>
      <p:sp>
        <p:nvSpPr>
          <p:cNvPr id="14" name="Picture Placeholder 2"/>
          <p:cNvSpPr>
            <a:spLocks noGrp="1" noChangeAspect="1"/>
          </p:cNvSpPr>
          <p:nvPr>
            <p:ph type="pic" idx="1"/>
          </p:nvPr>
        </p:nvSpPr>
        <p:spPr>
          <a:xfrm>
            <a:off x="684212" y="364239"/>
            <a:ext cx="3494843" cy="6173086"/>
          </a:xfrm>
          <a:prstGeom prst="snip2DiagRect">
            <a:avLst>
              <a:gd name="adj1" fmla="val 0"/>
              <a:gd name="adj2" fmla="val 0"/>
            </a:avLst>
          </a:prstGeom>
          <a:ln w="15875">
            <a:noFill/>
          </a:ln>
          <a:effectLst>
            <a:innerShdw dir="14460000">
              <a:srgbClr val="000000"/>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4400" y="1269999"/>
            <a:ext cx="6235700" cy="4308475"/>
          </a:xfrm>
        </p:spPr>
        <p:txBody>
          <a:bodyPr anchor="t">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3/13/2018</a:t>
            </a:fld>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a:pPr/>
              <a:t>3/13/2018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backlog.com/git-tutorial/vn/stepup/stepup1_1.html" TargetMode="External"/><Relationship Id="rId2" Type="http://schemas.openxmlformats.org/officeDocument/2006/relationships/hyperlink" Target="https://backlog.com/git-tutorial/" TargetMode="External"/><Relationship Id="rId1" Type="http://schemas.openxmlformats.org/officeDocument/2006/relationships/slideLayout" Target="../slideLayouts/slideLayout10.xml"/><Relationship Id="rId4" Type="http://schemas.openxmlformats.org/officeDocument/2006/relationships/hyperlink" Target="https://backlog.com/git-tutorial/vn/referenc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GIT CƠ BẢN</a:t>
            </a:r>
            <a:endParaRPr lang="en-US" dirty="0"/>
          </a:p>
        </p:txBody>
      </p:sp>
      <p:sp>
        <p:nvSpPr>
          <p:cNvPr id="3" name="Subtitle 2"/>
          <p:cNvSpPr>
            <a:spLocks noGrp="1"/>
          </p:cNvSpPr>
          <p:nvPr>
            <p:ph type="subTitle" idx="1"/>
          </p:nvPr>
        </p:nvSpPr>
        <p:spPr/>
        <p:txBody>
          <a:bodyPr/>
          <a:lstStyle/>
          <a:p>
            <a:r>
              <a:rPr lang="en-US" smtClean="0"/>
              <a:t>AIT – 2018/03/13</a:t>
            </a:r>
          </a:p>
          <a:p>
            <a:endParaRPr lang="en-US"/>
          </a:p>
          <a:p>
            <a:pPr algn="r"/>
            <a:r>
              <a:rPr lang="en-US" b="1" smtClean="0"/>
              <a:t>Lâm Quang Phúc</a:t>
            </a:r>
            <a:endParaRPr lang="en-US" b="1" dirty="0"/>
          </a:p>
        </p:txBody>
      </p:sp>
      <p:cxnSp>
        <p:nvCxnSpPr>
          <p:cNvPr id="5" name="Straight Connector 4"/>
          <p:cNvCxnSpPr/>
          <p:nvPr/>
        </p:nvCxnSpPr>
        <p:spPr>
          <a:xfrm>
            <a:off x="3492500" y="2679700"/>
            <a:ext cx="91440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719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a:t>MERGE (1</a:t>
            </a:r>
            <a:r>
              <a:rPr lang="en-US" b="1" smtClean="0"/>
              <a:t>) – VÌ SAO pHẢI MERGE</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vi-VN" sz="3600"/>
              <a:t>Trường hợp trong khoảng thời gian từ sau khi pull lần cuối cho đến khi push lần tiếp theo, mà có người khác lỡ push rồi cập nhật remote repository, thì push của chính mình sẽ bị từ chối</a:t>
            </a:r>
            <a:r>
              <a:rPr lang="vi-VN" sz="3600" smtClean="0"/>
              <a:t>.</a:t>
            </a:r>
            <a:endParaRPr lang="en-US" sz="3600" smtClean="0"/>
          </a:p>
          <a:p>
            <a:pPr marL="342900" indent="-342900" fontAlgn="base">
              <a:buFont typeface="Arial" panose="020B0604020202020204" pitchFamily="34" charset="0"/>
              <a:buChar char="•"/>
            </a:pPr>
            <a:r>
              <a:rPr lang="vi-VN" sz="3600"/>
              <a:t>Lý do là vì khi không merge mà cứ ghi đè lên lịch sử, thì những thay đổi mà người khác đã push (commit C trong sơ đồ) sẽ bị </a:t>
            </a:r>
            <a:r>
              <a:rPr lang="vi-VN" sz="3600" smtClean="0"/>
              <a:t>mấ</a:t>
            </a:r>
            <a:r>
              <a:rPr lang="en-US" sz="3600" smtClean="0"/>
              <a:t>t</a:t>
            </a:r>
            <a:endParaRPr lang="en-US" sz="3600"/>
          </a:p>
        </p:txBody>
      </p:sp>
    </p:spTree>
    <p:extLst>
      <p:ext uri="{BB962C8B-B14F-4D97-AF65-F5344CB8AC3E}">
        <p14:creationId xmlns:p14="http://schemas.microsoft.com/office/powerpoint/2010/main" val="363852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smtClean="0"/>
              <a:t>MERGE (2) – VẤN ĐỀ</a:t>
            </a:r>
            <a:endParaRPr lang="en-US" b="1"/>
          </a:p>
        </p:txBody>
      </p:sp>
      <p:pic>
        <p:nvPicPr>
          <p:cNvPr id="5" name="Picture Placeholder 4"/>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800098" y="1496742"/>
            <a:ext cx="10601411" cy="4740771"/>
          </a:xfrm>
        </p:spPr>
      </p:pic>
    </p:spTree>
    <p:extLst>
      <p:ext uri="{BB962C8B-B14F-4D97-AF65-F5344CB8AC3E}">
        <p14:creationId xmlns:p14="http://schemas.microsoft.com/office/powerpoint/2010/main" val="231069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smtClean="0"/>
              <a:t>MERGE (3) – KẾT QUẢ</a:t>
            </a:r>
            <a:endParaRPr lang="en-US" b="1"/>
          </a:p>
        </p:txBody>
      </p:sp>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84211" y="1251815"/>
            <a:ext cx="10564895" cy="4724442"/>
          </a:xfrm>
        </p:spPr>
      </p:pic>
    </p:spTree>
    <p:extLst>
      <p:ext uri="{BB962C8B-B14F-4D97-AF65-F5344CB8AC3E}">
        <p14:creationId xmlns:p14="http://schemas.microsoft.com/office/powerpoint/2010/main" val="105550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normAutofit/>
          </a:bodyPr>
          <a:lstStyle/>
          <a:p>
            <a:r>
              <a:rPr lang="en-US" b="1" smtClean="0"/>
              <a:t>CONFLICT </a:t>
            </a:r>
            <a:r>
              <a:rPr lang="en-US" b="1"/>
              <a:t>(1</a:t>
            </a:r>
            <a:r>
              <a:rPr lang="en-US" b="1" smtClean="0"/>
              <a:t>) – Khi NÀO XẢY RA</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en-US" sz="3600" smtClean="0"/>
              <a:t>K</a:t>
            </a:r>
            <a:r>
              <a:rPr lang="vi-VN" sz="3600" smtClean="0"/>
              <a:t>hi </a:t>
            </a:r>
            <a:r>
              <a:rPr lang="vi-VN" sz="3600"/>
              <a:t>thực hiện merge, Git sẽ tích hợp tự động những chỗ thay đổi. Tuy nhiên, cũng có trường hợp không thể tích hợp tự động </a:t>
            </a:r>
            <a:r>
              <a:rPr lang="vi-VN" sz="3600" smtClean="0"/>
              <a:t>đượ</a:t>
            </a:r>
            <a:r>
              <a:rPr lang="en-US" sz="3600" smtClean="0"/>
              <a:t>c.</a:t>
            </a:r>
          </a:p>
          <a:p>
            <a:pPr marL="342900" indent="-342900" fontAlgn="base">
              <a:buFont typeface="Arial" panose="020B0604020202020204" pitchFamily="34" charset="0"/>
              <a:buChar char="•"/>
            </a:pPr>
            <a:r>
              <a:rPr lang="vi-VN" sz="3600"/>
              <a:t>Đó là trường hợp đã thay đổi ở nơi giống nhau trong file trên remote repository và local repository. Trường hợp này, vì nó không thể tự phán đoán được lấy thay đổi từ bên nào nên sẽ phát sinh lỗi</a:t>
            </a:r>
            <a:r>
              <a:rPr lang="vi-VN" sz="3600" smtClean="0"/>
              <a:t>.</a:t>
            </a:r>
            <a:endParaRPr lang="en-US" sz="3600"/>
          </a:p>
        </p:txBody>
      </p:sp>
    </p:spTree>
    <p:extLst>
      <p:ext uri="{BB962C8B-B14F-4D97-AF65-F5344CB8AC3E}">
        <p14:creationId xmlns:p14="http://schemas.microsoft.com/office/powerpoint/2010/main" val="250090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13184"/>
            <a:ext cx="9446759" cy="687613"/>
          </a:xfrm>
        </p:spPr>
        <p:txBody>
          <a:bodyPr>
            <a:normAutofit/>
          </a:bodyPr>
          <a:lstStyle/>
          <a:p>
            <a:pPr fontAlgn="base"/>
            <a:r>
              <a:rPr lang="en-US" b="1"/>
              <a:t>CONFLICT </a:t>
            </a:r>
            <a:r>
              <a:rPr lang="en-US" b="1" smtClean="0"/>
              <a:t>(2) – GIẢI QUYẾT XUNG ĐỘT</a:t>
            </a:r>
            <a:endParaRPr lang="en-US" b="1"/>
          </a:p>
        </p:txBody>
      </p:sp>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rcRect l="4325" r="4325"/>
          <a:stretch>
            <a:fillRect/>
          </a:stretch>
        </p:blipFill>
        <p:spPr>
          <a:xfrm>
            <a:off x="538843" y="1268185"/>
            <a:ext cx="10499271" cy="2631126"/>
          </a:xfrm>
        </p:spPr>
      </p:pic>
      <p:pic>
        <p:nvPicPr>
          <p:cNvPr id="6" name="Picture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42" y="4066699"/>
            <a:ext cx="10499272" cy="2403509"/>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345867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normAutofit fontScale="90000"/>
          </a:bodyPr>
          <a:lstStyle/>
          <a:p>
            <a:r>
              <a:rPr lang="en-US" b="1"/>
              <a:t>CONFLICT </a:t>
            </a:r>
            <a:r>
              <a:rPr lang="en-US" b="1" smtClean="0"/>
              <a:t>(3) </a:t>
            </a:r>
            <a:r>
              <a:rPr lang="en-US" b="1"/>
              <a:t>– GIẢI QUYẾT XUNG ĐỘT</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en-US" sz="3600" smtClean="0"/>
              <a:t>K</a:t>
            </a:r>
            <a:r>
              <a:rPr lang="vi-VN" sz="3600" smtClean="0"/>
              <a:t>hi </a:t>
            </a:r>
            <a:r>
              <a:rPr lang="vi-VN" sz="3600"/>
              <a:t>thực hiện merge, Git sẽ tích hợp tự động những chỗ thay đổi. Tuy nhiên, cũng có trường hợp không thể tích hợp tự động </a:t>
            </a:r>
            <a:r>
              <a:rPr lang="vi-VN" sz="3600" smtClean="0"/>
              <a:t>đượ</a:t>
            </a:r>
            <a:r>
              <a:rPr lang="en-US" sz="3600" smtClean="0"/>
              <a:t>c.</a:t>
            </a:r>
          </a:p>
          <a:p>
            <a:pPr marL="342900" indent="-342900" fontAlgn="base">
              <a:buFont typeface="Arial" panose="020B0604020202020204" pitchFamily="34" charset="0"/>
              <a:buChar char="•"/>
            </a:pPr>
            <a:r>
              <a:rPr lang="vi-VN" sz="3600"/>
              <a:t>Đó là trường hợp đã thay đổi ở nơi giống nhau trong file trên remote repository và local repository. Trường hợp này, vì nó không thể tự phán đoán được lấy thay đổi từ bên nào nên sẽ phát sinh lỗi</a:t>
            </a:r>
            <a:r>
              <a:rPr lang="vi-VN" sz="3600" smtClean="0"/>
              <a:t>.</a:t>
            </a:r>
            <a:endParaRPr lang="en-US" sz="3600"/>
          </a:p>
        </p:txBody>
      </p:sp>
    </p:spTree>
    <p:extLst>
      <p:ext uri="{BB962C8B-B14F-4D97-AF65-F5344CB8AC3E}">
        <p14:creationId xmlns:p14="http://schemas.microsoft.com/office/powerpoint/2010/main" val="330692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normAutofit/>
          </a:bodyPr>
          <a:lstStyle/>
          <a:p>
            <a:r>
              <a:rPr lang="en-US" b="1" smtClean="0"/>
              <a:t>NGUỒN THAM KHẢO</a:t>
            </a:r>
            <a:endParaRPr lang="en-US"/>
          </a:p>
        </p:txBody>
      </p:sp>
      <p:sp>
        <p:nvSpPr>
          <p:cNvPr id="4" name="Text Placeholder 3"/>
          <p:cNvSpPr>
            <a:spLocks noGrp="1"/>
          </p:cNvSpPr>
          <p:nvPr>
            <p:ph type="body" sz="quarter" idx="14"/>
          </p:nvPr>
        </p:nvSpPr>
        <p:spPr>
          <a:xfrm>
            <a:off x="684212" y="1320801"/>
            <a:ext cx="10288588" cy="5087256"/>
          </a:xfrm>
        </p:spPr>
        <p:txBody>
          <a:bodyPr>
            <a:normAutofit fontScale="92500"/>
          </a:bodyPr>
          <a:lstStyle/>
          <a:p>
            <a:pPr marL="342900" indent="-342900" fontAlgn="base">
              <a:buFont typeface="Arial" panose="020B0604020202020204" pitchFamily="34" charset="0"/>
              <a:buChar char="•"/>
            </a:pPr>
            <a:r>
              <a:rPr lang="en-US" sz="3600" b="1" smtClean="0"/>
              <a:t>GIT Cơ bản</a:t>
            </a:r>
            <a:endParaRPr lang="en-US" sz="3600" b="1" smtClean="0">
              <a:hlinkClick r:id="rId2"/>
            </a:endParaRPr>
          </a:p>
          <a:p>
            <a:pPr marL="800100" lvl="1" indent="-342900" fontAlgn="base">
              <a:buFont typeface="Arial" panose="020B0604020202020204" pitchFamily="34" charset="0"/>
              <a:buChar char="•"/>
            </a:pPr>
            <a:r>
              <a:rPr lang="en-US" sz="3800" smtClean="0">
                <a:hlinkClick r:id="rId2"/>
              </a:rPr>
              <a:t>https</a:t>
            </a:r>
            <a:r>
              <a:rPr lang="en-US" sz="3800">
                <a:hlinkClick r:id="rId2"/>
              </a:rPr>
              <a:t>://</a:t>
            </a:r>
            <a:r>
              <a:rPr lang="en-US" sz="3800" smtClean="0">
                <a:hlinkClick r:id="rId2"/>
              </a:rPr>
              <a:t>backlog.com/git-tutorial/</a:t>
            </a:r>
            <a:endParaRPr lang="en-US" sz="3800" smtClean="0"/>
          </a:p>
          <a:p>
            <a:pPr marL="342900" indent="-342900" fontAlgn="base">
              <a:buFont typeface="Arial" panose="020B0604020202020204" pitchFamily="34" charset="0"/>
              <a:buChar char="•"/>
            </a:pPr>
            <a:r>
              <a:rPr lang="en-US" sz="3600" b="1" smtClean="0"/>
              <a:t>GIT Develop</a:t>
            </a:r>
          </a:p>
          <a:p>
            <a:pPr marL="800100" lvl="1" indent="-342900" fontAlgn="base">
              <a:buFont typeface="Arial" panose="020B0604020202020204" pitchFamily="34" charset="0"/>
              <a:buChar char="•"/>
            </a:pPr>
            <a:r>
              <a:rPr lang="en-US" sz="3800">
                <a:hlinkClick r:id="rId3"/>
              </a:rPr>
              <a:t>https://</a:t>
            </a:r>
            <a:r>
              <a:rPr lang="en-US" sz="3800" smtClean="0">
                <a:hlinkClick r:id="rId3"/>
              </a:rPr>
              <a:t>backlog.com/git-tutorial/vn/stepup/stepup1_1.html</a:t>
            </a:r>
            <a:endParaRPr lang="en-US" sz="3800" smtClean="0"/>
          </a:p>
          <a:p>
            <a:pPr marL="342900" indent="-342900" fontAlgn="base">
              <a:buFont typeface="Arial" panose="020B0604020202020204" pitchFamily="34" charset="0"/>
              <a:buChar char="•"/>
            </a:pPr>
            <a:r>
              <a:rPr lang="en-US" sz="3600" b="1" smtClean="0"/>
              <a:t>Tham khảo chuyên sâu</a:t>
            </a:r>
          </a:p>
          <a:p>
            <a:pPr marL="800100" lvl="1" indent="-342900" fontAlgn="base">
              <a:buFont typeface="Arial" panose="020B0604020202020204" pitchFamily="34" charset="0"/>
              <a:buChar char="•"/>
            </a:pPr>
            <a:r>
              <a:rPr lang="en-US" sz="3800">
                <a:hlinkClick r:id="rId4"/>
              </a:rPr>
              <a:t>https://backlog.com/git-tutorial/vn/reference</a:t>
            </a:r>
            <a:r>
              <a:rPr lang="en-US" sz="3800" smtClean="0">
                <a:hlinkClick r:id="rId4"/>
              </a:rPr>
              <a:t>/</a:t>
            </a:r>
            <a:endParaRPr lang="en-US" sz="3800"/>
          </a:p>
          <a:p>
            <a:pPr marL="342900" indent="-342900" fontAlgn="base">
              <a:buFont typeface="Arial" panose="020B0604020202020204" pitchFamily="34" charset="0"/>
              <a:buChar char="•"/>
            </a:pPr>
            <a:endParaRPr lang="en-US" sz="3600"/>
          </a:p>
        </p:txBody>
      </p:sp>
    </p:spTree>
    <p:extLst>
      <p:ext uri="{BB962C8B-B14F-4D97-AF65-F5344CB8AC3E}">
        <p14:creationId xmlns:p14="http://schemas.microsoft.com/office/powerpoint/2010/main" val="29729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743" y="598714"/>
            <a:ext cx="8382000" cy="5588000"/>
          </a:xfrm>
          <a:prstGeom prst="rect">
            <a:avLst/>
          </a:prstGeom>
        </p:spPr>
      </p:pic>
    </p:spTree>
    <p:extLst>
      <p:ext uri="{BB962C8B-B14F-4D97-AF65-F5344CB8AC3E}">
        <p14:creationId xmlns:p14="http://schemas.microsoft.com/office/powerpoint/2010/main" val="138996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smtClean="0"/>
              <a:t>Repository</a:t>
            </a:r>
            <a:r>
              <a:rPr lang="en-US" b="1"/>
              <a:t> </a:t>
            </a:r>
            <a:r>
              <a:rPr lang="en-US" b="1" smtClean="0"/>
              <a:t>(1)</a:t>
            </a:r>
            <a:endParaRPr lang="en-US"/>
          </a:p>
        </p:txBody>
      </p:sp>
      <p:pic>
        <p:nvPicPr>
          <p:cNvPr id="5" name="Picture Placeholder 4"/>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84212" y="1447800"/>
            <a:ext cx="10956920" cy="2881821"/>
          </a:xfrm>
        </p:spPr>
      </p:pic>
      <p:sp>
        <p:nvSpPr>
          <p:cNvPr id="4" name="Text Placeholder 3"/>
          <p:cNvSpPr>
            <a:spLocks noGrp="1"/>
          </p:cNvSpPr>
          <p:nvPr>
            <p:ph type="body" sz="quarter" idx="14"/>
          </p:nvPr>
        </p:nvSpPr>
        <p:spPr>
          <a:xfrm>
            <a:off x="684212" y="4676623"/>
            <a:ext cx="10288588" cy="1756833"/>
          </a:xfrm>
        </p:spPr>
        <p:txBody>
          <a:bodyPr>
            <a:normAutofit/>
          </a:bodyPr>
          <a:lstStyle/>
          <a:p>
            <a:pPr marL="342900" indent="-342900">
              <a:buFont typeface="Arial" panose="020B0604020202020204" pitchFamily="34" charset="0"/>
              <a:buChar char="•"/>
            </a:pPr>
            <a:r>
              <a:rPr lang="vi-VN" sz="2400"/>
              <a:t>Repository là nơi sẽ ghi lại trạng thái của thư mục và file</a:t>
            </a:r>
            <a:r>
              <a:rPr lang="vi-VN" sz="2400" smtClean="0"/>
              <a:t>.</a:t>
            </a:r>
            <a:endParaRPr lang="en-US" sz="2400" smtClean="0"/>
          </a:p>
          <a:p>
            <a:pPr marL="800100" lvl="1" indent="-342900">
              <a:buFont typeface="Arial" panose="020B0604020202020204" pitchFamily="34" charset="0"/>
              <a:buChar char="•"/>
            </a:pPr>
            <a:r>
              <a:rPr lang="en-US" sz="2600"/>
              <a:t>Remote </a:t>
            </a:r>
            <a:r>
              <a:rPr lang="en-US" sz="2600" smtClean="0"/>
              <a:t>repository</a:t>
            </a:r>
          </a:p>
          <a:p>
            <a:pPr marL="800100" lvl="1" indent="-342900">
              <a:buFont typeface="Arial" panose="020B0604020202020204" pitchFamily="34" charset="0"/>
              <a:buChar char="•"/>
            </a:pPr>
            <a:r>
              <a:rPr lang="en-US" sz="2600" smtClean="0"/>
              <a:t>Local </a:t>
            </a:r>
            <a:r>
              <a:rPr lang="en-US" sz="2600"/>
              <a:t>repository</a:t>
            </a:r>
          </a:p>
          <a:p>
            <a:pPr marL="342900" indent="-342900">
              <a:buFont typeface="Arial" panose="020B0604020202020204" pitchFamily="34" charset="0"/>
              <a:buChar char="•"/>
            </a:pPr>
            <a:endParaRPr lang="en-US" sz="2400"/>
          </a:p>
        </p:txBody>
      </p:sp>
    </p:spTree>
    <p:extLst>
      <p:ext uri="{BB962C8B-B14F-4D97-AF65-F5344CB8AC3E}">
        <p14:creationId xmlns:p14="http://schemas.microsoft.com/office/powerpoint/2010/main" val="370670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a:t>Repository </a:t>
            </a:r>
            <a:r>
              <a:rPr lang="en-US" b="1" smtClean="0"/>
              <a:t>(2)</a:t>
            </a:r>
            <a:endParaRPr lang="en-US"/>
          </a:p>
        </p:txBody>
      </p:sp>
      <p:sp>
        <p:nvSpPr>
          <p:cNvPr id="4" name="Text Placeholder 3"/>
          <p:cNvSpPr>
            <a:spLocks noGrp="1"/>
          </p:cNvSpPr>
          <p:nvPr>
            <p:ph type="body" sz="quarter" idx="14"/>
          </p:nvPr>
        </p:nvSpPr>
        <p:spPr>
          <a:xfrm>
            <a:off x="737054" y="1525208"/>
            <a:ext cx="3827676" cy="1430263"/>
          </a:xfrm>
        </p:spPr>
        <p:txBody>
          <a:bodyPr>
            <a:noAutofit/>
          </a:bodyPr>
          <a:lstStyle/>
          <a:p>
            <a:pPr marL="800100" lvl="1" indent="-342900">
              <a:buFont typeface="Arial" panose="020B0604020202020204" pitchFamily="34" charset="0"/>
              <a:buChar char="•"/>
            </a:pPr>
            <a:r>
              <a:rPr lang="en-US" sz="3200" smtClean="0"/>
              <a:t>Remote</a:t>
            </a:r>
          </a:p>
          <a:p>
            <a:pPr marL="800100" lvl="1" indent="-342900">
              <a:buFont typeface="Arial" panose="020B0604020202020204" pitchFamily="34" charset="0"/>
              <a:buChar char="•"/>
            </a:pPr>
            <a:r>
              <a:rPr lang="en-US" sz="3200" smtClean="0"/>
              <a:t>Local</a:t>
            </a:r>
            <a:endParaRPr lang="en-US" sz="3200"/>
          </a:p>
        </p:txBody>
      </p:sp>
      <p:pic>
        <p:nvPicPr>
          <p:cNvPr id="6" name="Picture Placeholder 5"/>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4564729" y="756989"/>
            <a:ext cx="7463985" cy="4402839"/>
          </a:xfrm>
        </p:spPr>
      </p:pic>
    </p:spTree>
    <p:extLst>
      <p:ext uri="{BB962C8B-B14F-4D97-AF65-F5344CB8AC3E}">
        <p14:creationId xmlns:p14="http://schemas.microsoft.com/office/powerpoint/2010/main" val="183656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smtClean="0"/>
              <a:t>COMMIT (1) </a:t>
            </a:r>
            <a:endParaRPr lang="en-US"/>
          </a:p>
        </p:txBody>
      </p:sp>
      <p:sp>
        <p:nvSpPr>
          <p:cNvPr id="4" name="Text Placeholder 3"/>
          <p:cNvSpPr>
            <a:spLocks noGrp="1"/>
          </p:cNvSpPr>
          <p:nvPr>
            <p:ph type="body" sz="quarter" idx="14"/>
          </p:nvPr>
        </p:nvSpPr>
        <p:spPr>
          <a:xfrm>
            <a:off x="684212" y="4676623"/>
            <a:ext cx="10288588" cy="1756833"/>
          </a:xfrm>
        </p:spPr>
        <p:txBody>
          <a:bodyPr>
            <a:normAutofit/>
          </a:bodyPr>
          <a:lstStyle/>
          <a:p>
            <a:pPr marL="457200" indent="-457200">
              <a:buFont typeface="Arial" panose="020B0604020202020204" pitchFamily="34" charset="0"/>
              <a:buChar char="•"/>
            </a:pPr>
            <a:r>
              <a:rPr lang="vi-VN" sz="2400"/>
              <a:t>Những thay đổi mang ý nghĩa khác nhau chẳng hạn như thêm chức năng hay sửa lỗi thì hãy cố gắng chia ra rồi commit. Để sau này khi xem lịch sử và tìm kiếm một nội dung thay đổi định sẵn sẽ dễ dàng hơn.</a:t>
            </a:r>
            <a:endParaRPr lang="en-US" sz="2600"/>
          </a:p>
          <a:p>
            <a:pPr marL="342900" indent="-342900">
              <a:buFont typeface="Arial" panose="020B0604020202020204" pitchFamily="34" charset="0"/>
              <a:buChar char="•"/>
            </a:pPr>
            <a:endParaRPr lang="en-US" sz="2400"/>
          </a:p>
        </p:txBody>
      </p:sp>
      <p:pic>
        <p:nvPicPr>
          <p:cNvPr id="6" name="Picture Placeholder 5"/>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84212" y="1291448"/>
            <a:ext cx="9782402" cy="3059102"/>
          </a:xfrm>
        </p:spPr>
      </p:pic>
    </p:spTree>
    <p:extLst>
      <p:ext uri="{BB962C8B-B14F-4D97-AF65-F5344CB8AC3E}">
        <p14:creationId xmlns:p14="http://schemas.microsoft.com/office/powerpoint/2010/main" val="94949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smtClean="0"/>
              <a:t>COMMIT (2) - TEMPLATE</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a:buFont typeface="Arial" panose="020B0604020202020204" pitchFamily="34" charset="0"/>
              <a:buChar char="•"/>
            </a:pPr>
            <a:r>
              <a:rPr lang="en-US" sz="2400" smtClean="0"/>
              <a:t>Dòng </a:t>
            </a:r>
            <a:r>
              <a:rPr lang="en-US" sz="2400"/>
              <a:t>thứ 1: </a:t>
            </a:r>
            <a:r>
              <a:rPr lang="en-US" sz="2400" smtClean="0"/>
              <a:t>Mô tả khái quát</a:t>
            </a:r>
            <a:endParaRPr lang="en-US" sz="2400"/>
          </a:p>
          <a:p>
            <a:pPr marL="342900" indent="-342900">
              <a:buFont typeface="Arial" panose="020B0604020202020204" pitchFamily="34" charset="0"/>
              <a:buChar char="•"/>
            </a:pPr>
            <a:r>
              <a:rPr lang="en-US" sz="2400"/>
              <a:t>Dòng thứ 2: Dòng trống</a:t>
            </a:r>
          </a:p>
          <a:p>
            <a:pPr marL="342900" indent="-342900">
              <a:buFont typeface="Arial" panose="020B0604020202020204" pitchFamily="34" charset="0"/>
              <a:buChar char="•"/>
            </a:pPr>
            <a:r>
              <a:rPr lang="en-US" sz="2400"/>
              <a:t>Dòng thứ 3 trở đi: Lý do đã thay </a:t>
            </a:r>
            <a:r>
              <a:rPr lang="en-US" sz="2400" smtClean="0"/>
              <a:t>đổi</a:t>
            </a:r>
          </a:p>
          <a:p>
            <a:pPr marL="342900" indent="-342900">
              <a:buFont typeface="Arial" panose="020B0604020202020204" pitchFamily="34" charset="0"/>
              <a:buChar char="•"/>
            </a:pPr>
            <a:r>
              <a:rPr lang="en-US" sz="2400" i="1" u="sng" smtClean="0"/>
              <a:t>Ví dụ</a:t>
            </a:r>
          </a:p>
          <a:p>
            <a:pPr lvl="1"/>
            <a:r>
              <a:rPr lang="en-US" altLang="ja-JP" sz="2800" smtClean="0"/>
              <a:t>refs #123456 [A03298] [PG301] [</a:t>
            </a:r>
            <a:r>
              <a:rPr lang="en-US" sz="2800"/>
              <a:t>A/P </a:t>
            </a:r>
            <a:r>
              <a:rPr lang="en-US" sz="2800" smtClean="0"/>
              <a:t>List</a:t>
            </a:r>
            <a:r>
              <a:rPr lang="en-US" altLang="ja-JP" sz="2800" smtClean="0"/>
              <a:t>]</a:t>
            </a:r>
          </a:p>
          <a:p>
            <a:pPr lvl="1"/>
            <a:endParaRPr lang="en-US" altLang="ja-JP" sz="2800"/>
          </a:p>
          <a:p>
            <a:pPr lvl="1"/>
            <a:r>
              <a:rPr lang="en-US" altLang="ja-JP" sz="2800" smtClean="0"/>
              <a:t> </a:t>
            </a:r>
            <a:r>
              <a:rPr lang="ja-JP" altLang="en-US" sz="2800" smtClean="0"/>
              <a:t>* </a:t>
            </a:r>
            <a:r>
              <a:rPr lang="en-US" altLang="ja-JP" sz="2800" smtClean="0"/>
              <a:t>[fix]: Fix bug caption name</a:t>
            </a:r>
          </a:p>
          <a:p>
            <a:pPr lvl="1"/>
            <a:r>
              <a:rPr lang="en-US" altLang="ja-JP" sz="2800"/>
              <a:t> </a:t>
            </a:r>
            <a:r>
              <a:rPr lang="ja-JP" altLang="en-US" sz="2800"/>
              <a:t>* </a:t>
            </a:r>
            <a:r>
              <a:rPr lang="en-US" altLang="ja-JP" sz="2800" smtClean="0"/>
              <a:t>[del]: Xoá config database</a:t>
            </a:r>
          </a:p>
          <a:p>
            <a:pPr marL="342900" indent="-342900">
              <a:buFont typeface="Arial" panose="020B0604020202020204" pitchFamily="34" charset="0"/>
              <a:buChar char="•"/>
            </a:pPr>
            <a:endParaRPr lang="en-US" sz="2400"/>
          </a:p>
        </p:txBody>
      </p:sp>
    </p:spTree>
    <p:extLst>
      <p:ext uri="{BB962C8B-B14F-4D97-AF65-F5344CB8AC3E}">
        <p14:creationId xmlns:p14="http://schemas.microsoft.com/office/powerpoint/2010/main" val="338937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a:t>Working Tree và Index</a:t>
            </a:r>
          </a:p>
        </p:txBody>
      </p:sp>
      <p:sp>
        <p:nvSpPr>
          <p:cNvPr id="4" name="Text Placeholder 3"/>
          <p:cNvSpPr>
            <a:spLocks noGrp="1"/>
          </p:cNvSpPr>
          <p:nvPr>
            <p:ph type="body" sz="quarter" idx="14"/>
          </p:nvPr>
        </p:nvSpPr>
        <p:spPr>
          <a:xfrm>
            <a:off x="684212" y="4676623"/>
            <a:ext cx="10288588" cy="1756833"/>
          </a:xfrm>
        </p:spPr>
        <p:txBody>
          <a:bodyPr>
            <a:normAutofit/>
          </a:bodyPr>
          <a:lstStyle/>
          <a:p>
            <a:pPr marL="342900" indent="-342900">
              <a:buFont typeface="Arial" panose="020B0604020202020204" pitchFamily="34" charset="0"/>
              <a:buChar char="•"/>
            </a:pPr>
            <a:r>
              <a:rPr lang="en-US" sz="2400" smtClean="0"/>
              <a:t>N</a:t>
            </a:r>
            <a:r>
              <a:rPr lang="vi-VN" sz="2400" smtClean="0"/>
              <a:t>hững </a:t>
            </a:r>
            <a:r>
              <a:rPr lang="vi-VN" sz="2400"/>
              <a:t>thư mục được đặt trong sự quản lý của Git mà mọi người đang thực </a:t>
            </a:r>
            <a:r>
              <a:rPr lang="vi-VN" sz="2400" smtClean="0"/>
              <a:t>hiện </a:t>
            </a:r>
            <a:r>
              <a:rPr lang="vi-VN" sz="2400"/>
              <a:t>công việc trong thực tế được gọi là </a:t>
            </a:r>
            <a:r>
              <a:rPr lang="en-US" sz="2400" smtClean="0"/>
              <a:t>WORKING TREE</a:t>
            </a:r>
          </a:p>
          <a:p>
            <a:pPr marL="342900" indent="-342900">
              <a:buFont typeface="Arial" panose="020B0604020202020204" pitchFamily="34" charset="0"/>
              <a:buChar char="•"/>
            </a:pPr>
            <a:r>
              <a:rPr lang="en-US" sz="2400" smtClean="0"/>
              <a:t>G</a:t>
            </a:r>
            <a:r>
              <a:rPr lang="vi-VN" sz="2400" smtClean="0"/>
              <a:t>iữa </a:t>
            </a:r>
            <a:r>
              <a:rPr lang="vi-VN" sz="2400"/>
              <a:t>repository và working tree tồn tại một nơi gọi là </a:t>
            </a:r>
            <a:r>
              <a:rPr lang="en-US" sz="2400" smtClean="0"/>
              <a:t>INDEX</a:t>
            </a:r>
            <a:r>
              <a:rPr lang="vi-VN" sz="2400" smtClean="0"/>
              <a:t>. </a:t>
            </a:r>
            <a:r>
              <a:rPr lang="en-US" sz="2400" smtClean="0"/>
              <a:t>INDEX </a:t>
            </a:r>
            <a:r>
              <a:rPr lang="vi-VN" sz="2400" smtClean="0"/>
              <a:t>là </a:t>
            </a:r>
            <a:r>
              <a:rPr lang="vi-VN" sz="2400"/>
              <a:t>nơi để chuẩn bị cho việc commit lên repository</a:t>
            </a:r>
            <a:endParaRPr lang="en-US" sz="2400"/>
          </a:p>
        </p:txBody>
      </p:sp>
      <p:pic>
        <p:nvPicPr>
          <p:cNvPr id="5" name="Picture Placeholder 4"/>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2579119" y="1100797"/>
            <a:ext cx="6659169" cy="3389560"/>
          </a:xfrm>
        </p:spPr>
      </p:pic>
    </p:spTree>
    <p:extLst>
      <p:ext uri="{BB962C8B-B14F-4D97-AF65-F5344CB8AC3E}">
        <p14:creationId xmlns:p14="http://schemas.microsoft.com/office/powerpoint/2010/main" val="399568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a:t>Chia sẻ </a:t>
            </a:r>
            <a:r>
              <a:rPr lang="en-US" b="1" smtClean="0"/>
              <a:t>repository (1) - CLONE</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en-US" sz="3600"/>
              <a:t>Để sao chép remote repository, sẽ thực hiện thao tác gọi là "clone".</a:t>
            </a:r>
          </a:p>
          <a:p>
            <a:pPr marL="342900" indent="-342900" fontAlgn="base">
              <a:buFont typeface="Arial" panose="020B0604020202020204" pitchFamily="34" charset="0"/>
              <a:buChar char="•"/>
            </a:pPr>
            <a:r>
              <a:rPr lang="en-US" sz="3600"/>
              <a:t>Khi thực hiện Clone, sẽ tải về toàn bộ nội dung của remote repository, và có thể tạo thành local repository ở máy khác.</a:t>
            </a:r>
          </a:p>
        </p:txBody>
      </p:sp>
    </p:spTree>
    <p:extLst>
      <p:ext uri="{BB962C8B-B14F-4D97-AF65-F5344CB8AC3E}">
        <p14:creationId xmlns:p14="http://schemas.microsoft.com/office/powerpoint/2010/main" val="138895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a:t>Chia sẻ repository </a:t>
            </a:r>
            <a:r>
              <a:rPr lang="en-US" b="1" smtClean="0"/>
              <a:t>(2) </a:t>
            </a:r>
            <a:r>
              <a:rPr lang="en-US" b="1"/>
              <a:t>- </a:t>
            </a:r>
            <a:r>
              <a:rPr lang="en-US" b="1" smtClean="0"/>
              <a:t>PULL</a:t>
            </a:r>
            <a:endParaRPr lang="en-US" b="1"/>
          </a:p>
        </p:txBody>
      </p:sp>
      <p:sp>
        <p:nvSpPr>
          <p:cNvPr id="4" name="Text Placeholder 3"/>
          <p:cNvSpPr>
            <a:spLocks noGrp="1"/>
          </p:cNvSpPr>
          <p:nvPr>
            <p:ph type="body" sz="quarter" idx="14"/>
          </p:nvPr>
        </p:nvSpPr>
        <p:spPr>
          <a:xfrm>
            <a:off x="684212" y="4676623"/>
            <a:ext cx="10288588" cy="1756833"/>
          </a:xfrm>
        </p:spPr>
        <p:txBody>
          <a:bodyPr>
            <a:normAutofit/>
          </a:bodyPr>
          <a:lstStyle/>
          <a:p>
            <a:pPr marL="342900" indent="-342900" fontAlgn="base">
              <a:buFont typeface="Arial" panose="020B0604020202020204" pitchFamily="34" charset="0"/>
              <a:buChar char="•"/>
            </a:pPr>
            <a:r>
              <a:rPr lang="vi-VN" sz="2400"/>
              <a:t>Để cập nhật local repository từ remote repository thì thực hiện thao tác gọi là Pull.</a:t>
            </a:r>
          </a:p>
          <a:p>
            <a:pPr marL="342900" indent="-342900" fontAlgn="base">
              <a:buFont typeface="Arial" panose="020B0604020202020204" pitchFamily="34" charset="0"/>
              <a:buChar char="•"/>
            </a:pPr>
            <a:r>
              <a:rPr lang="vi-VN" sz="2400"/>
              <a:t>Khi thực hiện Pull, sẽ tải lịch sử thay đổi mới nhất từ remote repository về, rồi đưa nội dung đó vào local repository của bản thân.</a:t>
            </a:r>
          </a:p>
        </p:txBody>
      </p:sp>
      <p:pic>
        <p:nvPicPr>
          <p:cNvPr id="6" name="Picture Placeholder 5"/>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1497238" y="1338249"/>
            <a:ext cx="9162612" cy="3100922"/>
          </a:xfrm>
        </p:spPr>
      </p:pic>
    </p:spTree>
    <p:extLst>
      <p:ext uri="{BB962C8B-B14F-4D97-AF65-F5344CB8AC3E}">
        <p14:creationId xmlns:p14="http://schemas.microsoft.com/office/powerpoint/2010/main" val="11325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a:t>Chia sẻ repository </a:t>
            </a:r>
            <a:r>
              <a:rPr lang="en-US" b="1" smtClean="0"/>
              <a:t>(3) </a:t>
            </a:r>
            <a:r>
              <a:rPr lang="en-US" b="1"/>
              <a:t>- </a:t>
            </a:r>
            <a:r>
              <a:rPr lang="en-US" b="1" smtClean="0"/>
              <a:t>PUSH</a:t>
            </a:r>
            <a:endParaRPr lang="en-US" b="1"/>
          </a:p>
        </p:txBody>
      </p:sp>
      <p:sp>
        <p:nvSpPr>
          <p:cNvPr id="4" name="Text Placeholder 3"/>
          <p:cNvSpPr>
            <a:spLocks noGrp="1"/>
          </p:cNvSpPr>
          <p:nvPr>
            <p:ph type="body" sz="quarter" idx="14"/>
          </p:nvPr>
        </p:nvSpPr>
        <p:spPr>
          <a:xfrm>
            <a:off x="684212" y="4676623"/>
            <a:ext cx="10288588" cy="1756833"/>
          </a:xfrm>
        </p:spPr>
        <p:txBody>
          <a:bodyPr>
            <a:normAutofit fontScale="85000" lnSpcReduction="10000"/>
          </a:bodyPr>
          <a:lstStyle/>
          <a:p>
            <a:pPr fontAlgn="base"/>
            <a:r>
              <a:rPr lang="vi-VN" sz="2400"/>
              <a:t>Để chia sẻ lịch sử thay đổi của local repository mà bản thân đang có bằng remote repository, cần phải upload lịch sử thay đổi trong local </a:t>
            </a:r>
            <a:r>
              <a:rPr lang="vi-VN" sz="2400" smtClean="0"/>
              <a:t>repository.</a:t>
            </a:r>
            <a:r>
              <a:rPr lang="en-US" sz="2400" smtClean="0"/>
              <a:t> T</a:t>
            </a:r>
            <a:r>
              <a:rPr lang="vi-VN" sz="2400" smtClean="0"/>
              <a:t>hao </a:t>
            </a:r>
            <a:r>
              <a:rPr lang="vi-VN" sz="2400"/>
              <a:t>tác gọi là </a:t>
            </a:r>
            <a:r>
              <a:rPr lang="en-US" sz="2400" smtClean="0"/>
              <a:t>PUSH </a:t>
            </a:r>
            <a:r>
              <a:rPr lang="vi-VN" sz="2400" smtClean="0"/>
              <a:t>trên </a:t>
            </a:r>
            <a:r>
              <a:rPr lang="vi-VN" sz="2400"/>
              <a:t>Git. </a:t>
            </a:r>
            <a:endParaRPr lang="en-US" sz="2400" smtClean="0"/>
          </a:p>
          <a:p>
            <a:pPr fontAlgn="base"/>
            <a:r>
              <a:rPr lang="vi-VN" sz="2400" smtClean="0"/>
              <a:t>Khi </a:t>
            </a:r>
            <a:r>
              <a:rPr lang="vi-VN" sz="2400"/>
              <a:t>thực hiện Push, lịch sử thay đổi của bản thân sẽ được upload lên remote repository và lịch sử thay đổi của remote repository sẽ có trạng thái giống với local repository.</a:t>
            </a:r>
          </a:p>
        </p:txBody>
      </p:sp>
      <p:pic>
        <p:nvPicPr>
          <p:cNvPr id="8" name="Picture Placeholder 7"/>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1010382" y="1258102"/>
            <a:ext cx="9636247" cy="3261216"/>
          </a:xfrm>
        </p:spPr>
      </p:pic>
    </p:spTree>
    <p:extLst>
      <p:ext uri="{BB962C8B-B14F-4D97-AF65-F5344CB8AC3E}">
        <p14:creationId xmlns:p14="http://schemas.microsoft.com/office/powerpoint/2010/main" val="328275173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1D9CF9DDC7A574B9B8E02FF5B4F4B9F" ma:contentTypeVersion="5" ma:contentTypeDescription="新しいドキュメントを作成します。" ma:contentTypeScope="" ma:versionID="9976f9ff8446081027bc260c9a285e23">
  <xsd:schema xmlns:xsd="http://www.w3.org/2001/XMLSchema" xmlns:xs="http://www.w3.org/2001/XMLSchema" xmlns:p="http://schemas.microsoft.com/office/2006/metadata/properties" xmlns:ns2="4dd923ff-b536-41da-9f35-ae93ac93d5a1" xmlns:ns3="f25cd055-4125-4e58-9f17-4ad3f3d47ede" targetNamespace="http://schemas.microsoft.com/office/2006/metadata/properties" ma:root="true" ma:fieldsID="86c9ca66e5087bbdda6c0b8a95408fea" ns2:_="" ns3:_="">
    <xsd:import namespace="4dd923ff-b536-41da-9f35-ae93ac93d5a1"/>
    <xsd:import namespace="f25cd055-4125-4e58-9f17-4ad3f3d47ed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d923ff-b536-41da-9f35-ae93ac93d5a1" elementFormDefault="qualified">
    <xsd:import namespace="http://schemas.microsoft.com/office/2006/documentManagement/types"/>
    <xsd:import namespace="http://schemas.microsoft.com/office/infopath/2007/PartnerControls"/>
    <xsd:element name="SharedWithUsers" ma:index="8"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5cd055-4125-4e58-9f17-4ad3f3d47ed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B51B8B-EC1B-4356-BF37-9C973F2B4A44}">
  <ds:schemaRefs>
    <ds:schemaRef ds:uri="http://schemas.microsoft.com/sharepoint/v3/contenttype/forms"/>
  </ds:schemaRefs>
</ds:datastoreItem>
</file>

<file path=customXml/itemProps2.xml><?xml version="1.0" encoding="utf-8"?>
<ds:datastoreItem xmlns:ds="http://schemas.openxmlformats.org/officeDocument/2006/customXml" ds:itemID="{14C1DA90-F740-43F8-9AA0-0196D5061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d923ff-b536-41da-9f35-ae93ac93d5a1"/>
    <ds:schemaRef ds:uri="f25cd055-4125-4e58-9f17-4ad3f3d47e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ED8746-0C4E-4037-9383-7C29827A4E59}">
  <ds:schemaRefs>
    <ds:schemaRef ds:uri="http://purl.org/dc/dcmitype/"/>
    <ds:schemaRef ds:uri="http://schemas.microsoft.com/office/infopath/2007/PartnerControls"/>
    <ds:schemaRef ds:uri="http://purl.org/dc/elements/1.1/"/>
    <ds:schemaRef ds:uri="http://schemas.microsoft.com/office/2006/metadata/properties"/>
    <ds:schemaRef ds:uri="4dd923ff-b536-41da-9f35-ae93ac93d5a1"/>
    <ds:schemaRef ds:uri="http://schemas.microsoft.com/office/2006/documentManagement/types"/>
    <ds:schemaRef ds:uri="http://schemas.openxmlformats.org/package/2006/metadata/core-properties"/>
    <ds:schemaRef ds:uri="f25cd055-4125-4e58-9f17-4ad3f3d47ed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Slice</Template>
  <TotalTime>624</TotalTime>
  <Words>698</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ＭＳ Ｐゴシック</vt:lpstr>
      <vt:lpstr>Arial</vt:lpstr>
      <vt:lpstr>Wingdings 3</vt:lpstr>
      <vt:lpstr>Slice</vt:lpstr>
      <vt:lpstr>GIT CƠ BẢN</vt:lpstr>
      <vt:lpstr>Repository (1)</vt:lpstr>
      <vt:lpstr>Repository (2)</vt:lpstr>
      <vt:lpstr>COMMIT (1) </vt:lpstr>
      <vt:lpstr>COMMIT (2) - TEMPLATE</vt:lpstr>
      <vt:lpstr>Working Tree và Index</vt:lpstr>
      <vt:lpstr>Chia sẻ repository (1) - CLONE</vt:lpstr>
      <vt:lpstr>Chia sẻ repository (2) - PULL</vt:lpstr>
      <vt:lpstr>Chia sẻ repository (3) - PUSH</vt:lpstr>
      <vt:lpstr>MERGE (1) – VÌ SAO pHẢI MERGE</vt:lpstr>
      <vt:lpstr>MERGE (2) – VẤN ĐỀ</vt:lpstr>
      <vt:lpstr>MERGE (3) – KẾT QUẢ</vt:lpstr>
      <vt:lpstr>CONFLICT (1) – Khi NÀO XẢY RA</vt:lpstr>
      <vt:lpstr>CONFLICT (2) – GIẢI QUYẾT XUNG ĐỘT</vt:lpstr>
      <vt:lpstr>CONFLICT (3) – GIẢI QUYẾT XUNG ĐỘT</vt:lpstr>
      <vt:lpstr>NGUỒN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電話帳</dc:title>
  <dc:creator>Lam Quang Phuc</dc:creator>
  <cp:lastModifiedBy>Lam Quang Phuc</cp:lastModifiedBy>
  <cp:revision>108</cp:revision>
  <dcterms:created xsi:type="dcterms:W3CDTF">2018-02-07T04:33:43Z</dcterms:created>
  <dcterms:modified xsi:type="dcterms:W3CDTF">2018-03-13T04:01:40Z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0x010100A1D9CF9DDC7A574B9B8E02FF5B4F4B9F</vt:lpwstr>
  </property>
</Properties>
</file>