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7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9" r:id="rId36"/>
    <p:sldId id="294" r:id="rId37"/>
    <p:sldId id="295" r:id="rId38"/>
    <p:sldId id="296" r:id="rId39"/>
    <p:sldId id="297" r:id="rId40"/>
    <p:sldId id="298" r:id="rId41"/>
  </p:sldIdLst>
  <p:sldSz cx="9144000" cy="6858000" type="screen4x3"/>
  <p:notesSz cx="6805613" cy="9939338"/>
  <p:custShowLst>
    <p:custShow name="目的別スライド ショー 1" id="0">
      <p:sldLst/>
    </p:custShow>
  </p:custShow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FFFFCC"/>
    <a:srgbClr val="CCFFFF"/>
    <a:srgbClr val="3366FF"/>
    <a:srgbClr val="CC0066"/>
    <a:srgbClr val="CC6600"/>
    <a:srgbClr val="FF9900"/>
    <a:srgbClr val="008000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8" autoAdjust="0"/>
    <p:restoredTop sz="91575" autoAdjust="0"/>
  </p:normalViewPr>
  <p:slideViewPr>
    <p:cSldViewPr>
      <p:cViewPr>
        <p:scale>
          <a:sx n="75" d="100"/>
          <a:sy n="75" d="100"/>
        </p:scale>
        <p:origin x="133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90" d="100"/>
          <a:sy n="90" d="100"/>
        </p:scale>
        <p:origin x="2130" y="72"/>
      </p:cViewPr>
      <p:guideLst>
        <p:guide orient="horz" pos="3131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392" cy="534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6573" y="0"/>
            <a:ext cx="2985391" cy="534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85392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6573" y="9407525"/>
            <a:ext cx="2985391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4312D9C8-12BA-4754-9BFE-6D34E2B5B3B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6365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392" cy="534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6573" y="0"/>
            <a:ext cx="2985391" cy="534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0438" y="766763"/>
            <a:ext cx="4892675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361" y="4741863"/>
            <a:ext cx="4977239" cy="4432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985392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6573" y="9407525"/>
            <a:ext cx="2985391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1D7F45AE-C57F-4A42-9F53-F6D5B96129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0276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59D99-0969-4280-9D19-23682411BA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308100" y="2413000"/>
            <a:ext cx="7634288" cy="15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>
              <a:latin typeface="Arial" charset="0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600200"/>
            <a:ext cx="7543800" cy="762000"/>
          </a:xfrm>
        </p:spPr>
        <p:txBody>
          <a:bodyPr anchor="ctr"/>
          <a:lstStyle>
            <a:lvl1pPr>
              <a:defRPr sz="3600" b="1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257800" y="5085230"/>
            <a:ext cx="3429000" cy="936130"/>
          </a:xfrm>
        </p:spPr>
        <p:txBody>
          <a:bodyPr tIns="45714"/>
          <a:lstStyle>
            <a:lvl1pPr marL="0" indent="0" algn="r">
              <a:buFontTx/>
              <a:buNone/>
              <a:defRPr b="1" i="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  <a:endParaRPr lang="en-US" altLang="ja-JP" noProof="0" smtClean="0"/>
          </a:p>
          <a:p>
            <a:pPr lvl="0"/>
            <a:endParaRPr lang="ja-JP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16395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94121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629"/>
            <a:ext cx="5486400" cy="41045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50794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C94CB-9A91-44E0-8BF9-2A294A01B4C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14528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62580-9C58-48B7-AC11-0F8EF4B20D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1988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26250" y="836640"/>
            <a:ext cx="2251075" cy="541176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1438" y="836640"/>
            <a:ext cx="6602412" cy="541176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6E17D-FC77-403B-9DCD-6F58A47D421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415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プレースホルダー 2"/>
          <p:cNvSpPr>
            <a:spLocks noGrp="1"/>
          </p:cNvSpPr>
          <p:nvPr>
            <p:ph type="tbl" idx="1"/>
          </p:nvPr>
        </p:nvSpPr>
        <p:spPr>
          <a:xfrm>
            <a:off x="71438" y="836640"/>
            <a:ext cx="9005887" cy="5472760"/>
          </a:xfrm>
        </p:spPr>
        <p:txBody>
          <a:bodyPr/>
          <a:lstStyle/>
          <a:p>
            <a:pPr lvl="0"/>
            <a:endParaRPr lang="ja-JP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FA555-C4B3-4AE2-95A8-87185DF76A8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143000" y="0"/>
            <a:ext cx="7934325" cy="69262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8982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/>
              <a:pPr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61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/>
              <a:pPr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69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/>
              <a:pPr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64F64-CD89-4B10-A1CC-D73F5B48FA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6651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D7A9D-6521-4C9C-B98B-0A8DAB95E1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734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9473A-7986-4CFF-B252-C027E73E80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1610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2318" y="6515100"/>
            <a:ext cx="558800" cy="292404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B50E5-632B-45B3-A97E-E43095B9CD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3615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71438" y="836640"/>
            <a:ext cx="9005887" cy="5411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D9807-2575-4275-B7F7-5E53D8930B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928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1438" y="836640"/>
            <a:ext cx="4425950" cy="54117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9788" y="836640"/>
            <a:ext cx="4427537" cy="54117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4A812-BA8E-4920-B2B3-E93E3E6BA6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1546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908650"/>
            <a:ext cx="4040188" cy="6892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13932"/>
            <a:ext cx="4040188" cy="46954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4" y="924685"/>
            <a:ext cx="4041775" cy="6892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613932"/>
            <a:ext cx="4041775" cy="46954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647CA-5263-4D22-8861-FA93ACD399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143000" y="0"/>
            <a:ext cx="7934325" cy="69262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4906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640"/>
            <a:ext cx="3008313" cy="64809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640"/>
            <a:ext cx="5111750" cy="5472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84730"/>
            <a:ext cx="3008313" cy="48246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B50E5-632B-45B3-A97E-E43095B9CD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424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9" name="Object 25"/>
          <p:cNvGraphicFramePr>
            <a:graphicFrameLocks noChangeAspect="1"/>
          </p:cNvGraphicFramePr>
          <p:nvPr/>
        </p:nvGraphicFramePr>
        <p:xfrm>
          <a:off x="4135438" y="3281363"/>
          <a:ext cx="869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8" name="ﾌﾘｰﾗﾝｽ 97 図形" r:id="rId19" imgW="20477" imgH="641447" progId="">
                  <p:embed/>
                </p:oleObj>
              </mc:Choice>
              <mc:Fallback>
                <p:oleObj name="ﾌﾘｰﾗﾝｽ 97 図形" r:id="rId19" imgW="20477" imgH="641447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3281363"/>
                        <a:ext cx="8699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2004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Line 4"/>
          <p:cNvSpPr>
            <a:spLocks noChangeShapeType="1"/>
          </p:cNvSpPr>
          <p:nvPr/>
        </p:nvSpPr>
        <p:spPr bwMode="auto">
          <a:xfrm>
            <a:off x="0" y="692620"/>
            <a:ext cx="9144000" cy="0"/>
          </a:xfrm>
          <a:prstGeom prst="line">
            <a:avLst/>
          </a:prstGeom>
          <a:noFill/>
          <a:ln w="27940">
            <a:solidFill>
              <a:srgbClr val="C2004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>
              <a:latin typeface="Arial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6457950"/>
            <a:ext cx="9144000" cy="0"/>
          </a:xfrm>
          <a:prstGeom prst="line">
            <a:avLst/>
          </a:prstGeom>
          <a:noFill/>
          <a:ln w="27940">
            <a:solidFill>
              <a:srgbClr val="C2004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>
              <a:latin typeface="Arial" charset="0"/>
            </a:endParaRPr>
          </a:p>
        </p:txBody>
      </p:sp>
      <p:sp>
        <p:nvSpPr>
          <p:cNvPr id="1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8" y="836640"/>
            <a:ext cx="9005887" cy="541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12923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</a:t>
            </a:r>
            <a:r>
              <a:rPr lang="ja-JP" altLang="en-US" dirty="0" smtClean="0"/>
              <a:t>スターテキストの書式設定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50771" y="60238"/>
            <a:ext cx="8105825" cy="56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  <a:endParaRPr lang="ja-JP" altLang="en-US" dirty="0" smtClean="0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69057" y="182917"/>
            <a:ext cx="902443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1400" b="1" dirty="0" smtClean="0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【</a:t>
            </a:r>
            <a:r>
              <a:rPr lang="en-US" altLang="ja-JP" sz="1400" b="1" dirty="0" err="1" smtClean="0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Bí</a:t>
            </a:r>
            <a:r>
              <a:rPr lang="en-US" altLang="ja-JP" sz="1400" b="1" baseline="0" smtClean="0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 Mật</a:t>
            </a:r>
            <a:r>
              <a:rPr lang="en-US" altLang="ja-JP" sz="1400" b="1" smtClean="0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】</a:t>
            </a:r>
          </a:p>
        </p:txBody>
      </p:sp>
      <p:sp>
        <p:nvSpPr>
          <p:cNvPr id="1034" name="Text Box 12"/>
          <p:cNvSpPr txBox="1">
            <a:spLocks noChangeArrowheads="1"/>
          </p:cNvSpPr>
          <p:nvPr/>
        </p:nvSpPr>
        <p:spPr bwMode="auto">
          <a:xfrm>
            <a:off x="2316891" y="6565027"/>
            <a:ext cx="5373587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 Rights Reserved</a:t>
            </a:r>
            <a:r>
              <a:rPr lang="en-US" altLang="ja-JP" b="1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Copyright</a:t>
            </a:r>
            <a:r>
              <a:rPr lang="en-US" altLang="ja-JP" b="1" baseline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b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©Aureole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Information Technology  Inc</a:t>
            </a:r>
            <a:r>
              <a:rPr lang="en-US" altLang="ja-JP" b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</a:t>
            </a:r>
            <a:r>
              <a:rPr lang="en-US" altLang="ja-JP" b="1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endParaRPr lang="en-US" altLang="ja-JP" b="1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04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318" y="6515100"/>
            <a:ext cx="558800" cy="2924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fld id="{0B9CDF88-433C-4591-86A8-5EC8C7FA42E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" y="6538784"/>
            <a:ext cx="1557909" cy="2687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0" r:id="rId2"/>
    <p:sldLayoutId id="2147483659" r:id="rId3"/>
    <p:sldLayoutId id="2147483663" r:id="rId4"/>
    <p:sldLayoutId id="2147483664" r:id="rId5"/>
    <p:sldLayoutId id="2147483670" r:id="rId6"/>
    <p:sldLayoutId id="2147483661" r:id="rId7"/>
    <p:sldLayoutId id="2147483662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2" r:id="rId14"/>
    <p:sldLayoutId id="2147483673" r:id="rId15"/>
    <p:sldLayoutId id="214748367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20738" rtl="0" eaLnBrk="0" fontAlgn="base" hangingPunct="0">
        <a:spcBef>
          <a:spcPts val="0"/>
        </a:spcBef>
        <a:spcAft>
          <a:spcPct val="0"/>
        </a:spcAft>
        <a:defRPr kumimoji="1" sz="3200" b="1" i="0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2pPr>
      <a:lvl3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3pPr>
      <a:lvl4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4pPr>
      <a:lvl5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5pPr>
      <a:lvl6pPr marL="4572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6pPr>
      <a:lvl7pPr marL="9144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7pPr>
      <a:lvl8pPr marL="13716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8pPr>
      <a:lvl9pPr marL="18288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9pPr>
    </p:titleStyle>
    <p:bodyStyle>
      <a:lvl1pPr marL="180000" indent="-180000" algn="l" defTabSz="820738" rtl="0" eaLnBrk="0" fontAlgn="base" hangingPunct="0">
        <a:spcBef>
          <a:spcPts val="1000"/>
        </a:spcBef>
        <a:spcAft>
          <a:spcPts val="500"/>
        </a:spcAft>
        <a:buFont typeface="Wingdings" panose="05000000000000000000" pitchFamily="2" charset="2"/>
        <a:buChar char="§"/>
        <a:defRPr kumimoji="1" sz="1800" baseline="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80000" algn="l" defTabSz="820738" rtl="0" eaLnBrk="0" fontAlgn="base" hangingPunct="0">
        <a:spcBef>
          <a:spcPts val="500"/>
        </a:spcBef>
        <a:spcAft>
          <a:spcPts val="500"/>
        </a:spcAft>
        <a:buChar char="–"/>
        <a:defRPr kumimoji="1" sz="1600" b="1" i="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2pPr>
      <a:lvl3pPr marL="669925" indent="-180000" algn="l" defTabSz="820738" rtl="0" eaLnBrk="0" fontAlgn="base" hangingPunct="0">
        <a:spcBef>
          <a:spcPts val="500"/>
        </a:spcBef>
        <a:spcAft>
          <a:spcPts val="500"/>
        </a:spcAft>
        <a:buChar char="•"/>
        <a:defRPr kumimoji="1" sz="14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3pPr>
      <a:lvl4pPr marL="950913" indent="-180000" algn="l" defTabSz="820738" rtl="0" eaLnBrk="0" fontAlgn="base" hangingPunct="0">
        <a:spcBef>
          <a:spcPts val="500"/>
        </a:spcBef>
        <a:spcAft>
          <a:spcPts val="500"/>
        </a:spcAft>
        <a:buChar char="–"/>
        <a:defRPr kumimoji="1" sz="12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4pPr>
      <a:lvl5pPr marL="1235075" indent="-180000" algn="l" defTabSz="820738" rtl="0" eaLnBrk="0" fontAlgn="base" hangingPunct="0">
        <a:spcBef>
          <a:spcPts val="500"/>
        </a:spcBef>
        <a:spcAft>
          <a:spcPts val="500"/>
        </a:spcAft>
        <a:buChar char="»"/>
        <a:defRPr kumimoji="1" sz="12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5pPr>
      <a:lvl6pPr marL="16922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1494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6066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0638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git-tutorial/vn/stepup/stepup1_1.html" TargetMode="External"/><Relationship Id="rId2" Type="http://schemas.openxmlformats.org/officeDocument/2006/relationships/hyperlink" Target="https://backlog.com/git-tutorial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acklog.com/git-tutorial/vn/reference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*.atlassi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d.atlassian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SOURETREE CƠ 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AIT</a:t>
            </a:r>
          </a:p>
          <a:p>
            <a:r>
              <a:rPr lang="en-US" altLang="ja-JP" dirty="0" smtClean="0"/>
              <a:t>2019/03/01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5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– Thao </a:t>
            </a:r>
            <a:r>
              <a:rPr lang="en-US" dirty="0" err="1" smtClean="0"/>
              <a:t>tác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23410" y="908650"/>
            <a:ext cx="8425169" cy="5256730"/>
            <a:chOff x="1591439" y="1657350"/>
            <a:chExt cx="6466711" cy="423083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1439" y="1657350"/>
              <a:ext cx="6390512" cy="423083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392384" y="2780910"/>
              <a:ext cx="3665766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50" dirty="0">
                  <a:solidFill>
                    <a:srgbClr val="FF0000"/>
                  </a:solidFill>
                </a:rPr>
                <a:t>①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Nhập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đường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dẫn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git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>
                  <a:solidFill>
                    <a:srgbClr val="FF0000"/>
                  </a:solidFill>
                </a:rPr>
                <a:t>http://192.168.136.71:8888/TRAINING.git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52996" y="4725180"/>
              <a:ext cx="3805154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50" dirty="0">
                  <a:solidFill>
                    <a:srgbClr val="FF0000"/>
                  </a:solidFill>
                </a:rPr>
                <a:t>②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Chọn</a:t>
              </a:r>
              <a:r>
                <a:rPr lang="en-US" altLang="ja-JP" sz="750" dirty="0">
                  <a:solidFill>
                    <a:srgbClr val="FF0000"/>
                  </a:solidFill>
                </a:rPr>
                <a:t> branch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để</a:t>
              </a:r>
              <a:r>
                <a:rPr lang="en-US" altLang="ja-JP" sz="750" dirty="0">
                  <a:solidFill>
                    <a:srgbClr val="FF0000"/>
                  </a:solidFill>
                </a:rPr>
                <a:t> clone,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mặc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định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là</a:t>
              </a:r>
              <a:r>
                <a:rPr lang="en-US" altLang="ja-JP" sz="750" dirty="0">
                  <a:solidFill>
                    <a:srgbClr val="FF0000"/>
                  </a:solidFill>
                </a:rPr>
                <a:t> master</a:t>
              </a:r>
            </a:p>
            <a:p>
              <a:r>
                <a:rPr lang="en-US" sz="750" dirty="0">
                  <a:solidFill>
                    <a:srgbClr val="FF0000"/>
                  </a:solidFill>
                </a:rPr>
                <a:t>Theo </a:t>
              </a:r>
              <a:r>
                <a:rPr lang="en-US" sz="750" dirty="0" err="1">
                  <a:solidFill>
                    <a:srgbClr val="FF0000"/>
                  </a:solidFill>
                </a:rPr>
                <a:t>như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thực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tế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khi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phát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triển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sẽ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có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nhiều</a:t>
              </a:r>
              <a:r>
                <a:rPr lang="en-US" sz="750" dirty="0">
                  <a:solidFill>
                    <a:srgbClr val="FF0000"/>
                  </a:solidFill>
                </a:rPr>
                <a:t> branch: master, develop, test, fix, release…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99740" y="5370977"/>
              <a:ext cx="132146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50" dirty="0">
                  <a:solidFill>
                    <a:srgbClr val="FF0000"/>
                  </a:solidFill>
                </a:rPr>
                <a:t>② </a:t>
              </a:r>
              <a:r>
                <a:rPr lang="en-US" altLang="ja-JP" sz="750" dirty="0">
                  <a:solidFill>
                    <a:srgbClr val="FF0000"/>
                  </a:solidFill>
                </a:rPr>
                <a:t>Click Clone</a:t>
              </a:r>
              <a:endParaRPr lang="en-US" sz="7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8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51400" y="980660"/>
            <a:ext cx="8569190" cy="4968690"/>
            <a:chOff x="453033" y="1657351"/>
            <a:chExt cx="6890743" cy="418710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033" y="1657351"/>
              <a:ext cx="6890743" cy="418710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048514" y="3058405"/>
              <a:ext cx="3237141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50" dirty="0">
                  <a:solidFill>
                    <a:srgbClr val="FF0000"/>
                  </a:solidFill>
                </a:rPr>
                <a:t>Branch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hiện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tại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đang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làm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việc</a:t>
              </a:r>
              <a:r>
                <a:rPr lang="en-US" altLang="ja-JP" sz="750" dirty="0">
                  <a:solidFill>
                    <a:srgbClr val="FF0000"/>
                  </a:solidFill>
                </a:rPr>
                <a:t>: master</a:t>
              </a:r>
              <a:endParaRPr lang="en-US" sz="75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77574" y="3335404"/>
              <a:ext cx="3237141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50">
                  <a:solidFill>
                    <a:srgbClr val="FF0000"/>
                  </a:solidFill>
                </a:rPr>
                <a:t>Thông tin log của tất cả commit</a:t>
              </a:r>
              <a:endParaRPr lang="en-US" sz="750">
                <a:solidFill>
                  <a:srgbClr val="FF0000"/>
                </a:solidFill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–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Commit – Khái quát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nào</a:t>
            </a:r>
            <a:r>
              <a:rPr lang="en-US" b="1" dirty="0" smtClean="0"/>
              <a:t>?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(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di </a:t>
            </a:r>
            <a:r>
              <a:rPr lang="en-US" dirty="0" err="1" smtClean="0"/>
              <a:t>chuyển</a:t>
            </a:r>
            <a:r>
              <a:rPr lang="en-US" dirty="0" smtClean="0"/>
              <a:t> file, folder) </a:t>
            </a:r>
            <a:r>
              <a:rPr lang="en-US" dirty="0" err="1" smtClean="0"/>
              <a:t>vào</a:t>
            </a:r>
            <a:r>
              <a:rPr lang="en-US" dirty="0" smtClean="0"/>
              <a:t> local repository</a:t>
            </a:r>
          </a:p>
          <a:p>
            <a:r>
              <a:rPr lang="en-US" b="1" dirty="0" err="1" smtClean="0"/>
              <a:t>Vậy</a:t>
            </a:r>
            <a:r>
              <a:rPr lang="en-US" b="1" dirty="0" smtClean="0"/>
              <a:t> </a:t>
            </a:r>
            <a:r>
              <a:rPr lang="en-US" b="1" dirty="0" err="1" smtClean="0"/>
              <a:t>còn</a:t>
            </a:r>
            <a:r>
              <a:rPr lang="en-US" b="1" dirty="0" smtClean="0"/>
              <a:t> remote repository </a:t>
            </a:r>
            <a:r>
              <a:rPr lang="en-US" b="1" dirty="0" err="1" smtClean="0"/>
              <a:t>thì</a:t>
            </a:r>
            <a:r>
              <a:rPr lang="en-US" b="1" dirty="0" smtClean="0"/>
              <a:t> </a:t>
            </a:r>
            <a:r>
              <a:rPr lang="en-US" b="1" dirty="0" err="1" smtClean="0"/>
              <a:t>sao</a:t>
            </a:r>
            <a:r>
              <a:rPr lang="en-US" b="1" dirty="0" smtClean="0"/>
              <a:t>? </a:t>
            </a:r>
          </a:p>
          <a:p>
            <a:pPr lvl="1"/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remote repository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PUSH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51400" y="908650"/>
            <a:ext cx="8713210" cy="5316672"/>
            <a:chOff x="251400" y="908650"/>
            <a:chExt cx="8713210" cy="531667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400" y="908650"/>
              <a:ext cx="8713210" cy="531667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356967" y="2409451"/>
              <a:ext cx="3646716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50" dirty="0">
                  <a:solidFill>
                    <a:srgbClr val="FF0000"/>
                  </a:solidFill>
                </a:rPr>
                <a:t>Working Copy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là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 smtClean="0">
                  <a:solidFill>
                    <a:srgbClr val="FF0000"/>
                  </a:solidFill>
                </a:rPr>
                <a:t>nơi</a:t>
              </a:r>
              <a:r>
                <a:rPr lang="en-US" altLang="ja-JP" sz="750" dirty="0" smtClean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 smtClean="0">
                  <a:solidFill>
                    <a:srgbClr val="FF0000"/>
                  </a:solidFill>
                </a:rPr>
                <a:t>chứa</a:t>
              </a:r>
              <a:r>
                <a:rPr lang="en-US" altLang="ja-JP" sz="750" dirty="0" smtClean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toàn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bộ</a:t>
              </a:r>
              <a:r>
                <a:rPr lang="en-US" altLang="ja-JP" sz="750" dirty="0">
                  <a:solidFill>
                    <a:srgbClr val="FF0000"/>
                  </a:solidFill>
                </a:rPr>
                <a:t> file,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thư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mục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được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thêm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mới</a:t>
              </a:r>
              <a:r>
                <a:rPr lang="en-US" altLang="ja-JP" sz="750" dirty="0">
                  <a:solidFill>
                    <a:srgbClr val="FF0000"/>
                  </a:solidFill>
                </a:rPr>
                <a:t>,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chỉnh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sửa</a:t>
              </a:r>
              <a:r>
                <a:rPr lang="en-US" altLang="ja-JP" sz="750" dirty="0">
                  <a:solidFill>
                    <a:srgbClr val="FF0000"/>
                  </a:solidFill>
                </a:rPr>
                <a:t>.</a:t>
              </a:r>
              <a:endParaRPr lang="en-US" sz="75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0041" y="3977221"/>
              <a:ext cx="254728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50" dirty="0" err="1">
                  <a:solidFill>
                    <a:srgbClr val="FF0000"/>
                  </a:solidFill>
                </a:rPr>
                <a:t>Danh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sách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toàn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bộ</a:t>
              </a:r>
              <a:r>
                <a:rPr lang="en-US" altLang="ja-JP" sz="750" dirty="0">
                  <a:solidFill>
                    <a:srgbClr val="FF0000"/>
                  </a:solidFill>
                </a:rPr>
                <a:t> folder, file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đã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chỉnh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sửa</a:t>
              </a:r>
              <a:r>
                <a:rPr lang="en-US" altLang="ja-JP" sz="750" dirty="0">
                  <a:solidFill>
                    <a:srgbClr val="FF0000"/>
                  </a:solidFill>
                </a:rPr>
                <a:t>,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thêm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mới</a:t>
              </a:r>
              <a:endParaRPr lang="en-US" sz="75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03682" y="2439973"/>
              <a:ext cx="3179450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50" dirty="0" smtClean="0">
                  <a:solidFill>
                    <a:srgbClr val="FF0000"/>
                  </a:solidFill>
                </a:rPr>
                <a:t>Sta</a:t>
              </a:r>
              <a:r>
                <a:rPr lang="en-US" altLang="ja-JP" sz="750" dirty="0">
                  <a:solidFill>
                    <a:srgbClr val="FF0000"/>
                  </a:solidFill>
                </a:rPr>
                <a:t>g</a:t>
              </a:r>
              <a:r>
                <a:rPr lang="en-US" altLang="ja-JP" sz="750" dirty="0" smtClean="0">
                  <a:solidFill>
                    <a:srgbClr val="FF0000"/>
                  </a:solidFill>
                </a:rPr>
                <a:t>e</a:t>
              </a:r>
              <a:r>
                <a:rPr lang="ja-JP" altLang="en-US" sz="750" dirty="0" smtClean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>
                  <a:solidFill>
                    <a:srgbClr val="FF0000"/>
                  </a:solidFill>
                </a:rPr>
                <a:t>–</a:t>
              </a:r>
              <a:r>
                <a:rPr lang="ja-JP" altLang="en-US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Còn</a:t>
              </a:r>
              <a:r>
                <a:rPr lang="ja-JP" altLang="en-US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gọi</a:t>
              </a:r>
              <a:r>
                <a:rPr lang="ja-JP" altLang="en-US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là</a:t>
              </a:r>
              <a:r>
                <a:rPr lang="ja-JP" altLang="en-US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đánh</a:t>
              </a:r>
              <a:r>
                <a:rPr lang="ja-JP" altLang="en-US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>
                  <a:solidFill>
                    <a:srgbClr val="FF0000"/>
                  </a:solidFill>
                </a:rPr>
                <a:t>INDEX</a:t>
              </a:r>
            </a:p>
            <a:p>
              <a:endParaRPr lang="en-US" altLang="ja-JP" sz="750" dirty="0">
                <a:solidFill>
                  <a:srgbClr val="FF0000"/>
                </a:solidFill>
              </a:endParaRP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750" dirty="0" err="1">
                  <a:solidFill>
                    <a:srgbClr val="FF0000"/>
                  </a:solidFill>
                </a:rPr>
                <a:t>Để</a:t>
              </a:r>
              <a:r>
                <a:rPr lang="en-US" sz="750" dirty="0">
                  <a:solidFill>
                    <a:srgbClr val="FF0000"/>
                  </a:solidFill>
                </a:rPr>
                <a:t> GIT </a:t>
              </a:r>
              <a:r>
                <a:rPr lang="en-US" sz="750" dirty="0" err="1">
                  <a:solidFill>
                    <a:srgbClr val="FF0000"/>
                  </a:solidFill>
                </a:rPr>
                <a:t>nhận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biết</a:t>
              </a:r>
              <a:r>
                <a:rPr lang="en-US" sz="750" dirty="0">
                  <a:solidFill>
                    <a:srgbClr val="FF0000"/>
                  </a:solidFill>
                </a:rPr>
                <a:t> file </a:t>
              </a:r>
              <a:r>
                <a:rPr lang="en-US" sz="750" dirty="0" err="1">
                  <a:solidFill>
                    <a:srgbClr val="FF0000"/>
                  </a:solidFill>
                </a:rPr>
                <a:t>cần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thay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đổi</a:t>
              </a:r>
              <a:r>
                <a:rPr lang="en-US" sz="750" dirty="0">
                  <a:solidFill>
                    <a:srgbClr val="FF0000"/>
                  </a:solidFill>
                </a:rPr>
                <a:t>, </a:t>
              </a:r>
              <a:r>
                <a:rPr lang="en-US" sz="750" dirty="0" err="1">
                  <a:solidFill>
                    <a:srgbClr val="FF0000"/>
                  </a:solidFill>
                </a:rPr>
                <a:t>cần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phải</a:t>
              </a:r>
              <a:r>
                <a:rPr lang="en-US" sz="750" dirty="0">
                  <a:solidFill>
                    <a:srgbClr val="FF0000"/>
                  </a:solidFill>
                </a:rPr>
                <a:t> stage </a:t>
              </a:r>
              <a:r>
                <a:rPr lang="en-US" sz="750" dirty="0" err="1">
                  <a:solidFill>
                    <a:srgbClr val="FF0000"/>
                  </a:solidFill>
                </a:rPr>
                <a:t>bằng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cách</a:t>
              </a:r>
              <a:r>
                <a:rPr lang="en-US" sz="750" dirty="0">
                  <a:solidFill>
                    <a:srgbClr val="FF0000"/>
                  </a:solidFill>
                </a:rPr>
                <a:t> Stage All </a:t>
              </a:r>
              <a:r>
                <a:rPr lang="en-US" sz="750" dirty="0" err="1">
                  <a:solidFill>
                    <a:srgbClr val="FF0000"/>
                  </a:solidFill>
                </a:rPr>
                <a:t>hoặc</a:t>
              </a:r>
              <a:r>
                <a:rPr lang="en-US" sz="750" dirty="0">
                  <a:solidFill>
                    <a:srgbClr val="FF0000"/>
                  </a:solidFill>
                </a:rPr>
                <a:t> State Selected.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750" dirty="0" err="1">
                  <a:solidFill>
                    <a:srgbClr val="FF0000"/>
                  </a:solidFill>
                </a:rPr>
                <a:t>Làm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việc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này</a:t>
              </a:r>
              <a:r>
                <a:rPr lang="en-US" sz="750" dirty="0">
                  <a:solidFill>
                    <a:srgbClr val="FF0000"/>
                  </a:solidFill>
                </a:rPr>
                <a:t> ý </a:t>
              </a:r>
              <a:r>
                <a:rPr lang="en-US" sz="750" dirty="0" err="1">
                  <a:solidFill>
                    <a:srgbClr val="FF0000"/>
                  </a:solidFill>
                </a:rPr>
                <a:t>nghĩa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là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đã</a:t>
              </a:r>
              <a:r>
                <a:rPr lang="en-US" sz="750" dirty="0">
                  <a:solidFill>
                    <a:srgbClr val="FF0000"/>
                  </a:solidFill>
                </a:rPr>
                <a:t> index </a:t>
              </a:r>
              <a:r>
                <a:rPr lang="en-US" sz="750" dirty="0" err="1">
                  <a:solidFill>
                    <a:srgbClr val="FF0000"/>
                  </a:solidFill>
                </a:rPr>
                <a:t>những</a:t>
              </a:r>
              <a:r>
                <a:rPr lang="en-US" sz="750" dirty="0">
                  <a:solidFill>
                    <a:srgbClr val="FF0000"/>
                  </a:solidFill>
                </a:rPr>
                <a:t> folder, file </a:t>
              </a:r>
              <a:r>
                <a:rPr lang="en-US" sz="750" dirty="0" err="1">
                  <a:solidFill>
                    <a:srgbClr val="FF0000"/>
                  </a:solidFill>
                </a:rPr>
                <a:t>đã</a:t>
              </a:r>
              <a:r>
                <a:rPr lang="en-US" sz="750" dirty="0">
                  <a:solidFill>
                    <a:srgbClr val="FF0000"/>
                  </a:solidFill>
                </a:rPr>
                <a:t> them </a:t>
              </a:r>
              <a:r>
                <a:rPr lang="en-US" sz="750" dirty="0" err="1">
                  <a:solidFill>
                    <a:srgbClr val="FF0000"/>
                  </a:solidFill>
                </a:rPr>
                <a:t>mới</a:t>
              </a:r>
              <a:r>
                <a:rPr lang="en-US" sz="750" dirty="0">
                  <a:solidFill>
                    <a:srgbClr val="FF0000"/>
                  </a:solidFill>
                </a:rPr>
                <a:t>, </a:t>
              </a:r>
              <a:r>
                <a:rPr lang="en-US" sz="750" dirty="0" err="1">
                  <a:solidFill>
                    <a:srgbClr val="FF0000"/>
                  </a:solidFill>
                </a:rPr>
                <a:t>thay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đổi</a:t>
              </a:r>
              <a:endParaRPr lang="en-US" sz="750" dirty="0">
                <a:solidFill>
                  <a:srgbClr val="FF0000"/>
                </a:solidFill>
              </a:endParaRP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750" dirty="0" err="1">
                  <a:solidFill>
                    <a:srgbClr val="FF0000"/>
                  </a:solidFill>
                </a:rPr>
                <a:t>Khi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chưa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thực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hiện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tạo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tác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này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thì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không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thể</a:t>
              </a:r>
              <a:r>
                <a:rPr lang="en-US" sz="750" dirty="0">
                  <a:solidFill>
                    <a:srgbClr val="FF0000"/>
                  </a:solidFill>
                </a:rPr>
                <a:t> COMMIT </a:t>
              </a:r>
              <a:r>
                <a:rPr lang="en-US" sz="750" dirty="0" err="1">
                  <a:solidFill>
                    <a:srgbClr val="FF0000"/>
                  </a:solidFill>
                </a:rPr>
                <a:t>được</a:t>
              </a:r>
              <a:endParaRPr lang="en-US" sz="7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– Thao </a:t>
            </a:r>
            <a:r>
              <a:rPr lang="en-US" dirty="0" err="1" smtClean="0"/>
              <a:t>tác</a:t>
            </a:r>
            <a:r>
              <a:rPr lang="en-US" dirty="0" smtClean="0"/>
              <a:t>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23410" y="940708"/>
            <a:ext cx="8569190" cy="5228793"/>
            <a:chOff x="323410" y="940708"/>
            <a:chExt cx="8569190" cy="522879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410" y="940708"/>
              <a:ext cx="8569190" cy="522879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707880" y="2780910"/>
              <a:ext cx="2600325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50" dirty="0" err="1">
                  <a:solidFill>
                    <a:srgbClr val="FF0000"/>
                  </a:solidFill>
                </a:rPr>
                <a:t>Kết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quả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sau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khi</a:t>
              </a:r>
              <a:r>
                <a:rPr lang="en-US" altLang="ja-JP" sz="750" dirty="0">
                  <a:solidFill>
                    <a:srgbClr val="FF0000"/>
                  </a:solidFill>
                </a:rPr>
                <a:t> STAGE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gồm</a:t>
              </a:r>
              <a:endParaRPr lang="en-US" altLang="ja-JP" sz="750" dirty="0">
                <a:solidFill>
                  <a:srgbClr val="FF0000"/>
                </a:solidFill>
              </a:endParaRP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750" dirty="0">
                  <a:solidFill>
                    <a:srgbClr val="FF0000"/>
                  </a:solidFill>
                </a:rPr>
                <a:t>2 file </a:t>
              </a:r>
              <a:r>
                <a:rPr lang="en-US" sz="750" dirty="0" err="1">
                  <a:solidFill>
                    <a:srgbClr val="FF0000"/>
                  </a:solidFill>
                </a:rPr>
                <a:t>thêm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mới</a:t>
              </a:r>
              <a:endParaRPr lang="en-US" sz="750" dirty="0">
                <a:solidFill>
                  <a:srgbClr val="FF0000"/>
                </a:solidFill>
              </a:endParaRP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750" dirty="0">
                  <a:solidFill>
                    <a:srgbClr val="FF0000"/>
                  </a:solidFill>
                </a:rPr>
                <a:t>1 file </a:t>
              </a:r>
              <a:r>
                <a:rPr lang="en-US" sz="750" dirty="0" err="1">
                  <a:solidFill>
                    <a:srgbClr val="FF0000"/>
                  </a:solidFill>
                </a:rPr>
                <a:t>đã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được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thay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đổi</a:t>
              </a:r>
              <a:endParaRPr lang="en-US" sz="75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90537" y="5094796"/>
              <a:ext cx="2600325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 err="1">
                  <a:solidFill>
                    <a:srgbClr val="FF0000"/>
                  </a:solidFill>
                </a:rPr>
                <a:t>Giờ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thì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hãy</a:t>
              </a:r>
              <a:r>
                <a:rPr lang="en-US" sz="750" dirty="0">
                  <a:solidFill>
                    <a:srgbClr val="FF0000"/>
                  </a:solidFill>
                </a:rPr>
                <a:t> COMMIT </a:t>
              </a:r>
              <a:r>
                <a:rPr lang="en-US" sz="750" dirty="0" err="1">
                  <a:solidFill>
                    <a:srgbClr val="FF0000"/>
                  </a:solidFill>
                </a:rPr>
                <a:t>thôi</a:t>
              </a:r>
              <a:endParaRPr lang="en-US" sz="750" dirty="0">
                <a:solidFill>
                  <a:srgbClr val="FF0000"/>
                </a:solidFill>
              </a:endParaRP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750" dirty="0">
                  <a:solidFill>
                    <a:srgbClr val="FF0000"/>
                  </a:solidFill>
                </a:rPr>
                <a:t>Comment </a:t>
              </a:r>
              <a:r>
                <a:rPr lang="en-US" sz="750" dirty="0" err="1">
                  <a:solidFill>
                    <a:srgbClr val="FF0000"/>
                  </a:solidFill>
                </a:rPr>
                <a:t>nội</a:t>
              </a:r>
              <a:r>
                <a:rPr lang="en-US" sz="750" dirty="0">
                  <a:solidFill>
                    <a:srgbClr val="FF0000"/>
                  </a:solidFill>
                </a:rPr>
                <a:t> dung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750" dirty="0" err="1">
                  <a:solidFill>
                    <a:srgbClr val="FF0000"/>
                  </a:solidFill>
                </a:rPr>
                <a:t>Thực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hiện</a:t>
              </a:r>
              <a:r>
                <a:rPr lang="en-US" sz="750" dirty="0">
                  <a:solidFill>
                    <a:srgbClr val="FF0000"/>
                  </a:solidFill>
                </a:rPr>
                <a:t> click COMMIT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– 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83460" y="908650"/>
            <a:ext cx="7849090" cy="5332421"/>
            <a:chOff x="683460" y="908650"/>
            <a:chExt cx="7849090" cy="533242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460" y="908650"/>
              <a:ext cx="7849090" cy="533242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843760" y="2564880"/>
              <a:ext cx="3200399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50" dirty="0" err="1">
                  <a:solidFill>
                    <a:srgbClr val="FF0000"/>
                  </a:solidFill>
                </a:rPr>
                <a:t>Kết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quả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sau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khi</a:t>
              </a:r>
              <a:r>
                <a:rPr lang="en-US" altLang="ja-JP" sz="750" dirty="0">
                  <a:solidFill>
                    <a:srgbClr val="FF0000"/>
                  </a:solidFill>
                </a:rPr>
                <a:t> COMMIT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750" dirty="0" err="1">
                  <a:solidFill>
                    <a:srgbClr val="FF0000"/>
                  </a:solidFill>
                </a:rPr>
                <a:t>Có</a:t>
              </a:r>
              <a:r>
                <a:rPr lang="en-US" sz="750" dirty="0">
                  <a:solidFill>
                    <a:srgbClr val="FF0000"/>
                  </a:solidFill>
                </a:rPr>
                <a:t> 1 </a:t>
              </a:r>
              <a:r>
                <a:rPr lang="en-US" sz="750" dirty="0" err="1">
                  <a:solidFill>
                    <a:srgbClr val="FF0000"/>
                  </a:solidFill>
                </a:rPr>
                <a:t>thay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đổi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chưa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được</a:t>
              </a:r>
              <a:r>
                <a:rPr lang="en-US" sz="750" dirty="0">
                  <a:solidFill>
                    <a:srgbClr val="FF0000"/>
                  </a:solidFill>
                </a:rPr>
                <a:t> PUSH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750" dirty="0" err="1">
                  <a:solidFill>
                    <a:srgbClr val="FF0000"/>
                  </a:solidFill>
                </a:rPr>
                <a:t>Toàn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bộ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thay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đổi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đã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được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phản</a:t>
              </a:r>
              <a:r>
                <a:rPr lang="en-US" sz="750" dirty="0">
                  <a:solidFill>
                    <a:srgbClr val="FF0000"/>
                  </a:solidFill>
                </a:rPr>
                <a:t> </a:t>
              </a:r>
              <a:r>
                <a:rPr lang="en-US" sz="750" dirty="0" err="1">
                  <a:solidFill>
                    <a:srgbClr val="FF0000"/>
                  </a:solidFill>
                </a:rPr>
                <a:t>ánh</a:t>
              </a:r>
              <a:r>
                <a:rPr lang="en-US" sz="750" dirty="0">
                  <a:solidFill>
                    <a:srgbClr val="FF0000"/>
                  </a:solidFill>
                </a:rPr>
                <a:t> ở local repository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63610" y="1334536"/>
              <a:ext cx="371475" cy="4071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50"/>
            </a:p>
          </p:txBody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–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3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Commit – Kết quả (2)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dev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COMMIT ở local repository </a:t>
            </a:r>
            <a:r>
              <a:rPr lang="en-US" dirty="0" err="1" smtClean="0"/>
              <a:t>lên</a:t>
            </a:r>
            <a:r>
              <a:rPr lang="en-US" dirty="0" smtClean="0"/>
              <a:t> remote repository</a:t>
            </a:r>
          </a:p>
          <a:p>
            <a:pPr lvl="1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FETCH</a:t>
            </a:r>
          </a:p>
          <a:p>
            <a:pPr lvl="2"/>
            <a:r>
              <a:rPr lang="en-US" dirty="0" smtClean="0"/>
              <a:t>PULL</a:t>
            </a:r>
          </a:p>
          <a:p>
            <a:pPr lvl="2"/>
            <a:r>
              <a:rPr lang="en-US" dirty="0" smtClean="0"/>
              <a:t>PUSH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0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–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nào</a:t>
            </a:r>
            <a:r>
              <a:rPr lang="en-US" b="1" dirty="0" smtClean="0"/>
              <a:t>?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ở remote repository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ở local repository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endParaRPr lang="en-US" dirty="0" smtClean="0"/>
          </a:p>
          <a:p>
            <a:r>
              <a:rPr lang="en-US" b="1" dirty="0" smtClean="0"/>
              <a:t>Sau </a:t>
            </a:r>
            <a:r>
              <a:rPr lang="en-US" b="1" dirty="0" err="1" smtClean="0"/>
              <a:t>khi</a:t>
            </a:r>
            <a:r>
              <a:rPr lang="en-US" b="1" dirty="0" smtClean="0"/>
              <a:t> Fetch </a:t>
            </a:r>
            <a:r>
              <a:rPr lang="en-US" b="1" dirty="0" err="1" smtClean="0"/>
              <a:t>sẽ</a:t>
            </a:r>
            <a:r>
              <a:rPr lang="en-US" b="1" dirty="0" smtClean="0"/>
              <a:t> </a:t>
            </a:r>
            <a:r>
              <a:rPr lang="en-US" b="1" dirty="0" err="1" smtClean="0"/>
              <a:t>ra</a:t>
            </a:r>
            <a:r>
              <a:rPr lang="en-US" b="1" dirty="0" smtClean="0"/>
              <a:t> </a:t>
            </a:r>
            <a:r>
              <a:rPr lang="en-US" b="1" dirty="0" err="1" smtClean="0"/>
              <a:t>sao</a:t>
            </a:r>
            <a:r>
              <a:rPr lang="en-US" b="1" dirty="0" smtClean="0"/>
              <a:t>? </a:t>
            </a:r>
          </a:p>
          <a:p>
            <a:pPr lvl="1"/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remote repository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folder, file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nhé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PULL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9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0342" y="960403"/>
            <a:ext cx="8620452" cy="5311803"/>
            <a:chOff x="320342" y="960403"/>
            <a:chExt cx="8620452" cy="5311803"/>
          </a:xfrm>
        </p:grpSpPr>
        <p:grpSp>
          <p:nvGrpSpPr>
            <p:cNvPr id="8" name="Group 7"/>
            <p:cNvGrpSpPr/>
            <p:nvPr/>
          </p:nvGrpSpPr>
          <p:grpSpPr>
            <a:xfrm>
              <a:off x="320342" y="960403"/>
              <a:ext cx="5868591" cy="3986933"/>
              <a:chOff x="684212" y="1066800"/>
              <a:chExt cx="7824788" cy="531591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4212" y="1066800"/>
                <a:ext cx="7824788" cy="5315910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2133600" y="1481782"/>
                <a:ext cx="393700" cy="46269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059790" y="2276840"/>
              <a:ext cx="5881004" cy="3995366"/>
              <a:chOff x="3080662" y="1066800"/>
              <a:chExt cx="7841338" cy="5327155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0662" y="1066800"/>
                <a:ext cx="7841338" cy="5327155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7251700" y="2641600"/>
                <a:ext cx="647700" cy="3683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/>
              </a:p>
            </p:txBody>
          </p:sp>
        </p:grp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– Thao </a:t>
            </a:r>
            <a:r>
              <a:rPr lang="en-US" dirty="0" err="1" smtClean="0"/>
              <a:t>tác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11450" y="908650"/>
            <a:ext cx="7849090" cy="5332420"/>
            <a:chOff x="611450" y="908650"/>
            <a:chExt cx="7849090" cy="533242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450" y="908650"/>
              <a:ext cx="7849090" cy="533242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1266343" y="1340710"/>
              <a:ext cx="4961887" cy="1901865"/>
              <a:chOff x="1993901" y="1481781"/>
              <a:chExt cx="6615848" cy="253581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993901" y="1481781"/>
                <a:ext cx="533400" cy="46269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21043" y="3402046"/>
                <a:ext cx="5088706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 err="1">
                    <a:solidFill>
                      <a:srgbClr val="FF0000"/>
                    </a:solidFill>
                  </a:rPr>
                  <a:t>Có</a:t>
                </a:r>
                <a:r>
                  <a:rPr lang="en-US" altLang="ja-JP" sz="1200" dirty="0">
                    <a:solidFill>
                      <a:srgbClr val="FF0000"/>
                    </a:solidFill>
                  </a:rPr>
                  <a:t> 1 </a:t>
                </a:r>
                <a:r>
                  <a:rPr lang="en-US" altLang="ja-JP" sz="1200" dirty="0" err="1">
                    <a:solidFill>
                      <a:srgbClr val="FF0000"/>
                    </a:solidFill>
                  </a:rPr>
                  <a:t>thay</a:t>
                </a:r>
                <a:r>
                  <a:rPr lang="en-US" altLang="ja-JP" sz="12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sz="1200" dirty="0" err="1">
                    <a:solidFill>
                      <a:srgbClr val="FF0000"/>
                    </a:solidFill>
                  </a:rPr>
                  <a:t>đổi</a:t>
                </a:r>
                <a:r>
                  <a:rPr lang="en-US" altLang="ja-JP" sz="12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sz="1200" dirty="0" err="1">
                    <a:solidFill>
                      <a:srgbClr val="FF0000"/>
                    </a:solidFill>
                  </a:rPr>
                  <a:t>từ</a:t>
                </a:r>
                <a:r>
                  <a:rPr lang="en-US" altLang="ja-JP" sz="1200" dirty="0">
                    <a:solidFill>
                      <a:srgbClr val="FF0000"/>
                    </a:solidFill>
                  </a:rPr>
                  <a:t> remote repository </a:t>
                </a:r>
                <a:r>
                  <a:rPr lang="en-US" altLang="ja-JP" sz="1200" dirty="0" err="1">
                    <a:solidFill>
                      <a:srgbClr val="FF0000"/>
                    </a:solidFill>
                  </a:rPr>
                  <a:t>mà</a:t>
                </a:r>
                <a:r>
                  <a:rPr lang="en-US" altLang="ja-JP" sz="1200" dirty="0">
                    <a:solidFill>
                      <a:srgbClr val="FF0000"/>
                    </a:solidFill>
                  </a:rPr>
                  <a:t> local repository </a:t>
                </a:r>
                <a:r>
                  <a:rPr lang="en-US" altLang="ja-JP" sz="1200" dirty="0" err="1">
                    <a:solidFill>
                      <a:srgbClr val="FF0000"/>
                    </a:solidFill>
                  </a:rPr>
                  <a:t>chưa</a:t>
                </a:r>
                <a:r>
                  <a:rPr lang="en-US" altLang="ja-JP" sz="12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sz="1200" dirty="0" err="1">
                    <a:solidFill>
                      <a:srgbClr val="FF0000"/>
                    </a:solidFill>
                  </a:rPr>
                  <a:t>được</a:t>
                </a:r>
                <a:r>
                  <a:rPr lang="en-US" altLang="ja-JP" sz="12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sz="1200" dirty="0" err="1">
                    <a:solidFill>
                      <a:srgbClr val="FF0000"/>
                    </a:solidFill>
                  </a:rPr>
                  <a:t>phản</a:t>
                </a:r>
                <a:r>
                  <a:rPr lang="en-US" altLang="ja-JP" sz="12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sz="1200" dirty="0" err="1">
                    <a:solidFill>
                      <a:srgbClr val="FF0000"/>
                    </a:solidFill>
                  </a:rPr>
                  <a:t>ánh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–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Sourcetree</a:t>
            </a:r>
          </a:p>
          <a:p>
            <a:r>
              <a:rPr lang="en-US" smtClean="0"/>
              <a:t>Cài đặt</a:t>
            </a:r>
          </a:p>
          <a:p>
            <a:r>
              <a:rPr lang="en-US" smtClean="0"/>
              <a:t>Clone</a:t>
            </a:r>
          </a:p>
          <a:p>
            <a:r>
              <a:rPr lang="en-US" smtClean="0"/>
              <a:t>Commit</a:t>
            </a:r>
          </a:p>
          <a:p>
            <a:r>
              <a:rPr lang="en-US" smtClean="0"/>
              <a:t>Pull</a:t>
            </a:r>
          </a:p>
          <a:p>
            <a:r>
              <a:rPr lang="en-US" smtClean="0"/>
              <a:t>Push</a:t>
            </a:r>
          </a:p>
          <a:p>
            <a:r>
              <a:rPr lang="en-US" smtClean="0"/>
              <a:t>Stash</a:t>
            </a:r>
          </a:p>
          <a:p>
            <a:r>
              <a:rPr lang="en-US" smtClean="0"/>
              <a:t>Conflict</a:t>
            </a:r>
          </a:p>
          <a:p>
            <a:r>
              <a:rPr lang="en-US" smtClean="0"/>
              <a:t>Reset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Pull – Khái quát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nào</a:t>
            </a:r>
            <a:r>
              <a:rPr lang="en-US" b="1" dirty="0" smtClean="0"/>
              <a:t>?</a:t>
            </a:r>
          </a:p>
          <a:p>
            <a:pPr lvl="1"/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ở remote repository </a:t>
            </a:r>
            <a:r>
              <a:rPr lang="en-US" dirty="0" err="1" smtClean="0"/>
              <a:t>vào</a:t>
            </a:r>
            <a:r>
              <a:rPr lang="en-US" dirty="0" smtClean="0"/>
              <a:t> local repository</a:t>
            </a:r>
          </a:p>
          <a:p>
            <a:r>
              <a:rPr lang="en-US" b="1" dirty="0" smtClean="0"/>
              <a:t>Sau </a:t>
            </a:r>
            <a:r>
              <a:rPr lang="en-US" b="1" dirty="0" err="1" smtClean="0"/>
              <a:t>khi</a:t>
            </a:r>
            <a:r>
              <a:rPr lang="en-US" b="1" dirty="0" smtClean="0"/>
              <a:t> Pull </a:t>
            </a:r>
            <a:r>
              <a:rPr lang="en-US" b="1" dirty="0" err="1" smtClean="0"/>
              <a:t>sẽ</a:t>
            </a:r>
            <a:r>
              <a:rPr lang="en-US" b="1" dirty="0" smtClean="0"/>
              <a:t> </a:t>
            </a:r>
            <a:r>
              <a:rPr lang="en-US" b="1" dirty="0" err="1" smtClean="0"/>
              <a:t>ra</a:t>
            </a:r>
            <a:r>
              <a:rPr lang="en-US" b="1" dirty="0" smtClean="0"/>
              <a:t> </a:t>
            </a:r>
            <a:r>
              <a:rPr lang="en-US" b="1" dirty="0" err="1" smtClean="0"/>
              <a:t>sao</a:t>
            </a:r>
            <a:r>
              <a:rPr lang="en-US" b="1" dirty="0" smtClean="0"/>
              <a:t>? </a:t>
            </a:r>
          </a:p>
          <a:p>
            <a:pPr lvl="1"/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vời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CONFLICT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lvl="1"/>
            <a:r>
              <a:rPr lang="en-US" dirty="0" err="1" smtClean="0"/>
              <a:t>Khổ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: CONFLICT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5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51400" y="908650"/>
            <a:ext cx="8569190" cy="5328740"/>
            <a:chOff x="251400" y="908650"/>
            <a:chExt cx="8569190" cy="5328740"/>
          </a:xfrm>
        </p:grpSpPr>
        <p:grpSp>
          <p:nvGrpSpPr>
            <p:cNvPr id="5" name="Group 4"/>
            <p:cNvGrpSpPr/>
            <p:nvPr/>
          </p:nvGrpSpPr>
          <p:grpSpPr>
            <a:xfrm>
              <a:off x="251400" y="908650"/>
              <a:ext cx="6696930" cy="4392610"/>
              <a:chOff x="684212" y="1066800"/>
              <a:chExt cx="7875588" cy="535042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4212" y="1066800"/>
                <a:ext cx="7875588" cy="5350423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333500" y="1487213"/>
                <a:ext cx="393700" cy="46269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43721" y="1657350"/>
              <a:ext cx="7376869" cy="4580040"/>
              <a:chOff x="1924962" y="1066800"/>
              <a:chExt cx="8209638" cy="5577365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4962" y="1066800"/>
                <a:ext cx="8209638" cy="5577365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7454900" y="3835400"/>
                <a:ext cx="647700" cy="3683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/>
              </a:p>
            </p:txBody>
          </p:sp>
        </p:grp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– Thao </a:t>
            </a:r>
            <a:r>
              <a:rPr lang="en-US" dirty="0" err="1" smtClean="0"/>
              <a:t>tác</a:t>
            </a:r>
            <a:r>
              <a:rPr lang="en-US" dirty="0" smtClean="0"/>
              <a:t>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11450" y="858472"/>
            <a:ext cx="7849090" cy="5332421"/>
            <a:chOff x="815266" y="1628"/>
            <a:chExt cx="10465453" cy="710989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266" y="1628"/>
              <a:ext cx="10465453" cy="710989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311613" y="2361179"/>
              <a:ext cx="7585053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ƠN GIỜI!!!! </a:t>
              </a:r>
              <a:r>
                <a:rPr lang="en-US" sz="2000" b="1" dirty="0" err="1">
                  <a:solidFill>
                    <a:srgbClr val="FF0000"/>
                  </a:solidFill>
                </a:rPr>
                <a:t>Không</a:t>
              </a:r>
              <a:r>
                <a:rPr lang="en-US" sz="2000" b="1" dirty="0">
                  <a:solidFill>
                    <a:srgbClr val="FF0000"/>
                  </a:solidFill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</a:rPr>
                <a:t>có</a:t>
              </a:r>
              <a:r>
                <a:rPr lang="en-US" sz="2000" b="1" dirty="0">
                  <a:solidFill>
                    <a:srgbClr val="FF0000"/>
                  </a:solidFill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</a:rPr>
                <a:t>lỗi</a:t>
              </a:r>
              <a:r>
                <a:rPr lang="en-US" sz="2000" b="1" dirty="0">
                  <a:solidFill>
                    <a:srgbClr val="FF0000"/>
                  </a:solidFill>
                </a:rPr>
                <a:t> CONFLICT</a:t>
              </a:r>
            </a:p>
            <a:p>
              <a:r>
                <a:rPr lang="en-US" sz="2000" b="1" dirty="0" err="1">
                  <a:solidFill>
                    <a:srgbClr val="FF0000"/>
                  </a:solidFill>
                </a:rPr>
                <a:t>Đây</a:t>
              </a:r>
              <a:r>
                <a:rPr lang="en-US" sz="2000" b="1" dirty="0">
                  <a:solidFill>
                    <a:srgbClr val="FF0000"/>
                  </a:solidFill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</a:rPr>
                <a:t>là</a:t>
              </a:r>
              <a:r>
                <a:rPr lang="en-US" sz="2000" b="1" dirty="0">
                  <a:solidFill>
                    <a:srgbClr val="FF0000"/>
                  </a:solidFill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</a:rPr>
                <a:t>cái</a:t>
              </a:r>
              <a:r>
                <a:rPr lang="en-US" sz="2000" b="1" dirty="0">
                  <a:solidFill>
                    <a:srgbClr val="FF0000"/>
                  </a:solidFill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</a:rPr>
                <a:t>ai</a:t>
              </a:r>
              <a:r>
                <a:rPr lang="en-US" sz="2000" b="1" dirty="0">
                  <a:solidFill>
                    <a:srgbClr val="FF0000"/>
                  </a:solidFill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</a:rPr>
                <a:t>cũng</a:t>
              </a:r>
              <a:r>
                <a:rPr lang="en-US" sz="2000" b="1" dirty="0">
                  <a:solidFill>
                    <a:srgbClr val="FF0000"/>
                  </a:solidFill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</a:rPr>
                <a:t>luôn</a:t>
              </a:r>
              <a:r>
                <a:rPr lang="en-US" sz="2000" b="1" dirty="0">
                  <a:solidFill>
                    <a:srgbClr val="FF0000"/>
                  </a:solidFill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</a:rPr>
                <a:t>mong</a:t>
              </a:r>
              <a:r>
                <a:rPr lang="en-US" sz="2000" b="1" dirty="0">
                  <a:solidFill>
                    <a:srgbClr val="FF0000"/>
                  </a:solidFill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</a:rPr>
                <a:t>muốn</a:t>
              </a:r>
              <a:r>
                <a:rPr lang="en-US" sz="2000" b="1" dirty="0">
                  <a:solidFill>
                    <a:srgbClr val="FF0000"/>
                  </a:solidFill>
                </a:rPr>
                <a:t> </a:t>
              </a:r>
              <a:r>
                <a:rPr lang="en-US" sz="20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</a:t>
              </a:r>
            </a:p>
            <a:p>
              <a:r>
                <a:rPr lang="en-US" sz="2000" b="1" dirty="0" err="1">
                  <a:solidFill>
                    <a:srgbClr val="FF0000"/>
                  </a:solidFill>
                  <a:sym typeface="Wingdings" panose="05000000000000000000" pitchFamily="2" charset="2"/>
                </a:rPr>
                <a:t>Giờ</a:t>
              </a:r>
              <a:r>
                <a:rPr lang="en-US" sz="20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sym typeface="Wingdings" panose="05000000000000000000" pitchFamily="2" charset="2"/>
                </a:rPr>
                <a:t>hãy</a:t>
              </a:r>
              <a:r>
                <a:rPr lang="en-US" sz="20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 PUSH </a:t>
              </a:r>
              <a:r>
                <a:rPr lang="en-US" sz="2000" b="1" dirty="0" err="1">
                  <a:solidFill>
                    <a:srgbClr val="FF0000"/>
                  </a:solidFill>
                  <a:sym typeface="Wingdings" panose="05000000000000000000" pitchFamily="2" charset="2"/>
                </a:rPr>
                <a:t>lên</a:t>
              </a:r>
              <a:r>
                <a:rPr lang="en-US" sz="20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sym typeface="Wingdings" panose="05000000000000000000" pitchFamily="2" charset="2"/>
                </a:rPr>
                <a:t>thôi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839524" y="1688936"/>
            <a:ext cx="5925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/>
              <a:t>Vậy</a:t>
            </a:r>
            <a:r>
              <a:rPr lang="en-US" sz="3000" b="1" dirty="0"/>
              <a:t> </a:t>
            </a:r>
            <a:r>
              <a:rPr lang="en-US" sz="3000" b="1" dirty="0" err="1"/>
              <a:t>nếu</a:t>
            </a:r>
            <a:r>
              <a:rPr lang="en-US" sz="3000" b="1" dirty="0"/>
              <a:t> </a:t>
            </a:r>
            <a:r>
              <a:rPr lang="en-US" sz="3000" b="1" dirty="0" err="1"/>
              <a:t>bị</a:t>
            </a:r>
            <a:r>
              <a:rPr lang="en-US" sz="3000" b="1" dirty="0"/>
              <a:t> CONFLICT </a:t>
            </a:r>
            <a:r>
              <a:rPr lang="en-US" sz="3000" b="1" dirty="0" err="1"/>
              <a:t>thì</a:t>
            </a:r>
            <a:r>
              <a:rPr lang="en-US" sz="3000" b="1" dirty="0"/>
              <a:t> </a:t>
            </a:r>
            <a:r>
              <a:rPr lang="en-US" sz="3000" b="1" dirty="0" err="1"/>
              <a:t>sao</a:t>
            </a:r>
            <a:r>
              <a:rPr lang="en-US" sz="3000" b="1" dirty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39524" y="2500818"/>
            <a:ext cx="5925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CA NÀY KHÓ QUÁ!!! CHỊU KHÓ XEM MẤY SLIDE CUỐI NHÉ!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–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1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–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nào</a:t>
            </a:r>
            <a:r>
              <a:rPr lang="en-US" b="1" dirty="0" smtClean="0"/>
              <a:t>?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PULL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,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CONFLICT </a:t>
            </a:r>
            <a:r>
              <a:rPr lang="en-US" dirty="0" err="1" smtClean="0"/>
              <a:t>từ</a:t>
            </a:r>
            <a:r>
              <a:rPr lang="en-US" dirty="0" smtClean="0"/>
              <a:t> remote repository</a:t>
            </a:r>
          </a:p>
          <a:p>
            <a:r>
              <a:rPr lang="en-US" b="1" dirty="0" smtClean="0"/>
              <a:t>Sau </a:t>
            </a:r>
            <a:r>
              <a:rPr lang="en-US" b="1" dirty="0" err="1" smtClean="0"/>
              <a:t>khi</a:t>
            </a:r>
            <a:r>
              <a:rPr lang="en-US" b="1" dirty="0" smtClean="0"/>
              <a:t> PUSH </a:t>
            </a:r>
            <a:r>
              <a:rPr lang="en-US" b="1" dirty="0" err="1" smtClean="0"/>
              <a:t>sẽ</a:t>
            </a:r>
            <a:r>
              <a:rPr lang="en-US" b="1" dirty="0" smtClean="0"/>
              <a:t> </a:t>
            </a:r>
            <a:r>
              <a:rPr lang="en-US" b="1" dirty="0" err="1" smtClean="0"/>
              <a:t>ra</a:t>
            </a:r>
            <a:r>
              <a:rPr lang="en-US" b="1" dirty="0" smtClean="0"/>
              <a:t> </a:t>
            </a:r>
            <a:r>
              <a:rPr lang="en-US" b="1" dirty="0" err="1" smtClean="0"/>
              <a:t>sao</a:t>
            </a:r>
            <a:r>
              <a:rPr lang="en-US" b="1" dirty="0" smtClean="0"/>
              <a:t>? </a:t>
            </a:r>
          </a:p>
          <a:p>
            <a:pPr lvl="1"/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folder, file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local repository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02228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82516" y="908650"/>
            <a:ext cx="8682094" cy="5328740"/>
            <a:chOff x="282516" y="908650"/>
            <a:chExt cx="8682094" cy="5328740"/>
          </a:xfrm>
        </p:grpSpPr>
        <p:grpSp>
          <p:nvGrpSpPr>
            <p:cNvPr id="10" name="Group 9"/>
            <p:cNvGrpSpPr/>
            <p:nvPr/>
          </p:nvGrpSpPr>
          <p:grpSpPr>
            <a:xfrm>
              <a:off x="282516" y="908650"/>
              <a:ext cx="6449783" cy="4248590"/>
              <a:chOff x="684212" y="1219200"/>
              <a:chExt cx="7735888" cy="5255515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4212" y="1219200"/>
                <a:ext cx="7735888" cy="5255515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1651000" y="1587500"/>
                <a:ext cx="457200" cy="5080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857375" y="1771650"/>
              <a:ext cx="7107235" cy="4465740"/>
              <a:chOff x="2476500" y="1219200"/>
              <a:chExt cx="7962900" cy="540974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6500" y="1219200"/>
                <a:ext cx="7962900" cy="5409740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7442200" y="5854700"/>
                <a:ext cx="685800" cy="3810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/>
              </a:p>
            </p:txBody>
          </p:sp>
        </p:grp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– Thao </a:t>
            </a:r>
            <a:r>
              <a:rPr lang="en-US" dirty="0" err="1" smtClean="0"/>
              <a:t>tác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87" y="908650"/>
            <a:ext cx="7849090" cy="53324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5670" y="2708900"/>
            <a:ext cx="4657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KHÔNG </a:t>
            </a:r>
            <a:r>
              <a:rPr lang="en-US" sz="2400" dirty="0" err="1">
                <a:solidFill>
                  <a:srgbClr val="FF0000"/>
                </a:solidFill>
              </a:rPr>
              <a:t>báo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lỗi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gì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có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nghĩa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là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chúng</a:t>
            </a:r>
            <a:r>
              <a:rPr lang="en-US" sz="2400" dirty="0">
                <a:solidFill>
                  <a:srgbClr val="FF0000"/>
                </a:solidFill>
              </a:rPr>
              <a:t> ta </a:t>
            </a:r>
            <a:r>
              <a:rPr lang="en-US" sz="2400" dirty="0" err="1">
                <a:solidFill>
                  <a:srgbClr val="FF0000"/>
                </a:solidFill>
              </a:rPr>
              <a:t>đã</a:t>
            </a:r>
            <a:r>
              <a:rPr lang="en-US" sz="2400" dirty="0">
                <a:solidFill>
                  <a:srgbClr val="FF0000"/>
                </a:solidFill>
              </a:rPr>
              <a:t> THÀNH CÔNG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XIN CHÚC MỪNG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–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 –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nào</a:t>
            </a:r>
            <a:r>
              <a:rPr lang="en-US" b="1" dirty="0" smtClean="0"/>
              <a:t>?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PULL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remote repository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dang </a:t>
            </a:r>
            <a:r>
              <a:rPr lang="en-US" dirty="0" err="1" smtClean="0"/>
              <a:t>dở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COMMIT</a:t>
            </a:r>
          </a:p>
          <a:p>
            <a:r>
              <a:rPr lang="en-US" b="1" dirty="0" err="1" smtClean="0"/>
              <a:t>Vậy</a:t>
            </a:r>
            <a:r>
              <a:rPr lang="en-US" b="1" dirty="0" smtClean="0"/>
              <a:t> </a:t>
            </a:r>
            <a:r>
              <a:rPr lang="en-US" b="1" dirty="0" err="1" smtClean="0"/>
              <a:t>sao</a:t>
            </a:r>
            <a:r>
              <a:rPr lang="en-US" b="1" dirty="0" smtClean="0"/>
              <a:t> </a:t>
            </a:r>
            <a:r>
              <a:rPr lang="en-US" b="1" dirty="0" err="1" smtClean="0"/>
              <a:t>phải</a:t>
            </a:r>
            <a:r>
              <a:rPr lang="en-US" b="1" dirty="0" smtClean="0"/>
              <a:t> dung STASH?</a:t>
            </a:r>
          </a:p>
          <a:p>
            <a:pPr lvl="1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dirty="0" smtClean="0"/>
          </a:p>
          <a:p>
            <a:pPr lvl="1"/>
            <a:r>
              <a:rPr lang="en-US" dirty="0" smtClean="0"/>
              <a:t>PULL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Pop </a:t>
            </a:r>
            <a:r>
              <a:rPr lang="en-US" dirty="0" err="1" smtClean="0"/>
              <a:t>Statsh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654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447925" y="2001966"/>
            <a:ext cx="5238750" cy="560469"/>
            <a:chOff x="3263900" y="1526288"/>
            <a:chExt cx="6985000" cy="747291"/>
          </a:xfrm>
        </p:grpSpPr>
        <p:sp>
          <p:nvSpPr>
            <p:cNvPr id="14" name="TextBox 13"/>
            <p:cNvSpPr txBox="1"/>
            <p:nvPr/>
          </p:nvSpPr>
          <p:spPr>
            <a:xfrm>
              <a:off x="4127500" y="1533895"/>
              <a:ext cx="279400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50">
                  <a:solidFill>
                    <a:srgbClr val="FF0000"/>
                  </a:solidFill>
                </a:rPr>
                <a:t>③</a:t>
              </a:r>
              <a:endParaRPr lang="en-US" sz="750">
                <a:solidFill>
                  <a:srgbClr val="FF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5700" y="1526288"/>
              <a:ext cx="482600" cy="4445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63900" y="1996581"/>
              <a:ext cx="6985000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50" dirty="0">
                  <a:solidFill>
                    <a:srgbClr val="FF0000"/>
                  </a:solidFill>
                </a:rPr>
                <a:t>③ </a:t>
              </a:r>
              <a:r>
                <a:rPr lang="en-US" altLang="ja-JP" sz="750" dirty="0">
                  <a:solidFill>
                    <a:srgbClr val="FF0000"/>
                  </a:solidFill>
                </a:rPr>
                <a:t>Click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vào</a:t>
              </a:r>
              <a:r>
                <a:rPr lang="en-US" altLang="ja-JP" sz="750" dirty="0">
                  <a:solidFill>
                    <a:srgbClr val="FF0000"/>
                  </a:solidFill>
                </a:rPr>
                <a:t> STASH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để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thực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hiện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lưu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lại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trạng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thái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làm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việc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hiện</a:t>
              </a:r>
              <a:r>
                <a:rPr lang="en-US" altLang="ja-JP" sz="750" dirty="0">
                  <a:solidFill>
                    <a:srgbClr val="FF0000"/>
                  </a:solidFill>
                </a:rPr>
                <a:t> </a:t>
              </a:r>
              <a:r>
                <a:rPr lang="en-US" altLang="ja-JP" sz="750" dirty="0" err="1">
                  <a:solidFill>
                    <a:srgbClr val="FF0000"/>
                  </a:solidFill>
                </a:rPr>
                <a:t>tại</a:t>
              </a:r>
              <a:endParaRPr lang="en-US" sz="7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3410" y="980660"/>
            <a:ext cx="8497180" cy="5040700"/>
            <a:chOff x="500151" y="1657350"/>
            <a:chExt cx="6081624" cy="41316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151" y="1657350"/>
              <a:ext cx="6081624" cy="413166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942975" y="1979481"/>
              <a:ext cx="2576084" cy="1459605"/>
              <a:chOff x="1257300" y="1496311"/>
              <a:chExt cx="3434779" cy="194614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257300" y="1932172"/>
                <a:ext cx="279400" cy="27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750">
                    <a:solidFill>
                      <a:srgbClr val="FF0000"/>
                    </a:solidFill>
                  </a:rPr>
                  <a:t>①</a:t>
                </a:r>
                <a:endParaRPr lang="en-US" sz="75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257300" y="1496311"/>
                <a:ext cx="3434779" cy="1946141"/>
                <a:chOff x="1257300" y="1496311"/>
                <a:chExt cx="3434779" cy="1946141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1257300" y="1496311"/>
                  <a:ext cx="482600" cy="444500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932688" y="2399727"/>
                  <a:ext cx="2759391" cy="1042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400" dirty="0">
                      <a:solidFill>
                        <a:srgbClr val="FF0000"/>
                      </a:solidFill>
                    </a:rPr>
                    <a:t>① </a:t>
                  </a:r>
                  <a:r>
                    <a:rPr lang="en-US" altLang="ja-JP" sz="1400" dirty="0" err="1">
                      <a:solidFill>
                        <a:srgbClr val="FF0000"/>
                      </a:solidFill>
                    </a:rPr>
                    <a:t>Có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ja-JP" sz="1400" dirty="0" err="1">
                      <a:solidFill>
                        <a:srgbClr val="FF0000"/>
                      </a:solidFill>
                    </a:rPr>
                    <a:t>một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ja-JP" sz="1400" dirty="0" err="1">
                      <a:solidFill>
                        <a:srgbClr val="FF0000"/>
                      </a:solidFill>
                    </a:rPr>
                    <a:t>thay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ja-JP" sz="1400" dirty="0" err="1">
                      <a:solidFill>
                        <a:srgbClr val="FF0000"/>
                      </a:solidFill>
                    </a:rPr>
                    <a:t>đổi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ja-JP" sz="1400" dirty="0" err="1">
                      <a:solidFill>
                        <a:srgbClr val="FF0000"/>
                      </a:solidFill>
                    </a:rPr>
                    <a:t>từ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 remote repository. </a:t>
                  </a:r>
                  <a:r>
                    <a:rPr lang="en-US" altLang="ja-JP" sz="1400" dirty="0" err="1">
                      <a:solidFill>
                        <a:srgbClr val="FF0000"/>
                      </a:solidFill>
                    </a:rPr>
                    <a:t>Bạn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ja-JP" sz="1400" dirty="0" err="1">
                      <a:solidFill>
                        <a:srgbClr val="FF0000"/>
                      </a:solidFill>
                    </a:rPr>
                    <a:t>muốn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 PULL </a:t>
                  </a:r>
                  <a:r>
                    <a:rPr lang="en-US" altLang="ja-JP" sz="1400" dirty="0" err="1">
                      <a:solidFill>
                        <a:srgbClr val="FF0000"/>
                      </a:solidFill>
                    </a:rPr>
                    <a:t>về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ja-JP" sz="1400" dirty="0" err="1">
                      <a:solidFill>
                        <a:srgbClr val="FF0000"/>
                      </a:solidFill>
                    </a:rPr>
                    <a:t>thì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ja-JP" sz="1400" dirty="0" err="1">
                      <a:solidFill>
                        <a:srgbClr val="FF0000"/>
                      </a:solidFill>
                    </a:rPr>
                    <a:t>bắt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ja-JP" sz="1400" dirty="0" err="1">
                      <a:solidFill>
                        <a:srgbClr val="FF0000"/>
                      </a:solidFill>
                    </a:rPr>
                    <a:t>buộc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ja-JP" sz="1400" dirty="0" err="1">
                      <a:solidFill>
                        <a:srgbClr val="FF0000"/>
                      </a:solidFill>
                    </a:rPr>
                    <a:t>toàn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ja-JP" sz="1400" dirty="0" err="1">
                      <a:solidFill>
                        <a:srgbClr val="FF0000"/>
                      </a:solidFill>
                    </a:rPr>
                    <a:t>bộ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 folder, file </a:t>
                  </a:r>
                  <a:r>
                    <a:rPr lang="en-US" altLang="ja-JP" sz="1400" dirty="0" err="1">
                      <a:solidFill>
                        <a:srgbClr val="FF0000"/>
                      </a:solidFill>
                    </a:rPr>
                    <a:t>thay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ja-JP" sz="1400" dirty="0" err="1">
                      <a:solidFill>
                        <a:srgbClr val="FF0000"/>
                      </a:solidFill>
                    </a:rPr>
                    <a:t>đổi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ja-JP" sz="1400" dirty="0" err="1">
                      <a:solidFill>
                        <a:srgbClr val="FF0000"/>
                      </a:solidFill>
                    </a:rPr>
                    <a:t>phải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ja-JP" sz="1400" dirty="0" err="1">
                      <a:solidFill>
                        <a:srgbClr val="FF0000"/>
                      </a:solidFill>
                    </a:rPr>
                    <a:t>được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 COMMIT</a:t>
                  </a:r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1647825" y="3638550"/>
              <a:ext cx="2937250" cy="699805"/>
              <a:chOff x="2197100" y="3708400"/>
              <a:chExt cx="3916333" cy="93307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197100" y="3708400"/>
                <a:ext cx="1181100" cy="4826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378200" y="3765033"/>
                <a:ext cx="279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750">
                    <a:solidFill>
                      <a:srgbClr val="FF0000"/>
                    </a:solidFill>
                  </a:rPr>
                  <a:t>②</a:t>
                </a:r>
                <a:endParaRPr lang="en-US" sz="75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7100" y="4247634"/>
                <a:ext cx="3916333" cy="393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750" dirty="0">
                    <a:solidFill>
                      <a:srgbClr val="FF0000"/>
                    </a:solidFill>
                  </a:rPr>
                  <a:t>② </a:t>
                </a:r>
                <a:r>
                  <a:rPr lang="en-US" altLang="ja-JP" sz="750" dirty="0">
                    <a:solidFill>
                      <a:srgbClr val="FF0000"/>
                    </a:solidFill>
                  </a:rPr>
                  <a:t>File my-file-2.txt </a:t>
                </a:r>
                <a:r>
                  <a:rPr lang="en-US" altLang="ja-JP" sz="750" dirty="0" err="1">
                    <a:solidFill>
                      <a:srgbClr val="FF0000"/>
                    </a:solidFill>
                  </a:rPr>
                  <a:t>là</a:t>
                </a:r>
                <a:r>
                  <a:rPr lang="en-US" altLang="ja-JP" sz="750" dirty="0">
                    <a:solidFill>
                      <a:srgbClr val="FF0000"/>
                    </a:solidFill>
                  </a:rPr>
                  <a:t> file </a:t>
                </a:r>
                <a:r>
                  <a:rPr lang="en-US" altLang="ja-JP" sz="750" dirty="0" err="1">
                    <a:solidFill>
                      <a:srgbClr val="FF0000"/>
                    </a:solidFill>
                  </a:rPr>
                  <a:t>đang</a:t>
                </a:r>
                <a:r>
                  <a:rPr lang="en-US" altLang="ja-JP" sz="75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sz="750">
                    <a:solidFill>
                      <a:srgbClr val="FF0000"/>
                    </a:solidFill>
                  </a:rPr>
                  <a:t>được </a:t>
                </a:r>
                <a:r>
                  <a:rPr lang="en-US" altLang="ja-JP" sz="750" dirty="0" err="1">
                    <a:solidFill>
                      <a:srgbClr val="FF0000"/>
                    </a:solidFill>
                  </a:rPr>
                  <a:t>chỉnh</a:t>
                </a:r>
                <a:r>
                  <a:rPr lang="en-US" altLang="ja-JP" sz="75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sz="750" dirty="0" err="1">
                    <a:solidFill>
                      <a:srgbClr val="FF0000"/>
                    </a:solidFill>
                  </a:rPr>
                  <a:t>sửa</a:t>
                </a:r>
                <a:r>
                  <a:rPr lang="en-US" altLang="ja-JP" sz="750" dirty="0">
                    <a:solidFill>
                      <a:srgbClr val="FF0000"/>
                    </a:solidFill>
                  </a:rPr>
                  <a:t>. </a:t>
                </a:r>
                <a:r>
                  <a:rPr lang="en-US" altLang="ja-JP" sz="750" dirty="0" err="1">
                    <a:solidFill>
                      <a:srgbClr val="FF0000"/>
                    </a:solidFill>
                  </a:rPr>
                  <a:t>Giờ</a:t>
                </a:r>
                <a:r>
                  <a:rPr lang="en-US" altLang="ja-JP" sz="75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sz="750" dirty="0" err="1">
                    <a:solidFill>
                      <a:srgbClr val="FF0000"/>
                    </a:solidFill>
                  </a:rPr>
                  <a:t>không</a:t>
                </a:r>
                <a:r>
                  <a:rPr lang="en-US" altLang="ja-JP" sz="75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sz="750" dirty="0" err="1">
                    <a:solidFill>
                      <a:srgbClr val="FF0000"/>
                    </a:solidFill>
                  </a:rPr>
                  <a:t>muốn</a:t>
                </a:r>
                <a:r>
                  <a:rPr lang="en-US" altLang="ja-JP" sz="750" dirty="0">
                    <a:solidFill>
                      <a:srgbClr val="FF0000"/>
                    </a:solidFill>
                  </a:rPr>
                  <a:t> COMMIT </a:t>
                </a:r>
                <a:r>
                  <a:rPr lang="en-US" altLang="ja-JP" sz="750" dirty="0" err="1">
                    <a:solidFill>
                      <a:srgbClr val="FF0000"/>
                    </a:solidFill>
                  </a:rPr>
                  <a:t>những</a:t>
                </a:r>
                <a:r>
                  <a:rPr lang="en-US" altLang="ja-JP" sz="75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sz="750" dirty="0" err="1">
                    <a:solidFill>
                      <a:srgbClr val="FF0000"/>
                    </a:solidFill>
                  </a:rPr>
                  <a:t>vẫn</a:t>
                </a:r>
                <a:r>
                  <a:rPr lang="en-US" altLang="ja-JP" sz="75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sz="750" dirty="0" err="1">
                    <a:solidFill>
                      <a:srgbClr val="FF0000"/>
                    </a:solidFill>
                  </a:rPr>
                  <a:t>muốn</a:t>
                </a:r>
                <a:r>
                  <a:rPr lang="en-US" altLang="ja-JP" sz="750" dirty="0">
                    <a:solidFill>
                      <a:srgbClr val="FF0000"/>
                    </a:solidFill>
                  </a:rPr>
                  <a:t> PULL </a:t>
                </a:r>
                <a:r>
                  <a:rPr lang="en-US" altLang="ja-JP" sz="750" dirty="0" err="1">
                    <a:solidFill>
                      <a:srgbClr val="FF0000"/>
                    </a:solidFill>
                  </a:rPr>
                  <a:t>thì</a:t>
                </a:r>
                <a:r>
                  <a:rPr lang="en-US" altLang="ja-JP" sz="75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sz="750" dirty="0" err="1">
                    <a:solidFill>
                      <a:srgbClr val="FF0000"/>
                    </a:solidFill>
                  </a:rPr>
                  <a:t>phải</a:t>
                </a:r>
                <a:r>
                  <a:rPr lang="en-US" altLang="ja-JP" sz="75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sz="750" dirty="0" err="1">
                    <a:solidFill>
                      <a:srgbClr val="FF0000"/>
                    </a:solidFill>
                  </a:rPr>
                  <a:t>làm</a:t>
                </a:r>
                <a:r>
                  <a:rPr lang="en-US" altLang="ja-JP" sz="75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sz="750" dirty="0" err="1">
                    <a:solidFill>
                      <a:srgbClr val="FF0000"/>
                    </a:solidFill>
                  </a:rPr>
                  <a:t>sao</a:t>
                </a:r>
                <a:r>
                  <a:rPr lang="en-US" altLang="ja-JP" sz="750" dirty="0">
                    <a:solidFill>
                      <a:srgbClr val="FF0000"/>
                    </a:solidFill>
                  </a:rPr>
                  <a:t>? </a:t>
                </a:r>
                <a:r>
                  <a:rPr lang="en-US" altLang="ja-JP" sz="750" dirty="0" err="1">
                    <a:solidFill>
                      <a:srgbClr val="FF0000"/>
                    </a:solidFill>
                  </a:rPr>
                  <a:t>Hãy</a:t>
                </a:r>
                <a:r>
                  <a:rPr lang="en-US" altLang="ja-JP" sz="75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sz="750" dirty="0" err="1">
                    <a:solidFill>
                      <a:srgbClr val="FF0000"/>
                    </a:solidFill>
                  </a:rPr>
                  <a:t>sử</a:t>
                </a:r>
                <a:r>
                  <a:rPr lang="en-US" altLang="ja-JP" sz="75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sz="750" dirty="0" err="1">
                    <a:solidFill>
                      <a:srgbClr val="FF0000"/>
                    </a:solidFill>
                  </a:rPr>
                  <a:t>dụng</a:t>
                </a:r>
                <a:r>
                  <a:rPr lang="en-US" altLang="ja-JP" sz="75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sz="750" dirty="0" err="1">
                    <a:solidFill>
                      <a:srgbClr val="FF0000"/>
                    </a:solidFill>
                  </a:rPr>
                  <a:t>chức</a:t>
                </a:r>
                <a:r>
                  <a:rPr lang="en-US" altLang="ja-JP" sz="75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sz="750" dirty="0" err="1">
                    <a:solidFill>
                      <a:srgbClr val="FF0000"/>
                    </a:solidFill>
                  </a:rPr>
                  <a:t>năng</a:t>
                </a:r>
                <a:r>
                  <a:rPr lang="en-US" altLang="ja-JP" sz="750" dirty="0">
                    <a:solidFill>
                      <a:srgbClr val="FF0000"/>
                    </a:solidFill>
                  </a:rPr>
                  <a:t> STASH</a:t>
                </a:r>
              </a:p>
            </p:txBody>
          </p:sp>
        </p:grp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 – Thao </a:t>
            </a:r>
            <a:r>
              <a:rPr lang="en-US" dirty="0" err="1" smtClean="0"/>
              <a:t>tác</a:t>
            </a:r>
            <a:r>
              <a:rPr lang="en-US" dirty="0" smtClean="0"/>
              <a:t>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2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79390" y="886295"/>
            <a:ext cx="6552910" cy="4454821"/>
            <a:chOff x="598724" y="1066800"/>
            <a:chExt cx="8278576" cy="5624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724" y="1066800"/>
              <a:ext cx="8278576" cy="56242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800600" y="2997200"/>
              <a:ext cx="711200" cy="381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195670" y="1772770"/>
            <a:ext cx="6593479" cy="4522832"/>
            <a:chOff x="2518450" y="1044611"/>
            <a:chExt cx="8311238" cy="564638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8450" y="1044611"/>
              <a:ext cx="8311238" cy="56463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397500" y="2768600"/>
              <a:ext cx="48387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750">
                  <a:solidFill>
                    <a:srgbClr val="FF0000"/>
                  </a:solidFill>
                </a:rPr>
                <a:t>Giờ thì có thể PULL được rồi.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750">
                  <a:solidFill>
                    <a:srgbClr val="FF0000"/>
                  </a:solidFill>
                </a:rPr>
                <a:t>Ở node STASHES chứa toàn bộ Stash mà bạn đã lưu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81300" y="3670300"/>
              <a:ext cx="1473200" cy="355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Stash – Thao </a:t>
            </a:r>
            <a:r>
              <a:rPr lang="en-US"/>
              <a:t>tác </a:t>
            </a:r>
            <a:r>
              <a:rPr lang="en-US" smtClean="0"/>
              <a:t>(2)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3410" y="980660"/>
            <a:ext cx="8543437" cy="5200649"/>
            <a:chOff x="513159" y="1657351"/>
            <a:chExt cx="6020992" cy="408846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160" y="1657351"/>
              <a:ext cx="6020991" cy="408846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13159" y="3619500"/>
              <a:ext cx="2144316" cy="2476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9001" y="3293201"/>
              <a:ext cx="31051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>
                  <a:solidFill>
                    <a:srgbClr val="FF0000"/>
                  </a:solidFill>
                </a:rPr>
                <a:t>Sau khi PULL về thành công, cần phải apply stash để tiếp tục công việc</a:t>
              </a:r>
            </a:p>
            <a:p>
              <a:endParaRPr lang="en-US" sz="750">
                <a:solidFill>
                  <a:srgbClr val="FF0000"/>
                </a:solidFill>
              </a:endParaRPr>
            </a:p>
            <a:p>
              <a:r>
                <a:rPr lang="en-US" sz="750">
                  <a:solidFill>
                    <a:srgbClr val="FF0000"/>
                  </a:solidFill>
                </a:rPr>
                <a:t>Cách sử dụng như hình bên</a:t>
              </a:r>
            </a:p>
          </p:txBody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Stash – Thao </a:t>
            </a:r>
            <a:r>
              <a:rPr lang="en-US"/>
              <a:t>tác </a:t>
            </a:r>
            <a:r>
              <a:rPr lang="en-US" smtClean="0"/>
              <a:t>(3)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Hiểu được cách sử dụng GIT với Sourcetree</a:t>
            </a:r>
          </a:p>
          <a:p>
            <a:r>
              <a:rPr lang="en-US" smtClean="0"/>
              <a:t>Hiểu được các bước để sử dụng GIT khi phát triển dự án</a:t>
            </a:r>
          </a:p>
          <a:p>
            <a:r>
              <a:rPr lang="en-US" smtClean="0"/>
              <a:t>Sử dụng được Sourcetree để quản lý source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Conflict – </a:t>
            </a:r>
            <a:r>
              <a:rPr lang="en-US" smtClean="0"/>
              <a:t>Khái quát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Khi nào xảy ra CONFLICT?</a:t>
            </a:r>
          </a:p>
          <a:p>
            <a:pPr lvl="1"/>
            <a:r>
              <a:rPr lang="en-US" smtClean="0"/>
              <a:t>Khi PULL source và file thay đổi của mình đang chỉnh sửa đã có người khác chỉnh sửa.</a:t>
            </a:r>
          </a:p>
          <a:p>
            <a:r>
              <a:rPr lang="en-US" b="1" smtClean="0"/>
              <a:t>Cần làm gì khi xảy ra CONFLICT? </a:t>
            </a:r>
          </a:p>
          <a:p>
            <a:pPr lvl="1"/>
            <a:r>
              <a:rPr lang="en-US" smtClean="0"/>
              <a:t>Bắt buộc phải merge source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3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TRAINING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/>
              <a:t>Nội dung my-file.txt được cập nhật mới từ remote repository</a:t>
            </a:r>
          </a:p>
          <a:p>
            <a:r>
              <a:rPr lang="en-US" sz="1600"/>
              <a:t>Thay đổi nội dung file my-file.txt</a:t>
            </a:r>
          </a:p>
          <a:p>
            <a:r>
              <a:rPr lang="en-US" sz="1600"/>
              <a:t>Thực hiện COMMIT</a:t>
            </a:r>
          </a:p>
          <a:p>
            <a:r>
              <a:rPr lang="en-US" sz="1600"/>
              <a:t>Thực </a:t>
            </a:r>
            <a:r>
              <a:rPr lang="en-US" sz="1600"/>
              <a:t>hiện </a:t>
            </a:r>
            <a:r>
              <a:rPr lang="en-US" sz="1600" smtClean="0"/>
              <a:t>PUSH</a:t>
            </a:r>
            <a:endParaRPr lang="en-US" sz="16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TRAINING 2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/>
              <a:t>Nội dung my-file.txt được cập nhật mới từ remote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Thay đổi nội dung my-file.txt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Thực hiện COMMIT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Thực hiện PUSH </a:t>
            </a:r>
            <a:r>
              <a:rPr lang="en-US" sz="1600">
                <a:sym typeface="Wingdings" panose="05000000000000000000" pitchFamily="2" charset="2"/>
              </a:rPr>
              <a:t> LỖI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>
                <a:sym typeface="Wingdings" panose="05000000000000000000" pitchFamily="2" charset="2"/>
              </a:rPr>
              <a:t>Thực hiện PULL  CONFLICT</a:t>
            </a:r>
          </a:p>
          <a:p>
            <a:pPr marL="0" indent="0">
              <a:buNone/>
            </a:pPr>
            <a:r>
              <a:rPr lang="en-US" sz="1600" b="1">
                <a:sym typeface="Wingdings" panose="05000000000000000000" pitchFamily="2" charset="2"/>
              </a:rPr>
              <a:t>WHAT THE HELL?!?!? AI CHƠI ÁC THAY ĐỔI TRƯỚC MÌNH VẬY. </a:t>
            </a:r>
            <a:r>
              <a:rPr lang="en-US" sz="1600" b="1">
                <a:sym typeface="Wingdings" panose="05000000000000000000" pitchFamily="2" charset="2"/>
              </a:rPr>
              <a:t>HUHU</a:t>
            </a:r>
            <a:r>
              <a:rPr lang="en-US" sz="1600" b="1" smtClean="0">
                <a:sym typeface="Wingdings" panose="05000000000000000000" pitchFamily="2" charset="2"/>
              </a:rPr>
              <a:t>.</a:t>
            </a:r>
            <a:endParaRPr lang="en-US" sz="16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Conflict – Hiện trạng (1)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9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3410" y="980660"/>
            <a:ext cx="8563124" cy="5040700"/>
            <a:chOff x="493473" y="1657350"/>
            <a:chExt cx="6073062" cy="411857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473" y="1657350"/>
              <a:ext cx="6073062" cy="411857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671638" y="3746183"/>
              <a:ext cx="788670" cy="2400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1638" y="4071938"/>
              <a:ext cx="408051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750">
                  <a:solidFill>
                    <a:srgbClr val="FF0000"/>
                  </a:solidFill>
                </a:rPr>
                <a:t>File my-file.txt đã bị CONFLICT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750">
                  <a:solidFill>
                    <a:srgbClr val="FF0000"/>
                  </a:solidFill>
                </a:rPr>
                <a:t>Bắt buộc phải thực hiện chỉnh sửa merge source.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Conflict – Hiện </a:t>
            </a:r>
            <a:r>
              <a:rPr lang="en-US"/>
              <a:t>trạng </a:t>
            </a:r>
            <a:r>
              <a:rPr lang="en-US" smtClean="0"/>
              <a:t>(2)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Conflict – Resvoled (1)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Sau khi thực hiện Merge source</a:t>
            </a:r>
          </a:p>
          <a:p>
            <a:r>
              <a:rPr lang="en-US" smtClean="0"/>
              <a:t>Chọn Mark Resovled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3760" y="1202779"/>
            <a:ext cx="5688790" cy="4890591"/>
            <a:chOff x="2843760" y="1202779"/>
            <a:chExt cx="5058966" cy="409312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3760" y="1202779"/>
              <a:ext cx="5058966" cy="4093121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4559674" y="4437140"/>
              <a:ext cx="804435" cy="1440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</p:grpSp>
    </p:spTree>
    <p:extLst>
      <p:ext uri="{BB962C8B-B14F-4D97-AF65-F5344CB8AC3E}">
        <p14:creationId xmlns:p14="http://schemas.microsoft.com/office/powerpoint/2010/main" val="2256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Thực </a:t>
            </a:r>
            <a:r>
              <a:rPr lang="en-US" b="1"/>
              <a:t>hiện </a:t>
            </a:r>
            <a:r>
              <a:rPr lang="en-US" b="1" smtClean="0"/>
              <a:t>COMMIT</a:t>
            </a:r>
            <a:endParaRPr lang="en-US" b="1"/>
          </a:p>
        </p:txBody>
      </p:sp>
      <p:grpSp>
        <p:nvGrpSpPr>
          <p:cNvPr id="2" name="Group 1"/>
          <p:cNvGrpSpPr/>
          <p:nvPr/>
        </p:nvGrpSpPr>
        <p:grpSpPr>
          <a:xfrm>
            <a:off x="611450" y="1308310"/>
            <a:ext cx="8137130" cy="5149640"/>
            <a:chOff x="129271" y="1657350"/>
            <a:chExt cx="5374274" cy="36511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271" y="1657350"/>
              <a:ext cx="5374274" cy="365111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4932045" y="4905375"/>
              <a:ext cx="571500" cy="1809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Conflict – </a:t>
            </a:r>
            <a:r>
              <a:rPr lang="en-US"/>
              <a:t>Resvoled </a:t>
            </a:r>
            <a:r>
              <a:rPr lang="en-US" smtClean="0"/>
              <a:t>(2)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Thực </a:t>
            </a:r>
            <a:r>
              <a:rPr lang="en-US" b="1"/>
              <a:t>hiện </a:t>
            </a:r>
            <a:r>
              <a:rPr lang="en-US" b="1" smtClean="0"/>
              <a:t>PUSH</a:t>
            </a:r>
            <a:endParaRPr lang="en-US" b="1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Conflict – </a:t>
            </a:r>
            <a:r>
              <a:rPr lang="en-US"/>
              <a:t>Resvoled </a:t>
            </a:r>
            <a:r>
              <a:rPr lang="en-US" smtClean="0"/>
              <a:t>(3)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95420" y="1196690"/>
            <a:ext cx="8497180" cy="5051710"/>
            <a:chOff x="110221" y="1657350"/>
            <a:chExt cx="5393324" cy="366405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221" y="1657350"/>
              <a:ext cx="5393324" cy="366405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79145" y="1933575"/>
              <a:ext cx="344805" cy="3524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</p:grpSp>
    </p:spTree>
    <p:extLst>
      <p:ext uri="{BB962C8B-B14F-4D97-AF65-F5344CB8AC3E}">
        <p14:creationId xmlns:p14="http://schemas.microsoft.com/office/powerpoint/2010/main" val="1759111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Reset – Khái quát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Khi nào sử dụng RESET?</a:t>
            </a:r>
          </a:p>
          <a:p>
            <a:pPr lvl="1"/>
            <a:r>
              <a:rPr lang="en-US" smtClean="0"/>
              <a:t>Reset về một trạng thái COMMIT nào trong Working Tree</a:t>
            </a:r>
          </a:p>
        </p:txBody>
      </p:sp>
    </p:spTree>
    <p:extLst>
      <p:ext uri="{BB962C8B-B14F-4D97-AF65-F5344CB8AC3E}">
        <p14:creationId xmlns:p14="http://schemas.microsoft.com/office/powerpoint/2010/main" val="167722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Reset – Thao tác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Có 3 loại khi reset</a:t>
            </a:r>
          </a:p>
          <a:p>
            <a:pPr lvl="1"/>
            <a:r>
              <a:rPr lang="en-US" smtClean="0"/>
              <a:t>Soft</a:t>
            </a:r>
          </a:p>
          <a:p>
            <a:pPr lvl="1"/>
            <a:r>
              <a:rPr lang="en-US" smtClean="0"/>
              <a:t>Mixed</a:t>
            </a:r>
          </a:p>
          <a:p>
            <a:pPr lvl="1"/>
            <a:r>
              <a:rPr lang="en-US" smtClean="0"/>
              <a:t>Hard</a:t>
            </a:r>
          </a:p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331550" y="1268700"/>
            <a:ext cx="7633060" cy="4979700"/>
            <a:chOff x="147261" y="1657350"/>
            <a:chExt cx="5273866" cy="35909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261" y="1657350"/>
              <a:ext cx="5273866" cy="3590925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646045" y="3648075"/>
              <a:ext cx="1211580" cy="1619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</p:grpSp>
    </p:spTree>
    <p:extLst>
      <p:ext uri="{BB962C8B-B14F-4D97-AF65-F5344CB8AC3E}">
        <p14:creationId xmlns:p14="http://schemas.microsoft.com/office/powerpoint/2010/main" val="23828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Nguồn tham khảo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GIT Cơ bản</a:t>
            </a:r>
            <a:endParaRPr lang="en-US" smtClean="0">
              <a:hlinkClick r:id="rId2"/>
            </a:endParaRPr>
          </a:p>
          <a:p>
            <a:pPr lvl="1"/>
            <a:r>
              <a:rPr lang="en-US" smtClean="0">
                <a:hlinkClick r:id="rId2"/>
              </a:rPr>
              <a:t>https://backlog.com/git-tutorial/</a:t>
            </a:r>
            <a:endParaRPr lang="en-US" smtClean="0"/>
          </a:p>
          <a:p>
            <a:r>
              <a:rPr lang="en-US" smtClean="0"/>
              <a:t>GIT Develop</a:t>
            </a:r>
          </a:p>
          <a:p>
            <a:pPr lvl="1"/>
            <a:r>
              <a:rPr lang="en-US" smtClean="0">
                <a:hlinkClick r:id="rId3"/>
              </a:rPr>
              <a:t>https://backlog.com/git-tutorial/vn/stepup/stepup1_1.html</a:t>
            </a:r>
            <a:endParaRPr lang="en-US" smtClean="0"/>
          </a:p>
          <a:p>
            <a:r>
              <a:rPr lang="en-US" smtClean="0"/>
              <a:t>Khác</a:t>
            </a:r>
          </a:p>
          <a:p>
            <a:pPr lvl="1"/>
            <a:r>
              <a:rPr lang="en-US" smtClean="0">
                <a:hlinkClick r:id="rId4"/>
              </a:rPr>
              <a:t>https://backlog.com/git-tutorial/vn/reference/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71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20"/>
            <a:ext cx="9144000" cy="577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8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Sourcetree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Một GUI hỗ trợ cho việc sử dụng GIT</a:t>
            </a:r>
          </a:p>
          <a:p>
            <a:r>
              <a:rPr lang="en-US" smtClean="0"/>
              <a:t>Được phát triển Atlassian</a:t>
            </a:r>
          </a:p>
          <a:p>
            <a:r>
              <a:rPr lang="en-US" smtClean="0"/>
              <a:t>Được đánh giá là GUI dễ sử dụng và tiện lợi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5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hỏi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Khi PUSH có lỗi thì sao?</a:t>
            </a:r>
          </a:p>
          <a:p>
            <a:pPr lvl="1"/>
            <a:r>
              <a:rPr lang="en-US" smtClean="0"/>
              <a:t>Hãy kiểm tra lại lần nữa mình đã phản ánh toàn bộ thay đổi từ remote repository về local repository chưa?</a:t>
            </a:r>
          </a:p>
          <a:p>
            <a:pPr lvl="1"/>
            <a:r>
              <a:rPr lang="en-US" smtClean="0"/>
              <a:t>HÃY NHỚ: Ai biết được trong quá trình mình làm có thanh niên nào khác đã PUSH lên trước. Do vậy, cần phải check lại lần nữa.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7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Tải về tại </a:t>
            </a:r>
            <a:r>
              <a:rPr lang="en-US" smtClean="0">
                <a:hlinkClick r:id="rId2"/>
              </a:rPr>
              <a:t>https://www.sourcetreeapp.com/</a:t>
            </a:r>
            <a:endParaRPr lang="en-US" smtClean="0"/>
          </a:p>
          <a:p>
            <a:r>
              <a:rPr lang="en-US" smtClean="0"/>
              <a:t>Sử dụng tài khoản để login</a:t>
            </a:r>
          </a:p>
          <a:p>
            <a:pPr lvl="1"/>
            <a:r>
              <a:rPr lang="en-US" smtClean="0"/>
              <a:t>ID: sourcetree@aureole-it.vn</a:t>
            </a:r>
          </a:p>
          <a:p>
            <a:pPr lvl="1"/>
            <a:r>
              <a:rPr lang="en-US" smtClean="0"/>
              <a:t>Password: Ait@654321</a:t>
            </a:r>
          </a:p>
          <a:p>
            <a:r>
              <a:rPr lang="en-US" smtClean="0"/>
              <a:t>Trường hợp sử dụng IE cần phải thiết lập thêm thông số để có thể đăng nhập được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IE (1)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10" y="836640"/>
            <a:ext cx="4104570" cy="5249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836639"/>
            <a:ext cx="4104571" cy="524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IE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980659"/>
            <a:ext cx="4104570" cy="52495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9990" y="1916790"/>
            <a:ext cx="4321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endParaRPr lang="en-US" sz="2400" dirty="0"/>
          </a:p>
          <a:p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://*.atlassian.com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id.atlassian.com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037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①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/>
            <a:r>
              <a:rPr lang="en-US" dirty="0" smtClean="0"/>
              <a:t>Full Name </a:t>
            </a:r>
          </a:p>
          <a:p>
            <a:pPr lvl="1"/>
            <a:r>
              <a:rPr lang="en-US" dirty="0" smtClean="0"/>
              <a:t>Email</a:t>
            </a:r>
          </a:p>
          <a:p>
            <a:endParaRPr lang="en-US" dirty="0" smtClean="0"/>
          </a:p>
          <a:p>
            <a:r>
              <a:rPr lang="ja-JP" altLang="en-US" dirty="0" smtClean="0"/>
              <a:t>② </a:t>
            </a:r>
            <a:r>
              <a:rPr lang="en-US" altLang="ja-JP" dirty="0" err="1" smtClean="0"/>
              <a:t>Đường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dẫn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chứa</a:t>
            </a:r>
            <a:r>
              <a:rPr lang="en-US" altLang="ja-JP" dirty="0" smtClean="0"/>
              <a:t> source</a:t>
            </a:r>
          </a:p>
          <a:p>
            <a:pPr lvl="1"/>
            <a:r>
              <a:rPr lang="en-US" dirty="0" smtClean="0"/>
              <a:t>D:\workspace\git	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47830" y="980660"/>
            <a:ext cx="5087580" cy="5040700"/>
            <a:chOff x="3347830" y="980660"/>
            <a:chExt cx="5087580" cy="5040700"/>
          </a:xfrm>
        </p:grpSpPr>
        <p:grpSp>
          <p:nvGrpSpPr>
            <p:cNvPr id="15" name="Group 14"/>
            <p:cNvGrpSpPr/>
            <p:nvPr/>
          </p:nvGrpSpPr>
          <p:grpSpPr>
            <a:xfrm>
              <a:off x="3347830" y="980660"/>
              <a:ext cx="5087580" cy="5040700"/>
              <a:chOff x="217714" y="1269999"/>
              <a:chExt cx="5535266" cy="526732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17714" y="1269999"/>
                <a:ext cx="5535266" cy="5267326"/>
                <a:chOff x="217714" y="1269999"/>
                <a:chExt cx="5535266" cy="5267326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7714" y="1269999"/>
                  <a:ext cx="5535266" cy="5267326"/>
                </a:xfrm>
                <a:prstGeom prst="rect">
                  <a:avLst/>
                </a:prstGeom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319313" y="2694214"/>
                  <a:ext cx="2336800" cy="566057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19313" y="4270830"/>
                  <a:ext cx="2931887" cy="542470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2732312" y="2792576"/>
                <a:ext cx="4381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750">
                    <a:solidFill>
                      <a:srgbClr val="FF0000"/>
                    </a:solidFill>
                  </a:rPr>
                  <a:t>①</a:t>
                </a:r>
                <a:endParaRPr lang="en-US" sz="75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292622" y="4008071"/>
              <a:ext cx="3286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50" dirty="0">
                  <a:solidFill>
                    <a:srgbClr val="FF0000"/>
                  </a:solidFill>
                </a:rPr>
                <a:t>②</a:t>
              </a:r>
              <a:endParaRPr lang="en-US" sz="7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019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–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pPr lvl="1"/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bắt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dự</a:t>
            </a:r>
            <a:r>
              <a:rPr lang="en-US" b="1" dirty="0"/>
              <a:t> </a:t>
            </a:r>
            <a:r>
              <a:rPr lang="en-US" b="1" dirty="0" err="1"/>
              <a:t>án</a:t>
            </a:r>
            <a:r>
              <a:rPr lang="en-US" b="1" dirty="0"/>
              <a:t>,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phải</a:t>
            </a:r>
            <a:r>
              <a:rPr lang="en-US" b="1" dirty="0"/>
              <a:t> Clone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lấy</a:t>
            </a:r>
            <a:r>
              <a:rPr lang="en-US" b="1" dirty="0"/>
              <a:t> source </a:t>
            </a:r>
            <a:r>
              <a:rPr lang="en-US" b="1" dirty="0" err="1"/>
              <a:t>từ</a:t>
            </a:r>
            <a:r>
              <a:rPr lang="en-US" b="1" dirty="0"/>
              <a:t> remote </a:t>
            </a:r>
            <a:r>
              <a:rPr lang="en-US" b="1" dirty="0" smtClean="0"/>
              <a:t>repository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</a:p>
          <a:p>
            <a:pPr lvl="1"/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mới</a:t>
            </a:r>
            <a:r>
              <a:rPr lang="en-US" b="1" dirty="0"/>
              <a:t> local </a:t>
            </a:r>
            <a:r>
              <a:rPr lang="en-US" b="1" dirty="0" smtClean="0"/>
              <a:t>repository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43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標準デザイン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2004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1AAAF"/>
      </a:accent5>
      <a:accent6>
        <a:srgbClr val="0000E7"/>
      </a:accent6>
      <a:hlink>
        <a:srgbClr val="FFBF18"/>
      </a:hlink>
      <a:folHlink>
        <a:srgbClr val="C200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6699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t" anchorCtr="0" compatLnSpc="1">
        <a:prstTxWarp prst="textNoShape">
          <a:avLst/>
        </a:prstTxWarp>
        <a:noAutofit/>
      </a:bodyPr>
      <a:lstStyle>
        <a:defPPr algn="ctr">
          <a:defRPr sz="280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6699FF"/>
              </a:solidFill>
            </a14:hiddenFill>
          </a:ext>
          <a:ext uri="{91240B29-F687-4F45-9708-019B960494DF}">
            <a14:hiddenLine xmlns:a14="http://schemas.microsoft.com/office/drawing/2010/main"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  <a:txDef>
      <a:spPr>
        <a:solidFill>
          <a:schemeClr val="bg1"/>
        </a:solidFill>
        <a:ln w="19050">
          <a:solidFill>
            <a:schemeClr val="tx1"/>
          </a:solidFill>
        </a:ln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C0C0C0"/>
    </a:lt2>
    <a:accent1>
      <a:srgbClr val="820040"/>
    </a:accent1>
    <a:accent2>
      <a:srgbClr val="0000FF"/>
    </a:accent2>
    <a:accent3>
      <a:srgbClr val="FFFFFF"/>
    </a:accent3>
    <a:accent4>
      <a:srgbClr val="000000"/>
    </a:accent4>
    <a:accent5>
      <a:srgbClr val="C1AAAF"/>
    </a:accent5>
    <a:accent6>
      <a:srgbClr val="0000E7"/>
    </a:accent6>
    <a:hlink>
      <a:srgbClr val="FFBF18"/>
    </a:hlink>
    <a:folHlink>
      <a:srgbClr val="C20041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C0C0C0"/>
    </a:lt2>
    <a:accent1>
      <a:srgbClr val="820040"/>
    </a:accent1>
    <a:accent2>
      <a:srgbClr val="0000FF"/>
    </a:accent2>
    <a:accent3>
      <a:srgbClr val="FFFFFF"/>
    </a:accent3>
    <a:accent4>
      <a:srgbClr val="000000"/>
    </a:accent4>
    <a:accent5>
      <a:srgbClr val="C1AAAF"/>
    </a:accent5>
    <a:accent6>
      <a:srgbClr val="0000E7"/>
    </a:accent6>
    <a:hlink>
      <a:srgbClr val="FFBF18"/>
    </a:hlink>
    <a:folHlink>
      <a:srgbClr val="C2004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43745</TotalTime>
  <Words>1267</Words>
  <Application>Microsoft Office PowerPoint</Application>
  <PresentationFormat>On-screen Show (4:3)</PresentationFormat>
  <Paragraphs>187</Paragraphs>
  <Slides>40</Slides>
  <Notes>1</Notes>
  <HiddenSlides>0</HiddenSlides>
  <MMClips>0</MMClips>
  <ScaleCrop>false</ScaleCrop>
  <HeadingPairs>
    <vt:vector size="10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  <vt:variant>
        <vt:lpstr>Custom Shows</vt:lpstr>
      </vt:variant>
      <vt:variant>
        <vt:i4>1</vt:i4>
      </vt:variant>
    </vt:vector>
  </HeadingPairs>
  <TitlesOfParts>
    <vt:vector size="50" baseType="lpstr">
      <vt:lpstr>HGP明朝E</vt:lpstr>
      <vt:lpstr>Meiryo UI</vt:lpstr>
      <vt:lpstr>ＭＳ Ｐゴシック</vt:lpstr>
      <vt:lpstr>ＭＳ Ｐ明朝</vt:lpstr>
      <vt:lpstr>Arial</vt:lpstr>
      <vt:lpstr>Times New Roman</vt:lpstr>
      <vt:lpstr>Wingdings</vt:lpstr>
      <vt:lpstr>標準デザイン</vt:lpstr>
      <vt:lpstr>ﾌﾘｰﾗﾝｽ 97 図形</vt:lpstr>
      <vt:lpstr>SOURETREE CƠ BẢN</vt:lpstr>
      <vt:lpstr>Nội dung</vt:lpstr>
      <vt:lpstr>Mục tiêu</vt:lpstr>
      <vt:lpstr>Sourcetree là gì?</vt:lpstr>
      <vt:lpstr>Cài đặt</vt:lpstr>
      <vt:lpstr>Cài đặt – Thiết lập cho IE (1)</vt:lpstr>
      <vt:lpstr>Cài đặt – Thiết lập cho IE (2)</vt:lpstr>
      <vt:lpstr>Cài đặt – Thiết lập cơ bản</vt:lpstr>
      <vt:lpstr>Clone – Giới thiệu</vt:lpstr>
      <vt:lpstr>Clone – Thao tác</vt:lpstr>
      <vt:lpstr>Clone – Kết quả</vt:lpstr>
      <vt:lpstr>Commit – Khái quát</vt:lpstr>
      <vt:lpstr>Commit – Thao tác (1)</vt:lpstr>
      <vt:lpstr>Commit – Thao tác (2)</vt:lpstr>
      <vt:lpstr>Commit – Kết quả (1)</vt:lpstr>
      <vt:lpstr>Commit – Kết quả (2)</vt:lpstr>
      <vt:lpstr>Fetch – Khái quát</vt:lpstr>
      <vt:lpstr>Fetch – Thao tác</vt:lpstr>
      <vt:lpstr>Fetch – Kết quả</vt:lpstr>
      <vt:lpstr>Pull – Khái quát</vt:lpstr>
      <vt:lpstr>Pull – Thao tác (1)</vt:lpstr>
      <vt:lpstr>Pull – Kết quả</vt:lpstr>
      <vt:lpstr>Push – Khái quát</vt:lpstr>
      <vt:lpstr>Push – Thao tác</vt:lpstr>
      <vt:lpstr>Push – Kết quả</vt:lpstr>
      <vt:lpstr>Stash – Khái quát</vt:lpstr>
      <vt:lpstr>Stash – Thao tác (1)</vt:lpstr>
      <vt:lpstr>Stash – Thao tác (2)</vt:lpstr>
      <vt:lpstr>Stash – Thao tác (3)</vt:lpstr>
      <vt:lpstr>Conflict – Khái quát</vt:lpstr>
      <vt:lpstr>Conflict – Hiện trạng (1)</vt:lpstr>
      <vt:lpstr>Conflict – Hiện trạng (2)</vt:lpstr>
      <vt:lpstr>Conflict – Resvoled (1)</vt:lpstr>
      <vt:lpstr>Conflict – Resvoled (2)</vt:lpstr>
      <vt:lpstr>Conflict – Resvoled (3)</vt:lpstr>
      <vt:lpstr>Reset – Khái quát</vt:lpstr>
      <vt:lpstr>Reset – Thao tác</vt:lpstr>
      <vt:lpstr>Nguồn tham khảo</vt:lpstr>
      <vt:lpstr>PowerPoint Presentation</vt:lpstr>
      <vt:lpstr>Câu hỏi</vt:lpstr>
      <vt:lpstr>目的別スライド ショー 1</vt:lpstr>
    </vt:vector>
  </TitlesOfParts>
  <Company>三谷産業株式会社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提案書雛型</dc:title>
  <dc:creator>三谷産業株式会社</dc:creator>
  <cp:lastModifiedBy>Lam Quang Phuc</cp:lastModifiedBy>
  <cp:revision>1964</cp:revision>
  <cp:lastPrinted>2016-01-19T09:52:34Z</cp:lastPrinted>
  <dcterms:created xsi:type="dcterms:W3CDTF">2001-06-14T04:53:19Z</dcterms:created>
  <dcterms:modified xsi:type="dcterms:W3CDTF">2019-03-04T10:59:07Z</dcterms:modified>
</cp:coreProperties>
</file>