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2" r:id="rId15"/>
    <p:sldId id="271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KC Housing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Ajith Murugaian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E20003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3855" y="-166976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6E7D-29C7-44C4-BA1C-D726229B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Condition                              Grade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AB9D0B-D27C-4405-8DB6-2E6597895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68" y="2238506"/>
            <a:ext cx="3789158" cy="25958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C30022-2C19-4C24-B6CD-9DC132001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193" y="2238506"/>
            <a:ext cx="4107472" cy="25958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B8FD93-5940-4CC3-AC2E-57D8C80905E9}"/>
              </a:ext>
            </a:extLst>
          </p:cNvPr>
          <p:cNvSpPr txBox="1"/>
          <p:nvPr/>
        </p:nvSpPr>
        <p:spPr>
          <a:xfrm>
            <a:off x="620202" y="5096786"/>
            <a:ext cx="5033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of the houses have a condition of 3, 4 and 5. Very few houses have a condition of 1 or 2.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0B43FB-EE0A-4FF8-9FF3-AE42F1211A10}"/>
              </a:ext>
            </a:extLst>
          </p:cNvPr>
          <p:cNvSpPr txBox="1"/>
          <p:nvPr/>
        </p:nvSpPr>
        <p:spPr>
          <a:xfrm>
            <a:off x="6599583" y="5184250"/>
            <a:ext cx="4890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Grade ranges from 1 to 13. Most of the houses have a grade from 6 to 9. </a:t>
            </a:r>
          </a:p>
        </p:txBody>
      </p:sp>
    </p:spTree>
    <p:extLst>
      <p:ext uri="{BB962C8B-B14F-4D97-AF65-F5344CB8AC3E}">
        <p14:creationId xmlns:p14="http://schemas.microsoft.com/office/powerpoint/2010/main" val="205043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0F40-98F8-46CA-8F35-A03EEBC5E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8895"/>
            <a:ext cx="10058400" cy="1450757"/>
          </a:xfrm>
        </p:spPr>
        <p:txBody>
          <a:bodyPr>
            <a:normAutofit/>
          </a:bodyPr>
          <a:lstStyle/>
          <a:p>
            <a:r>
              <a:rPr lang="en-IN" sz="3200" dirty="0"/>
              <a:t>Other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BDC2C-2B51-4E38-8827-8903F6471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Date – date on which the house was sold. If the data had spanned over a period of 10 years, we could have inferred the increasing cost of houses every year. But since our data spans only from </a:t>
            </a:r>
            <a:r>
              <a:rPr lang="en-IN" u="sng" dirty="0"/>
              <a:t>2014/05/02</a:t>
            </a:r>
            <a:r>
              <a:rPr lang="en-IN" dirty="0"/>
              <a:t> to </a:t>
            </a:r>
            <a:r>
              <a:rPr lang="en-IN" u="sng" dirty="0"/>
              <a:t>2015/05/14</a:t>
            </a:r>
            <a:r>
              <a:rPr lang="en-IN" dirty="0"/>
              <a:t>, there isn’t any massive increase in price.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yr_renovated – 0 if it was </a:t>
            </a:r>
            <a:r>
              <a:rPr lang="en-IN" u="sng" dirty="0"/>
              <a:t>not renovated</a:t>
            </a:r>
            <a:r>
              <a:rPr lang="en-IN" dirty="0"/>
              <a:t>. The year it was renovated, otherwise.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Lat, Long – we get an approximate location of the house from zip code,  so lat, long estimates aren’t very useful for predicting price.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sqft_living15 – average house square footage of the 15 closest houses. Gives us an </a:t>
            </a:r>
            <a:r>
              <a:rPr lang="en-IN" u="sng" dirty="0"/>
              <a:t>idea of the size of houses</a:t>
            </a:r>
            <a:r>
              <a:rPr lang="en-IN" dirty="0"/>
              <a:t> in the neighbourhood.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sqft_lot15 – similar to sqft_living15 but for the whole lot. </a:t>
            </a:r>
          </a:p>
        </p:txBody>
      </p:sp>
    </p:spTree>
    <p:extLst>
      <p:ext uri="{BB962C8B-B14F-4D97-AF65-F5344CB8AC3E}">
        <p14:creationId xmlns:p14="http://schemas.microsoft.com/office/powerpoint/2010/main" val="2807515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1223B-199E-4622-BE4E-669A186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39" y="75882"/>
            <a:ext cx="10058400" cy="651651"/>
          </a:xfrm>
        </p:spPr>
        <p:txBody>
          <a:bodyPr>
            <a:normAutofit/>
          </a:bodyPr>
          <a:lstStyle/>
          <a:p>
            <a:r>
              <a:rPr lang="en-IN" sz="3200" dirty="0"/>
              <a:t>Bivariate Analysis(1)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3DFA6D74-8308-452D-82B3-CDCF5F0545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881304"/>
              </p:ext>
            </p:extLst>
          </p:nvPr>
        </p:nvGraphicFramePr>
        <p:xfrm>
          <a:off x="390939" y="874643"/>
          <a:ext cx="11410121" cy="5255824"/>
        </p:xfrm>
        <a:graphic>
          <a:graphicData uri="http://schemas.openxmlformats.org/drawingml/2006/table">
            <a:tbl>
              <a:tblPr/>
              <a:tblGrid>
                <a:gridCol w="764825">
                  <a:extLst>
                    <a:ext uri="{9D8B030D-6E8A-4147-A177-3AD203B41FA5}">
                      <a16:colId xmlns:a16="http://schemas.microsoft.com/office/drawing/2014/main" val="2948745373"/>
                    </a:ext>
                  </a:extLst>
                </a:gridCol>
                <a:gridCol w="489132">
                  <a:extLst>
                    <a:ext uri="{9D8B030D-6E8A-4147-A177-3AD203B41FA5}">
                      <a16:colId xmlns:a16="http://schemas.microsoft.com/office/drawing/2014/main" val="2721531963"/>
                    </a:ext>
                  </a:extLst>
                </a:gridCol>
                <a:gridCol w="586959">
                  <a:extLst>
                    <a:ext uri="{9D8B030D-6E8A-4147-A177-3AD203B41FA5}">
                      <a16:colId xmlns:a16="http://schemas.microsoft.com/office/drawing/2014/main" val="1016451438"/>
                    </a:ext>
                  </a:extLst>
                </a:gridCol>
                <a:gridCol w="604745">
                  <a:extLst>
                    <a:ext uri="{9D8B030D-6E8A-4147-A177-3AD203B41FA5}">
                      <a16:colId xmlns:a16="http://schemas.microsoft.com/office/drawing/2014/main" val="401611388"/>
                    </a:ext>
                  </a:extLst>
                </a:gridCol>
                <a:gridCol w="569172">
                  <a:extLst>
                    <a:ext uri="{9D8B030D-6E8A-4147-A177-3AD203B41FA5}">
                      <a16:colId xmlns:a16="http://schemas.microsoft.com/office/drawing/2014/main" val="3572103276"/>
                    </a:ext>
                  </a:extLst>
                </a:gridCol>
                <a:gridCol w="533599">
                  <a:extLst>
                    <a:ext uri="{9D8B030D-6E8A-4147-A177-3AD203B41FA5}">
                      <a16:colId xmlns:a16="http://schemas.microsoft.com/office/drawing/2014/main" val="483461635"/>
                    </a:ext>
                  </a:extLst>
                </a:gridCol>
                <a:gridCol w="480240">
                  <a:extLst>
                    <a:ext uri="{9D8B030D-6E8A-4147-A177-3AD203B41FA5}">
                      <a16:colId xmlns:a16="http://schemas.microsoft.com/office/drawing/2014/main" val="3009372545"/>
                    </a:ext>
                  </a:extLst>
                </a:gridCol>
                <a:gridCol w="524704">
                  <a:extLst>
                    <a:ext uri="{9D8B030D-6E8A-4147-A177-3AD203B41FA5}">
                      <a16:colId xmlns:a16="http://schemas.microsoft.com/office/drawing/2014/main" val="1109835994"/>
                    </a:ext>
                  </a:extLst>
                </a:gridCol>
                <a:gridCol w="498025">
                  <a:extLst>
                    <a:ext uri="{9D8B030D-6E8A-4147-A177-3AD203B41FA5}">
                      <a16:colId xmlns:a16="http://schemas.microsoft.com/office/drawing/2014/main" val="1252635571"/>
                    </a:ext>
                  </a:extLst>
                </a:gridCol>
                <a:gridCol w="498025">
                  <a:extLst>
                    <a:ext uri="{9D8B030D-6E8A-4147-A177-3AD203B41FA5}">
                      <a16:colId xmlns:a16="http://schemas.microsoft.com/office/drawing/2014/main" val="2532900759"/>
                    </a:ext>
                  </a:extLst>
                </a:gridCol>
                <a:gridCol w="524704">
                  <a:extLst>
                    <a:ext uri="{9D8B030D-6E8A-4147-A177-3AD203B41FA5}">
                      <a16:colId xmlns:a16="http://schemas.microsoft.com/office/drawing/2014/main" val="1373680641"/>
                    </a:ext>
                  </a:extLst>
                </a:gridCol>
                <a:gridCol w="631425">
                  <a:extLst>
                    <a:ext uri="{9D8B030D-6E8A-4147-A177-3AD203B41FA5}">
                      <a16:colId xmlns:a16="http://schemas.microsoft.com/office/drawing/2014/main" val="2540843967"/>
                    </a:ext>
                  </a:extLst>
                </a:gridCol>
                <a:gridCol w="773718">
                  <a:extLst>
                    <a:ext uri="{9D8B030D-6E8A-4147-A177-3AD203B41FA5}">
                      <a16:colId xmlns:a16="http://schemas.microsoft.com/office/drawing/2014/main" val="3792332877"/>
                    </a:ext>
                  </a:extLst>
                </a:gridCol>
                <a:gridCol w="480240">
                  <a:extLst>
                    <a:ext uri="{9D8B030D-6E8A-4147-A177-3AD203B41FA5}">
                      <a16:colId xmlns:a16="http://schemas.microsoft.com/office/drawing/2014/main" val="1750099737"/>
                    </a:ext>
                  </a:extLst>
                </a:gridCol>
                <a:gridCol w="755931">
                  <a:extLst>
                    <a:ext uri="{9D8B030D-6E8A-4147-A177-3AD203B41FA5}">
                      <a16:colId xmlns:a16="http://schemas.microsoft.com/office/drawing/2014/main" val="2870694743"/>
                    </a:ext>
                  </a:extLst>
                </a:gridCol>
                <a:gridCol w="480240">
                  <a:extLst>
                    <a:ext uri="{9D8B030D-6E8A-4147-A177-3AD203B41FA5}">
                      <a16:colId xmlns:a16="http://schemas.microsoft.com/office/drawing/2014/main" val="523186348"/>
                    </a:ext>
                  </a:extLst>
                </a:gridCol>
                <a:gridCol w="480240">
                  <a:extLst>
                    <a:ext uri="{9D8B030D-6E8A-4147-A177-3AD203B41FA5}">
                      <a16:colId xmlns:a16="http://schemas.microsoft.com/office/drawing/2014/main" val="2778666053"/>
                    </a:ext>
                  </a:extLst>
                </a:gridCol>
                <a:gridCol w="480240">
                  <a:extLst>
                    <a:ext uri="{9D8B030D-6E8A-4147-A177-3AD203B41FA5}">
                      <a16:colId xmlns:a16="http://schemas.microsoft.com/office/drawing/2014/main" val="1703680792"/>
                    </a:ext>
                  </a:extLst>
                </a:gridCol>
                <a:gridCol w="649212">
                  <a:extLst>
                    <a:ext uri="{9D8B030D-6E8A-4147-A177-3AD203B41FA5}">
                      <a16:colId xmlns:a16="http://schemas.microsoft.com/office/drawing/2014/main" val="2328817486"/>
                    </a:ext>
                  </a:extLst>
                </a:gridCol>
                <a:gridCol w="604745">
                  <a:extLst>
                    <a:ext uri="{9D8B030D-6E8A-4147-A177-3AD203B41FA5}">
                      <a16:colId xmlns:a16="http://schemas.microsoft.com/office/drawing/2014/main" val="103007325"/>
                    </a:ext>
                  </a:extLst>
                </a:gridCol>
              </a:tblGrid>
              <a:tr h="4256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04" marR="4704" marT="47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price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bedrooms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bathrooms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sqft_living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sqft_lot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floors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waterfront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view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condition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grade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sqft_above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sqft_basement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yr_built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yr_renovated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zipcode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long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sqft_living15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sqft_lot15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350051"/>
                  </a:ext>
                </a:extLst>
              </a:tr>
              <a:tr h="22207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price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0.315763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0.527532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0.705052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0.094143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0.262954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0.274977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0.399658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0.044732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0.665567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0.611453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0.322383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0.051759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0.120472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-0.05563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0.29928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0.023754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0.584807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0.077943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511031"/>
                  </a:ext>
                </a:extLst>
              </a:tr>
              <a:tr h="22207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bedrooms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0.315763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0.534279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0.592184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0.031167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0.193637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-0.006851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0.085123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0.029832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0.362189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0.489871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0.31552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0.165999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0.02032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-0.15774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-0.01417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0.126138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0.399499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0.020135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458502"/>
                  </a:ext>
                </a:extLst>
              </a:tr>
              <a:tr h="22207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bathrooms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0.527532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0.534279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0.75893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0.079435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0.501899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0.061483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0.182988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-0.115382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0.660925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0.692911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0.281433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0.499589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0.044756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-0.20145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0.018453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0.217697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0.566076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0.068722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070728"/>
                  </a:ext>
                </a:extLst>
              </a:tr>
              <a:tr h="22207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sqft_living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0.705052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0.592184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0.75893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0.162786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0.366219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0.097203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0.285735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-0.047938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0.764819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0.878989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0.435069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0.322723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0.043627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-0.20376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0.05483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0.24017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0.758081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0.163545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08999"/>
                  </a:ext>
                </a:extLst>
              </a:tr>
              <a:tr h="22207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sqft_lot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0.094143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0.031167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0.079435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0.162786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-0.00354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0.02942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0.099221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-0.008722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0.115611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0.180913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-0.000601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0.054043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0.001219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-0.12609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-0.09225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0.224524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0.145285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0.719922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334551"/>
                  </a:ext>
                </a:extLst>
              </a:tr>
              <a:tr h="22207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floors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0.262954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0.193637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0.501899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0.366219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-0.003543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0.022443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0.031938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-0.26539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0.461545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0.534801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-0.242675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0.481926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0.013655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-0.06448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0.044827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0.134683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0.289238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-0.013269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130330"/>
                  </a:ext>
                </a:extLst>
              </a:tr>
              <a:tr h="22207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waterfront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0.274977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-0.006851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0.061483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0.097203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0.02942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0.022443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0.402725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0.02403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0.088039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0.064297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0.082214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-0.02701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0.101684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0.023656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-0.00941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-0.03923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0.097196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0.028499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998488"/>
                  </a:ext>
                </a:extLst>
              </a:tr>
              <a:tr h="22207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view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0.399658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0.085123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0.182988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0.285735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0.099221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0.031938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0.402725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0.059969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0.258123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0.170286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0.277021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-0.05636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0.10975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0.075834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0.005503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-0.07463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0.292435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0.079904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72010"/>
                  </a:ext>
                </a:extLst>
              </a:tr>
              <a:tr h="22207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condition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0.044732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0.029832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-0.115382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-0.047938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-0.008722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-0.26539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0.02403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0.059969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-0.133313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-0.153713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0.189828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-0.3574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-0.055525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0.00341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-0.01762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-0.10651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-0.080423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0.002253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251843"/>
                  </a:ext>
                </a:extLst>
              </a:tr>
              <a:tr h="22207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grade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0.665567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0.362189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0.660925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0.764819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0.115611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0.461545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0.088039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0.258123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-0.133313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0.756226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0.174216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0.447817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0.013053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-0.18734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0.107977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0.201114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0.717835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0.118618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730980"/>
                  </a:ext>
                </a:extLst>
              </a:tr>
              <a:tr h="22207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sqft_above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0.611453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0.489871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0.692911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0.878989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0.180913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0.534801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0.064297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0.170286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-0.153713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0.756226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-0.046926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0.426642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0.014654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-0.26422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0.002797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0.343715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0.726505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0.185507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455918"/>
                  </a:ext>
                </a:extLst>
              </a:tr>
              <a:tr h="4256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sqft_basement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0.322383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0.31552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0.281433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0.435069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-0.000601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-0.24268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0.082214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0.277021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0.189828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0.174216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-0.046926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-0.12956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0.063719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0.072077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0.109578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-0.14591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0.21622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-0.007685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068924"/>
                  </a:ext>
                </a:extLst>
              </a:tr>
              <a:tr h="22207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yr_built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0.051759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0.165999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0.499589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0.322723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0.054043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0.481926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-0.02701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-0.056361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-0.357396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0.447817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0.426642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-0.129559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-0.228349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-0.35361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-0.15748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0.410001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0.32639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0.072152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624816"/>
                  </a:ext>
                </a:extLst>
              </a:tr>
              <a:tr h="4256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yr_renovated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0.120472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0.02032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0.044756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0.043627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0.001219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0.013655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0.101684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0.10975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-0.055525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0.013053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0.014654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0.063719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-0.22835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0.066908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0.035174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-0.07307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-0.003618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-0.00726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515215"/>
                  </a:ext>
                </a:extLst>
              </a:tr>
              <a:tr h="22207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zipcode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-0.05563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-0.157735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-0.201454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-0.203761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-0.126091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-0.06448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0.023656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0.075834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0.00341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-0.18734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-0.264223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0.072077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-0.35361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0.066908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0.271886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-0.56043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-0.279658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-0.142375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104920"/>
                  </a:ext>
                </a:extLst>
              </a:tr>
              <a:tr h="22207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0.29928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-0.01417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0.018453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0.05483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-0.092245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0.044827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-0.00941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0.005503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-0.017622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0.107977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0.002797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0.109578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-0.15748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0.035174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0.271886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-0.13327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0.052126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-0.09462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539022"/>
                  </a:ext>
                </a:extLst>
              </a:tr>
              <a:tr h="22207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long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0.023754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0.126138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0.217697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0.24017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0.224524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0.134683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-0.039227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-0.07463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-0.106514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0.201114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0.343715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-0.145909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0.410001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-0.07307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-0.56043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-0.13327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0.327811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0.248391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268641"/>
                  </a:ext>
                </a:extLst>
              </a:tr>
              <a:tr h="4256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sqft_living15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0.584807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0.399499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0.566076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0.75</a:t>
                      </a:r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081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0.145285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0.289238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0.097196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0.292435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-0.080423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0.717835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0.726505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0.21622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0.32639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-0.003618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-0.27966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0.052126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0.327811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0.185966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708351"/>
                  </a:ext>
                </a:extLst>
              </a:tr>
              <a:tr h="22207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sqft_lot15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0.077943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0.020135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0.068722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0.163545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0.719922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-0.01327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0.028499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0.079904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0.002253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0.118618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0.185507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-0.007685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0.072152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-0.00726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-0.14238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-0.09462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0.248391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0.185966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04" marR="4704" marT="4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806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222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CB8D-8FCD-4B55-8F4E-D95B795BE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8895"/>
            <a:ext cx="10058400" cy="1450757"/>
          </a:xfrm>
        </p:spPr>
        <p:txBody>
          <a:bodyPr>
            <a:normAutofit/>
          </a:bodyPr>
          <a:lstStyle/>
          <a:p>
            <a:r>
              <a:rPr lang="en-IN" sz="3200" dirty="0"/>
              <a:t>Bivariate Analysis(2)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8C7F0-2D3C-4DE0-9762-14F19D8D8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Correlation gives us the value of how </a:t>
            </a:r>
            <a:r>
              <a:rPr lang="en-IN" u="sng" dirty="0"/>
              <a:t>strongly</a:t>
            </a:r>
            <a:r>
              <a:rPr lang="en-IN" dirty="0"/>
              <a:t> a single variable is </a:t>
            </a:r>
            <a:r>
              <a:rPr lang="en-IN" u="sng" dirty="0"/>
              <a:t>linearly associated</a:t>
            </a:r>
            <a:r>
              <a:rPr lang="en-IN" dirty="0"/>
              <a:t> with another.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Sqft_above has a </a:t>
            </a:r>
            <a:r>
              <a:rPr lang="en-IN" u="sng" dirty="0"/>
              <a:t>correlation value of 0.61 </a:t>
            </a:r>
            <a:r>
              <a:rPr lang="en-IN" dirty="0"/>
              <a:t>with price. On its own, it will do a decent job of predicting house prices. But a </a:t>
            </a:r>
            <a:r>
              <a:rPr lang="en-IN" u="sng" dirty="0"/>
              <a:t>combination</a:t>
            </a:r>
            <a:r>
              <a:rPr lang="en-IN" dirty="0"/>
              <a:t> of many </a:t>
            </a:r>
            <a:r>
              <a:rPr lang="en-IN" u="sng" dirty="0"/>
              <a:t>variables</a:t>
            </a:r>
            <a:r>
              <a:rPr lang="en-IN" dirty="0"/>
              <a:t> with lesser correlation values with price can do a </a:t>
            </a:r>
            <a:r>
              <a:rPr lang="en-IN" u="sng" dirty="0"/>
              <a:t>better job</a:t>
            </a:r>
            <a:r>
              <a:rPr lang="en-IN" dirty="0"/>
              <a:t> of predicting.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For example, condition has a correlation of only </a:t>
            </a:r>
            <a:r>
              <a:rPr lang="en-IN" u="sng" dirty="0"/>
              <a:t>0.04</a:t>
            </a:r>
            <a:r>
              <a:rPr lang="en-IN" dirty="0"/>
              <a:t> with price. But it explains variations in data which are </a:t>
            </a:r>
            <a:r>
              <a:rPr lang="en-IN" u="sng" dirty="0"/>
              <a:t>not explained</a:t>
            </a:r>
            <a:r>
              <a:rPr lang="en-IN" dirty="0"/>
              <a:t> by other variables. So it is important. Whereas variations explained by sqft_above are already explained by sqft_living in a better way.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4143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8F48-D645-4A80-B879-2A2C008B5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09153-E4D4-460D-B9AA-FBF67620B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The algorithm chosen to predict house prices is </a:t>
            </a:r>
            <a:r>
              <a:rPr lang="en-IN" u="sng" dirty="0"/>
              <a:t>Linear Regression</a:t>
            </a:r>
            <a:r>
              <a:rPr lang="en-IN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Variable selection is done using </a:t>
            </a:r>
            <a:r>
              <a:rPr lang="en-IN" u="sng" dirty="0"/>
              <a:t>forward selection</a:t>
            </a:r>
            <a:r>
              <a:rPr lang="en-IN" dirty="0"/>
              <a:t> method. Starting with one predictors and then adding on predictors and checking if model improves. If it doesn’t, remove them.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Data is </a:t>
            </a:r>
            <a:r>
              <a:rPr lang="en-IN" u="sng" dirty="0"/>
              <a:t>scaled</a:t>
            </a:r>
            <a:r>
              <a:rPr lang="en-IN" dirty="0"/>
              <a:t> so that coefficient interpretation is easier.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We are provided with 3 sets of data – train, validation and test.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Test data is kept </a:t>
            </a:r>
            <a:r>
              <a:rPr lang="en-IN" u="sng" dirty="0"/>
              <a:t>unexposed</a:t>
            </a:r>
            <a:r>
              <a:rPr lang="en-IN" dirty="0"/>
              <a:t> to our model and variable selection is done with validation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u="sng" dirty="0"/>
              <a:t>R squared</a:t>
            </a:r>
            <a:r>
              <a:rPr lang="en-IN" dirty="0"/>
              <a:t> and </a:t>
            </a:r>
            <a:r>
              <a:rPr lang="en-IN" u="sng" dirty="0"/>
              <a:t>RMSE</a:t>
            </a:r>
            <a:r>
              <a:rPr lang="en-IN" dirty="0"/>
              <a:t> values are checked at every stage. Model with the </a:t>
            </a:r>
            <a:r>
              <a:rPr lang="en-IN" u="sng" dirty="0"/>
              <a:t>highest R- squared</a:t>
            </a:r>
            <a:r>
              <a:rPr lang="en-IN" dirty="0"/>
              <a:t> and </a:t>
            </a:r>
            <a:r>
              <a:rPr lang="en-IN" u="sng" dirty="0"/>
              <a:t>lowest RMSE</a:t>
            </a:r>
            <a:r>
              <a:rPr lang="en-IN" dirty="0"/>
              <a:t> values are taken and given test data. </a:t>
            </a:r>
          </a:p>
        </p:txBody>
      </p:sp>
    </p:spTree>
    <p:extLst>
      <p:ext uri="{BB962C8B-B14F-4D97-AF65-F5344CB8AC3E}">
        <p14:creationId xmlns:p14="http://schemas.microsoft.com/office/powerpoint/2010/main" val="1660815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DB32-8EDC-4705-A928-531E0FF9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93" y="318052"/>
            <a:ext cx="10058400" cy="838864"/>
          </a:xfrm>
        </p:spPr>
        <p:txBody>
          <a:bodyPr>
            <a:normAutofit/>
          </a:bodyPr>
          <a:lstStyle/>
          <a:p>
            <a:pPr algn="ctr"/>
            <a:r>
              <a:rPr lang="en-IN" sz="3200" dirty="0"/>
              <a:t>Selection of variables – Forward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CFF019-9592-43DA-8F0D-3A9D68B5EDA8}"/>
              </a:ext>
            </a:extLst>
          </p:cNvPr>
          <p:cNvSpPr txBox="1"/>
          <p:nvPr/>
        </p:nvSpPr>
        <p:spPr>
          <a:xfrm>
            <a:off x="1011802" y="5701086"/>
            <a:ext cx="10020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Initially we have 0.47 R^2 and 473685.84 RMSE. After going through forward selection, we have brought it down to 0.87 R^2 and 126629.04 RMSE.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C4A75C7-D452-458D-B9C1-E036C6556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089436"/>
              </p:ext>
            </p:extLst>
          </p:nvPr>
        </p:nvGraphicFramePr>
        <p:xfrm>
          <a:off x="1210585" y="1614115"/>
          <a:ext cx="9937144" cy="3768928"/>
        </p:xfrm>
        <a:graphic>
          <a:graphicData uri="http://schemas.openxmlformats.org/drawingml/2006/table">
            <a:tbl>
              <a:tblPr/>
              <a:tblGrid>
                <a:gridCol w="7662972">
                  <a:extLst>
                    <a:ext uri="{9D8B030D-6E8A-4147-A177-3AD203B41FA5}">
                      <a16:colId xmlns:a16="http://schemas.microsoft.com/office/drawing/2014/main" val="2472881905"/>
                    </a:ext>
                  </a:extLst>
                </a:gridCol>
                <a:gridCol w="1005250">
                  <a:extLst>
                    <a:ext uri="{9D8B030D-6E8A-4147-A177-3AD203B41FA5}">
                      <a16:colId xmlns:a16="http://schemas.microsoft.com/office/drawing/2014/main" val="1777124310"/>
                    </a:ext>
                  </a:extLst>
                </a:gridCol>
                <a:gridCol w="1268922">
                  <a:extLst>
                    <a:ext uri="{9D8B030D-6E8A-4147-A177-3AD203B41FA5}">
                      <a16:colId xmlns:a16="http://schemas.microsoft.com/office/drawing/2014/main" val="2442647659"/>
                    </a:ext>
                  </a:extLst>
                </a:gridCol>
              </a:tblGrid>
              <a:tr h="27803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Variables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R_squared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618131"/>
                  </a:ext>
                </a:extLst>
              </a:tr>
              <a:tr h="26773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sqft_living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473685.84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804569"/>
                  </a:ext>
                </a:extLst>
              </a:tr>
              <a:tr h="26773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sqft_living, zip_codes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308627.99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170675"/>
                  </a:ext>
                </a:extLst>
              </a:tr>
              <a:tr h="2677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sqft_living ,zip_codes, view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322868.31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21332"/>
                  </a:ext>
                </a:extLst>
              </a:tr>
              <a:tr h="26773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sqft_living ,zip_codes, grade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199872.80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661264"/>
                  </a:ext>
                </a:extLst>
              </a:tr>
              <a:tr h="2677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sqft_living ,zip_codes, grade, sqft_lot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206914.82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102949"/>
                  </a:ext>
                </a:extLst>
              </a:tr>
              <a:tr h="267738">
                <a:tc>
                  <a:txBody>
                    <a:bodyPr/>
                    <a:lstStyle/>
                    <a:p>
                      <a:pPr algn="l" fontAlgn="ctr"/>
                      <a:r>
                        <a:rPr lang="nl-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sqft_living ,zip_codes, grade, bedrooms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204607.10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100686"/>
                  </a:ext>
                </a:extLst>
              </a:tr>
              <a:tr h="26773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sqft_living ,zip_codes, grade, bedrooms, waterfront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223251.20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943673"/>
                  </a:ext>
                </a:extLst>
              </a:tr>
              <a:tr h="26773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sqft_living ,zip_codes, grade, bedrooms, floors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204627.33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252950"/>
                  </a:ext>
                </a:extLst>
              </a:tr>
              <a:tr h="26773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sqft_living ,zip_codes, grade, yr_renovated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197682.10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215464"/>
                  </a:ext>
                </a:extLst>
              </a:tr>
              <a:tr h="2677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sqft_living ,zip_codes, grade, yr_renovated, condition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190316.97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35704"/>
                  </a:ext>
                </a:extLst>
              </a:tr>
              <a:tr h="2677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sqft_living ,zip_codes, grade, yr_renovated, condition, sqft_living15, waterfront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175970.87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2497556"/>
                  </a:ext>
                </a:extLst>
              </a:tr>
              <a:tr h="2677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sqft_living ,zip_codes, grade, yr_renovated, condition, sqft_living15, waterfront, view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169629.76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096983"/>
                  </a:ext>
                </a:extLst>
              </a:tr>
              <a:tr h="27803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log_sqft_living ,zip_codes, grade, yr_renovated, condition, sqft_living15, waterfront, view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126629.04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258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629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B5B34-DEAE-445B-BFA3-2D0EEE41B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083" y="175061"/>
            <a:ext cx="10917141" cy="1450757"/>
          </a:xfrm>
        </p:spPr>
        <p:txBody>
          <a:bodyPr>
            <a:normAutofit/>
          </a:bodyPr>
          <a:lstStyle/>
          <a:p>
            <a:r>
              <a:rPr lang="en-IN" sz="3200" dirty="0"/>
              <a:t>Testing our model on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F8EAC-70AF-462B-A2AC-3221C85E2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83" y="2214927"/>
            <a:ext cx="10058400" cy="19945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Finally, we use the model on the test data.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R^2           : 0.87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RMSE        : 127336.13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MAE 	         :  75216. 81</a:t>
            </a:r>
          </a:p>
          <a:p>
            <a:pPr marL="201168" lvl="1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475521-A45B-445A-A610-DC5A7AD97DE3}"/>
              </a:ext>
            </a:extLst>
          </p:cNvPr>
          <p:cNvSpPr txBox="1"/>
          <p:nvPr/>
        </p:nvSpPr>
        <p:spPr>
          <a:xfrm>
            <a:off x="1009814" y="4635122"/>
            <a:ext cx="9788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then take a sample of our results and do a visual comparison of our predictions and actual prices.</a:t>
            </a:r>
          </a:p>
        </p:txBody>
      </p:sp>
    </p:spTree>
    <p:extLst>
      <p:ext uri="{BB962C8B-B14F-4D97-AF65-F5344CB8AC3E}">
        <p14:creationId xmlns:p14="http://schemas.microsoft.com/office/powerpoint/2010/main" val="369237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019-8A75-4477-8253-9FADFCF5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1187"/>
            <a:ext cx="10058400" cy="1450757"/>
          </a:xfrm>
        </p:spPr>
        <p:txBody>
          <a:bodyPr>
            <a:normAutofit/>
          </a:bodyPr>
          <a:lstStyle/>
          <a:p>
            <a:r>
              <a:rPr lang="en-IN" sz="3200" dirty="0"/>
              <a:t>Visualisation of Test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33C3EE-AF0D-4BDB-8A59-5D4F966BE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455" y="2043485"/>
            <a:ext cx="8666922" cy="425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3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To predict the prices of houses in KC with the help of a multiple linear regression model.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1874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PURPOSE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A3F6-0A4A-4013-88A6-71EFA7624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38DFD-02D1-4FE2-9DE0-ABA87E729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93231"/>
            <a:ext cx="10058400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Given training dataset has </a:t>
            </a:r>
            <a:r>
              <a:rPr lang="en-IN" u="sng" dirty="0">
                <a:latin typeface="Arial" panose="020B0604020202020204" pitchFamily="34" charset="0"/>
                <a:cs typeface="Arial" panose="020B0604020202020204" pitchFamily="34" charset="0"/>
              </a:rPr>
              <a:t>9761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rows and </a:t>
            </a:r>
            <a:r>
              <a:rPr lang="en-IN" u="sng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columns.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Columns are </a:t>
            </a:r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Id, date, price, bedrooms, bathrooms, sqft_living, sqft_lot, floors, waterfront, view, condition, grade, sqft_above, sqft_basement, yr_built, yr_renovated, zipcode, lat, long, sqft_living15, sqft_lot15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There are </a:t>
            </a:r>
            <a:r>
              <a:rPr lang="en-IN" u="sng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missing values in the dataset.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Except date variable, all other variables are in </a:t>
            </a:r>
            <a:r>
              <a:rPr lang="en-IN" u="sng" dirty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format.</a:t>
            </a:r>
          </a:p>
          <a:p>
            <a:pPr marL="201168" lvl="1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05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8095-C2F3-4F6F-972F-FA2D69AD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Univariate Analysis – Price(1)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E2243-9AC4-402C-94DE-A6D255426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8078524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Extremely </a:t>
            </a:r>
            <a:r>
              <a:rPr lang="en-IN" u="sng" dirty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skewed distribution.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the distribution is skewed right, mean is towards the right. Median is 450,000 while mean is 542,735. Max value is a very distant outlier 7,700,000.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Taking a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the variable price can help bring the outliers closer. This can help in fitting the model better.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38569F-7A8A-4FDC-82E1-919A365DF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804" y="0"/>
            <a:ext cx="2885627" cy="634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9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DD058-F643-4779-BA90-F598D51D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26" y="151430"/>
            <a:ext cx="10058400" cy="1450757"/>
          </a:xfrm>
        </p:spPr>
        <p:txBody>
          <a:bodyPr>
            <a:normAutofit/>
          </a:bodyPr>
          <a:lstStyle/>
          <a:p>
            <a:r>
              <a:rPr lang="en-IN" sz="3200" dirty="0"/>
              <a:t>Univariate Analysis – Price(2)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A33A7D-1CCB-42F5-876F-1AA0ED072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69" y="1971923"/>
            <a:ext cx="7937485" cy="43502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F5B823-8D5F-4774-A3AD-52B5F62F2791}"/>
              </a:ext>
            </a:extLst>
          </p:cNvPr>
          <p:cNvSpPr txBox="1"/>
          <p:nvPr/>
        </p:nvSpPr>
        <p:spPr>
          <a:xfrm>
            <a:off x="620202" y="2393343"/>
            <a:ext cx="32918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98039 is significantly higher than every county. Why?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where billionaires like Jeff Bezos and Bill Gates live. </a:t>
            </a:r>
            <a:r>
              <a:rPr lang="en-IN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Medina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 suburb on the outskirts of Washington.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IN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Zipcode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play a vital role in predicting the price of the house.</a:t>
            </a:r>
          </a:p>
        </p:txBody>
      </p:sp>
    </p:spTree>
    <p:extLst>
      <p:ext uri="{BB962C8B-B14F-4D97-AF65-F5344CB8AC3E}">
        <p14:creationId xmlns:p14="http://schemas.microsoft.com/office/powerpoint/2010/main" val="294017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14A8-233D-4F50-8017-635CFEBD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8895"/>
            <a:ext cx="10058400" cy="1450757"/>
          </a:xfrm>
        </p:spPr>
        <p:txBody>
          <a:bodyPr>
            <a:normAutofit/>
          </a:bodyPr>
          <a:lstStyle/>
          <a:p>
            <a:r>
              <a:rPr lang="en-IN" sz="3200" dirty="0"/>
              <a:t>Univariate Analysis - Bedrooms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530F1-CA76-4D50-BA42-68C9DA3D3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42709"/>
            <a:ext cx="8325016" cy="25512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Most of the houses have 2 to 4 bedrooms.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One house has </a:t>
            </a:r>
            <a:r>
              <a:rPr lang="en-IN" b="1" u="sng" dirty="0"/>
              <a:t>33</a:t>
            </a:r>
            <a:r>
              <a:rPr lang="en-IN" dirty="0"/>
              <a:t> bedrooms. It also has a sqft_living of just </a:t>
            </a:r>
            <a:r>
              <a:rPr lang="en-IN" u="sng" dirty="0"/>
              <a:t>1620</a:t>
            </a:r>
            <a:r>
              <a:rPr lang="en-IN" dirty="0"/>
              <a:t> and just 1 floor. Its impossible to have that many bedrooms.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Considering it as an erroneous data and changing it to 3 bedrooms.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FD56D2-4958-466B-9B9F-8CDCA3CA3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338852"/>
              </p:ext>
            </p:extLst>
          </p:nvPr>
        </p:nvGraphicFramePr>
        <p:xfrm>
          <a:off x="9422296" y="2108201"/>
          <a:ext cx="2244918" cy="3220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2459">
                  <a:extLst>
                    <a:ext uri="{9D8B030D-6E8A-4147-A177-3AD203B41FA5}">
                      <a16:colId xmlns:a16="http://schemas.microsoft.com/office/drawing/2014/main" val="3717732663"/>
                    </a:ext>
                  </a:extLst>
                </a:gridCol>
                <a:gridCol w="1122459">
                  <a:extLst>
                    <a:ext uri="{9D8B030D-6E8A-4147-A177-3AD203B41FA5}">
                      <a16:colId xmlns:a16="http://schemas.microsoft.com/office/drawing/2014/main" val="2220532581"/>
                    </a:ext>
                  </a:extLst>
                </a:gridCol>
              </a:tblGrid>
              <a:tr h="2300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Bedrooms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Value count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0003254"/>
                  </a:ext>
                </a:extLst>
              </a:tr>
              <a:tr h="23002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4417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252074"/>
                  </a:ext>
                </a:extLst>
              </a:tr>
              <a:tr h="23002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37056291"/>
                  </a:ext>
                </a:extLst>
              </a:tr>
              <a:tr h="23002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12102769"/>
                  </a:ext>
                </a:extLst>
              </a:tr>
              <a:tr h="23002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8868373"/>
                  </a:ext>
                </a:extLst>
              </a:tr>
              <a:tr h="23002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7486922"/>
                  </a:ext>
                </a:extLst>
              </a:tr>
              <a:tr h="23002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2671575"/>
                  </a:ext>
                </a:extLst>
              </a:tr>
              <a:tr h="23002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22789050"/>
                  </a:ext>
                </a:extLst>
              </a:tr>
              <a:tr h="23002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45629313"/>
                  </a:ext>
                </a:extLst>
              </a:tr>
              <a:tr h="23002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9099284"/>
                  </a:ext>
                </a:extLst>
              </a:tr>
              <a:tr h="23002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2095100"/>
                  </a:ext>
                </a:extLst>
              </a:tr>
              <a:tr h="23002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66510545"/>
                  </a:ext>
                </a:extLst>
              </a:tr>
              <a:tr h="23002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05519445"/>
                  </a:ext>
                </a:extLst>
              </a:tr>
              <a:tr h="23002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33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50097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17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13B5-97F5-4D4F-873B-70022FC0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Univariate Analysis - Bathrooms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2F7538-5DE3-42B4-9A62-116D9F8B4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466" y="2272867"/>
            <a:ext cx="4855778" cy="27734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525CDB-3D2A-474A-89A1-AE06B3855B8D}"/>
              </a:ext>
            </a:extLst>
          </p:cNvPr>
          <p:cNvSpPr txBox="1"/>
          <p:nvPr/>
        </p:nvSpPr>
        <p:spPr>
          <a:xfrm>
            <a:off x="850790" y="2337683"/>
            <a:ext cx="59237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Ranges from 0.75 to 8.0.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Most people have 2.5,1 and 1.75 bathrooms.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Bathrooms being in </a:t>
            </a:r>
            <a:r>
              <a:rPr lang="en-IN" u="sng" dirty="0"/>
              <a:t>decimals</a:t>
            </a:r>
            <a:r>
              <a:rPr lang="en-IN" dirty="0"/>
              <a:t> is a new concept. Digging further, found out the following.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1 bath: Bathtub(maybe with Shower); Sink; Toilet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3/4 bath: Shower; Sink; Toilet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1/2 bath: Sink; Toilet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1/4 Bath: Toilet</a:t>
            </a:r>
          </a:p>
        </p:txBody>
      </p:sp>
    </p:spTree>
    <p:extLst>
      <p:ext uri="{BB962C8B-B14F-4D97-AF65-F5344CB8AC3E}">
        <p14:creationId xmlns:p14="http://schemas.microsoft.com/office/powerpoint/2010/main" val="3601081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D6D5D-2980-4EC3-BAF4-80AA7F062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11675"/>
            <a:ext cx="11799736" cy="1450757"/>
          </a:xfrm>
        </p:spPr>
        <p:txBody>
          <a:bodyPr>
            <a:normAutofit/>
          </a:bodyPr>
          <a:lstStyle/>
          <a:p>
            <a:r>
              <a:rPr lang="en-IN" sz="3200" dirty="0"/>
              <a:t>       Sqft_living, sqft_basement, </a:t>
            </a:r>
            <a:r>
              <a:rPr lang="en-IN" sz="3200" dirty="0" err="1"/>
              <a:t>sqft</a:t>
            </a:r>
            <a:r>
              <a:rPr lang="en-IN" sz="3200" dirty="0"/>
              <a:t>_ above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C41AA-E050-454C-ABF3-E028105B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55908"/>
            <a:ext cx="5367131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sqft_living = sqft_basement + sqft_above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When basement = 0, sqft_living = sqft_above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It goes till </a:t>
            </a:r>
            <a:r>
              <a:rPr lang="en-IN" u="sng" dirty="0"/>
              <a:t>12,000</a:t>
            </a:r>
            <a:r>
              <a:rPr lang="en-IN" dirty="0"/>
              <a:t>. So taking a log will make be beneficial while fitting the 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But we have to interpret it as much of increase/decrease  in log(sqft_living) increases or decreases price of house.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AB89A0-4F23-44F0-BBFE-3E76CD4A5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411" y="2086445"/>
            <a:ext cx="4839803" cy="354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27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6B7F-57C2-4D78-A694-C44BA1ED3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Waterfront, view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8E703E3-5CE3-4662-AE84-791C8BD3BF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871267"/>
              </p:ext>
            </p:extLst>
          </p:nvPr>
        </p:nvGraphicFramePr>
        <p:xfrm>
          <a:off x="1757197" y="2122998"/>
          <a:ext cx="7331146" cy="1159254"/>
        </p:xfrm>
        <a:graphic>
          <a:graphicData uri="http://schemas.openxmlformats.org/drawingml/2006/table">
            <a:tbl>
              <a:tblPr/>
              <a:tblGrid>
                <a:gridCol w="665208">
                  <a:extLst>
                    <a:ext uri="{9D8B030D-6E8A-4147-A177-3AD203B41FA5}">
                      <a16:colId xmlns:a16="http://schemas.microsoft.com/office/drawing/2014/main" val="2801413053"/>
                    </a:ext>
                  </a:extLst>
                </a:gridCol>
                <a:gridCol w="665208">
                  <a:extLst>
                    <a:ext uri="{9D8B030D-6E8A-4147-A177-3AD203B41FA5}">
                      <a16:colId xmlns:a16="http://schemas.microsoft.com/office/drawing/2014/main" val="4286052246"/>
                    </a:ext>
                  </a:extLst>
                </a:gridCol>
                <a:gridCol w="665208">
                  <a:extLst>
                    <a:ext uri="{9D8B030D-6E8A-4147-A177-3AD203B41FA5}">
                      <a16:colId xmlns:a16="http://schemas.microsoft.com/office/drawing/2014/main" val="219204600"/>
                    </a:ext>
                  </a:extLst>
                </a:gridCol>
                <a:gridCol w="803793">
                  <a:extLst>
                    <a:ext uri="{9D8B030D-6E8A-4147-A177-3AD203B41FA5}">
                      <a16:colId xmlns:a16="http://schemas.microsoft.com/office/drawing/2014/main" val="3150101792"/>
                    </a:ext>
                  </a:extLst>
                </a:gridCol>
                <a:gridCol w="831510">
                  <a:extLst>
                    <a:ext uri="{9D8B030D-6E8A-4147-A177-3AD203B41FA5}">
                      <a16:colId xmlns:a16="http://schemas.microsoft.com/office/drawing/2014/main" val="262452953"/>
                    </a:ext>
                  </a:extLst>
                </a:gridCol>
                <a:gridCol w="665208">
                  <a:extLst>
                    <a:ext uri="{9D8B030D-6E8A-4147-A177-3AD203B41FA5}">
                      <a16:colId xmlns:a16="http://schemas.microsoft.com/office/drawing/2014/main" val="1330681330"/>
                    </a:ext>
                  </a:extLst>
                </a:gridCol>
                <a:gridCol w="665208">
                  <a:extLst>
                    <a:ext uri="{9D8B030D-6E8A-4147-A177-3AD203B41FA5}">
                      <a16:colId xmlns:a16="http://schemas.microsoft.com/office/drawing/2014/main" val="4201370274"/>
                    </a:ext>
                  </a:extLst>
                </a:gridCol>
                <a:gridCol w="776076">
                  <a:extLst>
                    <a:ext uri="{9D8B030D-6E8A-4147-A177-3AD203B41FA5}">
                      <a16:colId xmlns:a16="http://schemas.microsoft.com/office/drawing/2014/main" val="3553138061"/>
                    </a:ext>
                  </a:extLst>
                </a:gridCol>
                <a:gridCol w="776076">
                  <a:extLst>
                    <a:ext uri="{9D8B030D-6E8A-4147-A177-3AD203B41FA5}">
                      <a16:colId xmlns:a16="http://schemas.microsoft.com/office/drawing/2014/main" val="3638874575"/>
                    </a:ext>
                  </a:extLst>
                </a:gridCol>
                <a:gridCol w="817651">
                  <a:extLst>
                    <a:ext uri="{9D8B030D-6E8A-4147-A177-3AD203B41FA5}">
                      <a16:colId xmlns:a16="http://schemas.microsoft.com/office/drawing/2014/main" val="3281729933"/>
                    </a:ext>
                  </a:extLst>
                </a:gridCol>
              </a:tblGrid>
              <a:tr h="52693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bedrooms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bathrooms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sqft_living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sqft_lot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view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floors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waterfront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yr_built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grade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853380"/>
                  </a:ext>
                </a:extLst>
              </a:tr>
              <a:tr h="3161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1950000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15235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1965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338571"/>
                  </a:ext>
                </a:extLst>
              </a:tr>
              <a:tr h="3161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1955000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12566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1960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4736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A0A4BBC-0C36-4C66-A039-B5F91F29BB46}"/>
              </a:ext>
            </a:extLst>
          </p:cNvPr>
          <p:cNvSpPr txBox="1"/>
          <p:nvPr/>
        </p:nvSpPr>
        <p:spPr>
          <a:xfrm>
            <a:off x="1097280" y="3705308"/>
            <a:ext cx="97164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 though the first house has more bedrooms, bathrooms, sqft_living, sqft_lot, floors, grade, the second one is built in front of a </a:t>
            </a:r>
            <a:r>
              <a:rPr lang="en-IN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waterfront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Hence its more expensive. So waterfront plays an important role.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Views of houses without waterfront. 0: 8748; 1: 159; 2: 449; 3: 231; 4: 92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Views of houses with waterfront.       0:   -     ; 1: 1    ; 2: 5     ; 3: 12  ; 4: 64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see that waterfront houses in general have a </a:t>
            </a:r>
            <a:r>
              <a:rPr lang="en-IN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great view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2722489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{16C93961-95C3-4614-B1C1-0C4E9C351873}tf56160789</Template>
  <TotalTime>0</TotalTime>
  <Words>1913</Words>
  <Application>Microsoft Office PowerPoint</Application>
  <PresentationFormat>Widescreen</PresentationFormat>
  <Paragraphs>579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Bookman Old Style</vt:lpstr>
      <vt:lpstr>Calibri</vt:lpstr>
      <vt:lpstr>Franklin Gothic Book</vt:lpstr>
      <vt:lpstr>Wingdings</vt:lpstr>
      <vt:lpstr>1_RetrospectVTI</vt:lpstr>
      <vt:lpstr>KC Housing Price Prediction</vt:lpstr>
      <vt:lpstr>To predict the prices of houses in KC with the help of a multiple linear regression model.</vt:lpstr>
      <vt:lpstr>The dataset</vt:lpstr>
      <vt:lpstr>Univariate Analysis – Price(1)</vt:lpstr>
      <vt:lpstr>Univariate Analysis – Price(2)</vt:lpstr>
      <vt:lpstr>Univariate Analysis - Bedrooms</vt:lpstr>
      <vt:lpstr>Univariate Analysis - Bathrooms</vt:lpstr>
      <vt:lpstr>       Sqft_living, sqft_basement, sqft_ above</vt:lpstr>
      <vt:lpstr>Waterfront, view</vt:lpstr>
      <vt:lpstr>Condition                              Grade</vt:lpstr>
      <vt:lpstr>Other Variables</vt:lpstr>
      <vt:lpstr>Bivariate Analysis(1)</vt:lpstr>
      <vt:lpstr>Bivariate Analysis(2)</vt:lpstr>
      <vt:lpstr>Process</vt:lpstr>
      <vt:lpstr>Selection of variables – Forward Selection</vt:lpstr>
      <vt:lpstr>Testing our model on Test Data</vt:lpstr>
      <vt:lpstr>Visualisation of Test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2020-05-12T17:40:10Z</dcterms:created>
  <dcterms:modified xsi:type="dcterms:W3CDTF">2020-05-14T07:34:34Z</dcterms:modified>
</cp:coreProperties>
</file>