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9" r:id="rId2"/>
    <p:sldId id="256" r:id="rId3"/>
    <p:sldId id="258" r:id="rId4"/>
    <p:sldId id="261" r:id="rId5"/>
    <p:sldId id="260" r:id="rId6"/>
    <p:sldId id="262" r:id="rId7"/>
    <p:sldId id="263" r:id="rId8"/>
    <p:sldId id="264" r:id="rId9"/>
    <p:sldId id="265" r:id="rId10"/>
    <p:sldId id="266"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233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ctrTitle"/>
          </p:nvPr>
        </p:nvSpPr>
        <p:spPr>
          <a:xfrm>
            <a:off x="685800" y="2604918"/>
            <a:ext cx="5486400" cy="2636250"/>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685800" y="5246513"/>
            <a:ext cx="5486400" cy="99060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4449128" y="6245555"/>
            <a:ext cx="1723072" cy="527403"/>
          </a:xfrm>
        </p:spPr>
        <p:txBody>
          <a:bodyPr/>
          <a:lstStyle/>
          <a:p>
            <a:fld id="{FAB515C7-4FD4-4644-ACE1-C03917EDBB01}" type="datetimeFigureOut">
              <a:rPr lang="en-US" smtClean="0"/>
              <a:t>30-May-20</a:t>
            </a:fld>
            <a:endParaRPr lang="en-US"/>
          </a:p>
        </p:txBody>
      </p:sp>
      <p:sp>
        <p:nvSpPr>
          <p:cNvPr id="5" name="Footer Placeholder 4"/>
          <p:cNvSpPr>
            <a:spLocks noGrp="1"/>
          </p:cNvSpPr>
          <p:nvPr>
            <p:ph type="ftr" sz="quarter" idx="11"/>
          </p:nvPr>
        </p:nvSpPr>
        <p:spPr>
          <a:xfrm>
            <a:off x="685800" y="6245556"/>
            <a:ext cx="3660458" cy="527403"/>
          </a:xfrm>
        </p:spPr>
        <p:txBody>
          <a:bodyPr/>
          <a:lstStyle/>
          <a:p>
            <a:endParaRPr lang="en-US"/>
          </a:p>
        </p:txBody>
      </p:sp>
      <p:sp>
        <p:nvSpPr>
          <p:cNvPr id="6" name="Slide Number Placeholder 5"/>
          <p:cNvSpPr>
            <a:spLocks noGrp="1"/>
          </p:cNvSpPr>
          <p:nvPr>
            <p:ph type="sldNum" sz="quarter" idx="12"/>
          </p:nvPr>
        </p:nvSpPr>
        <p:spPr>
          <a:xfrm>
            <a:off x="4543425" y="2066809"/>
            <a:ext cx="1628775" cy="527403"/>
          </a:xfrm>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235756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766" y="6785078"/>
            <a:ext cx="5967362" cy="1183513"/>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5766" y="1411273"/>
            <a:ext cx="5962695" cy="49211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45770" y="7968590"/>
            <a:ext cx="5966460" cy="1078890"/>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62227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445770" y="1088437"/>
            <a:ext cx="5966460" cy="4048008"/>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4350" y="5270971"/>
            <a:ext cx="5829300" cy="192234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171632" y="550335"/>
            <a:ext cx="1637348" cy="527403"/>
          </a:xfrm>
        </p:spPr>
        <p:txBody>
          <a:bodyPr/>
          <a:lstStyle>
            <a:lvl1pPr algn="r">
              <a:defRPr/>
            </a:lvl1p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a:xfrm>
            <a:off x="445770" y="550335"/>
            <a:ext cx="3622992" cy="527403"/>
          </a:xfrm>
        </p:spPr>
        <p:txBody>
          <a:bodyPr/>
          <a:lstStyle/>
          <a:p>
            <a:endParaRPr lang="en-US"/>
          </a:p>
        </p:txBody>
      </p:sp>
      <p:sp>
        <p:nvSpPr>
          <p:cNvPr id="7" name="Slide Number Placeholder 6"/>
          <p:cNvSpPr>
            <a:spLocks noGrp="1"/>
          </p:cNvSpPr>
          <p:nvPr>
            <p:ph type="sldNum" sz="quarter" idx="12"/>
          </p:nvPr>
        </p:nvSpPr>
        <p:spPr>
          <a:xfrm>
            <a:off x="5911849" y="550335"/>
            <a:ext cx="500381" cy="527403"/>
          </a:xfrm>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2339399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576263" y="1088438"/>
            <a:ext cx="5710238" cy="3981227"/>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733424" y="5069666"/>
            <a:ext cx="5395914" cy="641973"/>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4350" y="6029974"/>
            <a:ext cx="5834064" cy="118627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171632" y="550335"/>
            <a:ext cx="1637348" cy="527403"/>
          </a:xfrm>
        </p:spPr>
        <p:txBody>
          <a:bodyPr/>
          <a:lstStyle>
            <a:lvl1pPr algn="r">
              <a:defRPr/>
            </a:lvl1p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a:xfrm>
            <a:off x="445770" y="548078"/>
            <a:ext cx="3622992" cy="527403"/>
          </a:xfrm>
        </p:spPr>
        <p:txBody>
          <a:bodyPr/>
          <a:lstStyle/>
          <a:p>
            <a:endParaRPr lang="en-US"/>
          </a:p>
        </p:txBody>
      </p:sp>
      <p:sp>
        <p:nvSpPr>
          <p:cNvPr id="7" name="Slide Number Placeholder 6"/>
          <p:cNvSpPr>
            <a:spLocks noGrp="1"/>
          </p:cNvSpPr>
          <p:nvPr>
            <p:ph type="sldNum" sz="quarter" idx="12"/>
          </p:nvPr>
        </p:nvSpPr>
        <p:spPr>
          <a:xfrm>
            <a:off x="5911849" y="550335"/>
            <a:ext cx="500381" cy="527403"/>
          </a:xfrm>
        </p:spPr>
        <p:txBody>
          <a:bodyPr/>
          <a:lstStyle/>
          <a:p>
            <a:fld id="{995818C8-C5FE-45A4-A9F9-5140A0329376}" type="slidenum">
              <a:rPr lang="en-US" smtClean="0"/>
              <a:t>‹#›</a:t>
            </a:fld>
            <a:endParaRPr lang="en-US"/>
          </a:p>
        </p:txBody>
      </p:sp>
      <p:sp>
        <p:nvSpPr>
          <p:cNvPr id="13" name="TextBox 12"/>
          <p:cNvSpPr txBox="1"/>
          <p:nvPr/>
        </p:nvSpPr>
        <p:spPr>
          <a:xfrm>
            <a:off x="173594" y="1166707"/>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6110050" y="4364144"/>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13528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514350" y="1624570"/>
            <a:ext cx="5831087" cy="362820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4344" y="5269791"/>
            <a:ext cx="5830206" cy="1444278"/>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171632" y="547278"/>
            <a:ext cx="1637348" cy="527403"/>
          </a:xfrm>
        </p:spPr>
        <p:txBody>
          <a:bodyPr/>
          <a:lstStyle>
            <a:lvl1pPr algn="r">
              <a:defRPr/>
            </a:lvl1p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a:xfrm>
            <a:off x="445770" y="547278"/>
            <a:ext cx="3622992" cy="527403"/>
          </a:xfrm>
        </p:spPr>
        <p:txBody>
          <a:bodyPr/>
          <a:lstStyle/>
          <a:p>
            <a:endParaRPr lang="en-US"/>
          </a:p>
        </p:txBody>
      </p:sp>
      <p:sp>
        <p:nvSpPr>
          <p:cNvPr id="7" name="Slide Number Placeholder 6"/>
          <p:cNvSpPr>
            <a:spLocks noGrp="1"/>
          </p:cNvSpPr>
          <p:nvPr>
            <p:ph type="sldNum" sz="quarter" idx="12"/>
          </p:nvPr>
        </p:nvSpPr>
        <p:spPr>
          <a:xfrm>
            <a:off x="5911849" y="550335"/>
            <a:ext cx="500381" cy="527403"/>
          </a:xfrm>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313610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628776" y="1100668"/>
            <a:ext cx="4783454" cy="18833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445771" y="3180782"/>
            <a:ext cx="1920240" cy="89168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445770" y="4195482"/>
            <a:ext cx="1920240" cy="485200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476678" y="3179703"/>
            <a:ext cx="1920240" cy="90499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475586" y="4194765"/>
            <a:ext cx="1920240" cy="485271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4491989" y="3167473"/>
            <a:ext cx="1920240" cy="90499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4491990" y="4195482"/>
            <a:ext cx="1920240" cy="485200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FAB515C7-4FD4-4644-ACE1-C03917EDBB01}" type="datetimeFigureOut">
              <a:rPr lang="en-US" smtClean="0"/>
              <a:t>30-May-20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61109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628777" y="1100667"/>
            <a:ext cx="4786488" cy="187113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445770"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445770" y="3368040"/>
            <a:ext cx="1920240" cy="2177211"/>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445770" y="6927705"/>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468905"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468904" y="3368040"/>
            <a:ext cx="1920240" cy="218091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468144" y="6927703"/>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4495024"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4495023" y="3368042"/>
            <a:ext cx="1920240" cy="217955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94954" y="6927701"/>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FAB515C7-4FD4-4644-ACE1-C03917EDBB01}" type="datetimeFigureOut">
              <a:rPr lang="en-US" smtClean="0"/>
              <a:t>30-May-20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238275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45770" y="3169920"/>
            <a:ext cx="5966460" cy="5877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515C7-4FD4-4644-ACE1-C03917EDBB01}" type="datetimeFigureOut">
              <a:rPr lang="en-US" smtClean="0"/>
              <a:t>30-May-20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882237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Vertical Title 1"/>
          <p:cNvSpPr>
            <a:spLocks noGrp="1"/>
          </p:cNvSpPr>
          <p:nvPr>
            <p:ph type="title" orient="vert"/>
          </p:nvPr>
        </p:nvSpPr>
        <p:spPr>
          <a:xfrm>
            <a:off x="5254942" y="1079265"/>
            <a:ext cx="1157288" cy="61369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5771" y="1077737"/>
            <a:ext cx="4708526" cy="61385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171632" y="550335"/>
            <a:ext cx="1637348" cy="527403"/>
          </a:xfrm>
        </p:spPr>
        <p:txBody>
          <a:bodyPr/>
          <a:lstStyle>
            <a:lvl1pPr algn="r">
              <a:defRPr/>
            </a:lvl1pPr>
          </a:lstStyle>
          <a:p>
            <a:fld id="{FAB515C7-4FD4-4644-ACE1-C03917EDBB01}" type="datetimeFigureOut">
              <a:rPr lang="en-US" smtClean="0"/>
              <a:t>30-May-20</a:t>
            </a:fld>
            <a:endParaRPr lang="en-US"/>
          </a:p>
        </p:txBody>
      </p:sp>
      <p:sp>
        <p:nvSpPr>
          <p:cNvPr id="5" name="Footer Placeholder 4"/>
          <p:cNvSpPr>
            <a:spLocks noGrp="1"/>
          </p:cNvSpPr>
          <p:nvPr>
            <p:ph type="ftr" sz="quarter" idx="11"/>
          </p:nvPr>
        </p:nvSpPr>
        <p:spPr>
          <a:xfrm>
            <a:off x="445770" y="550335"/>
            <a:ext cx="3622992" cy="527403"/>
          </a:xfrm>
        </p:spPr>
        <p:txBody>
          <a:bodyPr/>
          <a:lstStyle/>
          <a:p>
            <a:endParaRPr lang="en-US"/>
          </a:p>
        </p:txBody>
      </p:sp>
      <p:sp>
        <p:nvSpPr>
          <p:cNvPr id="6" name="Slide Number Placeholder 5"/>
          <p:cNvSpPr>
            <a:spLocks noGrp="1"/>
          </p:cNvSpPr>
          <p:nvPr>
            <p:ph type="sldNum" sz="quarter" idx="12"/>
          </p:nvPr>
        </p:nvSpPr>
        <p:spPr>
          <a:xfrm>
            <a:off x="5911849" y="550335"/>
            <a:ext cx="500381" cy="527403"/>
          </a:xfrm>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249992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515C7-4FD4-4644-ACE1-C03917EDBB01}" type="datetimeFigureOut">
              <a:rPr lang="en-US" smtClean="0"/>
              <a:t>30-May-20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42670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445770" y="1088439"/>
            <a:ext cx="5966460" cy="4047239"/>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445770" y="5260271"/>
            <a:ext cx="5966461" cy="1955971"/>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171632" y="550335"/>
            <a:ext cx="1637348" cy="527403"/>
          </a:xfrm>
        </p:spPr>
        <p:txBody>
          <a:bodyPr/>
          <a:lstStyle>
            <a:lvl1pPr algn="r">
              <a:defRPr/>
            </a:lvl1pPr>
          </a:lstStyle>
          <a:p>
            <a:fld id="{FAB515C7-4FD4-4644-ACE1-C03917EDBB01}" type="datetimeFigureOut">
              <a:rPr lang="en-US" smtClean="0"/>
              <a:t>30-May-20</a:t>
            </a:fld>
            <a:endParaRPr lang="en-US"/>
          </a:p>
        </p:txBody>
      </p:sp>
      <p:sp>
        <p:nvSpPr>
          <p:cNvPr id="5" name="Footer Placeholder 4"/>
          <p:cNvSpPr>
            <a:spLocks noGrp="1"/>
          </p:cNvSpPr>
          <p:nvPr>
            <p:ph type="ftr" sz="quarter" idx="11"/>
          </p:nvPr>
        </p:nvSpPr>
        <p:spPr>
          <a:xfrm>
            <a:off x="445770" y="550335"/>
            <a:ext cx="3622992" cy="527403"/>
          </a:xfrm>
        </p:spPr>
        <p:txBody>
          <a:bodyPr/>
          <a:lstStyle/>
          <a:p>
            <a:endParaRPr lang="en-US"/>
          </a:p>
        </p:txBody>
      </p:sp>
      <p:sp>
        <p:nvSpPr>
          <p:cNvPr id="6" name="Slide Number Placeholder 5"/>
          <p:cNvSpPr>
            <a:spLocks noGrp="1"/>
          </p:cNvSpPr>
          <p:nvPr>
            <p:ph type="sldNum" sz="quarter" idx="12"/>
          </p:nvPr>
        </p:nvSpPr>
        <p:spPr>
          <a:xfrm>
            <a:off x="5911850" y="550335"/>
            <a:ext cx="500380" cy="527403"/>
          </a:xfrm>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118956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5771" y="3169920"/>
            <a:ext cx="2932934" cy="587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1574" y="3169920"/>
            <a:ext cx="2930655" cy="587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231902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8775" y="1100667"/>
            <a:ext cx="4783455" cy="1871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5960" y="3154381"/>
            <a:ext cx="2762744" cy="1190095"/>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45770" y="4524964"/>
            <a:ext cx="2932934" cy="4522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51764" y="3154381"/>
            <a:ext cx="2760466" cy="1190095"/>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1574" y="4524964"/>
            <a:ext cx="2930656" cy="4522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515C7-4FD4-4644-ACE1-C03917EDBB01}" type="datetimeFigureOut">
              <a:rPr lang="en-US" smtClean="0"/>
              <a:t>30-May-20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109726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515C7-4FD4-4644-ACE1-C03917EDBB01}" type="datetimeFigureOut">
              <a:rPr lang="en-US" smtClean="0"/>
              <a:t>30-May-20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373826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515C7-4FD4-4644-ACE1-C03917EDBB01}" type="datetimeFigureOut">
              <a:rPr lang="en-US" smtClean="0"/>
              <a:t>30-May-20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350627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770" y="2201333"/>
            <a:ext cx="2314575" cy="231140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2914650" y="1078653"/>
            <a:ext cx="3497580" cy="796882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5770" y="4512733"/>
            <a:ext cx="2314575" cy="45347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140614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770" y="2201333"/>
            <a:ext cx="3056798" cy="231140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8143" y="1085127"/>
            <a:ext cx="2755676" cy="796235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45770" y="4512733"/>
            <a:ext cx="3056798" cy="45347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B515C7-4FD4-4644-ACE1-C03917EDBB01}"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818C8-C5FE-45A4-A9F9-5140A0329376}" type="slidenum">
              <a:rPr lang="en-US" smtClean="0"/>
              <a:t>‹#›</a:t>
            </a:fld>
            <a:endParaRPr lang="en-US"/>
          </a:p>
        </p:txBody>
      </p:sp>
    </p:spTree>
    <p:extLst>
      <p:ext uri="{BB962C8B-B14F-4D97-AF65-F5344CB8AC3E}">
        <p14:creationId xmlns:p14="http://schemas.microsoft.com/office/powerpoint/2010/main" val="195513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6858000" cy="1561572"/>
          </a:xfrm>
          <a:prstGeom prst="rect">
            <a:avLst/>
          </a:prstGeom>
        </p:spPr>
      </p:pic>
      <p:sp>
        <p:nvSpPr>
          <p:cNvPr id="2" name="Title Placeholder 1"/>
          <p:cNvSpPr>
            <a:spLocks noGrp="1"/>
          </p:cNvSpPr>
          <p:nvPr>
            <p:ph type="title"/>
          </p:nvPr>
        </p:nvSpPr>
        <p:spPr>
          <a:xfrm>
            <a:off x="1628775" y="1104094"/>
            <a:ext cx="4783455" cy="18677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5770" y="3169920"/>
            <a:ext cx="5966460" cy="5877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809172" y="9181397"/>
            <a:ext cx="1603058"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FAB515C7-4FD4-4644-ACE1-C03917EDBB01}" type="datetimeFigureOut">
              <a:rPr lang="en-US" smtClean="0"/>
              <a:t>30-May-20</a:t>
            </a:fld>
            <a:endParaRPr lang="en-US"/>
          </a:p>
        </p:txBody>
      </p:sp>
      <p:sp>
        <p:nvSpPr>
          <p:cNvPr id="5" name="Footer Placeholder 4"/>
          <p:cNvSpPr>
            <a:spLocks noGrp="1"/>
          </p:cNvSpPr>
          <p:nvPr>
            <p:ph type="ftr" sz="quarter" idx="3"/>
          </p:nvPr>
        </p:nvSpPr>
        <p:spPr>
          <a:xfrm>
            <a:off x="445770" y="9180667"/>
            <a:ext cx="4260533" cy="527403"/>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29187" y="550335"/>
            <a:ext cx="1483043"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995818C8-C5FE-45A4-A9F9-5140A0329376}" type="slidenum">
              <a:rPr lang="en-US" smtClean="0"/>
              <a:t>‹#›</a:t>
            </a:fld>
            <a:endParaRPr lang="en-US"/>
          </a:p>
        </p:txBody>
      </p:sp>
    </p:spTree>
    <p:extLst>
      <p:ext uri="{BB962C8B-B14F-4D97-AF65-F5344CB8AC3E}">
        <p14:creationId xmlns:p14="http://schemas.microsoft.com/office/powerpoint/2010/main" val="1222578164"/>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99AA-DDE4-45B8-97A2-D6B0A54E8FFD}"/>
              </a:ext>
            </a:extLst>
          </p:cNvPr>
          <p:cNvSpPr>
            <a:spLocks noGrp="1"/>
          </p:cNvSpPr>
          <p:nvPr>
            <p:ph type="title"/>
          </p:nvPr>
        </p:nvSpPr>
        <p:spPr/>
        <p:txBody>
          <a:bodyPr>
            <a:normAutofit/>
          </a:bodyPr>
          <a:lstStyle/>
          <a:p>
            <a:pPr algn="ctr"/>
            <a:r>
              <a:rPr lang="en-US" sz="5400" b="1" dirty="0"/>
              <a:t>King County House Prices</a:t>
            </a:r>
            <a:br>
              <a:rPr lang="en-US" sz="5400" b="1" dirty="0"/>
            </a:br>
            <a:r>
              <a:rPr lang="en-US" sz="5400" b="1" dirty="0"/>
              <a:t>Prediction Model</a:t>
            </a:r>
            <a:endParaRPr lang="en-US" sz="5400" dirty="0"/>
          </a:p>
        </p:txBody>
      </p:sp>
      <p:sp>
        <p:nvSpPr>
          <p:cNvPr id="3" name="Text Placeholder 2">
            <a:extLst>
              <a:ext uri="{FF2B5EF4-FFF2-40B4-BE49-F238E27FC236}">
                <a16:creationId xmlns:a16="http://schemas.microsoft.com/office/drawing/2014/main" id="{9B0CFA9A-1C5E-45DE-8003-90EBE34E03A0}"/>
              </a:ext>
            </a:extLst>
          </p:cNvPr>
          <p:cNvSpPr>
            <a:spLocks noGrp="1"/>
          </p:cNvSpPr>
          <p:nvPr>
            <p:ph type="body" idx="1"/>
          </p:nvPr>
        </p:nvSpPr>
        <p:spPr>
          <a:xfrm>
            <a:off x="1498060" y="6478621"/>
            <a:ext cx="4914171" cy="1089498"/>
          </a:xfrm>
        </p:spPr>
        <p:txBody>
          <a:bodyPr>
            <a:normAutofit/>
          </a:bodyPr>
          <a:lstStyle/>
          <a:p>
            <a:r>
              <a:rPr lang="en-US" sz="2800" dirty="0"/>
              <a:t>J James </a:t>
            </a:r>
            <a:r>
              <a:rPr lang="en-US" sz="2800" dirty="0" err="1"/>
              <a:t>Ajeeth</a:t>
            </a:r>
            <a:endParaRPr lang="en-US" sz="2800" dirty="0"/>
          </a:p>
          <a:p>
            <a:r>
              <a:rPr lang="en-US" sz="2800" dirty="0"/>
              <a:t>E20013</a:t>
            </a:r>
          </a:p>
        </p:txBody>
      </p:sp>
    </p:spTree>
    <p:extLst>
      <p:ext uri="{BB962C8B-B14F-4D97-AF65-F5344CB8AC3E}">
        <p14:creationId xmlns:p14="http://schemas.microsoft.com/office/powerpoint/2010/main" val="2255499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AA00-78B8-4111-9190-0DADE8087EF6}"/>
              </a:ext>
            </a:extLst>
          </p:cNvPr>
          <p:cNvSpPr>
            <a:spLocks noGrp="1"/>
          </p:cNvSpPr>
          <p:nvPr>
            <p:ph type="ctrTitle"/>
          </p:nvPr>
        </p:nvSpPr>
        <p:spPr>
          <a:xfrm>
            <a:off x="685800" y="756663"/>
            <a:ext cx="5486400" cy="990600"/>
          </a:xfrm>
        </p:spPr>
        <p:txBody>
          <a:bodyPr/>
          <a:lstStyle/>
          <a:p>
            <a:r>
              <a:rPr lang="en-US" dirty="0"/>
              <a:t>Model selection</a:t>
            </a:r>
          </a:p>
        </p:txBody>
      </p:sp>
      <p:sp>
        <p:nvSpPr>
          <p:cNvPr id="3" name="Subtitle 2">
            <a:extLst>
              <a:ext uri="{FF2B5EF4-FFF2-40B4-BE49-F238E27FC236}">
                <a16:creationId xmlns:a16="http://schemas.microsoft.com/office/drawing/2014/main" id="{F330AC4E-5B0F-4FAE-95F8-4423AEC7828A}"/>
              </a:ext>
            </a:extLst>
          </p:cNvPr>
          <p:cNvSpPr>
            <a:spLocks noGrp="1"/>
          </p:cNvSpPr>
          <p:nvPr>
            <p:ph type="subTitle" idx="1"/>
          </p:nvPr>
        </p:nvSpPr>
        <p:spPr>
          <a:xfrm>
            <a:off x="544749" y="2334638"/>
            <a:ext cx="6050604" cy="6634264"/>
          </a:xfrm>
        </p:spPr>
        <p:txBody>
          <a:bodyPr>
            <a:normAutofit/>
          </a:bodyPr>
          <a:lstStyle/>
          <a:p>
            <a:r>
              <a:rPr lang="en-US" sz="1800" dirty="0"/>
              <a:t>Model 1:</a:t>
            </a:r>
          </a:p>
          <a:p>
            <a:r>
              <a:rPr lang="en-US" dirty="0"/>
              <a:t>The numbers features used is high and it produces an accuracy of about 87.7 %  with RMSE 125404.843</a:t>
            </a:r>
          </a:p>
          <a:p>
            <a:endParaRPr lang="en-US" dirty="0"/>
          </a:p>
          <a:p>
            <a:r>
              <a:rPr lang="en-US" sz="1800" dirty="0"/>
              <a:t>Model 2:</a:t>
            </a:r>
          </a:p>
          <a:p>
            <a:r>
              <a:rPr lang="en-US" dirty="0"/>
              <a:t>The numbers features used is low and it produces an accuracy of about 87 %  with RMSE </a:t>
            </a:r>
            <a:r>
              <a:rPr lang="en-US" sz="1600" dirty="0"/>
              <a:t>124955.018</a:t>
            </a:r>
          </a:p>
          <a:p>
            <a:endParaRPr lang="en-US" sz="1600" dirty="0"/>
          </a:p>
          <a:p>
            <a:r>
              <a:rPr lang="en-US" sz="1600" dirty="0"/>
              <a:t>Selected model: Model 2 </a:t>
            </a:r>
            <a:r>
              <a:rPr lang="en-US" sz="1600" dirty="0">
                <a:sym typeface="Wingdings" panose="05000000000000000000" pitchFamily="2" charset="2"/>
              </a:rPr>
              <a:t> Low RMSE and high accuracy</a:t>
            </a:r>
          </a:p>
          <a:p>
            <a:endParaRPr lang="en-US" sz="1600" dirty="0"/>
          </a:p>
          <a:p>
            <a:r>
              <a:rPr lang="en-US" sz="2000" b="1" dirty="0"/>
              <a:t>Testing our model on test data:</a:t>
            </a:r>
          </a:p>
          <a:p>
            <a:r>
              <a:rPr lang="en-US" dirty="0"/>
              <a:t>Using the model on the test data,</a:t>
            </a:r>
          </a:p>
          <a:p>
            <a:endParaRPr lang="en-US" dirty="0"/>
          </a:p>
          <a:p>
            <a:r>
              <a:rPr lang="en-US" dirty="0"/>
              <a:t>MAE: 76645.219</a:t>
            </a:r>
          </a:p>
          <a:p>
            <a:r>
              <a:rPr lang="en-US" dirty="0"/>
              <a:t>RMSE: 130401.557</a:t>
            </a:r>
          </a:p>
          <a:p>
            <a:r>
              <a:rPr lang="en-US" dirty="0"/>
              <a:t>R2_Square: 0.87</a:t>
            </a:r>
          </a:p>
          <a:p>
            <a:endParaRPr lang="en-US" dirty="0"/>
          </a:p>
          <a:p>
            <a:r>
              <a:rPr lang="en-US" sz="1800" b="1" dirty="0"/>
              <a:t>Conclusion:</a:t>
            </a:r>
          </a:p>
          <a:p>
            <a:r>
              <a:rPr lang="en-US" dirty="0"/>
              <a:t>Even though the model  1 produces high accuracy, choosing the model with low RMSE and least number of variables results a best model. Therefore the suggested model is Model 2 (forward selection).</a:t>
            </a:r>
          </a:p>
          <a:p>
            <a:endParaRPr lang="en-US" dirty="0"/>
          </a:p>
        </p:txBody>
      </p:sp>
    </p:spTree>
    <p:extLst>
      <p:ext uri="{BB962C8B-B14F-4D97-AF65-F5344CB8AC3E}">
        <p14:creationId xmlns:p14="http://schemas.microsoft.com/office/powerpoint/2010/main" val="276906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76F4-E013-496F-A456-290C864F22EA}"/>
              </a:ext>
            </a:extLst>
          </p:cNvPr>
          <p:cNvSpPr>
            <a:spLocks noGrp="1"/>
          </p:cNvSpPr>
          <p:nvPr>
            <p:ph type="ctrTitle"/>
          </p:nvPr>
        </p:nvSpPr>
        <p:spPr>
          <a:xfrm>
            <a:off x="847947" y="447472"/>
            <a:ext cx="4794096" cy="1050588"/>
          </a:xfrm>
        </p:spPr>
        <p:txBody>
          <a:bodyPr>
            <a:normAutofit fontScale="90000"/>
          </a:bodyPr>
          <a:lstStyle/>
          <a:p>
            <a:r>
              <a:rPr lang="en-US" dirty="0"/>
              <a:t>Problem Statement</a:t>
            </a:r>
          </a:p>
        </p:txBody>
      </p:sp>
      <p:sp>
        <p:nvSpPr>
          <p:cNvPr id="3" name="Subtitle 2">
            <a:extLst>
              <a:ext uri="{FF2B5EF4-FFF2-40B4-BE49-F238E27FC236}">
                <a16:creationId xmlns:a16="http://schemas.microsoft.com/office/drawing/2014/main" id="{C8E66EE6-0036-4999-9C5A-897829E6F84E}"/>
              </a:ext>
            </a:extLst>
          </p:cNvPr>
          <p:cNvSpPr>
            <a:spLocks noGrp="1"/>
          </p:cNvSpPr>
          <p:nvPr>
            <p:ph type="subTitle" idx="1"/>
          </p:nvPr>
        </p:nvSpPr>
        <p:spPr>
          <a:xfrm>
            <a:off x="642026" y="1964987"/>
            <a:ext cx="5661497" cy="7276290"/>
          </a:xfrm>
        </p:spPr>
        <p:txBody>
          <a:bodyPr>
            <a:normAutofit lnSpcReduction="10000"/>
          </a:bodyPr>
          <a:lstStyle/>
          <a:p>
            <a:pPr algn="l"/>
            <a:r>
              <a:rPr lang="en-US" dirty="0"/>
              <a:t>King County is a county located in the U.S. state of Washington. The population was 2,149,970 in a 2016 census estimate. King is the most populous county in Washington, and the 13th-most populous in the United States. The county seat is Seattle, which is the state’s largest city. King County is one of three Washington counties that are included in the Seattle-Tacoma-Bellevue metropolitan statistical area. About two-thirds of King County’s population lives in the city’s suburbs. As of 2011, King County was the 86th highest-income county in the United States. This paper addresses the factors concerning the “house sale prices” in King County sold between May 2014 and May 2015.</a:t>
            </a:r>
          </a:p>
          <a:p>
            <a:pPr algn="l"/>
            <a:r>
              <a:rPr lang="en-US" dirty="0"/>
              <a:t>Prices of real estate properties are sophisticatedly linked with country’s economy. Despite this, we do not have accurate measures of housing prices based on the vast amount of data available. Therefore, the goal is to use machine learning to predict the selling prices of houses based on many economic factors. </a:t>
            </a:r>
          </a:p>
          <a:p>
            <a:pPr algn="l"/>
            <a:r>
              <a:rPr lang="en-US" dirty="0"/>
              <a:t>House Buyers vs House Sellers: </a:t>
            </a:r>
          </a:p>
          <a:p>
            <a:pPr algn="l"/>
            <a:r>
              <a:rPr lang="en-US" dirty="0"/>
              <a:t>Client House buyer: This client wants to find their next dream home with a reasonable price tag. They have their locations of interest ready. Now, they want to know if the house price matches the house value. With this study, they can understand which features (ex. Number of bathrooms, location, etc.) influence the final price of the house. If all matches, they can ensure that they are getting a fair price.</a:t>
            </a:r>
          </a:p>
          <a:p>
            <a:pPr algn="l"/>
            <a:r>
              <a:rPr lang="en-US" dirty="0"/>
              <a:t>Client House seller: Think of the average house-flipper. This client wants to take advantage of the features that influence a house price the most. They typically want to buy a house at a low price and invest on the features that will give the highest return. For example, buying a house at a good location but small square footage. The client will invest on making rooms at a small cost to get a large return</a:t>
            </a:r>
          </a:p>
        </p:txBody>
      </p:sp>
    </p:spTree>
    <p:extLst>
      <p:ext uri="{BB962C8B-B14F-4D97-AF65-F5344CB8AC3E}">
        <p14:creationId xmlns:p14="http://schemas.microsoft.com/office/powerpoint/2010/main" val="32754056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0BE1-47A9-4E5F-B9B3-04D222790314}"/>
              </a:ext>
            </a:extLst>
          </p:cNvPr>
          <p:cNvSpPr>
            <a:spLocks noGrp="1"/>
          </p:cNvSpPr>
          <p:nvPr>
            <p:ph type="title"/>
          </p:nvPr>
        </p:nvSpPr>
        <p:spPr>
          <a:xfrm>
            <a:off x="457199" y="505838"/>
            <a:ext cx="5943602" cy="894945"/>
          </a:xfrm>
        </p:spPr>
        <p:txBody>
          <a:bodyPr/>
          <a:lstStyle/>
          <a:p>
            <a:pPr algn="ctr"/>
            <a:r>
              <a:rPr lang="en-US" sz="4050" dirty="0"/>
              <a:t>Data</a:t>
            </a:r>
            <a:r>
              <a:rPr lang="en-US" dirty="0"/>
              <a:t> </a:t>
            </a:r>
            <a:r>
              <a:rPr lang="en-US" sz="4050" dirty="0"/>
              <a:t>Dictionary</a:t>
            </a:r>
          </a:p>
        </p:txBody>
      </p:sp>
      <p:graphicFrame>
        <p:nvGraphicFramePr>
          <p:cNvPr id="3" name="Table 2">
            <a:extLst>
              <a:ext uri="{FF2B5EF4-FFF2-40B4-BE49-F238E27FC236}">
                <a16:creationId xmlns:a16="http://schemas.microsoft.com/office/drawing/2014/main" id="{638C64DC-DBD1-4023-B88F-2EB089C2A124}"/>
              </a:ext>
            </a:extLst>
          </p:cNvPr>
          <p:cNvGraphicFramePr>
            <a:graphicFrameLocks noGrp="1"/>
          </p:cNvGraphicFramePr>
          <p:nvPr>
            <p:extLst>
              <p:ext uri="{D42A27DB-BD31-4B8C-83A1-F6EECF244321}">
                <p14:modId xmlns:p14="http://schemas.microsoft.com/office/powerpoint/2010/main" val="2572593424"/>
              </p:ext>
            </p:extLst>
          </p:nvPr>
        </p:nvGraphicFramePr>
        <p:xfrm>
          <a:off x="457199" y="1549236"/>
          <a:ext cx="5943602" cy="8183880"/>
        </p:xfrm>
        <a:graphic>
          <a:graphicData uri="http://schemas.openxmlformats.org/drawingml/2006/table">
            <a:tbl>
              <a:tblPr firstRow="1" bandRow="1">
                <a:tableStyleId>{5C22544A-7EE6-4342-B048-85BDC9FD1C3A}</a:tableStyleId>
              </a:tblPr>
              <a:tblGrid>
                <a:gridCol w="1580881">
                  <a:extLst>
                    <a:ext uri="{9D8B030D-6E8A-4147-A177-3AD203B41FA5}">
                      <a16:colId xmlns:a16="http://schemas.microsoft.com/office/drawing/2014/main" val="3408348874"/>
                    </a:ext>
                  </a:extLst>
                </a:gridCol>
                <a:gridCol w="4362721">
                  <a:extLst>
                    <a:ext uri="{9D8B030D-6E8A-4147-A177-3AD203B41FA5}">
                      <a16:colId xmlns:a16="http://schemas.microsoft.com/office/drawing/2014/main" val="2006907417"/>
                    </a:ext>
                  </a:extLst>
                </a:gridCol>
              </a:tblGrid>
              <a:tr h="140850">
                <a:tc>
                  <a:txBody>
                    <a:bodyPr/>
                    <a:lstStyle/>
                    <a:p>
                      <a:r>
                        <a:rPr lang="en-US" dirty="0"/>
                        <a:t>Features</a:t>
                      </a:r>
                    </a:p>
                  </a:txBody>
                  <a:tcPr/>
                </a:tc>
                <a:tc>
                  <a:txBody>
                    <a:bodyPr/>
                    <a:lstStyle/>
                    <a:p>
                      <a:r>
                        <a:rPr lang="en-US" dirty="0"/>
                        <a:t>Definition</a:t>
                      </a:r>
                    </a:p>
                  </a:txBody>
                  <a:tcPr/>
                </a:tc>
                <a:extLst>
                  <a:ext uri="{0D108BD9-81ED-4DB2-BD59-A6C34878D82A}">
                    <a16:rowId xmlns:a16="http://schemas.microsoft.com/office/drawing/2014/main" val="2268526281"/>
                  </a:ext>
                </a:extLst>
              </a:tr>
              <a:tr h="140850">
                <a:tc>
                  <a:txBody>
                    <a:bodyPr/>
                    <a:lstStyle/>
                    <a:p>
                      <a:r>
                        <a:rPr lang="en-US" sz="1350" kern="1200" dirty="0">
                          <a:solidFill>
                            <a:schemeClr val="dk1"/>
                          </a:solidFill>
                          <a:effectLst/>
                          <a:latin typeface="+mn-lt"/>
                          <a:ea typeface="+mn-ea"/>
                          <a:cs typeface="+mn-cs"/>
                        </a:rPr>
                        <a:t>Id</a:t>
                      </a:r>
                      <a:endParaRPr lang="en-US" dirty="0"/>
                    </a:p>
                  </a:txBody>
                  <a:tcPr/>
                </a:tc>
                <a:tc>
                  <a:txBody>
                    <a:bodyPr/>
                    <a:lstStyle/>
                    <a:p>
                      <a:r>
                        <a:rPr lang="en-US" sz="1350" kern="1200" dirty="0">
                          <a:solidFill>
                            <a:schemeClr val="dk1"/>
                          </a:solidFill>
                          <a:effectLst/>
                          <a:latin typeface="+mn-lt"/>
                          <a:ea typeface="+mn-ea"/>
                          <a:cs typeface="+mn-cs"/>
                        </a:rPr>
                        <a:t>Unique ID for each home sold </a:t>
                      </a:r>
                      <a:endParaRPr lang="en-US" dirty="0"/>
                    </a:p>
                  </a:txBody>
                  <a:tcPr/>
                </a:tc>
                <a:extLst>
                  <a:ext uri="{0D108BD9-81ED-4DB2-BD59-A6C34878D82A}">
                    <a16:rowId xmlns:a16="http://schemas.microsoft.com/office/drawing/2014/main" val="860110597"/>
                  </a:ext>
                </a:extLst>
              </a:tr>
              <a:tr h="140850">
                <a:tc>
                  <a:txBody>
                    <a:bodyPr/>
                    <a:lstStyle/>
                    <a:p>
                      <a:r>
                        <a:rPr lang="en-US" sz="1350" kern="1200" dirty="0">
                          <a:solidFill>
                            <a:schemeClr val="dk1"/>
                          </a:solidFill>
                          <a:effectLst/>
                          <a:latin typeface="+mn-lt"/>
                          <a:ea typeface="+mn-ea"/>
                          <a:cs typeface="+mn-cs"/>
                        </a:rPr>
                        <a:t>Date</a:t>
                      </a:r>
                      <a:endParaRPr lang="en-US" dirty="0"/>
                    </a:p>
                  </a:txBody>
                  <a:tcPr/>
                </a:tc>
                <a:tc>
                  <a:txBody>
                    <a:bodyPr/>
                    <a:lstStyle/>
                    <a:p>
                      <a:r>
                        <a:rPr lang="en-US" sz="1350" kern="1200" dirty="0">
                          <a:solidFill>
                            <a:schemeClr val="dk1"/>
                          </a:solidFill>
                          <a:effectLst/>
                          <a:latin typeface="+mn-lt"/>
                          <a:ea typeface="+mn-ea"/>
                          <a:cs typeface="+mn-cs"/>
                        </a:rPr>
                        <a:t>Date of the home sale</a:t>
                      </a:r>
                      <a:endParaRPr lang="en-US" dirty="0"/>
                    </a:p>
                  </a:txBody>
                  <a:tcPr/>
                </a:tc>
                <a:extLst>
                  <a:ext uri="{0D108BD9-81ED-4DB2-BD59-A6C34878D82A}">
                    <a16:rowId xmlns:a16="http://schemas.microsoft.com/office/drawing/2014/main" val="1855689152"/>
                  </a:ext>
                </a:extLst>
              </a:tr>
              <a:tr h="140850">
                <a:tc>
                  <a:txBody>
                    <a:bodyPr/>
                    <a:lstStyle/>
                    <a:p>
                      <a:r>
                        <a:rPr lang="en-US" dirty="0"/>
                        <a:t>Price</a:t>
                      </a:r>
                    </a:p>
                  </a:txBody>
                  <a:tcPr/>
                </a:tc>
                <a:tc>
                  <a:txBody>
                    <a:bodyPr/>
                    <a:lstStyle/>
                    <a:p>
                      <a:r>
                        <a:rPr lang="en-US" sz="1350" kern="1200" dirty="0">
                          <a:solidFill>
                            <a:schemeClr val="dk1"/>
                          </a:solidFill>
                          <a:effectLst/>
                          <a:latin typeface="+mn-lt"/>
                          <a:ea typeface="+mn-ea"/>
                          <a:cs typeface="+mn-cs"/>
                        </a:rPr>
                        <a:t>Price of each home sold </a:t>
                      </a:r>
                      <a:endParaRPr lang="en-US" dirty="0"/>
                    </a:p>
                  </a:txBody>
                  <a:tcPr/>
                </a:tc>
                <a:extLst>
                  <a:ext uri="{0D108BD9-81ED-4DB2-BD59-A6C34878D82A}">
                    <a16:rowId xmlns:a16="http://schemas.microsoft.com/office/drawing/2014/main" val="3834405495"/>
                  </a:ext>
                </a:extLst>
              </a:tr>
              <a:tr h="140850">
                <a:tc>
                  <a:txBody>
                    <a:bodyPr/>
                    <a:lstStyle/>
                    <a:p>
                      <a:r>
                        <a:rPr lang="en-US" dirty="0"/>
                        <a:t>Bedrooms</a:t>
                      </a:r>
                    </a:p>
                  </a:txBody>
                  <a:tcPr/>
                </a:tc>
                <a:tc>
                  <a:txBody>
                    <a:bodyPr/>
                    <a:lstStyle/>
                    <a:p>
                      <a:r>
                        <a:rPr lang="en-US" sz="1350" kern="1200" dirty="0">
                          <a:solidFill>
                            <a:schemeClr val="dk1"/>
                          </a:solidFill>
                          <a:effectLst/>
                          <a:latin typeface="+mn-lt"/>
                          <a:ea typeface="+mn-ea"/>
                          <a:cs typeface="+mn-cs"/>
                        </a:rPr>
                        <a:t>Number of bedrooms </a:t>
                      </a:r>
                      <a:endParaRPr lang="en-US" dirty="0"/>
                    </a:p>
                  </a:txBody>
                  <a:tcPr/>
                </a:tc>
                <a:extLst>
                  <a:ext uri="{0D108BD9-81ED-4DB2-BD59-A6C34878D82A}">
                    <a16:rowId xmlns:a16="http://schemas.microsoft.com/office/drawing/2014/main" val="1947742517"/>
                  </a:ext>
                </a:extLst>
              </a:tr>
              <a:tr h="140850">
                <a:tc>
                  <a:txBody>
                    <a:bodyPr/>
                    <a:lstStyle/>
                    <a:p>
                      <a:r>
                        <a:rPr lang="en-US" dirty="0"/>
                        <a:t>Bathrooms</a:t>
                      </a:r>
                    </a:p>
                  </a:txBody>
                  <a:tcPr/>
                </a:tc>
                <a:tc>
                  <a:txBody>
                    <a:bodyPr/>
                    <a:lstStyle/>
                    <a:p>
                      <a:r>
                        <a:rPr lang="en-US" sz="1350" kern="1200" dirty="0">
                          <a:solidFill>
                            <a:schemeClr val="dk1"/>
                          </a:solidFill>
                          <a:effectLst/>
                          <a:latin typeface="+mn-lt"/>
                          <a:ea typeface="+mn-ea"/>
                          <a:cs typeface="+mn-cs"/>
                        </a:rPr>
                        <a:t>Number of bathrooms</a:t>
                      </a:r>
                      <a:endParaRPr lang="en-US" dirty="0"/>
                    </a:p>
                  </a:txBody>
                  <a:tcPr/>
                </a:tc>
                <a:extLst>
                  <a:ext uri="{0D108BD9-81ED-4DB2-BD59-A6C34878D82A}">
                    <a16:rowId xmlns:a16="http://schemas.microsoft.com/office/drawing/2014/main" val="2733207072"/>
                  </a:ext>
                </a:extLst>
              </a:tr>
              <a:tr h="238362">
                <a:tc>
                  <a:txBody>
                    <a:bodyPr/>
                    <a:lstStyle/>
                    <a:p>
                      <a:r>
                        <a:rPr lang="en-US" dirty="0" err="1"/>
                        <a:t>Sqft_living</a:t>
                      </a:r>
                      <a:endParaRPr lang="en-US" dirty="0"/>
                    </a:p>
                  </a:txBody>
                  <a:tcPr/>
                </a:tc>
                <a:tc>
                  <a:txBody>
                    <a:bodyPr/>
                    <a:lstStyle/>
                    <a:p>
                      <a:r>
                        <a:rPr lang="en-US" sz="1350" kern="1200" dirty="0">
                          <a:solidFill>
                            <a:schemeClr val="dk1"/>
                          </a:solidFill>
                          <a:effectLst/>
                          <a:latin typeface="+mn-lt"/>
                          <a:ea typeface="+mn-ea"/>
                          <a:cs typeface="+mn-cs"/>
                        </a:rPr>
                        <a:t>Square footage of the apartments interior living space </a:t>
                      </a:r>
                      <a:endParaRPr lang="en-US" dirty="0"/>
                    </a:p>
                  </a:txBody>
                  <a:tcPr/>
                </a:tc>
                <a:extLst>
                  <a:ext uri="{0D108BD9-81ED-4DB2-BD59-A6C34878D82A}">
                    <a16:rowId xmlns:a16="http://schemas.microsoft.com/office/drawing/2014/main" val="882790434"/>
                  </a:ext>
                </a:extLst>
              </a:tr>
              <a:tr h="140850">
                <a:tc>
                  <a:txBody>
                    <a:bodyPr/>
                    <a:lstStyle/>
                    <a:p>
                      <a:r>
                        <a:rPr lang="en-US" dirty="0" err="1"/>
                        <a:t>Sqft_lot</a:t>
                      </a:r>
                      <a:endParaRPr lang="en-US" dirty="0"/>
                    </a:p>
                  </a:txBody>
                  <a:tcPr/>
                </a:tc>
                <a:tc>
                  <a:txBody>
                    <a:bodyPr/>
                    <a:lstStyle/>
                    <a:p>
                      <a:r>
                        <a:rPr lang="en-US" sz="1350" kern="1200" dirty="0">
                          <a:solidFill>
                            <a:schemeClr val="dk1"/>
                          </a:solidFill>
                          <a:effectLst/>
                          <a:latin typeface="+mn-lt"/>
                          <a:ea typeface="+mn-ea"/>
                          <a:cs typeface="+mn-cs"/>
                        </a:rPr>
                        <a:t>Square footage of the land space </a:t>
                      </a:r>
                      <a:endParaRPr lang="en-US" dirty="0"/>
                    </a:p>
                  </a:txBody>
                  <a:tcPr/>
                </a:tc>
                <a:extLst>
                  <a:ext uri="{0D108BD9-81ED-4DB2-BD59-A6C34878D82A}">
                    <a16:rowId xmlns:a16="http://schemas.microsoft.com/office/drawing/2014/main" val="3019388628"/>
                  </a:ext>
                </a:extLst>
              </a:tr>
              <a:tr h="140850">
                <a:tc>
                  <a:txBody>
                    <a:bodyPr/>
                    <a:lstStyle/>
                    <a:p>
                      <a:r>
                        <a:rPr lang="en-US" dirty="0"/>
                        <a:t>Floors</a:t>
                      </a:r>
                    </a:p>
                  </a:txBody>
                  <a:tcPr/>
                </a:tc>
                <a:tc>
                  <a:txBody>
                    <a:bodyPr/>
                    <a:lstStyle/>
                    <a:p>
                      <a:r>
                        <a:rPr lang="en-US" sz="1350" kern="1200" dirty="0">
                          <a:solidFill>
                            <a:schemeClr val="dk1"/>
                          </a:solidFill>
                          <a:effectLst/>
                          <a:latin typeface="+mn-lt"/>
                          <a:ea typeface="+mn-ea"/>
                          <a:cs typeface="+mn-cs"/>
                        </a:rPr>
                        <a:t>Number of floors </a:t>
                      </a:r>
                      <a:endParaRPr lang="en-US" dirty="0"/>
                    </a:p>
                  </a:txBody>
                  <a:tcPr/>
                </a:tc>
                <a:extLst>
                  <a:ext uri="{0D108BD9-81ED-4DB2-BD59-A6C34878D82A}">
                    <a16:rowId xmlns:a16="http://schemas.microsoft.com/office/drawing/2014/main" val="1056914608"/>
                  </a:ext>
                </a:extLst>
              </a:tr>
              <a:tr h="238362">
                <a:tc>
                  <a:txBody>
                    <a:bodyPr/>
                    <a:lstStyle/>
                    <a:p>
                      <a:r>
                        <a:rPr lang="en-US" dirty="0" err="1"/>
                        <a:t>Watefront</a:t>
                      </a:r>
                      <a:endParaRPr lang="en-US" dirty="0"/>
                    </a:p>
                  </a:txBody>
                  <a:tcPr/>
                </a:tc>
                <a:tc>
                  <a:txBody>
                    <a:bodyPr/>
                    <a:lstStyle/>
                    <a:p>
                      <a:r>
                        <a:rPr lang="en-US" sz="1350" kern="1200" dirty="0">
                          <a:solidFill>
                            <a:schemeClr val="dk1"/>
                          </a:solidFill>
                          <a:effectLst/>
                          <a:latin typeface="+mn-lt"/>
                          <a:ea typeface="+mn-ea"/>
                          <a:cs typeface="+mn-cs"/>
                        </a:rPr>
                        <a:t>A dummy variable for whether the apartment was overlooking the waterfront or not </a:t>
                      </a:r>
                      <a:endParaRPr lang="en-US" dirty="0"/>
                    </a:p>
                  </a:txBody>
                  <a:tcPr/>
                </a:tc>
                <a:extLst>
                  <a:ext uri="{0D108BD9-81ED-4DB2-BD59-A6C34878D82A}">
                    <a16:rowId xmlns:a16="http://schemas.microsoft.com/office/drawing/2014/main" val="1908643106"/>
                  </a:ext>
                </a:extLst>
              </a:tr>
              <a:tr h="238362">
                <a:tc>
                  <a:txBody>
                    <a:bodyPr/>
                    <a:lstStyle/>
                    <a:p>
                      <a:r>
                        <a:rPr lang="en-US" dirty="0"/>
                        <a:t>View</a:t>
                      </a:r>
                    </a:p>
                  </a:txBody>
                  <a:tcPr/>
                </a:tc>
                <a:tc>
                  <a:txBody>
                    <a:bodyPr/>
                    <a:lstStyle/>
                    <a:p>
                      <a:r>
                        <a:rPr lang="en-US" sz="1350" kern="1200" dirty="0">
                          <a:solidFill>
                            <a:schemeClr val="dk1"/>
                          </a:solidFill>
                          <a:effectLst/>
                          <a:latin typeface="+mn-lt"/>
                          <a:ea typeface="+mn-ea"/>
                          <a:cs typeface="+mn-cs"/>
                        </a:rPr>
                        <a:t>An index from 0 to 4 of how good the view of the property was </a:t>
                      </a:r>
                      <a:endParaRPr lang="en-US" dirty="0"/>
                    </a:p>
                  </a:txBody>
                  <a:tcPr/>
                </a:tc>
                <a:extLst>
                  <a:ext uri="{0D108BD9-81ED-4DB2-BD59-A6C34878D82A}">
                    <a16:rowId xmlns:a16="http://schemas.microsoft.com/office/drawing/2014/main" val="3971622672"/>
                  </a:ext>
                </a:extLst>
              </a:tr>
              <a:tr h="238362">
                <a:tc>
                  <a:txBody>
                    <a:bodyPr/>
                    <a:lstStyle/>
                    <a:p>
                      <a:r>
                        <a:rPr lang="en-US" dirty="0"/>
                        <a:t>Condition</a:t>
                      </a:r>
                    </a:p>
                  </a:txBody>
                  <a:tcPr/>
                </a:tc>
                <a:tc>
                  <a:txBody>
                    <a:bodyPr/>
                    <a:lstStyle/>
                    <a:p>
                      <a:r>
                        <a:rPr lang="en-US" sz="1350" kern="1200" dirty="0">
                          <a:solidFill>
                            <a:schemeClr val="dk1"/>
                          </a:solidFill>
                          <a:effectLst/>
                          <a:latin typeface="+mn-lt"/>
                          <a:ea typeface="+mn-ea"/>
                          <a:cs typeface="+mn-cs"/>
                        </a:rPr>
                        <a:t>An index from 1 to 5 on the condition of the apartment</a:t>
                      </a:r>
                      <a:endParaRPr lang="en-US" dirty="0"/>
                    </a:p>
                  </a:txBody>
                  <a:tcPr/>
                </a:tc>
                <a:extLst>
                  <a:ext uri="{0D108BD9-81ED-4DB2-BD59-A6C34878D82A}">
                    <a16:rowId xmlns:a16="http://schemas.microsoft.com/office/drawing/2014/main" val="609148924"/>
                  </a:ext>
                </a:extLst>
              </a:tr>
              <a:tr h="140850">
                <a:tc>
                  <a:txBody>
                    <a:bodyPr/>
                    <a:lstStyle/>
                    <a:p>
                      <a:r>
                        <a:rPr lang="en-US" dirty="0"/>
                        <a:t>Grade</a:t>
                      </a:r>
                    </a:p>
                  </a:txBody>
                  <a:tcPr/>
                </a:tc>
                <a:tc>
                  <a:txBody>
                    <a:bodyPr/>
                    <a:lstStyle/>
                    <a:p>
                      <a:r>
                        <a:rPr lang="en-US" sz="1350" kern="1200" dirty="0">
                          <a:solidFill>
                            <a:schemeClr val="dk1"/>
                          </a:solidFill>
                          <a:effectLst/>
                          <a:latin typeface="+mn-lt"/>
                          <a:ea typeface="+mn-ea"/>
                          <a:cs typeface="+mn-cs"/>
                        </a:rPr>
                        <a:t>An index from 1 to 13</a:t>
                      </a:r>
                      <a:endParaRPr lang="en-US" dirty="0"/>
                    </a:p>
                  </a:txBody>
                  <a:tcPr/>
                </a:tc>
                <a:extLst>
                  <a:ext uri="{0D108BD9-81ED-4DB2-BD59-A6C34878D82A}">
                    <a16:rowId xmlns:a16="http://schemas.microsoft.com/office/drawing/2014/main" val="2457311906"/>
                  </a:ext>
                </a:extLst>
              </a:tr>
              <a:tr h="238362">
                <a:tc>
                  <a:txBody>
                    <a:bodyPr/>
                    <a:lstStyle/>
                    <a:p>
                      <a:r>
                        <a:rPr lang="en-US" sz="1350" kern="1200" dirty="0" err="1">
                          <a:solidFill>
                            <a:schemeClr val="dk1"/>
                          </a:solidFill>
                          <a:effectLst/>
                          <a:latin typeface="+mn-lt"/>
                          <a:ea typeface="+mn-ea"/>
                          <a:cs typeface="+mn-cs"/>
                        </a:rPr>
                        <a:t>Sqft_above</a:t>
                      </a:r>
                      <a:endParaRPr lang="en-US" dirty="0"/>
                    </a:p>
                  </a:txBody>
                  <a:tcPr/>
                </a:tc>
                <a:tc>
                  <a:txBody>
                    <a:bodyPr/>
                    <a:lstStyle/>
                    <a:p>
                      <a:r>
                        <a:rPr lang="en-US" sz="1350" kern="1200" dirty="0">
                          <a:solidFill>
                            <a:schemeClr val="dk1"/>
                          </a:solidFill>
                          <a:effectLst/>
                          <a:latin typeface="+mn-lt"/>
                          <a:ea typeface="+mn-ea"/>
                          <a:cs typeface="+mn-cs"/>
                        </a:rPr>
                        <a:t>The square footage of the interior housing space that is above ground level </a:t>
                      </a:r>
                      <a:endParaRPr lang="en-US" dirty="0"/>
                    </a:p>
                  </a:txBody>
                  <a:tcPr/>
                </a:tc>
                <a:extLst>
                  <a:ext uri="{0D108BD9-81ED-4DB2-BD59-A6C34878D82A}">
                    <a16:rowId xmlns:a16="http://schemas.microsoft.com/office/drawing/2014/main" val="209845859"/>
                  </a:ext>
                </a:extLst>
              </a:tr>
              <a:tr h="238362">
                <a:tc>
                  <a:txBody>
                    <a:bodyPr/>
                    <a:lstStyle/>
                    <a:p>
                      <a:r>
                        <a:rPr lang="en-US" sz="1350" kern="1200" dirty="0" err="1">
                          <a:solidFill>
                            <a:schemeClr val="dk1"/>
                          </a:solidFill>
                          <a:effectLst/>
                          <a:latin typeface="+mn-lt"/>
                          <a:ea typeface="+mn-ea"/>
                          <a:cs typeface="+mn-cs"/>
                        </a:rPr>
                        <a:t>Sqft_basement</a:t>
                      </a:r>
                      <a:endParaRPr lang="en-US" dirty="0"/>
                    </a:p>
                  </a:txBody>
                  <a:tcPr/>
                </a:tc>
                <a:tc>
                  <a:txBody>
                    <a:bodyPr/>
                    <a:lstStyle/>
                    <a:p>
                      <a:r>
                        <a:rPr lang="en-US" sz="1350" kern="1200" dirty="0">
                          <a:solidFill>
                            <a:schemeClr val="dk1"/>
                          </a:solidFill>
                          <a:effectLst/>
                          <a:latin typeface="+mn-lt"/>
                          <a:ea typeface="+mn-ea"/>
                          <a:cs typeface="+mn-cs"/>
                        </a:rPr>
                        <a:t>The square footage of the interior housing space that is below ground level </a:t>
                      </a:r>
                      <a:endParaRPr lang="en-US" dirty="0"/>
                    </a:p>
                  </a:txBody>
                  <a:tcPr/>
                </a:tc>
                <a:extLst>
                  <a:ext uri="{0D108BD9-81ED-4DB2-BD59-A6C34878D82A}">
                    <a16:rowId xmlns:a16="http://schemas.microsoft.com/office/drawing/2014/main" val="1620021790"/>
                  </a:ext>
                </a:extLst>
              </a:tr>
              <a:tr h="140850">
                <a:tc>
                  <a:txBody>
                    <a:bodyPr/>
                    <a:lstStyle/>
                    <a:p>
                      <a:r>
                        <a:rPr lang="en-US" sz="1350" kern="1200" dirty="0" err="1">
                          <a:solidFill>
                            <a:schemeClr val="dk1"/>
                          </a:solidFill>
                          <a:effectLst/>
                          <a:latin typeface="+mn-lt"/>
                          <a:ea typeface="+mn-ea"/>
                          <a:cs typeface="+mn-cs"/>
                        </a:rPr>
                        <a:t>Yr_built</a:t>
                      </a:r>
                      <a:endParaRPr lang="en-US" dirty="0"/>
                    </a:p>
                  </a:txBody>
                  <a:tcPr/>
                </a:tc>
                <a:tc>
                  <a:txBody>
                    <a:bodyPr/>
                    <a:lstStyle/>
                    <a:p>
                      <a:r>
                        <a:rPr lang="en-US" sz="1350" kern="1200" dirty="0">
                          <a:solidFill>
                            <a:schemeClr val="dk1"/>
                          </a:solidFill>
                          <a:effectLst/>
                          <a:latin typeface="+mn-lt"/>
                          <a:ea typeface="+mn-ea"/>
                          <a:cs typeface="+mn-cs"/>
                        </a:rPr>
                        <a:t>The year the house was initially built</a:t>
                      </a:r>
                      <a:endParaRPr lang="en-US" dirty="0"/>
                    </a:p>
                  </a:txBody>
                  <a:tcPr/>
                </a:tc>
                <a:extLst>
                  <a:ext uri="{0D108BD9-81ED-4DB2-BD59-A6C34878D82A}">
                    <a16:rowId xmlns:a16="http://schemas.microsoft.com/office/drawing/2014/main" val="520898301"/>
                  </a:ext>
                </a:extLst>
              </a:tr>
              <a:tr h="140850">
                <a:tc>
                  <a:txBody>
                    <a:bodyPr/>
                    <a:lstStyle/>
                    <a:p>
                      <a:r>
                        <a:rPr lang="en-US" sz="1350" kern="1200" dirty="0" err="1">
                          <a:solidFill>
                            <a:schemeClr val="dk1"/>
                          </a:solidFill>
                          <a:effectLst/>
                          <a:latin typeface="+mn-lt"/>
                          <a:ea typeface="+mn-ea"/>
                          <a:cs typeface="+mn-cs"/>
                        </a:rPr>
                        <a:t>Yr_renovated</a:t>
                      </a:r>
                      <a:endParaRPr lang="en-US" dirty="0"/>
                    </a:p>
                  </a:txBody>
                  <a:tcPr/>
                </a:tc>
                <a:tc>
                  <a:txBody>
                    <a:bodyPr/>
                    <a:lstStyle/>
                    <a:p>
                      <a:r>
                        <a:rPr lang="en-US" sz="1350" kern="1200" dirty="0">
                          <a:solidFill>
                            <a:schemeClr val="dk1"/>
                          </a:solidFill>
                          <a:effectLst/>
                          <a:latin typeface="+mn-lt"/>
                          <a:ea typeface="+mn-ea"/>
                          <a:cs typeface="+mn-cs"/>
                        </a:rPr>
                        <a:t>The year of the house’s last renovation</a:t>
                      </a:r>
                      <a:endParaRPr lang="en-US" dirty="0"/>
                    </a:p>
                  </a:txBody>
                  <a:tcPr/>
                </a:tc>
                <a:extLst>
                  <a:ext uri="{0D108BD9-81ED-4DB2-BD59-A6C34878D82A}">
                    <a16:rowId xmlns:a16="http://schemas.microsoft.com/office/drawing/2014/main" val="2267442060"/>
                  </a:ext>
                </a:extLst>
              </a:tr>
              <a:tr h="140850">
                <a:tc>
                  <a:txBody>
                    <a:bodyPr/>
                    <a:lstStyle/>
                    <a:p>
                      <a:r>
                        <a:rPr lang="en-US" dirty="0"/>
                        <a:t>Zip Code</a:t>
                      </a:r>
                    </a:p>
                  </a:txBody>
                  <a:tcPr/>
                </a:tc>
                <a:tc>
                  <a:txBody>
                    <a:bodyPr/>
                    <a:lstStyle/>
                    <a:p>
                      <a:r>
                        <a:rPr lang="en-US" sz="1350" kern="1200" dirty="0">
                          <a:solidFill>
                            <a:schemeClr val="dk1"/>
                          </a:solidFill>
                          <a:effectLst/>
                          <a:latin typeface="+mn-lt"/>
                          <a:ea typeface="+mn-ea"/>
                          <a:cs typeface="+mn-cs"/>
                        </a:rPr>
                        <a:t>What zip code area the house is in </a:t>
                      </a:r>
                      <a:endParaRPr lang="en-US" dirty="0"/>
                    </a:p>
                  </a:txBody>
                  <a:tcPr/>
                </a:tc>
                <a:extLst>
                  <a:ext uri="{0D108BD9-81ED-4DB2-BD59-A6C34878D82A}">
                    <a16:rowId xmlns:a16="http://schemas.microsoft.com/office/drawing/2014/main" val="4054538074"/>
                  </a:ext>
                </a:extLst>
              </a:tr>
              <a:tr h="140850">
                <a:tc>
                  <a:txBody>
                    <a:bodyPr/>
                    <a:lstStyle/>
                    <a:p>
                      <a:r>
                        <a:rPr lang="en-US" dirty="0"/>
                        <a:t>Lat</a:t>
                      </a:r>
                    </a:p>
                  </a:txBody>
                  <a:tcPr/>
                </a:tc>
                <a:tc>
                  <a:txBody>
                    <a:bodyPr/>
                    <a:lstStyle/>
                    <a:p>
                      <a:r>
                        <a:rPr lang="en-US" dirty="0"/>
                        <a:t>Latitude</a:t>
                      </a:r>
                    </a:p>
                  </a:txBody>
                  <a:tcPr/>
                </a:tc>
                <a:extLst>
                  <a:ext uri="{0D108BD9-81ED-4DB2-BD59-A6C34878D82A}">
                    <a16:rowId xmlns:a16="http://schemas.microsoft.com/office/drawing/2014/main" val="996902487"/>
                  </a:ext>
                </a:extLst>
              </a:tr>
              <a:tr h="140850">
                <a:tc>
                  <a:txBody>
                    <a:bodyPr/>
                    <a:lstStyle/>
                    <a:p>
                      <a:r>
                        <a:rPr lang="en-US" dirty="0"/>
                        <a:t>Long</a:t>
                      </a:r>
                    </a:p>
                  </a:txBody>
                  <a:tcPr/>
                </a:tc>
                <a:tc>
                  <a:txBody>
                    <a:bodyPr/>
                    <a:lstStyle/>
                    <a:p>
                      <a:r>
                        <a:rPr lang="en-US" dirty="0"/>
                        <a:t>Longitude</a:t>
                      </a:r>
                    </a:p>
                  </a:txBody>
                  <a:tcPr/>
                </a:tc>
                <a:extLst>
                  <a:ext uri="{0D108BD9-81ED-4DB2-BD59-A6C34878D82A}">
                    <a16:rowId xmlns:a16="http://schemas.microsoft.com/office/drawing/2014/main" val="2981220364"/>
                  </a:ext>
                </a:extLst>
              </a:tr>
              <a:tr h="238362">
                <a:tc>
                  <a:txBody>
                    <a:bodyPr/>
                    <a:lstStyle/>
                    <a:p>
                      <a:r>
                        <a:rPr lang="en-US" sz="1350" kern="1200" dirty="0">
                          <a:solidFill>
                            <a:schemeClr val="dk1"/>
                          </a:solidFill>
                          <a:effectLst/>
                          <a:latin typeface="+mn-lt"/>
                          <a:ea typeface="+mn-ea"/>
                          <a:cs typeface="+mn-cs"/>
                        </a:rPr>
                        <a:t>Sqft_living15</a:t>
                      </a:r>
                      <a:endParaRPr lang="en-US" dirty="0"/>
                    </a:p>
                  </a:txBody>
                  <a:tcPr/>
                </a:tc>
                <a:tc>
                  <a:txBody>
                    <a:bodyPr/>
                    <a:lstStyle/>
                    <a:p>
                      <a:r>
                        <a:rPr lang="en-US" sz="1350" kern="1200" dirty="0">
                          <a:solidFill>
                            <a:schemeClr val="dk1"/>
                          </a:solidFill>
                          <a:effectLst/>
                          <a:latin typeface="+mn-lt"/>
                          <a:ea typeface="+mn-ea"/>
                          <a:cs typeface="+mn-cs"/>
                        </a:rPr>
                        <a:t>The square footage of interior housing living space for the nearest 15 neighbors </a:t>
                      </a:r>
                      <a:endParaRPr lang="en-US" dirty="0"/>
                    </a:p>
                  </a:txBody>
                  <a:tcPr/>
                </a:tc>
                <a:extLst>
                  <a:ext uri="{0D108BD9-81ED-4DB2-BD59-A6C34878D82A}">
                    <a16:rowId xmlns:a16="http://schemas.microsoft.com/office/drawing/2014/main" val="4103600548"/>
                  </a:ext>
                </a:extLst>
              </a:tr>
              <a:tr h="238362">
                <a:tc>
                  <a:txBody>
                    <a:bodyPr/>
                    <a:lstStyle/>
                    <a:p>
                      <a:r>
                        <a:rPr lang="en-US" sz="1350" kern="1200" dirty="0">
                          <a:solidFill>
                            <a:schemeClr val="dk1"/>
                          </a:solidFill>
                          <a:effectLst/>
                          <a:latin typeface="+mn-lt"/>
                          <a:ea typeface="+mn-ea"/>
                          <a:cs typeface="+mn-cs"/>
                        </a:rPr>
                        <a:t>Sqft_lot15</a:t>
                      </a:r>
                      <a:endParaRPr lang="en-US" dirty="0"/>
                    </a:p>
                  </a:txBody>
                  <a:tcPr/>
                </a:tc>
                <a:tc>
                  <a:txBody>
                    <a:bodyPr/>
                    <a:lstStyle/>
                    <a:p>
                      <a:r>
                        <a:rPr lang="en-US" sz="1350" kern="1200" dirty="0">
                          <a:solidFill>
                            <a:schemeClr val="dk1"/>
                          </a:solidFill>
                          <a:effectLst/>
                          <a:latin typeface="+mn-lt"/>
                          <a:ea typeface="+mn-ea"/>
                          <a:cs typeface="+mn-cs"/>
                        </a:rPr>
                        <a:t>The square footage of the land lots of the nearest 15 neighbors</a:t>
                      </a:r>
                      <a:endParaRPr lang="en-US" dirty="0"/>
                    </a:p>
                  </a:txBody>
                  <a:tcPr/>
                </a:tc>
                <a:extLst>
                  <a:ext uri="{0D108BD9-81ED-4DB2-BD59-A6C34878D82A}">
                    <a16:rowId xmlns:a16="http://schemas.microsoft.com/office/drawing/2014/main" val="3882151275"/>
                  </a:ext>
                </a:extLst>
              </a:tr>
            </a:tbl>
          </a:graphicData>
        </a:graphic>
      </p:graphicFrame>
    </p:spTree>
    <p:extLst>
      <p:ext uri="{BB962C8B-B14F-4D97-AF65-F5344CB8AC3E}">
        <p14:creationId xmlns:p14="http://schemas.microsoft.com/office/powerpoint/2010/main" val="304055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3C50-9968-49A7-AE2A-05CFBF22F61D}"/>
              </a:ext>
            </a:extLst>
          </p:cNvPr>
          <p:cNvSpPr>
            <a:spLocks noGrp="1"/>
          </p:cNvSpPr>
          <p:nvPr>
            <p:ph type="title"/>
          </p:nvPr>
        </p:nvSpPr>
        <p:spPr>
          <a:xfrm>
            <a:off x="457200" y="880533"/>
            <a:ext cx="5535038" cy="1142820"/>
          </a:xfrm>
        </p:spPr>
        <p:txBody>
          <a:bodyPr>
            <a:normAutofit fontScale="90000"/>
          </a:bodyPr>
          <a:lstStyle/>
          <a:p>
            <a:pPr algn="ctr"/>
            <a:r>
              <a:rPr lang="en-US" sz="4050" dirty="0"/>
              <a:t>Data Pre-Processing</a:t>
            </a:r>
          </a:p>
        </p:txBody>
      </p:sp>
      <p:sp>
        <p:nvSpPr>
          <p:cNvPr id="3" name="Content Placeholder 2">
            <a:extLst>
              <a:ext uri="{FF2B5EF4-FFF2-40B4-BE49-F238E27FC236}">
                <a16:creationId xmlns:a16="http://schemas.microsoft.com/office/drawing/2014/main" id="{614DB869-2AF1-4C29-AE5E-6F21DD851A72}"/>
              </a:ext>
            </a:extLst>
          </p:cNvPr>
          <p:cNvSpPr>
            <a:spLocks noGrp="1"/>
          </p:cNvSpPr>
          <p:nvPr>
            <p:ph idx="1"/>
          </p:nvPr>
        </p:nvSpPr>
        <p:spPr>
          <a:xfrm>
            <a:off x="457198" y="1828801"/>
            <a:ext cx="5379397" cy="7548664"/>
          </a:xfrm>
        </p:spPr>
        <p:txBody>
          <a:bodyPr>
            <a:normAutofit fontScale="92500" lnSpcReduction="10000"/>
          </a:bodyPr>
          <a:lstStyle/>
          <a:p>
            <a:r>
              <a:rPr lang="en-US" b="1" dirty="0"/>
              <a:t>Missing Values Detection: </a:t>
            </a:r>
            <a:r>
              <a:rPr lang="en-US" dirty="0"/>
              <a:t>Missing data pattern was used to identify the missing data in the dataset. From the table below it can be observed that the data does not consist of any missing data for any of the variables.</a:t>
            </a:r>
          </a:p>
          <a:p>
            <a:r>
              <a:rPr lang="en-US" dirty="0"/>
              <a:t>New columns which are essential for analysis, were created by applying new formulae on existing variables. In order to provide us with a better understanding of our data and to improve the accuracy of our model </a:t>
            </a:r>
          </a:p>
          <a:p>
            <a:pPr marL="0" indent="0">
              <a:buNone/>
            </a:pPr>
            <a:r>
              <a:rPr lang="en-US" dirty="0"/>
              <a:t>The columns transformed are listed below</a:t>
            </a:r>
          </a:p>
          <a:p>
            <a:pPr marL="0" indent="0">
              <a:buNone/>
            </a:pPr>
            <a:r>
              <a:rPr lang="en-US" b="1" dirty="0"/>
              <a:t>1. Age</a:t>
            </a:r>
            <a:r>
              <a:rPr lang="en-US" dirty="0"/>
              <a:t>: New column Data Type: Numeric Continuous</a:t>
            </a:r>
          </a:p>
          <a:p>
            <a:pPr marL="0" indent="0">
              <a:buNone/>
            </a:pPr>
            <a:r>
              <a:rPr lang="en-US" dirty="0"/>
              <a:t>Calculation: Extracted </a:t>
            </a:r>
            <a:r>
              <a:rPr lang="en-US" dirty="0" err="1"/>
              <a:t>Yr</a:t>
            </a:r>
            <a:r>
              <a:rPr lang="en-US" dirty="0"/>
              <a:t> from the date field - </a:t>
            </a:r>
            <a:r>
              <a:rPr lang="en-US" dirty="0" err="1"/>
              <a:t>Yr_Built</a:t>
            </a:r>
            <a:endParaRPr lang="en-US" dirty="0"/>
          </a:p>
          <a:p>
            <a:pPr marL="0" indent="0">
              <a:buNone/>
            </a:pPr>
            <a:r>
              <a:rPr lang="en-US" b="1" dirty="0"/>
              <a:t>2.Waterfront</a:t>
            </a:r>
            <a:r>
              <a:rPr lang="en-US" dirty="0"/>
              <a:t>: Changed Data Type from Numeric continuous to Numeric Nominal</a:t>
            </a:r>
          </a:p>
          <a:p>
            <a:pPr marL="0" indent="0">
              <a:buNone/>
            </a:pPr>
            <a:r>
              <a:rPr lang="en-US" dirty="0"/>
              <a:t>3. </a:t>
            </a:r>
            <a:r>
              <a:rPr lang="en-US" b="1" dirty="0"/>
              <a:t>View</a:t>
            </a:r>
            <a:r>
              <a:rPr lang="en-US" dirty="0"/>
              <a:t>: Changed Data Type from Numeric Continuous to Numeric Nominal</a:t>
            </a:r>
          </a:p>
          <a:p>
            <a:pPr marL="0" indent="0">
              <a:buNone/>
            </a:pPr>
            <a:r>
              <a:rPr lang="en-US" dirty="0"/>
              <a:t>4. </a:t>
            </a:r>
            <a:r>
              <a:rPr lang="en-US" b="1" dirty="0"/>
              <a:t>Condition</a:t>
            </a:r>
            <a:r>
              <a:rPr lang="en-US" dirty="0"/>
              <a:t>: Changed Data Type from Numeric Continuous to Numeric Nominal</a:t>
            </a:r>
          </a:p>
          <a:p>
            <a:pPr marL="0" indent="0">
              <a:buNone/>
            </a:pPr>
            <a:r>
              <a:rPr lang="en-US" dirty="0"/>
              <a:t>5. </a:t>
            </a:r>
            <a:r>
              <a:rPr lang="en-US" b="1" dirty="0"/>
              <a:t>Grade</a:t>
            </a:r>
            <a:r>
              <a:rPr lang="en-US" dirty="0"/>
              <a:t>: Changed Data Type from Numeric Continuous to Numeric Nominal</a:t>
            </a:r>
          </a:p>
          <a:p>
            <a:r>
              <a:rPr lang="en-US" dirty="0"/>
              <a:t>While exploring the data it is found that few instances of the data were inconsistent and didn’t make logical sense. We chose to either make the values consistent by recoding or exclude those instances from the data.</a:t>
            </a:r>
          </a:p>
          <a:p>
            <a:pPr marL="0" indent="0">
              <a:buNone/>
            </a:pPr>
            <a:r>
              <a:rPr lang="en-US" dirty="0"/>
              <a:t>1.One observation with 33 bedrooms in 1620 Square feet with 1.75 bathrooms, decided to exclude these observations with bedrooms greater than 10</a:t>
            </a:r>
          </a:p>
          <a:p>
            <a:pPr marL="0" indent="0">
              <a:buNone/>
            </a:pPr>
            <a:r>
              <a:rPr lang="en-US" dirty="0"/>
              <a:t>2. Four observations with 0 bathrooms. Since it is not conventional to have houses without bathrooms, we decided to exclude these observations.</a:t>
            </a:r>
          </a:p>
          <a:p>
            <a:pPr marL="0" indent="0">
              <a:buNone/>
            </a:pPr>
            <a:endParaRPr lang="en-US" dirty="0"/>
          </a:p>
        </p:txBody>
      </p:sp>
    </p:spTree>
    <p:extLst>
      <p:ext uri="{BB962C8B-B14F-4D97-AF65-F5344CB8AC3E}">
        <p14:creationId xmlns:p14="http://schemas.microsoft.com/office/powerpoint/2010/main" val="53658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3359-A6D6-4742-A64A-63A266840E16}"/>
              </a:ext>
            </a:extLst>
          </p:cNvPr>
          <p:cNvSpPr>
            <a:spLocks noGrp="1"/>
          </p:cNvSpPr>
          <p:nvPr>
            <p:ph type="title"/>
          </p:nvPr>
        </p:nvSpPr>
        <p:spPr>
          <a:xfrm>
            <a:off x="445769" y="489626"/>
            <a:ext cx="5966460" cy="1164833"/>
          </a:xfrm>
        </p:spPr>
        <p:txBody>
          <a:bodyPr>
            <a:normAutofit/>
          </a:bodyPr>
          <a:lstStyle/>
          <a:p>
            <a:pPr algn="ctr"/>
            <a:r>
              <a:rPr lang="en-US" dirty="0"/>
              <a:t>Univariant Analysis -Histogram</a:t>
            </a:r>
          </a:p>
        </p:txBody>
      </p:sp>
      <p:sp>
        <p:nvSpPr>
          <p:cNvPr id="9" name="Content Placeholder 8">
            <a:extLst>
              <a:ext uri="{FF2B5EF4-FFF2-40B4-BE49-F238E27FC236}">
                <a16:creationId xmlns:a16="http://schemas.microsoft.com/office/drawing/2014/main" id="{42E70C35-8C44-4965-8C45-4708756D8523}"/>
              </a:ext>
            </a:extLst>
          </p:cNvPr>
          <p:cNvSpPr>
            <a:spLocks noGrp="1"/>
          </p:cNvSpPr>
          <p:nvPr>
            <p:ph idx="1"/>
          </p:nvPr>
        </p:nvSpPr>
        <p:spPr>
          <a:xfrm>
            <a:off x="445770" y="7557740"/>
            <a:ext cx="5966460" cy="1858633"/>
          </a:xfrm>
        </p:spPr>
        <p:txBody>
          <a:bodyPr>
            <a:normAutofit fontScale="92500"/>
          </a:bodyPr>
          <a:lstStyle/>
          <a:p>
            <a:r>
              <a:rPr lang="en-US" dirty="0"/>
              <a:t>It can inferred that price, </a:t>
            </a:r>
            <a:r>
              <a:rPr lang="en-US" dirty="0" err="1"/>
              <a:t>sqft_above</a:t>
            </a:r>
            <a:r>
              <a:rPr lang="en-US" dirty="0"/>
              <a:t>, </a:t>
            </a:r>
            <a:r>
              <a:rPr lang="en-US" dirty="0" err="1"/>
              <a:t>sqft_lot</a:t>
            </a:r>
            <a:r>
              <a:rPr lang="en-US" dirty="0"/>
              <a:t>, </a:t>
            </a:r>
            <a:r>
              <a:rPr lang="en-US" dirty="0" err="1"/>
              <a:t>sqft_living</a:t>
            </a:r>
            <a:r>
              <a:rPr lang="en-US" dirty="0"/>
              <a:t>, </a:t>
            </a:r>
            <a:r>
              <a:rPr lang="en-US" dirty="0" err="1"/>
              <a:t>sqft_basement</a:t>
            </a:r>
            <a:r>
              <a:rPr lang="en-US" dirty="0"/>
              <a:t>, sqft_living15, sqft_lot15 features are all right skewed so it is necessary to log transform those feature to make the prediction more accurate.</a:t>
            </a:r>
          </a:p>
          <a:p>
            <a:r>
              <a:rPr lang="en-US" dirty="0"/>
              <a:t>Since </a:t>
            </a:r>
            <a:r>
              <a:rPr lang="en-US" dirty="0" err="1"/>
              <a:t>sqft_living</a:t>
            </a:r>
            <a:r>
              <a:rPr lang="en-US" dirty="0"/>
              <a:t> = </a:t>
            </a:r>
            <a:r>
              <a:rPr lang="en-US" dirty="0" err="1"/>
              <a:t>sqft_above</a:t>
            </a:r>
            <a:r>
              <a:rPr lang="en-US" dirty="0"/>
              <a:t> + </a:t>
            </a:r>
            <a:r>
              <a:rPr lang="en-US" dirty="0" err="1"/>
              <a:t>sqft_basement</a:t>
            </a:r>
            <a:r>
              <a:rPr lang="en-US" dirty="0"/>
              <a:t>, it is not necessary to take log transformation on those   features as it is not necessary to include them in fitting the model</a:t>
            </a:r>
          </a:p>
        </p:txBody>
      </p:sp>
      <p:pic>
        <p:nvPicPr>
          <p:cNvPr id="11" name="Picture 10">
            <a:extLst>
              <a:ext uri="{FF2B5EF4-FFF2-40B4-BE49-F238E27FC236}">
                <a16:creationId xmlns:a16="http://schemas.microsoft.com/office/drawing/2014/main" id="{278A0370-9883-46DD-A47F-E77CE23BF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69" y="1859604"/>
            <a:ext cx="5966460" cy="3093396"/>
          </a:xfrm>
          <a:prstGeom prst="rect">
            <a:avLst/>
          </a:prstGeom>
        </p:spPr>
      </p:pic>
      <p:pic>
        <p:nvPicPr>
          <p:cNvPr id="13" name="Picture 12">
            <a:extLst>
              <a:ext uri="{FF2B5EF4-FFF2-40B4-BE49-F238E27FC236}">
                <a16:creationId xmlns:a16="http://schemas.microsoft.com/office/drawing/2014/main" id="{90824779-5086-4064-B930-B06B47CA9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69" y="4952999"/>
            <a:ext cx="5966460" cy="2459477"/>
          </a:xfrm>
          <a:prstGeom prst="rect">
            <a:avLst/>
          </a:prstGeom>
        </p:spPr>
      </p:pic>
    </p:spTree>
    <p:extLst>
      <p:ext uri="{BB962C8B-B14F-4D97-AF65-F5344CB8AC3E}">
        <p14:creationId xmlns:p14="http://schemas.microsoft.com/office/powerpoint/2010/main" val="100675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4913-D8DB-469D-9FED-13DDCF031BDF}"/>
              </a:ext>
            </a:extLst>
          </p:cNvPr>
          <p:cNvSpPr>
            <a:spLocks noGrp="1"/>
          </p:cNvSpPr>
          <p:nvPr>
            <p:ph type="title"/>
          </p:nvPr>
        </p:nvSpPr>
        <p:spPr>
          <a:xfrm>
            <a:off x="603117" y="559346"/>
            <a:ext cx="5809113" cy="1016536"/>
          </a:xfrm>
        </p:spPr>
        <p:txBody>
          <a:bodyPr/>
          <a:lstStyle/>
          <a:p>
            <a:pPr algn="ctr"/>
            <a:r>
              <a:rPr lang="en-US" dirty="0"/>
              <a:t>Bi Variant Analysis – Scatter plot</a:t>
            </a:r>
          </a:p>
        </p:txBody>
      </p:sp>
      <p:sp>
        <p:nvSpPr>
          <p:cNvPr id="5" name="Content Placeholder 4">
            <a:extLst>
              <a:ext uri="{FF2B5EF4-FFF2-40B4-BE49-F238E27FC236}">
                <a16:creationId xmlns:a16="http://schemas.microsoft.com/office/drawing/2014/main" id="{DA66B52B-D213-4322-A357-52BF117024B5}"/>
              </a:ext>
            </a:extLst>
          </p:cNvPr>
          <p:cNvSpPr>
            <a:spLocks noGrp="1"/>
          </p:cNvSpPr>
          <p:nvPr>
            <p:ph idx="1"/>
          </p:nvPr>
        </p:nvSpPr>
        <p:spPr>
          <a:xfrm>
            <a:off x="445770" y="7587574"/>
            <a:ext cx="5966460" cy="1984442"/>
          </a:xfrm>
        </p:spPr>
        <p:txBody>
          <a:bodyPr/>
          <a:lstStyle/>
          <a:p>
            <a:r>
              <a:rPr lang="en-US" dirty="0"/>
              <a:t>Price increases with increase in Square Feet Living, Square Feet above, Number of Bathrooms and Number of Bedrooms.</a:t>
            </a:r>
          </a:p>
          <a:p>
            <a:r>
              <a:rPr lang="en-US" dirty="0"/>
              <a:t>Price increase with increase in Grade and Condition.</a:t>
            </a:r>
          </a:p>
          <a:p>
            <a:r>
              <a:rPr lang="en-US" dirty="0"/>
              <a:t>Houses with View 3 and 4 are likely to have a higher price compared to houses with View 0, 1, or 2.</a:t>
            </a:r>
          </a:p>
        </p:txBody>
      </p:sp>
      <p:pic>
        <p:nvPicPr>
          <p:cNvPr id="7" name="Picture 6">
            <a:extLst>
              <a:ext uri="{FF2B5EF4-FFF2-40B4-BE49-F238E27FC236}">
                <a16:creationId xmlns:a16="http://schemas.microsoft.com/office/drawing/2014/main" id="{0A94D093-81D2-4838-9365-ED9B6EAD7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72" y="1926077"/>
            <a:ext cx="6313255" cy="2757113"/>
          </a:xfrm>
          <a:prstGeom prst="rect">
            <a:avLst/>
          </a:prstGeom>
        </p:spPr>
      </p:pic>
      <p:pic>
        <p:nvPicPr>
          <p:cNvPr id="9" name="Picture 8">
            <a:extLst>
              <a:ext uri="{FF2B5EF4-FFF2-40B4-BE49-F238E27FC236}">
                <a16:creationId xmlns:a16="http://schemas.microsoft.com/office/drawing/2014/main" id="{E77D5B12-3E9F-40A9-86BF-D6C337858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73" y="4653065"/>
            <a:ext cx="6284069" cy="2757113"/>
          </a:xfrm>
          <a:prstGeom prst="rect">
            <a:avLst/>
          </a:prstGeom>
        </p:spPr>
      </p:pic>
    </p:spTree>
    <p:extLst>
      <p:ext uri="{BB962C8B-B14F-4D97-AF65-F5344CB8AC3E}">
        <p14:creationId xmlns:p14="http://schemas.microsoft.com/office/powerpoint/2010/main" val="351678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EA83-F8A6-48C7-AE27-4F37E6F9D531}"/>
              </a:ext>
            </a:extLst>
          </p:cNvPr>
          <p:cNvSpPr>
            <a:spLocks noGrp="1"/>
          </p:cNvSpPr>
          <p:nvPr>
            <p:ph type="title"/>
          </p:nvPr>
        </p:nvSpPr>
        <p:spPr>
          <a:xfrm>
            <a:off x="445770" y="1088440"/>
            <a:ext cx="5966460" cy="312344"/>
          </a:xfrm>
        </p:spPr>
        <p:txBody>
          <a:bodyPr>
            <a:normAutofit fontScale="90000"/>
          </a:bodyPr>
          <a:lstStyle/>
          <a:p>
            <a:pPr algn="ctr"/>
            <a:r>
              <a:rPr lang="en-US" dirty="0"/>
              <a:t>Correlation Matrix</a:t>
            </a:r>
          </a:p>
        </p:txBody>
      </p:sp>
      <p:sp>
        <p:nvSpPr>
          <p:cNvPr id="3" name="Text Placeholder 2">
            <a:extLst>
              <a:ext uri="{FF2B5EF4-FFF2-40B4-BE49-F238E27FC236}">
                <a16:creationId xmlns:a16="http://schemas.microsoft.com/office/drawing/2014/main" id="{DE9E1731-D090-4B68-951C-BD0683A8D2C1}"/>
              </a:ext>
            </a:extLst>
          </p:cNvPr>
          <p:cNvSpPr>
            <a:spLocks noGrp="1"/>
          </p:cNvSpPr>
          <p:nvPr>
            <p:ph type="body" idx="1"/>
          </p:nvPr>
        </p:nvSpPr>
        <p:spPr>
          <a:xfrm>
            <a:off x="445770" y="4953000"/>
            <a:ext cx="5966461" cy="4521740"/>
          </a:xfrm>
        </p:spPr>
        <p:txBody>
          <a:bodyPr>
            <a:normAutofit fontScale="92500" lnSpcReduction="10000"/>
          </a:bodyPr>
          <a:lstStyle/>
          <a:p>
            <a:pPr marL="285750" indent="-285750" algn="l">
              <a:buFont typeface="Arial" panose="020B0604020202020204" pitchFamily="34" charset="0"/>
              <a:buChar char="•"/>
            </a:pPr>
            <a:r>
              <a:rPr lang="en-US" dirty="0"/>
              <a:t>Correlation gives us the value of how strongly a single variable is linearly associated with another.</a:t>
            </a:r>
          </a:p>
          <a:p>
            <a:pPr algn="l"/>
            <a:endParaRPr lang="en-US" dirty="0"/>
          </a:p>
          <a:p>
            <a:pPr marL="285750" indent="-285750" algn="l">
              <a:buFont typeface="Arial" panose="020B0604020202020204" pitchFamily="34" charset="0"/>
              <a:buChar char="•"/>
            </a:pPr>
            <a:r>
              <a:rPr lang="en-US" dirty="0"/>
              <a:t>Price has a high positive correlation with Square Feet Living and low positive correlation with Number of Bedrooms, Floors, Square Feet Basement</a:t>
            </a:r>
          </a:p>
          <a:p>
            <a:pPr algn="l"/>
            <a:endParaRPr lang="en-US" dirty="0"/>
          </a:p>
          <a:p>
            <a:pPr marL="285750" indent="-285750" algn="l">
              <a:buFont typeface="Arial" panose="020B0604020202020204" pitchFamily="34" charset="0"/>
              <a:buChar char="•"/>
            </a:pPr>
            <a:r>
              <a:rPr lang="en-US" dirty="0"/>
              <a:t>Square Feet Living has high positive correlation with Square Feet Above, Square Feet Living15, Number of Bathrooms and Number of Bedrooms features which may explain the same variation in Price as Square Feet Living</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Price of an area increase depending upon the area. So </a:t>
            </a:r>
            <a:r>
              <a:rPr lang="en-US" u="sng" dirty="0" err="1"/>
              <a:t>Zipcode</a:t>
            </a:r>
            <a:r>
              <a:rPr lang="en-US" dirty="0"/>
              <a:t> will play a vital role in predicting the price of the house. Since Zip code is a categorical data, and it shows a negative correlation with the price of the house it is necessary to convert the categorical data into binary forms of column using one hot encoding method. This might increase the prediction of the model.</a:t>
            </a:r>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B26B8EAC-E8BA-46A7-B34C-D2E6CAC82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864" y="1583278"/>
            <a:ext cx="4572000" cy="3369722"/>
          </a:xfrm>
          <a:prstGeom prst="rect">
            <a:avLst/>
          </a:prstGeom>
        </p:spPr>
      </p:pic>
    </p:spTree>
    <p:extLst>
      <p:ext uri="{BB962C8B-B14F-4D97-AF65-F5344CB8AC3E}">
        <p14:creationId xmlns:p14="http://schemas.microsoft.com/office/powerpoint/2010/main" val="99677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B93A-52BF-46F7-9799-6B38F7503F35}"/>
              </a:ext>
            </a:extLst>
          </p:cNvPr>
          <p:cNvSpPr>
            <a:spLocks noGrp="1"/>
          </p:cNvSpPr>
          <p:nvPr>
            <p:ph type="title"/>
          </p:nvPr>
        </p:nvSpPr>
        <p:spPr>
          <a:xfrm>
            <a:off x="445770" y="1088439"/>
            <a:ext cx="5966460" cy="681995"/>
          </a:xfrm>
        </p:spPr>
        <p:txBody>
          <a:bodyPr/>
          <a:lstStyle/>
          <a:p>
            <a:pPr algn="ctr"/>
            <a:r>
              <a:rPr lang="en-US" dirty="0"/>
              <a:t>Model building</a:t>
            </a:r>
          </a:p>
        </p:txBody>
      </p:sp>
      <p:sp>
        <p:nvSpPr>
          <p:cNvPr id="3" name="Text Placeholder 2">
            <a:extLst>
              <a:ext uri="{FF2B5EF4-FFF2-40B4-BE49-F238E27FC236}">
                <a16:creationId xmlns:a16="http://schemas.microsoft.com/office/drawing/2014/main" id="{2778A91A-70D6-4CA6-8105-3A66C89405B0}"/>
              </a:ext>
            </a:extLst>
          </p:cNvPr>
          <p:cNvSpPr>
            <a:spLocks noGrp="1"/>
          </p:cNvSpPr>
          <p:nvPr>
            <p:ph type="body" idx="1"/>
          </p:nvPr>
        </p:nvSpPr>
        <p:spPr>
          <a:xfrm>
            <a:off x="445770" y="1984442"/>
            <a:ext cx="5966461" cy="7451387"/>
          </a:xfrm>
        </p:spPr>
        <p:txBody>
          <a:bodyPr/>
          <a:lstStyle/>
          <a:p>
            <a:pPr algn="l"/>
            <a:r>
              <a:rPr lang="en-US" dirty="0"/>
              <a:t>In this House price prediction we chose Multiple linear Regression model to predict the hose price that will help prospective homeowners, developers, investors and other participants of real estate market</a:t>
            </a:r>
          </a:p>
          <a:p>
            <a:pPr algn="l"/>
            <a:endParaRPr lang="en-US" dirty="0"/>
          </a:p>
          <a:p>
            <a:pPr algn="l"/>
            <a:r>
              <a:rPr lang="en-US" dirty="0"/>
              <a:t>Model 1:</a:t>
            </a:r>
          </a:p>
          <a:p>
            <a:pPr algn="l"/>
            <a:r>
              <a:rPr lang="en-US" b="1" dirty="0"/>
              <a:t>Standard Least Squares: </a:t>
            </a:r>
            <a:r>
              <a:rPr lang="en-US" dirty="0"/>
              <a:t>Variable selection was done on the basis of the relationships between house features and price revealed during univariant and bivariant analysis.</a:t>
            </a:r>
          </a:p>
          <a:p>
            <a:pPr algn="l"/>
            <a:r>
              <a:rPr lang="en-US" dirty="0"/>
              <a:t>Features that are selected : </a:t>
            </a:r>
            <a:r>
              <a:rPr lang="en-US" i="1" dirty="0"/>
              <a:t>bedrooms, bathrooms, </a:t>
            </a:r>
            <a:r>
              <a:rPr lang="en-US" i="1" dirty="0" err="1"/>
              <a:t>sqft_living</a:t>
            </a:r>
            <a:r>
              <a:rPr lang="en-US" i="1" dirty="0"/>
              <a:t>, </a:t>
            </a:r>
            <a:r>
              <a:rPr lang="en-US" i="1" dirty="0" err="1"/>
              <a:t>sqft_lot</a:t>
            </a:r>
            <a:r>
              <a:rPr lang="en-US" i="1" dirty="0"/>
              <a:t>, floors, waterfront, view, condition, grade, </a:t>
            </a:r>
            <a:r>
              <a:rPr lang="en-US" i="1" dirty="0" err="1"/>
              <a:t>sqft_above</a:t>
            </a:r>
            <a:r>
              <a:rPr lang="en-US" i="1" dirty="0"/>
              <a:t>, </a:t>
            </a:r>
            <a:r>
              <a:rPr lang="en-US" i="1" dirty="0" err="1"/>
              <a:t>sqft_basement</a:t>
            </a:r>
            <a:r>
              <a:rPr lang="en-US" i="1" dirty="0"/>
              <a:t>, </a:t>
            </a:r>
            <a:r>
              <a:rPr lang="en-US" i="1" dirty="0" err="1"/>
              <a:t>yr_built</a:t>
            </a:r>
            <a:r>
              <a:rPr lang="en-US" i="1" dirty="0"/>
              <a:t>, </a:t>
            </a:r>
            <a:r>
              <a:rPr lang="en-US" i="1" dirty="0" err="1"/>
              <a:t>yr_renovated</a:t>
            </a:r>
            <a:r>
              <a:rPr lang="en-US" i="1" dirty="0"/>
              <a:t>, </a:t>
            </a:r>
            <a:r>
              <a:rPr lang="en-US" i="1" dirty="0" err="1"/>
              <a:t>zipcode</a:t>
            </a:r>
            <a:r>
              <a:rPr lang="en-US" i="1" dirty="0"/>
              <a:t>, age, sqft_living15, sqft_lot15</a:t>
            </a:r>
          </a:p>
          <a:p>
            <a:pPr algn="l"/>
            <a:endParaRPr lang="en-US" i="1" dirty="0"/>
          </a:p>
          <a:p>
            <a:pPr algn="l"/>
            <a:endParaRPr lang="en-US" dirty="0"/>
          </a:p>
        </p:txBody>
      </p:sp>
      <p:graphicFrame>
        <p:nvGraphicFramePr>
          <p:cNvPr id="8" name="Table 8">
            <a:extLst>
              <a:ext uri="{FF2B5EF4-FFF2-40B4-BE49-F238E27FC236}">
                <a16:creationId xmlns:a16="http://schemas.microsoft.com/office/drawing/2014/main" id="{4D16D393-30EF-42A2-9065-4D84EB345703}"/>
              </a:ext>
            </a:extLst>
          </p:cNvPr>
          <p:cNvGraphicFramePr>
            <a:graphicFrameLocks noGrp="1"/>
          </p:cNvGraphicFramePr>
          <p:nvPr>
            <p:extLst>
              <p:ext uri="{D42A27DB-BD31-4B8C-83A1-F6EECF244321}">
                <p14:modId xmlns:p14="http://schemas.microsoft.com/office/powerpoint/2010/main" val="1305836934"/>
              </p:ext>
            </p:extLst>
          </p:nvPr>
        </p:nvGraphicFramePr>
        <p:xfrm>
          <a:off x="1143000" y="6128425"/>
          <a:ext cx="4572000" cy="134095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713149458"/>
                    </a:ext>
                  </a:extLst>
                </a:gridCol>
                <a:gridCol w="1143000">
                  <a:extLst>
                    <a:ext uri="{9D8B030D-6E8A-4147-A177-3AD203B41FA5}">
                      <a16:colId xmlns:a16="http://schemas.microsoft.com/office/drawing/2014/main" val="3131275780"/>
                    </a:ext>
                  </a:extLst>
                </a:gridCol>
                <a:gridCol w="1143000">
                  <a:extLst>
                    <a:ext uri="{9D8B030D-6E8A-4147-A177-3AD203B41FA5}">
                      <a16:colId xmlns:a16="http://schemas.microsoft.com/office/drawing/2014/main" val="2988562261"/>
                    </a:ext>
                  </a:extLst>
                </a:gridCol>
                <a:gridCol w="1143000">
                  <a:extLst>
                    <a:ext uri="{9D8B030D-6E8A-4147-A177-3AD203B41FA5}">
                      <a16:colId xmlns:a16="http://schemas.microsoft.com/office/drawing/2014/main" val="1456183834"/>
                    </a:ext>
                  </a:extLst>
                </a:gridCol>
              </a:tblGrid>
              <a:tr h="632298">
                <a:tc>
                  <a:txBody>
                    <a:bodyPr/>
                    <a:lstStyle/>
                    <a:p>
                      <a:endParaRPr lang="en-US" dirty="0"/>
                    </a:p>
                  </a:txBody>
                  <a:tcPr/>
                </a:tc>
                <a:tc>
                  <a:txBody>
                    <a:bodyPr/>
                    <a:lstStyle/>
                    <a:p>
                      <a:r>
                        <a:rPr lang="en-US" dirty="0"/>
                        <a:t>Mean Absolute Error</a:t>
                      </a:r>
                    </a:p>
                  </a:txBody>
                  <a:tcPr/>
                </a:tc>
                <a:tc>
                  <a:txBody>
                    <a:bodyPr/>
                    <a:lstStyle/>
                    <a:p>
                      <a:r>
                        <a:rPr lang="en-US" dirty="0"/>
                        <a:t>Root Mean Square Error</a:t>
                      </a:r>
                    </a:p>
                  </a:txBody>
                  <a:tcPr/>
                </a:tc>
                <a:tc>
                  <a:txBody>
                    <a:bodyPr/>
                    <a:lstStyle/>
                    <a:p>
                      <a:r>
                        <a:rPr lang="en-US" dirty="0"/>
                        <a:t>R Squared Value</a:t>
                      </a:r>
                    </a:p>
                  </a:txBody>
                  <a:tcPr/>
                </a:tc>
                <a:extLst>
                  <a:ext uri="{0D108BD9-81ED-4DB2-BD59-A6C34878D82A}">
                    <a16:rowId xmlns:a16="http://schemas.microsoft.com/office/drawing/2014/main" val="601697427"/>
                  </a:ext>
                </a:extLst>
              </a:tr>
              <a:tr h="632298">
                <a:tc>
                  <a:txBody>
                    <a:bodyPr/>
                    <a:lstStyle/>
                    <a:p>
                      <a:r>
                        <a:rPr lang="en-US" dirty="0"/>
                        <a:t>Validation</a:t>
                      </a:r>
                    </a:p>
                  </a:txBody>
                  <a:tcPr/>
                </a:tc>
                <a:tc>
                  <a:txBody>
                    <a:bodyPr/>
                    <a:lstStyle/>
                    <a:p>
                      <a:r>
                        <a:rPr lang="en-US" dirty="0"/>
                        <a:t>72336.169</a:t>
                      </a:r>
                    </a:p>
                  </a:txBody>
                  <a:tcPr/>
                </a:tc>
                <a:tc>
                  <a:txBody>
                    <a:bodyPr/>
                    <a:lstStyle/>
                    <a:p>
                      <a:r>
                        <a:rPr lang="en-US" dirty="0"/>
                        <a:t>125404.843</a:t>
                      </a:r>
                    </a:p>
                  </a:txBody>
                  <a:tcPr/>
                </a:tc>
                <a:tc>
                  <a:txBody>
                    <a:bodyPr/>
                    <a:lstStyle/>
                    <a:p>
                      <a:r>
                        <a:rPr lang="en-US" dirty="0"/>
                        <a:t>0.877</a:t>
                      </a:r>
                    </a:p>
                  </a:txBody>
                  <a:tcPr/>
                </a:tc>
                <a:extLst>
                  <a:ext uri="{0D108BD9-81ED-4DB2-BD59-A6C34878D82A}">
                    <a16:rowId xmlns:a16="http://schemas.microsoft.com/office/drawing/2014/main" val="3357930262"/>
                  </a:ext>
                </a:extLst>
              </a:tr>
            </a:tbl>
          </a:graphicData>
        </a:graphic>
      </p:graphicFrame>
    </p:spTree>
    <p:extLst>
      <p:ext uri="{BB962C8B-B14F-4D97-AF65-F5344CB8AC3E}">
        <p14:creationId xmlns:p14="http://schemas.microsoft.com/office/powerpoint/2010/main" val="293844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BE5A24-B84A-444A-973D-1A98C293ED55}"/>
              </a:ext>
            </a:extLst>
          </p:cNvPr>
          <p:cNvSpPr>
            <a:spLocks noGrp="1"/>
          </p:cNvSpPr>
          <p:nvPr>
            <p:ph type="body" idx="1"/>
          </p:nvPr>
        </p:nvSpPr>
        <p:spPr>
          <a:xfrm>
            <a:off x="445770" y="836578"/>
            <a:ext cx="5966461" cy="8307421"/>
          </a:xfrm>
        </p:spPr>
        <p:txBody>
          <a:bodyPr/>
          <a:lstStyle/>
          <a:p>
            <a:pPr algn="l"/>
            <a:r>
              <a:rPr lang="en-US" dirty="0"/>
              <a:t>Model 2: (Forward Selection)</a:t>
            </a:r>
          </a:p>
          <a:p>
            <a:pPr algn="l"/>
            <a:r>
              <a:rPr lang="en-US" dirty="0"/>
              <a:t>Stepwise model was run to identify model with Maximum Validation Square. The objective was to compare the best model from stepwise method.</a:t>
            </a:r>
          </a:p>
          <a:p>
            <a:pPr algn="l"/>
            <a:endParaRPr lang="en-US" dirty="0"/>
          </a:p>
          <a:p>
            <a:pPr algn="l"/>
            <a:r>
              <a:rPr lang="en-US" dirty="0"/>
              <a:t>Variable selection is done using </a:t>
            </a:r>
            <a:r>
              <a:rPr lang="en-US" u="sng" dirty="0"/>
              <a:t>forward selection</a:t>
            </a:r>
            <a:r>
              <a:rPr lang="en-US" dirty="0"/>
              <a:t> method. Starting with one predictors and then adding on predictors and checking if model improves. If it doesn’t, remove them</a:t>
            </a:r>
          </a:p>
          <a:p>
            <a:pPr algn="l"/>
            <a:endParaRPr lang="en-US" dirty="0"/>
          </a:p>
          <a:p>
            <a:pPr algn="l"/>
            <a:r>
              <a:rPr lang="en-US" dirty="0"/>
              <a:t>Validation Scores:</a:t>
            </a:r>
          </a:p>
        </p:txBody>
      </p:sp>
      <p:graphicFrame>
        <p:nvGraphicFramePr>
          <p:cNvPr id="4" name="Table 4">
            <a:extLst>
              <a:ext uri="{FF2B5EF4-FFF2-40B4-BE49-F238E27FC236}">
                <a16:creationId xmlns:a16="http://schemas.microsoft.com/office/drawing/2014/main" id="{F900489A-4175-40C8-BA4E-EDA54400C377}"/>
              </a:ext>
            </a:extLst>
          </p:cNvPr>
          <p:cNvGraphicFramePr>
            <a:graphicFrameLocks noGrp="1"/>
          </p:cNvGraphicFramePr>
          <p:nvPr>
            <p:extLst>
              <p:ext uri="{D42A27DB-BD31-4B8C-83A1-F6EECF244321}">
                <p14:modId xmlns:p14="http://schemas.microsoft.com/office/powerpoint/2010/main" val="1715033483"/>
              </p:ext>
            </p:extLst>
          </p:nvPr>
        </p:nvGraphicFramePr>
        <p:xfrm>
          <a:off x="445769" y="4260716"/>
          <a:ext cx="5966459" cy="5136208"/>
        </p:xfrm>
        <a:graphic>
          <a:graphicData uri="http://schemas.openxmlformats.org/drawingml/2006/table">
            <a:tbl>
              <a:tblPr firstRow="1" bandRow="1">
                <a:tableStyleId>{5C22544A-7EE6-4342-B048-85BDC9FD1C3A}</a:tableStyleId>
              </a:tblPr>
              <a:tblGrid>
                <a:gridCol w="570823">
                  <a:extLst>
                    <a:ext uri="{9D8B030D-6E8A-4147-A177-3AD203B41FA5}">
                      <a16:colId xmlns:a16="http://schemas.microsoft.com/office/drawing/2014/main" val="4252328656"/>
                    </a:ext>
                  </a:extLst>
                </a:gridCol>
                <a:gridCol w="2446455">
                  <a:extLst>
                    <a:ext uri="{9D8B030D-6E8A-4147-A177-3AD203B41FA5}">
                      <a16:colId xmlns:a16="http://schemas.microsoft.com/office/drawing/2014/main" val="3319372348"/>
                    </a:ext>
                  </a:extLst>
                </a:gridCol>
                <a:gridCol w="1128408">
                  <a:extLst>
                    <a:ext uri="{9D8B030D-6E8A-4147-A177-3AD203B41FA5}">
                      <a16:colId xmlns:a16="http://schemas.microsoft.com/office/drawing/2014/main" val="3434839319"/>
                    </a:ext>
                  </a:extLst>
                </a:gridCol>
                <a:gridCol w="1167319">
                  <a:extLst>
                    <a:ext uri="{9D8B030D-6E8A-4147-A177-3AD203B41FA5}">
                      <a16:colId xmlns:a16="http://schemas.microsoft.com/office/drawing/2014/main" val="4229083936"/>
                    </a:ext>
                  </a:extLst>
                </a:gridCol>
                <a:gridCol w="653454">
                  <a:extLst>
                    <a:ext uri="{9D8B030D-6E8A-4147-A177-3AD203B41FA5}">
                      <a16:colId xmlns:a16="http://schemas.microsoft.com/office/drawing/2014/main" val="1940638096"/>
                    </a:ext>
                  </a:extLst>
                </a:gridCol>
              </a:tblGrid>
              <a:tr h="881081">
                <a:tc>
                  <a:txBody>
                    <a:bodyPr/>
                    <a:lstStyle/>
                    <a:p>
                      <a:endParaRPr lang="en-US" sz="800" dirty="0"/>
                    </a:p>
                  </a:txBody>
                  <a:tcPr/>
                </a:tc>
                <a:tc>
                  <a:txBody>
                    <a:bodyPr/>
                    <a:lstStyle/>
                    <a:p>
                      <a:r>
                        <a:rPr lang="en-US" sz="800" dirty="0"/>
                        <a:t>Features</a:t>
                      </a:r>
                    </a:p>
                  </a:txBody>
                  <a:tcPr/>
                </a:tc>
                <a:tc>
                  <a:txBody>
                    <a:bodyPr/>
                    <a:lstStyle/>
                    <a:p>
                      <a:r>
                        <a:rPr lang="en-US" sz="800" dirty="0"/>
                        <a:t>Mean Absolute Error</a:t>
                      </a:r>
                    </a:p>
                  </a:txBody>
                  <a:tcPr/>
                </a:tc>
                <a:tc>
                  <a:txBody>
                    <a:bodyPr/>
                    <a:lstStyle/>
                    <a:p>
                      <a:r>
                        <a:rPr lang="en-US" sz="800" dirty="0"/>
                        <a:t>Root Mean Square Error</a:t>
                      </a:r>
                    </a:p>
                  </a:txBody>
                  <a:tcPr/>
                </a:tc>
                <a:tc>
                  <a:txBody>
                    <a:bodyPr/>
                    <a:lstStyle/>
                    <a:p>
                      <a:r>
                        <a:rPr lang="en-US" sz="800" dirty="0"/>
                        <a:t>R Squared Value</a:t>
                      </a:r>
                    </a:p>
                  </a:txBody>
                  <a:tcPr/>
                </a:tc>
                <a:extLst>
                  <a:ext uri="{0D108BD9-81ED-4DB2-BD59-A6C34878D82A}">
                    <a16:rowId xmlns:a16="http://schemas.microsoft.com/office/drawing/2014/main" val="1965687608"/>
                  </a:ext>
                </a:extLst>
              </a:tr>
              <a:tr h="397682">
                <a:tc>
                  <a:txBody>
                    <a:bodyPr/>
                    <a:lstStyle/>
                    <a:p>
                      <a:r>
                        <a:rPr lang="en-US" sz="1000" dirty="0"/>
                        <a:t>1</a:t>
                      </a:r>
                    </a:p>
                  </a:txBody>
                  <a:tcPr/>
                </a:tc>
                <a:tc>
                  <a:txBody>
                    <a:bodyPr/>
                    <a:lstStyle/>
                    <a:p>
                      <a:r>
                        <a:rPr lang="en-US" sz="1000" dirty="0" err="1"/>
                        <a:t>Sqft_living</a:t>
                      </a:r>
                      <a:endParaRPr lang="en-US" sz="1000" dirty="0"/>
                    </a:p>
                  </a:txBody>
                  <a:tcPr/>
                </a:tc>
                <a:tc>
                  <a:txBody>
                    <a:bodyPr/>
                    <a:lstStyle/>
                    <a:p>
                      <a:r>
                        <a:rPr lang="en-US" sz="1000" dirty="0"/>
                        <a:t>173509.458</a:t>
                      </a:r>
                    </a:p>
                  </a:txBody>
                  <a:tcPr/>
                </a:tc>
                <a:tc>
                  <a:txBody>
                    <a:bodyPr/>
                    <a:lstStyle/>
                    <a:p>
                      <a:r>
                        <a:rPr lang="en-US" sz="1000" dirty="0"/>
                        <a:t>255529.738</a:t>
                      </a:r>
                    </a:p>
                  </a:txBody>
                  <a:tcPr/>
                </a:tc>
                <a:tc>
                  <a:txBody>
                    <a:bodyPr/>
                    <a:lstStyle/>
                    <a:p>
                      <a:r>
                        <a:rPr lang="en-US" sz="1000" dirty="0"/>
                        <a:t>0.485</a:t>
                      </a:r>
                    </a:p>
                  </a:txBody>
                  <a:tcPr/>
                </a:tc>
                <a:extLst>
                  <a:ext uri="{0D108BD9-81ED-4DB2-BD59-A6C34878D82A}">
                    <a16:rowId xmlns:a16="http://schemas.microsoft.com/office/drawing/2014/main" val="3314437041"/>
                  </a:ext>
                </a:extLst>
              </a:tr>
              <a:tr h="397682">
                <a:tc>
                  <a:txBody>
                    <a:bodyPr/>
                    <a:lstStyle/>
                    <a:p>
                      <a:r>
                        <a:rPr lang="en-US" sz="1000" dirty="0"/>
                        <a:t>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endParaRPr lang="en-US" sz="1000" dirty="0"/>
                    </a:p>
                  </a:txBody>
                  <a:tcPr/>
                </a:tc>
                <a:tc>
                  <a:txBody>
                    <a:bodyPr/>
                    <a:lstStyle/>
                    <a:p>
                      <a:r>
                        <a:rPr lang="en-US" sz="1000" dirty="0"/>
                        <a:t>114010.674</a:t>
                      </a:r>
                    </a:p>
                  </a:txBody>
                  <a:tcPr/>
                </a:tc>
                <a:tc>
                  <a:txBody>
                    <a:bodyPr/>
                    <a:lstStyle/>
                    <a:p>
                      <a:r>
                        <a:rPr lang="en-US" sz="1000" dirty="0"/>
                        <a:t>186771.112</a:t>
                      </a:r>
                    </a:p>
                  </a:txBody>
                  <a:tcPr/>
                </a:tc>
                <a:tc>
                  <a:txBody>
                    <a:bodyPr/>
                    <a:lstStyle/>
                    <a:p>
                      <a:r>
                        <a:rPr lang="en-US" sz="1000" dirty="0"/>
                        <a:t>0.725</a:t>
                      </a:r>
                    </a:p>
                  </a:txBody>
                  <a:tcPr/>
                </a:tc>
                <a:extLst>
                  <a:ext uri="{0D108BD9-81ED-4DB2-BD59-A6C34878D82A}">
                    <a16:rowId xmlns:a16="http://schemas.microsoft.com/office/drawing/2014/main" val="2826570231"/>
                  </a:ext>
                </a:extLst>
              </a:tr>
              <a:tr h="380526">
                <a:tc>
                  <a:txBody>
                    <a:bodyPr/>
                    <a:lstStyle/>
                    <a:p>
                      <a:r>
                        <a:rPr lang="en-US" sz="1000" dirty="0"/>
                        <a:t>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r>
                        <a:rPr lang="en-US" sz="1000" dirty="0"/>
                        <a:t>, View</a:t>
                      </a:r>
                    </a:p>
                  </a:txBody>
                  <a:tcPr/>
                </a:tc>
                <a:tc>
                  <a:txBody>
                    <a:bodyPr/>
                    <a:lstStyle/>
                    <a:p>
                      <a:r>
                        <a:rPr lang="en-US" sz="1000" dirty="0"/>
                        <a:t>107717.47</a:t>
                      </a:r>
                    </a:p>
                  </a:txBody>
                  <a:tcPr/>
                </a:tc>
                <a:tc>
                  <a:txBody>
                    <a:bodyPr/>
                    <a:lstStyle/>
                    <a:p>
                      <a:r>
                        <a:rPr lang="en-US" sz="1000" dirty="0"/>
                        <a:t>175090.842</a:t>
                      </a:r>
                    </a:p>
                  </a:txBody>
                  <a:tcPr/>
                </a:tc>
                <a:tc>
                  <a:txBody>
                    <a:bodyPr/>
                    <a:lstStyle/>
                    <a:p>
                      <a:r>
                        <a:rPr lang="en-US" sz="1000" dirty="0"/>
                        <a:t>0.758</a:t>
                      </a:r>
                    </a:p>
                  </a:txBody>
                  <a:tcPr/>
                </a:tc>
                <a:extLst>
                  <a:ext uri="{0D108BD9-81ED-4DB2-BD59-A6C34878D82A}">
                    <a16:rowId xmlns:a16="http://schemas.microsoft.com/office/drawing/2014/main" val="3039432331"/>
                  </a:ext>
                </a:extLst>
              </a:tr>
              <a:tr h="397682">
                <a:tc>
                  <a:txBody>
                    <a:bodyPr/>
                    <a:lstStyle/>
                    <a:p>
                      <a:r>
                        <a:rPr lang="en-US" sz="1000" dirty="0"/>
                        <a:t>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r>
                        <a:rPr lang="en-US" sz="1000" dirty="0"/>
                        <a:t>, View, grade</a:t>
                      </a:r>
                    </a:p>
                  </a:txBody>
                  <a:tcPr/>
                </a:tc>
                <a:tc>
                  <a:txBody>
                    <a:bodyPr/>
                    <a:lstStyle/>
                    <a:p>
                      <a:r>
                        <a:rPr lang="en-US" sz="1000" dirty="0"/>
                        <a:t>104691.145</a:t>
                      </a:r>
                    </a:p>
                  </a:txBody>
                  <a:tcPr/>
                </a:tc>
                <a:tc>
                  <a:txBody>
                    <a:bodyPr/>
                    <a:lstStyle/>
                    <a:p>
                      <a:r>
                        <a:rPr lang="en-US" sz="1000" dirty="0"/>
                        <a:t>170607.345</a:t>
                      </a:r>
                    </a:p>
                  </a:txBody>
                  <a:tcPr/>
                </a:tc>
                <a:tc>
                  <a:txBody>
                    <a:bodyPr/>
                    <a:lstStyle/>
                    <a:p>
                      <a:r>
                        <a:rPr lang="en-US" sz="1000" dirty="0"/>
                        <a:t>0.771</a:t>
                      </a:r>
                    </a:p>
                  </a:txBody>
                  <a:tcPr/>
                </a:tc>
                <a:extLst>
                  <a:ext uri="{0D108BD9-81ED-4DB2-BD59-A6C34878D82A}">
                    <a16:rowId xmlns:a16="http://schemas.microsoft.com/office/drawing/2014/main" val="2340520403"/>
                  </a:ext>
                </a:extLst>
              </a:tr>
              <a:tr h="498003">
                <a:tc>
                  <a:txBody>
                    <a:bodyPr/>
                    <a:lstStyle/>
                    <a:p>
                      <a:r>
                        <a:rPr lang="en-US" sz="1000" dirty="0"/>
                        <a:t>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r>
                        <a:rPr lang="en-US" sz="1000" dirty="0"/>
                        <a:t>, View, grade, Waterfront</a:t>
                      </a:r>
                    </a:p>
                  </a:txBody>
                  <a:tcPr/>
                </a:tc>
                <a:tc>
                  <a:txBody>
                    <a:bodyPr/>
                    <a:lstStyle/>
                    <a:p>
                      <a:r>
                        <a:rPr lang="en-US" sz="1000" dirty="0"/>
                        <a:t>102543.594</a:t>
                      </a:r>
                    </a:p>
                  </a:txBody>
                  <a:tcPr/>
                </a:tc>
                <a:tc>
                  <a:txBody>
                    <a:bodyPr/>
                    <a:lstStyle/>
                    <a:p>
                      <a:r>
                        <a:rPr lang="en-US" sz="1000" dirty="0"/>
                        <a:t>163060.215</a:t>
                      </a:r>
                    </a:p>
                  </a:txBody>
                  <a:tcPr/>
                </a:tc>
                <a:tc>
                  <a:txBody>
                    <a:bodyPr/>
                    <a:lstStyle/>
                    <a:p>
                      <a:r>
                        <a:rPr lang="en-US" sz="1000" dirty="0"/>
                        <a:t>0.79</a:t>
                      </a:r>
                    </a:p>
                  </a:txBody>
                  <a:tcPr/>
                </a:tc>
                <a:extLst>
                  <a:ext uri="{0D108BD9-81ED-4DB2-BD59-A6C34878D82A}">
                    <a16:rowId xmlns:a16="http://schemas.microsoft.com/office/drawing/2014/main" val="1397741678"/>
                  </a:ext>
                </a:extLst>
              </a:tr>
              <a:tr h="498003">
                <a:tc>
                  <a:txBody>
                    <a:bodyPr/>
                    <a:lstStyle/>
                    <a:p>
                      <a:r>
                        <a:rPr lang="en-US" sz="1000" dirty="0"/>
                        <a:t>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r>
                        <a:rPr lang="en-US" sz="1000" dirty="0"/>
                        <a:t>, View, grade, Waterfront, age</a:t>
                      </a:r>
                    </a:p>
                  </a:txBody>
                  <a:tcPr/>
                </a:tc>
                <a:tc>
                  <a:txBody>
                    <a:bodyPr/>
                    <a:lstStyle/>
                    <a:p>
                      <a:r>
                        <a:rPr lang="en-US" sz="1000" dirty="0"/>
                        <a:t>100731.934</a:t>
                      </a:r>
                    </a:p>
                  </a:txBody>
                  <a:tcPr/>
                </a:tc>
                <a:tc>
                  <a:txBody>
                    <a:bodyPr/>
                    <a:lstStyle/>
                    <a:p>
                      <a:r>
                        <a:rPr lang="en-US" sz="1000" dirty="0"/>
                        <a:t>160796.852</a:t>
                      </a:r>
                    </a:p>
                  </a:txBody>
                  <a:tcPr/>
                </a:tc>
                <a:tc>
                  <a:txBody>
                    <a:bodyPr/>
                    <a:lstStyle/>
                    <a:p>
                      <a:r>
                        <a:rPr lang="en-US" sz="1000" dirty="0"/>
                        <a:t>0.796</a:t>
                      </a:r>
                    </a:p>
                  </a:txBody>
                  <a:tcPr/>
                </a:tc>
                <a:extLst>
                  <a:ext uri="{0D108BD9-81ED-4DB2-BD59-A6C34878D82A}">
                    <a16:rowId xmlns:a16="http://schemas.microsoft.com/office/drawing/2014/main" val="1982997993"/>
                  </a:ext>
                </a:extLst>
              </a:tr>
              <a:tr h="498003">
                <a:tc>
                  <a:txBody>
                    <a:bodyPr/>
                    <a:lstStyle/>
                    <a:p>
                      <a:r>
                        <a:rPr lang="en-US" sz="1000" dirty="0"/>
                        <a:t>7</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err="1"/>
                        <a:t>Sqft_living</a:t>
                      </a:r>
                      <a:r>
                        <a:rPr lang="en-US" sz="1000" dirty="0"/>
                        <a:t>, </a:t>
                      </a:r>
                      <a:r>
                        <a:rPr lang="en-US" sz="1000" dirty="0" err="1"/>
                        <a:t>Zipcde</a:t>
                      </a:r>
                      <a:r>
                        <a:rPr lang="en-US" sz="1000" dirty="0"/>
                        <a:t>, View, grade, Waterfront, age, condition</a:t>
                      </a:r>
                    </a:p>
                  </a:txBody>
                  <a:tcPr/>
                </a:tc>
                <a:tc>
                  <a:txBody>
                    <a:bodyPr/>
                    <a:lstStyle/>
                    <a:p>
                      <a:r>
                        <a:rPr lang="en-US" sz="1000" dirty="0"/>
                        <a:t>100212.358</a:t>
                      </a:r>
                    </a:p>
                  </a:txBody>
                  <a:tcPr/>
                </a:tc>
                <a:tc>
                  <a:txBody>
                    <a:bodyPr/>
                    <a:lstStyle/>
                    <a:p>
                      <a:r>
                        <a:rPr lang="en-US" sz="1000" dirty="0"/>
                        <a:t>160522.312</a:t>
                      </a:r>
                    </a:p>
                  </a:txBody>
                  <a:tcPr/>
                </a:tc>
                <a:tc>
                  <a:txBody>
                    <a:bodyPr/>
                    <a:lstStyle/>
                    <a:p>
                      <a:r>
                        <a:rPr lang="en-US" sz="1000" dirty="0"/>
                        <a:t>0.797</a:t>
                      </a:r>
                    </a:p>
                  </a:txBody>
                  <a:tcPr/>
                </a:tc>
                <a:extLst>
                  <a:ext uri="{0D108BD9-81ED-4DB2-BD59-A6C34878D82A}">
                    <a16:rowId xmlns:a16="http://schemas.microsoft.com/office/drawing/2014/main" val="2983194028"/>
                  </a:ext>
                </a:extLst>
              </a:tr>
              <a:tr h="498003">
                <a:tc>
                  <a:txBody>
                    <a:bodyPr/>
                    <a:lstStyle/>
                    <a:p>
                      <a:r>
                        <a:rPr lang="en-US" sz="1000" dirty="0"/>
                        <a:t>8</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Log(</a:t>
                      </a:r>
                      <a:r>
                        <a:rPr lang="en-US" sz="1000" dirty="0" err="1"/>
                        <a:t>Sqft_living</a:t>
                      </a:r>
                      <a:r>
                        <a:rPr lang="en-US" sz="1000" dirty="0"/>
                        <a:t>), </a:t>
                      </a:r>
                      <a:r>
                        <a:rPr lang="en-US" sz="1000" dirty="0" err="1"/>
                        <a:t>Zipcde</a:t>
                      </a:r>
                      <a:r>
                        <a:rPr lang="en-US" sz="1000" dirty="0"/>
                        <a:t>, View, grade, Waterfront, age, condition</a:t>
                      </a:r>
                    </a:p>
                  </a:txBody>
                  <a:tcPr/>
                </a:tc>
                <a:tc>
                  <a:txBody>
                    <a:bodyPr/>
                    <a:lstStyle/>
                    <a:p>
                      <a:r>
                        <a:rPr lang="en-US" sz="1000" dirty="0"/>
                        <a:t>75523.716</a:t>
                      </a:r>
                    </a:p>
                  </a:txBody>
                  <a:tcPr/>
                </a:tc>
                <a:tc>
                  <a:txBody>
                    <a:bodyPr/>
                    <a:lstStyle/>
                    <a:p>
                      <a:r>
                        <a:rPr lang="en-US" sz="1000" dirty="0"/>
                        <a:t>126432.916</a:t>
                      </a:r>
                    </a:p>
                  </a:txBody>
                  <a:tcPr/>
                </a:tc>
                <a:tc>
                  <a:txBody>
                    <a:bodyPr/>
                    <a:lstStyle/>
                    <a:p>
                      <a:r>
                        <a:rPr lang="en-US" sz="1000" dirty="0"/>
                        <a:t>0.865</a:t>
                      </a:r>
                    </a:p>
                  </a:txBody>
                  <a:tcPr/>
                </a:tc>
                <a:extLst>
                  <a:ext uri="{0D108BD9-81ED-4DB2-BD59-A6C34878D82A}">
                    <a16:rowId xmlns:a16="http://schemas.microsoft.com/office/drawing/2014/main" val="2330234400"/>
                  </a:ext>
                </a:extLst>
              </a:tr>
              <a:tr h="689543">
                <a:tc>
                  <a:txBody>
                    <a:bodyPr/>
                    <a:lstStyle/>
                    <a:p>
                      <a:r>
                        <a:rPr lang="en-US" sz="1000" dirty="0"/>
                        <a:t>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Log(</a:t>
                      </a:r>
                      <a:r>
                        <a:rPr lang="en-US" sz="1000" dirty="0" err="1"/>
                        <a:t>Sqft_living</a:t>
                      </a:r>
                      <a:r>
                        <a:rPr lang="en-US" sz="1000" dirty="0"/>
                        <a:t>), </a:t>
                      </a:r>
                      <a:r>
                        <a:rPr lang="en-US" sz="1000" dirty="0" err="1"/>
                        <a:t>Zipcde</a:t>
                      </a:r>
                      <a:r>
                        <a:rPr lang="en-US" sz="1000" dirty="0"/>
                        <a:t>, View, grade, Waterfront, age, condition, sqft_living15</a:t>
                      </a:r>
                    </a:p>
                  </a:txBody>
                  <a:tcPr/>
                </a:tc>
                <a:tc>
                  <a:txBody>
                    <a:bodyPr/>
                    <a:lstStyle/>
                    <a:p>
                      <a:r>
                        <a:rPr lang="en-US" sz="1000" dirty="0"/>
                        <a:t>74305.251</a:t>
                      </a:r>
                    </a:p>
                  </a:txBody>
                  <a:tcPr/>
                </a:tc>
                <a:tc>
                  <a:txBody>
                    <a:bodyPr/>
                    <a:lstStyle/>
                    <a:p>
                      <a:r>
                        <a:rPr lang="en-US" sz="1000" dirty="0"/>
                        <a:t>124955.018</a:t>
                      </a:r>
                    </a:p>
                  </a:txBody>
                  <a:tcPr/>
                </a:tc>
                <a:tc>
                  <a:txBody>
                    <a:bodyPr/>
                    <a:lstStyle/>
                    <a:p>
                      <a:r>
                        <a:rPr lang="en-US" sz="1000" dirty="0"/>
                        <a:t>0.87</a:t>
                      </a:r>
                    </a:p>
                  </a:txBody>
                  <a:tcPr/>
                </a:tc>
                <a:extLst>
                  <a:ext uri="{0D108BD9-81ED-4DB2-BD59-A6C34878D82A}">
                    <a16:rowId xmlns:a16="http://schemas.microsoft.com/office/drawing/2014/main" val="698205602"/>
                  </a:ext>
                </a:extLst>
              </a:tr>
            </a:tbl>
          </a:graphicData>
        </a:graphic>
      </p:graphicFrame>
    </p:spTree>
    <p:extLst>
      <p:ext uri="{BB962C8B-B14F-4D97-AF65-F5344CB8AC3E}">
        <p14:creationId xmlns:p14="http://schemas.microsoft.com/office/powerpoint/2010/main" val="36009132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521</TotalTime>
  <Words>1586</Words>
  <Application>Microsoft Office PowerPoint</Application>
  <PresentationFormat>A4 Paper (210x297 mm)</PresentationFormat>
  <Paragraphs>170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King County House Prices Prediction Model</vt:lpstr>
      <vt:lpstr>Problem Statement</vt:lpstr>
      <vt:lpstr>Data Dictionary</vt:lpstr>
      <vt:lpstr>Data Pre-Processing</vt:lpstr>
      <vt:lpstr>Univariant Analysis -Histogram</vt:lpstr>
      <vt:lpstr>Bi Variant Analysis – Scatter plot</vt:lpstr>
      <vt:lpstr>Correlation Matrix</vt:lpstr>
      <vt:lpstr>Model building</vt:lpstr>
      <vt:lpstr>PowerPoint Presentation</vt:lpstr>
      <vt:lpstr>Model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Thanis Ranjith</dc:creator>
  <cp:lastModifiedBy>Thanis Ranjith</cp:lastModifiedBy>
  <cp:revision>40</cp:revision>
  <dcterms:created xsi:type="dcterms:W3CDTF">2020-05-30T08:02:27Z</dcterms:created>
  <dcterms:modified xsi:type="dcterms:W3CDTF">2020-05-30T16:44:06Z</dcterms:modified>
</cp:coreProperties>
</file>