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70" r:id="rId10"/>
    <p:sldId id="272" r:id="rId11"/>
    <p:sldId id="271" r:id="rId12"/>
    <p:sldId id="273" r:id="rId13"/>
    <p:sldId id="274" r:id="rId14"/>
    <p:sldId id="275" r:id="rId15"/>
    <p:sldId id="269" r:id="rId16"/>
    <p:sldId id="277" r:id="rId17"/>
    <p:sldId id="276" r:id="rId18"/>
    <p:sldId id="278" r:id="rId19"/>
    <p:sldId id="280" r:id="rId20"/>
    <p:sldId id="281" r:id="rId21"/>
    <p:sldId id="266" r:id="rId22"/>
    <p:sldId id="268" r:id="rId23"/>
    <p:sldId id="267" r:id="rId2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21/01/2021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21/01/2021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21/01/2021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21/01/2021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21/01/2021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21/01/2021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21/01/2021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21/01/2021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21/01/2021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21/01/2021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21/01/2021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21/01/2021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Maven build scan demo</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15742" y="1825625"/>
            <a:ext cx="9360516" cy="4351338"/>
          </a:xfrm>
          <a:prstGeom prst="rect">
            <a:avLst/>
          </a:prstGeom>
        </p:spPr>
      </p:pic>
    </p:spTree>
    <p:extLst>
      <p:ext uri="{BB962C8B-B14F-4D97-AF65-F5344CB8AC3E}">
        <p14:creationId xmlns:p14="http://schemas.microsoft.com/office/powerpoint/2010/main" val="132058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that the two builds produce the same artifact</a:t>
            </a:r>
          </a:p>
        </p:txBody>
      </p:sp>
      <p:sp>
        <p:nvSpPr>
          <p:cNvPr id="3" name="Content Placeholder 2"/>
          <p:cNvSpPr>
            <a:spLocks noGrp="1"/>
          </p:cNvSpPr>
          <p:nvPr>
            <p:ph idx="1"/>
          </p:nvPr>
        </p:nvSpPr>
        <p:spPr/>
        <p:txBody>
          <a:bodyPr/>
          <a:lstStyle/>
          <a:p>
            <a:r>
              <a:rPr lang="en-US" dirty="0" smtClean="0"/>
              <a:t>This is a step to ensure that your deployments and tests don’t break</a:t>
            </a:r>
          </a:p>
          <a:p>
            <a:r>
              <a:rPr lang="en-US" dirty="0" smtClean="0"/>
              <a:t>If </a:t>
            </a:r>
            <a:r>
              <a:rPr lang="en-US" dirty="0" err="1" smtClean="0"/>
              <a:t>Gradle</a:t>
            </a:r>
            <a:r>
              <a:rPr lang="en-US" dirty="0" smtClean="0"/>
              <a:t> build produces the same output as the Maven build, this will you confidence in switching over</a:t>
            </a:r>
          </a:p>
          <a:p>
            <a:r>
              <a:rPr lang="en-US" dirty="0" smtClean="0"/>
              <a:t>Don’t need to verify every </a:t>
            </a:r>
            <a:r>
              <a:rPr lang="en-US" dirty="0" err="1" smtClean="0"/>
              <a:t>artifac</a:t>
            </a:r>
            <a:r>
              <a:rPr lang="en-US" dirty="0" smtClean="0"/>
              <a:t> at every stage. We can just focus on the critical output such as final reports and the </a:t>
            </a:r>
            <a:r>
              <a:rPr lang="en-US" dirty="0" err="1" smtClean="0"/>
              <a:t>artifacs</a:t>
            </a:r>
            <a:r>
              <a:rPr lang="en-US" dirty="0" smtClean="0"/>
              <a:t> that are published or deployed</a:t>
            </a:r>
            <a:endParaRPr lang="en-US" dirty="0" smtClean="0"/>
          </a:p>
          <a:p>
            <a:endParaRPr lang="en-US" dirty="0" smtClean="0"/>
          </a:p>
        </p:txBody>
      </p:sp>
    </p:spTree>
    <p:extLst>
      <p:ext uri="{BB962C8B-B14F-4D97-AF65-F5344CB8AC3E}">
        <p14:creationId xmlns:p14="http://schemas.microsoft.com/office/powerpoint/2010/main" val="217435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an automatic conversion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Command: </a:t>
            </a:r>
            <a:r>
              <a:rPr lang="en-US" dirty="0" err="1" smtClean="0"/>
              <a:t>gradle</a:t>
            </a:r>
            <a:r>
              <a:rPr lang="en-US" dirty="0" smtClean="0"/>
              <a:t> </a:t>
            </a:r>
            <a:r>
              <a:rPr lang="en-US" dirty="0" err="1" smtClean="0"/>
              <a:t>init</a:t>
            </a:r>
            <a:endParaRPr lang="en-US" dirty="0" smtClean="0"/>
          </a:p>
          <a:p>
            <a:r>
              <a:rPr lang="en-US" dirty="0" smtClean="0"/>
              <a:t>This convert an existing Maven build to </a:t>
            </a:r>
            <a:r>
              <a:rPr lang="en-US" dirty="0" err="1" smtClean="0"/>
              <a:t>Gradle</a:t>
            </a:r>
            <a:r>
              <a:rPr lang="en-US" dirty="0" smtClean="0"/>
              <a:t> automatically, even for multi-module builds.</a:t>
            </a:r>
          </a:p>
          <a:p>
            <a:r>
              <a:rPr lang="en-US" dirty="0" smtClean="0"/>
              <a:t>New </a:t>
            </a:r>
            <a:r>
              <a:rPr lang="en-US" dirty="0" err="1" smtClean="0"/>
              <a:t>Gradle</a:t>
            </a:r>
            <a:r>
              <a:rPr lang="en-US" dirty="0" smtClean="0"/>
              <a:t> build includes:</a:t>
            </a:r>
          </a:p>
          <a:p>
            <a:pPr lvl="1"/>
            <a:r>
              <a:rPr lang="en-US" dirty="0" smtClean="0"/>
              <a:t>All the custom repositories that are specified in the POM</a:t>
            </a:r>
          </a:p>
          <a:p>
            <a:pPr lvl="1"/>
            <a:r>
              <a:rPr lang="en-US" dirty="0" smtClean="0"/>
              <a:t>External and inter-project dependencies</a:t>
            </a:r>
          </a:p>
          <a:p>
            <a:pPr lvl="1"/>
            <a:r>
              <a:rPr lang="en-US" dirty="0" smtClean="0"/>
              <a:t>The appropriate plugins to build the project (limit to Maven Publish, Java and War Plugins)</a:t>
            </a:r>
          </a:p>
          <a:p>
            <a:r>
              <a:rPr lang="en-US" dirty="0" smtClean="0"/>
              <a:t>Some manual work:</a:t>
            </a:r>
          </a:p>
          <a:p>
            <a:pPr lvl="1"/>
            <a:r>
              <a:rPr lang="en-US" dirty="0" smtClean="0"/>
              <a:t>Using the Distribution Plugin</a:t>
            </a:r>
          </a:p>
          <a:p>
            <a:pPr lvl="1"/>
            <a:r>
              <a:rPr lang="en-US" dirty="0" smtClean="0"/>
              <a:t>Using the Java Library Distribution Plugin</a:t>
            </a:r>
          </a:p>
          <a:p>
            <a:pPr lvl="1"/>
            <a:r>
              <a:rPr lang="en-US" dirty="0" smtClean="0"/>
              <a:t>Using the Application Plugin</a:t>
            </a:r>
          </a:p>
          <a:p>
            <a:pPr lvl="1"/>
            <a:r>
              <a:rPr lang="en-US" dirty="0" smtClean="0"/>
              <a:t>Creating custom archive tasks</a:t>
            </a:r>
          </a:p>
          <a:p>
            <a:pPr lvl="1"/>
            <a:r>
              <a:rPr lang="en-US" dirty="0" smtClean="0"/>
              <a:t>Using a suitable community plugin from the </a:t>
            </a:r>
            <a:r>
              <a:rPr lang="en-US" dirty="0" err="1" smtClean="0"/>
              <a:t>Gradle</a:t>
            </a:r>
            <a:r>
              <a:rPr lang="en-US" dirty="0" smtClean="0"/>
              <a:t> plugin Portal</a:t>
            </a:r>
            <a:endParaRPr lang="en-US" dirty="0" smtClean="0"/>
          </a:p>
        </p:txBody>
      </p:sp>
    </p:spTree>
    <p:extLst>
      <p:ext uri="{BB962C8B-B14F-4D97-AF65-F5344CB8AC3E}">
        <p14:creationId xmlns:p14="http://schemas.microsoft.com/office/powerpoint/2010/main" val="179884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build scan for the </a:t>
            </a:r>
            <a:r>
              <a:rPr lang="en-US" dirty="0" err="1" smtClean="0"/>
              <a:t>Gradle</a:t>
            </a:r>
            <a:r>
              <a:rPr lang="en-US" dirty="0" smtClean="0"/>
              <a:t> build</a:t>
            </a:r>
            <a:endParaRPr lang="en-US" dirty="0"/>
          </a:p>
        </p:txBody>
      </p:sp>
      <p:sp>
        <p:nvSpPr>
          <p:cNvPr id="3" name="Content Placeholder 2"/>
          <p:cNvSpPr>
            <a:spLocks noGrp="1"/>
          </p:cNvSpPr>
          <p:nvPr>
            <p:ph idx="1"/>
          </p:nvPr>
        </p:nvSpPr>
        <p:spPr/>
        <p:txBody>
          <a:bodyPr>
            <a:normAutofit/>
          </a:bodyPr>
          <a:lstStyle/>
          <a:p>
            <a:r>
              <a:rPr lang="en-US" dirty="0" smtClean="0"/>
              <a:t>Visualize what’s happening in the build. See the project structure, the dependencies (regular and inter-project ones), what plugins are being used and console output of the build</a:t>
            </a:r>
          </a:p>
          <a:p>
            <a:r>
              <a:rPr lang="en-US" dirty="0" smtClean="0"/>
              <a:t>Build may fail, but the scan will still run. Compare the build scan for the </a:t>
            </a:r>
            <a:r>
              <a:rPr lang="en-US" dirty="0" err="1" smtClean="0"/>
              <a:t>Gradle</a:t>
            </a:r>
            <a:r>
              <a:rPr lang="en-US" dirty="0" smtClean="0"/>
              <a:t> build to the Maven build to troubleshoot the failures.</a:t>
            </a:r>
          </a:p>
          <a:p>
            <a:r>
              <a:rPr lang="en-US" dirty="0" smtClean="0"/>
              <a:t>A </a:t>
            </a:r>
            <a:r>
              <a:rPr lang="en-US" dirty="0" err="1" smtClean="0"/>
              <a:t>Gradle</a:t>
            </a:r>
            <a:r>
              <a:rPr lang="en-US" dirty="0" smtClean="0"/>
              <a:t> build scan can improve the performance of the build</a:t>
            </a:r>
          </a:p>
          <a:p>
            <a:r>
              <a:rPr lang="en-US" dirty="0" smtClean="0"/>
              <a:t>Command: </a:t>
            </a:r>
            <a:r>
              <a:rPr lang="en-US" dirty="0" err="1" smtClean="0"/>
              <a:t>gradle</a:t>
            </a:r>
            <a:r>
              <a:rPr lang="en-US" dirty="0" smtClean="0"/>
              <a:t> build –scan. Publishing build scans to scan.gradle.com.</a:t>
            </a:r>
            <a:endParaRPr lang="en-US" dirty="0" smtClean="0"/>
          </a:p>
        </p:txBody>
      </p:sp>
    </p:spTree>
    <p:extLst>
      <p:ext uri="{BB962C8B-B14F-4D97-AF65-F5344CB8AC3E}">
        <p14:creationId xmlns:p14="http://schemas.microsoft.com/office/powerpoint/2010/main" val="3215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Gradle</a:t>
            </a:r>
            <a:r>
              <a:rPr lang="en-US" dirty="0"/>
              <a:t> build scan demo</a:t>
            </a:r>
          </a:p>
        </p:txBody>
      </p:sp>
      <p:pic>
        <p:nvPicPr>
          <p:cNvPr id="4" name="Content Placeholder 3"/>
          <p:cNvPicPr>
            <a:picLocks noGrp="1" noChangeAspect="1"/>
          </p:cNvPicPr>
          <p:nvPr>
            <p:ph idx="1"/>
          </p:nvPr>
        </p:nvPicPr>
        <p:blipFill>
          <a:blip r:embed="rId2"/>
          <a:stretch>
            <a:fillRect/>
          </a:stretch>
        </p:blipFill>
        <p:spPr>
          <a:xfrm>
            <a:off x="1415742" y="1825625"/>
            <a:ext cx="9360516" cy="4351338"/>
          </a:xfrm>
          <a:prstGeom prst="rect">
            <a:avLst/>
          </a:prstGeom>
        </p:spPr>
      </p:pic>
    </p:spTree>
    <p:extLst>
      <p:ext uri="{BB962C8B-B14F-4D97-AF65-F5344CB8AC3E}">
        <p14:creationId xmlns:p14="http://schemas.microsoft.com/office/powerpoint/2010/main" val="266284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your dependencies and fix any problems</a:t>
            </a:r>
            <a:endParaRPr lang="en-US" dirty="0"/>
          </a:p>
        </p:txBody>
      </p:sp>
      <p:sp>
        <p:nvSpPr>
          <p:cNvPr id="3" name="Content Placeholder 2"/>
          <p:cNvSpPr>
            <a:spLocks noGrp="1"/>
          </p:cNvSpPr>
          <p:nvPr>
            <p:ph idx="1"/>
          </p:nvPr>
        </p:nvSpPr>
        <p:spPr>
          <a:xfrm>
            <a:off x="838200" y="1825625"/>
            <a:ext cx="10515600" cy="4117975"/>
          </a:xfrm>
        </p:spPr>
        <p:txBody>
          <a:bodyPr>
            <a:normAutofit/>
          </a:bodyPr>
          <a:lstStyle/>
          <a:p>
            <a:r>
              <a:rPr lang="en-US" dirty="0" err="1" smtClean="0"/>
              <a:t>Gradle</a:t>
            </a:r>
            <a:r>
              <a:rPr lang="en-US" dirty="0" smtClean="0"/>
              <a:t> supports the same concepts of repositories, declared dependencies, scopes (dependency configurations in </a:t>
            </a:r>
            <a:r>
              <a:rPr lang="en-US" dirty="0" err="1" smtClean="0"/>
              <a:t>Gradle</a:t>
            </a:r>
            <a:r>
              <a:rPr lang="en-US" dirty="0" smtClean="0"/>
              <a:t>), and transitive dependencies</a:t>
            </a:r>
          </a:p>
          <a:p>
            <a:r>
              <a:rPr lang="en-US" dirty="0" smtClean="0"/>
              <a:t>One difference between the two tools is how they manager version conflicts. Maven use  a “closet” match algorithm, whereas </a:t>
            </a:r>
            <a:r>
              <a:rPr lang="en-US" dirty="0" err="1" smtClean="0"/>
              <a:t>Gradle</a:t>
            </a:r>
            <a:r>
              <a:rPr lang="en-US" dirty="0" smtClean="0"/>
              <a:t> picks the newest.</a:t>
            </a:r>
          </a:p>
          <a:p>
            <a:endParaRPr lang="en-US" dirty="0"/>
          </a:p>
        </p:txBody>
      </p:sp>
      <p:sp>
        <p:nvSpPr>
          <p:cNvPr id="4" name="TextBox 3"/>
          <p:cNvSpPr txBox="1"/>
          <p:nvPr/>
        </p:nvSpPr>
        <p:spPr>
          <a:xfrm>
            <a:off x="838201" y="3612995"/>
            <a:ext cx="10515600" cy="1315844"/>
          </a:xfrm>
          <a:prstGeom prst="rect">
            <a:avLst/>
          </a:prstGeom>
          <a:noFill/>
        </p:spPr>
        <p:txBody>
          <a:bodyPr wrap="square" rtlCol="0">
            <a:spAutoFit/>
          </a:bodyPr>
          <a:lstStyle/>
          <a:p>
            <a:endParaRPr lang="vi-VN" dirty="0"/>
          </a:p>
        </p:txBody>
      </p:sp>
    </p:spTree>
    <p:extLst>
      <p:ext uri="{BB962C8B-B14F-4D97-AF65-F5344CB8AC3E}">
        <p14:creationId xmlns:p14="http://schemas.microsoft.com/office/powerpoint/2010/main" val="380331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dependencies</a:t>
            </a:r>
            <a:endParaRPr lang="en-US" dirty="0"/>
          </a:p>
        </p:txBody>
      </p:sp>
      <p:sp>
        <p:nvSpPr>
          <p:cNvPr id="3" name="Content Placeholder 2"/>
          <p:cNvSpPr>
            <a:spLocks noGrp="1"/>
          </p:cNvSpPr>
          <p:nvPr>
            <p:ph idx="1"/>
          </p:nvPr>
        </p:nvSpPr>
        <p:spPr>
          <a:xfrm>
            <a:off x="838200" y="1825625"/>
            <a:ext cx="10515600" cy="4117975"/>
          </a:xfrm>
        </p:spPr>
        <p:txBody>
          <a:bodyPr>
            <a:normAutofit/>
          </a:bodyPr>
          <a:lstStyle/>
          <a:p>
            <a:r>
              <a:rPr lang="en-US" dirty="0" smtClean="0"/>
              <a:t>Dependency identifier components in Maven: </a:t>
            </a:r>
            <a:r>
              <a:rPr lang="en-US" dirty="0" err="1" smtClean="0"/>
              <a:t>groupId</a:t>
            </a:r>
            <a:r>
              <a:rPr lang="en-US" dirty="0" smtClean="0"/>
              <a:t>, </a:t>
            </a:r>
            <a:r>
              <a:rPr lang="en-US" dirty="0" err="1" smtClean="0"/>
              <a:t>artifactId</a:t>
            </a:r>
            <a:r>
              <a:rPr lang="en-US" dirty="0" smtClean="0"/>
              <a:t> and version. </a:t>
            </a:r>
            <a:r>
              <a:rPr lang="en-US" dirty="0" err="1" smtClean="0"/>
              <a:t>Gradle</a:t>
            </a:r>
            <a:r>
              <a:rPr lang="en-US" dirty="0" smtClean="0"/>
              <a:t> refers to them as group, module and version.</a:t>
            </a:r>
            <a:endParaRPr lang="en-US" dirty="0"/>
          </a:p>
        </p:txBody>
      </p:sp>
      <p:sp>
        <p:nvSpPr>
          <p:cNvPr id="7" name="Right Arrow 6"/>
          <p:cNvSpPr/>
          <p:nvPr/>
        </p:nvSpPr>
        <p:spPr>
          <a:xfrm>
            <a:off x="6096000" y="3527772"/>
            <a:ext cx="591015" cy="713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2"/>
          <a:stretch>
            <a:fillRect/>
          </a:stretch>
        </p:blipFill>
        <p:spPr>
          <a:xfrm>
            <a:off x="1224243" y="2994135"/>
            <a:ext cx="4485714" cy="1780952"/>
          </a:xfrm>
          <a:prstGeom prst="rect">
            <a:avLst/>
          </a:prstGeom>
        </p:spPr>
      </p:pic>
      <p:pic>
        <p:nvPicPr>
          <p:cNvPr id="9" name="Picture 8"/>
          <p:cNvPicPr>
            <a:picLocks noChangeAspect="1"/>
          </p:cNvPicPr>
          <p:nvPr/>
        </p:nvPicPr>
        <p:blipFill>
          <a:blip r:embed="rId3"/>
          <a:stretch>
            <a:fillRect/>
          </a:stretch>
        </p:blipFill>
        <p:spPr>
          <a:xfrm>
            <a:off x="6936640" y="3222706"/>
            <a:ext cx="3190476" cy="1323810"/>
          </a:xfrm>
          <a:prstGeom prst="rect">
            <a:avLst/>
          </a:prstGeom>
        </p:spPr>
      </p:pic>
      <p:sp>
        <p:nvSpPr>
          <p:cNvPr id="10" name="TextBox 9"/>
          <p:cNvSpPr txBox="1"/>
          <p:nvPr/>
        </p:nvSpPr>
        <p:spPr>
          <a:xfrm>
            <a:off x="7036420" y="4650059"/>
            <a:ext cx="3090696" cy="830997"/>
          </a:xfrm>
          <a:prstGeom prst="rect">
            <a:avLst/>
          </a:prstGeom>
          <a:noFill/>
        </p:spPr>
        <p:txBody>
          <a:bodyPr wrap="square" rtlCol="0">
            <a:spAutoFit/>
          </a:bodyPr>
          <a:lstStyle/>
          <a:p>
            <a:r>
              <a:rPr lang="en-US" sz="1200" dirty="0"/>
              <a:t>d</a:t>
            </a:r>
            <a:r>
              <a:rPr lang="en-US" sz="1200" dirty="0" smtClean="0"/>
              <a:t>ependencies {</a:t>
            </a:r>
          </a:p>
          <a:p>
            <a:r>
              <a:rPr lang="en-US" sz="1200" dirty="0" smtClean="0"/>
              <a:t>     implementation group: ‘log4j’, name: ‘log4j’, version: ‘1.2.12’</a:t>
            </a:r>
          </a:p>
          <a:p>
            <a:r>
              <a:rPr lang="en-US" sz="1200" dirty="0"/>
              <a:t>}</a:t>
            </a:r>
            <a:endParaRPr lang="vi-VN" sz="1200" dirty="0"/>
          </a:p>
        </p:txBody>
      </p:sp>
    </p:spTree>
    <p:extLst>
      <p:ext uri="{BB962C8B-B14F-4D97-AF65-F5344CB8AC3E}">
        <p14:creationId xmlns:p14="http://schemas.microsoft.com/office/powerpoint/2010/main" val="2949703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vs </a:t>
            </a:r>
            <a:r>
              <a:rPr lang="en-US" dirty="0" err="1" smtClean="0"/>
              <a:t>Standand</a:t>
            </a:r>
            <a:r>
              <a:rPr lang="en-US" dirty="0" smtClean="0"/>
              <a:t> configurations</a:t>
            </a:r>
            <a:endParaRPr lang="en-US" dirty="0"/>
          </a:p>
        </p:txBody>
      </p:sp>
      <p:sp>
        <p:nvSpPr>
          <p:cNvPr id="3" name="Content Placeholder 2"/>
          <p:cNvSpPr>
            <a:spLocks noGrp="1"/>
          </p:cNvSpPr>
          <p:nvPr>
            <p:ph idx="1"/>
          </p:nvPr>
        </p:nvSpPr>
        <p:spPr/>
        <p:txBody>
          <a:bodyPr>
            <a:normAutofit/>
          </a:bodyPr>
          <a:lstStyle/>
          <a:p>
            <a:r>
              <a:rPr lang="en-US" dirty="0" err="1" smtClean="0"/>
              <a:t>Gradle</a:t>
            </a:r>
            <a:r>
              <a:rPr lang="en-US" dirty="0" smtClean="0"/>
              <a:t> distinguishing between the dependencies required to build a module and the dependencies required to be available at runtime.</a:t>
            </a:r>
          </a:p>
          <a:p>
            <a:r>
              <a:rPr lang="en-US" dirty="0" smtClean="0"/>
              <a:t>Maven makes no such distinction, so POMs include dependencies that consumers of a library don’t actually need. </a:t>
            </a:r>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271528" y="3615778"/>
            <a:ext cx="7648944" cy="2561185"/>
          </a:xfrm>
          <a:prstGeom prst="rect">
            <a:avLst/>
          </a:prstGeom>
        </p:spPr>
      </p:pic>
    </p:spTree>
    <p:extLst>
      <p:ext uri="{BB962C8B-B14F-4D97-AF65-F5344CB8AC3E}">
        <p14:creationId xmlns:p14="http://schemas.microsoft.com/office/powerpoint/2010/main" val="3925079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dependency version</a:t>
            </a:r>
            <a:endParaRPr lang="en-US" dirty="0"/>
          </a:p>
        </p:txBody>
      </p:sp>
      <p:sp>
        <p:nvSpPr>
          <p:cNvPr id="3" name="Content Placeholder 2"/>
          <p:cNvSpPr>
            <a:spLocks noGrp="1"/>
          </p:cNvSpPr>
          <p:nvPr>
            <p:ph idx="1"/>
          </p:nvPr>
        </p:nvSpPr>
        <p:spPr/>
        <p:txBody>
          <a:bodyPr>
            <a:normAutofit/>
          </a:bodyPr>
          <a:lstStyle/>
          <a:p>
            <a:r>
              <a:rPr lang="en-US" dirty="0" err="1" smtClean="0"/>
              <a:t>Gradle</a:t>
            </a:r>
            <a:r>
              <a:rPr lang="en-US" dirty="0" smtClean="0"/>
              <a:t> pick the newest version of a dependency in the graph, but that’s not always the right solution</a:t>
            </a:r>
          </a:p>
          <a:p>
            <a:r>
              <a:rPr lang="en-US" dirty="0" err="1" smtClean="0"/>
              <a:t>Serveral</a:t>
            </a:r>
            <a:r>
              <a:rPr lang="en-US" dirty="0" smtClean="0"/>
              <a:t> mechanisms for controlling dependency version</a:t>
            </a:r>
          </a:p>
          <a:p>
            <a:pPr lvl="1"/>
            <a:r>
              <a:rPr lang="en-US" dirty="0" smtClean="0"/>
              <a:t>Dependency constraints</a:t>
            </a:r>
          </a:p>
          <a:p>
            <a:pPr lvl="1"/>
            <a:r>
              <a:rPr lang="en-US" dirty="0" smtClean="0"/>
              <a:t>Bills of materials (Maven BOMs)</a:t>
            </a:r>
          </a:p>
          <a:p>
            <a:pPr lvl="1"/>
            <a:r>
              <a:rPr lang="en-US" dirty="0" smtClean="0"/>
              <a:t>Overriding transitive versions</a:t>
            </a:r>
          </a:p>
          <a:p>
            <a:r>
              <a:rPr lang="en-US" dirty="0" smtClean="0"/>
              <a:t>Excluding transitive dependencies</a:t>
            </a:r>
          </a:p>
          <a:p>
            <a:r>
              <a:rPr lang="en-US" dirty="0" smtClean="0"/>
              <a:t>Handling optional dependencies</a:t>
            </a:r>
            <a:endParaRPr lang="en-US" dirty="0"/>
          </a:p>
        </p:txBody>
      </p:sp>
    </p:spTree>
    <p:extLst>
      <p:ext uri="{BB962C8B-B14F-4D97-AF65-F5344CB8AC3E}">
        <p14:creationId xmlns:p14="http://schemas.microsoft.com/office/powerpoint/2010/main" val="3913587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integration an function tests</a:t>
            </a:r>
            <a:endParaRPr lang="en-US" dirty="0"/>
          </a:p>
        </p:txBody>
      </p:sp>
      <p:sp>
        <p:nvSpPr>
          <p:cNvPr id="3" name="Content Placeholder 2"/>
          <p:cNvSpPr>
            <a:spLocks noGrp="1"/>
          </p:cNvSpPr>
          <p:nvPr>
            <p:ph idx="1"/>
          </p:nvPr>
        </p:nvSpPr>
        <p:spPr/>
        <p:txBody>
          <a:bodyPr>
            <a:normAutofit/>
          </a:bodyPr>
          <a:lstStyle/>
          <a:p>
            <a:r>
              <a:rPr lang="en-US" dirty="0" smtClean="0"/>
              <a:t>Many tests can simple be migrated by configuring an extra source set</a:t>
            </a:r>
          </a:p>
          <a:p>
            <a:r>
              <a:rPr lang="en-US" dirty="0" smtClean="0"/>
              <a:t>If using a third-party library, see a suitable community plugin available on the </a:t>
            </a:r>
            <a:r>
              <a:rPr lang="en-US" dirty="0" err="1" smtClean="0"/>
              <a:t>Gradle</a:t>
            </a:r>
            <a:r>
              <a:rPr lang="en-US" dirty="0" smtClean="0"/>
              <a:t> Plugin Portal</a:t>
            </a:r>
            <a:endParaRPr lang="en-US" dirty="0"/>
          </a:p>
        </p:txBody>
      </p:sp>
    </p:spTree>
    <p:extLst>
      <p:ext uri="{BB962C8B-B14F-4D97-AF65-F5344CB8AC3E}">
        <p14:creationId xmlns:p14="http://schemas.microsoft.com/office/powerpoint/2010/main" val="1373840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Maven plugins with </a:t>
            </a:r>
            <a:r>
              <a:rPr lang="en-US" dirty="0" err="1" smtClean="0"/>
              <a:t>Gradl</a:t>
            </a:r>
            <a:r>
              <a:rPr lang="en-US" dirty="0" err="1" smtClean="0"/>
              <a:t>e</a:t>
            </a:r>
            <a:r>
              <a:rPr lang="en-US" dirty="0" smtClean="0"/>
              <a:t> equivalents</a:t>
            </a:r>
            <a:endParaRPr lang="en-US" dirty="0"/>
          </a:p>
        </p:txBody>
      </p:sp>
      <p:sp>
        <p:nvSpPr>
          <p:cNvPr id="3" name="Content Placeholder 2"/>
          <p:cNvSpPr>
            <a:spLocks noGrp="1"/>
          </p:cNvSpPr>
          <p:nvPr>
            <p:ph idx="1"/>
          </p:nvPr>
        </p:nvSpPr>
        <p:spPr/>
        <p:txBody>
          <a:bodyPr>
            <a:normAutofit/>
          </a:bodyPr>
          <a:lstStyle/>
          <a:p>
            <a:r>
              <a:rPr lang="en-US" dirty="0" smtClean="0"/>
              <a:t>With popular plugins, </a:t>
            </a:r>
            <a:r>
              <a:rPr lang="en-US" dirty="0" err="1" smtClean="0"/>
              <a:t>Gralde</a:t>
            </a:r>
            <a:r>
              <a:rPr lang="en-US" dirty="0" smtClean="0"/>
              <a:t> often has an equivalent plugin that you can use. </a:t>
            </a:r>
          </a:p>
          <a:p>
            <a:r>
              <a:rPr lang="en-US" dirty="0" smtClean="0"/>
              <a:t>As a last resort, </a:t>
            </a:r>
            <a:r>
              <a:rPr lang="en-US" dirty="0" err="1" smtClean="0"/>
              <a:t>reimplement</a:t>
            </a:r>
            <a:r>
              <a:rPr lang="en-US" dirty="0" smtClean="0"/>
              <a:t> a Maven plugin via your own custom plugin and task types.</a:t>
            </a:r>
            <a:endParaRPr lang="en-US" dirty="0"/>
          </a:p>
        </p:txBody>
      </p:sp>
    </p:spTree>
    <p:extLst>
      <p:ext uri="{BB962C8B-B14F-4D97-AF65-F5344CB8AC3E}">
        <p14:creationId xmlns:p14="http://schemas.microsoft.com/office/powerpoint/2010/main" val="4074477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11</a:t>
            </a:r>
            <a:endParaRPr lang="en-US" dirty="0"/>
          </a:p>
        </p:txBody>
      </p:sp>
      <p:sp>
        <p:nvSpPr>
          <p:cNvPr id="3" name="Content Placeholder 2"/>
          <p:cNvSpPr>
            <a:spLocks noGrp="1"/>
          </p:cNvSpPr>
          <p:nvPr>
            <p:ph idx="1"/>
          </p:nvPr>
        </p:nvSpPr>
        <p:spPr/>
        <p:txBody>
          <a:bodyPr/>
          <a:lstStyle/>
          <a:p>
            <a:r>
              <a:rPr lang="en-US" dirty="0" smtClean="0"/>
              <a:t>Http Client API</a:t>
            </a:r>
          </a:p>
          <a:p>
            <a:r>
              <a:rPr lang="en-US" dirty="0" smtClean="0"/>
              <a:t>Launch single-file programs without compilation</a:t>
            </a:r>
          </a:p>
          <a:p>
            <a:r>
              <a:rPr lang="en-US" dirty="0" smtClean="0"/>
              <a:t>String API changes</a:t>
            </a:r>
          </a:p>
          <a:p>
            <a:r>
              <a:rPr lang="en-US" dirty="0" err="1" smtClean="0"/>
              <a:t>Collection.toArray</a:t>
            </a:r>
            <a:r>
              <a:rPr lang="en-US" dirty="0" smtClean="0"/>
              <a:t>(</a:t>
            </a:r>
            <a:r>
              <a:rPr lang="en-US" dirty="0" err="1" smtClean="0"/>
              <a:t>IntFunction</a:t>
            </a:r>
            <a:r>
              <a:rPr lang="en-US" dirty="0" smtClean="0"/>
              <a:t>)</a:t>
            </a:r>
          </a:p>
          <a:p>
            <a:r>
              <a:rPr lang="en-US" dirty="0" err="1" smtClean="0"/>
              <a:t>Files.readString</a:t>
            </a:r>
            <a:r>
              <a:rPr lang="en-US" dirty="0" smtClean="0"/>
              <a:t>() and </a:t>
            </a:r>
            <a:r>
              <a:rPr lang="en-US" dirty="0" err="1" smtClean="0"/>
              <a:t>Files.writeString</a:t>
            </a:r>
            <a:r>
              <a:rPr lang="en-US" dirty="0" smtClean="0"/>
              <a:t>()</a:t>
            </a:r>
          </a:p>
          <a:p>
            <a:r>
              <a:rPr lang="en-US" dirty="0" err="1" smtClean="0"/>
              <a:t>Optional.isEmpty</a:t>
            </a:r>
            <a:r>
              <a:rPr lang="en-US" dirty="0" smtClean="0"/>
              <a:t>()</a:t>
            </a:r>
            <a:endParaRPr lang="en-US" dirty="0"/>
          </a:p>
        </p:txBody>
      </p:sp>
    </p:spTree>
    <p:extLst>
      <p:ext uri="{BB962C8B-B14F-4D97-AF65-F5344CB8AC3E}">
        <p14:creationId xmlns:p14="http://schemas.microsoft.com/office/powerpoint/2010/main" val="2809446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marL="0" indent="0" algn="ctr">
              <a:lnSpc>
                <a:spcPct val="200000"/>
              </a:lnSpc>
              <a:buNone/>
            </a:pPr>
            <a:r>
              <a:rPr lang="en-US" sz="9600" dirty="0" smtClean="0">
                <a:latin typeface="Times New Roman" panose="02020603050405020304" pitchFamily="18" charset="0"/>
                <a:cs typeface="Times New Roman" panose="02020603050405020304" pitchFamily="18" charset="0"/>
              </a:rPr>
              <a:t>Q &amp; A</a:t>
            </a:r>
            <a:endParaRPr lang="vi-V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87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vi-VN" dirty="0"/>
          </a:p>
        </p:txBody>
      </p:sp>
      <p:sp>
        <p:nvSpPr>
          <p:cNvPr id="5" name="Content Placeholder 4"/>
          <p:cNvSpPr>
            <a:spLocks noGrp="1"/>
          </p:cNvSpPr>
          <p:nvPr>
            <p:ph idx="1"/>
          </p:nvPr>
        </p:nvSpPr>
        <p:spPr/>
        <p:txBody>
          <a:bodyPr>
            <a:normAutofit/>
          </a:bodyPr>
          <a:lstStyle/>
          <a:p>
            <a:pPr marL="0" indent="0" algn="ctr">
              <a:lnSpc>
                <a:spcPct val="150000"/>
              </a:lnSpc>
              <a:buNone/>
            </a:pPr>
            <a:r>
              <a:rPr lang="en-US" sz="6000" dirty="0" smtClean="0">
                <a:solidFill>
                  <a:srgbClr val="FF0000"/>
                </a:solidFill>
                <a:latin typeface="Times New Roman" panose="02020603050405020304" pitchFamily="18" charset="0"/>
                <a:cs typeface="Times New Roman" panose="02020603050405020304" pitchFamily="18" charset="0"/>
              </a:rPr>
              <a:t>THANKS FOR</a:t>
            </a:r>
          </a:p>
          <a:p>
            <a:pPr marL="0" indent="0" algn="ctr">
              <a:lnSpc>
                <a:spcPct val="150000"/>
              </a:lnSpc>
              <a:buNone/>
            </a:pPr>
            <a:r>
              <a:rPr lang="en-US" sz="6000" dirty="0" smtClean="0">
                <a:solidFill>
                  <a:schemeClr val="accent2"/>
                </a:solidFill>
                <a:latin typeface="Times New Roman" panose="02020603050405020304" pitchFamily="18" charset="0"/>
                <a:cs typeface="Times New Roman" panose="02020603050405020304" pitchFamily="18" charset="0"/>
              </a:rPr>
              <a:t>LISTENING!</a:t>
            </a:r>
            <a:endParaRPr lang="vi-VN" sz="60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96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Create a build scan for the Maven build</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Verify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the two builds produce the same </a:t>
            </a:r>
            <a:r>
              <a:rPr lang="en-US" dirty="0" smtClean="0">
                <a:latin typeface="Times New Roman" panose="02020603050405020304" pitchFamily="18" charset="0"/>
                <a:cs typeface="Times New Roman" panose="02020603050405020304" pitchFamily="18" charset="0"/>
              </a:rPr>
              <a:t>artifact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Run an automatic conversion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Create a build scan for the </a:t>
            </a:r>
            <a:r>
              <a:rPr lang="en-US" dirty="0" err="1" smtClean="0">
                <a:latin typeface="Times New Roman" panose="02020603050405020304" pitchFamily="18" charset="0"/>
                <a:cs typeface="Times New Roman" panose="02020603050405020304" pitchFamily="18" charset="0"/>
              </a:rPr>
              <a:t>gradle</a:t>
            </a:r>
            <a:r>
              <a:rPr lang="en-US" dirty="0" smtClean="0">
                <a:latin typeface="Times New Roman" panose="02020603050405020304" pitchFamily="18" charset="0"/>
                <a:cs typeface="Times New Roman" panose="02020603050405020304" pitchFamily="18" charset="0"/>
              </a:rPr>
              <a:t> build</a:t>
            </a:r>
          </a:p>
          <a:p>
            <a:pPr marL="514350" indent="-514350">
              <a:buFont typeface="+mj-lt"/>
              <a:buAutoNum type="arabicPeriod"/>
            </a:pPr>
            <a:r>
              <a:rPr lang="en-US" dirty="0"/>
              <a:t>Verify your dependencies  and fix any </a:t>
            </a:r>
            <a:r>
              <a:rPr lang="en-US" dirty="0" smtClean="0"/>
              <a:t>problems</a:t>
            </a:r>
          </a:p>
          <a:p>
            <a:pPr marL="514350" indent="-514350">
              <a:buFont typeface="+mj-lt"/>
              <a:buAutoNum type="arabicPeriod"/>
            </a:pPr>
            <a:r>
              <a:rPr lang="en-US" dirty="0"/>
              <a:t>Configure integration and functional </a:t>
            </a:r>
            <a:r>
              <a:rPr lang="en-US" dirty="0" smtClean="0"/>
              <a:t>tests</a:t>
            </a:r>
          </a:p>
          <a:p>
            <a:pPr marL="514350" indent="-514350">
              <a:buFont typeface="+mj-lt"/>
              <a:buAutoNum type="arabicPeriod"/>
            </a:pPr>
            <a:r>
              <a:rPr lang="en-US" dirty="0"/>
              <a:t>Replace maven plugins with </a:t>
            </a:r>
            <a:r>
              <a:rPr lang="en-US" dirty="0" err="1"/>
              <a:t>gradle</a:t>
            </a:r>
            <a:r>
              <a:rPr lang="en-US" dirty="0"/>
              <a:t> equivalents</a:t>
            </a:r>
          </a:p>
          <a:p>
            <a:endParaRPr lang="en-US" dirty="0"/>
          </a:p>
          <a:p>
            <a:endParaRPr lang="en-US" dirty="0"/>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19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Create a build scan for the Maven build</a:t>
            </a:r>
          </a:p>
        </p:txBody>
      </p:sp>
      <p:sp>
        <p:nvSpPr>
          <p:cNvPr id="3" name="Content Placeholder 2"/>
          <p:cNvSpPr>
            <a:spLocks noGrp="1"/>
          </p:cNvSpPr>
          <p:nvPr>
            <p:ph idx="1"/>
          </p:nvPr>
        </p:nvSpPr>
        <p:spPr/>
        <p:txBody>
          <a:bodyPr>
            <a:normAutofit/>
          </a:bodyPr>
          <a:lstStyle/>
          <a:p>
            <a:r>
              <a:rPr lang="en-US" dirty="0" smtClean="0"/>
              <a:t>Visualize what’s happening in your existing Maven build</a:t>
            </a:r>
          </a:p>
          <a:p>
            <a:r>
              <a:rPr lang="en-US" dirty="0" smtClean="0"/>
              <a:t>See the project structure, what plugins are being used, a timeline of the build steps, and more.</a:t>
            </a:r>
          </a:p>
          <a:p>
            <a:r>
              <a:rPr lang="en-US" dirty="0" smtClean="0"/>
              <a:t>Compare it to the </a:t>
            </a:r>
            <a:r>
              <a:rPr lang="en-US" dirty="0" err="1" smtClean="0"/>
              <a:t>Gradle</a:t>
            </a:r>
            <a:r>
              <a:rPr lang="en-US" dirty="0" smtClean="0"/>
              <a:t> build scans</a:t>
            </a:r>
          </a:p>
          <a:p>
            <a:r>
              <a:rPr lang="vi-VN" dirty="0"/>
              <a:t> </a:t>
            </a:r>
            <a:r>
              <a:rPr lang="vi-VN" dirty="0" smtClean="0"/>
              <a:t>Create maven build scan</a:t>
            </a:r>
          </a:p>
          <a:p>
            <a:pPr lvl="1"/>
            <a:r>
              <a:rPr lang="vi-VN" dirty="0" smtClean="0"/>
              <a:t>Declare the gradle enterprise maven extension in .mvn/extensions.xml</a:t>
            </a:r>
          </a:p>
          <a:p>
            <a:pPr lvl="1"/>
            <a:r>
              <a:rPr lang="vi-VN" dirty="0" smtClean="0"/>
              <a:t>Mvn install publishing build scans to scans.gradle.com</a:t>
            </a:r>
            <a:endParaRPr lang="en-US" dirty="0" smtClean="0"/>
          </a:p>
        </p:txBody>
      </p:sp>
    </p:spTree>
    <p:extLst>
      <p:ext uri="{BB962C8B-B14F-4D97-AF65-F5344CB8AC3E}">
        <p14:creationId xmlns:p14="http://schemas.microsoft.com/office/powerpoint/2010/main" val="346719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797</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lpstr>Create a build scan for the Maven build</vt:lpstr>
      <vt:lpstr>Maven build scan demo</vt:lpstr>
      <vt:lpstr>Verify that the two builds produce the same artifact</vt:lpstr>
      <vt:lpstr>Run an automatic conversion</vt:lpstr>
      <vt:lpstr>Create a build scan for the Gradle build</vt:lpstr>
      <vt:lpstr>Gradle build scan demo</vt:lpstr>
      <vt:lpstr>Verify your dependencies and fix any problems</vt:lpstr>
      <vt:lpstr>Declaring dependencies</vt:lpstr>
      <vt:lpstr>Scopes vs Standand configurations</vt:lpstr>
      <vt:lpstr>Controlling dependency version</vt:lpstr>
      <vt:lpstr>Configure integration an function tests</vt:lpstr>
      <vt:lpstr>Replace Maven plugins with Gradle equivalents</vt:lpstr>
      <vt:lpstr>Java 11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dangnh</cp:lastModifiedBy>
  <cp:revision>107</cp:revision>
  <dcterms:created xsi:type="dcterms:W3CDTF">2020-12-25T06:35:59Z</dcterms:created>
  <dcterms:modified xsi:type="dcterms:W3CDTF">2021-01-21T03:06:06Z</dcterms:modified>
</cp:coreProperties>
</file>