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4" r:id="rId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7" d="100"/>
          <a:sy n="117"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11/01/2021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136768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11/01/2021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52880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11/01/2021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188860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11/01/2021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27056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91859-60FA-4D48-8AE1-AB47EAA74624}" type="datetimeFigureOut">
              <a:rPr lang="vi-VN" smtClean="0"/>
              <a:t>11/01/2021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6271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36791859-60FA-4D48-8AE1-AB47EAA74624}" type="datetimeFigureOut">
              <a:rPr lang="vi-VN" smtClean="0"/>
              <a:t>11/01/2021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85916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36791859-60FA-4D48-8AE1-AB47EAA74624}" type="datetimeFigureOut">
              <a:rPr lang="vi-VN" smtClean="0"/>
              <a:t>11/01/2021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286783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36791859-60FA-4D48-8AE1-AB47EAA74624}" type="datetimeFigureOut">
              <a:rPr lang="vi-VN" smtClean="0"/>
              <a:t>11/01/2021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21111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91859-60FA-4D48-8AE1-AB47EAA74624}" type="datetimeFigureOut">
              <a:rPr lang="vi-VN" smtClean="0"/>
              <a:t>11/01/2021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0758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91859-60FA-4D48-8AE1-AB47EAA74624}" type="datetimeFigureOut">
              <a:rPr lang="vi-VN" smtClean="0"/>
              <a:t>11/01/2021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28313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91859-60FA-4D48-8AE1-AB47EAA74624}" type="datetimeFigureOut">
              <a:rPr lang="vi-VN" smtClean="0"/>
              <a:t>11/01/2021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08097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91859-60FA-4D48-8AE1-AB47EAA74624}" type="datetimeFigureOut">
              <a:rPr lang="vi-VN" smtClean="0"/>
              <a:t>11/01/2021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55C5D-D268-431D-A55B-180E9EDDC212}" type="slidenum">
              <a:rPr lang="vi-VN" smtClean="0"/>
              <a:t>‹#›</a:t>
            </a:fld>
            <a:endParaRPr lang="vi-VN"/>
          </a:p>
        </p:txBody>
      </p:sp>
    </p:spTree>
    <p:extLst>
      <p:ext uri="{BB962C8B-B14F-4D97-AF65-F5344CB8AC3E}">
        <p14:creationId xmlns:p14="http://schemas.microsoft.com/office/powerpoint/2010/main" val="190155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Build_autom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gradle.org/current/userguide/gradle_daemon.html" TargetMode="External"/><Relationship Id="rId3" Type="http://schemas.openxmlformats.org/officeDocument/2006/relationships/hyperlink" Target="https://developer.android.com/studio/build/index.html" TargetMode="External"/><Relationship Id="rId7" Type="http://schemas.openxmlformats.org/officeDocument/2006/relationships/hyperlink" Target="https://blog.gradle.org/introducing-gradle-build-cache" TargetMode="External"/><Relationship Id="rId2" Type="http://schemas.openxmlformats.org/officeDocument/2006/relationships/hyperlink" Target="https://gradle.org/maven-vs-gradle/" TargetMode="External"/><Relationship Id="rId1" Type="http://schemas.openxmlformats.org/officeDocument/2006/relationships/slideLayout" Target="../slideLayouts/slideLayout2.xml"/><Relationship Id="rId6" Type="http://schemas.openxmlformats.org/officeDocument/2006/relationships/hyperlink" Target="https://blog.gradle.org/incremental-compiler-avoidance" TargetMode="External"/><Relationship Id="rId5" Type="http://schemas.openxmlformats.org/officeDocument/2006/relationships/hyperlink" Target="https://blog.gradle.org/introducing-incremental-build-support" TargetMode="External"/><Relationship Id="rId4" Type="http://schemas.openxmlformats.org/officeDocument/2006/relationships/hyperlink" Target="https://github.com/gradle/gradle-nativ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radle.org/gradle-vs-maven-performance/" TargetMode="External"/><Relationship Id="rId2" Type="http://schemas.openxmlformats.org/officeDocument/2006/relationships/hyperlink" Target="https://gradle.org/features/#performance"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ocs.gradle.org/current/userguide/migrating_from_maven.html#migmvn:automatic_conversion" TargetMode="External"/><Relationship Id="rId2" Type="http://schemas.openxmlformats.org/officeDocument/2006/relationships/hyperlink" Target="https://scans.gradle.com/#mav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Gradle</a:t>
            </a:r>
            <a:r>
              <a:rPr lang="en-US" dirty="0"/>
              <a:t> </a:t>
            </a:r>
            <a:r>
              <a:rPr lang="en-US" dirty="0" smtClean="0"/>
              <a:t>and java 11</a:t>
            </a:r>
            <a:endParaRPr lang="vi-VN" dirty="0"/>
          </a:p>
        </p:txBody>
      </p:sp>
      <p:sp>
        <p:nvSpPr>
          <p:cNvPr id="3" name="Subtitle 2"/>
          <p:cNvSpPr>
            <a:spLocks noGrp="1"/>
          </p:cNvSpPr>
          <p:nvPr>
            <p:ph type="subTitle" idx="1"/>
          </p:nvPr>
        </p:nvSpPr>
        <p:spPr/>
        <p:txBody>
          <a:bodyPr/>
          <a:lstStyle/>
          <a:p>
            <a:endParaRPr lang="vi-VN"/>
          </a:p>
        </p:txBody>
      </p:sp>
    </p:spTree>
    <p:extLst>
      <p:ext uri="{BB962C8B-B14F-4D97-AF65-F5344CB8AC3E}">
        <p14:creationId xmlns:p14="http://schemas.microsoft.com/office/powerpoint/2010/main" val="288955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Content Placeholder 2"/>
          <p:cNvSpPr>
            <a:spLocks noGrp="1"/>
          </p:cNvSpPr>
          <p:nvPr>
            <p:ph idx="1"/>
          </p:nvPr>
        </p:nvSpPr>
        <p:spPr/>
        <p:txBody>
          <a:bodyPr/>
          <a:lstStyle/>
          <a:p>
            <a:r>
              <a:rPr lang="en-US" dirty="0" err="1" smtClean="0"/>
              <a:t>Gradle</a:t>
            </a:r>
            <a:endParaRPr lang="en-US" dirty="0" smtClean="0"/>
          </a:p>
          <a:p>
            <a:pPr lvl="1"/>
            <a:r>
              <a:rPr lang="en-US" dirty="0" smtClean="0"/>
              <a:t>Introduction</a:t>
            </a:r>
          </a:p>
          <a:p>
            <a:pPr lvl="1"/>
            <a:r>
              <a:rPr lang="en-US" dirty="0" smtClean="0"/>
              <a:t>Feature &amp; performance</a:t>
            </a:r>
          </a:p>
          <a:p>
            <a:pPr lvl="1"/>
            <a:r>
              <a:rPr lang="en-US" dirty="0" smtClean="0"/>
              <a:t>Migrate </a:t>
            </a:r>
            <a:r>
              <a:rPr lang="en-US" dirty="0" err="1" smtClean="0"/>
              <a:t>mvn</a:t>
            </a:r>
            <a:r>
              <a:rPr lang="en-US" dirty="0" smtClean="0"/>
              <a:t> to </a:t>
            </a:r>
            <a:r>
              <a:rPr lang="en-US" dirty="0" err="1" smtClean="0"/>
              <a:t>gradle</a:t>
            </a:r>
            <a:endParaRPr lang="en-US" dirty="0" smtClean="0"/>
          </a:p>
          <a:p>
            <a:pPr lvl="1"/>
            <a:r>
              <a:rPr lang="en-US" dirty="0" smtClean="0"/>
              <a:t>Demo 2 project monolithic and multi modules</a:t>
            </a:r>
          </a:p>
          <a:p>
            <a:r>
              <a:rPr lang="en-US" dirty="0" smtClean="0"/>
              <a:t>JAVA 11</a:t>
            </a:r>
            <a:endParaRPr lang="vi-VN" dirty="0"/>
          </a:p>
        </p:txBody>
      </p:sp>
    </p:spTree>
    <p:extLst>
      <p:ext uri="{BB962C8B-B14F-4D97-AF65-F5344CB8AC3E}">
        <p14:creationId xmlns:p14="http://schemas.microsoft.com/office/powerpoint/2010/main" val="348121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vi-VN" dirty="0"/>
          </a:p>
        </p:txBody>
      </p:sp>
      <p:sp>
        <p:nvSpPr>
          <p:cNvPr id="3" name="Content Placeholder 2"/>
          <p:cNvSpPr>
            <a:spLocks noGrp="1"/>
          </p:cNvSpPr>
          <p:nvPr>
            <p:ph idx="1"/>
          </p:nvPr>
        </p:nvSpPr>
        <p:spPr/>
        <p:txBody>
          <a:bodyPr/>
          <a:lstStyle/>
          <a:p>
            <a:r>
              <a:rPr lang="en-US" dirty="0" err="1"/>
              <a:t>Gradle</a:t>
            </a:r>
            <a:r>
              <a:rPr lang="en-US" dirty="0"/>
              <a:t> is an open-source </a:t>
            </a:r>
            <a:r>
              <a:rPr lang="en-US" dirty="0">
                <a:hlinkClick r:id="rId2"/>
              </a:rPr>
              <a:t>build automation</a:t>
            </a:r>
            <a:r>
              <a:rPr lang="en-US" dirty="0"/>
              <a:t> tool that is designed to be flexible enough to build almost any type of </a:t>
            </a:r>
            <a:r>
              <a:rPr lang="en-US" dirty="0" smtClean="0"/>
              <a:t>software</a:t>
            </a:r>
          </a:p>
          <a:p>
            <a:pPr marL="0" indent="0">
              <a:buNone/>
            </a:pPr>
            <a:endParaRPr lang="en-US" dirty="0"/>
          </a:p>
        </p:txBody>
      </p:sp>
      <p:pic>
        <p:nvPicPr>
          <p:cNvPr id="4" name="Picture 3"/>
          <p:cNvPicPr>
            <a:picLocks noChangeAspect="1"/>
          </p:cNvPicPr>
          <p:nvPr/>
        </p:nvPicPr>
        <p:blipFill>
          <a:blip r:embed="rId3"/>
          <a:stretch>
            <a:fillRect/>
          </a:stretch>
        </p:blipFill>
        <p:spPr>
          <a:xfrm>
            <a:off x="2871646" y="3163746"/>
            <a:ext cx="2029108" cy="2029108"/>
          </a:xfrm>
          <a:prstGeom prst="rect">
            <a:avLst/>
          </a:prstGeom>
        </p:spPr>
      </p:pic>
    </p:spTree>
    <p:extLst>
      <p:ext uri="{BB962C8B-B14F-4D97-AF65-F5344CB8AC3E}">
        <p14:creationId xmlns:p14="http://schemas.microsoft.com/office/powerpoint/2010/main" val="405940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4061" y="1825625"/>
            <a:ext cx="4803877" cy="4351338"/>
          </a:xfrm>
        </p:spPr>
      </p:pic>
    </p:spTree>
    <p:extLst>
      <p:ext uri="{BB962C8B-B14F-4D97-AF65-F5344CB8AC3E}">
        <p14:creationId xmlns:p14="http://schemas.microsoft.com/office/powerpoint/2010/main" val="83541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vi-VN" dirty="0"/>
          </a:p>
        </p:txBody>
      </p:sp>
      <p:sp>
        <p:nvSpPr>
          <p:cNvPr id="3" name="Content Placeholder 2"/>
          <p:cNvSpPr>
            <a:spLocks noGrp="1"/>
          </p:cNvSpPr>
          <p:nvPr>
            <p:ph idx="1"/>
          </p:nvPr>
        </p:nvSpPr>
        <p:spPr/>
        <p:txBody>
          <a:bodyPr>
            <a:normAutofit fontScale="92500" lnSpcReduction="20000"/>
          </a:bodyPr>
          <a:lstStyle/>
          <a:p>
            <a:r>
              <a:rPr lang="en-US" dirty="0" smtClean="0"/>
              <a:t>High performance: </a:t>
            </a:r>
            <a:r>
              <a:rPr lang="en-US" dirty="0" err="1"/>
              <a:t>Gradle</a:t>
            </a:r>
            <a:r>
              <a:rPr lang="en-US" dirty="0"/>
              <a:t> quickly completes the task by reusing the output from the previous execution. It processes tasks whose only input is changed and executes the task in parallel. Thus it avoids unnecessary tasks and provides faster performance</a:t>
            </a:r>
            <a:r>
              <a:rPr lang="en-US" dirty="0" smtClean="0"/>
              <a:t>.</a:t>
            </a:r>
          </a:p>
          <a:p>
            <a:r>
              <a:rPr lang="en-US" dirty="0" smtClean="0"/>
              <a:t>Extensibility: </a:t>
            </a:r>
            <a:r>
              <a:rPr lang="en-US" dirty="0"/>
              <a:t>Extensibility is one of the decent features of </a:t>
            </a:r>
            <a:r>
              <a:rPr lang="en-US" dirty="0" err="1"/>
              <a:t>Gradle</a:t>
            </a:r>
            <a:r>
              <a:rPr lang="en-US" dirty="0"/>
              <a:t>. We can easily extend the </a:t>
            </a:r>
            <a:r>
              <a:rPr lang="en-US" dirty="0" err="1"/>
              <a:t>Gradle</a:t>
            </a:r>
            <a:r>
              <a:rPr lang="en-US" dirty="0"/>
              <a:t> to provide our task types or build models. For an example of this, see Android Build Support: It adds several new build concepts such as flavor and builds types</a:t>
            </a:r>
            <a:r>
              <a:rPr lang="en-US" dirty="0" smtClean="0"/>
              <a:t>.</a:t>
            </a:r>
          </a:p>
          <a:p>
            <a:r>
              <a:rPr lang="en-US" dirty="0" smtClean="0"/>
              <a:t>Build scan: </a:t>
            </a:r>
            <a:r>
              <a:rPr lang="en-US" dirty="0"/>
              <a:t>The </a:t>
            </a:r>
            <a:r>
              <a:rPr lang="en-US" b="1" dirty="0"/>
              <a:t>Build Scans</a:t>
            </a:r>
            <a:r>
              <a:rPr lang="en-US" dirty="0"/>
              <a:t> provides comprehensive information about build run that can be used to identify build issues. They also help us to diagnose the problems with a build's performance. The build scans can be shared with others; this can be useful if we need the advice to fix an issue with the build.</a:t>
            </a:r>
            <a:endParaRPr lang="vi-VN" dirty="0"/>
          </a:p>
        </p:txBody>
      </p:sp>
    </p:spTree>
    <p:extLst>
      <p:ext uri="{BB962C8B-B14F-4D97-AF65-F5344CB8AC3E}">
        <p14:creationId xmlns:p14="http://schemas.microsoft.com/office/powerpoint/2010/main" val="308397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fontScale="92500"/>
          </a:bodyPr>
          <a:lstStyle/>
          <a:p>
            <a:r>
              <a:rPr lang="en-US" dirty="0"/>
              <a:t>Link: </a:t>
            </a:r>
            <a:r>
              <a:rPr lang="en-US" dirty="0">
                <a:hlinkClick r:id="rId2"/>
              </a:rPr>
              <a:t>https://gradle.org/maven-vs-gradle</a:t>
            </a:r>
            <a:r>
              <a:rPr lang="en-US" dirty="0" smtClean="0">
                <a:hlinkClick r:id="rId2"/>
              </a:rPr>
              <a:t>/</a:t>
            </a:r>
            <a:endParaRPr lang="en-US" dirty="0" smtClean="0"/>
          </a:p>
          <a:p>
            <a:r>
              <a:rPr lang="en-US" dirty="0" smtClean="0"/>
              <a:t>Flexibility: </a:t>
            </a:r>
            <a:r>
              <a:rPr lang="en-US" dirty="0"/>
              <a:t>Google chose </a:t>
            </a:r>
            <a:r>
              <a:rPr lang="en-US" dirty="0" err="1"/>
              <a:t>Gradle</a:t>
            </a:r>
            <a:r>
              <a:rPr lang="en-US" dirty="0"/>
              <a:t> as the </a:t>
            </a:r>
            <a:r>
              <a:rPr lang="en-US" dirty="0">
                <a:hlinkClick r:id="rId3"/>
              </a:rPr>
              <a:t>official build tool for Android</a:t>
            </a:r>
            <a:r>
              <a:rPr lang="en-US" dirty="0"/>
              <a:t>; </a:t>
            </a:r>
            <a:r>
              <a:rPr lang="en-US" dirty="0" smtClean="0"/>
              <a:t>because </a:t>
            </a:r>
            <a:r>
              <a:rPr lang="en-US" dirty="0" err="1" smtClean="0"/>
              <a:t>Gradle</a:t>
            </a:r>
            <a:r>
              <a:rPr lang="en-US" dirty="0" smtClean="0"/>
              <a:t> </a:t>
            </a:r>
            <a:r>
              <a:rPr lang="en-US" dirty="0"/>
              <a:t>is modeled in a way that is extensible in the most fundamental ways. </a:t>
            </a:r>
            <a:r>
              <a:rPr lang="en-US" dirty="0" err="1"/>
              <a:t>Gradle's</a:t>
            </a:r>
            <a:r>
              <a:rPr lang="en-US" dirty="0"/>
              <a:t> model also allows it to be </a:t>
            </a:r>
            <a:r>
              <a:rPr lang="en-US" dirty="0">
                <a:hlinkClick r:id="rId4"/>
              </a:rPr>
              <a:t>used for native development with C/C++</a:t>
            </a:r>
            <a:r>
              <a:rPr lang="en-US" dirty="0"/>
              <a:t> and can be expanded to cover any ecosystem</a:t>
            </a:r>
            <a:r>
              <a:rPr lang="en-US" dirty="0" smtClean="0"/>
              <a:t>.</a:t>
            </a:r>
            <a:endParaRPr lang="en-US" dirty="0"/>
          </a:p>
          <a:p>
            <a:r>
              <a:rPr lang="en-US" dirty="0" smtClean="0"/>
              <a:t>Performance</a:t>
            </a:r>
            <a:endParaRPr lang="en-US" dirty="0"/>
          </a:p>
          <a:p>
            <a:pPr lvl="1"/>
            <a:r>
              <a:rPr lang="en-US" dirty="0" err="1" smtClean="0">
                <a:hlinkClick r:id="rId5"/>
              </a:rPr>
              <a:t>Incrementality</a:t>
            </a:r>
            <a:r>
              <a:rPr lang="en-US" dirty="0" smtClean="0"/>
              <a:t>: </a:t>
            </a:r>
            <a:r>
              <a:rPr lang="en-US" dirty="0"/>
              <a:t>only processing </a:t>
            </a:r>
            <a:r>
              <a:rPr lang="en-US" dirty="0">
                <a:hlinkClick r:id="rId6"/>
              </a:rPr>
              <a:t>files that changed</a:t>
            </a:r>
            <a:r>
              <a:rPr lang="en-US" dirty="0"/>
              <a:t> when possible</a:t>
            </a:r>
            <a:r>
              <a:rPr lang="en-US" dirty="0" smtClean="0"/>
              <a:t>.</a:t>
            </a:r>
          </a:p>
          <a:p>
            <a:pPr lvl="1"/>
            <a:r>
              <a:rPr lang="en-US" dirty="0">
                <a:hlinkClick r:id="rId7"/>
              </a:rPr>
              <a:t>Build </a:t>
            </a:r>
            <a:r>
              <a:rPr lang="en-US" dirty="0" smtClean="0">
                <a:hlinkClick r:id="rId7"/>
              </a:rPr>
              <a:t>Cache</a:t>
            </a:r>
            <a:r>
              <a:rPr lang="en-US" dirty="0" smtClean="0"/>
              <a:t>: </a:t>
            </a:r>
            <a:r>
              <a:rPr lang="en-US" dirty="0"/>
              <a:t>Reuses the build outputs of any other </a:t>
            </a:r>
            <a:r>
              <a:rPr lang="en-US" dirty="0" err="1"/>
              <a:t>Gradle</a:t>
            </a:r>
            <a:r>
              <a:rPr lang="en-US" dirty="0"/>
              <a:t> build with the same inputs, including between machines</a:t>
            </a:r>
            <a:r>
              <a:rPr lang="en-US" dirty="0" smtClean="0"/>
              <a:t>.</a:t>
            </a:r>
          </a:p>
          <a:p>
            <a:pPr lvl="1"/>
            <a:r>
              <a:rPr lang="en-US" dirty="0" err="1">
                <a:hlinkClick r:id="rId8"/>
              </a:rPr>
              <a:t>Gradle</a:t>
            </a:r>
            <a:r>
              <a:rPr lang="en-US" dirty="0">
                <a:hlinkClick r:id="rId8"/>
              </a:rPr>
              <a:t> Daemon</a:t>
            </a:r>
            <a:r>
              <a:rPr lang="en-US" dirty="0"/>
              <a:t> </a:t>
            </a:r>
            <a:r>
              <a:rPr lang="en-US" dirty="0" smtClean="0"/>
              <a:t>: </a:t>
            </a:r>
            <a:r>
              <a:rPr lang="en-US" dirty="0"/>
              <a:t>A long-lived process that keeps build information "hot" in memory</a:t>
            </a:r>
            <a:r>
              <a:rPr lang="en-US" dirty="0" smtClean="0"/>
              <a:t>.</a:t>
            </a:r>
            <a:endParaRPr lang="en-US" dirty="0"/>
          </a:p>
        </p:txBody>
      </p:sp>
    </p:spTree>
    <p:extLst>
      <p:ext uri="{BB962C8B-B14F-4D97-AF65-F5344CB8AC3E}">
        <p14:creationId xmlns:p14="http://schemas.microsoft.com/office/powerpoint/2010/main" val="112800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Performmance</a:t>
            </a:r>
            <a:r>
              <a:rPr lang="en-US" dirty="0" smtClean="0"/>
              <a:t> (2)</a:t>
            </a:r>
            <a:endParaRPr lang="en-US" dirty="0"/>
          </a:p>
        </p:txBody>
      </p:sp>
      <p:sp>
        <p:nvSpPr>
          <p:cNvPr id="5" name="Content Placeholder 4"/>
          <p:cNvSpPr>
            <a:spLocks noGrp="1"/>
          </p:cNvSpPr>
          <p:nvPr>
            <p:ph sz="half" idx="1"/>
          </p:nvPr>
        </p:nvSpPr>
        <p:spPr/>
        <p:txBody>
          <a:bodyPr>
            <a:normAutofit/>
          </a:bodyPr>
          <a:lstStyle/>
          <a:p>
            <a:r>
              <a:rPr lang="en-US" dirty="0" smtClean="0"/>
              <a:t>These </a:t>
            </a:r>
            <a:r>
              <a:rPr lang="en-US" dirty="0"/>
              <a:t>and more </a:t>
            </a:r>
            <a:r>
              <a:rPr lang="en-US" dirty="0">
                <a:hlinkClick r:id="rId2"/>
              </a:rPr>
              <a:t>performance features</a:t>
            </a:r>
            <a:r>
              <a:rPr lang="en-US" dirty="0"/>
              <a:t> make </a:t>
            </a:r>
            <a:r>
              <a:rPr lang="en-US" dirty="0" err="1"/>
              <a:t>Gradle</a:t>
            </a:r>
            <a:r>
              <a:rPr lang="en-US" dirty="0"/>
              <a:t> at least twice as fast for nearly every scenario (100x faster for large builds using the build cache) in this </a:t>
            </a:r>
            <a:r>
              <a:rPr lang="en-US" dirty="0" err="1">
                <a:hlinkClick r:id="rId3"/>
              </a:rPr>
              <a:t>Gradle</a:t>
            </a:r>
            <a:r>
              <a:rPr lang="en-US" dirty="0">
                <a:hlinkClick r:id="rId3"/>
              </a:rPr>
              <a:t> vs Maven performance comparison</a:t>
            </a:r>
            <a:r>
              <a:rPr lang="en-US" dirty="0"/>
              <a:t>.</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48075" y="2391344"/>
            <a:ext cx="4829849" cy="3219899"/>
          </a:xfrm>
        </p:spPr>
      </p:pic>
    </p:spTree>
    <p:extLst>
      <p:ext uri="{BB962C8B-B14F-4D97-AF65-F5344CB8AC3E}">
        <p14:creationId xmlns:p14="http://schemas.microsoft.com/office/powerpoint/2010/main" val="65956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Builds From Apache </a:t>
            </a:r>
            <a:r>
              <a:rPr lang="en-US" dirty="0" smtClean="0"/>
              <a:t>Maven</a:t>
            </a:r>
            <a:endParaRPr lang="en-US" dirty="0"/>
          </a:p>
        </p:txBody>
      </p:sp>
      <p:sp>
        <p:nvSpPr>
          <p:cNvPr id="3" name="Content Placeholder 2"/>
          <p:cNvSpPr>
            <a:spLocks noGrp="1"/>
          </p:cNvSpPr>
          <p:nvPr>
            <p:ph idx="1"/>
          </p:nvPr>
        </p:nvSpPr>
        <p:spPr/>
        <p:txBody>
          <a:bodyPr/>
          <a:lstStyle/>
          <a:p>
            <a:r>
              <a:rPr lang="en-US" u="sng" dirty="0">
                <a:hlinkClick r:id="rId2"/>
              </a:rPr>
              <a:t>Create a build scan for the Maven build</a:t>
            </a:r>
            <a:r>
              <a:rPr lang="en-US" dirty="0" smtClean="0"/>
              <a:t>.</a:t>
            </a:r>
          </a:p>
          <a:p>
            <a:pPr lvl="1"/>
            <a:r>
              <a:rPr lang="en-US" dirty="0"/>
              <a:t>project structure, what plugins are being used, a timeline of the build steps, and more</a:t>
            </a:r>
            <a:r>
              <a:rPr lang="en-US" dirty="0" smtClean="0"/>
              <a:t>.</a:t>
            </a:r>
          </a:p>
          <a:p>
            <a:pPr lvl="1"/>
            <a:r>
              <a:rPr lang="en-US" dirty="0"/>
              <a:t>compare it to the </a:t>
            </a:r>
            <a:r>
              <a:rPr lang="en-US" dirty="0" err="1"/>
              <a:t>Gradle</a:t>
            </a:r>
            <a:r>
              <a:rPr lang="en-US" dirty="0"/>
              <a:t> build scans you get while converting the </a:t>
            </a:r>
            <a:r>
              <a:rPr lang="en-US" dirty="0" smtClean="0"/>
              <a:t>project</a:t>
            </a:r>
          </a:p>
          <a:p>
            <a:r>
              <a:rPr lang="en-US" dirty="0" smtClean="0"/>
              <a:t>Verify that </a:t>
            </a:r>
            <a:r>
              <a:rPr lang="en-US" dirty="0"/>
              <a:t>the two builds produce the same </a:t>
            </a:r>
            <a:r>
              <a:rPr lang="en-US" dirty="0" smtClean="0"/>
              <a:t>artifact</a:t>
            </a:r>
          </a:p>
          <a:p>
            <a:pPr lvl="1"/>
            <a:r>
              <a:rPr lang="en-US" dirty="0"/>
              <a:t>F</a:t>
            </a:r>
            <a:r>
              <a:rPr lang="en-US" dirty="0" smtClean="0"/>
              <a:t>ocus </a:t>
            </a:r>
            <a:r>
              <a:rPr lang="en-US" dirty="0"/>
              <a:t>on </a:t>
            </a:r>
            <a:r>
              <a:rPr lang="en-US" dirty="0" smtClean="0"/>
              <a:t>the critical </a:t>
            </a:r>
            <a:r>
              <a:rPr lang="en-US" dirty="0"/>
              <a:t>output such as final reports and the artifacts that are published or deployed</a:t>
            </a:r>
            <a:r>
              <a:rPr lang="en-US" dirty="0" smtClean="0"/>
              <a:t>.</a:t>
            </a:r>
          </a:p>
          <a:p>
            <a:r>
              <a:rPr lang="en-US" dirty="0">
                <a:hlinkClick r:id="rId3"/>
              </a:rPr>
              <a:t>Run an automatic </a:t>
            </a:r>
            <a:r>
              <a:rPr lang="en-US" dirty="0" smtClean="0">
                <a:hlinkClick r:id="rId3"/>
              </a:rPr>
              <a:t>conversion</a:t>
            </a:r>
            <a:endParaRPr lang="en-US" dirty="0" smtClean="0"/>
          </a:p>
          <a:p>
            <a:pPr lvl="1"/>
            <a:r>
              <a:rPr lang="en-US" dirty="0"/>
              <a:t>C</a:t>
            </a:r>
            <a:r>
              <a:rPr lang="en-US" dirty="0" smtClean="0"/>
              <a:t>reate </a:t>
            </a:r>
            <a:r>
              <a:rPr lang="en-US" dirty="0"/>
              <a:t>all the </a:t>
            </a:r>
            <a:r>
              <a:rPr lang="en-US" dirty="0" err="1"/>
              <a:t>Gradle</a:t>
            </a:r>
            <a:r>
              <a:rPr lang="en-US" dirty="0"/>
              <a:t> build files you need,</a:t>
            </a:r>
          </a:p>
        </p:txBody>
      </p:sp>
    </p:spTree>
    <p:extLst>
      <p:ext uri="{BB962C8B-B14F-4D97-AF65-F5344CB8AC3E}">
        <p14:creationId xmlns:p14="http://schemas.microsoft.com/office/powerpoint/2010/main" val="470192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233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Gradle and java 11</vt:lpstr>
      <vt:lpstr>PowerPoint Presentation</vt:lpstr>
      <vt:lpstr>Introduction</vt:lpstr>
      <vt:lpstr>Features</vt:lpstr>
      <vt:lpstr>Features</vt:lpstr>
      <vt:lpstr>Performance</vt:lpstr>
      <vt:lpstr>Performmance (2)</vt:lpstr>
      <vt:lpstr>Migrating Builds From Apache Maven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Gradle and java 11</dc:title>
  <dc:creator>dangnh</dc:creator>
  <cp:lastModifiedBy>ADMIN</cp:lastModifiedBy>
  <cp:revision>45</cp:revision>
  <dcterms:created xsi:type="dcterms:W3CDTF">2020-12-25T06:35:59Z</dcterms:created>
  <dcterms:modified xsi:type="dcterms:W3CDTF">2021-01-11T02:24:12Z</dcterms:modified>
</cp:coreProperties>
</file>