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90"/>
  </p:notesMasterIdLst>
  <p:sldIdLst>
    <p:sldId id="602" r:id="rId2"/>
    <p:sldId id="368" r:id="rId3"/>
    <p:sldId id="369" r:id="rId4"/>
    <p:sldId id="370" r:id="rId5"/>
    <p:sldId id="371" r:id="rId6"/>
    <p:sldId id="372" r:id="rId7"/>
    <p:sldId id="373" r:id="rId8"/>
    <p:sldId id="374" r:id="rId9"/>
    <p:sldId id="375" r:id="rId10"/>
    <p:sldId id="376" r:id="rId11"/>
    <p:sldId id="377" r:id="rId12"/>
    <p:sldId id="378" r:id="rId13"/>
    <p:sldId id="380" r:id="rId14"/>
    <p:sldId id="381" r:id="rId15"/>
    <p:sldId id="382" r:id="rId16"/>
    <p:sldId id="383" r:id="rId17"/>
    <p:sldId id="384" r:id="rId18"/>
    <p:sldId id="385" r:id="rId19"/>
    <p:sldId id="386" r:id="rId20"/>
    <p:sldId id="387" r:id="rId21"/>
    <p:sldId id="448" r:id="rId22"/>
    <p:sldId id="449" r:id="rId23"/>
    <p:sldId id="450" r:id="rId24"/>
    <p:sldId id="451" r:id="rId25"/>
    <p:sldId id="452" r:id="rId26"/>
    <p:sldId id="453" r:id="rId27"/>
    <p:sldId id="454" r:id="rId28"/>
    <p:sldId id="455" r:id="rId29"/>
    <p:sldId id="456" r:id="rId30"/>
    <p:sldId id="457" r:id="rId31"/>
    <p:sldId id="458" r:id="rId32"/>
    <p:sldId id="459" r:id="rId33"/>
    <p:sldId id="460" r:id="rId34"/>
    <p:sldId id="461" r:id="rId35"/>
    <p:sldId id="462" r:id="rId36"/>
    <p:sldId id="463" r:id="rId37"/>
    <p:sldId id="464" r:id="rId38"/>
    <p:sldId id="465" r:id="rId39"/>
    <p:sldId id="466" r:id="rId40"/>
    <p:sldId id="467" r:id="rId41"/>
    <p:sldId id="468" r:id="rId42"/>
    <p:sldId id="469" r:id="rId43"/>
    <p:sldId id="471" r:id="rId44"/>
    <p:sldId id="472" r:id="rId45"/>
    <p:sldId id="473" r:id="rId46"/>
    <p:sldId id="474" r:id="rId47"/>
    <p:sldId id="475" r:id="rId48"/>
    <p:sldId id="476" r:id="rId49"/>
    <p:sldId id="477" r:id="rId50"/>
    <p:sldId id="478" r:id="rId51"/>
    <p:sldId id="479" r:id="rId52"/>
    <p:sldId id="480" r:id="rId53"/>
    <p:sldId id="481" r:id="rId54"/>
    <p:sldId id="482" r:id="rId55"/>
    <p:sldId id="483" r:id="rId56"/>
    <p:sldId id="484" r:id="rId57"/>
    <p:sldId id="485" r:id="rId58"/>
    <p:sldId id="486" r:id="rId59"/>
    <p:sldId id="487" r:id="rId60"/>
    <p:sldId id="488" r:id="rId61"/>
    <p:sldId id="489" r:id="rId62"/>
    <p:sldId id="490" r:id="rId63"/>
    <p:sldId id="491" r:id="rId64"/>
    <p:sldId id="492" r:id="rId65"/>
    <p:sldId id="493" r:id="rId66"/>
    <p:sldId id="494" r:id="rId67"/>
    <p:sldId id="495" r:id="rId68"/>
    <p:sldId id="496" r:id="rId69"/>
    <p:sldId id="497" r:id="rId70"/>
    <p:sldId id="498" r:id="rId71"/>
    <p:sldId id="510" r:id="rId72"/>
    <p:sldId id="511" r:id="rId73"/>
    <p:sldId id="512" r:id="rId74"/>
    <p:sldId id="513" r:id="rId75"/>
    <p:sldId id="514" r:id="rId76"/>
    <p:sldId id="515" r:id="rId77"/>
    <p:sldId id="516" r:id="rId78"/>
    <p:sldId id="517" r:id="rId79"/>
    <p:sldId id="518" r:id="rId80"/>
    <p:sldId id="519" r:id="rId81"/>
    <p:sldId id="520" r:id="rId82"/>
    <p:sldId id="524" r:id="rId83"/>
    <p:sldId id="525" r:id="rId84"/>
    <p:sldId id="536" r:id="rId85"/>
    <p:sldId id="537" r:id="rId86"/>
    <p:sldId id="538" r:id="rId87"/>
    <p:sldId id="543" r:id="rId88"/>
    <p:sldId id="544"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D86"/>
    <a:srgbClr val="CCCC00"/>
    <a:srgbClr val="CDD2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04" autoAdjust="0"/>
    <p:restoredTop sz="84640" autoAdjust="0"/>
  </p:normalViewPr>
  <p:slideViewPr>
    <p:cSldViewPr snapToGrid="0">
      <p:cViewPr varScale="1">
        <p:scale>
          <a:sx n="188" d="100"/>
          <a:sy n="188" d="100"/>
        </p:scale>
        <p:origin x="1200" y="184"/>
      </p:cViewPr>
      <p:guideLst/>
    </p:cSldViewPr>
  </p:slideViewPr>
  <p:notesTextViewPr>
    <p:cViewPr>
      <p:scale>
        <a:sx n="1" d="1"/>
        <a:sy n="1" d="1"/>
      </p:scale>
      <p:origin x="0" y="0"/>
    </p:cViewPr>
  </p:notesTextViewPr>
  <p:notesViewPr>
    <p:cSldViewPr snapToGrid="0">
      <p:cViewPr varScale="1">
        <p:scale>
          <a:sx n="118" d="100"/>
          <a:sy n="118" d="100"/>
        </p:scale>
        <p:origin x="4928" y="21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6A4BE7-331E-45BD-8607-51AB0F580A52}" type="datetimeFigureOut">
              <a:rPr lang="en-US" smtClean="0"/>
              <a:t>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25627-D4BC-4820-878C-23C150ABFAD3}" type="slidenum">
              <a:rPr lang="en-US" smtClean="0"/>
              <a:t>‹#›</a:t>
            </a:fld>
            <a:endParaRPr lang="en-US"/>
          </a:p>
        </p:txBody>
      </p:sp>
    </p:spTree>
    <p:extLst>
      <p:ext uri="{BB962C8B-B14F-4D97-AF65-F5344CB8AC3E}">
        <p14:creationId xmlns:p14="http://schemas.microsoft.com/office/powerpoint/2010/main" val="168716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FFB25627-D4BC-4820-878C-23C150ABFAD3}" type="slidenum">
              <a:rPr lang="en-US" smtClean="0"/>
              <a:t>1</a:t>
            </a:fld>
            <a:endParaRPr lang="en-US"/>
          </a:p>
        </p:txBody>
      </p:sp>
    </p:spTree>
    <p:extLst>
      <p:ext uri="{BB962C8B-B14F-4D97-AF65-F5344CB8AC3E}">
        <p14:creationId xmlns:p14="http://schemas.microsoft.com/office/powerpoint/2010/main" val="1450056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so fingerprinting is a conceptually simple approach in practice.</a:t>
            </a:r>
          </a:p>
          <a:p>
            <a:endParaRPr lang="en-GB" dirty="0"/>
          </a:p>
          <a:p>
            <a:r>
              <a:rPr lang="en-GB" dirty="0"/>
              <a:t>So initially, ahead of time, you survey the scene to measure a so-called </a:t>
            </a:r>
            <a:r>
              <a:rPr lang="en-GB" dirty="0" err="1"/>
              <a:t>WiFi</a:t>
            </a:r>
            <a:r>
              <a:rPr lang="en-GB" dirty="0"/>
              <a:t> fingerprint at each known location of interest. And here, a </a:t>
            </a:r>
            <a:r>
              <a:rPr lang="en-GB" dirty="0" err="1"/>
              <a:t>WiFi</a:t>
            </a:r>
            <a:r>
              <a:rPr lang="en-GB" dirty="0"/>
              <a:t> fingerprint can basically be thought of as some feature based on the strengths of all the different </a:t>
            </a:r>
            <a:r>
              <a:rPr lang="en-GB" dirty="0" err="1"/>
              <a:t>WiFi</a:t>
            </a:r>
            <a:r>
              <a:rPr lang="en-GB" dirty="0"/>
              <a:t> signals at a particular point. So this survey essentially produces a list of fingerprint and location pairs, which you can use to make a fingerprint -&gt; location lookup table. And then later, when you’re in a live setting and you want to </a:t>
            </a:r>
            <a:r>
              <a:rPr lang="en-GB" dirty="0" err="1"/>
              <a:t>relocalise</a:t>
            </a:r>
            <a:r>
              <a:rPr lang="en-GB" dirty="0"/>
              <a:t>, all you need to do is create the </a:t>
            </a:r>
            <a:r>
              <a:rPr lang="en-GB" dirty="0" err="1"/>
              <a:t>WiFi</a:t>
            </a:r>
            <a:r>
              <a:rPr lang="en-GB" dirty="0"/>
              <a:t> fingerprint for your current location and compare it to all the existing fingerprints in the table. If there’s at least one that’s sufficiently similar to yours, you return the location of the most similar one; if not, you can’t </a:t>
            </a:r>
            <a:r>
              <a:rPr lang="en-GB" dirty="0" err="1"/>
              <a:t>relocalise</a:t>
            </a:r>
            <a:r>
              <a:rPr lang="en-GB" dirty="0"/>
              <a:t> at the moment, so you give up.</a:t>
            </a:r>
          </a:p>
          <a:p>
            <a:endParaRPr lang="en-GB" dirty="0"/>
          </a:p>
          <a:p>
            <a:r>
              <a:rPr lang="en-GB" dirty="0"/>
              <a:t>More complicated fingerprinting schemes are also possible, of course – for example, the paper mentioned on the previous slide describes an approach for creating a dense fingerprint map from a sparse set of survey points, and then using maximum likelihood estimation to estimate the position in a live setting.</a:t>
            </a:r>
          </a:p>
          <a:p>
            <a:endParaRPr lang="en-GB" dirty="0"/>
          </a:p>
          <a:p>
            <a:r>
              <a:rPr lang="en-GB" dirty="0"/>
              <a:t>One thing that’s interesting to note is that in practice, sparse fingerprinting schemes are very similar to the keyframe-based systems that see a lot of use in visual localisation: the only real difference is that here the features being used are based on </a:t>
            </a:r>
            <a:r>
              <a:rPr lang="en-GB" dirty="0" err="1"/>
              <a:t>WiFi</a:t>
            </a:r>
            <a:r>
              <a:rPr lang="en-GB" dirty="0"/>
              <a:t> signals, whereas in that case they would be based on the images.</a:t>
            </a:r>
          </a:p>
          <a:p>
            <a:endParaRPr lang="en-GB" dirty="0"/>
          </a:p>
          <a:p>
            <a:pPr rtl="0"/>
            <a:r>
              <a:rPr lang="en-GB" dirty="0"/>
              <a:t>Of course, one downside of both fingerprinting and keyframe-based localisation is that if we can’t compute a feature consistently for each location in the scene, then </a:t>
            </a:r>
            <a:r>
              <a:rPr lang="en-GB" dirty="0" err="1"/>
              <a:t>relocalisation</a:t>
            </a:r>
            <a:r>
              <a:rPr lang="en-GB" dirty="0"/>
              <a:t> will tend to fail. And one thing that’s pretty much guaranteed to cause that is changes to the scene, so techniques such as these are only usable in scenes that are mostly static.</a:t>
            </a:r>
          </a:p>
        </p:txBody>
      </p:sp>
      <p:sp>
        <p:nvSpPr>
          <p:cNvPr id="4" name="Slide Number Placeholder 3"/>
          <p:cNvSpPr>
            <a:spLocks noGrp="1"/>
          </p:cNvSpPr>
          <p:nvPr>
            <p:ph type="sldNum" sz="quarter" idx="5"/>
          </p:nvPr>
        </p:nvSpPr>
        <p:spPr/>
        <p:txBody>
          <a:bodyPr/>
          <a:lstStyle/>
          <a:p>
            <a:fld id="{8B5AA96A-8485-4F83-83CD-522EC59F39A7}" type="slidenum">
              <a:rPr lang="en-GB" smtClean="0"/>
              <a:t>10</a:t>
            </a:fld>
            <a:endParaRPr lang="en-GB"/>
          </a:p>
        </p:txBody>
      </p:sp>
    </p:spTree>
    <p:extLst>
      <p:ext uri="{BB962C8B-B14F-4D97-AF65-F5344CB8AC3E}">
        <p14:creationId xmlns:p14="http://schemas.microsoft.com/office/powerpoint/2010/main" val="908073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so now we’re going to talk a little bit about a specific </a:t>
            </a:r>
            <a:r>
              <a:rPr lang="en-GB" dirty="0" err="1"/>
              <a:t>WiFi</a:t>
            </a:r>
            <a:r>
              <a:rPr lang="en-GB" dirty="0"/>
              <a:t> localization system called Horus. And so this is quite an old approach from 2005, but it was notable for achieving average errors of less than 60cm, and with computational requirements that were more than an order of magnitude better than other </a:t>
            </a:r>
            <a:r>
              <a:rPr lang="en-GB" dirty="0" err="1"/>
              <a:t>WiFi</a:t>
            </a:r>
            <a:r>
              <a:rPr lang="en-GB" dirty="0"/>
              <a:t> localization systems at the time.</a:t>
            </a:r>
          </a:p>
          <a:p>
            <a:endParaRPr lang="en-GB" dirty="0"/>
          </a:p>
          <a:p>
            <a:r>
              <a:rPr lang="en-GB" dirty="0"/>
              <a:t>So in terms of how it works, it’s basically a simple, probabilistic approach. In its offline survey phase, it builds a radio map that captures the means and variances of the signal strengths from the various access points, and the stability of the readings over time. And then in its online phase, it uses this map to estimate the location. The details are a little beyond the scope of this course, but please see the paper if you’re interested. We’re also going to discuss a couple of interesting points made by the paper in the next couple of slides.</a:t>
            </a:r>
          </a:p>
        </p:txBody>
      </p:sp>
      <p:sp>
        <p:nvSpPr>
          <p:cNvPr id="4" name="Slide Number Placeholder 3"/>
          <p:cNvSpPr>
            <a:spLocks noGrp="1"/>
          </p:cNvSpPr>
          <p:nvPr>
            <p:ph type="sldNum" sz="quarter" idx="5"/>
          </p:nvPr>
        </p:nvSpPr>
        <p:spPr/>
        <p:txBody>
          <a:bodyPr/>
          <a:lstStyle/>
          <a:p>
            <a:fld id="{8B5AA96A-8485-4F83-83CD-522EC59F39A7}" type="slidenum">
              <a:rPr lang="en-GB" smtClean="0"/>
              <a:t>11</a:t>
            </a:fld>
            <a:endParaRPr lang="en-GB"/>
          </a:p>
        </p:txBody>
      </p:sp>
    </p:spTree>
    <p:extLst>
      <p:ext uri="{BB962C8B-B14F-4D97-AF65-F5344CB8AC3E}">
        <p14:creationId xmlns:p14="http://schemas.microsoft.com/office/powerpoint/2010/main" val="760873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so here’s a graph from the paper of the signal strength as measured from a single access point over a five minute period. And what’s noticeable from this is that the histogram range can be as large as 10 dBm or more over that time period, largely due to changes in the physical environment such as people moving about.</a:t>
            </a:r>
          </a:p>
          <a:p>
            <a:endParaRPr lang="en-GB" dirty="0"/>
          </a:p>
          <a:p>
            <a:r>
              <a:rPr lang="en-GB" dirty="0"/>
              <a:t>And this is clearly quite a lot, and implies two things: firstly that it makes sense for the radio map to reflect this range of values to increase the accuracy, and secondly that the system should use more than one sample at test time to get a better estimate of the signal strength at a particular location.</a:t>
            </a:r>
          </a:p>
        </p:txBody>
      </p:sp>
      <p:sp>
        <p:nvSpPr>
          <p:cNvPr id="4" name="Slide Number Placeholder 3"/>
          <p:cNvSpPr>
            <a:spLocks noGrp="1"/>
          </p:cNvSpPr>
          <p:nvPr>
            <p:ph type="sldNum" sz="quarter" idx="5"/>
          </p:nvPr>
        </p:nvSpPr>
        <p:spPr/>
        <p:txBody>
          <a:bodyPr/>
          <a:lstStyle/>
          <a:p>
            <a:fld id="{8B5AA96A-8485-4F83-83CD-522EC59F39A7}" type="slidenum">
              <a:rPr lang="en-GB" smtClean="0"/>
              <a:t>12</a:t>
            </a:fld>
            <a:endParaRPr lang="en-GB"/>
          </a:p>
        </p:txBody>
      </p:sp>
    </p:spTree>
    <p:extLst>
      <p:ext uri="{BB962C8B-B14F-4D97-AF65-F5344CB8AC3E}">
        <p14:creationId xmlns:p14="http://schemas.microsoft.com/office/powerpoint/2010/main" val="1668696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so we’ve just seen a bit about </a:t>
            </a:r>
            <a:r>
              <a:rPr lang="en-GB" dirty="0" err="1"/>
              <a:t>WiFi</a:t>
            </a:r>
            <a:r>
              <a:rPr lang="en-GB" dirty="0"/>
              <a:t> localization, but there are lots of other weird and wonderful positioning techniques out there, and in the next few slides we’re going to take a look at some of them to get a feel for what’s possible.</a:t>
            </a:r>
          </a:p>
        </p:txBody>
      </p:sp>
      <p:sp>
        <p:nvSpPr>
          <p:cNvPr id="4" name="Slide Number Placeholder 3"/>
          <p:cNvSpPr>
            <a:spLocks noGrp="1"/>
          </p:cNvSpPr>
          <p:nvPr>
            <p:ph type="sldNum" sz="quarter" idx="5"/>
          </p:nvPr>
        </p:nvSpPr>
        <p:spPr/>
        <p:txBody>
          <a:bodyPr/>
          <a:lstStyle/>
          <a:p>
            <a:fld id="{8B5AA96A-8485-4F83-83CD-522EC59F39A7}" type="slidenum">
              <a:rPr lang="en-GB" smtClean="0"/>
              <a:t>13</a:t>
            </a:fld>
            <a:endParaRPr lang="en-GB"/>
          </a:p>
        </p:txBody>
      </p:sp>
    </p:spTree>
    <p:extLst>
      <p:ext uri="{BB962C8B-B14F-4D97-AF65-F5344CB8AC3E}">
        <p14:creationId xmlns:p14="http://schemas.microsoft.com/office/powerpoint/2010/main" val="1683009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first thing to note is that we’re not at all limited to using radio signals for localization!</a:t>
            </a:r>
          </a:p>
          <a:p>
            <a:endParaRPr lang="en-GB" dirty="0"/>
          </a:p>
          <a:p>
            <a:r>
              <a:rPr lang="en-GB" dirty="0"/>
              <a:t>In fact, we can use any physical property that captures either absolute location or relative motion to track our position.</a:t>
            </a:r>
          </a:p>
          <a:p>
            <a:endParaRPr lang="en-GB" dirty="0"/>
          </a:p>
          <a:p>
            <a:r>
              <a:rPr lang="en-GB" dirty="0"/>
              <a:t>And indeed, it’s often advantageous to use more than one modality to enhance robustness and accuracy, an area of study known as sensor fusion.</a:t>
            </a:r>
          </a:p>
        </p:txBody>
      </p:sp>
      <p:sp>
        <p:nvSpPr>
          <p:cNvPr id="4" name="Slide Number Placeholder 3"/>
          <p:cNvSpPr>
            <a:spLocks noGrp="1"/>
          </p:cNvSpPr>
          <p:nvPr>
            <p:ph type="sldNum" sz="quarter" idx="5"/>
          </p:nvPr>
        </p:nvSpPr>
        <p:spPr/>
        <p:txBody>
          <a:bodyPr/>
          <a:lstStyle/>
          <a:p>
            <a:fld id="{8B5AA96A-8485-4F83-83CD-522EC59F39A7}" type="slidenum">
              <a:rPr lang="en-GB" smtClean="0"/>
              <a:t>14</a:t>
            </a:fld>
            <a:endParaRPr lang="en-GB"/>
          </a:p>
        </p:txBody>
      </p:sp>
    </p:spTree>
    <p:extLst>
      <p:ext uri="{BB962C8B-B14F-4D97-AF65-F5344CB8AC3E}">
        <p14:creationId xmlns:p14="http://schemas.microsoft.com/office/powerpoint/2010/main" val="3812121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one type of device that’s very useful for localization is an inertial measurement unit, or IMU, which commonly consists of an accelerometer that measures linear acceleration (or more precisely, specific force), a gyroscope that measures the rate of rotation, and sometimes also a magnetometer that measures heading.</a:t>
            </a:r>
          </a:p>
          <a:p>
            <a:endParaRPr lang="en-GB" dirty="0"/>
          </a:p>
          <a:p>
            <a:r>
              <a:rPr lang="en-GB" dirty="0"/>
              <a:t>And the reason this is useful for positioning is that a force must be applied to the device to move it around, and this will cause an acceleration that can be measured by the accelerometer. And this acceleration can be double-integrated to obtain the displacement of the device, from which we can reconstruct the device’s trajectory as it moves.</a:t>
            </a:r>
          </a:p>
          <a:p>
            <a:endParaRPr lang="en-GB" dirty="0"/>
          </a:p>
          <a:p>
            <a:r>
              <a:rPr lang="en-GB" dirty="0"/>
              <a:t>In practice, this isn’t quite as good as it sounds, because the process of double-integrating the acceleration suffers from significant accumulative drift. But despite this, IMUs are still very useful, for a number of reasons:</a:t>
            </a:r>
          </a:p>
          <a:p>
            <a:endParaRPr lang="en-GB" dirty="0"/>
          </a:p>
          <a:p>
            <a:r>
              <a:rPr lang="en-GB" dirty="0"/>
              <a:t>First, the angular velocity readings yielded by their gyroscopes only need to be integrated once and are thus subject to much less drift, making IMUs quite an accurate orientation sensor.</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Second, like cameras, IMUs are ubiquitous, making them a natural target for use. And as an example of this, they’re included in all modern smartphones.</a:t>
            </a:r>
          </a:p>
          <a:p>
            <a:endParaRPr lang="en-GB" dirty="0"/>
          </a:p>
          <a:p>
            <a:r>
              <a:rPr lang="en-GB" dirty="0"/>
              <a:t>And finally, IMUs have strengths and weaknesses that naturally complement those of other localization approaches, and so they are ideal for combining with other approaches in sensor fusion schemes. For example, they can be used to convert a visual odometry approach to camera tracking into a visual-inertial one that’s much more accurate and can also survive brief movements of the camera in front of a blank white wall.</a:t>
            </a:r>
          </a:p>
        </p:txBody>
      </p:sp>
      <p:sp>
        <p:nvSpPr>
          <p:cNvPr id="4" name="Slide Number Placeholder 3"/>
          <p:cNvSpPr>
            <a:spLocks noGrp="1"/>
          </p:cNvSpPr>
          <p:nvPr>
            <p:ph type="sldNum" sz="quarter" idx="5"/>
          </p:nvPr>
        </p:nvSpPr>
        <p:spPr/>
        <p:txBody>
          <a:bodyPr/>
          <a:lstStyle/>
          <a:p>
            <a:fld id="{8B5AA96A-8485-4F83-83CD-522EC59F39A7}" type="slidenum">
              <a:rPr lang="en-GB" smtClean="0"/>
              <a:t>15</a:t>
            </a:fld>
            <a:endParaRPr lang="en-GB"/>
          </a:p>
        </p:txBody>
      </p:sp>
    </p:spTree>
    <p:extLst>
      <p:ext uri="{BB962C8B-B14F-4D97-AF65-F5344CB8AC3E}">
        <p14:creationId xmlns:p14="http://schemas.microsoft.com/office/powerpoint/2010/main" val="237088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also worth noting that the errors caused by double-integrating the acceleration can be mitigated to some extent using a deep recurrent neural network, as described in the paper mentioned in this slide. And this paper was actually worked on by some people who used to be in our group, so if you’re interested in talking about that then I’m sure Niki and Andrew would be very keen to have a conversation about it.</a:t>
            </a:r>
          </a:p>
        </p:txBody>
      </p:sp>
      <p:sp>
        <p:nvSpPr>
          <p:cNvPr id="4" name="Slide Number Placeholder 3"/>
          <p:cNvSpPr>
            <a:spLocks noGrp="1"/>
          </p:cNvSpPr>
          <p:nvPr>
            <p:ph type="sldNum" sz="quarter" idx="5"/>
          </p:nvPr>
        </p:nvSpPr>
        <p:spPr/>
        <p:txBody>
          <a:bodyPr/>
          <a:lstStyle/>
          <a:p>
            <a:fld id="{8B5AA96A-8485-4F83-83CD-522EC59F39A7}" type="slidenum">
              <a:rPr lang="en-GB" smtClean="0"/>
              <a:t>16</a:t>
            </a:fld>
            <a:endParaRPr lang="en-GB"/>
          </a:p>
        </p:txBody>
      </p:sp>
    </p:spTree>
    <p:extLst>
      <p:ext uri="{BB962C8B-B14F-4D97-AF65-F5344CB8AC3E}">
        <p14:creationId xmlns:p14="http://schemas.microsoft.com/office/powerpoint/2010/main" val="2009191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so moving on, here’s yet another localization approach, this time using a constellation of LEDs to determine 3D location.</a:t>
            </a:r>
          </a:p>
          <a:p>
            <a:endParaRPr lang="en-GB" dirty="0"/>
          </a:p>
          <a:p>
            <a:r>
              <a:rPr lang="en-GB" dirty="0"/>
              <a:t>And so the basic idea here is that you have a number of LED luminaires in the scene, and these transmit their identifiers and/or locations in human-imperceptible optical pulses.</a:t>
            </a:r>
          </a:p>
          <a:p>
            <a:endParaRPr lang="en-GB" dirty="0"/>
          </a:p>
          <a:p>
            <a:r>
              <a:rPr lang="en-GB" dirty="0"/>
              <a:t>And then a smartphone with a camera can detect these luminaires in an image, and use their locations to determine the smartphone’s pose relative to the luminaires.</a:t>
            </a:r>
          </a:p>
          <a:p>
            <a:endParaRPr lang="en-GB" dirty="0"/>
          </a:p>
          <a:p>
            <a:r>
              <a:rPr lang="en-GB" dirty="0"/>
              <a:t>As usual, more details about all of this can be found in the referenced paper.</a:t>
            </a:r>
          </a:p>
        </p:txBody>
      </p:sp>
      <p:sp>
        <p:nvSpPr>
          <p:cNvPr id="4" name="Slide Number Placeholder 3"/>
          <p:cNvSpPr>
            <a:spLocks noGrp="1"/>
          </p:cNvSpPr>
          <p:nvPr>
            <p:ph type="sldNum" sz="quarter" idx="5"/>
          </p:nvPr>
        </p:nvSpPr>
        <p:spPr/>
        <p:txBody>
          <a:bodyPr/>
          <a:lstStyle/>
          <a:p>
            <a:fld id="{8B5AA96A-8485-4F83-83CD-522EC59F39A7}" type="slidenum">
              <a:rPr lang="en-GB" smtClean="0"/>
              <a:t>17</a:t>
            </a:fld>
            <a:endParaRPr lang="en-GB"/>
          </a:p>
        </p:txBody>
      </p:sp>
    </p:spTree>
    <p:extLst>
      <p:ext uri="{BB962C8B-B14F-4D97-AF65-F5344CB8AC3E}">
        <p14:creationId xmlns:p14="http://schemas.microsoft.com/office/powerpoint/2010/main" val="3728739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another way in which we can perform localization is using magnetism, for example by measuring the distortion of the Earth’s magnetic field caused by the building itself.</a:t>
            </a:r>
          </a:p>
          <a:p>
            <a:endParaRPr lang="en-GB" dirty="0"/>
          </a:p>
          <a:p>
            <a:r>
              <a:rPr lang="en-GB" dirty="0"/>
              <a:t>And this approach is taken by the paper mentioned in this slide, which is able to achieve high localisation accuracy that is similar to or better than that achieved even by Google’s Project Tango.</a:t>
            </a:r>
          </a:p>
          <a:p>
            <a:endParaRPr lang="en-GB" dirty="0"/>
          </a:p>
          <a:p>
            <a:r>
              <a:rPr lang="en-GB" dirty="0"/>
              <a:t>So magnetic localization can actually work really well, and we’ll talk a lot more about it in the later lectures.</a:t>
            </a:r>
          </a:p>
        </p:txBody>
      </p:sp>
      <p:sp>
        <p:nvSpPr>
          <p:cNvPr id="4" name="Slide Number Placeholder 3"/>
          <p:cNvSpPr>
            <a:spLocks noGrp="1"/>
          </p:cNvSpPr>
          <p:nvPr>
            <p:ph type="sldNum" sz="quarter" idx="5"/>
          </p:nvPr>
        </p:nvSpPr>
        <p:spPr/>
        <p:txBody>
          <a:bodyPr/>
          <a:lstStyle/>
          <a:p>
            <a:fld id="{8B5AA96A-8485-4F83-83CD-522EC59F39A7}" type="slidenum">
              <a:rPr lang="en-GB" smtClean="0"/>
              <a:t>18</a:t>
            </a:fld>
            <a:endParaRPr lang="en-GB"/>
          </a:p>
        </p:txBody>
      </p:sp>
    </p:spTree>
    <p:extLst>
      <p:ext uri="{BB962C8B-B14F-4D97-AF65-F5344CB8AC3E}">
        <p14:creationId xmlns:p14="http://schemas.microsoft.com/office/powerpoint/2010/main" val="1168884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a final example of a creative way of doing localization, note that outdoors, it’s also possible to use the length of the day (which varies with latitude), and the times of sunrise and sunset (which can be used to calculate solar noon, which varies with longitude) to determine global location.</a:t>
            </a:r>
          </a:p>
          <a:p>
            <a:endParaRPr lang="en-GB" dirty="0"/>
          </a:p>
          <a:p>
            <a:r>
              <a:rPr lang="en-GB" dirty="0"/>
              <a:t>And so the image in this slide is taken from the Migratory Connectivity project, and shows a geolocator based on this principle that’s been attached to a bird to keep a rough track of its latitude and longitude as it migrates.</a:t>
            </a:r>
          </a:p>
        </p:txBody>
      </p:sp>
      <p:sp>
        <p:nvSpPr>
          <p:cNvPr id="4" name="Slide Number Placeholder 3"/>
          <p:cNvSpPr>
            <a:spLocks noGrp="1"/>
          </p:cNvSpPr>
          <p:nvPr>
            <p:ph type="sldNum" sz="quarter" idx="5"/>
          </p:nvPr>
        </p:nvSpPr>
        <p:spPr/>
        <p:txBody>
          <a:bodyPr/>
          <a:lstStyle/>
          <a:p>
            <a:fld id="{8B5AA96A-8485-4F83-83CD-522EC59F39A7}" type="slidenum">
              <a:rPr lang="en-GB" smtClean="0"/>
              <a:t>19</a:t>
            </a:fld>
            <a:endParaRPr lang="en-GB"/>
          </a:p>
        </p:txBody>
      </p:sp>
    </p:spTree>
    <p:extLst>
      <p:ext uri="{BB962C8B-B14F-4D97-AF65-F5344CB8AC3E}">
        <p14:creationId xmlns:p14="http://schemas.microsoft.com/office/powerpoint/2010/main" val="45018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so now let’s talk a little bit about localization, or the problem of finding out where you are.</a:t>
            </a:r>
          </a:p>
        </p:txBody>
      </p:sp>
      <p:sp>
        <p:nvSpPr>
          <p:cNvPr id="4" name="Slide Number Placeholder 3"/>
          <p:cNvSpPr>
            <a:spLocks noGrp="1"/>
          </p:cNvSpPr>
          <p:nvPr>
            <p:ph type="sldNum" sz="quarter" idx="5"/>
          </p:nvPr>
        </p:nvSpPr>
        <p:spPr/>
        <p:txBody>
          <a:bodyPr/>
          <a:lstStyle/>
          <a:p>
            <a:fld id="{8B5AA96A-8485-4F83-83CD-522EC59F39A7}" type="slidenum">
              <a:rPr lang="en-GB" smtClean="0"/>
              <a:t>2</a:t>
            </a:fld>
            <a:endParaRPr lang="en-GB"/>
          </a:p>
        </p:txBody>
      </p:sp>
    </p:spTree>
    <p:extLst>
      <p:ext uri="{BB962C8B-B14F-4D97-AF65-F5344CB8AC3E}">
        <p14:creationId xmlns:p14="http://schemas.microsoft.com/office/powerpoint/2010/main" val="25997340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to conclude this section, here are a few references that you might like to read to get a more in-depth overview of what localization approaches are possible.</a:t>
            </a:r>
          </a:p>
        </p:txBody>
      </p:sp>
      <p:sp>
        <p:nvSpPr>
          <p:cNvPr id="4" name="Slide Number Placeholder 3"/>
          <p:cNvSpPr>
            <a:spLocks noGrp="1"/>
          </p:cNvSpPr>
          <p:nvPr>
            <p:ph type="sldNum" sz="quarter" idx="5"/>
          </p:nvPr>
        </p:nvSpPr>
        <p:spPr/>
        <p:txBody>
          <a:bodyPr/>
          <a:lstStyle/>
          <a:p>
            <a:fld id="{8B5AA96A-8485-4F83-83CD-522EC59F39A7}" type="slidenum">
              <a:rPr lang="en-GB" smtClean="0"/>
              <a:t>20</a:t>
            </a:fld>
            <a:endParaRPr lang="en-GB"/>
          </a:p>
        </p:txBody>
      </p:sp>
    </p:spTree>
    <p:extLst>
      <p:ext uri="{BB962C8B-B14F-4D97-AF65-F5344CB8AC3E}">
        <p14:creationId xmlns:p14="http://schemas.microsoft.com/office/powerpoint/2010/main" val="2479095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so now let’s talk a bit about routing and networking.</a:t>
            </a:r>
          </a:p>
        </p:txBody>
      </p:sp>
      <p:sp>
        <p:nvSpPr>
          <p:cNvPr id="4" name="Slide Number Placeholder 3"/>
          <p:cNvSpPr>
            <a:spLocks noGrp="1"/>
          </p:cNvSpPr>
          <p:nvPr>
            <p:ph type="sldNum" sz="quarter" idx="5"/>
          </p:nvPr>
        </p:nvSpPr>
        <p:spPr/>
        <p:txBody>
          <a:bodyPr/>
          <a:lstStyle/>
          <a:p>
            <a:fld id="{8B5AA96A-8485-4F83-83CD-522EC59F39A7}" type="slidenum">
              <a:rPr lang="en-GB" smtClean="0"/>
              <a:t>21</a:t>
            </a:fld>
            <a:endParaRPr lang="en-GB"/>
          </a:p>
        </p:txBody>
      </p:sp>
    </p:spTree>
    <p:extLst>
      <p:ext uri="{BB962C8B-B14F-4D97-AF65-F5344CB8AC3E}">
        <p14:creationId xmlns:p14="http://schemas.microsoft.com/office/powerpoint/2010/main" val="2946500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in this section, we’re going to be thinking about how devices can form a network, and how we can handle routing and networking in a context in which devices may move around, or may suffer from constraints such as limited power.</a:t>
            </a:r>
          </a:p>
        </p:txBody>
      </p:sp>
      <p:sp>
        <p:nvSpPr>
          <p:cNvPr id="4" name="Slide Number Placeholder 3"/>
          <p:cNvSpPr>
            <a:spLocks noGrp="1"/>
          </p:cNvSpPr>
          <p:nvPr>
            <p:ph type="sldNum" sz="quarter" idx="5"/>
          </p:nvPr>
        </p:nvSpPr>
        <p:spPr/>
        <p:txBody>
          <a:bodyPr/>
          <a:lstStyle/>
          <a:p>
            <a:fld id="{8B5AA96A-8485-4F83-83CD-522EC59F39A7}" type="slidenum">
              <a:rPr lang="en-GB" smtClean="0"/>
              <a:t>22</a:t>
            </a:fld>
            <a:endParaRPr lang="en-GB"/>
          </a:p>
        </p:txBody>
      </p:sp>
    </p:spTree>
    <p:extLst>
      <p:ext uri="{BB962C8B-B14F-4D97-AF65-F5344CB8AC3E}">
        <p14:creationId xmlns:p14="http://schemas.microsoft.com/office/powerpoint/2010/main" val="1907933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as a starting point, let’s consider a network with the topology shown in the slide.</a:t>
            </a:r>
          </a:p>
          <a:p>
            <a:endParaRPr lang="en-GB" dirty="0"/>
          </a:p>
          <a:p>
            <a:r>
              <a:rPr lang="en-GB" dirty="0"/>
              <a:t>This is known as a star topology, and it’s the simplest kind of network topology you can get.</a:t>
            </a:r>
          </a:p>
          <a:p>
            <a:endParaRPr lang="en-GB" dirty="0"/>
          </a:p>
          <a:p>
            <a:r>
              <a:rPr lang="en-GB" dirty="0"/>
              <a:t>And the usual reason for choosing this topology is that you’ve got a single master device that you want to control the entire network, and you want to put it in the centre so that all of the other devices are only a single hop away from it.</a:t>
            </a:r>
          </a:p>
        </p:txBody>
      </p:sp>
      <p:sp>
        <p:nvSpPr>
          <p:cNvPr id="4" name="Slide Number Placeholder 3"/>
          <p:cNvSpPr>
            <a:spLocks noGrp="1"/>
          </p:cNvSpPr>
          <p:nvPr>
            <p:ph type="sldNum" sz="quarter" idx="5"/>
          </p:nvPr>
        </p:nvSpPr>
        <p:spPr/>
        <p:txBody>
          <a:bodyPr/>
          <a:lstStyle/>
          <a:p>
            <a:fld id="{8B5AA96A-8485-4F83-83CD-522EC59F39A7}" type="slidenum">
              <a:rPr lang="en-GB" smtClean="0"/>
              <a:t>23</a:t>
            </a:fld>
            <a:endParaRPr lang="en-GB"/>
          </a:p>
        </p:txBody>
      </p:sp>
    </p:spTree>
    <p:extLst>
      <p:ext uri="{BB962C8B-B14F-4D97-AF65-F5344CB8AC3E}">
        <p14:creationId xmlns:p14="http://schemas.microsoft.com/office/powerpoint/2010/main" val="481916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so here are some types of network that are quite likely to have a star topology.</a:t>
            </a:r>
          </a:p>
          <a:p>
            <a:endParaRPr lang="en-GB" dirty="0"/>
          </a:p>
          <a:p>
            <a:r>
              <a:rPr lang="en-GB" dirty="0"/>
              <a:t>===</a:t>
            </a:r>
          </a:p>
          <a:p>
            <a:endParaRPr lang="en-GB" dirty="0"/>
          </a:p>
          <a:p>
            <a:r>
              <a:rPr lang="en-GB" dirty="0"/>
              <a:t>So in the case of a </a:t>
            </a:r>
            <a:r>
              <a:rPr lang="en-GB" dirty="0" err="1"/>
              <a:t>WiFi</a:t>
            </a:r>
            <a:r>
              <a:rPr lang="en-GB" dirty="0"/>
              <a:t> access point, the access point itself would be the master, and various other devices such as mobile phones, laptops, and so on would directly connect to it.</a:t>
            </a:r>
          </a:p>
          <a:p>
            <a:endParaRPr lang="en-GB" dirty="0"/>
          </a:p>
          <a:p>
            <a:r>
              <a:rPr lang="en-GB" dirty="0"/>
              <a:t>And in the case of cellular connectivity, the base station (or more likely a relay node) would be the master, and again mobile phones would directly connect to it.</a:t>
            </a:r>
          </a:p>
          <a:p>
            <a:endParaRPr lang="en-GB" dirty="0"/>
          </a:p>
          <a:p>
            <a:r>
              <a:rPr lang="en-GB" dirty="0"/>
              <a:t>And in the case of </a:t>
            </a:r>
            <a:r>
              <a:rPr lang="en-GB" dirty="0" err="1"/>
              <a:t>LoRaWAN</a:t>
            </a:r>
            <a:r>
              <a:rPr lang="en-GB" dirty="0"/>
              <a:t>, you’d again have a single base station as the master, and various low-power devices would again directly connect to it.</a:t>
            </a:r>
          </a:p>
        </p:txBody>
      </p:sp>
      <p:sp>
        <p:nvSpPr>
          <p:cNvPr id="4" name="Slide Number Placeholder 3"/>
          <p:cNvSpPr>
            <a:spLocks noGrp="1"/>
          </p:cNvSpPr>
          <p:nvPr>
            <p:ph type="sldNum" sz="quarter" idx="5"/>
          </p:nvPr>
        </p:nvSpPr>
        <p:spPr/>
        <p:txBody>
          <a:bodyPr/>
          <a:lstStyle/>
          <a:p>
            <a:fld id="{8B5AA96A-8485-4F83-83CD-522EC59F39A7}" type="slidenum">
              <a:rPr lang="en-GB" smtClean="0"/>
              <a:t>24</a:t>
            </a:fld>
            <a:endParaRPr lang="en-GB"/>
          </a:p>
        </p:txBody>
      </p:sp>
    </p:spTree>
    <p:extLst>
      <p:ext uri="{BB962C8B-B14F-4D97-AF65-F5344CB8AC3E}">
        <p14:creationId xmlns:p14="http://schemas.microsoft.com/office/powerpoint/2010/main" val="3628076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what are the basic features of a star topology network?</a:t>
            </a:r>
          </a:p>
          <a:p>
            <a:endParaRPr lang="en-GB" dirty="0"/>
          </a:p>
          <a:p>
            <a:r>
              <a:rPr lang="en-GB" dirty="0"/>
              <a:t>Well in general, the master device is likely to be comparatively expensive and complex, because it has to communicate with and process information from all of the other devices.</a:t>
            </a:r>
          </a:p>
          <a:p>
            <a:endParaRPr lang="en-GB" dirty="0"/>
          </a:p>
          <a:p>
            <a:r>
              <a:rPr lang="en-GB" dirty="0"/>
              <a:t>By contrast, the slave devices at least have the potential to be quite simple, and have low power requirements, since all they have to do is communicate with the master.</a:t>
            </a:r>
          </a:p>
          <a:p>
            <a:endParaRPr lang="en-GB" dirty="0"/>
          </a:p>
          <a:p>
            <a:r>
              <a:rPr lang="en-GB" dirty="0"/>
              <a:t>And clearly each slave must be within range of the master to communicate, since that’s its only point of connection to the network.</a:t>
            </a:r>
          </a:p>
          <a:p>
            <a:endParaRPr lang="en-GB" dirty="0"/>
          </a:p>
          <a:p>
            <a:r>
              <a:rPr lang="en-GB" dirty="0"/>
              <a:t>And if two slaves do want to communicate with each other, they have to do it via the master in this type of network.</a:t>
            </a:r>
          </a:p>
          <a:p>
            <a:endParaRPr lang="en-GB" dirty="0"/>
          </a:p>
          <a:p>
            <a:r>
              <a:rPr lang="en-GB" dirty="0"/>
              <a:t>So what are the advantages of this topology? Well, for one thing, the latency’s likely to be pretty low, since any two devices are at most two hops away from each other. And for another thing, we’re not going to have to worry about collisions.</a:t>
            </a:r>
          </a:p>
          <a:p>
            <a:endParaRPr lang="en-GB" dirty="0"/>
          </a:p>
          <a:p>
            <a:r>
              <a:rPr lang="en-GB" dirty="0"/>
              <a:t>But there are also some downsides, of which the biggest one is perhaps that if the master fails for any reason, or is knocked out, then the whole network will go down with it. And that’s clearly not ideal from a resilience perspective.</a:t>
            </a:r>
          </a:p>
          <a:p>
            <a:endParaRPr lang="en-GB" dirty="0"/>
          </a:p>
          <a:p>
            <a:r>
              <a:rPr lang="en-GB" dirty="0"/>
              <a:t>Another key downside is that a heavyweight master may complicate deployment in a mobile context, for example controlling a swarm of micro drones using a laptop might not be so good because then you have to carry the laptop around with you everywhere, and all the drones have to stay within range of it.</a:t>
            </a:r>
          </a:p>
        </p:txBody>
      </p:sp>
      <p:sp>
        <p:nvSpPr>
          <p:cNvPr id="4" name="Slide Number Placeholder 3"/>
          <p:cNvSpPr>
            <a:spLocks noGrp="1"/>
          </p:cNvSpPr>
          <p:nvPr>
            <p:ph type="sldNum" sz="quarter" idx="5"/>
          </p:nvPr>
        </p:nvSpPr>
        <p:spPr/>
        <p:txBody>
          <a:bodyPr/>
          <a:lstStyle/>
          <a:p>
            <a:fld id="{8B5AA96A-8485-4F83-83CD-522EC59F39A7}" type="slidenum">
              <a:rPr lang="en-GB" smtClean="0"/>
              <a:t>25</a:t>
            </a:fld>
            <a:endParaRPr lang="en-GB"/>
          </a:p>
        </p:txBody>
      </p:sp>
    </p:spTree>
    <p:extLst>
      <p:ext uri="{BB962C8B-B14F-4D97-AF65-F5344CB8AC3E}">
        <p14:creationId xmlns:p14="http://schemas.microsoft.com/office/powerpoint/2010/main" val="8872216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so as an alternative to a centralised system based on a star topology, let’s now talk about routing in mobile ad-hoc networks, and how that can enable us to build decentralised systems that don’t require any one node to be the master.</a:t>
            </a:r>
          </a:p>
        </p:txBody>
      </p:sp>
      <p:sp>
        <p:nvSpPr>
          <p:cNvPr id="4" name="Slide Number Placeholder 3"/>
          <p:cNvSpPr>
            <a:spLocks noGrp="1"/>
          </p:cNvSpPr>
          <p:nvPr>
            <p:ph type="sldNum" sz="quarter" idx="5"/>
          </p:nvPr>
        </p:nvSpPr>
        <p:spPr/>
        <p:txBody>
          <a:bodyPr/>
          <a:lstStyle/>
          <a:p>
            <a:fld id="{8B5AA96A-8485-4F83-83CD-522EC59F39A7}" type="slidenum">
              <a:rPr lang="en-GB" smtClean="0"/>
              <a:t>26</a:t>
            </a:fld>
            <a:endParaRPr lang="en-GB"/>
          </a:p>
        </p:txBody>
      </p:sp>
    </p:spTree>
    <p:extLst>
      <p:ext uri="{BB962C8B-B14F-4D97-AF65-F5344CB8AC3E}">
        <p14:creationId xmlns:p14="http://schemas.microsoft.com/office/powerpoint/2010/main" val="24535613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so the basic concept of a mobile ad-hoc network, or MANET, is of a number of mobile devices coming together to opportunistically form a network.</a:t>
            </a:r>
          </a:p>
          <a:p>
            <a:endParaRPr lang="en-GB" dirty="0"/>
          </a:p>
          <a:p>
            <a:r>
              <a:rPr lang="en-GB" dirty="0"/>
              <a:t>And this can clearly be useful for various things, such as vehicle-to-vehicle communication in an autonomous driving context, or distributed comms on the battlefield, or peer-to-peer pocket-switched networks for transferring data between mobile users’ devices.</a:t>
            </a:r>
          </a:p>
        </p:txBody>
      </p:sp>
      <p:sp>
        <p:nvSpPr>
          <p:cNvPr id="4" name="Slide Number Placeholder 3"/>
          <p:cNvSpPr>
            <a:spLocks noGrp="1"/>
          </p:cNvSpPr>
          <p:nvPr>
            <p:ph type="sldNum" sz="quarter" idx="5"/>
          </p:nvPr>
        </p:nvSpPr>
        <p:spPr/>
        <p:txBody>
          <a:bodyPr/>
          <a:lstStyle/>
          <a:p>
            <a:fld id="{8B5AA96A-8485-4F83-83CD-522EC59F39A7}" type="slidenum">
              <a:rPr lang="en-GB" smtClean="0"/>
              <a:t>27</a:t>
            </a:fld>
            <a:endParaRPr lang="en-GB"/>
          </a:p>
        </p:txBody>
      </p:sp>
    </p:spTree>
    <p:extLst>
      <p:ext uri="{BB962C8B-B14F-4D97-AF65-F5344CB8AC3E}">
        <p14:creationId xmlns:p14="http://schemas.microsoft.com/office/powerpoint/2010/main" val="4056413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why is routing important in this context? Well, unlike with a star topology, the routes from one node to another are not obvious here. And in general, an individual node won’t be able to directly communicate with all of the other nodes in the network, only with its direct neighbours, and so any packets that it wants to send may potentially have to travel over multiple hops.</a:t>
            </a:r>
          </a:p>
        </p:txBody>
      </p:sp>
      <p:sp>
        <p:nvSpPr>
          <p:cNvPr id="4" name="Slide Number Placeholder 3"/>
          <p:cNvSpPr>
            <a:spLocks noGrp="1"/>
          </p:cNvSpPr>
          <p:nvPr>
            <p:ph type="sldNum" sz="quarter" idx="5"/>
          </p:nvPr>
        </p:nvSpPr>
        <p:spPr/>
        <p:txBody>
          <a:bodyPr/>
          <a:lstStyle/>
          <a:p>
            <a:fld id="{8B5AA96A-8485-4F83-83CD-522EC59F39A7}" type="slidenum">
              <a:rPr lang="en-GB" smtClean="0"/>
              <a:t>28</a:t>
            </a:fld>
            <a:endParaRPr lang="en-GB"/>
          </a:p>
        </p:txBody>
      </p:sp>
    </p:spTree>
    <p:extLst>
      <p:ext uri="{BB962C8B-B14F-4D97-AF65-F5344CB8AC3E}">
        <p14:creationId xmlns:p14="http://schemas.microsoft.com/office/powerpoint/2010/main" val="27229039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what should the goal of routing be in this case?</a:t>
            </a:r>
          </a:p>
          <a:p>
            <a:endParaRPr lang="en-GB" dirty="0"/>
          </a:p>
          <a:p>
            <a:r>
              <a:rPr lang="en-GB" dirty="0"/>
              <a:t>Well essentially, it should be to find the best path to the destination for each node, where “best” can for example be defined either in terms of number of hops, or latency, or robustness, or some combination of the above.</a:t>
            </a:r>
          </a:p>
          <a:p>
            <a:endParaRPr lang="en-GB" dirty="0"/>
          </a:p>
          <a:p>
            <a:r>
              <a:rPr lang="en-GB" dirty="0"/>
              <a:t>And one thing that makes it a bit more complicated in this case is that it’s necessarily a distributed problem, in the sense that there’s no master available that can perform the routing centrally.</a:t>
            </a:r>
          </a:p>
        </p:txBody>
      </p:sp>
      <p:sp>
        <p:nvSpPr>
          <p:cNvPr id="4" name="Slide Number Placeholder 3"/>
          <p:cNvSpPr>
            <a:spLocks noGrp="1"/>
          </p:cNvSpPr>
          <p:nvPr>
            <p:ph type="sldNum" sz="quarter" idx="5"/>
          </p:nvPr>
        </p:nvSpPr>
        <p:spPr/>
        <p:txBody>
          <a:bodyPr/>
          <a:lstStyle/>
          <a:p>
            <a:fld id="{8B5AA96A-8485-4F83-83CD-522EC59F39A7}" type="slidenum">
              <a:rPr lang="en-GB" smtClean="0"/>
              <a:t>29</a:t>
            </a:fld>
            <a:endParaRPr lang="en-GB"/>
          </a:p>
        </p:txBody>
      </p:sp>
    </p:spTree>
    <p:extLst>
      <p:ext uri="{BB962C8B-B14F-4D97-AF65-F5344CB8AC3E}">
        <p14:creationId xmlns:p14="http://schemas.microsoft.com/office/powerpoint/2010/main" val="3735038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so as you know, IoT clearly involves collecting data from a lot of different sensors, but acquiring sensor data without knowing where it came from is arguably a bit meaningless. And so this quickly raises the important question of how we can find out where a thing is, which is clearly a localization challenge.</a:t>
            </a:r>
          </a:p>
        </p:txBody>
      </p:sp>
      <p:sp>
        <p:nvSpPr>
          <p:cNvPr id="4" name="Slide Number Placeholder 3"/>
          <p:cNvSpPr>
            <a:spLocks noGrp="1"/>
          </p:cNvSpPr>
          <p:nvPr>
            <p:ph type="sldNum" sz="quarter" idx="5"/>
          </p:nvPr>
        </p:nvSpPr>
        <p:spPr/>
        <p:txBody>
          <a:bodyPr/>
          <a:lstStyle/>
          <a:p>
            <a:fld id="{8B5AA96A-8485-4F83-83CD-522EC59F39A7}" type="slidenum">
              <a:rPr lang="en-GB" smtClean="0"/>
              <a:t>3</a:t>
            </a:fld>
            <a:endParaRPr lang="en-GB"/>
          </a:p>
        </p:txBody>
      </p:sp>
    </p:spTree>
    <p:extLst>
      <p:ext uri="{BB962C8B-B14F-4D97-AF65-F5344CB8AC3E}">
        <p14:creationId xmlns:p14="http://schemas.microsoft.com/office/powerpoint/2010/main" val="9923714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major challenge is that we need to make it possible for individual nodes to move around, and to be added and removed from the network.</a:t>
            </a:r>
          </a:p>
          <a:p>
            <a:endParaRPr lang="en-GB" dirty="0"/>
          </a:p>
          <a:p>
            <a:r>
              <a:rPr lang="en-GB" dirty="0"/>
              <a:t>This can result in existing links being broken and new links being formed on the fly. Note that intermittent links are also possible, for example when a peripheral node repeatedly moves in and out of range of its nearest neighbour, or when changes in the environmental conditions cause the strength of a link to fluctuate over time.</a:t>
            </a:r>
          </a:p>
        </p:txBody>
      </p:sp>
      <p:sp>
        <p:nvSpPr>
          <p:cNvPr id="4" name="Slide Number Placeholder 3"/>
          <p:cNvSpPr>
            <a:spLocks noGrp="1"/>
          </p:cNvSpPr>
          <p:nvPr>
            <p:ph type="sldNum" sz="quarter" idx="5"/>
          </p:nvPr>
        </p:nvSpPr>
        <p:spPr/>
        <p:txBody>
          <a:bodyPr/>
          <a:lstStyle/>
          <a:p>
            <a:fld id="{8B5AA96A-8485-4F83-83CD-522EC59F39A7}" type="slidenum">
              <a:rPr lang="en-GB" smtClean="0"/>
              <a:t>30</a:t>
            </a:fld>
            <a:endParaRPr lang="en-GB"/>
          </a:p>
        </p:txBody>
      </p:sp>
    </p:spTree>
    <p:extLst>
      <p:ext uri="{BB962C8B-B14F-4D97-AF65-F5344CB8AC3E}">
        <p14:creationId xmlns:p14="http://schemas.microsoft.com/office/powerpoint/2010/main" val="2294363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lots of other challenges as well.</a:t>
            </a:r>
          </a:p>
          <a:p>
            <a:endParaRPr lang="en-GB" dirty="0"/>
          </a:p>
          <a:p>
            <a:r>
              <a:rPr lang="en-GB" dirty="0"/>
              <a:t>For example, mobile nodes often have stringent energy and memory constraints, and this can have all sorts of implications, such as it being desirable to route packets around certain nodes to avoid overloading them.</a:t>
            </a:r>
          </a:p>
          <a:p>
            <a:endParaRPr lang="en-GB" dirty="0"/>
          </a:p>
          <a:p>
            <a:r>
              <a:rPr lang="en-GB" dirty="0"/>
              <a:t>The wireless links between the nodes also need to be taken into account, so for example they may have limited bandwidth, or link error probabilities that vary over time.</a:t>
            </a:r>
          </a:p>
          <a:p>
            <a:endParaRPr lang="en-GB" dirty="0"/>
          </a:p>
          <a:p>
            <a:r>
              <a:rPr lang="en-GB" dirty="0"/>
              <a:t>And then there are the requirements of individual applications to consider, so for example certain applications might need their data to be delivered in real time, or alternatively it might be absolutely essential that the data arrives, but without the timing being especially important.</a:t>
            </a:r>
          </a:p>
        </p:txBody>
      </p:sp>
      <p:sp>
        <p:nvSpPr>
          <p:cNvPr id="4" name="Slide Number Placeholder 3"/>
          <p:cNvSpPr>
            <a:spLocks noGrp="1"/>
          </p:cNvSpPr>
          <p:nvPr>
            <p:ph type="sldNum" sz="quarter" idx="5"/>
          </p:nvPr>
        </p:nvSpPr>
        <p:spPr/>
        <p:txBody>
          <a:bodyPr/>
          <a:lstStyle/>
          <a:p>
            <a:fld id="{8B5AA96A-8485-4F83-83CD-522EC59F39A7}" type="slidenum">
              <a:rPr lang="en-GB" smtClean="0"/>
              <a:t>31</a:t>
            </a:fld>
            <a:endParaRPr lang="en-GB"/>
          </a:p>
        </p:txBody>
      </p:sp>
    </p:spTree>
    <p:extLst>
      <p:ext uri="{BB962C8B-B14F-4D97-AF65-F5344CB8AC3E}">
        <p14:creationId xmlns:p14="http://schemas.microsoft.com/office/powerpoint/2010/main" val="9790472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our design goals for a routing algorithm in this case look something like this.</a:t>
            </a:r>
          </a:p>
          <a:p>
            <a:endParaRPr lang="en-GB" dirty="0"/>
          </a:p>
          <a:p>
            <a:r>
              <a:rPr lang="en-GB" dirty="0"/>
              <a:t>So first of all, we’re targeting a fully distributed system with no centralised control.</a:t>
            </a:r>
          </a:p>
          <a:p>
            <a:endParaRPr lang="en-GB" dirty="0"/>
          </a:p>
          <a:p>
            <a:r>
              <a:rPr lang="en-GB" dirty="0"/>
              <a:t>And we want it to be adaptive to topology changes, for example those caused by nodes joining or leaving the network.</a:t>
            </a:r>
          </a:p>
          <a:p>
            <a:endParaRPr lang="en-GB" dirty="0"/>
          </a:p>
          <a:p>
            <a:r>
              <a:rPr lang="en-GB" dirty="0"/>
              <a:t>Obviously it’s quite important for any paths planned by the routing algorithm to be loop-free.</a:t>
            </a:r>
          </a:p>
          <a:p>
            <a:endParaRPr lang="en-GB" dirty="0"/>
          </a:p>
          <a:p>
            <a:r>
              <a:rPr lang="en-GB" dirty="0"/>
              <a:t>And moreover, we want our route discovery to be fast, so as to support real-time applications.</a:t>
            </a:r>
          </a:p>
          <a:p>
            <a:endParaRPr lang="en-GB" dirty="0"/>
          </a:p>
          <a:p>
            <a:r>
              <a:rPr lang="en-GB" dirty="0"/>
              <a:t>We definitely don’t want to spend too much bandwidth or energy on controlling the process, since some applications are likely to face constraints in those areas.</a:t>
            </a:r>
          </a:p>
          <a:p>
            <a:endParaRPr lang="en-GB" dirty="0"/>
          </a:p>
          <a:p>
            <a:r>
              <a:rPr lang="en-GB" dirty="0"/>
              <a:t>And we want to be as tolerant as we can to faults, as this is extremely important for certain classes of application, such as security or emergency ones.</a:t>
            </a:r>
          </a:p>
        </p:txBody>
      </p:sp>
      <p:sp>
        <p:nvSpPr>
          <p:cNvPr id="4" name="Slide Number Placeholder 3"/>
          <p:cNvSpPr>
            <a:spLocks noGrp="1"/>
          </p:cNvSpPr>
          <p:nvPr>
            <p:ph type="sldNum" sz="quarter" idx="5"/>
          </p:nvPr>
        </p:nvSpPr>
        <p:spPr/>
        <p:txBody>
          <a:bodyPr/>
          <a:lstStyle/>
          <a:p>
            <a:fld id="{8B5AA96A-8485-4F83-83CD-522EC59F39A7}" type="slidenum">
              <a:rPr lang="en-GB" smtClean="0"/>
              <a:t>32</a:t>
            </a:fld>
            <a:endParaRPr lang="en-GB"/>
          </a:p>
        </p:txBody>
      </p:sp>
    </p:spTree>
    <p:extLst>
      <p:ext uri="{BB962C8B-B14F-4D97-AF65-F5344CB8AC3E}">
        <p14:creationId xmlns:p14="http://schemas.microsoft.com/office/powerpoint/2010/main" val="37206315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so now let’s talk about one well-known routing approach, known as link-state routing.</a:t>
            </a:r>
          </a:p>
          <a:p>
            <a:endParaRPr lang="en-GB" dirty="0"/>
          </a:p>
          <a:p>
            <a:r>
              <a:rPr lang="en-GB" dirty="0"/>
              <a:t>So in this approach, each node obtains global knowledge about which nodes have links between them, and this is achieved by nodes periodically exchanging packets with their neighbours.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this global knowledge will essentially amount to an adjacency matrix for the nodes in the network, which is a binary matrix in which each entry indicates whether or not a particular pair of nodes are connected by a link.</a:t>
            </a:r>
          </a:p>
        </p:txBody>
      </p:sp>
      <p:sp>
        <p:nvSpPr>
          <p:cNvPr id="4" name="Slide Number Placeholder 3"/>
          <p:cNvSpPr>
            <a:spLocks noGrp="1"/>
          </p:cNvSpPr>
          <p:nvPr>
            <p:ph type="sldNum" sz="quarter" idx="5"/>
          </p:nvPr>
        </p:nvSpPr>
        <p:spPr/>
        <p:txBody>
          <a:bodyPr/>
          <a:lstStyle/>
          <a:p>
            <a:fld id="{8B5AA96A-8485-4F83-83CD-522EC59F39A7}" type="slidenum">
              <a:rPr lang="en-GB" smtClean="0"/>
              <a:t>33</a:t>
            </a:fld>
            <a:endParaRPr lang="en-GB"/>
          </a:p>
        </p:txBody>
      </p:sp>
    </p:spTree>
    <p:extLst>
      <p:ext uri="{BB962C8B-B14F-4D97-AF65-F5344CB8AC3E}">
        <p14:creationId xmlns:p14="http://schemas.microsoft.com/office/powerpoint/2010/main" val="3052067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for example, in this network, node N1 knows that it has links to N2 and N3, and will aim to flood this information through the entire network.</a:t>
            </a:r>
          </a:p>
        </p:txBody>
      </p:sp>
      <p:sp>
        <p:nvSpPr>
          <p:cNvPr id="4" name="Slide Number Placeholder 3"/>
          <p:cNvSpPr>
            <a:spLocks noGrp="1"/>
          </p:cNvSpPr>
          <p:nvPr>
            <p:ph type="sldNum" sz="quarter" idx="5"/>
          </p:nvPr>
        </p:nvSpPr>
        <p:spPr/>
        <p:txBody>
          <a:bodyPr/>
          <a:lstStyle/>
          <a:p>
            <a:fld id="{8B5AA96A-8485-4F83-83CD-522EC59F39A7}" type="slidenum">
              <a:rPr lang="en-GB" smtClean="0"/>
              <a:t>34</a:t>
            </a:fld>
            <a:endParaRPr lang="en-GB"/>
          </a:p>
        </p:txBody>
      </p:sp>
    </p:spTree>
    <p:extLst>
      <p:ext uri="{BB962C8B-B14F-4D97-AF65-F5344CB8AC3E}">
        <p14:creationId xmlns:p14="http://schemas.microsoft.com/office/powerpoint/2010/main" val="35149172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at a particular point in time, the adjacency matrix it holds for the network might look something like this.</a:t>
            </a:r>
          </a:p>
          <a:p>
            <a:endParaRPr lang="en-GB" dirty="0"/>
          </a:p>
          <a:p>
            <a:r>
              <a:rPr lang="en-GB" dirty="0"/>
              <a:t>And in this matrix, the information it has about more distant nodes has clearly been received from elsewhere in the network, and might be out of date, but the information it has about its own links to its neighbours is clearly fresh. So in practice, a sequence number will be associated with each known link when the information is shared, which allows other nodes to know how recent the sharing node’s knowledge of that link is. We won’t cover that in detail in this course, but bear in mind that that’s happening behind the scenes.</a:t>
            </a:r>
          </a:p>
          <a:p>
            <a:endParaRPr lang="en-GB" dirty="0"/>
          </a:p>
          <a:p>
            <a:r>
              <a:rPr lang="en-GB" dirty="0"/>
              <a:t>And so N1 will share the links it knows about and their sequence numbers with the rest of the network via its neighbours, and the other nodes in the network will use the information to update their own knowledge of the network topology accordingly.</a:t>
            </a:r>
          </a:p>
        </p:txBody>
      </p:sp>
      <p:sp>
        <p:nvSpPr>
          <p:cNvPr id="4" name="Slide Number Placeholder 3"/>
          <p:cNvSpPr>
            <a:spLocks noGrp="1"/>
          </p:cNvSpPr>
          <p:nvPr>
            <p:ph type="sldNum" sz="quarter" idx="5"/>
          </p:nvPr>
        </p:nvSpPr>
        <p:spPr/>
        <p:txBody>
          <a:bodyPr/>
          <a:lstStyle/>
          <a:p>
            <a:fld id="{8B5AA96A-8485-4F83-83CD-522EC59F39A7}" type="slidenum">
              <a:rPr lang="en-GB" smtClean="0"/>
              <a:t>35</a:t>
            </a:fld>
            <a:endParaRPr lang="en-GB"/>
          </a:p>
        </p:txBody>
      </p:sp>
    </p:spTree>
    <p:extLst>
      <p:ext uri="{BB962C8B-B14F-4D97-AF65-F5344CB8AC3E}">
        <p14:creationId xmlns:p14="http://schemas.microsoft.com/office/powerpoint/2010/main" val="16157255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a node has a map of the overall network topology, it can simply use an efficient single-source shortest path algorithm like Dijkstra’s algorithm to calculate the shortest path from it to every other node in the network. And so this is what each node individually does, and that allows every node in the network to know where to route packets when they arrive.</a:t>
            </a:r>
          </a:p>
          <a:p>
            <a:endParaRPr lang="en-GB" dirty="0"/>
          </a:p>
          <a:p>
            <a:r>
              <a:rPr lang="en-GB" dirty="0"/>
              <a:t>However, note that each node has to re-run Dijkstra’s algorithm whenever new routing information arrives that changes the network topology, which can clearly get a little expensive. More on that later.</a:t>
            </a:r>
          </a:p>
        </p:txBody>
      </p:sp>
      <p:sp>
        <p:nvSpPr>
          <p:cNvPr id="4" name="Slide Number Placeholder 3"/>
          <p:cNvSpPr>
            <a:spLocks noGrp="1"/>
          </p:cNvSpPr>
          <p:nvPr>
            <p:ph type="sldNum" sz="quarter" idx="5"/>
          </p:nvPr>
        </p:nvSpPr>
        <p:spPr/>
        <p:txBody>
          <a:bodyPr/>
          <a:lstStyle/>
          <a:p>
            <a:fld id="{8B5AA96A-8485-4F83-83CD-522EC59F39A7}" type="slidenum">
              <a:rPr lang="en-GB" smtClean="0"/>
              <a:t>36</a:t>
            </a:fld>
            <a:endParaRPr lang="en-GB"/>
          </a:p>
        </p:txBody>
      </p:sp>
    </p:spTree>
    <p:extLst>
      <p:ext uri="{BB962C8B-B14F-4D97-AF65-F5344CB8AC3E}">
        <p14:creationId xmlns:p14="http://schemas.microsoft.com/office/powerpoint/2010/main" val="21176694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so now let’s look at a short example of how Dijkstra’s algorithm works, starting from N1. And I guess some of you may have seen this before, but it’s helpful to go through it even if only to remind ourselves of how it works.</a:t>
            </a:r>
          </a:p>
          <a:p>
            <a:endParaRPr lang="en-GB" dirty="0"/>
          </a:p>
          <a:p>
            <a:r>
              <a:rPr lang="en-GB" dirty="0"/>
              <a:t>So initially, the cost to N1 itself is 0, and all other nodes are unknown, hence the costs to them are infinite.</a:t>
            </a:r>
          </a:p>
        </p:txBody>
      </p:sp>
      <p:sp>
        <p:nvSpPr>
          <p:cNvPr id="4" name="Slide Number Placeholder 3"/>
          <p:cNvSpPr>
            <a:spLocks noGrp="1"/>
          </p:cNvSpPr>
          <p:nvPr>
            <p:ph type="sldNum" sz="quarter" idx="5"/>
          </p:nvPr>
        </p:nvSpPr>
        <p:spPr/>
        <p:txBody>
          <a:bodyPr/>
          <a:lstStyle/>
          <a:p>
            <a:fld id="{8B5AA96A-8485-4F83-83CD-522EC59F39A7}" type="slidenum">
              <a:rPr lang="en-GB" smtClean="0"/>
              <a:t>37</a:t>
            </a:fld>
            <a:endParaRPr lang="en-GB"/>
          </a:p>
        </p:txBody>
      </p:sp>
    </p:spTree>
    <p:extLst>
      <p:ext uri="{BB962C8B-B14F-4D97-AF65-F5344CB8AC3E}">
        <p14:creationId xmlns:p14="http://schemas.microsoft.com/office/powerpoint/2010/main" val="20995029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first we update the costs of the direct neighbours of N1, as shown.</a:t>
            </a:r>
          </a:p>
        </p:txBody>
      </p:sp>
      <p:sp>
        <p:nvSpPr>
          <p:cNvPr id="4" name="Slide Number Placeholder 3"/>
          <p:cNvSpPr>
            <a:spLocks noGrp="1"/>
          </p:cNvSpPr>
          <p:nvPr>
            <p:ph type="sldNum" sz="quarter" idx="5"/>
          </p:nvPr>
        </p:nvSpPr>
        <p:spPr/>
        <p:txBody>
          <a:bodyPr/>
          <a:lstStyle/>
          <a:p>
            <a:fld id="{8B5AA96A-8485-4F83-83CD-522EC59F39A7}" type="slidenum">
              <a:rPr lang="en-GB" smtClean="0"/>
              <a:t>38</a:t>
            </a:fld>
            <a:endParaRPr lang="en-GB"/>
          </a:p>
        </p:txBody>
      </p:sp>
    </p:spTree>
    <p:extLst>
      <p:ext uri="{BB962C8B-B14F-4D97-AF65-F5344CB8AC3E}">
        <p14:creationId xmlns:p14="http://schemas.microsoft.com/office/powerpoint/2010/main" val="16621934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then we mark N1 as done, and pick one of the unfinished nodes that has the lowest cost to process next. So in this case, we could have picked either N2 or N3, and we chose N2.</a:t>
            </a:r>
          </a:p>
        </p:txBody>
      </p:sp>
      <p:sp>
        <p:nvSpPr>
          <p:cNvPr id="4" name="Slide Number Placeholder 3"/>
          <p:cNvSpPr>
            <a:spLocks noGrp="1"/>
          </p:cNvSpPr>
          <p:nvPr>
            <p:ph type="sldNum" sz="quarter" idx="5"/>
          </p:nvPr>
        </p:nvSpPr>
        <p:spPr/>
        <p:txBody>
          <a:bodyPr/>
          <a:lstStyle/>
          <a:p>
            <a:fld id="{8B5AA96A-8485-4F83-83CD-522EC59F39A7}" type="slidenum">
              <a:rPr lang="en-GB" smtClean="0"/>
              <a:t>39</a:t>
            </a:fld>
            <a:endParaRPr lang="en-GB"/>
          </a:p>
        </p:txBody>
      </p:sp>
    </p:spTree>
    <p:extLst>
      <p:ext uri="{BB962C8B-B14F-4D97-AF65-F5344CB8AC3E}">
        <p14:creationId xmlns:p14="http://schemas.microsoft.com/office/powerpoint/2010/main" val="1653597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simplest way of doing localization is clearly to just manually record where any devices were left, and for coarse localization this does have some advantages. For example, there’s no additional device hardware required, and it’s technically trivial to implement.</a:t>
            </a:r>
          </a:p>
          <a:p>
            <a:endParaRPr lang="en-GB" dirty="0"/>
          </a:p>
          <a:p>
            <a:r>
              <a:rPr lang="en-GB" dirty="0"/>
              <a:t>However, if you’re using lots of devices, it quickly gets hugely labour intensive, and there’s a limit to how precise your localisation is going to be in practice when done this way. This makes it difficult to put lots of devices close together, for instance.</a:t>
            </a:r>
          </a:p>
          <a:p>
            <a:endParaRPr lang="en-GB" dirty="0"/>
          </a:p>
          <a:p>
            <a:r>
              <a:rPr lang="en-GB" dirty="0"/>
              <a:t>It’s also obviously not going to work if your sensors can move around, or at any rate not on its own.</a:t>
            </a:r>
          </a:p>
        </p:txBody>
      </p:sp>
      <p:sp>
        <p:nvSpPr>
          <p:cNvPr id="4" name="Slide Number Placeholder 3"/>
          <p:cNvSpPr>
            <a:spLocks noGrp="1"/>
          </p:cNvSpPr>
          <p:nvPr>
            <p:ph type="sldNum" sz="quarter" idx="5"/>
          </p:nvPr>
        </p:nvSpPr>
        <p:spPr/>
        <p:txBody>
          <a:bodyPr/>
          <a:lstStyle/>
          <a:p>
            <a:fld id="{8B5AA96A-8485-4F83-83CD-522EC59F39A7}" type="slidenum">
              <a:rPr lang="en-GB" smtClean="0"/>
              <a:t>4</a:t>
            </a:fld>
            <a:endParaRPr lang="en-GB"/>
          </a:p>
        </p:txBody>
      </p:sp>
    </p:spTree>
    <p:extLst>
      <p:ext uri="{BB962C8B-B14F-4D97-AF65-F5344CB8AC3E}">
        <p14:creationId xmlns:p14="http://schemas.microsoft.com/office/powerpoint/2010/main" val="19631069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now we update the costs of any of N2’s neighbours that are not yet done.</a:t>
            </a:r>
          </a:p>
        </p:txBody>
      </p:sp>
      <p:sp>
        <p:nvSpPr>
          <p:cNvPr id="4" name="Slide Number Placeholder 3"/>
          <p:cNvSpPr>
            <a:spLocks noGrp="1"/>
          </p:cNvSpPr>
          <p:nvPr>
            <p:ph type="sldNum" sz="quarter" idx="5"/>
          </p:nvPr>
        </p:nvSpPr>
        <p:spPr/>
        <p:txBody>
          <a:bodyPr/>
          <a:lstStyle/>
          <a:p>
            <a:fld id="{8B5AA96A-8485-4F83-83CD-522EC59F39A7}" type="slidenum">
              <a:rPr lang="en-GB" smtClean="0"/>
              <a:t>40</a:t>
            </a:fld>
            <a:endParaRPr lang="en-GB"/>
          </a:p>
        </p:txBody>
      </p:sp>
    </p:spTree>
    <p:extLst>
      <p:ext uri="{BB962C8B-B14F-4D97-AF65-F5344CB8AC3E}">
        <p14:creationId xmlns:p14="http://schemas.microsoft.com/office/powerpoint/2010/main" val="26028139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then we mark N2 as done.</a:t>
            </a:r>
          </a:p>
        </p:txBody>
      </p:sp>
      <p:sp>
        <p:nvSpPr>
          <p:cNvPr id="4" name="Slide Number Placeholder 3"/>
          <p:cNvSpPr>
            <a:spLocks noGrp="1"/>
          </p:cNvSpPr>
          <p:nvPr>
            <p:ph type="sldNum" sz="quarter" idx="5"/>
          </p:nvPr>
        </p:nvSpPr>
        <p:spPr/>
        <p:txBody>
          <a:bodyPr/>
          <a:lstStyle/>
          <a:p>
            <a:fld id="{8B5AA96A-8485-4F83-83CD-522EC59F39A7}" type="slidenum">
              <a:rPr lang="en-GB" smtClean="0"/>
              <a:t>41</a:t>
            </a:fld>
            <a:endParaRPr lang="en-GB"/>
          </a:p>
        </p:txBody>
      </p:sp>
    </p:spTree>
    <p:extLst>
      <p:ext uri="{BB962C8B-B14F-4D97-AF65-F5344CB8AC3E}">
        <p14:creationId xmlns:p14="http://schemas.microsoft.com/office/powerpoint/2010/main" val="17353053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then we again pick an unfinished node with the lowest cost, which in this case now has to be N3.</a:t>
            </a:r>
          </a:p>
        </p:txBody>
      </p:sp>
      <p:sp>
        <p:nvSpPr>
          <p:cNvPr id="4" name="Slide Number Placeholder 3"/>
          <p:cNvSpPr>
            <a:spLocks noGrp="1"/>
          </p:cNvSpPr>
          <p:nvPr>
            <p:ph type="sldNum" sz="quarter" idx="5"/>
          </p:nvPr>
        </p:nvSpPr>
        <p:spPr/>
        <p:txBody>
          <a:bodyPr/>
          <a:lstStyle/>
          <a:p>
            <a:fld id="{8B5AA96A-8485-4F83-83CD-522EC59F39A7}" type="slidenum">
              <a:rPr lang="en-GB" smtClean="0"/>
              <a:t>42</a:t>
            </a:fld>
            <a:endParaRPr lang="en-GB"/>
          </a:p>
        </p:txBody>
      </p:sp>
    </p:spTree>
    <p:extLst>
      <p:ext uri="{BB962C8B-B14F-4D97-AF65-F5344CB8AC3E}">
        <p14:creationId xmlns:p14="http://schemas.microsoft.com/office/powerpoint/2010/main" val="5169267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then again we update the costs of the unfinished neighbours of N3.</a:t>
            </a:r>
          </a:p>
        </p:txBody>
      </p:sp>
      <p:sp>
        <p:nvSpPr>
          <p:cNvPr id="4" name="Slide Number Placeholder 3"/>
          <p:cNvSpPr>
            <a:spLocks noGrp="1"/>
          </p:cNvSpPr>
          <p:nvPr>
            <p:ph type="sldNum" sz="quarter" idx="5"/>
          </p:nvPr>
        </p:nvSpPr>
        <p:spPr/>
        <p:txBody>
          <a:bodyPr/>
          <a:lstStyle/>
          <a:p>
            <a:fld id="{8B5AA96A-8485-4F83-83CD-522EC59F39A7}" type="slidenum">
              <a:rPr lang="en-GB" smtClean="0"/>
              <a:t>43</a:t>
            </a:fld>
            <a:endParaRPr lang="en-GB"/>
          </a:p>
        </p:txBody>
      </p:sp>
    </p:spTree>
    <p:extLst>
      <p:ext uri="{BB962C8B-B14F-4D97-AF65-F5344CB8AC3E}">
        <p14:creationId xmlns:p14="http://schemas.microsoft.com/office/powerpoint/2010/main" val="31634401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mark N3 as done.</a:t>
            </a:r>
          </a:p>
        </p:txBody>
      </p:sp>
      <p:sp>
        <p:nvSpPr>
          <p:cNvPr id="4" name="Slide Number Placeholder 3"/>
          <p:cNvSpPr>
            <a:spLocks noGrp="1"/>
          </p:cNvSpPr>
          <p:nvPr>
            <p:ph type="sldNum" sz="quarter" idx="5"/>
          </p:nvPr>
        </p:nvSpPr>
        <p:spPr/>
        <p:txBody>
          <a:bodyPr/>
          <a:lstStyle/>
          <a:p>
            <a:fld id="{8B5AA96A-8485-4F83-83CD-522EC59F39A7}" type="slidenum">
              <a:rPr lang="en-GB" smtClean="0"/>
              <a:t>44</a:t>
            </a:fld>
            <a:endParaRPr lang="en-GB"/>
          </a:p>
        </p:txBody>
      </p:sp>
    </p:spTree>
    <p:extLst>
      <p:ext uri="{BB962C8B-B14F-4D97-AF65-F5344CB8AC3E}">
        <p14:creationId xmlns:p14="http://schemas.microsoft.com/office/powerpoint/2010/main" val="10203148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choose an unfinished node with the lowest cost, which in this case could have been either N4, N5 or N6.</a:t>
            </a:r>
          </a:p>
        </p:txBody>
      </p:sp>
      <p:sp>
        <p:nvSpPr>
          <p:cNvPr id="4" name="Slide Number Placeholder 3"/>
          <p:cNvSpPr>
            <a:spLocks noGrp="1"/>
          </p:cNvSpPr>
          <p:nvPr>
            <p:ph type="sldNum" sz="quarter" idx="5"/>
          </p:nvPr>
        </p:nvSpPr>
        <p:spPr/>
        <p:txBody>
          <a:bodyPr/>
          <a:lstStyle/>
          <a:p>
            <a:fld id="{8B5AA96A-8485-4F83-83CD-522EC59F39A7}" type="slidenum">
              <a:rPr lang="en-GB" smtClean="0"/>
              <a:t>45</a:t>
            </a:fld>
            <a:endParaRPr lang="en-GB"/>
          </a:p>
        </p:txBody>
      </p:sp>
    </p:spTree>
    <p:extLst>
      <p:ext uri="{BB962C8B-B14F-4D97-AF65-F5344CB8AC3E}">
        <p14:creationId xmlns:p14="http://schemas.microsoft.com/office/powerpoint/2010/main" val="29156115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N4 can’t improve anything, so we can simply mark it as done.</a:t>
            </a:r>
          </a:p>
        </p:txBody>
      </p:sp>
      <p:sp>
        <p:nvSpPr>
          <p:cNvPr id="4" name="Slide Number Placeholder 3"/>
          <p:cNvSpPr>
            <a:spLocks noGrp="1"/>
          </p:cNvSpPr>
          <p:nvPr>
            <p:ph type="sldNum" sz="quarter" idx="5"/>
          </p:nvPr>
        </p:nvSpPr>
        <p:spPr/>
        <p:txBody>
          <a:bodyPr/>
          <a:lstStyle/>
          <a:p>
            <a:fld id="{8B5AA96A-8485-4F83-83CD-522EC59F39A7}" type="slidenum">
              <a:rPr lang="en-GB" smtClean="0"/>
              <a:t>46</a:t>
            </a:fld>
            <a:endParaRPr lang="en-GB"/>
          </a:p>
        </p:txBody>
      </p:sp>
    </p:spTree>
    <p:extLst>
      <p:ext uri="{BB962C8B-B14F-4D97-AF65-F5344CB8AC3E}">
        <p14:creationId xmlns:p14="http://schemas.microsoft.com/office/powerpoint/2010/main" val="30413154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then we do the same thing for N5 and N6, and finally we’re done, and the entire topology routed at N1 is computed.</a:t>
            </a:r>
          </a:p>
        </p:txBody>
      </p:sp>
      <p:sp>
        <p:nvSpPr>
          <p:cNvPr id="4" name="Slide Number Placeholder 3"/>
          <p:cNvSpPr>
            <a:spLocks noGrp="1"/>
          </p:cNvSpPr>
          <p:nvPr>
            <p:ph type="sldNum" sz="quarter" idx="5"/>
          </p:nvPr>
        </p:nvSpPr>
        <p:spPr/>
        <p:txBody>
          <a:bodyPr/>
          <a:lstStyle/>
          <a:p>
            <a:fld id="{8B5AA96A-8485-4F83-83CD-522EC59F39A7}" type="slidenum">
              <a:rPr lang="en-GB" smtClean="0"/>
              <a:t>47</a:t>
            </a:fld>
            <a:endParaRPr lang="en-GB"/>
          </a:p>
        </p:txBody>
      </p:sp>
    </p:spTree>
    <p:extLst>
      <p:ext uri="{BB962C8B-B14F-4D97-AF65-F5344CB8AC3E}">
        <p14:creationId xmlns:p14="http://schemas.microsoft.com/office/powerpoint/2010/main" val="40739584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once every node has run Dijkstra’s, then all of them know how to route any packets that arrive at them, as mentioned earlier. Actually, since they all have the topology of the whole network, any node could if it wanted figure out the exact path a packet should take between any two nodes in the network. But for efficiency reasons, there’s no need to do this.</a:t>
            </a:r>
          </a:p>
          <a:p>
            <a:endParaRPr lang="en-GB" dirty="0"/>
          </a:p>
          <a:p>
            <a:r>
              <a:rPr lang="en-GB" dirty="0"/>
              <a:t>So that’s all well and good, but as we mentioned earlier, this whole process is unfortunately quite expensive in practice, because even small network changes are going to affect the routing tables, and that will lead to every node in the network having to run Dijkstra’s algorithm all over again. And this “churn” can get very costly, particularly when the nodes are moving around a lot.</a:t>
            </a:r>
          </a:p>
        </p:txBody>
      </p:sp>
      <p:sp>
        <p:nvSpPr>
          <p:cNvPr id="4" name="Slide Number Placeholder 3"/>
          <p:cNvSpPr>
            <a:spLocks noGrp="1"/>
          </p:cNvSpPr>
          <p:nvPr>
            <p:ph type="sldNum" sz="quarter" idx="5"/>
          </p:nvPr>
        </p:nvSpPr>
        <p:spPr/>
        <p:txBody>
          <a:bodyPr/>
          <a:lstStyle/>
          <a:p>
            <a:fld id="{8B5AA96A-8485-4F83-83CD-522EC59F39A7}" type="slidenum">
              <a:rPr lang="en-GB" smtClean="0"/>
              <a:t>48</a:t>
            </a:fld>
            <a:endParaRPr lang="en-GB"/>
          </a:p>
        </p:txBody>
      </p:sp>
    </p:spTree>
    <p:extLst>
      <p:ext uri="{BB962C8B-B14F-4D97-AF65-F5344CB8AC3E}">
        <p14:creationId xmlns:p14="http://schemas.microsoft.com/office/powerpoint/2010/main" val="285655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so given that link-state routing is quite costly, let’s now take a look at a less expensive approach, called distance vector routing.</a:t>
            </a:r>
          </a:p>
          <a:p>
            <a:endParaRPr lang="en-GB" dirty="0"/>
          </a:p>
          <a:p>
            <a:r>
              <a:rPr lang="en-GB" dirty="0"/>
              <a:t>So in this approach, rather than each node maintaining a copy of the topology of the whole network, it simply maintains a table of the costs to each destination via each of its direct neighbours, and thereby which link a packet to each destination should be routed along.</a:t>
            </a:r>
          </a:p>
          <a:p>
            <a:endParaRPr lang="en-GB" dirty="0"/>
          </a:p>
          <a:p>
            <a:r>
              <a:rPr lang="en-GB" dirty="0"/>
              <a:t>Nodes share relevant parts of these routing tables with their direct neighbours, and use the equivalent information they receive from their neighbours to update their own paths.</a:t>
            </a:r>
          </a:p>
        </p:txBody>
      </p:sp>
      <p:sp>
        <p:nvSpPr>
          <p:cNvPr id="4" name="Slide Number Placeholder 3"/>
          <p:cNvSpPr>
            <a:spLocks noGrp="1"/>
          </p:cNvSpPr>
          <p:nvPr>
            <p:ph type="sldNum" sz="quarter" idx="5"/>
          </p:nvPr>
        </p:nvSpPr>
        <p:spPr/>
        <p:txBody>
          <a:bodyPr/>
          <a:lstStyle/>
          <a:p>
            <a:fld id="{8B5AA96A-8485-4F83-83CD-522EC59F39A7}" type="slidenum">
              <a:rPr lang="en-GB" smtClean="0"/>
              <a:t>49</a:t>
            </a:fld>
            <a:endParaRPr lang="en-GB"/>
          </a:p>
        </p:txBody>
      </p:sp>
    </p:spTree>
    <p:extLst>
      <p:ext uri="{BB962C8B-B14F-4D97-AF65-F5344CB8AC3E}">
        <p14:creationId xmlns:p14="http://schemas.microsoft.com/office/powerpoint/2010/main" val="2277462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outdoors, at least on Earth, we do have an established way of doing localization, namely GPS/GNSS. And considering that this operates at a global scale, it’s pretty good, in that it’s able to give us accuracies of a few metres in standard mode, and a few millimetres in real-time kinematic (or RTK) mode. It’s also capable of giving us nanosecond-level timing based on the GPS clock, which is accurate to around 14 billionths of a second.</a:t>
            </a:r>
          </a:p>
        </p:txBody>
      </p:sp>
      <p:sp>
        <p:nvSpPr>
          <p:cNvPr id="4" name="Slide Number Placeholder 3"/>
          <p:cNvSpPr>
            <a:spLocks noGrp="1"/>
          </p:cNvSpPr>
          <p:nvPr>
            <p:ph type="sldNum" sz="quarter" idx="5"/>
          </p:nvPr>
        </p:nvSpPr>
        <p:spPr/>
        <p:txBody>
          <a:bodyPr/>
          <a:lstStyle/>
          <a:p>
            <a:fld id="{8B5AA96A-8485-4F83-83CD-522EC59F39A7}" type="slidenum">
              <a:rPr lang="en-GB" smtClean="0"/>
              <a:t>5</a:t>
            </a:fld>
            <a:endParaRPr lang="en-GB"/>
          </a:p>
        </p:txBody>
      </p:sp>
    </p:spTree>
    <p:extLst>
      <p:ext uri="{BB962C8B-B14F-4D97-AF65-F5344CB8AC3E}">
        <p14:creationId xmlns:p14="http://schemas.microsoft.com/office/powerpoint/2010/main" val="23225534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so here’s an example of a routing table that N1 might hold at a particular point in time.</a:t>
            </a:r>
          </a:p>
          <a:p>
            <a:endParaRPr lang="en-GB" dirty="0"/>
          </a:p>
          <a:p>
            <a:r>
              <a:rPr lang="en-GB" dirty="0"/>
              <a:t>So if you wanted to send a packet from N1 to N5, for instance, then the first step would be to look up the next hop for N5 in N1’s routing table, namely N3. And then you’d send the packet to N3, where the process would be repeated. So in this case, N3’s routing table would specify the next hop for N5 to be N5, and then the packet would be forwarded on directly to N5, where the routing would terminate.</a:t>
            </a:r>
          </a:p>
        </p:txBody>
      </p:sp>
      <p:sp>
        <p:nvSpPr>
          <p:cNvPr id="4" name="Slide Number Placeholder 3"/>
          <p:cNvSpPr>
            <a:spLocks noGrp="1"/>
          </p:cNvSpPr>
          <p:nvPr>
            <p:ph type="sldNum" sz="quarter" idx="5"/>
          </p:nvPr>
        </p:nvSpPr>
        <p:spPr/>
        <p:txBody>
          <a:bodyPr/>
          <a:lstStyle/>
          <a:p>
            <a:fld id="{8B5AA96A-8485-4F83-83CD-522EC59F39A7}" type="slidenum">
              <a:rPr lang="en-GB" smtClean="0"/>
              <a:t>50</a:t>
            </a:fld>
            <a:endParaRPr lang="en-GB"/>
          </a:p>
        </p:txBody>
      </p:sp>
    </p:spTree>
    <p:extLst>
      <p:ext uri="{BB962C8B-B14F-4D97-AF65-F5344CB8AC3E}">
        <p14:creationId xmlns:p14="http://schemas.microsoft.com/office/powerpoint/2010/main" val="22665942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here’s an example of the sort of update packet N1 might send out to its direct neighbours. So in this case, it’s simply sharing its own best costs to all of the different destination nodes. And N1’s neighbours can use this information to update the costs of their own paths via N1, and thereby determine what their new best paths are to all possible destinations.</a:t>
            </a:r>
          </a:p>
        </p:txBody>
      </p:sp>
      <p:sp>
        <p:nvSpPr>
          <p:cNvPr id="4" name="Slide Number Placeholder 3"/>
          <p:cNvSpPr>
            <a:spLocks noGrp="1"/>
          </p:cNvSpPr>
          <p:nvPr>
            <p:ph type="sldNum" sz="quarter" idx="5"/>
          </p:nvPr>
        </p:nvSpPr>
        <p:spPr/>
        <p:txBody>
          <a:bodyPr/>
          <a:lstStyle/>
          <a:p>
            <a:fld id="{8B5AA96A-8485-4F83-83CD-522EC59F39A7}" type="slidenum">
              <a:rPr lang="en-GB" smtClean="0"/>
              <a:t>51</a:t>
            </a:fld>
            <a:endParaRPr lang="en-GB"/>
          </a:p>
        </p:txBody>
      </p:sp>
    </p:spTree>
    <p:extLst>
      <p:ext uri="{BB962C8B-B14F-4D97-AF65-F5344CB8AC3E}">
        <p14:creationId xmlns:p14="http://schemas.microsoft.com/office/powerpoint/2010/main" val="24964017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now let’s look at an example of how the routing information propagates around the network in this case, using an approach known as the Distributed Bellman-Ford Algorithm.</a:t>
            </a:r>
          </a:p>
          <a:p>
            <a:endParaRPr lang="en-GB" dirty="0"/>
          </a:p>
          <a:p>
            <a:r>
              <a:rPr lang="en-GB" dirty="0"/>
              <a:t>So initially, nodes only know the costs of the routes to their direct neighbours.</a:t>
            </a:r>
          </a:p>
        </p:txBody>
      </p:sp>
      <p:sp>
        <p:nvSpPr>
          <p:cNvPr id="4" name="Slide Number Placeholder 3"/>
          <p:cNvSpPr>
            <a:spLocks noGrp="1"/>
          </p:cNvSpPr>
          <p:nvPr>
            <p:ph type="sldNum" sz="quarter" idx="5"/>
          </p:nvPr>
        </p:nvSpPr>
        <p:spPr/>
        <p:txBody>
          <a:bodyPr/>
          <a:lstStyle/>
          <a:p>
            <a:fld id="{8B5AA96A-8485-4F83-83CD-522EC59F39A7}" type="slidenum">
              <a:rPr lang="en-GB" smtClean="0"/>
              <a:t>52</a:t>
            </a:fld>
            <a:endParaRPr lang="en-GB"/>
          </a:p>
        </p:txBody>
      </p:sp>
    </p:spTree>
    <p:extLst>
      <p:ext uri="{BB962C8B-B14F-4D97-AF65-F5344CB8AC3E}">
        <p14:creationId xmlns:p14="http://schemas.microsoft.com/office/powerpoint/2010/main" val="3687061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let’s imagine that one of the nodes, N2 in this case, decides to share its routing information with its direct neighbours.</a:t>
            </a:r>
          </a:p>
        </p:txBody>
      </p:sp>
      <p:sp>
        <p:nvSpPr>
          <p:cNvPr id="4" name="Slide Number Placeholder 3"/>
          <p:cNvSpPr>
            <a:spLocks noGrp="1"/>
          </p:cNvSpPr>
          <p:nvPr>
            <p:ph type="sldNum" sz="quarter" idx="5"/>
          </p:nvPr>
        </p:nvSpPr>
        <p:spPr/>
        <p:txBody>
          <a:bodyPr/>
          <a:lstStyle/>
          <a:p>
            <a:fld id="{8B5AA96A-8485-4F83-83CD-522EC59F39A7}" type="slidenum">
              <a:rPr lang="en-GB" smtClean="0"/>
              <a:t>53</a:t>
            </a:fld>
            <a:endParaRPr lang="en-GB"/>
          </a:p>
        </p:txBody>
      </p:sp>
    </p:spTree>
    <p:extLst>
      <p:ext uri="{BB962C8B-B14F-4D97-AF65-F5344CB8AC3E}">
        <p14:creationId xmlns:p14="http://schemas.microsoft.com/office/powerpoint/2010/main" val="28834784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to do this, it sends out the relevant part of its routing table, as shown.</a:t>
            </a:r>
          </a:p>
        </p:txBody>
      </p:sp>
      <p:sp>
        <p:nvSpPr>
          <p:cNvPr id="4" name="Slide Number Placeholder 3"/>
          <p:cNvSpPr>
            <a:spLocks noGrp="1"/>
          </p:cNvSpPr>
          <p:nvPr>
            <p:ph type="sldNum" sz="quarter" idx="5"/>
          </p:nvPr>
        </p:nvSpPr>
        <p:spPr/>
        <p:txBody>
          <a:bodyPr/>
          <a:lstStyle/>
          <a:p>
            <a:fld id="{8B5AA96A-8485-4F83-83CD-522EC59F39A7}" type="slidenum">
              <a:rPr lang="en-GB" smtClean="0"/>
              <a:t>54</a:t>
            </a:fld>
            <a:endParaRPr lang="en-GB"/>
          </a:p>
        </p:txBody>
      </p:sp>
    </p:spTree>
    <p:extLst>
      <p:ext uri="{BB962C8B-B14F-4D97-AF65-F5344CB8AC3E}">
        <p14:creationId xmlns:p14="http://schemas.microsoft.com/office/powerpoint/2010/main" val="5764837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this is then received by its direct neighbours, N1 and N4, who can update their routing tables accordingly.</a:t>
            </a:r>
          </a:p>
        </p:txBody>
      </p:sp>
      <p:sp>
        <p:nvSpPr>
          <p:cNvPr id="4" name="Slide Number Placeholder 3"/>
          <p:cNvSpPr>
            <a:spLocks noGrp="1"/>
          </p:cNvSpPr>
          <p:nvPr>
            <p:ph type="sldNum" sz="quarter" idx="5"/>
          </p:nvPr>
        </p:nvSpPr>
        <p:spPr/>
        <p:txBody>
          <a:bodyPr/>
          <a:lstStyle/>
          <a:p>
            <a:fld id="{8B5AA96A-8485-4F83-83CD-522EC59F39A7}" type="slidenum">
              <a:rPr lang="en-GB" smtClean="0"/>
              <a:t>55</a:t>
            </a:fld>
            <a:endParaRPr lang="en-GB"/>
          </a:p>
        </p:txBody>
      </p:sp>
    </p:spTree>
    <p:extLst>
      <p:ext uri="{BB962C8B-B14F-4D97-AF65-F5344CB8AC3E}">
        <p14:creationId xmlns:p14="http://schemas.microsoft.com/office/powerpoint/2010/main" val="2540201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imagine that N4 now sends out its routing table as well.</a:t>
            </a:r>
          </a:p>
        </p:txBody>
      </p:sp>
      <p:sp>
        <p:nvSpPr>
          <p:cNvPr id="4" name="Slide Number Placeholder 3"/>
          <p:cNvSpPr>
            <a:spLocks noGrp="1"/>
          </p:cNvSpPr>
          <p:nvPr>
            <p:ph type="sldNum" sz="quarter" idx="5"/>
          </p:nvPr>
        </p:nvSpPr>
        <p:spPr/>
        <p:txBody>
          <a:bodyPr/>
          <a:lstStyle/>
          <a:p>
            <a:fld id="{8B5AA96A-8485-4F83-83CD-522EC59F39A7}" type="slidenum">
              <a:rPr lang="en-GB" smtClean="0"/>
              <a:t>56</a:t>
            </a:fld>
            <a:endParaRPr lang="en-GB"/>
          </a:p>
        </p:txBody>
      </p:sp>
    </p:spTree>
    <p:extLst>
      <p:ext uri="{BB962C8B-B14F-4D97-AF65-F5344CB8AC3E}">
        <p14:creationId xmlns:p14="http://schemas.microsoft.com/office/powerpoint/2010/main" val="7587792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then received by N4’s direct neighbours, namely N2, N3 and N5, who use it to update their own routing tables. And note for example that N5 now knows about a route to N1, since N4 itself found out that it had a route to N1 after the N2 update, and it’s now propagating that information to its own more distant neighbour. And so hopefully you can see how the entire table will gradually become populated over time.</a:t>
            </a:r>
          </a:p>
        </p:txBody>
      </p:sp>
      <p:sp>
        <p:nvSpPr>
          <p:cNvPr id="4" name="Slide Number Placeholder 3"/>
          <p:cNvSpPr>
            <a:spLocks noGrp="1"/>
          </p:cNvSpPr>
          <p:nvPr>
            <p:ph type="sldNum" sz="quarter" idx="5"/>
          </p:nvPr>
        </p:nvSpPr>
        <p:spPr/>
        <p:txBody>
          <a:bodyPr/>
          <a:lstStyle/>
          <a:p>
            <a:fld id="{8B5AA96A-8485-4F83-83CD-522EC59F39A7}" type="slidenum">
              <a:rPr lang="en-GB" smtClean="0"/>
              <a:t>57</a:t>
            </a:fld>
            <a:endParaRPr lang="en-GB"/>
          </a:p>
        </p:txBody>
      </p:sp>
    </p:spTree>
    <p:extLst>
      <p:ext uri="{BB962C8B-B14F-4D97-AF65-F5344CB8AC3E}">
        <p14:creationId xmlns:p14="http://schemas.microsoft.com/office/powerpoint/2010/main" val="364911370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so the big advantage of distance vector routing is that individual nodes now only need to know the state of their links and the routing tables of their neighbours, rather than the topology of the entire network. And this makes the whole approach much less sensitive to changes in the network than link-state routing.</a:t>
            </a:r>
          </a:p>
          <a:p>
            <a:endParaRPr lang="en-GB" dirty="0"/>
          </a:p>
          <a:p>
            <a:r>
              <a:rPr lang="en-GB" dirty="0"/>
              <a:t>However, the flip side of that is that it can take a while for the routing tables of the different nodes to re-converge after a change. And so unless appropriate care is taken, this approach can suffer from instability and routing loops.</a:t>
            </a:r>
          </a:p>
        </p:txBody>
      </p:sp>
      <p:sp>
        <p:nvSpPr>
          <p:cNvPr id="4" name="Slide Number Placeholder 3"/>
          <p:cNvSpPr>
            <a:spLocks noGrp="1"/>
          </p:cNvSpPr>
          <p:nvPr>
            <p:ph type="sldNum" sz="quarter" idx="5"/>
          </p:nvPr>
        </p:nvSpPr>
        <p:spPr/>
        <p:txBody>
          <a:bodyPr/>
          <a:lstStyle/>
          <a:p>
            <a:fld id="{8B5AA96A-8485-4F83-83CD-522EC59F39A7}" type="slidenum">
              <a:rPr lang="en-GB" smtClean="0"/>
              <a:t>58</a:t>
            </a:fld>
            <a:endParaRPr lang="en-GB"/>
          </a:p>
        </p:txBody>
      </p:sp>
    </p:spTree>
    <p:extLst>
      <p:ext uri="{BB962C8B-B14F-4D97-AF65-F5344CB8AC3E}">
        <p14:creationId xmlns:p14="http://schemas.microsoft.com/office/powerpoint/2010/main" val="11399738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so let’s look at an example of how a routing loop can arise in practice.</a:t>
            </a:r>
          </a:p>
          <a:p>
            <a:endParaRPr lang="en-GB" dirty="0"/>
          </a:p>
          <a:p>
            <a:r>
              <a:rPr lang="en-GB" dirty="0"/>
              <a:t>So supposing we have the network shown in this slide, and the path from N1 to N2 breaks, what’s going to happen?</a:t>
            </a:r>
          </a:p>
          <a:p>
            <a:endParaRPr lang="en-GB" dirty="0"/>
          </a:p>
          <a:p>
            <a:r>
              <a:rPr lang="en-GB" dirty="0"/>
              <a:t>Well, it depends on the timing of the next updates, but let’s suppose that N3 sends out its next update before N2 does. This update is going to advertise that N3 has a path of cost 4 to N1, because it had one a minute ago, and it hasn’t heard anything to suggest otherwise in the interim. And this information is going to get propagated to N2 via N4, N5 and N6, such that N2 will get told that there’s a path to N1 via N6 that has cost 7. Now if the link to N1 was still up, then N2 would ignore this, because a cost 7 path is a lot worse than a cost 1 path. But since the link to N1 has broken, N2 will now see the cost 7 path via N6 as its best option, and will update its routing table accordingly.</a:t>
            </a:r>
          </a:p>
          <a:p>
            <a:endParaRPr lang="en-GB" dirty="0"/>
          </a:p>
          <a:p>
            <a:r>
              <a:rPr lang="en-GB" dirty="0"/>
              <a:t>That’s already not good, but what makes it even worse is that N2 will then send out its own advertisement of a cost 7 path to N1. And this will be received by N3, which will see that its cost 4 path to N1 has vanished, and update its own routing table accordingly. It will then propagate this information around the loop again. And so you can see how the costs for paths to N1 in the routing tables around the loop are going to keep gradually increasing over time. So that’s clearly all very bad.</a:t>
            </a:r>
          </a:p>
        </p:txBody>
      </p:sp>
      <p:sp>
        <p:nvSpPr>
          <p:cNvPr id="4" name="Slide Number Placeholder 3"/>
          <p:cNvSpPr>
            <a:spLocks noGrp="1"/>
          </p:cNvSpPr>
          <p:nvPr>
            <p:ph type="sldNum" sz="quarter" idx="5"/>
          </p:nvPr>
        </p:nvSpPr>
        <p:spPr/>
        <p:txBody>
          <a:bodyPr/>
          <a:lstStyle/>
          <a:p>
            <a:fld id="{8B5AA96A-8485-4F83-83CD-522EC59F39A7}" type="slidenum">
              <a:rPr lang="en-GB" smtClean="0"/>
              <a:t>59</a:t>
            </a:fld>
            <a:endParaRPr lang="en-GB"/>
          </a:p>
        </p:txBody>
      </p:sp>
    </p:spTree>
    <p:extLst>
      <p:ext uri="{BB962C8B-B14F-4D97-AF65-F5344CB8AC3E}">
        <p14:creationId xmlns:p14="http://schemas.microsoft.com/office/powerpoint/2010/main" val="3120841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However, GPS/GNSS isn’t a cure for all our woes, unfortunately. For starters, it doesn’t work at all indoors or underground, and performs poorly in cluttered environments and urban canyons. Moreover, the power consumption required to obtain a fix can be quite high, the GPS receiver takes up some space, and the overall cost of a system using GPS will generally be around £10-20 higher than one not using it (based on the current price of GPS receivers).</a:t>
            </a:r>
          </a:p>
        </p:txBody>
      </p:sp>
      <p:sp>
        <p:nvSpPr>
          <p:cNvPr id="4" name="Slide Number Placeholder 3"/>
          <p:cNvSpPr>
            <a:spLocks noGrp="1"/>
          </p:cNvSpPr>
          <p:nvPr>
            <p:ph type="sldNum" sz="quarter" idx="5"/>
          </p:nvPr>
        </p:nvSpPr>
        <p:spPr/>
        <p:txBody>
          <a:bodyPr/>
          <a:lstStyle/>
          <a:p>
            <a:fld id="{8B5AA96A-8485-4F83-83CD-522EC59F39A7}" type="slidenum">
              <a:rPr lang="en-GB" smtClean="0"/>
              <a:t>6</a:t>
            </a:fld>
            <a:endParaRPr lang="en-GB"/>
          </a:p>
        </p:txBody>
      </p:sp>
    </p:spTree>
    <p:extLst>
      <p:ext uri="{BB962C8B-B14F-4D97-AF65-F5344CB8AC3E}">
        <p14:creationId xmlns:p14="http://schemas.microsoft.com/office/powerpoint/2010/main" val="3448844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Incidentally, note that a packet sent from anywhere around the loop will now just follow the loop round and round, never getting to its destination and causing network congestion.</a:t>
            </a:r>
          </a:p>
          <a:p>
            <a:endParaRPr lang="en-GB" dirty="0"/>
          </a:p>
          <a:p>
            <a:r>
              <a:rPr lang="en-GB" dirty="0"/>
              <a:t>Meanwhile, as mentioned, the routing costs in the tables will keep slowly climbing to infinity as updates keep being propagated around the loop.</a:t>
            </a:r>
          </a:p>
          <a:p>
            <a:endParaRPr lang="en-GB" dirty="0"/>
          </a:p>
          <a:p>
            <a:r>
              <a:rPr lang="en-GB" dirty="0"/>
              <a:t>So the use of the distributed Bellman-Ford algorithm as it stands cannot handle the mobility and link changes that occur in mobile ad-hoc networks, and we’ll need to use modified versions of it in practice.</a:t>
            </a:r>
          </a:p>
        </p:txBody>
      </p:sp>
      <p:sp>
        <p:nvSpPr>
          <p:cNvPr id="4" name="Slide Number Placeholder 3"/>
          <p:cNvSpPr>
            <a:spLocks noGrp="1"/>
          </p:cNvSpPr>
          <p:nvPr>
            <p:ph type="sldNum" sz="quarter" idx="5"/>
          </p:nvPr>
        </p:nvSpPr>
        <p:spPr/>
        <p:txBody>
          <a:bodyPr/>
          <a:lstStyle/>
          <a:p>
            <a:fld id="{8B5AA96A-8485-4F83-83CD-522EC59F39A7}" type="slidenum">
              <a:rPr lang="en-GB" smtClean="0"/>
              <a:t>60</a:t>
            </a:fld>
            <a:endParaRPr lang="en-GB"/>
          </a:p>
        </p:txBody>
      </p:sp>
    </p:spTree>
    <p:extLst>
      <p:ext uri="{BB962C8B-B14F-4D97-AF65-F5344CB8AC3E}">
        <p14:creationId xmlns:p14="http://schemas.microsoft.com/office/powerpoint/2010/main" val="26511678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so what changes can we make to distance vector routing that will make it work for us in practice in a mobile ad-hoc context?</a:t>
            </a:r>
          </a:p>
          <a:p>
            <a:endParaRPr lang="en-GB" dirty="0"/>
          </a:p>
          <a:p>
            <a:r>
              <a:rPr lang="en-GB" dirty="0"/>
              <a:t>Well, there are essentially three main types of protocol that we can use instead of vanilla distance vector routing, namely proactive protocols, reactive protocols, and hybrid protocols.</a:t>
            </a:r>
          </a:p>
          <a:p>
            <a:endParaRPr lang="en-GB" dirty="0"/>
          </a:p>
          <a:p>
            <a:r>
              <a:rPr lang="en-GB" dirty="0"/>
              <a:t>So proactive protocols basically work by identifying optimal paths to destination nodes in advance, so that they are already there whenever they’re needed, and a good example of this type of approach is the Destination Sequence Distance Vector, or DSDV, method that we’ll see over the next few slides.</a:t>
            </a:r>
          </a:p>
          <a:p>
            <a:endParaRPr lang="en-GB" dirty="0"/>
          </a:p>
          <a:p>
            <a:r>
              <a:rPr lang="en-GB" dirty="0"/>
              <a:t>By contrast, reactive protocols identify optimal paths to destination nodes on-demand when needed, and a good example would be the Ad-hoc On-Demand Vector, or AODV, approach, which we’ll talk about later on in the lecture.</a:t>
            </a:r>
          </a:p>
          <a:p>
            <a:endParaRPr lang="en-GB" dirty="0"/>
          </a:p>
          <a:p>
            <a:r>
              <a:rPr lang="en-GB" dirty="0"/>
              <a:t>Finally, hybrid protocols use the proactive approach to find paths to nodes within a nearby zone, and the reactive approach to find paths to nodes beyond this zone, and a good example would be the Zone Routing Protocol, or ZRP, approach. That’s beyond the scope of this course, but you might want to look into it on your own time.</a:t>
            </a:r>
          </a:p>
        </p:txBody>
      </p:sp>
      <p:sp>
        <p:nvSpPr>
          <p:cNvPr id="4" name="Slide Number Placeholder 3"/>
          <p:cNvSpPr>
            <a:spLocks noGrp="1"/>
          </p:cNvSpPr>
          <p:nvPr>
            <p:ph type="sldNum" sz="quarter" idx="5"/>
          </p:nvPr>
        </p:nvSpPr>
        <p:spPr/>
        <p:txBody>
          <a:bodyPr/>
          <a:lstStyle/>
          <a:p>
            <a:fld id="{8B5AA96A-8485-4F83-83CD-522EC59F39A7}" type="slidenum">
              <a:rPr lang="en-GB" smtClean="0"/>
              <a:t>61</a:t>
            </a:fld>
            <a:endParaRPr lang="en-GB"/>
          </a:p>
        </p:txBody>
      </p:sp>
    </p:spTree>
    <p:extLst>
      <p:ext uri="{BB962C8B-B14F-4D97-AF65-F5344CB8AC3E}">
        <p14:creationId xmlns:p14="http://schemas.microsoft.com/office/powerpoint/2010/main" val="18422304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so now let’s take a look at the DSDV approach in more detail.</a:t>
            </a:r>
          </a:p>
          <a:p>
            <a:endParaRPr lang="en-GB" dirty="0"/>
          </a:p>
          <a:p>
            <a:r>
              <a:rPr lang="en-GB" dirty="0"/>
              <a:t>So basically, DSDV is a variant of Bellman-Ford that augments each routing table update sent by a node with a monotonically increasing sequence number, and makes nodes trigger a routing table update if they identify a failed link in their neighbourhood.</a:t>
            </a:r>
          </a:p>
          <a:p>
            <a:endParaRPr lang="en-GB" dirty="0"/>
          </a:p>
          <a:p>
            <a:r>
              <a:rPr lang="en-GB" dirty="0"/>
              <a:t>When a node receives a routing table update, it only uses it to update its own routing table if the incoming sequence number is fresher than its own, which helps to address the problems we’ve observed with routing loops and stale information.</a:t>
            </a:r>
          </a:p>
        </p:txBody>
      </p:sp>
      <p:sp>
        <p:nvSpPr>
          <p:cNvPr id="4" name="Slide Number Placeholder 3"/>
          <p:cNvSpPr>
            <a:spLocks noGrp="1"/>
          </p:cNvSpPr>
          <p:nvPr>
            <p:ph type="sldNum" sz="quarter" idx="5"/>
          </p:nvPr>
        </p:nvSpPr>
        <p:spPr/>
        <p:txBody>
          <a:bodyPr/>
          <a:lstStyle/>
          <a:p>
            <a:fld id="{8B5AA96A-8485-4F83-83CD-522EC59F39A7}" type="slidenum">
              <a:rPr lang="en-GB" smtClean="0"/>
              <a:t>62</a:t>
            </a:fld>
            <a:endParaRPr lang="en-GB"/>
          </a:p>
        </p:txBody>
      </p:sp>
    </p:spTree>
    <p:extLst>
      <p:ext uri="{BB962C8B-B14F-4D97-AF65-F5344CB8AC3E}">
        <p14:creationId xmlns:p14="http://schemas.microsoft.com/office/powerpoint/2010/main" val="1593461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now let’s take a look at an example to see how this works in practice.</a:t>
            </a:r>
          </a:p>
          <a:p>
            <a:endParaRPr lang="en-GB" dirty="0"/>
          </a:p>
          <a:p>
            <a:r>
              <a:rPr lang="en-GB" dirty="0"/>
              <a:t>And so here’s an example of a DSDV routing table that N1 might hold at a particular point in time. And you can see that in comparison to the routing tables we’ve been using, this one now has a sequence number for each entry.</a:t>
            </a:r>
          </a:p>
          <a:p>
            <a:endParaRPr lang="en-GB" dirty="0"/>
          </a:p>
          <a:p>
            <a:r>
              <a:rPr lang="en-GB" dirty="0"/>
              <a:t>And the sequence numbers are based on having a separate counter for each destination, so for example S144_N3 denotes the 144</a:t>
            </a:r>
            <a:r>
              <a:rPr lang="en-GB" baseline="30000" dirty="0"/>
              <a:t>th</a:t>
            </a:r>
            <a:r>
              <a:rPr lang="en-GB" dirty="0"/>
              <a:t> route that has been advertised to get to N3. (Actually, that’s not quite the case, because even numbers are used by the destination itself to start the advertisement of a route, whilst odd numbers are used on an as-needed basis by other nodes to indicate that a link has dropped, but in this lecture I’ll still refer to a route with sequence number n as the n</a:t>
            </a:r>
            <a:r>
              <a:rPr lang="en-GB" baseline="30000" dirty="0"/>
              <a:t>th</a:t>
            </a:r>
            <a:r>
              <a:rPr lang="en-GB" dirty="0"/>
              <a:t> route for simplicity. Note that we’ll see an example of an odd-numbered route in a few slides’ time.)</a:t>
            </a:r>
          </a:p>
        </p:txBody>
      </p:sp>
      <p:sp>
        <p:nvSpPr>
          <p:cNvPr id="4" name="Slide Number Placeholder 3"/>
          <p:cNvSpPr>
            <a:spLocks noGrp="1"/>
          </p:cNvSpPr>
          <p:nvPr>
            <p:ph type="sldNum" sz="quarter" idx="5"/>
          </p:nvPr>
        </p:nvSpPr>
        <p:spPr/>
        <p:txBody>
          <a:bodyPr/>
          <a:lstStyle/>
          <a:p>
            <a:fld id="{8B5AA96A-8485-4F83-83CD-522EC59F39A7}" type="slidenum">
              <a:rPr lang="en-GB" smtClean="0"/>
              <a:t>63</a:t>
            </a:fld>
            <a:endParaRPr lang="en-GB"/>
          </a:p>
        </p:txBody>
      </p:sp>
    </p:spTree>
    <p:extLst>
      <p:ext uri="{BB962C8B-B14F-4D97-AF65-F5344CB8AC3E}">
        <p14:creationId xmlns:p14="http://schemas.microsoft.com/office/powerpoint/2010/main" val="279893838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now let’s suppose that N5 publishes the most recent route to N3 that it knows about, namely the 144</a:t>
            </a:r>
            <a:r>
              <a:rPr lang="en-GB" baseline="30000" dirty="0"/>
              <a:t>th</a:t>
            </a:r>
            <a:r>
              <a:rPr lang="en-GB" dirty="0"/>
              <a:t> one.</a:t>
            </a:r>
          </a:p>
        </p:txBody>
      </p:sp>
      <p:sp>
        <p:nvSpPr>
          <p:cNvPr id="4" name="Slide Number Placeholder 3"/>
          <p:cNvSpPr>
            <a:spLocks noGrp="1"/>
          </p:cNvSpPr>
          <p:nvPr>
            <p:ph type="sldNum" sz="quarter" idx="5"/>
          </p:nvPr>
        </p:nvSpPr>
        <p:spPr/>
        <p:txBody>
          <a:bodyPr/>
          <a:lstStyle/>
          <a:p>
            <a:fld id="{8B5AA96A-8485-4F83-83CD-522EC59F39A7}" type="slidenum">
              <a:rPr lang="en-GB" smtClean="0"/>
              <a:t>64</a:t>
            </a:fld>
            <a:endParaRPr lang="en-GB"/>
          </a:p>
        </p:txBody>
      </p:sp>
    </p:spTree>
    <p:extLst>
      <p:ext uri="{BB962C8B-B14F-4D97-AF65-F5344CB8AC3E}">
        <p14:creationId xmlns:p14="http://schemas.microsoft.com/office/powerpoint/2010/main" val="37813974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will be picked up N1, which will first check to see that it doesn’t already know about a more recent route to N3. In this case, the most recent one it knows about is the 144</a:t>
            </a:r>
            <a:r>
              <a:rPr lang="en-GB" baseline="30000" dirty="0"/>
              <a:t>th</a:t>
            </a:r>
            <a:r>
              <a:rPr lang="en-GB" dirty="0"/>
              <a:t> one, and there might be a better path via N5, so it needs to consider the update from N5.</a:t>
            </a:r>
          </a:p>
          <a:p>
            <a:endParaRPr lang="en-GB" dirty="0"/>
          </a:p>
          <a:p>
            <a:r>
              <a:rPr lang="en-GB" dirty="0"/>
              <a:t>So to do this, it will add the cost of its current best route to N5 (in this case 2) to the advertised cost of the route to N3 via N5 (also 2 in this case), and then check the total cost of 4 against the existing cost it has for the 144</a:t>
            </a:r>
            <a:r>
              <a:rPr lang="en-GB" baseline="30000" dirty="0"/>
              <a:t>th</a:t>
            </a:r>
            <a:r>
              <a:rPr lang="en-GB" dirty="0"/>
              <a:t> route to N3, namely 7. And since 4 is lower, it will replace the cost in its routing table accordingly.</a:t>
            </a:r>
          </a:p>
        </p:txBody>
      </p:sp>
      <p:sp>
        <p:nvSpPr>
          <p:cNvPr id="4" name="Slide Number Placeholder 3"/>
          <p:cNvSpPr>
            <a:spLocks noGrp="1"/>
          </p:cNvSpPr>
          <p:nvPr>
            <p:ph type="sldNum" sz="quarter" idx="5"/>
          </p:nvPr>
        </p:nvSpPr>
        <p:spPr/>
        <p:txBody>
          <a:bodyPr/>
          <a:lstStyle/>
          <a:p>
            <a:fld id="{8B5AA96A-8485-4F83-83CD-522EC59F39A7}" type="slidenum">
              <a:rPr lang="en-GB" smtClean="0"/>
              <a:t>65</a:t>
            </a:fld>
            <a:endParaRPr lang="en-GB"/>
          </a:p>
        </p:txBody>
      </p:sp>
    </p:spTree>
    <p:extLst>
      <p:ext uri="{BB962C8B-B14F-4D97-AF65-F5344CB8AC3E}">
        <p14:creationId xmlns:p14="http://schemas.microsoft.com/office/powerpoint/2010/main" val="379995406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suppose that N5 now sends out another update of the route to N3 with a later sequence number.</a:t>
            </a:r>
          </a:p>
        </p:txBody>
      </p:sp>
      <p:sp>
        <p:nvSpPr>
          <p:cNvPr id="4" name="Slide Number Placeholder 3"/>
          <p:cNvSpPr>
            <a:spLocks noGrp="1"/>
          </p:cNvSpPr>
          <p:nvPr>
            <p:ph type="sldNum" sz="quarter" idx="5"/>
          </p:nvPr>
        </p:nvSpPr>
        <p:spPr/>
        <p:txBody>
          <a:bodyPr/>
          <a:lstStyle/>
          <a:p>
            <a:fld id="{8B5AA96A-8485-4F83-83CD-522EC59F39A7}" type="slidenum">
              <a:rPr lang="en-GB" smtClean="0"/>
              <a:t>66</a:t>
            </a:fld>
            <a:endParaRPr lang="en-GB"/>
          </a:p>
        </p:txBody>
      </p:sp>
    </p:spTree>
    <p:extLst>
      <p:ext uri="{BB962C8B-B14F-4D97-AF65-F5344CB8AC3E}">
        <p14:creationId xmlns:p14="http://schemas.microsoft.com/office/powerpoint/2010/main" val="279917598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Again, this will be received by N1. But this time, since the sequence number is later, it can simply update the sequence number for N3 in its routing table accordingly. Incidentally, note that the cost of the route didn’t change with this update, but if it had done, then the cost associated with the (strictly) later sequence number would have been stored in N1’s routing table, even if it was higher than the cost that was already there.</a:t>
            </a:r>
          </a:p>
        </p:txBody>
      </p:sp>
      <p:sp>
        <p:nvSpPr>
          <p:cNvPr id="4" name="Slide Number Placeholder 3"/>
          <p:cNvSpPr>
            <a:spLocks noGrp="1"/>
          </p:cNvSpPr>
          <p:nvPr>
            <p:ph type="sldNum" sz="quarter" idx="5"/>
          </p:nvPr>
        </p:nvSpPr>
        <p:spPr/>
        <p:txBody>
          <a:bodyPr/>
          <a:lstStyle/>
          <a:p>
            <a:fld id="{8B5AA96A-8485-4F83-83CD-522EC59F39A7}" type="slidenum">
              <a:rPr lang="en-GB" smtClean="0"/>
              <a:t>67</a:t>
            </a:fld>
            <a:endParaRPr lang="en-GB"/>
          </a:p>
        </p:txBody>
      </p:sp>
    </p:spTree>
    <p:extLst>
      <p:ext uri="{BB962C8B-B14F-4D97-AF65-F5344CB8AC3E}">
        <p14:creationId xmlns:p14="http://schemas.microsoft.com/office/powerpoint/2010/main" val="21642318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so now let’s consider what would happen if the link between N1 and N5 drops.</a:t>
            </a:r>
          </a:p>
        </p:txBody>
      </p:sp>
      <p:sp>
        <p:nvSpPr>
          <p:cNvPr id="4" name="Slide Number Placeholder 3"/>
          <p:cNvSpPr>
            <a:spLocks noGrp="1"/>
          </p:cNvSpPr>
          <p:nvPr>
            <p:ph type="sldNum" sz="quarter" idx="5"/>
          </p:nvPr>
        </p:nvSpPr>
        <p:spPr/>
        <p:txBody>
          <a:bodyPr/>
          <a:lstStyle/>
          <a:p>
            <a:fld id="{8B5AA96A-8485-4F83-83CD-522EC59F39A7}" type="slidenum">
              <a:rPr lang="en-GB" smtClean="0"/>
              <a:t>68</a:t>
            </a:fld>
            <a:endParaRPr lang="en-GB"/>
          </a:p>
        </p:txBody>
      </p:sp>
    </p:spTree>
    <p:extLst>
      <p:ext uri="{BB962C8B-B14F-4D97-AF65-F5344CB8AC3E}">
        <p14:creationId xmlns:p14="http://schemas.microsoft.com/office/powerpoint/2010/main" val="15699483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that case, N1 will detect the change, and advertise an odd-numbered route to N3 with a new sequence number and an infinite cost. Since this has a higher sequence number than previous routes to N3, it will take precedence over them when it reaches other nodes, and the stale information in the routing tables for those nodes will be replaced accordingly.</a:t>
            </a:r>
          </a:p>
          <a:p>
            <a:endParaRPr lang="en-GB" dirty="0"/>
          </a:p>
          <a:p>
            <a:r>
              <a:rPr lang="en-GB" dirty="0"/>
              <a:t>This raises the question of what happens if N3 itself sends out a new advertisement with an even higher sequence number in the meantime. In that case, the new even-numbered route will be propagated around the network as normal, and take precedence over the odd-numbered route from N1. But that’s exactly what ought to happen, and won’t result in a routing loop.</a:t>
            </a:r>
          </a:p>
        </p:txBody>
      </p:sp>
      <p:sp>
        <p:nvSpPr>
          <p:cNvPr id="4" name="Slide Number Placeholder 3"/>
          <p:cNvSpPr>
            <a:spLocks noGrp="1"/>
          </p:cNvSpPr>
          <p:nvPr>
            <p:ph type="sldNum" sz="quarter" idx="5"/>
          </p:nvPr>
        </p:nvSpPr>
        <p:spPr/>
        <p:txBody>
          <a:bodyPr/>
          <a:lstStyle/>
          <a:p>
            <a:fld id="{8B5AA96A-8485-4F83-83CD-522EC59F39A7}" type="slidenum">
              <a:rPr lang="en-GB" smtClean="0"/>
              <a:t>69</a:t>
            </a:fld>
            <a:endParaRPr lang="en-GB"/>
          </a:p>
        </p:txBody>
      </p:sp>
    </p:spTree>
    <p:extLst>
      <p:ext uri="{BB962C8B-B14F-4D97-AF65-F5344CB8AC3E}">
        <p14:creationId xmlns:p14="http://schemas.microsoft.com/office/powerpoint/2010/main" val="1051788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what else can we use for localization?</a:t>
            </a:r>
          </a:p>
          <a:p>
            <a:endParaRPr lang="en-GB" dirty="0"/>
          </a:p>
          <a:p>
            <a:r>
              <a:rPr lang="en-GB" dirty="0"/>
              <a:t>Well, one interesting choice, which has the potential to work well indoors, is to use </a:t>
            </a:r>
            <a:r>
              <a:rPr lang="en-GB" dirty="0" err="1"/>
              <a:t>WiFi</a:t>
            </a:r>
            <a:r>
              <a:rPr lang="en-GB" dirty="0"/>
              <a:t> access points.</a:t>
            </a:r>
          </a:p>
          <a:p>
            <a:endParaRPr lang="en-GB" dirty="0"/>
          </a:p>
          <a:p>
            <a:r>
              <a:rPr lang="en-GB" dirty="0"/>
              <a:t>This makes a lot of sense, since </a:t>
            </a:r>
            <a:r>
              <a:rPr lang="en-GB" dirty="0" err="1"/>
              <a:t>WiFi</a:t>
            </a:r>
            <a:r>
              <a:rPr lang="en-GB" dirty="0"/>
              <a:t> access points are ubiquitous in indoor environments. Moreover, by assuming a free-space model, we can relate the strength of the received signals (RSSI) to distance, and given three or more such distance measurements, simple trilateration can be used to determine the position of the receiver.</a:t>
            </a:r>
          </a:p>
        </p:txBody>
      </p:sp>
      <p:sp>
        <p:nvSpPr>
          <p:cNvPr id="4" name="Slide Number Placeholder 3"/>
          <p:cNvSpPr>
            <a:spLocks noGrp="1"/>
          </p:cNvSpPr>
          <p:nvPr>
            <p:ph type="sldNum" sz="quarter" idx="5"/>
          </p:nvPr>
        </p:nvSpPr>
        <p:spPr/>
        <p:txBody>
          <a:bodyPr/>
          <a:lstStyle/>
          <a:p>
            <a:fld id="{8B5AA96A-8485-4F83-83CD-522EC59F39A7}" type="slidenum">
              <a:rPr lang="en-GB" smtClean="0"/>
              <a:t>7</a:t>
            </a:fld>
            <a:endParaRPr lang="en-GB"/>
          </a:p>
        </p:txBody>
      </p:sp>
    </p:spTree>
    <p:extLst>
      <p:ext uri="{BB962C8B-B14F-4D97-AF65-F5344CB8AC3E}">
        <p14:creationId xmlns:p14="http://schemas.microsoft.com/office/powerpoint/2010/main" val="287645557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DSDV solves the stale information problem that was causing routing loops in the standard distance vector approach.</a:t>
            </a:r>
          </a:p>
          <a:p>
            <a:endParaRPr lang="en-GB" dirty="0"/>
          </a:p>
          <a:p>
            <a:r>
              <a:rPr lang="en-GB" dirty="0"/>
              <a:t>But at the same time, it doesn’t scale well to very large networks, because you need to maintain an all-destination routing table at each node, which can get quite expensive.</a:t>
            </a:r>
          </a:p>
          <a:p>
            <a:endParaRPr lang="en-GB" dirty="0"/>
          </a:p>
          <a:p>
            <a:r>
              <a:rPr lang="en-GB" dirty="0"/>
              <a:t>And in particular, as these tables grow in size, they get more expensive to share, which consumes more network overhead.</a:t>
            </a:r>
          </a:p>
        </p:txBody>
      </p:sp>
      <p:sp>
        <p:nvSpPr>
          <p:cNvPr id="4" name="Slide Number Placeholder 3"/>
          <p:cNvSpPr>
            <a:spLocks noGrp="1"/>
          </p:cNvSpPr>
          <p:nvPr>
            <p:ph type="sldNum" sz="quarter" idx="5"/>
          </p:nvPr>
        </p:nvSpPr>
        <p:spPr/>
        <p:txBody>
          <a:bodyPr/>
          <a:lstStyle/>
          <a:p>
            <a:fld id="{8B5AA96A-8485-4F83-83CD-522EC59F39A7}" type="slidenum">
              <a:rPr lang="en-GB" smtClean="0"/>
              <a:t>70</a:t>
            </a:fld>
            <a:endParaRPr lang="en-GB"/>
          </a:p>
        </p:txBody>
      </p:sp>
    </p:spTree>
    <p:extLst>
      <p:ext uri="{BB962C8B-B14F-4D97-AF65-F5344CB8AC3E}">
        <p14:creationId xmlns:p14="http://schemas.microsoft.com/office/powerpoint/2010/main" val="35032012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so thus far we’ve been assuming that all of the devices in the network have no resource constraints on them at all, and are to all intents and purposes completely equivalent to each other. But of course in the real world, this is quite unlikely to be the case, and in this section, we’re going to talk a little about what we can do about that.</a:t>
            </a:r>
          </a:p>
        </p:txBody>
      </p:sp>
      <p:sp>
        <p:nvSpPr>
          <p:cNvPr id="4" name="Slide Number Placeholder 3"/>
          <p:cNvSpPr>
            <a:spLocks noGrp="1"/>
          </p:cNvSpPr>
          <p:nvPr>
            <p:ph type="sldNum" sz="quarter" idx="5"/>
          </p:nvPr>
        </p:nvSpPr>
        <p:spPr/>
        <p:txBody>
          <a:bodyPr/>
          <a:lstStyle/>
          <a:p>
            <a:fld id="{8B5AA96A-8485-4F83-83CD-522EC59F39A7}" type="slidenum">
              <a:rPr lang="en-GB" smtClean="0"/>
              <a:t>71</a:t>
            </a:fld>
            <a:endParaRPr lang="en-GB"/>
          </a:p>
        </p:txBody>
      </p:sp>
    </p:spTree>
    <p:extLst>
      <p:ext uri="{BB962C8B-B14F-4D97-AF65-F5344CB8AC3E}">
        <p14:creationId xmlns:p14="http://schemas.microsoft.com/office/powerpoint/2010/main" val="64297787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to start with, let’s consider what sort of resource constraints an individual node might have.</a:t>
            </a:r>
          </a:p>
          <a:p>
            <a:endParaRPr lang="en-GB" dirty="0"/>
          </a:p>
          <a:p>
            <a:r>
              <a:rPr lang="en-GB" dirty="0"/>
              <a:t>So for example, this might include things like a limited amount of available energy, or limited computational power, or a limited amount of memory in which to store data, which might prevent them from storing entire routing tables.</a:t>
            </a:r>
          </a:p>
          <a:p>
            <a:endParaRPr lang="en-GB" dirty="0"/>
          </a:p>
          <a:p>
            <a:r>
              <a:rPr lang="en-GB" dirty="0"/>
              <a:t>And so when we have nodes with these sorts of constraints, we start to need more efficient techniques for routing data round the network than we’ve been looking at so far.</a:t>
            </a:r>
          </a:p>
        </p:txBody>
      </p:sp>
      <p:sp>
        <p:nvSpPr>
          <p:cNvPr id="4" name="Slide Number Placeholder 3"/>
          <p:cNvSpPr>
            <a:spLocks noGrp="1"/>
          </p:cNvSpPr>
          <p:nvPr>
            <p:ph type="sldNum" sz="quarter" idx="5"/>
          </p:nvPr>
        </p:nvSpPr>
        <p:spPr/>
        <p:txBody>
          <a:bodyPr/>
          <a:lstStyle/>
          <a:p>
            <a:fld id="{8B5AA96A-8485-4F83-83CD-522EC59F39A7}" type="slidenum">
              <a:rPr lang="en-GB" smtClean="0"/>
              <a:t>72</a:t>
            </a:fld>
            <a:endParaRPr lang="en-GB"/>
          </a:p>
        </p:txBody>
      </p:sp>
    </p:spTree>
    <p:extLst>
      <p:ext uri="{BB962C8B-B14F-4D97-AF65-F5344CB8AC3E}">
        <p14:creationId xmlns:p14="http://schemas.microsoft.com/office/powerpoint/2010/main" val="395000878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so now let’s look at a different type of network than the ones we’ve been considering so far, namely mesh networks.</a:t>
            </a:r>
          </a:p>
          <a:p>
            <a:endParaRPr lang="en-GB" dirty="0"/>
          </a:p>
          <a:p>
            <a:r>
              <a:rPr lang="en-GB" dirty="0"/>
              <a:t>So these are basically densely connected networks, with little or no mobility, in which data travels over multiple hops to save energy.</a:t>
            </a:r>
          </a:p>
          <a:p>
            <a:endParaRPr lang="en-GB" dirty="0"/>
          </a:p>
          <a:p>
            <a:r>
              <a:rPr lang="en-GB" dirty="0"/>
              <a:t>And they’re particularly useful for constructing long-lived, low-power networks.</a:t>
            </a:r>
          </a:p>
        </p:txBody>
      </p:sp>
      <p:sp>
        <p:nvSpPr>
          <p:cNvPr id="4" name="Slide Number Placeholder 3"/>
          <p:cNvSpPr>
            <a:spLocks noGrp="1"/>
          </p:cNvSpPr>
          <p:nvPr>
            <p:ph type="sldNum" sz="quarter" idx="5"/>
          </p:nvPr>
        </p:nvSpPr>
        <p:spPr/>
        <p:txBody>
          <a:bodyPr/>
          <a:lstStyle/>
          <a:p>
            <a:fld id="{8B5AA96A-8485-4F83-83CD-522EC59F39A7}" type="slidenum">
              <a:rPr lang="en-GB" smtClean="0"/>
              <a:t>73</a:t>
            </a:fld>
            <a:endParaRPr lang="en-GB"/>
          </a:p>
        </p:txBody>
      </p:sp>
    </p:spTree>
    <p:extLst>
      <p:ext uri="{BB962C8B-B14F-4D97-AF65-F5344CB8AC3E}">
        <p14:creationId xmlns:p14="http://schemas.microsoft.com/office/powerpoint/2010/main" val="1060073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in terms of how we can perform routing in such networks, one way is a technique called geographical routing.</a:t>
            </a:r>
          </a:p>
          <a:p>
            <a:endParaRPr lang="en-GB" dirty="0"/>
          </a:p>
          <a:p>
            <a:r>
              <a:rPr lang="en-GB" dirty="0"/>
              <a:t>So the key idea of this is to devise a physically based localisation scheme in which each node knows both its location and its direct neighbours, and to then send data by location rather than ID. And at each hop, the aim is then to get physically closer to the target location, which can be done in various ways.</a:t>
            </a:r>
          </a:p>
        </p:txBody>
      </p:sp>
      <p:sp>
        <p:nvSpPr>
          <p:cNvPr id="4" name="Slide Number Placeholder 3"/>
          <p:cNvSpPr>
            <a:spLocks noGrp="1"/>
          </p:cNvSpPr>
          <p:nvPr>
            <p:ph type="sldNum" sz="quarter" idx="5"/>
          </p:nvPr>
        </p:nvSpPr>
        <p:spPr/>
        <p:txBody>
          <a:bodyPr/>
          <a:lstStyle/>
          <a:p>
            <a:fld id="{8B5AA96A-8485-4F83-83CD-522EC59F39A7}" type="slidenum">
              <a:rPr lang="en-GB" smtClean="0"/>
              <a:t>74</a:t>
            </a:fld>
            <a:endParaRPr lang="en-GB"/>
          </a:p>
        </p:txBody>
      </p:sp>
    </p:spTree>
    <p:extLst>
      <p:ext uri="{BB962C8B-B14F-4D97-AF65-F5344CB8AC3E}">
        <p14:creationId xmlns:p14="http://schemas.microsoft.com/office/powerpoint/2010/main" val="51850474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simplest way of trying to get closer to the destination location is obviously greedy forwarding, in which at each hop, you simply forward to any neighbour which is closer to the destination than you are.</a:t>
            </a:r>
          </a:p>
          <a:p>
            <a:endParaRPr lang="en-GB" dirty="0"/>
          </a:p>
          <a:p>
            <a:r>
              <a:rPr lang="en-GB" dirty="0"/>
              <a:t>But even a simple example should hopefully convince you fairly quickly that that’s not a very good idea.</a:t>
            </a:r>
          </a:p>
        </p:txBody>
      </p:sp>
      <p:sp>
        <p:nvSpPr>
          <p:cNvPr id="4" name="Slide Number Placeholder 3"/>
          <p:cNvSpPr>
            <a:spLocks noGrp="1"/>
          </p:cNvSpPr>
          <p:nvPr>
            <p:ph type="sldNum" sz="quarter" idx="5"/>
          </p:nvPr>
        </p:nvSpPr>
        <p:spPr/>
        <p:txBody>
          <a:bodyPr/>
          <a:lstStyle/>
          <a:p>
            <a:fld id="{8B5AA96A-8485-4F83-83CD-522EC59F39A7}" type="slidenum">
              <a:rPr lang="en-GB" smtClean="0"/>
              <a:t>75</a:t>
            </a:fld>
            <a:endParaRPr lang="en-GB"/>
          </a:p>
        </p:txBody>
      </p:sp>
    </p:spTree>
    <p:extLst>
      <p:ext uri="{BB962C8B-B14F-4D97-AF65-F5344CB8AC3E}">
        <p14:creationId xmlns:p14="http://schemas.microsoft.com/office/powerpoint/2010/main" val="155333798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for example, let’s suppose we start at the node highlighted in orange here and, as prescribed, always move to a neighbouring node that’s closer to the destination than we are.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Well, there’s only one neighbour that we can move to initially, so let’s move to that.</a:t>
            </a:r>
          </a:p>
        </p:txBody>
      </p:sp>
      <p:sp>
        <p:nvSpPr>
          <p:cNvPr id="4" name="Slide Number Placeholder 3"/>
          <p:cNvSpPr>
            <a:spLocks noGrp="1"/>
          </p:cNvSpPr>
          <p:nvPr>
            <p:ph type="sldNum" sz="quarter" idx="5"/>
          </p:nvPr>
        </p:nvSpPr>
        <p:spPr/>
        <p:txBody>
          <a:bodyPr/>
          <a:lstStyle/>
          <a:p>
            <a:fld id="{8B5AA96A-8485-4F83-83CD-522EC59F39A7}" type="slidenum">
              <a:rPr lang="en-GB" smtClean="0"/>
              <a:t>76</a:t>
            </a:fld>
            <a:endParaRPr lang="en-GB"/>
          </a:p>
        </p:txBody>
      </p:sp>
    </p:spTree>
    <p:extLst>
      <p:ext uri="{BB962C8B-B14F-4D97-AF65-F5344CB8AC3E}">
        <p14:creationId xmlns:p14="http://schemas.microsoft.com/office/powerpoint/2010/main" val="218115830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now we have a choice of two neighbours, both of which are closer to the destination than us, so let’s just pick one and move to it.</a:t>
            </a:r>
          </a:p>
        </p:txBody>
      </p:sp>
      <p:sp>
        <p:nvSpPr>
          <p:cNvPr id="4" name="Slide Number Placeholder 3"/>
          <p:cNvSpPr>
            <a:spLocks noGrp="1"/>
          </p:cNvSpPr>
          <p:nvPr>
            <p:ph type="sldNum" sz="quarter" idx="5"/>
          </p:nvPr>
        </p:nvSpPr>
        <p:spPr/>
        <p:txBody>
          <a:bodyPr/>
          <a:lstStyle/>
          <a:p>
            <a:fld id="{8B5AA96A-8485-4F83-83CD-522EC59F39A7}" type="slidenum">
              <a:rPr lang="en-GB" smtClean="0"/>
              <a:t>77</a:t>
            </a:fld>
            <a:endParaRPr lang="en-GB"/>
          </a:p>
        </p:txBody>
      </p:sp>
    </p:spTree>
    <p:extLst>
      <p:ext uri="{BB962C8B-B14F-4D97-AF65-F5344CB8AC3E}">
        <p14:creationId xmlns:p14="http://schemas.microsoft.com/office/powerpoint/2010/main" val="218006750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now we’re in trouble, because both of our neighbours are farther away from the destination than we are, so we can’t make any further progress.</a:t>
            </a:r>
          </a:p>
        </p:txBody>
      </p:sp>
      <p:sp>
        <p:nvSpPr>
          <p:cNvPr id="4" name="Slide Number Placeholder 3"/>
          <p:cNvSpPr>
            <a:spLocks noGrp="1"/>
          </p:cNvSpPr>
          <p:nvPr>
            <p:ph type="sldNum" sz="quarter" idx="5"/>
          </p:nvPr>
        </p:nvSpPr>
        <p:spPr/>
        <p:txBody>
          <a:bodyPr/>
          <a:lstStyle/>
          <a:p>
            <a:fld id="{8B5AA96A-8485-4F83-83CD-522EC59F39A7}" type="slidenum">
              <a:rPr lang="en-GB" smtClean="0"/>
              <a:t>78</a:t>
            </a:fld>
            <a:endParaRPr lang="en-GB"/>
          </a:p>
        </p:txBody>
      </p:sp>
    </p:spTree>
    <p:extLst>
      <p:ext uri="{BB962C8B-B14F-4D97-AF65-F5344CB8AC3E}">
        <p14:creationId xmlns:p14="http://schemas.microsoft.com/office/powerpoint/2010/main" val="3991042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so as we’ve just seen, the problem with greedy geographical forwarding is that it can get trapped in voids or local minima.</a:t>
            </a:r>
          </a:p>
          <a:p>
            <a:endParaRPr lang="en-GB" dirty="0"/>
          </a:p>
          <a:p>
            <a:r>
              <a:rPr lang="en-GB" dirty="0"/>
              <a:t>So instead of greedy routing, we can consider face routing, which is an alternative approach that works correctly on planar graphs, which are graphs that don’t have any crossing edges.</a:t>
            </a:r>
          </a:p>
          <a:p>
            <a:endParaRPr lang="en-GB" dirty="0"/>
          </a:p>
          <a:p>
            <a:r>
              <a:rPr lang="en-GB" dirty="0"/>
              <a:t>And so this approach uses two primitive operations to actually perform the routing, as we’ll see in the next couple of slides.</a:t>
            </a:r>
          </a:p>
        </p:txBody>
      </p:sp>
      <p:sp>
        <p:nvSpPr>
          <p:cNvPr id="4" name="Slide Number Placeholder 3"/>
          <p:cNvSpPr>
            <a:spLocks noGrp="1"/>
          </p:cNvSpPr>
          <p:nvPr>
            <p:ph type="sldNum" sz="quarter" idx="5"/>
          </p:nvPr>
        </p:nvSpPr>
        <p:spPr/>
        <p:txBody>
          <a:bodyPr/>
          <a:lstStyle/>
          <a:p>
            <a:fld id="{8B5AA96A-8485-4F83-83CD-522EC59F39A7}" type="slidenum">
              <a:rPr lang="en-GB" smtClean="0"/>
              <a:t>79</a:t>
            </a:fld>
            <a:endParaRPr lang="en-GB"/>
          </a:p>
        </p:txBody>
      </p:sp>
    </p:spTree>
    <p:extLst>
      <p:ext uri="{BB962C8B-B14F-4D97-AF65-F5344CB8AC3E}">
        <p14:creationId xmlns:p14="http://schemas.microsoft.com/office/powerpoint/2010/main" val="1156650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so here’s a visual example of what we mean by trilateration. So the idea here is that you have distance measurements from each of the three landmarks, shown in blue, and that the location of the object is at the point where all three circles meet, so it’s possible to recover it by finding that intersection point.</a:t>
            </a:r>
          </a:p>
          <a:p>
            <a:endParaRPr lang="en-GB" dirty="0"/>
          </a:p>
          <a:p>
            <a:r>
              <a:rPr lang="en-GB" dirty="0"/>
              <a:t>Of course, that would be all well and good if we had accurate distance measurements, but in practice we only have noisy ones. And so in practice, trying to make a system like this work gets a little bit fiddly.</a:t>
            </a:r>
          </a:p>
          <a:p>
            <a:endParaRPr lang="en-GB" dirty="0"/>
          </a:p>
          <a:p>
            <a:r>
              <a:rPr lang="en-GB" dirty="0"/>
              <a:t>For example, in one approach, you first find all of the intersection points of the circles (together with those landmarks that support them). Then, you find the nearby intersection points for each intersection point, and blend them together to create a location candidate. Next, you try to compute a consistent orientation for each candidate based on its landmarks’ bearings. If this isn’t possible, you mark the candidate as inconsistent. Finally, you pick a consistent candidate with the most support and return it.</a:t>
            </a:r>
          </a:p>
        </p:txBody>
      </p:sp>
      <p:sp>
        <p:nvSpPr>
          <p:cNvPr id="4" name="Slide Number Placeholder 3"/>
          <p:cNvSpPr>
            <a:spLocks noGrp="1"/>
          </p:cNvSpPr>
          <p:nvPr>
            <p:ph type="sldNum" sz="quarter" idx="5"/>
          </p:nvPr>
        </p:nvSpPr>
        <p:spPr/>
        <p:txBody>
          <a:bodyPr/>
          <a:lstStyle/>
          <a:p>
            <a:fld id="{8B5AA96A-8485-4F83-83CD-522EC59F39A7}" type="slidenum">
              <a:rPr lang="en-GB" smtClean="0"/>
              <a:t>8</a:t>
            </a:fld>
            <a:endParaRPr lang="en-GB"/>
          </a:p>
        </p:txBody>
      </p:sp>
    </p:spTree>
    <p:extLst>
      <p:ext uri="{BB962C8B-B14F-4D97-AF65-F5344CB8AC3E}">
        <p14:creationId xmlns:p14="http://schemas.microsoft.com/office/powerpoint/2010/main" val="24565588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first of these operations is known as the right-hand rule, where at each node, you leave from the next edge counter-clockwise relative to the incoming edge. But clearly on its own this wouldn’t be enough, since you can get into the sort of loops shown on this slide.</a:t>
            </a:r>
          </a:p>
        </p:txBody>
      </p:sp>
      <p:sp>
        <p:nvSpPr>
          <p:cNvPr id="4" name="Slide Number Placeholder 3"/>
          <p:cNvSpPr>
            <a:spLocks noGrp="1"/>
          </p:cNvSpPr>
          <p:nvPr>
            <p:ph type="sldNum" sz="quarter" idx="5"/>
          </p:nvPr>
        </p:nvSpPr>
        <p:spPr/>
        <p:txBody>
          <a:bodyPr/>
          <a:lstStyle/>
          <a:p>
            <a:fld id="{8B5AA96A-8485-4F83-83CD-522EC59F39A7}" type="slidenum">
              <a:rPr lang="en-GB" smtClean="0"/>
              <a:t>80</a:t>
            </a:fld>
            <a:endParaRPr lang="en-GB"/>
          </a:p>
        </p:txBody>
      </p:sp>
    </p:spTree>
    <p:extLst>
      <p:ext uri="{BB962C8B-B14F-4D97-AF65-F5344CB8AC3E}">
        <p14:creationId xmlns:p14="http://schemas.microsoft.com/office/powerpoint/2010/main" val="105522003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face routing also uses a second rule, in which a virtual line is drawn from the source to the destination, and any edge that crosses this line switches the primitive from the right-hand rule to face traversal, which causes the algorithm to change to the next face.</a:t>
            </a:r>
          </a:p>
        </p:txBody>
      </p:sp>
      <p:sp>
        <p:nvSpPr>
          <p:cNvPr id="4" name="Slide Number Placeholder 3"/>
          <p:cNvSpPr>
            <a:spLocks noGrp="1"/>
          </p:cNvSpPr>
          <p:nvPr>
            <p:ph type="sldNum" sz="quarter" idx="5"/>
          </p:nvPr>
        </p:nvSpPr>
        <p:spPr/>
        <p:txBody>
          <a:bodyPr/>
          <a:lstStyle/>
          <a:p>
            <a:fld id="{8B5AA96A-8485-4F83-83CD-522EC59F39A7}" type="slidenum">
              <a:rPr lang="en-GB" smtClean="0"/>
              <a:t>81</a:t>
            </a:fld>
            <a:endParaRPr lang="en-GB"/>
          </a:p>
        </p:txBody>
      </p:sp>
    </p:spTree>
    <p:extLst>
      <p:ext uri="{BB962C8B-B14F-4D97-AF65-F5344CB8AC3E}">
        <p14:creationId xmlns:p14="http://schemas.microsoft.com/office/powerpoint/2010/main" val="37784607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so that’s how face routing works, but although it provides guaranteed routing from the source to the destination, it doesn’t always produce the most efficient routes.</a:t>
            </a:r>
          </a:p>
          <a:p>
            <a:endParaRPr lang="en-GB" dirty="0"/>
          </a:p>
          <a:p>
            <a:r>
              <a:rPr lang="en-GB" dirty="0"/>
              <a:t>So for that reason, hybrid greedy-face-greedy approaches that combine greedy routing with face routing are quite common. And basically, the way these work are that they use greedy routing until it gets stuck, and then temporarily switch to face routing as necessary to get themselves out of trouble, before switching back to greedy routing again later.</a:t>
            </a:r>
          </a:p>
          <a:p>
            <a:endParaRPr lang="en-GB" dirty="0"/>
          </a:p>
          <a:p>
            <a:r>
              <a:rPr lang="en-GB" dirty="0"/>
              <a:t>And an example of that is shown in this slide.</a:t>
            </a:r>
          </a:p>
        </p:txBody>
      </p:sp>
      <p:sp>
        <p:nvSpPr>
          <p:cNvPr id="4" name="Slide Number Placeholder 3"/>
          <p:cNvSpPr>
            <a:spLocks noGrp="1"/>
          </p:cNvSpPr>
          <p:nvPr>
            <p:ph type="sldNum" sz="quarter" idx="5"/>
          </p:nvPr>
        </p:nvSpPr>
        <p:spPr/>
        <p:txBody>
          <a:bodyPr/>
          <a:lstStyle/>
          <a:p>
            <a:fld id="{8B5AA96A-8485-4F83-83CD-522EC59F39A7}" type="slidenum">
              <a:rPr lang="en-GB" smtClean="0"/>
              <a:t>82</a:t>
            </a:fld>
            <a:endParaRPr lang="en-GB"/>
          </a:p>
        </p:txBody>
      </p:sp>
    </p:spTree>
    <p:extLst>
      <p:ext uri="{BB962C8B-B14F-4D97-AF65-F5344CB8AC3E}">
        <p14:creationId xmlns:p14="http://schemas.microsoft.com/office/powerpoint/2010/main" val="374447833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to summarise, geographical routing is a way of routing that involves taking decisions locally based on the coordinates of neighbouring nodes, and doesn’t need to involve explicit construction of a routing tree.</a:t>
            </a:r>
          </a:p>
          <a:p>
            <a:endParaRPr lang="en-GB" dirty="0"/>
          </a:p>
          <a:p>
            <a:r>
              <a:rPr lang="en-GB" dirty="0"/>
              <a:t>And it’s quite good at handling moving nodes, although it does require the locations of all the nodes to be known.</a:t>
            </a:r>
          </a:p>
          <a:p>
            <a:endParaRPr lang="en-GB" dirty="0"/>
          </a:p>
          <a:p>
            <a:r>
              <a:rPr lang="en-GB" dirty="0"/>
              <a:t>One thing that we haven’t touched on here is how you can perform geographical routing in 3D, which it turns out is not just a simple extension of the 2D case. For anyone who’s interested, you might want to take a look into that offline.</a:t>
            </a:r>
          </a:p>
        </p:txBody>
      </p:sp>
      <p:sp>
        <p:nvSpPr>
          <p:cNvPr id="4" name="Slide Number Placeholder 3"/>
          <p:cNvSpPr>
            <a:spLocks noGrp="1"/>
          </p:cNvSpPr>
          <p:nvPr>
            <p:ph type="sldNum" sz="quarter" idx="5"/>
          </p:nvPr>
        </p:nvSpPr>
        <p:spPr/>
        <p:txBody>
          <a:bodyPr/>
          <a:lstStyle/>
          <a:p>
            <a:fld id="{8B5AA96A-8485-4F83-83CD-522EC59F39A7}" type="slidenum">
              <a:rPr lang="en-GB" smtClean="0"/>
              <a:t>83</a:t>
            </a:fld>
            <a:endParaRPr lang="en-GB"/>
          </a:p>
        </p:txBody>
      </p:sp>
    </p:spTree>
    <p:extLst>
      <p:ext uri="{BB962C8B-B14F-4D97-AF65-F5344CB8AC3E}">
        <p14:creationId xmlns:p14="http://schemas.microsoft.com/office/powerpoint/2010/main" val="116105181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so now let’s move on to another protocol, known as the Collection Tree Protocol, which is based on a routing tree, a degenerate form of mesh network with a single destination.</a:t>
            </a:r>
          </a:p>
          <a:p>
            <a:endParaRPr lang="en-GB" dirty="0"/>
          </a:p>
          <a:p>
            <a:r>
              <a:rPr lang="en-GB" dirty="0"/>
              <a:t>And so in this protocol, all data concentrates at a single point, known as the </a:t>
            </a:r>
            <a:r>
              <a:rPr lang="en-GB" dirty="0" err="1"/>
              <a:t>basestation</a:t>
            </a:r>
            <a:r>
              <a:rPr lang="en-GB" dirty="0"/>
              <a:t>, which is given a cost of zero.</a:t>
            </a:r>
          </a:p>
          <a:p>
            <a:endParaRPr lang="en-GB" dirty="0"/>
          </a:p>
          <a:p>
            <a:r>
              <a:rPr lang="en-GB" dirty="0"/>
              <a:t>And one thing that’s important to note is that nodes don’t need to know the ID of the </a:t>
            </a:r>
            <a:r>
              <a:rPr lang="en-GB" dirty="0" err="1"/>
              <a:t>basestation</a:t>
            </a:r>
            <a:r>
              <a:rPr lang="en-GB" dirty="0"/>
              <a:t> in advance.</a:t>
            </a:r>
          </a:p>
        </p:txBody>
      </p:sp>
      <p:sp>
        <p:nvSpPr>
          <p:cNvPr id="4" name="Slide Number Placeholder 3"/>
          <p:cNvSpPr>
            <a:spLocks noGrp="1"/>
          </p:cNvSpPr>
          <p:nvPr>
            <p:ph type="sldNum" sz="quarter" idx="5"/>
          </p:nvPr>
        </p:nvSpPr>
        <p:spPr/>
        <p:txBody>
          <a:bodyPr/>
          <a:lstStyle/>
          <a:p>
            <a:fld id="{8B5AA96A-8485-4F83-83CD-522EC59F39A7}" type="slidenum">
              <a:rPr lang="en-GB" smtClean="0"/>
              <a:t>84</a:t>
            </a:fld>
            <a:endParaRPr lang="en-GB"/>
          </a:p>
        </p:txBody>
      </p:sp>
    </p:spTree>
    <p:extLst>
      <p:ext uri="{BB962C8B-B14F-4D97-AF65-F5344CB8AC3E}">
        <p14:creationId xmlns:p14="http://schemas.microsoft.com/office/powerpoint/2010/main" val="359259406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how does this work? Well, initially, the </a:t>
            </a:r>
            <a:r>
              <a:rPr lang="en-GB" dirty="0" err="1"/>
              <a:t>basestation</a:t>
            </a:r>
            <a:r>
              <a:rPr lang="en-GB" dirty="0"/>
              <a:t> initiates tree construction by broadcasting its hop count, which will be zero.</a:t>
            </a:r>
          </a:p>
          <a:p>
            <a:endParaRPr lang="en-GB" dirty="0"/>
          </a:p>
          <a:p>
            <a:r>
              <a:rPr lang="en-GB" dirty="0"/>
              <a:t>And then any time another node receives a message, it will increment the hop count it has received and rebroadcast the beacon. It will also use the messages it receives to choose a parent with the lowest distance to the </a:t>
            </a:r>
            <a:r>
              <a:rPr lang="en-GB" dirty="0" err="1"/>
              <a:t>basestation</a:t>
            </a:r>
            <a:r>
              <a:rPr lang="en-GB" dirty="0"/>
              <a:t>.</a:t>
            </a:r>
          </a:p>
          <a:p>
            <a:endParaRPr lang="en-GB" dirty="0"/>
          </a:p>
          <a:p>
            <a:r>
              <a:rPr lang="en-GB" dirty="0"/>
              <a:t>It will also increase the hop count if its parent beacon has not been received within a timeout period.</a:t>
            </a:r>
          </a:p>
        </p:txBody>
      </p:sp>
      <p:sp>
        <p:nvSpPr>
          <p:cNvPr id="4" name="Slide Number Placeholder 3"/>
          <p:cNvSpPr>
            <a:spLocks noGrp="1"/>
          </p:cNvSpPr>
          <p:nvPr>
            <p:ph type="sldNum" sz="quarter" idx="5"/>
          </p:nvPr>
        </p:nvSpPr>
        <p:spPr/>
        <p:txBody>
          <a:bodyPr/>
          <a:lstStyle/>
          <a:p>
            <a:fld id="{8B5AA96A-8485-4F83-83CD-522EC59F39A7}" type="slidenum">
              <a:rPr lang="en-GB" smtClean="0"/>
              <a:t>85</a:t>
            </a:fld>
            <a:endParaRPr lang="en-GB"/>
          </a:p>
        </p:txBody>
      </p:sp>
    </p:spTree>
    <p:extLst>
      <p:ext uri="{BB962C8B-B14F-4D97-AF65-F5344CB8AC3E}">
        <p14:creationId xmlns:p14="http://schemas.microsoft.com/office/powerpoint/2010/main" val="31230578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cost functions can be used in practice when choosing between potential parents. So for example, these can include hops to root, remaining node energy, link reliability, or indeed some weighted combination of the above.</a:t>
            </a:r>
          </a:p>
        </p:txBody>
      </p:sp>
      <p:sp>
        <p:nvSpPr>
          <p:cNvPr id="4" name="Slide Number Placeholder 3"/>
          <p:cNvSpPr>
            <a:spLocks noGrp="1"/>
          </p:cNvSpPr>
          <p:nvPr>
            <p:ph type="sldNum" sz="quarter" idx="5"/>
          </p:nvPr>
        </p:nvSpPr>
        <p:spPr/>
        <p:txBody>
          <a:bodyPr/>
          <a:lstStyle/>
          <a:p>
            <a:fld id="{8B5AA96A-8485-4F83-83CD-522EC59F39A7}" type="slidenum">
              <a:rPr lang="en-GB" smtClean="0"/>
              <a:t>86</a:t>
            </a:fld>
            <a:endParaRPr lang="en-GB"/>
          </a:p>
        </p:txBody>
      </p:sp>
    </p:spTree>
    <p:extLst>
      <p:ext uri="{BB962C8B-B14F-4D97-AF65-F5344CB8AC3E}">
        <p14:creationId xmlns:p14="http://schemas.microsoft.com/office/powerpoint/2010/main" val="10290524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we’ve talked a lot about routing protocols at this point, but one interesting question to ask is whether it might be desirable to do away with explicit routing protocols altogether.</a:t>
            </a:r>
          </a:p>
          <a:p>
            <a:endParaRPr lang="en-GB" dirty="0"/>
          </a:p>
          <a:p>
            <a:r>
              <a:rPr lang="en-GB" dirty="0"/>
              <a:t>And so an approach called Glossy does just this, and achieves 99.99% reliability for flooding data through a network.</a:t>
            </a:r>
          </a:p>
          <a:p>
            <a:endParaRPr lang="en-GB" dirty="0"/>
          </a:p>
          <a:p>
            <a:r>
              <a:rPr lang="en-GB" dirty="0"/>
              <a:t>So we’re not going to go into too much detail here about how it works, but basically it relies on constructive interference through simultaneous rebroadcasts, and exploits the properties of the physical layer to provide an alternative network primitive. And if you’re interested in finding out more about it, there’s a reference to the paper on the slide.</a:t>
            </a:r>
          </a:p>
        </p:txBody>
      </p:sp>
      <p:sp>
        <p:nvSpPr>
          <p:cNvPr id="4" name="Slide Number Placeholder 3"/>
          <p:cNvSpPr>
            <a:spLocks noGrp="1"/>
          </p:cNvSpPr>
          <p:nvPr>
            <p:ph type="sldNum" sz="quarter" idx="5"/>
          </p:nvPr>
        </p:nvSpPr>
        <p:spPr/>
        <p:txBody>
          <a:bodyPr/>
          <a:lstStyle/>
          <a:p>
            <a:fld id="{8B5AA96A-8485-4F83-83CD-522EC59F39A7}" type="slidenum">
              <a:rPr lang="en-GB" smtClean="0"/>
              <a:t>87</a:t>
            </a:fld>
            <a:endParaRPr lang="en-GB"/>
          </a:p>
        </p:txBody>
      </p:sp>
    </p:spTree>
    <p:extLst>
      <p:ext uri="{BB962C8B-B14F-4D97-AF65-F5344CB8AC3E}">
        <p14:creationId xmlns:p14="http://schemas.microsoft.com/office/powerpoint/2010/main" val="65688164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to conclude, the key message that I’d like you to take away from this section is that in dense or resource-constrained networks, a node’s identity is often not as important as its location, its attributes, and/or its distance from the root, and there are many successful routing protocols that have been based on this principle.</a:t>
            </a:r>
          </a:p>
          <a:p>
            <a:endParaRPr lang="en-GB" dirty="0"/>
          </a:p>
          <a:p>
            <a:r>
              <a:rPr lang="en-GB" dirty="0"/>
              <a:t>And if it helps, you can think of these things as essentially semantic overlays over the network that make node identity irrelevant.</a:t>
            </a:r>
          </a:p>
        </p:txBody>
      </p:sp>
      <p:sp>
        <p:nvSpPr>
          <p:cNvPr id="4" name="Slide Number Placeholder 3"/>
          <p:cNvSpPr>
            <a:spLocks noGrp="1"/>
          </p:cNvSpPr>
          <p:nvPr>
            <p:ph type="sldNum" sz="quarter" idx="5"/>
          </p:nvPr>
        </p:nvSpPr>
        <p:spPr/>
        <p:txBody>
          <a:bodyPr/>
          <a:lstStyle/>
          <a:p>
            <a:fld id="{8B5AA96A-8485-4F83-83CD-522EC59F39A7}" type="slidenum">
              <a:rPr lang="en-GB" smtClean="0"/>
              <a:t>88</a:t>
            </a:fld>
            <a:endParaRPr lang="en-GB"/>
          </a:p>
        </p:txBody>
      </p:sp>
    </p:spTree>
    <p:extLst>
      <p:ext uri="{BB962C8B-B14F-4D97-AF65-F5344CB8AC3E}">
        <p14:creationId xmlns:p14="http://schemas.microsoft.com/office/powerpoint/2010/main" val="1753669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Even if you do all of that, though, trilateration often doesn’t work very well, especially indoors, as the channel tends to be too complex to model. So in reality, we tend to use techniques such as fingerprinting instead, as we’ll talk about on the next slide. And the paper mentioned on this slide is one example of a system that does that.</a:t>
            </a:r>
          </a:p>
        </p:txBody>
      </p:sp>
      <p:sp>
        <p:nvSpPr>
          <p:cNvPr id="4" name="Slide Number Placeholder 3"/>
          <p:cNvSpPr>
            <a:spLocks noGrp="1"/>
          </p:cNvSpPr>
          <p:nvPr>
            <p:ph type="sldNum" sz="quarter" idx="5"/>
          </p:nvPr>
        </p:nvSpPr>
        <p:spPr/>
        <p:txBody>
          <a:bodyPr/>
          <a:lstStyle/>
          <a:p>
            <a:fld id="{8B5AA96A-8485-4F83-83CD-522EC59F39A7}" type="slidenum">
              <a:rPr lang="en-GB" smtClean="0"/>
              <a:t>9</a:t>
            </a:fld>
            <a:endParaRPr lang="en-GB"/>
          </a:p>
        </p:txBody>
      </p:sp>
    </p:spTree>
    <p:extLst>
      <p:ext uri="{BB962C8B-B14F-4D97-AF65-F5344CB8AC3E}">
        <p14:creationId xmlns:p14="http://schemas.microsoft.com/office/powerpoint/2010/main" val="2773577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9713" y="2003371"/>
            <a:ext cx="10363200" cy="1276506"/>
          </a:xfrm>
        </p:spPr>
        <p:txBody>
          <a:bodyPr anchor="b">
            <a:normAutofit/>
          </a:bodyPr>
          <a:lstStyle>
            <a:lvl1pPr algn="ctr">
              <a:defRPr sz="5000" b="1"/>
            </a:lvl1pPr>
          </a:lstStyle>
          <a:p>
            <a:r>
              <a:rPr lang="en-US"/>
              <a:t>Click to edit Master title style</a:t>
            </a:r>
            <a:endParaRPr lang="en-US" dirty="0"/>
          </a:p>
        </p:txBody>
      </p:sp>
      <p:sp>
        <p:nvSpPr>
          <p:cNvPr id="3" name="Subtitle 2"/>
          <p:cNvSpPr>
            <a:spLocks noGrp="1"/>
          </p:cNvSpPr>
          <p:nvPr>
            <p:ph type="subTitle" idx="1"/>
          </p:nvPr>
        </p:nvSpPr>
        <p:spPr>
          <a:xfrm>
            <a:off x="1589315" y="4039312"/>
            <a:ext cx="9144000" cy="1655762"/>
          </a:xfrm>
        </p:spPr>
        <p:txBody>
          <a:bodyPr>
            <a:normAutofit/>
          </a:bodyPr>
          <a:lstStyle>
            <a:lvl1pPr marL="0" indent="0" algn="ctr">
              <a:buNone/>
              <a:defRPr sz="18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b="1">
                <a:solidFill>
                  <a:schemeClr val="accent4">
                    <a:lumMod val="60000"/>
                    <a:lumOff val="40000"/>
                  </a:schemeClr>
                </a:solidFill>
              </a:defRPr>
            </a:lvl1pPr>
          </a:lstStyle>
          <a:p>
            <a:fld id="{F7B17826-04D1-43FA-B4C5-18A4C77068E0}" type="datetimeFigureOut">
              <a:rPr lang="en-US" smtClean="0"/>
              <a:pPr/>
              <a:t>2/7/23</a:t>
            </a:fld>
            <a:endParaRPr lang="en-US" dirty="0"/>
          </a:p>
        </p:txBody>
      </p:sp>
      <p:sp>
        <p:nvSpPr>
          <p:cNvPr id="13" name="Rectangle 12"/>
          <p:cNvSpPr/>
          <p:nvPr userDrawn="1"/>
        </p:nvSpPr>
        <p:spPr>
          <a:xfrm flipV="1">
            <a:off x="979714" y="3699378"/>
            <a:ext cx="10363201" cy="45719"/>
          </a:xfrm>
          <a:prstGeom prst="rect">
            <a:avLst/>
          </a:prstGeom>
          <a:gradFill>
            <a:gsLst>
              <a:gs pos="52000">
                <a:schemeClr val="accent6"/>
              </a:gs>
              <a:gs pos="31000">
                <a:schemeClr val="accent4"/>
              </a:gs>
              <a:gs pos="0">
                <a:schemeClr val="bg1"/>
              </a:gs>
              <a:gs pos="70000">
                <a:schemeClr val="accent1">
                  <a:lumMod val="75000"/>
                </a:schemeClr>
              </a:gs>
              <a:gs pos="100000">
                <a:schemeClr val="bg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269003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b="1">
                <a:solidFill>
                  <a:schemeClr val="accent4">
                    <a:lumMod val="60000"/>
                    <a:lumOff val="40000"/>
                  </a:schemeClr>
                </a:solidFill>
              </a:defRPr>
            </a:lvl1pPr>
          </a:lstStyle>
          <a:p>
            <a:fld id="{F7B17826-04D1-43FA-B4C5-18A4C77068E0}" type="datetimeFigureOut">
              <a:rPr lang="en-US" smtClean="0"/>
              <a:pPr/>
              <a:t>2/7/23</a:t>
            </a:fld>
            <a:endParaRPr lang="en-US" dirty="0"/>
          </a:p>
        </p:txBody>
      </p:sp>
      <p:sp>
        <p:nvSpPr>
          <p:cNvPr id="8" name="Rectangle 7"/>
          <p:cNvSpPr/>
          <p:nvPr/>
        </p:nvSpPr>
        <p:spPr>
          <a:xfrm>
            <a:off x="-5" y="1440182"/>
            <a:ext cx="12159348" cy="45719"/>
          </a:xfrm>
          <a:prstGeom prst="rect">
            <a:avLst/>
          </a:prstGeom>
          <a:gradFill>
            <a:gsLst>
              <a:gs pos="30500">
                <a:schemeClr val="accent4"/>
              </a:gs>
              <a:gs pos="0">
                <a:schemeClr val="bg1"/>
              </a:gs>
              <a:gs pos="61000">
                <a:schemeClr val="accent1">
                  <a:lumMod val="75000"/>
                </a:schemeClr>
              </a:gs>
              <a:gs pos="100000">
                <a:schemeClr val="bg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TextBox 8"/>
          <p:cNvSpPr txBox="1"/>
          <p:nvPr/>
        </p:nvSpPr>
        <p:spPr>
          <a:xfrm>
            <a:off x="11353800" y="6564088"/>
            <a:ext cx="849085"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044EEF7C-33E8-4B8A-AE3F-489BEBBDA511}" type="slidenum">
              <a:rPr lang="en-US" sz="1200" b="1" i="1" smtClean="0">
                <a:solidFill>
                  <a:schemeClr val="accent4">
                    <a:lumMod val="60000"/>
                    <a:lumOff val="40000"/>
                  </a:schemeClr>
                </a:solidFill>
                <a:latin typeface="Arial" panose="020B0604020202020204" pitchFamily="34" charset="0"/>
                <a:cs typeface="Arial" panose="020B0604020202020204"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1200" b="1" i="1"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11" name="Rectangle 10"/>
          <p:cNvSpPr/>
          <p:nvPr userDrawn="1"/>
        </p:nvSpPr>
        <p:spPr>
          <a:xfrm>
            <a:off x="-5" y="1440182"/>
            <a:ext cx="12159348" cy="45719"/>
          </a:xfrm>
          <a:prstGeom prst="rect">
            <a:avLst/>
          </a:prstGeom>
          <a:gradFill>
            <a:gsLst>
              <a:gs pos="30500">
                <a:schemeClr val="accent4"/>
              </a:gs>
              <a:gs pos="0">
                <a:schemeClr val="bg1"/>
              </a:gs>
              <a:gs pos="61000">
                <a:schemeClr val="accent1">
                  <a:lumMod val="75000"/>
                </a:schemeClr>
              </a:gs>
              <a:gs pos="100000">
                <a:schemeClr val="bg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7563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25066"/>
            <a:ext cx="10515600" cy="480117"/>
          </a:xfrm>
        </p:spPr>
        <p:txBody>
          <a:bodyPr>
            <a:normAutofit/>
          </a:bodyPr>
          <a:lstStyle>
            <a:lvl1pPr algn="ctr">
              <a:defRPr sz="2800" b="1">
                <a:solidFill>
                  <a:srgbClr val="002D86"/>
                </a:solidFill>
                <a:latin typeface="+mn-lt"/>
              </a:defRPr>
            </a:lvl1pPr>
          </a:lstStyle>
          <a:p>
            <a:r>
              <a:rPr lang="en-US" dirty="0"/>
              <a:t>Click to edit Master title style</a:t>
            </a:r>
          </a:p>
        </p:txBody>
      </p:sp>
      <p:sp>
        <p:nvSpPr>
          <p:cNvPr id="3" name="Content Placeholder 2"/>
          <p:cNvSpPr>
            <a:spLocks noGrp="1"/>
          </p:cNvSpPr>
          <p:nvPr>
            <p:ph idx="1"/>
          </p:nvPr>
        </p:nvSpPr>
        <p:spPr>
          <a:xfrm>
            <a:off x="838200" y="861772"/>
            <a:ext cx="10515600" cy="538998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b="1">
                <a:solidFill>
                  <a:schemeClr val="accent4">
                    <a:lumMod val="60000"/>
                    <a:lumOff val="40000"/>
                  </a:schemeClr>
                </a:solidFill>
              </a:defRPr>
            </a:lvl1pPr>
          </a:lstStyle>
          <a:p>
            <a:fld id="{F7B17826-04D1-43FA-B4C5-18A4C77068E0}" type="datetimeFigureOut">
              <a:rPr lang="en-US" smtClean="0"/>
              <a:pPr/>
              <a:t>2/7/23</a:t>
            </a:fld>
            <a:endParaRPr lang="en-US" dirty="0"/>
          </a:p>
        </p:txBody>
      </p:sp>
      <p:sp>
        <p:nvSpPr>
          <p:cNvPr id="9" name="TextBox 8"/>
          <p:cNvSpPr txBox="1"/>
          <p:nvPr/>
        </p:nvSpPr>
        <p:spPr>
          <a:xfrm>
            <a:off x="11353800" y="6564088"/>
            <a:ext cx="849085"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044EEF7C-33E8-4B8A-AE3F-489BEBBDA511}" type="slidenum">
              <a:rPr lang="en-US" sz="1200" b="1" i="1" smtClean="0">
                <a:solidFill>
                  <a:schemeClr val="accent4">
                    <a:lumMod val="60000"/>
                    <a:lumOff val="40000"/>
                  </a:schemeClr>
                </a:solidFill>
                <a:latin typeface="Arial" panose="020B0604020202020204" pitchFamily="34" charset="0"/>
                <a:cs typeface="Arial" panose="020B0604020202020204"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1200" b="1" i="1" dirty="0">
              <a:solidFill>
                <a:schemeClr val="accent4">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9482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2/7/23</a:t>
            </a:fld>
            <a:endParaRPr lang="en-US"/>
          </a:p>
        </p:txBody>
      </p:sp>
      <p:sp>
        <p:nvSpPr>
          <p:cNvPr id="4" name="Holder 4"/>
          <p:cNvSpPr>
            <a:spLocks noGrp="1"/>
          </p:cNvSpPr>
          <p:nvPr>
            <p:ph type="sldNum" sz="quarter" idx="7"/>
          </p:nvPr>
        </p:nvSpPr>
        <p:spPr/>
        <p:txBody>
          <a:bodyPr lIns="0" tIns="0" rIns="0" bIns="0"/>
          <a:lstStyle>
            <a:lvl1pPr>
              <a:defRPr sz="1585" b="0" i="0">
                <a:solidFill>
                  <a:srgbClr val="22373A"/>
                </a:solidFill>
                <a:latin typeface="Arial"/>
                <a:cs typeface="Arial"/>
              </a:defRPr>
            </a:lvl1pPr>
          </a:lstStyle>
          <a:p>
            <a:pPr marL="75503">
              <a:spcBef>
                <a:spcPts val="466"/>
              </a:spcBef>
            </a:pPr>
            <a:fld id="{81D60167-4931-47E6-BA6A-407CBD079E47}" type="slidenum">
              <a:rPr lang="en-GB" spc="-50" smtClean="0"/>
              <a:pPr marL="75503">
                <a:spcBef>
                  <a:spcPts val="466"/>
                </a:spcBef>
              </a:pPr>
              <a:t>‹#›</a:t>
            </a:fld>
            <a:endParaRPr lang="en-GB" spc="-50" dirty="0"/>
          </a:p>
        </p:txBody>
      </p:sp>
    </p:spTree>
    <p:extLst>
      <p:ext uri="{BB962C8B-B14F-4D97-AF65-F5344CB8AC3E}">
        <p14:creationId xmlns:p14="http://schemas.microsoft.com/office/powerpoint/2010/main" val="2640473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78" b="1" i="0">
                <a:solidFill>
                  <a:srgbClr val="F9F9F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2/7/23</a:t>
            </a:fld>
            <a:endParaRPr lang="en-US"/>
          </a:p>
        </p:txBody>
      </p:sp>
      <p:sp>
        <p:nvSpPr>
          <p:cNvPr id="5" name="Holder 5"/>
          <p:cNvSpPr>
            <a:spLocks noGrp="1"/>
          </p:cNvSpPr>
          <p:nvPr>
            <p:ph type="sldNum" sz="quarter" idx="7"/>
          </p:nvPr>
        </p:nvSpPr>
        <p:spPr/>
        <p:txBody>
          <a:bodyPr lIns="0" tIns="0" rIns="0" bIns="0"/>
          <a:lstStyle>
            <a:lvl1pPr>
              <a:defRPr sz="1585" b="0" i="0">
                <a:solidFill>
                  <a:srgbClr val="22373A"/>
                </a:solidFill>
                <a:latin typeface="Arial"/>
                <a:cs typeface="Arial"/>
              </a:defRPr>
            </a:lvl1pPr>
          </a:lstStyle>
          <a:p>
            <a:pPr marL="75503">
              <a:spcBef>
                <a:spcPts val="466"/>
              </a:spcBef>
            </a:pPr>
            <a:fld id="{81D60167-4931-47E6-BA6A-407CBD079E47}" type="slidenum">
              <a:rPr lang="en-GB" spc="-50" smtClean="0"/>
              <a:pPr marL="75503">
                <a:spcBef>
                  <a:spcPts val="466"/>
                </a:spcBef>
              </a:pPr>
              <a:t>‹#›</a:t>
            </a:fld>
            <a:endParaRPr lang="en-GB" spc="-50" dirty="0"/>
          </a:p>
        </p:txBody>
      </p:sp>
    </p:spTree>
    <p:extLst>
      <p:ext uri="{BB962C8B-B14F-4D97-AF65-F5344CB8AC3E}">
        <p14:creationId xmlns:p14="http://schemas.microsoft.com/office/powerpoint/2010/main" val="9125785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564086"/>
            <a:ext cx="12192000" cy="29391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p>
        </p:txBody>
      </p:sp>
      <p:sp>
        <p:nvSpPr>
          <p:cNvPr id="2" name="Title Placeholder 1"/>
          <p:cNvSpPr>
            <a:spLocks noGrp="1"/>
          </p:cNvSpPr>
          <p:nvPr>
            <p:ph type="title"/>
          </p:nvPr>
        </p:nvSpPr>
        <p:spPr>
          <a:xfrm>
            <a:off x="838200" y="365127"/>
            <a:ext cx="10515600" cy="103867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518557"/>
            <a:ext cx="10515600" cy="49743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0" y="6564087"/>
            <a:ext cx="2743200" cy="293914"/>
          </a:xfrm>
          <a:prstGeom prst="rect">
            <a:avLst/>
          </a:prstGeom>
        </p:spPr>
        <p:txBody>
          <a:bodyPr vert="horz" lIns="91440" tIns="45720" rIns="91440" bIns="45720" rtlCol="0" anchor="ctr"/>
          <a:lstStyle>
            <a:lvl1pPr algn="l">
              <a:defRPr sz="1200" b="1" i="0">
                <a:solidFill>
                  <a:schemeClr val="accent4">
                    <a:lumMod val="60000"/>
                    <a:lumOff val="40000"/>
                  </a:schemeClr>
                </a:solidFill>
              </a:defRPr>
            </a:lvl1pPr>
          </a:lstStyle>
          <a:p>
            <a:fld id="{F7B17826-04D1-43FA-B4C5-18A4C77068E0}" type="datetimeFigureOut">
              <a:rPr lang="en-US" smtClean="0"/>
              <a:pPr/>
              <a:t>2/7/23</a:t>
            </a:fld>
            <a:endParaRPr lang="en-US" dirty="0"/>
          </a:p>
        </p:txBody>
      </p:sp>
      <p:sp>
        <p:nvSpPr>
          <p:cNvPr id="6" name="Slide Number Placeholder 5"/>
          <p:cNvSpPr>
            <a:spLocks noGrp="1"/>
          </p:cNvSpPr>
          <p:nvPr>
            <p:ph type="sldNum" sz="quarter" idx="4"/>
          </p:nvPr>
        </p:nvSpPr>
        <p:spPr>
          <a:xfrm>
            <a:off x="7010401" y="6564086"/>
            <a:ext cx="4865915" cy="293914"/>
          </a:xfrm>
          <a:prstGeom prst="rect">
            <a:avLst/>
          </a:prstGeom>
        </p:spPr>
        <p:txBody>
          <a:bodyPr vert="horz" lIns="91440" tIns="45720" rIns="91440" bIns="45720" rtlCol="0" anchor="ctr"/>
          <a:lstStyle>
            <a:lvl1pPr algn="r">
              <a:defRPr sz="1200" b="1" i="1">
                <a:solidFill>
                  <a:schemeClr val="accent4">
                    <a:lumMod val="60000"/>
                    <a:lumOff val="40000"/>
                  </a:schemeClr>
                </a:solidFill>
                <a:latin typeface="Arial" panose="020B0604020202020204" pitchFamily="34" charset="0"/>
                <a:cs typeface="Arial" panose="020B0604020202020204" pitchFamily="34" charset="0"/>
              </a:defRPr>
            </a:lvl1pPr>
          </a:lstStyle>
          <a:p>
            <a:r>
              <a:rPr lang="en-US"/>
              <a:t>Mobile and Networked Systems Lab </a:t>
            </a:r>
            <a:fld id="{044EEF7C-33E8-4B8A-AE3F-489BEBBDA511}" type="slidenum">
              <a:rPr lang="en-US" smtClean="0"/>
              <a:pPr/>
              <a:t>‹#›</a:t>
            </a:fld>
            <a:r>
              <a:rPr lang="en-US"/>
              <a:t>/30</a:t>
            </a:r>
            <a:endParaRPr lang="en-US" dirty="0"/>
          </a:p>
        </p:txBody>
      </p:sp>
      <p:sp>
        <p:nvSpPr>
          <p:cNvPr id="8" name="Rectangle 7"/>
          <p:cNvSpPr/>
          <p:nvPr userDrawn="1"/>
        </p:nvSpPr>
        <p:spPr>
          <a:xfrm>
            <a:off x="0" y="6564086"/>
            <a:ext cx="12192000" cy="29391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p>
        </p:txBody>
      </p:sp>
    </p:spTree>
    <p:extLst>
      <p:ext uri="{BB962C8B-B14F-4D97-AF65-F5344CB8AC3E}">
        <p14:creationId xmlns:p14="http://schemas.microsoft.com/office/powerpoint/2010/main" val="9312126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8" r:id="rId4"/>
    <p:sldLayoutId id="2147483669" r:id="rId5"/>
  </p:sldLayoutIdLs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q"/>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www.cs.usfca.edu/galles/visualization/Dijkstra.html"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746057D-DFBA-4C9B-8F47-08E2570EDAE0}"/>
              </a:ext>
            </a:extLst>
          </p:cNvPr>
          <p:cNvSpPr>
            <a:spLocks noGrp="1"/>
          </p:cNvSpPr>
          <p:nvPr>
            <p:ph idx="1"/>
          </p:nvPr>
        </p:nvSpPr>
        <p:spPr>
          <a:xfrm>
            <a:off x="638474" y="946446"/>
            <a:ext cx="10915049" cy="2765804"/>
          </a:xfrm>
        </p:spPr>
        <p:txBody>
          <a:bodyPr>
            <a:normAutofit/>
          </a:bodyPr>
          <a:lstStyle/>
          <a:p>
            <a:pPr marL="0" indent="0" algn="ctr">
              <a:buNone/>
            </a:pPr>
            <a:r>
              <a:rPr lang="en-GB" sz="3600" dirty="0">
                <a:solidFill>
                  <a:srgbClr val="1F3864"/>
                </a:solidFill>
                <a:effectLst/>
                <a:ea typeface="Times New Roman" panose="02020603050405020304" pitchFamily="18" charset="0"/>
              </a:rPr>
              <a:t>Lecture 2: </a:t>
            </a:r>
            <a:r>
              <a:rPr lang="en-GB" sz="3600" i="1" dirty="0">
                <a:solidFill>
                  <a:srgbClr val="1F3864"/>
                </a:solidFill>
                <a:effectLst/>
                <a:ea typeface="Times New Roman" panose="02020603050405020304" pitchFamily="18" charset="0"/>
              </a:rPr>
              <a:t>“Localization, Routing, and Networking”</a:t>
            </a:r>
            <a:endParaRPr lang="en-GB" sz="3600" u="sng" dirty="0">
              <a:solidFill>
                <a:srgbClr val="1F3864"/>
              </a:solidFill>
            </a:endParaRPr>
          </a:p>
          <a:p>
            <a:pPr marL="0" indent="0" algn="ctr">
              <a:buNone/>
            </a:pPr>
            <a:r>
              <a:rPr lang="en-GB" sz="1800" dirty="0">
                <a:solidFill>
                  <a:srgbClr val="22373A"/>
                </a:solidFill>
                <a:latin typeface="Arial"/>
                <a:cs typeface="Arial"/>
              </a:rPr>
              <a:t>(With grateful thanks to Andrew Markham)</a:t>
            </a:r>
          </a:p>
          <a:p>
            <a:pPr marL="0" indent="0" algn="ctr">
              <a:buNone/>
            </a:pPr>
            <a:r>
              <a:rPr lang="en-GB" sz="1800" dirty="0"/>
              <a:t> </a:t>
            </a:r>
          </a:p>
        </p:txBody>
      </p:sp>
      <p:sp>
        <p:nvSpPr>
          <p:cNvPr id="3" name="Rectangle 2">
            <a:extLst>
              <a:ext uri="{FF2B5EF4-FFF2-40B4-BE49-F238E27FC236}">
                <a16:creationId xmlns:a16="http://schemas.microsoft.com/office/drawing/2014/main" id="{0584B34D-D6D9-EAC7-179F-75652B727327}"/>
              </a:ext>
            </a:extLst>
          </p:cNvPr>
          <p:cNvSpPr/>
          <p:nvPr/>
        </p:nvSpPr>
        <p:spPr>
          <a:xfrm>
            <a:off x="0" y="0"/>
            <a:ext cx="6097610" cy="94644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arallelogram 3">
            <a:extLst>
              <a:ext uri="{FF2B5EF4-FFF2-40B4-BE49-F238E27FC236}">
                <a16:creationId xmlns:a16="http://schemas.microsoft.com/office/drawing/2014/main" id="{E3E95D9A-EE74-059D-0A83-DFF895B23FC9}"/>
              </a:ext>
            </a:extLst>
          </p:cNvPr>
          <p:cNvSpPr/>
          <p:nvPr/>
        </p:nvSpPr>
        <p:spPr>
          <a:xfrm>
            <a:off x="5343844" y="0"/>
            <a:ext cx="1685606" cy="946446"/>
          </a:xfrm>
          <a:prstGeom prst="parallelogram">
            <a:avLst>
              <a:gd name="adj" fmla="val 76048"/>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19905" y="0"/>
            <a:ext cx="5257800" cy="946446"/>
          </a:xfrm>
        </p:spPr>
        <p:txBody>
          <a:bodyPr>
            <a:normAutofit/>
          </a:bodyPr>
          <a:lstStyle/>
          <a:p>
            <a:r>
              <a:rPr lang="en-US" sz="4400" dirty="0" err="1">
                <a:solidFill>
                  <a:schemeClr val="bg1"/>
                </a:solidFill>
              </a:rPr>
              <a:t>Nhat</a:t>
            </a:r>
            <a:r>
              <a:rPr lang="en-US" sz="4400" dirty="0">
                <a:solidFill>
                  <a:schemeClr val="bg1"/>
                </a:solidFill>
              </a:rPr>
              <a:t> (Nick) Pham</a:t>
            </a:r>
          </a:p>
        </p:txBody>
      </p:sp>
      <p:sp>
        <p:nvSpPr>
          <p:cNvPr id="7" name="Parallelogram 6">
            <a:extLst>
              <a:ext uri="{FF2B5EF4-FFF2-40B4-BE49-F238E27FC236}">
                <a16:creationId xmlns:a16="http://schemas.microsoft.com/office/drawing/2014/main" id="{AAB80B60-DF0D-1E92-28A5-1559458A79ED}"/>
              </a:ext>
            </a:extLst>
          </p:cNvPr>
          <p:cNvSpPr/>
          <p:nvPr/>
        </p:nvSpPr>
        <p:spPr>
          <a:xfrm>
            <a:off x="5677705" y="-2708"/>
            <a:ext cx="1019048" cy="949154"/>
          </a:xfrm>
          <a:prstGeom prst="parallelogram">
            <a:avLst>
              <a:gd name="adj" fmla="val 7604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close up of a logo&#10;&#10;Description automatically generated">
            <a:extLst>
              <a:ext uri="{FF2B5EF4-FFF2-40B4-BE49-F238E27FC236}">
                <a16:creationId xmlns:a16="http://schemas.microsoft.com/office/drawing/2014/main" id="{C3FA04DD-4E20-BB08-B22B-93501A902B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9368" y="-161918"/>
            <a:ext cx="3802727" cy="1267574"/>
          </a:xfrm>
          <a:prstGeom prst="rect">
            <a:avLst/>
          </a:prstGeom>
        </p:spPr>
      </p:pic>
      <p:sp>
        <p:nvSpPr>
          <p:cNvPr id="13" name="TextBox 12">
            <a:extLst>
              <a:ext uri="{FF2B5EF4-FFF2-40B4-BE49-F238E27FC236}">
                <a16:creationId xmlns:a16="http://schemas.microsoft.com/office/drawing/2014/main" id="{E37C92CF-2648-ED65-33DA-F46017FF7B7F}"/>
              </a:ext>
            </a:extLst>
          </p:cNvPr>
          <p:cNvSpPr txBox="1"/>
          <p:nvPr/>
        </p:nvSpPr>
        <p:spPr>
          <a:xfrm>
            <a:off x="1014047" y="6276782"/>
            <a:ext cx="6104372" cy="276999"/>
          </a:xfrm>
          <a:prstGeom prst="rect">
            <a:avLst/>
          </a:prstGeom>
          <a:noFill/>
        </p:spPr>
        <p:txBody>
          <a:bodyPr wrap="square">
            <a:spAutoFit/>
          </a:bodyPr>
          <a:lstStyle/>
          <a:p>
            <a:pPr algn="ctr"/>
            <a:r>
              <a:rPr lang="en-US" sz="1200" i="1" dirty="0">
                <a:solidFill>
                  <a:schemeClr val="bg1"/>
                </a:solidFill>
              </a:rPr>
              <a:t>https://</a:t>
            </a:r>
            <a:r>
              <a:rPr lang="en-US" sz="1200" i="1" dirty="0" err="1">
                <a:solidFill>
                  <a:schemeClr val="bg1"/>
                </a:solidFill>
              </a:rPr>
              <a:t>www.wired.com</a:t>
            </a:r>
            <a:r>
              <a:rPr lang="en-US" sz="1200" i="1" dirty="0">
                <a:solidFill>
                  <a:schemeClr val="bg1"/>
                </a:solidFill>
              </a:rPr>
              <a:t>/story/amazon-warehouse-robots/</a:t>
            </a:r>
          </a:p>
        </p:txBody>
      </p:sp>
      <p:pic>
        <p:nvPicPr>
          <p:cNvPr id="2050" name="Picture 2" descr="Wearable Smart Radio for construction">
            <a:extLst>
              <a:ext uri="{FF2B5EF4-FFF2-40B4-BE49-F238E27FC236}">
                <a16:creationId xmlns:a16="http://schemas.microsoft.com/office/drawing/2014/main" id="{9E491818-7F96-9D07-B23C-DB1F22AE1D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6158" y="1982711"/>
            <a:ext cx="9819684" cy="4578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45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89" dirty="0"/>
              <a:t>Finger</a:t>
            </a:r>
            <a:r>
              <a:rPr spc="-188" dirty="0"/>
              <a:t>p</a:t>
            </a:r>
            <a:r>
              <a:rPr spc="-59" dirty="0"/>
              <a:t>rinting</a:t>
            </a:r>
          </a:p>
        </p:txBody>
      </p:sp>
      <p:sp>
        <p:nvSpPr>
          <p:cNvPr id="3" name="object 3"/>
          <p:cNvSpPr txBox="1"/>
          <p:nvPr/>
        </p:nvSpPr>
        <p:spPr>
          <a:xfrm>
            <a:off x="1716950" y="918414"/>
            <a:ext cx="9316140" cy="2612660"/>
          </a:xfrm>
          <a:prstGeom prst="rect">
            <a:avLst/>
          </a:prstGeom>
        </p:spPr>
        <p:txBody>
          <a:bodyPr vert="horz" wrap="square" lIns="0" tIns="25167" rIns="0" bIns="0" rtlCol="0">
            <a:spAutoFit/>
          </a:bodyPr>
          <a:lstStyle/>
          <a:p>
            <a:pPr marL="374997" marR="10067" indent="-351088">
              <a:lnSpc>
                <a:spcPct val="118000"/>
              </a:lnSpc>
              <a:spcBef>
                <a:spcPts val="198"/>
              </a:spcBef>
              <a:buChar char="•"/>
              <a:tabLst>
                <a:tab pos="376255" algn="l"/>
              </a:tabLst>
            </a:pPr>
            <a:r>
              <a:rPr sz="2400" spc="-59" dirty="0">
                <a:solidFill>
                  <a:srgbClr val="22373A"/>
                </a:solidFill>
                <a:cs typeface="Tahoma"/>
              </a:rPr>
              <a:t>Rather</a:t>
            </a:r>
            <a:r>
              <a:rPr sz="2400" spc="30" dirty="0">
                <a:solidFill>
                  <a:srgbClr val="22373A"/>
                </a:solidFill>
                <a:cs typeface="Tahoma"/>
              </a:rPr>
              <a:t> </a:t>
            </a:r>
            <a:r>
              <a:rPr sz="2400" spc="-69" dirty="0">
                <a:solidFill>
                  <a:srgbClr val="22373A"/>
                </a:solidFill>
                <a:cs typeface="Tahoma"/>
              </a:rPr>
              <a:t>than</a:t>
            </a:r>
            <a:r>
              <a:rPr sz="2400" spc="30" dirty="0">
                <a:solidFill>
                  <a:srgbClr val="22373A"/>
                </a:solidFill>
                <a:cs typeface="Tahoma"/>
              </a:rPr>
              <a:t> </a:t>
            </a:r>
            <a:r>
              <a:rPr sz="2400" spc="-50" dirty="0">
                <a:solidFill>
                  <a:srgbClr val="22373A"/>
                </a:solidFill>
                <a:cs typeface="Tahoma"/>
              </a:rPr>
              <a:t>trying</a:t>
            </a:r>
            <a:r>
              <a:rPr sz="2400" spc="30" dirty="0">
                <a:solidFill>
                  <a:srgbClr val="22373A"/>
                </a:solidFill>
                <a:cs typeface="Tahoma"/>
              </a:rPr>
              <a:t> </a:t>
            </a:r>
            <a:r>
              <a:rPr sz="2400" spc="-30" dirty="0">
                <a:solidFill>
                  <a:srgbClr val="22373A"/>
                </a:solidFill>
                <a:cs typeface="Tahoma"/>
              </a:rPr>
              <a:t>to</a:t>
            </a:r>
            <a:r>
              <a:rPr sz="2400" spc="30" dirty="0">
                <a:solidFill>
                  <a:srgbClr val="22373A"/>
                </a:solidFill>
                <a:cs typeface="Tahoma"/>
              </a:rPr>
              <a:t> </a:t>
            </a:r>
            <a:r>
              <a:rPr sz="2400" spc="-89" dirty="0">
                <a:solidFill>
                  <a:srgbClr val="22373A"/>
                </a:solidFill>
                <a:cs typeface="Tahoma"/>
              </a:rPr>
              <a:t>model</a:t>
            </a:r>
            <a:r>
              <a:rPr sz="2400" spc="30" dirty="0">
                <a:solidFill>
                  <a:srgbClr val="22373A"/>
                </a:solidFill>
                <a:cs typeface="Tahoma"/>
              </a:rPr>
              <a:t> </a:t>
            </a:r>
            <a:r>
              <a:rPr sz="2400" spc="-79" dirty="0">
                <a:solidFill>
                  <a:srgbClr val="22373A"/>
                </a:solidFill>
                <a:cs typeface="Tahoma"/>
              </a:rPr>
              <a:t>the</a:t>
            </a:r>
            <a:r>
              <a:rPr sz="2400" spc="30" dirty="0">
                <a:solidFill>
                  <a:srgbClr val="22373A"/>
                </a:solidFill>
                <a:cs typeface="Tahoma"/>
              </a:rPr>
              <a:t> </a:t>
            </a:r>
            <a:r>
              <a:rPr sz="2400" spc="-69" dirty="0">
                <a:solidFill>
                  <a:srgbClr val="22373A"/>
                </a:solidFill>
                <a:cs typeface="Tahoma"/>
              </a:rPr>
              <a:t>variability,</a:t>
            </a:r>
            <a:r>
              <a:rPr sz="2400" spc="40" dirty="0">
                <a:solidFill>
                  <a:srgbClr val="22373A"/>
                </a:solidFill>
                <a:cs typeface="Tahoma"/>
              </a:rPr>
              <a:t> </a:t>
            </a:r>
            <a:r>
              <a:rPr sz="2400" spc="-109" dirty="0">
                <a:solidFill>
                  <a:srgbClr val="22373A"/>
                </a:solidFill>
                <a:cs typeface="Tahoma"/>
              </a:rPr>
              <a:t>a</a:t>
            </a:r>
            <a:r>
              <a:rPr sz="2400" spc="30" dirty="0">
                <a:solidFill>
                  <a:srgbClr val="22373A"/>
                </a:solidFill>
                <a:cs typeface="Tahoma"/>
              </a:rPr>
              <a:t> </a:t>
            </a:r>
            <a:r>
              <a:rPr sz="2400" spc="-89" dirty="0">
                <a:solidFill>
                  <a:srgbClr val="22373A"/>
                </a:solidFill>
                <a:cs typeface="Tahoma"/>
              </a:rPr>
              <a:t>simple</a:t>
            </a:r>
            <a:r>
              <a:rPr sz="2400" spc="30" dirty="0">
                <a:solidFill>
                  <a:srgbClr val="22373A"/>
                </a:solidFill>
                <a:cs typeface="Tahoma"/>
              </a:rPr>
              <a:t> </a:t>
            </a:r>
            <a:r>
              <a:rPr sz="2400" spc="-159" dirty="0">
                <a:solidFill>
                  <a:srgbClr val="22373A"/>
                </a:solidFill>
                <a:cs typeface="Tahoma"/>
              </a:rPr>
              <a:t>way</a:t>
            </a:r>
            <a:r>
              <a:rPr sz="2400" spc="30" dirty="0">
                <a:solidFill>
                  <a:srgbClr val="22373A"/>
                </a:solidFill>
                <a:cs typeface="Tahoma"/>
              </a:rPr>
              <a:t> </a:t>
            </a:r>
            <a:r>
              <a:rPr sz="2400" spc="-69" dirty="0">
                <a:solidFill>
                  <a:srgbClr val="22373A"/>
                </a:solidFill>
                <a:cs typeface="Tahoma"/>
              </a:rPr>
              <a:t>is</a:t>
            </a:r>
            <a:r>
              <a:rPr sz="2400" spc="30" dirty="0">
                <a:solidFill>
                  <a:srgbClr val="22373A"/>
                </a:solidFill>
                <a:cs typeface="Tahoma"/>
              </a:rPr>
              <a:t> </a:t>
            </a:r>
            <a:r>
              <a:rPr sz="2400" spc="-30" dirty="0">
                <a:solidFill>
                  <a:srgbClr val="22373A"/>
                </a:solidFill>
                <a:cs typeface="Tahoma"/>
              </a:rPr>
              <a:t>to </a:t>
            </a:r>
            <a:r>
              <a:rPr sz="2400" spc="-644" dirty="0">
                <a:solidFill>
                  <a:srgbClr val="22373A"/>
                </a:solidFill>
                <a:cs typeface="Tahoma"/>
              </a:rPr>
              <a:t> </a:t>
            </a:r>
            <a:r>
              <a:rPr sz="2400" spc="-59" dirty="0">
                <a:solidFill>
                  <a:srgbClr val="22373A"/>
                </a:solidFill>
                <a:cs typeface="Tahoma"/>
              </a:rPr>
              <a:t>exploit</a:t>
            </a:r>
            <a:r>
              <a:rPr sz="2400" spc="20" dirty="0">
                <a:solidFill>
                  <a:srgbClr val="22373A"/>
                </a:solidFill>
                <a:cs typeface="Tahoma"/>
              </a:rPr>
              <a:t> </a:t>
            </a:r>
            <a:r>
              <a:rPr sz="2400" spc="-119" dirty="0">
                <a:solidFill>
                  <a:srgbClr val="22373A"/>
                </a:solidFill>
                <a:cs typeface="Tahoma"/>
              </a:rPr>
              <a:t>these</a:t>
            </a:r>
            <a:r>
              <a:rPr sz="2400" spc="30" dirty="0">
                <a:solidFill>
                  <a:srgbClr val="22373A"/>
                </a:solidFill>
                <a:cs typeface="Tahoma"/>
              </a:rPr>
              <a:t> </a:t>
            </a:r>
            <a:r>
              <a:rPr sz="2400" spc="-69" dirty="0">
                <a:solidFill>
                  <a:srgbClr val="22373A"/>
                </a:solidFill>
                <a:cs typeface="Tahoma"/>
              </a:rPr>
              <a:t>variations</a:t>
            </a:r>
            <a:r>
              <a:rPr sz="2400" spc="30" dirty="0">
                <a:solidFill>
                  <a:srgbClr val="22373A"/>
                </a:solidFill>
                <a:cs typeface="Tahoma"/>
              </a:rPr>
              <a:t> </a:t>
            </a:r>
            <a:r>
              <a:rPr sz="2400" spc="-30" dirty="0">
                <a:solidFill>
                  <a:srgbClr val="22373A"/>
                </a:solidFill>
                <a:cs typeface="Tahoma"/>
              </a:rPr>
              <a:t>to</a:t>
            </a:r>
            <a:r>
              <a:rPr sz="2400" spc="30" dirty="0">
                <a:solidFill>
                  <a:srgbClr val="22373A"/>
                </a:solidFill>
                <a:cs typeface="Tahoma"/>
              </a:rPr>
              <a:t> </a:t>
            </a:r>
            <a:r>
              <a:rPr sz="2400" spc="-99" dirty="0">
                <a:solidFill>
                  <a:srgbClr val="22373A"/>
                </a:solidFill>
                <a:cs typeface="Tahoma"/>
              </a:rPr>
              <a:t>determine</a:t>
            </a:r>
            <a:r>
              <a:rPr sz="2400" spc="30" dirty="0">
                <a:solidFill>
                  <a:srgbClr val="22373A"/>
                </a:solidFill>
                <a:cs typeface="Tahoma"/>
              </a:rPr>
              <a:t> </a:t>
            </a:r>
            <a:r>
              <a:rPr sz="2400" spc="-40" dirty="0">
                <a:solidFill>
                  <a:srgbClr val="22373A"/>
                </a:solidFill>
                <a:cs typeface="Tahoma"/>
              </a:rPr>
              <a:t>location</a:t>
            </a:r>
            <a:endParaRPr sz="2400" dirty="0">
              <a:cs typeface="Tahoma"/>
            </a:endParaRPr>
          </a:p>
          <a:p>
            <a:pPr marL="374997" marR="166106" indent="-351088">
              <a:lnSpc>
                <a:spcPct val="118000"/>
              </a:lnSpc>
              <a:buFont typeface="Tahoma"/>
              <a:buChar char="•"/>
              <a:tabLst>
                <a:tab pos="376255" algn="l"/>
              </a:tabLst>
            </a:pPr>
            <a:r>
              <a:rPr sz="2400" i="1" spc="-59" dirty="0">
                <a:solidFill>
                  <a:srgbClr val="22373A"/>
                </a:solidFill>
                <a:cs typeface="Arial"/>
              </a:rPr>
              <a:t>Offline</a:t>
            </a:r>
            <a:r>
              <a:rPr sz="2400" i="1" spc="109" dirty="0">
                <a:solidFill>
                  <a:srgbClr val="22373A"/>
                </a:solidFill>
                <a:cs typeface="Arial"/>
              </a:rPr>
              <a:t> </a:t>
            </a:r>
            <a:r>
              <a:rPr sz="2400" i="1" spc="-149" dirty="0">
                <a:solidFill>
                  <a:srgbClr val="22373A"/>
                </a:solidFill>
                <a:cs typeface="Arial"/>
              </a:rPr>
              <a:t>Phase:</a:t>
            </a:r>
            <a:r>
              <a:rPr sz="2400" i="1" spc="-50" dirty="0">
                <a:solidFill>
                  <a:srgbClr val="22373A"/>
                </a:solidFill>
                <a:cs typeface="Arial"/>
              </a:rPr>
              <a:t> </a:t>
            </a:r>
            <a:r>
              <a:rPr sz="2400" spc="-89" dirty="0">
                <a:solidFill>
                  <a:srgbClr val="22373A"/>
                </a:solidFill>
                <a:cs typeface="Tahoma"/>
              </a:rPr>
              <a:t>Survey</a:t>
            </a:r>
            <a:r>
              <a:rPr sz="2400" spc="40" dirty="0">
                <a:solidFill>
                  <a:srgbClr val="22373A"/>
                </a:solidFill>
                <a:cs typeface="Tahoma"/>
              </a:rPr>
              <a:t> </a:t>
            </a:r>
            <a:r>
              <a:rPr sz="2400" spc="-99" dirty="0">
                <a:solidFill>
                  <a:srgbClr val="22373A"/>
                </a:solidFill>
                <a:cs typeface="Tahoma"/>
              </a:rPr>
              <a:t>(measure)</a:t>
            </a:r>
            <a:r>
              <a:rPr sz="2400" spc="30" dirty="0">
                <a:solidFill>
                  <a:srgbClr val="22373A"/>
                </a:solidFill>
                <a:cs typeface="Tahoma"/>
              </a:rPr>
              <a:t> </a:t>
            </a:r>
            <a:r>
              <a:rPr lang="en-GB" sz="2400" spc="-40" dirty="0">
                <a:solidFill>
                  <a:srgbClr val="22373A"/>
                </a:solidFill>
                <a:cs typeface="Tahoma"/>
              </a:rPr>
              <a:t>W</a:t>
            </a:r>
            <a:r>
              <a:rPr sz="2400" spc="-40" dirty="0" err="1">
                <a:solidFill>
                  <a:srgbClr val="22373A"/>
                </a:solidFill>
                <a:cs typeface="Tahoma"/>
              </a:rPr>
              <a:t>i</a:t>
            </a:r>
            <a:r>
              <a:rPr lang="en-GB" sz="2400" spc="-40" dirty="0">
                <a:solidFill>
                  <a:srgbClr val="22373A"/>
                </a:solidFill>
                <a:cs typeface="Tahoma"/>
              </a:rPr>
              <a:t>F</a:t>
            </a:r>
            <a:r>
              <a:rPr sz="2400" spc="-40" dirty="0" err="1">
                <a:solidFill>
                  <a:srgbClr val="22373A"/>
                </a:solidFill>
                <a:cs typeface="Tahoma"/>
              </a:rPr>
              <a:t>i</a:t>
            </a:r>
            <a:r>
              <a:rPr sz="2400" spc="40" dirty="0">
                <a:solidFill>
                  <a:srgbClr val="22373A"/>
                </a:solidFill>
                <a:cs typeface="Tahoma"/>
              </a:rPr>
              <a:t> </a:t>
            </a:r>
            <a:r>
              <a:rPr sz="2400" spc="-79" dirty="0">
                <a:solidFill>
                  <a:srgbClr val="22373A"/>
                </a:solidFill>
                <a:cs typeface="Tahoma"/>
              </a:rPr>
              <a:t>fingerprints</a:t>
            </a:r>
            <a:r>
              <a:rPr sz="2400" spc="30" dirty="0">
                <a:solidFill>
                  <a:srgbClr val="22373A"/>
                </a:solidFill>
                <a:cs typeface="Tahoma"/>
              </a:rPr>
              <a:t> </a:t>
            </a:r>
            <a:r>
              <a:rPr sz="2400" spc="-30" dirty="0">
                <a:solidFill>
                  <a:srgbClr val="22373A"/>
                </a:solidFill>
                <a:cs typeface="Tahoma"/>
              </a:rPr>
              <a:t>at</a:t>
            </a:r>
            <a:r>
              <a:rPr sz="2400" spc="40" dirty="0">
                <a:solidFill>
                  <a:srgbClr val="22373A"/>
                </a:solidFill>
                <a:cs typeface="Tahoma"/>
              </a:rPr>
              <a:t> </a:t>
            </a:r>
            <a:r>
              <a:rPr sz="2400" spc="-50" dirty="0">
                <a:solidFill>
                  <a:srgbClr val="22373A"/>
                </a:solidFill>
                <a:cs typeface="Tahoma"/>
              </a:rPr>
              <a:t>multiple </a:t>
            </a:r>
            <a:r>
              <a:rPr sz="2400" spc="-654" dirty="0">
                <a:solidFill>
                  <a:srgbClr val="22373A"/>
                </a:solidFill>
                <a:cs typeface="Tahoma"/>
              </a:rPr>
              <a:t> </a:t>
            </a:r>
            <a:r>
              <a:rPr sz="2400" spc="-59" dirty="0">
                <a:solidFill>
                  <a:srgbClr val="22373A"/>
                </a:solidFill>
                <a:cs typeface="Tahoma"/>
              </a:rPr>
              <a:t>locations</a:t>
            </a:r>
            <a:r>
              <a:rPr sz="2400" spc="20" dirty="0">
                <a:solidFill>
                  <a:srgbClr val="22373A"/>
                </a:solidFill>
                <a:cs typeface="Tahoma"/>
              </a:rPr>
              <a:t> </a:t>
            </a:r>
            <a:r>
              <a:rPr sz="2400" spc="-30" dirty="0">
                <a:solidFill>
                  <a:srgbClr val="22373A"/>
                </a:solidFill>
                <a:cs typeface="Tahoma"/>
              </a:rPr>
              <a:t>to</a:t>
            </a:r>
            <a:r>
              <a:rPr sz="2400" spc="30" dirty="0">
                <a:solidFill>
                  <a:srgbClr val="22373A"/>
                </a:solidFill>
                <a:cs typeface="Tahoma"/>
              </a:rPr>
              <a:t> </a:t>
            </a:r>
            <a:r>
              <a:rPr sz="2400" spc="-50" dirty="0">
                <a:solidFill>
                  <a:srgbClr val="22373A"/>
                </a:solidFill>
                <a:cs typeface="Tahoma"/>
              </a:rPr>
              <a:t>build</a:t>
            </a:r>
            <a:r>
              <a:rPr sz="2400" spc="30" dirty="0">
                <a:solidFill>
                  <a:srgbClr val="22373A"/>
                </a:solidFill>
                <a:cs typeface="Tahoma"/>
              </a:rPr>
              <a:t> </a:t>
            </a:r>
            <a:r>
              <a:rPr sz="2400" spc="-109" dirty="0">
                <a:solidFill>
                  <a:srgbClr val="22373A"/>
                </a:solidFill>
                <a:cs typeface="Tahoma"/>
              </a:rPr>
              <a:t>a</a:t>
            </a:r>
            <a:r>
              <a:rPr sz="2400" spc="30" dirty="0">
                <a:solidFill>
                  <a:srgbClr val="22373A"/>
                </a:solidFill>
                <a:cs typeface="Tahoma"/>
              </a:rPr>
              <a:t> </a:t>
            </a:r>
            <a:r>
              <a:rPr sz="2400" spc="-69" dirty="0">
                <a:solidFill>
                  <a:srgbClr val="22373A"/>
                </a:solidFill>
                <a:cs typeface="Tahoma"/>
              </a:rPr>
              <a:t>fingerprint</a:t>
            </a:r>
            <a:r>
              <a:rPr sz="2400" spc="30" dirty="0">
                <a:solidFill>
                  <a:srgbClr val="22373A"/>
                </a:solidFill>
                <a:cs typeface="Tahoma"/>
              </a:rPr>
              <a:t> </a:t>
            </a:r>
            <a:r>
              <a:rPr sz="2400" spc="-109" dirty="0">
                <a:solidFill>
                  <a:srgbClr val="22373A"/>
                </a:solidFill>
                <a:cs typeface="Tahoma"/>
              </a:rPr>
              <a:t>map</a:t>
            </a:r>
            <a:endParaRPr sz="2400" dirty="0">
              <a:cs typeface="Tahoma"/>
            </a:endParaRPr>
          </a:p>
          <a:p>
            <a:pPr marL="374997" marR="514677" indent="-351088">
              <a:lnSpc>
                <a:spcPct val="118000"/>
              </a:lnSpc>
              <a:buFont typeface="Tahoma"/>
              <a:buChar char="•"/>
              <a:tabLst>
                <a:tab pos="376255" algn="l"/>
              </a:tabLst>
            </a:pPr>
            <a:r>
              <a:rPr sz="2400" i="1" spc="-89" dirty="0">
                <a:solidFill>
                  <a:srgbClr val="22373A"/>
                </a:solidFill>
                <a:cs typeface="Arial"/>
              </a:rPr>
              <a:t>Online</a:t>
            </a:r>
            <a:r>
              <a:rPr sz="2400" i="1" spc="109" dirty="0">
                <a:solidFill>
                  <a:srgbClr val="22373A"/>
                </a:solidFill>
                <a:cs typeface="Arial"/>
              </a:rPr>
              <a:t> </a:t>
            </a:r>
            <a:r>
              <a:rPr sz="2400" i="1" spc="-149" dirty="0">
                <a:solidFill>
                  <a:srgbClr val="22373A"/>
                </a:solidFill>
                <a:cs typeface="Arial"/>
              </a:rPr>
              <a:t>Phase:</a:t>
            </a:r>
            <a:r>
              <a:rPr sz="2400" i="1" spc="-59" dirty="0">
                <a:solidFill>
                  <a:srgbClr val="22373A"/>
                </a:solidFill>
                <a:cs typeface="Arial"/>
              </a:rPr>
              <a:t> </a:t>
            </a:r>
            <a:r>
              <a:rPr sz="2400" spc="-79" dirty="0">
                <a:solidFill>
                  <a:srgbClr val="22373A"/>
                </a:solidFill>
                <a:cs typeface="Tahoma"/>
              </a:rPr>
              <a:t>Given</a:t>
            </a:r>
            <a:r>
              <a:rPr sz="2400" spc="30" dirty="0">
                <a:solidFill>
                  <a:srgbClr val="22373A"/>
                </a:solidFill>
                <a:cs typeface="Tahoma"/>
              </a:rPr>
              <a:t> </a:t>
            </a:r>
            <a:r>
              <a:rPr sz="2400" spc="-109" dirty="0">
                <a:solidFill>
                  <a:srgbClr val="22373A"/>
                </a:solidFill>
                <a:cs typeface="Tahoma"/>
              </a:rPr>
              <a:t>a</a:t>
            </a:r>
            <a:r>
              <a:rPr sz="2400" spc="30" dirty="0">
                <a:solidFill>
                  <a:srgbClr val="22373A"/>
                </a:solidFill>
                <a:cs typeface="Tahoma"/>
              </a:rPr>
              <a:t> </a:t>
            </a:r>
            <a:r>
              <a:rPr sz="2400" spc="-109" dirty="0">
                <a:solidFill>
                  <a:srgbClr val="22373A"/>
                </a:solidFill>
                <a:cs typeface="Tahoma"/>
              </a:rPr>
              <a:t>measurement,</a:t>
            </a:r>
            <a:r>
              <a:rPr sz="2400" spc="30" dirty="0">
                <a:solidFill>
                  <a:srgbClr val="22373A"/>
                </a:solidFill>
                <a:cs typeface="Tahoma"/>
              </a:rPr>
              <a:t> </a:t>
            </a:r>
            <a:r>
              <a:rPr sz="2400" spc="-99" dirty="0">
                <a:solidFill>
                  <a:srgbClr val="22373A"/>
                </a:solidFill>
                <a:cs typeface="Tahoma"/>
              </a:rPr>
              <a:t>determine</a:t>
            </a:r>
            <a:r>
              <a:rPr sz="2400" spc="30" dirty="0">
                <a:solidFill>
                  <a:srgbClr val="22373A"/>
                </a:solidFill>
                <a:cs typeface="Tahoma"/>
              </a:rPr>
              <a:t> </a:t>
            </a:r>
            <a:r>
              <a:rPr sz="2400" spc="-79" dirty="0">
                <a:solidFill>
                  <a:srgbClr val="22373A"/>
                </a:solidFill>
                <a:cs typeface="Tahoma"/>
              </a:rPr>
              <a:t>the</a:t>
            </a:r>
            <a:r>
              <a:rPr sz="2400" spc="30" dirty="0">
                <a:solidFill>
                  <a:srgbClr val="22373A"/>
                </a:solidFill>
                <a:cs typeface="Tahoma"/>
              </a:rPr>
              <a:t> </a:t>
            </a:r>
            <a:r>
              <a:rPr sz="2400" spc="-79" dirty="0">
                <a:solidFill>
                  <a:srgbClr val="22373A"/>
                </a:solidFill>
                <a:cs typeface="Tahoma"/>
              </a:rPr>
              <a:t>most </a:t>
            </a:r>
            <a:r>
              <a:rPr sz="2400" spc="-654" dirty="0">
                <a:solidFill>
                  <a:srgbClr val="22373A"/>
                </a:solidFill>
                <a:cs typeface="Tahoma"/>
              </a:rPr>
              <a:t> </a:t>
            </a:r>
            <a:r>
              <a:rPr sz="2400" spc="-59" dirty="0">
                <a:solidFill>
                  <a:srgbClr val="22373A"/>
                </a:solidFill>
                <a:cs typeface="Tahoma"/>
              </a:rPr>
              <a:t>likely</a:t>
            </a:r>
            <a:r>
              <a:rPr sz="2400" spc="20" dirty="0">
                <a:solidFill>
                  <a:srgbClr val="22373A"/>
                </a:solidFill>
                <a:cs typeface="Tahoma"/>
              </a:rPr>
              <a:t> </a:t>
            </a:r>
            <a:r>
              <a:rPr sz="2400" spc="-40" dirty="0">
                <a:solidFill>
                  <a:srgbClr val="22373A"/>
                </a:solidFill>
                <a:cs typeface="Tahoma"/>
              </a:rPr>
              <a:t>location</a:t>
            </a:r>
            <a:r>
              <a:rPr sz="2400" spc="30" dirty="0">
                <a:solidFill>
                  <a:srgbClr val="22373A"/>
                </a:solidFill>
                <a:cs typeface="Tahoma"/>
              </a:rPr>
              <a:t> </a:t>
            </a:r>
            <a:r>
              <a:rPr sz="2400" spc="-30" dirty="0">
                <a:solidFill>
                  <a:srgbClr val="22373A"/>
                </a:solidFill>
                <a:cs typeface="Tahoma"/>
              </a:rPr>
              <a:t>that</a:t>
            </a:r>
            <a:r>
              <a:rPr sz="2400" spc="30" dirty="0">
                <a:solidFill>
                  <a:srgbClr val="22373A"/>
                </a:solidFill>
                <a:cs typeface="Tahoma"/>
              </a:rPr>
              <a:t> </a:t>
            </a:r>
            <a:r>
              <a:rPr sz="2400" spc="-99" dirty="0">
                <a:solidFill>
                  <a:srgbClr val="22373A"/>
                </a:solidFill>
                <a:cs typeface="Tahoma"/>
              </a:rPr>
              <a:t>would</a:t>
            </a:r>
            <a:r>
              <a:rPr sz="2400" spc="30" dirty="0">
                <a:solidFill>
                  <a:srgbClr val="22373A"/>
                </a:solidFill>
                <a:cs typeface="Tahoma"/>
              </a:rPr>
              <a:t> </a:t>
            </a:r>
            <a:r>
              <a:rPr sz="2400" spc="-129" dirty="0">
                <a:solidFill>
                  <a:srgbClr val="22373A"/>
                </a:solidFill>
                <a:cs typeface="Tahoma"/>
              </a:rPr>
              <a:t>have</a:t>
            </a:r>
            <a:r>
              <a:rPr sz="2400" spc="30" dirty="0">
                <a:solidFill>
                  <a:srgbClr val="22373A"/>
                </a:solidFill>
                <a:cs typeface="Tahoma"/>
              </a:rPr>
              <a:t> </a:t>
            </a:r>
            <a:r>
              <a:rPr sz="2400" spc="-99" dirty="0">
                <a:solidFill>
                  <a:srgbClr val="22373A"/>
                </a:solidFill>
                <a:cs typeface="Tahoma"/>
              </a:rPr>
              <a:t>produced</a:t>
            </a:r>
            <a:r>
              <a:rPr sz="2400" spc="30" dirty="0">
                <a:solidFill>
                  <a:srgbClr val="22373A"/>
                </a:solidFill>
                <a:cs typeface="Tahoma"/>
              </a:rPr>
              <a:t> it</a:t>
            </a:r>
            <a:endParaRPr sz="2400" dirty="0">
              <a:cs typeface="Tahoma"/>
            </a:endParaRPr>
          </a:p>
        </p:txBody>
      </p:sp>
      <p:pic>
        <p:nvPicPr>
          <p:cNvPr id="4" name="object 4"/>
          <p:cNvPicPr/>
          <p:nvPr/>
        </p:nvPicPr>
        <p:blipFill>
          <a:blip r:embed="rId3" cstate="print"/>
          <a:stretch>
            <a:fillRect/>
          </a:stretch>
        </p:blipFill>
        <p:spPr>
          <a:xfrm>
            <a:off x="3623829" y="3531074"/>
            <a:ext cx="4944342" cy="2990306"/>
          </a:xfrm>
          <a:prstGeom prst="rect">
            <a:avLst/>
          </a:prstGeom>
        </p:spPr>
      </p:pic>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10" dirty="0"/>
              <a:t>The</a:t>
            </a:r>
            <a:r>
              <a:rPr spc="178" dirty="0"/>
              <a:t> </a:t>
            </a:r>
            <a:r>
              <a:rPr spc="-119" dirty="0"/>
              <a:t>Horus</a:t>
            </a:r>
            <a:r>
              <a:rPr spc="188" dirty="0"/>
              <a:t> </a:t>
            </a:r>
            <a:r>
              <a:rPr spc="-69" dirty="0"/>
              <a:t>Localization</a:t>
            </a:r>
            <a:r>
              <a:rPr spc="188" dirty="0"/>
              <a:t> </a:t>
            </a:r>
            <a:r>
              <a:rPr spc="-109" dirty="0"/>
              <a:t>System</a:t>
            </a:r>
          </a:p>
        </p:txBody>
      </p:sp>
      <p:sp>
        <p:nvSpPr>
          <p:cNvPr id="3" name="object 3"/>
          <p:cNvSpPr txBox="1"/>
          <p:nvPr/>
        </p:nvSpPr>
        <p:spPr>
          <a:xfrm>
            <a:off x="2364318" y="1875816"/>
            <a:ext cx="7007743" cy="2802532"/>
          </a:xfrm>
          <a:prstGeom prst="rect">
            <a:avLst/>
          </a:prstGeom>
        </p:spPr>
        <p:txBody>
          <a:bodyPr vert="horz" wrap="square" lIns="0" tIns="85568" rIns="0" bIns="0" rtlCol="0">
            <a:spAutoFit/>
          </a:bodyPr>
          <a:lstStyle/>
          <a:p>
            <a:pPr marL="425330" indent="-351088">
              <a:spcBef>
                <a:spcPts val="674"/>
              </a:spcBef>
              <a:buFont typeface="Wingdings" pitchFamily="2" charset="2"/>
              <a:buChar char="q"/>
              <a:tabLst>
                <a:tab pos="426591" algn="l"/>
              </a:tabLst>
            </a:pPr>
            <a:r>
              <a:rPr sz="2400" spc="-79" dirty="0">
                <a:solidFill>
                  <a:srgbClr val="22373A"/>
                </a:solidFill>
                <a:cs typeface="Tahoma"/>
              </a:rPr>
              <a:t>Horus</a:t>
            </a:r>
            <a:r>
              <a:rPr sz="2400" spc="-119" baseline="27777" dirty="0">
                <a:solidFill>
                  <a:srgbClr val="22373A"/>
                </a:solidFill>
                <a:cs typeface="Arial"/>
              </a:rPr>
              <a:t>2</a:t>
            </a:r>
            <a:r>
              <a:rPr sz="2400" spc="59" baseline="27777" dirty="0">
                <a:solidFill>
                  <a:srgbClr val="22373A"/>
                </a:solidFill>
                <a:cs typeface="Arial"/>
              </a:rPr>
              <a:t> </a:t>
            </a:r>
            <a:r>
              <a:rPr sz="2400" spc="-69" dirty="0">
                <a:solidFill>
                  <a:srgbClr val="22373A"/>
                </a:solidFill>
                <a:cs typeface="Tahoma"/>
              </a:rPr>
              <a:t>is</a:t>
            </a:r>
            <a:r>
              <a:rPr sz="2400" spc="40" dirty="0">
                <a:solidFill>
                  <a:srgbClr val="22373A"/>
                </a:solidFill>
                <a:cs typeface="Tahoma"/>
              </a:rPr>
              <a:t> </a:t>
            </a:r>
            <a:r>
              <a:rPr sz="2400" spc="-109" dirty="0">
                <a:solidFill>
                  <a:srgbClr val="22373A"/>
                </a:solidFill>
                <a:cs typeface="Tahoma"/>
              </a:rPr>
              <a:t>a</a:t>
            </a:r>
            <a:r>
              <a:rPr sz="2400" spc="50" dirty="0">
                <a:solidFill>
                  <a:srgbClr val="22373A"/>
                </a:solidFill>
                <a:cs typeface="Tahoma"/>
              </a:rPr>
              <a:t> </a:t>
            </a:r>
            <a:r>
              <a:rPr sz="2400" spc="-89" dirty="0">
                <a:solidFill>
                  <a:srgbClr val="22373A"/>
                </a:solidFill>
                <a:cs typeface="Tahoma"/>
              </a:rPr>
              <a:t>simple,</a:t>
            </a:r>
            <a:r>
              <a:rPr sz="2400" spc="50" dirty="0">
                <a:solidFill>
                  <a:srgbClr val="22373A"/>
                </a:solidFill>
                <a:cs typeface="Tahoma"/>
              </a:rPr>
              <a:t> </a:t>
            </a:r>
            <a:r>
              <a:rPr sz="2400" spc="-59" dirty="0">
                <a:solidFill>
                  <a:srgbClr val="22373A"/>
                </a:solidFill>
                <a:cs typeface="Tahoma"/>
              </a:rPr>
              <a:t>probabilistic</a:t>
            </a:r>
            <a:r>
              <a:rPr sz="2400" spc="40" dirty="0">
                <a:solidFill>
                  <a:srgbClr val="22373A"/>
                </a:solidFill>
                <a:cs typeface="Tahoma"/>
              </a:rPr>
              <a:t> </a:t>
            </a:r>
            <a:r>
              <a:rPr sz="2400" spc="50" dirty="0">
                <a:solidFill>
                  <a:srgbClr val="22373A"/>
                </a:solidFill>
                <a:cs typeface="Tahoma"/>
              </a:rPr>
              <a:t>WiFi </a:t>
            </a:r>
            <a:r>
              <a:rPr sz="2400" spc="-40" dirty="0">
                <a:solidFill>
                  <a:srgbClr val="22373A"/>
                </a:solidFill>
                <a:cs typeface="Tahoma"/>
              </a:rPr>
              <a:t>localization</a:t>
            </a:r>
            <a:r>
              <a:rPr sz="2400" spc="50" dirty="0">
                <a:solidFill>
                  <a:srgbClr val="22373A"/>
                </a:solidFill>
                <a:cs typeface="Tahoma"/>
              </a:rPr>
              <a:t> </a:t>
            </a:r>
            <a:r>
              <a:rPr sz="2400" spc="-109" dirty="0">
                <a:solidFill>
                  <a:srgbClr val="22373A"/>
                </a:solidFill>
                <a:cs typeface="Tahoma"/>
              </a:rPr>
              <a:t>system</a:t>
            </a:r>
            <a:endParaRPr sz="2400" dirty="0">
              <a:cs typeface="Tahoma"/>
            </a:endParaRPr>
          </a:p>
          <a:p>
            <a:pPr marL="425330" indent="-351088">
              <a:spcBef>
                <a:spcPts val="466"/>
              </a:spcBef>
              <a:buFont typeface="Wingdings" pitchFamily="2" charset="2"/>
              <a:buChar char="q"/>
              <a:tabLst>
                <a:tab pos="426591" algn="l"/>
              </a:tabLst>
            </a:pPr>
            <a:r>
              <a:rPr sz="2400" spc="-89" dirty="0">
                <a:solidFill>
                  <a:srgbClr val="22373A"/>
                </a:solidFill>
                <a:cs typeface="Tahoma"/>
              </a:rPr>
              <a:t>It</a:t>
            </a:r>
            <a:r>
              <a:rPr sz="2400" spc="20" dirty="0">
                <a:solidFill>
                  <a:srgbClr val="22373A"/>
                </a:solidFill>
                <a:cs typeface="Tahoma"/>
              </a:rPr>
              <a:t> </a:t>
            </a:r>
            <a:r>
              <a:rPr sz="2400" spc="-69" dirty="0">
                <a:solidFill>
                  <a:srgbClr val="22373A"/>
                </a:solidFill>
                <a:cs typeface="Tahoma"/>
              </a:rPr>
              <a:t>builds</a:t>
            </a:r>
            <a:r>
              <a:rPr sz="2400" spc="20" dirty="0">
                <a:solidFill>
                  <a:srgbClr val="22373A"/>
                </a:solidFill>
                <a:cs typeface="Tahoma"/>
              </a:rPr>
              <a:t> </a:t>
            </a:r>
            <a:r>
              <a:rPr sz="2400" spc="-109" dirty="0">
                <a:solidFill>
                  <a:srgbClr val="22373A"/>
                </a:solidFill>
                <a:cs typeface="Tahoma"/>
              </a:rPr>
              <a:t>a</a:t>
            </a:r>
            <a:r>
              <a:rPr sz="2400" spc="30" dirty="0">
                <a:solidFill>
                  <a:srgbClr val="22373A"/>
                </a:solidFill>
                <a:cs typeface="Tahoma"/>
              </a:rPr>
              <a:t> </a:t>
            </a:r>
            <a:r>
              <a:rPr sz="2400" spc="-109" dirty="0">
                <a:solidFill>
                  <a:srgbClr val="22373A"/>
                </a:solidFill>
                <a:cs typeface="Tahoma"/>
              </a:rPr>
              <a:t>map</a:t>
            </a:r>
            <a:r>
              <a:rPr sz="2400" spc="20" dirty="0">
                <a:solidFill>
                  <a:srgbClr val="22373A"/>
                </a:solidFill>
                <a:cs typeface="Tahoma"/>
              </a:rPr>
              <a:t> </a:t>
            </a:r>
            <a:r>
              <a:rPr sz="2400" spc="-30" dirty="0">
                <a:solidFill>
                  <a:srgbClr val="22373A"/>
                </a:solidFill>
                <a:cs typeface="Tahoma"/>
              </a:rPr>
              <a:t>that</a:t>
            </a:r>
            <a:r>
              <a:rPr sz="2400" spc="20" dirty="0">
                <a:solidFill>
                  <a:srgbClr val="22373A"/>
                </a:solidFill>
                <a:cs typeface="Tahoma"/>
              </a:rPr>
              <a:t> </a:t>
            </a:r>
            <a:r>
              <a:rPr sz="2400" spc="-99" dirty="0">
                <a:solidFill>
                  <a:srgbClr val="22373A"/>
                </a:solidFill>
                <a:cs typeface="Tahoma"/>
              </a:rPr>
              <a:t>captures:</a:t>
            </a:r>
            <a:endParaRPr sz="2400" dirty="0">
              <a:cs typeface="Tahoma"/>
            </a:endParaRPr>
          </a:p>
          <a:p>
            <a:pPr marL="984673" lvl="1" indent="-342900">
              <a:spcBef>
                <a:spcPts val="1298"/>
              </a:spcBef>
              <a:buFont typeface="Courier New" panose="02070309020205020404" pitchFamily="49" charset="0"/>
              <a:buChar char="o"/>
              <a:tabLst>
                <a:tab pos="976501" algn="l"/>
              </a:tabLst>
            </a:pPr>
            <a:r>
              <a:rPr sz="2400" spc="-69" dirty="0">
                <a:solidFill>
                  <a:srgbClr val="22373A"/>
                </a:solidFill>
                <a:cs typeface="Tahoma"/>
              </a:rPr>
              <a:t>the</a:t>
            </a:r>
            <a:r>
              <a:rPr sz="2400" spc="10" dirty="0">
                <a:solidFill>
                  <a:srgbClr val="22373A"/>
                </a:solidFill>
                <a:cs typeface="Tahoma"/>
              </a:rPr>
              <a:t> </a:t>
            </a:r>
            <a:r>
              <a:rPr sz="2400" spc="-119" dirty="0">
                <a:solidFill>
                  <a:srgbClr val="22373A"/>
                </a:solidFill>
                <a:cs typeface="Tahoma"/>
              </a:rPr>
              <a:t>mean</a:t>
            </a:r>
            <a:r>
              <a:rPr sz="2400" spc="10" dirty="0">
                <a:solidFill>
                  <a:srgbClr val="22373A"/>
                </a:solidFill>
                <a:cs typeface="Tahoma"/>
              </a:rPr>
              <a:t> </a:t>
            </a:r>
            <a:r>
              <a:rPr sz="2400" spc="-69" dirty="0">
                <a:solidFill>
                  <a:srgbClr val="22373A"/>
                </a:solidFill>
                <a:cs typeface="Tahoma"/>
              </a:rPr>
              <a:t>signal</a:t>
            </a:r>
            <a:r>
              <a:rPr sz="2400" spc="10" dirty="0">
                <a:solidFill>
                  <a:srgbClr val="22373A"/>
                </a:solidFill>
                <a:cs typeface="Tahoma"/>
              </a:rPr>
              <a:t> </a:t>
            </a:r>
            <a:r>
              <a:rPr sz="2400" spc="-69" dirty="0">
                <a:solidFill>
                  <a:srgbClr val="22373A"/>
                </a:solidFill>
                <a:cs typeface="Tahoma"/>
              </a:rPr>
              <a:t>strength</a:t>
            </a:r>
            <a:endParaRPr sz="2400" dirty="0">
              <a:cs typeface="Tahoma"/>
            </a:endParaRPr>
          </a:p>
          <a:p>
            <a:pPr marL="984673" lvl="1" indent="-342900">
              <a:spcBef>
                <a:spcPts val="347"/>
              </a:spcBef>
              <a:buFont typeface="Courier New" panose="02070309020205020404" pitchFamily="49" charset="0"/>
              <a:buChar char="o"/>
              <a:tabLst>
                <a:tab pos="976501" algn="l"/>
              </a:tabLst>
            </a:pPr>
            <a:r>
              <a:rPr sz="2400" spc="-69" dirty="0">
                <a:solidFill>
                  <a:srgbClr val="22373A"/>
                </a:solidFill>
                <a:cs typeface="Tahoma"/>
              </a:rPr>
              <a:t>the</a:t>
            </a:r>
            <a:r>
              <a:rPr sz="2400" spc="10" dirty="0">
                <a:solidFill>
                  <a:srgbClr val="22373A"/>
                </a:solidFill>
                <a:cs typeface="Tahoma"/>
              </a:rPr>
              <a:t> </a:t>
            </a:r>
            <a:r>
              <a:rPr sz="2400" spc="-79" dirty="0">
                <a:solidFill>
                  <a:srgbClr val="22373A"/>
                </a:solidFill>
                <a:cs typeface="Tahoma"/>
              </a:rPr>
              <a:t>variance</a:t>
            </a:r>
            <a:r>
              <a:rPr sz="2400" spc="10" dirty="0">
                <a:solidFill>
                  <a:srgbClr val="22373A"/>
                </a:solidFill>
                <a:cs typeface="Tahoma"/>
              </a:rPr>
              <a:t> </a:t>
            </a:r>
            <a:r>
              <a:rPr sz="2400" spc="-40" dirty="0">
                <a:solidFill>
                  <a:srgbClr val="22373A"/>
                </a:solidFill>
                <a:cs typeface="Tahoma"/>
              </a:rPr>
              <a:t>(variability</a:t>
            </a:r>
            <a:r>
              <a:rPr sz="2400" spc="10" dirty="0">
                <a:solidFill>
                  <a:srgbClr val="22373A"/>
                </a:solidFill>
                <a:cs typeface="Tahoma"/>
              </a:rPr>
              <a:t> </a:t>
            </a:r>
            <a:r>
              <a:rPr sz="2400" spc="-59" dirty="0">
                <a:solidFill>
                  <a:srgbClr val="22373A"/>
                </a:solidFill>
                <a:cs typeface="Tahoma"/>
              </a:rPr>
              <a:t>of</a:t>
            </a:r>
            <a:r>
              <a:rPr sz="2400" spc="20" dirty="0">
                <a:solidFill>
                  <a:srgbClr val="22373A"/>
                </a:solidFill>
                <a:cs typeface="Tahoma"/>
              </a:rPr>
              <a:t> </a:t>
            </a:r>
            <a:r>
              <a:rPr sz="2400" spc="-79" dirty="0">
                <a:solidFill>
                  <a:srgbClr val="22373A"/>
                </a:solidFill>
                <a:cs typeface="Tahoma"/>
              </a:rPr>
              <a:t>readings)</a:t>
            </a:r>
            <a:endParaRPr sz="2400" dirty="0">
              <a:cs typeface="Tahoma"/>
            </a:endParaRPr>
          </a:p>
          <a:p>
            <a:pPr marL="984673" lvl="1" indent="-342900">
              <a:spcBef>
                <a:spcPts val="347"/>
              </a:spcBef>
              <a:buFont typeface="Courier New" panose="02070309020205020404" pitchFamily="49" charset="0"/>
              <a:buChar char="o"/>
              <a:tabLst>
                <a:tab pos="976501" algn="l"/>
              </a:tabLst>
            </a:pPr>
            <a:r>
              <a:rPr sz="2400" spc="-69" dirty="0">
                <a:solidFill>
                  <a:srgbClr val="22373A"/>
                </a:solidFill>
                <a:cs typeface="Tahoma"/>
              </a:rPr>
              <a:t>the</a:t>
            </a:r>
            <a:r>
              <a:rPr sz="2400" spc="30" dirty="0">
                <a:solidFill>
                  <a:srgbClr val="22373A"/>
                </a:solidFill>
                <a:cs typeface="Tahoma"/>
              </a:rPr>
              <a:t> </a:t>
            </a:r>
            <a:r>
              <a:rPr sz="2400" spc="-69" dirty="0">
                <a:solidFill>
                  <a:srgbClr val="22373A"/>
                </a:solidFill>
                <a:cs typeface="Tahoma"/>
              </a:rPr>
              <a:t>temporal</a:t>
            </a:r>
            <a:r>
              <a:rPr sz="2400" spc="40" dirty="0">
                <a:solidFill>
                  <a:srgbClr val="22373A"/>
                </a:solidFill>
                <a:cs typeface="Tahoma"/>
              </a:rPr>
              <a:t> </a:t>
            </a:r>
            <a:r>
              <a:rPr sz="2400" spc="-40" dirty="0">
                <a:solidFill>
                  <a:srgbClr val="22373A"/>
                </a:solidFill>
                <a:cs typeface="Tahoma"/>
              </a:rPr>
              <a:t>stability</a:t>
            </a:r>
            <a:r>
              <a:rPr sz="2400" spc="30" dirty="0">
                <a:solidFill>
                  <a:srgbClr val="22373A"/>
                </a:solidFill>
                <a:cs typeface="Tahoma"/>
              </a:rPr>
              <a:t> </a:t>
            </a:r>
            <a:r>
              <a:rPr sz="2400" spc="-50" dirty="0">
                <a:solidFill>
                  <a:srgbClr val="22373A"/>
                </a:solidFill>
                <a:cs typeface="Tahoma"/>
              </a:rPr>
              <a:t>(autocorrelation</a:t>
            </a:r>
            <a:r>
              <a:rPr sz="2400" spc="40" dirty="0">
                <a:solidFill>
                  <a:srgbClr val="22373A"/>
                </a:solidFill>
                <a:cs typeface="Tahoma"/>
              </a:rPr>
              <a:t> </a:t>
            </a:r>
            <a:r>
              <a:rPr sz="2400" spc="-59" dirty="0">
                <a:solidFill>
                  <a:srgbClr val="22373A"/>
                </a:solidFill>
                <a:cs typeface="Tahoma"/>
              </a:rPr>
              <a:t>of</a:t>
            </a:r>
            <a:r>
              <a:rPr sz="2400" spc="30" dirty="0">
                <a:solidFill>
                  <a:srgbClr val="22373A"/>
                </a:solidFill>
                <a:cs typeface="Tahoma"/>
              </a:rPr>
              <a:t> </a:t>
            </a:r>
            <a:r>
              <a:rPr sz="2400" spc="-79" dirty="0">
                <a:solidFill>
                  <a:srgbClr val="22373A"/>
                </a:solidFill>
                <a:cs typeface="Tahoma"/>
              </a:rPr>
              <a:t>readings)</a:t>
            </a:r>
            <a:endParaRPr sz="2400" dirty="0">
              <a:cs typeface="Tahoma"/>
            </a:endParaRPr>
          </a:p>
          <a:p>
            <a:pPr marL="425330" indent="-351088">
              <a:spcBef>
                <a:spcPts val="1496"/>
              </a:spcBef>
              <a:buFont typeface="Wingdings" pitchFamily="2" charset="2"/>
              <a:buChar char="q"/>
              <a:tabLst>
                <a:tab pos="426591" algn="l"/>
              </a:tabLst>
            </a:pPr>
            <a:r>
              <a:rPr sz="2400" spc="-89" dirty="0">
                <a:solidFill>
                  <a:srgbClr val="22373A"/>
                </a:solidFill>
                <a:cs typeface="Tahoma"/>
              </a:rPr>
              <a:t>It</a:t>
            </a:r>
            <a:r>
              <a:rPr sz="2400" spc="20" dirty="0">
                <a:solidFill>
                  <a:srgbClr val="22373A"/>
                </a:solidFill>
                <a:cs typeface="Tahoma"/>
              </a:rPr>
              <a:t> </a:t>
            </a:r>
            <a:r>
              <a:rPr sz="2400" spc="-149" dirty="0">
                <a:solidFill>
                  <a:srgbClr val="22373A"/>
                </a:solidFill>
                <a:cs typeface="Tahoma"/>
              </a:rPr>
              <a:t>uses</a:t>
            </a:r>
            <a:r>
              <a:rPr sz="2400" spc="30" dirty="0">
                <a:solidFill>
                  <a:srgbClr val="22373A"/>
                </a:solidFill>
                <a:cs typeface="Tahoma"/>
              </a:rPr>
              <a:t> </a:t>
            </a:r>
            <a:r>
              <a:rPr sz="2400" spc="-119" dirty="0">
                <a:solidFill>
                  <a:srgbClr val="22373A"/>
                </a:solidFill>
                <a:cs typeface="Tahoma"/>
              </a:rPr>
              <a:t>these</a:t>
            </a:r>
            <a:r>
              <a:rPr sz="2400" spc="30" dirty="0">
                <a:solidFill>
                  <a:srgbClr val="22373A"/>
                </a:solidFill>
                <a:cs typeface="Tahoma"/>
              </a:rPr>
              <a:t> </a:t>
            </a:r>
            <a:r>
              <a:rPr sz="2400" spc="-129" dirty="0">
                <a:solidFill>
                  <a:srgbClr val="22373A"/>
                </a:solidFill>
                <a:cs typeface="Tahoma"/>
              </a:rPr>
              <a:t>surveyed</a:t>
            </a:r>
            <a:r>
              <a:rPr sz="2400" spc="30" dirty="0">
                <a:solidFill>
                  <a:srgbClr val="22373A"/>
                </a:solidFill>
                <a:cs typeface="Tahoma"/>
              </a:rPr>
              <a:t> </a:t>
            </a:r>
            <a:r>
              <a:rPr sz="2400" spc="-109" dirty="0">
                <a:solidFill>
                  <a:srgbClr val="22373A"/>
                </a:solidFill>
                <a:cs typeface="Tahoma"/>
              </a:rPr>
              <a:t>parameters</a:t>
            </a:r>
            <a:r>
              <a:rPr sz="2400" spc="30" dirty="0">
                <a:solidFill>
                  <a:srgbClr val="22373A"/>
                </a:solidFill>
                <a:cs typeface="Tahoma"/>
              </a:rPr>
              <a:t> </a:t>
            </a:r>
            <a:r>
              <a:rPr sz="2400" spc="-30" dirty="0">
                <a:solidFill>
                  <a:srgbClr val="22373A"/>
                </a:solidFill>
                <a:cs typeface="Tahoma"/>
              </a:rPr>
              <a:t>to</a:t>
            </a:r>
            <a:r>
              <a:rPr sz="2400" spc="20" dirty="0">
                <a:solidFill>
                  <a:srgbClr val="22373A"/>
                </a:solidFill>
                <a:cs typeface="Tahoma"/>
              </a:rPr>
              <a:t> </a:t>
            </a:r>
            <a:r>
              <a:rPr sz="2400" spc="-79" dirty="0">
                <a:solidFill>
                  <a:srgbClr val="22373A"/>
                </a:solidFill>
                <a:cs typeface="Tahoma"/>
              </a:rPr>
              <a:t>estimate</a:t>
            </a:r>
            <a:r>
              <a:rPr sz="2400" spc="30" dirty="0">
                <a:solidFill>
                  <a:srgbClr val="22373A"/>
                </a:solidFill>
                <a:cs typeface="Tahoma"/>
              </a:rPr>
              <a:t> </a:t>
            </a:r>
            <a:r>
              <a:rPr sz="2400" spc="-40" dirty="0">
                <a:solidFill>
                  <a:srgbClr val="22373A"/>
                </a:solidFill>
                <a:cs typeface="Tahoma"/>
              </a:rPr>
              <a:t>location</a:t>
            </a:r>
            <a:endParaRPr sz="2400" dirty="0">
              <a:cs typeface="Tahoma"/>
            </a:endParaRPr>
          </a:p>
        </p:txBody>
      </p:sp>
      <p:sp>
        <p:nvSpPr>
          <p:cNvPr id="4" name="object 4"/>
          <p:cNvSpPr/>
          <p:nvPr/>
        </p:nvSpPr>
        <p:spPr>
          <a:xfrm>
            <a:off x="2241577" y="5329610"/>
            <a:ext cx="3624044" cy="0"/>
          </a:xfrm>
          <a:custGeom>
            <a:avLst/>
            <a:gdLst/>
            <a:ahLst/>
            <a:cxnLst/>
            <a:rect l="l" t="t" r="r" b="b"/>
            <a:pathLst>
              <a:path w="1828800">
                <a:moveTo>
                  <a:pt x="0" y="0"/>
                </a:moveTo>
                <a:lnTo>
                  <a:pt x="1828800" y="0"/>
                </a:lnTo>
              </a:path>
            </a:pathLst>
          </a:custGeom>
          <a:ln w="5054">
            <a:solidFill>
              <a:srgbClr val="394B4E"/>
            </a:solidFill>
          </a:ln>
        </p:spPr>
        <p:txBody>
          <a:bodyPr wrap="square" lIns="0" tIns="0" rIns="0" bIns="0" rtlCol="0"/>
          <a:lstStyle/>
          <a:p>
            <a:endParaRPr sz="3567"/>
          </a:p>
        </p:txBody>
      </p:sp>
      <p:sp>
        <p:nvSpPr>
          <p:cNvPr id="5" name="object 5"/>
          <p:cNvSpPr txBox="1"/>
          <p:nvPr/>
        </p:nvSpPr>
        <p:spPr>
          <a:xfrm>
            <a:off x="2166076" y="5333914"/>
            <a:ext cx="7716194" cy="829800"/>
          </a:xfrm>
          <a:prstGeom prst="rect">
            <a:avLst/>
          </a:prstGeom>
        </p:spPr>
        <p:txBody>
          <a:bodyPr vert="horz" wrap="square" lIns="0" tIns="25167" rIns="0" bIns="0" rtlCol="0">
            <a:spAutoFit/>
          </a:bodyPr>
          <a:lstStyle/>
          <a:p>
            <a:pPr marL="75503" marR="60402" indent="67952">
              <a:lnSpc>
                <a:spcPct val="113399"/>
              </a:lnSpc>
              <a:spcBef>
                <a:spcPts val="198"/>
              </a:spcBef>
            </a:pPr>
            <a:r>
              <a:rPr sz="1784" baseline="27777" dirty="0">
                <a:solidFill>
                  <a:srgbClr val="394B4E"/>
                </a:solidFill>
                <a:latin typeface="Arial"/>
                <a:cs typeface="Arial"/>
              </a:rPr>
              <a:t>2</a:t>
            </a:r>
            <a:r>
              <a:rPr sz="1585" dirty="0">
                <a:solidFill>
                  <a:srgbClr val="22373A"/>
                </a:solidFill>
                <a:latin typeface="Arial"/>
                <a:cs typeface="Arial"/>
              </a:rPr>
              <a:t>Moustafa</a:t>
            </a:r>
            <a:r>
              <a:rPr sz="1585" spc="129" dirty="0">
                <a:solidFill>
                  <a:srgbClr val="22373A"/>
                </a:solidFill>
                <a:latin typeface="Arial"/>
                <a:cs typeface="Arial"/>
              </a:rPr>
              <a:t> </a:t>
            </a:r>
            <a:r>
              <a:rPr sz="1585" spc="-79" dirty="0">
                <a:solidFill>
                  <a:srgbClr val="22373A"/>
                </a:solidFill>
                <a:latin typeface="Arial"/>
                <a:cs typeface="Arial"/>
              </a:rPr>
              <a:t>Youssef</a:t>
            </a:r>
            <a:r>
              <a:rPr sz="1585" spc="139" dirty="0">
                <a:solidFill>
                  <a:srgbClr val="22373A"/>
                </a:solidFill>
                <a:latin typeface="Arial"/>
                <a:cs typeface="Arial"/>
              </a:rPr>
              <a:t> </a:t>
            </a:r>
            <a:r>
              <a:rPr sz="1585" spc="-40" dirty="0">
                <a:solidFill>
                  <a:srgbClr val="22373A"/>
                </a:solidFill>
                <a:latin typeface="Arial"/>
                <a:cs typeface="Arial"/>
              </a:rPr>
              <a:t>and</a:t>
            </a:r>
            <a:r>
              <a:rPr sz="1585" spc="129" dirty="0">
                <a:solidFill>
                  <a:srgbClr val="22373A"/>
                </a:solidFill>
                <a:latin typeface="Arial"/>
                <a:cs typeface="Arial"/>
              </a:rPr>
              <a:t> </a:t>
            </a:r>
            <a:r>
              <a:rPr sz="1585" spc="-30" dirty="0">
                <a:solidFill>
                  <a:srgbClr val="22373A"/>
                </a:solidFill>
                <a:latin typeface="Arial"/>
                <a:cs typeface="Arial"/>
              </a:rPr>
              <a:t>Ashok</a:t>
            </a:r>
            <a:r>
              <a:rPr sz="1585" spc="139" dirty="0">
                <a:solidFill>
                  <a:srgbClr val="22373A"/>
                </a:solidFill>
                <a:latin typeface="Arial"/>
                <a:cs typeface="Arial"/>
              </a:rPr>
              <a:t> </a:t>
            </a:r>
            <a:r>
              <a:rPr sz="1585" spc="-30" dirty="0">
                <a:solidFill>
                  <a:srgbClr val="22373A"/>
                </a:solidFill>
                <a:latin typeface="Arial"/>
                <a:cs typeface="Arial"/>
              </a:rPr>
              <a:t>Agrawala.</a:t>
            </a:r>
            <a:r>
              <a:rPr sz="1585" spc="327" dirty="0">
                <a:solidFill>
                  <a:srgbClr val="22373A"/>
                </a:solidFill>
                <a:latin typeface="Arial"/>
                <a:cs typeface="Arial"/>
              </a:rPr>
              <a:t> </a:t>
            </a:r>
            <a:r>
              <a:rPr sz="1585" spc="69" dirty="0">
                <a:solidFill>
                  <a:srgbClr val="22373A"/>
                </a:solidFill>
                <a:latin typeface="Arial"/>
                <a:cs typeface="Arial"/>
              </a:rPr>
              <a:t>“The</a:t>
            </a:r>
            <a:r>
              <a:rPr sz="1585" spc="139" dirty="0">
                <a:solidFill>
                  <a:srgbClr val="22373A"/>
                </a:solidFill>
                <a:latin typeface="Arial"/>
                <a:cs typeface="Arial"/>
              </a:rPr>
              <a:t> </a:t>
            </a:r>
            <a:r>
              <a:rPr sz="1585" spc="-40" dirty="0">
                <a:solidFill>
                  <a:srgbClr val="22373A"/>
                </a:solidFill>
                <a:latin typeface="Arial"/>
                <a:cs typeface="Arial"/>
              </a:rPr>
              <a:t>Horus</a:t>
            </a:r>
            <a:r>
              <a:rPr sz="1585" spc="129" dirty="0">
                <a:solidFill>
                  <a:srgbClr val="22373A"/>
                </a:solidFill>
                <a:latin typeface="Arial"/>
                <a:cs typeface="Arial"/>
              </a:rPr>
              <a:t> </a:t>
            </a:r>
            <a:r>
              <a:rPr sz="1585" spc="50" dirty="0">
                <a:solidFill>
                  <a:srgbClr val="22373A"/>
                </a:solidFill>
                <a:latin typeface="Arial"/>
                <a:cs typeface="Arial"/>
              </a:rPr>
              <a:t>WLAN</a:t>
            </a:r>
            <a:r>
              <a:rPr sz="1585" spc="139" dirty="0">
                <a:solidFill>
                  <a:srgbClr val="22373A"/>
                </a:solidFill>
                <a:latin typeface="Arial"/>
                <a:cs typeface="Arial"/>
              </a:rPr>
              <a:t> </a:t>
            </a:r>
            <a:r>
              <a:rPr sz="1585" dirty="0">
                <a:solidFill>
                  <a:srgbClr val="22373A"/>
                </a:solidFill>
                <a:latin typeface="Arial"/>
                <a:cs typeface="Arial"/>
              </a:rPr>
              <a:t>location</a:t>
            </a:r>
            <a:r>
              <a:rPr sz="1585" spc="129" dirty="0">
                <a:solidFill>
                  <a:srgbClr val="22373A"/>
                </a:solidFill>
                <a:latin typeface="Arial"/>
                <a:cs typeface="Arial"/>
              </a:rPr>
              <a:t> </a:t>
            </a:r>
            <a:r>
              <a:rPr sz="1585" dirty="0">
                <a:solidFill>
                  <a:srgbClr val="22373A"/>
                </a:solidFill>
                <a:latin typeface="Arial"/>
                <a:cs typeface="Arial"/>
              </a:rPr>
              <a:t>determination </a:t>
            </a:r>
            <a:r>
              <a:rPr sz="1585" spc="-404" dirty="0">
                <a:solidFill>
                  <a:srgbClr val="22373A"/>
                </a:solidFill>
                <a:latin typeface="Arial"/>
                <a:cs typeface="Arial"/>
              </a:rPr>
              <a:t> </a:t>
            </a:r>
            <a:r>
              <a:rPr sz="1585" spc="-30" dirty="0">
                <a:solidFill>
                  <a:srgbClr val="22373A"/>
                </a:solidFill>
                <a:latin typeface="Arial"/>
                <a:cs typeface="Arial"/>
              </a:rPr>
              <a:t>system”.</a:t>
            </a:r>
            <a:r>
              <a:rPr sz="1585" spc="-20" dirty="0">
                <a:solidFill>
                  <a:srgbClr val="22373A"/>
                </a:solidFill>
                <a:latin typeface="Arial"/>
                <a:cs typeface="Arial"/>
              </a:rPr>
              <a:t> </a:t>
            </a:r>
            <a:r>
              <a:rPr sz="1585" spc="10" dirty="0">
                <a:solidFill>
                  <a:srgbClr val="6E7B7D"/>
                </a:solidFill>
                <a:latin typeface="Arial"/>
                <a:cs typeface="Arial"/>
              </a:rPr>
              <a:t>In:</a:t>
            </a:r>
            <a:r>
              <a:rPr sz="1585" spc="20" dirty="0">
                <a:solidFill>
                  <a:srgbClr val="6E7B7D"/>
                </a:solidFill>
                <a:latin typeface="Arial"/>
                <a:cs typeface="Arial"/>
              </a:rPr>
              <a:t> </a:t>
            </a:r>
            <a:r>
              <a:rPr sz="1585" i="1" spc="-50" dirty="0">
                <a:solidFill>
                  <a:srgbClr val="6E7B7D"/>
                </a:solidFill>
                <a:latin typeface="Arial"/>
                <a:cs typeface="Arial"/>
              </a:rPr>
              <a:t>Proceedings</a:t>
            </a:r>
            <a:r>
              <a:rPr sz="1585" i="1" spc="-40" dirty="0">
                <a:solidFill>
                  <a:srgbClr val="6E7B7D"/>
                </a:solidFill>
                <a:latin typeface="Arial"/>
                <a:cs typeface="Arial"/>
              </a:rPr>
              <a:t> </a:t>
            </a:r>
            <a:r>
              <a:rPr sz="1585" i="1" spc="10" dirty="0">
                <a:solidFill>
                  <a:srgbClr val="6E7B7D"/>
                </a:solidFill>
                <a:latin typeface="Arial"/>
                <a:cs typeface="Arial"/>
              </a:rPr>
              <a:t>of </a:t>
            </a:r>
            <a:r>
              <a:rPr sz="1585" i="1" dirty="0">
                <a:solidFill>
                  <a:srgbClr val="6E7B7D"/>
                </a:solidFill>
                <a:latin typeface="Arial"/>
                <a:cs typeface="Arial"/>
              </a:rPr>
              <a:t>the </a:t>
            </a:r>
            <a:r>
              <a:rPr sz="1585" i="1" spc="-10" dirty="0">
                <a:solidFill>
                  <a:srgbClr val="6E7B7D"/>
                </a:solidFill>
                <a:latin typeface="Arial"/>
                <a:cs typeface="Arial"/>
              </a:rPr>
              <a:t>3rd </a:t>
            </a:r>
            <a:r>
              <a:rPr sz="1585" i="1" spc="10" dirty="0">
                <a:solidFill>
                  <a:srgbClr val="6E7B7D"/>
                </a:solidFill>
                <a:latin typeface="Arial"/>
                <a:cs typeface="Arial"/>
              </a:rPr>
              <a:t>international </a:t>
            </a:r>
            <a:r>
              <a:rPr sz="1585" i="1" spc="-50" dirty="0">
                <a:solidFill>
                  <a:srgbClr val="6E7B7D"/>
                </a:solidFill>
                <a:latin typeface="Arial"/>
                <a:cs typeface="Arial"/>
              </a:rPr>
              <a:t>conference</a:t>
            </a:r>
            <a:r>
              <a:rPr sz="1585" i="1" spc="-40" dirty="0">
                <a:solidFill>
                  <a:srgbClr val="6E7B7D"/>
                </a:solidFill>
                <a:latin typeface="Arial"/>
                <a:cs typeface="Arial"/>
              </a:rPr>
              <a:t> </a:t>
            </a:r>
            <a:r>
              <a:rPr sz="1585" i="1" spc="-30" dirty="0">
                <a:solidFill>
                  <a:srgbClr val="6E7B7D"/>
                </a:solidFill>
                <a:latin typeface="Arial"/>
                <a:cs typeface="Arial"/>
              </a:rPr>
              <a:t>on</a:t>
            </a:r>
            <a:r>
              <a:rPr sz="1585" i="1" spc="-20" dirty="0">
                <a:solidFill>
                  <a:srgbClr val="6E7B7D"/>
                </a:solidFill>
                <a:latin typeface="Arial"/>
                <a:cs typeface="Arial"/>
              </a:rPr>
              <a:t> </a:t>
            </a:r>
            <a:r>
              <a:rPr sz="1585" i="1" dirty="0">
                <a:solidFill>
                  <a:srgbClr val="6E7B7D"/>
                </a:solidFill>
                <a:latin typeface="Arial"/>
                <a:cs typeface="Arial"/>
              </a:rPr>
              <a:t>Mobile </a:t>
            </a:r>
            <a:r>
              <a:rPr sz="1585" i="1" spc="-59" dirty="0">
                <a:solidFill>
                  <a:srgbClr val="6E7B7D"/>
                </a:solidFill>
                <a:latin typeface="Arial"/>
                <a:cs typeface="Arial"/>
              </a:rPr>
              <a:t>systems, </a:t>
            </a:r>
            <a:r>
              <a:rPr sz="1585" i="1" spc="-50" dirty="0">
                <a:solidFill>
                  <a:srgbClr val="6E7B7D"/>
                </a:solidFill>
                <a:latin typeface="Arial"/>
                <a:cs typeface="Arial"/>
              </a:rPr>
              <a:t> </a:t>
            </a:r>
            <a:r>
              <a:rPr sz="1585" i="1" spc="-10" dirty="0">
                <a:solidFill>
                  <a:srgbClr val="6E7B7D"/>
                </a:solidFill>
                <a:latin typeface="Arial"/>
                <a:cs typeface="Arial"/>
              </a:rPr>
              <a:t>applications,</a:t>
            </a:r>
            <a:r>
              <a:rPr sz="1585" i="1" spc="99" dirty="0">
                <a:solidFill>
                  <a:srgbClr val="6E7B7D"/>
                </a:solidFill>
                <a:latin typeface="Arial"/>
                <a:cs typeface="Arial"/>
              </a:rPr>
              <a:t> </a:t>
            </a:r>
            <a:r>
              <a:rPr sz="1585" i="1" spc="-40" dirty="0">
                <a:solidFill>
                  <a:srgbClr val="6E7B7D"/>
                </a:solidFill>
                <a:latin typeface="Arial"/>
                <a:cs typeface="Arial"/>
              </a:rPr>
              <a:t>and</a:t>
            </a:r>
            <a:r>
              <a:rPr sz="1585" i="1" spc="109" dirty="0">
                <a:solidFill>
                  <a:srgbClr val="6E7B7D"/>
                </a:solidFill>
                <a:latin typeface="Arial"/>
                <a:cs typeface="Arial"/>
              </a:rPr>
              <a:t> </a:t>
            </a:r>
            <a:r>
              <a:rPr sz="1585" i="1" spc="-59" dirty="0">
                <a:solidFill>
                  <a:srgbClr val="6E7B7D"/>
                </a:solidFill>
                <a:latin typeface="Arial"/>
                <a:cs typeface="Arial"/>
              </a:rPr>
              <a:t>services</a:t>
            </a:r>
            <a:r>
              <a:rPr sz="1585" spc="-59" dirty="0">
                <a:solidFill>
                  <a:srgbClr val="6E7B7D"/>
                </a:solidFill>
                <a:latin typeface="Arial"/>
                <a:cs typeface="Arial"/>
              </a:rPr>
              <a:t>.</a:t>
            </a:r>
            <a:r>
              <a:rPr sz="1585" spc="307" dirty="0">
                <a:solidFill>
                  <a:srgbClr val="6E7B7D"/>
                </a:solidFill>
                <a:latin typeface="Arial"/>
                <a:cs typeface="Arial"/>
              </a:rPr>
              <a:t> </a:t>
            </a:r>
            <a:r>
              <a:rPr sz="1585" spc="20" dirty="0">
                <a:solidFill>
                  <a:srgbClr val="6E7B7D"/>
                </a:solidFill>
                <a:latin typeface="Arial"/>
                <a:cs typeface="Arial"/>
              </a:rPr>
              <a:t>ACM.</a:t>
            </a:r>
            <a:r>
              <a:rPr sz="1585" spc="109" dirty="0">
                <a:solidFill>
                  <a:srgbClr val="6E7B7D"/>
                </a:solidFill>
                <a:latin typeface="Arial"/>
                <a:cs typeface="Arial"/>
              </a:rPr>
              <a:t> </a:t>
            </a:r>
            <a:r>
              <a:rPr sz="1585" spc="-30" dirty="0">
                <a:solidFill>
                  <a:srgbClr val="6E7B7D"/>
                </a:solidFill>
                <a:latin typeface="Arial"/>
                <a:cs typeface="Arial"/>
              </a:rPr>
              <a:t>2005,</a:t>
            </a:r>
            <a:r>
              <a:rPr sz="1585" spc="99" dirty="0">
                <a:solidFill>
                  <a:srgbClr val="6E7B7D"/>
                </a:solidFill>
                <a:latin typeface="Arial"/>
                <a:cs typeface="Arial"/>
              </a:rPr>
              <a:t> </a:t>
            </a:r>
            <a:r>
              <a:rPr sz="1585" spc="-10" dirty="0">
                <a:solidFill>
                  <a:srgbClr val="6E7B7D"/>
                </a:solidFill>
                <a:latin typeface="Arial"/>
                <a:cs typeface="Arial"/>
              </a:rPr>
              <a:t>pp.</a:t>
            </a:r>
            <a:r>
              <a:rPr sz="1585" spc="109" dirty="0">
                <a:solidFill>
                  <a:srgbClr val="6E7B7D"/>
                </a:solidFill>
                <a:latin typeface="Arial"/>
                <a:cs typeface="Arial"/>
              </a:rPr>
              <a:t> </a:t>
            </a:r>
            <a:r>
              <a:rPr sz="1585" spc="-40" dirty="0">
                <a:solidFill>
                  <a:srgbClr val="6E7B7D"/>
                </a:solidFill>
                <a:latin typeface="Arial"/>
                <a:cs typeface="Arial"/>
              </a:rPr>
              <a:t>205–218</a:t>
            </a:r>
            <a:r>
              <a:rPr sz="1585" spc="-40" dirty="0">
                <a:solidFill>
                  <a:srgbClr val="394B4E"/>
                </a:solidFill>
                <a:latin typeface="Arial"/>
                <a:cs typeface="Arial"/>
              </a:rPr>
              <a:t>.</a:t>
            </a:r>
            <a:endParaRPr sz="1585">
              <a:latin typeface="Arial"/>
              <a:cs typeface="Arial"/>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112647" y="1163971"/>
            <a:ext cx="8739573" cy="392203"/>
          </a:xfrm>
          <a:prstGeom prst="rect">
            <a:avLst/>
          </a:prstGeom>
        </p:spPr>
        <p:txBody>
          <a:bodyPr vert="horz" wrap="square" lIns="0" tIns="22650" rIns="0" bIns="0" rtlCol="0">
            <a:spAutoFit/>
          </a:bodyPr>
          <a:lstStyle/>
          <a:p>
            <a:pPr marL="374997" indent="-351088">
              <a:spcBef>
                <a:spcPts val="178"/>
              </a:spcBef>
              <a:buFont typeface="Wingdings" pitchFamily="2" charset="2"/>
              <a:buChar char="q"/>
              <a:tabLst>
                <a:tab pos="376255" algn="l"/>
              </a:tabLst>
            </a:pPr>
            <a:r>
              <a:rPr sz="2400" spc="-109" dirty="0">
                <a:solidFill>
                  <a:srgbClr val="22373A"/>
                </a:solidFill>
                <a:cs typeface="Tahoma"/>
              </a:rPr>
              <a:t>5</a:t>
            </a:r>
            <a:r>
              <a:rPr sz="2400" spc="30" dirty="0">
                <a:solidFill>
                  <a:srgbClr val="22373A"/>
                </a:solidFill>
                <a:cs typeface="Tahoma"/>
              </a:rPr>
              <a:t> </a:t>
            </a:r>
            <a:r>
              <a:rPr sz="2400" spc="-79" dirty="0">
                <a:solidFill>
                  <a:srgbClr val="22373A"/>
                </a:solidFill>
                <a:cs typeface="Tahoma"/>
              </a:rPr>
              <a:t>minute</a:t>
            </a:r>
            <a:r>
              <a:rPr sz="2400" spc="20" dirty="0">
                <a:solidFill>
                  <a:srgbClr val="22373A"/>
                </a:solidFill>
                <a:cs typeface="Tahoma"/>
              </a:rPr>
              <a:t> </a:t>
            </a:r>
            <a:r>
              <a:rPr sz="2400" spc="50" dirty="0">
                <a:solidFill>
                  <a:srgbClr val="22373A"/>
                </a:solidFill>
                <a:cs typeface="Tahoma"/>
              </a:rPr>
              <a:t>WiFi</a:t>
            </a:r>
            <a:r>
              <a:rPr sz="2400" spc="30" dirty="0">
                <a:solidFill>
                  <a:srgbClr val="22373A"/>
                </a:solidFill>
                <a:cs typeface="Tahoma"/>
              </a:rPr>
              <a:t> </a:t>
            </a:r>
            <a:r>
              <a:rPr sz="2400" spc="-79" dirty="0">
                <a:solidFill>
                  <a:srgbClr val="22373A"/>
                </a:solidFill>
                <a:cs typeface="Tahoma"/>
              </a:rPr>
              <a:t>signal</a:t>
            </a:r>
            <a:r>
              <a:rPr sz="2400" spc="30" dirty="0">
                <a:solidFill>
                  <a:srgbClr val="22373A"/>
                </a:solidFill>
                <a:cs typeface="Tahoma"/>
              </a:rPr>
              <a:t> </a:t>
            </a:r>
            <a:r>
              <a:rPr sz="2400" spc="-50" dirty="0">
                <a:solidFill>
                  <a:srgbClr val="22373A"/>
                </a:solidFill>
                <a:cs typeface="Tahoma"/>
              </a:rPr>
              <a:t>variability</a:t>
            </a:r>
            <a:r>
              <a:rPr sz="2400" spc="30" dirty="0">
                <a:solidFill>
                  <a:srgbClr val="22373A"/>
                </a:solidFill>
                <a:cs typeface="Tahoma"/>
              </a:rPr>
              <a:t> </a:t>
            </a:r>
            <a:r>
              <a:rPr sz="2400" spc="-79" dirty="0">
                <a:solidFill>
                  <a:srgbClr val="22373A"/>
                </a:solidFill>
                <a:cs typeface="Tahoma"/>
              </a:rPr>
              <a:t>histogram</a:t>
            </a:r>
            <a:r>
              <a:rPr sz="2400" spc="30" dirty="0">
                <a:solidFill>
                  <a:srgbClr val="22373A"/>
                </a:solidFill>
                <a:cs typeface="Tahoma"/>
              </a:rPr>
              <a:t> </a:t>
            </a:r>
            <a:r>
              <a:rPr sz="2400" spc="-30" dirty="0">
                <a:solidFill>
                  <a:srgbClr val="22373A"/>
                </a:solidFill>
                <a:cs typeface="Tahoma"/>
              </a:rPr>
              <a:t>at</a:t>
            </a:r>
            <a:r>
              <a:rPr sz="2400" spc="30" dirty="0">
                <a:solidFill>
                  <a:srgbClr val="22373A"/>
                </a:solidFill>
                <a:cs typeface="Tahoma"/>
              </a:rPr>
              <a:t> </a:t>
            </a:r>
            <a:r>
              <a:rPr sz="2400" spc="-109" dirty="0">
                <a:solidFill>
                  <a:srgbClr val="22373A"/>
                </a:solidFill>
                <a:cs typeface="Tahoma"/>
              </a:rPr>
              <a:t>a</a:t>
            </a:r>
            <a:r>
              <a:rPr sz="2400" spc="30" dirty="0">
                <a:solidFill>
                  <a:srgbClr val="22373A"/>
                </a:solidFill>
                <a:cs typeface="Tahoma"/>
              </a:rPr>
              <a:t> </a:t>
            </a:r>
            <a:r>
              <a:rPr sz="2400" spc="-89" dirty="0">
                <a:solidFill>
                  <a:srgbClr val="22373A"/>
                </a:solidFill>
                <a:cs typeface="Tahoma"/>
              </a:rPr>
              <a:t>single</a:t>
            </a:r>
            <a:r>
              <a:rPr sz="2400" spc="30" dirty="0">
                <a:solidFill>
                  <a:srgbClr val="22373A"/>
                </a:solidFill>
                <a:cs typeface="Tahoma"/>
              </a:rPr>
              <a:t> </a:t>
            </a:r>
            <a:r>
              <a:rPr sz="2400" spc="-40" dirty="0">
                <a:solidFill>
                  <a:srgbClr val="22373A"/>
                </a:solidFill>
                <a:cs typeface="Tahoma"/>
              </a:rPr>
              <a:t>location</a:t>
            </a:r>
            <a:endParaRPr sz="2400" dirty="0">
              <a:cs typeface="Tahoma"/>
            </a:endParaRPr>
          </a:p>
        </p:txBody>
      </p:sp>
      <p:pic>
        <p:nvPicPr>
          <p:cNvPr id="4" name="object 4"/>
          <p:cNvPicPr/>
          <p:nvPr/>
        </p:nvPicPr>
        <p:blipFill>
          <a:blip r:embed="rId3" cstate="print"/>
          <a:stretch>
            <a:fillRect/>
          </a:stretch>
        </p:blipFill>
        <p:spPr>
          <a:xfrm>
            <a:off x="3591986" y="2114962"/>
            <a:ext cx="5008027" cy="4038364"/>
          </a:xfrm>
          <a:prstGeom prst="rect">
            <a:avLst/>
          </a:prstGeom>
        </p:spPr>
      </p:pic>
      <p:sp>
        <p:nvSpPr>
          <p:cNvPr id="6" name="Title 5">
            <a:extLst>
              <a:ext uri="{FF2B5EF4-FFF2-40B4-BE49-F238E27FC236}">
                <a16:creationId xmlns:a16="http://schemas.microsoft.com/office/drawing/2014/main" id="{E9A4B5DC-F8AD-8FF9-C102-4EAE1A6EDE62}"/>
              </a:ext>
            </a:extLst>
          </p:cNvPr>
          <p:cNvSpPr>
            <a:spLocks noGrp="1"/>
          </p:cNvSpPr>
          <p:nvPr>
            <p:ph type="title"/>
          </p:nvPr>
        </p:nvSpPr>
        <p:spPr/>
        <p:txBody>
          <a:bodyPr>
            <a:normAutofit/>
          </a:bodyPr>
          <a:lstStyle/>
          <a:p>
            <a:r>
              <a:rPr lang="en-US" dirty="0"/>
              <a:t>Temporal variation</a:t>
            </a:r>
          </a:p>
        </p:txBody>
      </p:sp>
      <p:sp>
        <p:nvSpPr>
          <p:cNvPr id="5" name="object 5"/>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10</a:t>
            </a: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B12DB6-EABA-3137-5358-08354C77F301}"/>
              </a:ext>
            </a:extLst>
          </p:cNvPr>
          <p:cNvSpPr>
            <a:spLocks noGrp="1"/>
          </p:cNvSpPr>
          <p:nvPr>
            <p:ph type="title"/>
          </p:nvPr>
        </p:nvSpPr>
        <p:spPr>
          <a:xfrm>
            <a:off x="836513" y="2168214"/>
            <a:ext cx="10515600" cy="1358810"/>
          </a:xfrm>
        </p:spPr>
        <p:txBody>
          <a:bodyPr>
            <a:normAutofit/>
          </a:bodyPr>
          <a:lstStyle/>
          <a:p>
            <a:r>
              <a:rPr lang="en-US" sz="3600" dirty="0"/>
              <a:t>Localization</a:t>
            </a:r>
            <a:br>
              <a:rPr lang="en-US" dirty="0"/>
            </a:br>
            <a:r>
              <a:rPr lang="en-US" dirty="0"/>
              <a:t>Weird and wonderful positioning techniques</a:t>
            </a:r>
            <a:br>
              <a:rPr lang="en-US" dirty="0"/>
            </a:br>
            <a:endParaRPr lang="en-US" dirty="0"/>
          </a:p>
        </p:txBody>
      </p:sp>
      <p:sp>
        <p:nvSpPr>
          <p:cNvPr id="3" name="object 3"/>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12</a:t>
            </a: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40" dirty="0"/>
              <a:t>Where</a:t>
            </a:r>
            <a:r>
              <a:rPr spc="188" dirty="0"/>
              <a:t> </a:t>
            </a:r>
            <a:r>
              <a:rPr spc="-89" dirty="0"/>
              <a:t>in</a:t>
            </a:r>
            <a:r>
              <a:rPr spc="188" dirty="0"/>
              <a:t> </a:t>
            </a:r>
            <a:r>
              <a:rPr spc="-30" dirty="0"/>
              <a:t>the</a:t>
            </a:r>
            <a:r>
              <a:rPr spc="188" dirty="0"/>
              <a:t> </a:t>
            </a:r>
            <a:r>
              <a:rPr spc="-129" dirty="0"/>
              <a:t>world</a:t>
            </a:r>
            <a:r>
              <a:rPr spc="198" dirty="0"/>
              <a:t> </a:t>
            </a:r>
            <a:r>
              <a:rPr spc="-79" dirty="0"/>
              <a:t>am</a:t>
            </a:r>
            <a:r>
              <a:rPr spc="188" dirty="0"/>
              <a:t> </a:t>
            </a:r>
            <a:r>
              <a:rPr spc="-59" dirty="0"/>
              <a:t>I?</a:t>
            </a:r>
          </a:p>
        </p:txBody>
      </p:sp>
      <p:sp>
        <p:nvSpPr>
          <p:cNvPr id="3" name="object 3"/>
          <p:cNvSpPr txBox="1"/>
          <p:nvPr/>
        </p:nvSpPr>
        <p:spPr>
          <a:xfrm>
            <a:off x="2414650" y="2498496"/>
            <a:ext cx="6845417" cy="2171333"/>
          </a:xfrm>
          <a:prstGeom prst="rect">
            <a:avLst/>
          </a:prstGeom>
        </p:spPr>
        <p:txBody>
          <a:bodyPr vert="horz" wrap="square" lIns="0" tIns="85568" rIns="0" bIns="0" rtlCol="0">
            <a:spAutoFit/>
          </a:bodyPr>
          <a:lstStyle/>
          <a:p>
            <a:pPr marL="374997" indent="-351088">
              <a:spcBef>
                <a:spcPts val="674"/>
              </a:spcBef>
              <a:buFont typeface="Wingdings" pitchFamily="2" charset="2"/>
              <a:buChar char="q"/>
              <a:tabLst>
                <a:tab pos="376255" algn="l"/>
              </a:tabLst>
            </a:pPr>
            <a:r>
              <a:rPr sz="2400" spc="-99" dirty="0">
                <a:solidFill>
                  <a:srgbClr val="22373A"/>
                </a:solidFill>
                <a:cs typeface="Tahoma"/>
              </a:rPr>
              <a:t>We</a:t>
            </a:r>
            <a:r>
              <a:rPr sz="2400" spc="30" dirty="0">
                <a:solidFill>
                  <a:srgbClr val="22373A"/>
                </a:solidFill>
                <a:cs typeface="Tahoma"/>
              </a:rPr>
              <a:t> </a:t>
            </a:r>
            <a:r>
              <a:rPr sz="2400" spc="-139" dirty="0">
                <a:solidFill>
                  <a:srgbClr val="22373A"/>
                </a:solidFill>
                <a:cs typeface="Tahoma"/>
              </a:rPr>
              <a:t>are</a:t>
            </a:r>
            <a:r>
              <a:rPr sz="2400" spc="40" dirty="0">
                <a:solidFill>
                  <a:srgbClr val="22373A"/>
                </a:solidFill>
                <a:cs typeface="Tahoma"/>
              </a:rPr>
              <a:t> </a:t>
            </a:r>
            <a:r>
              <a:rPr sz="2400" spc="-59" dirty="0">
                <a:solidFill>
                  <a:srgbClr val="22373A"/>
                </a:solidFill>
                <a:cs typeface="Tahoma"/>
              </a:rPr>
              <a:t>not</a:t>
            </a:r>
            <a:r>
              <a:rPr sz="2400" spc="40" dirty="0">
                <a:solidFill>
                  <a:srgbClr val="22373A"/>
                </a:solidFill>
                <a:cs typeface="Tahoma"/>
              </a:rPr>
              <a:t> </a:t>
            </a:r>
            <a:r>
              <a:rPr sz="2400" spc="-50" dirty="0">
                <a:solidFill>
                  <a:srgbClr val="22373A"/>
                </a:solidFill>
                <a:cs typeface="Tahoma"/>
              </a:rPr>
              <a:t>limited</a:t>
            </a:r>
            <a:r>
              <a:rPr sz="2400" spc="40" dirty="0">
                <a:solidFill>
                  <a:srgbClr val="22373A"/>
                </a:solidFill>
                <a:cs typeface="Tahoma"/>
              </a:rPr>
              <a:t> </a:t>
            </a:r>
            <a:r>
              <a:rPr sz="2400" spc="-30" dirty="0">
                <a:solidFill>
                  <a:srgbClr val="22373A"/>
                </a:solidFill>
                <a:cs typeface="Tahoma"/>
              </a:rPr>
              <a:t>to</a:t>
            </a:r>
            <a:r>
              <a:rPr sz="2400" spc="40" dirty="0">
                <a:solidFill>
                  <a:srgbClr val="22373A"/>
                </a:solidFill>
                <a:cs typeface="Tahoma"/>
              </a:rPr>
              <a:t> </a:t>
            </a:r>
            <a:r>
              <a:rPr sz="2400" spc="-89" dirty="0">
                <a:solidFill>
                  <a:srgbClr val="22373A"/>
                </a:solidFill>
                <a:cs typeface="Tahoma"/>
              </a:rPr>
              <a:t>using</a:t>
            </a:r>
            <a:r>
              <a:rPr sz="2400" spc="40" dirty="0">
                <a:solidFill>
                  <a:srgbClr val="22373A"/>
                </a:solidFill>
                <a:cs typeface="Tahoma"/>
              </a:rPr>
              <a:t> </a:t>
            </a:r>
            <a:r>
              <a:rPr sz="2400" spc="-69" dirty="0">
                <a:solidFill>
                  <a:srgbClr val="22373A"/>
                </a:solidFill>
                <a:cs typeface="Tahoma"/>
              </a:rPr>
              <a:t>radio</a:t>
            </a:r>
            <a:r>
              <a:rPr sz="2400" spc="40" dirty="0">
                <a:solidFill>
                  <a:srgbClr val="22373A"/>
                </a:solidFill>
                <a:cs typeface="Tahoma"/>
              </a:rPr>
              <a:t> </a:t>
            </a:r>
            <a:r>
              <a:rPr sz="2400" spc="-89" dirty="0">
                <a:solidFill>
                  <a:srgbClr val="22373A"/>
                </a:solidFill>
                <a:cs typeface="Tahoma"/>
              </a:rPr>
              <a:t>signals</a:t>
            </a:r>
            <a:r>
              <a:rPr sz="2400" spc="40" dirty="0">
                <a:solidFill>
                  <a:srgbClr val="22373A"/>
                </a:solidFill>
                <a:cs typeface="Tahoma"/>
              </a:rPr>
              <a:t> </a:t>
            </a:r>
            <a:r>
              <a:rPr sz="2400" spc="-89" dirty="0">
                <a:solidFill>
                  <a:srgbClr val="22373A"/>
                </a:solidFill>
                <a:cs typeface="Tahoma"/>
              </a:rPr>
              <a:t>for</a:t>
            </a:r>
            <a:r>
              <a:rPr sz="2400" spc="40" dirty="0">
                <a:solidFill>
                  <a:srgbClr val="22373A"/>
                </a:solidFill>
                <a:cs typeface="Tahoma"/>
              </a:rPr>
              <a:t> </a:t>
            </a:r>
            <a:r>
              <a:rPr sz="2400" spc="-40" dirty="0">
                <a:solidFill>
                  <a:srgbClr val="22373A"/>
                </a:solidFill>
                <a:cs typeface="Tahoma"/>
              </a:rPr>
              <a:t>localization</a:t>
            </a:r>
            <a:endParaRPr sz="2400" dirty="0">
              <a:cs typeface="Tahoma"/>
            </a:endParaRPr>
          </a:p>
          <a:p>
            <a:pPr marL="374997" marR="257968" indent="-351088">
              <a:lnSpc>
                <a:spcPct val="118000"/>
              </a:lnSpc>
              <a:buFont typeface="Wingdings" pitchFamily="2" charset="2"/>
              <a:buChar char="q"/>
              <a:tabLst>
                <a:tab pos="376255" algn="l"/>
              </a:tabLst>
            </a:pPr>
            <a:r>
              <a:rPr sz="2400" spc="-99" dirty="0">
                <a:solidFill>
                  <a:srgbClr val="22373A"/>
                </a:solidFill>
                <a:cs typeface="Tahoma"/>
              </a:rPr>
              <a:t>We</a:t>
            </a:r>
            <a:r>
              <a:rPr sz="2400" spc="30" dirty="0">
                <a:solidFill>
                  <a:srgbClr val="22373A"/>
                </a:solidFill>
                <a:cs typeface="Tahoma"/>
              </a:rPr>
              <a:t> </a:t>
            </a:r>
            <a:r>
              <a:rPr sz="2400" spc="-89" dirty="0">
                <a:solidFill>
                  <a:srgbClr val="22373A"/>
                </a:solidFill>
                <a:cs typeface="Tahoma"/>
              </a:rPr>
              <a:t>can</a:t>
            </a:r>
            <a:r>
              <a:rPr sz="2400" spc="30" dirty="0">
                <a:solidFill>
                  <a:srgbClr val="22373A"/>
                </a:solidFill>
                <a:cs typeface="Tahoma"/>
              </a:rPr>
              <a:t> </a:t>
            </a:r>
            <a:r>
              <a:rPr sz="2400" spc="-149" dirty="0">
                <a:solidFill>
                  <a:srgbClr val="22373A"/>
                </a:solidFill>
                <a:cs typeface="Tahoma"/>
              </a:rPr>
              <a:t>use</a:t>
            </a:r>
            <a:r>
              <a:rPr sz="2400" spc="30" dirty="0">
                <a:solidFill>
                  <a:srgbClr val="22373A"/>
                </a:solidFill>
                <a:cs typeface="Tahoma"/>
              </a:rPr>
              <a:t> </a:t>
            </a:r>
            <a:r>
              <a:rPr sz="2400" spc="-99" dirty="0">
                <a:solidFill>
                  <a:srgbClr val="22373A"/>
                </a:solidFill>
                <a:cs typeface="Tahoma"/>
              </a:rPr>
              <a:t>any</a:t>
            </a:r>
            <a:r>
              <a:rPr sz="2400" spc="30" dirty="0">
                <a:solidFill>
                  <a:srgbClr val="22373A"/>
                </a:solidFill>
                <a:cs typeface="Tahoma"/>
              </a:rPr>
              <a:t> </a:t>
            </a:r>
            <a:r>
              <a:rPr sz="2400" spc="-69" dirty="0">
                <a:solidFill>
                  <a:srgbClr val="22373A"/>
                </a:solidFill>
                <a:cs typeface="Tahoma"/>
              </a:rPr>
              <a:t>physical</a:t>
            </a:r>
            <a:r>
              <a:rPr sz="2400" spc="40" dirty="0">
                <a:solidFill>
                  <a:srgbClr val="22373A"/>
                </a:solidFill>
                <a:cs typeface="Tahoma"/>
              </a:rPr>
              <a:t> </a:t>
            </a:r>
            <a:r>
              <a:rPr sz="2400" spc="-89" dirty="0">
                <a:solidFill>
                  <a:srgbClr val="22373A"/>
                </a:solidFill>
                <a:cs typeface="Tahoma"/>
              </a:rPr>
              <a:t>property</a:t>
            </a:r>
            <a:r>
              <a:rPr sz="2400" spc="30" dirty="0">
                <a:solidFill>
                  <a:srgbClr val="22373A"/>
                </a:solidFill>
                <a:cs typeface="Tahoma"/>
              </a:rPr>
              <a:t> </a:t>
            </a:r>
            <a:r>
              <a:rPr sz="2400" spc="-30" dirty="0">
                <a:solidFill>
                  <a:srgbClr val="22373A"/>
                </a:solidFill>
                <a:cs typeface="Tahoma"/>
              </a:rPr>
              <a:t>that</a:t>
            </a:r>
            <a:r>
              <a:rPr sz="2400" spc="30" dirty="0">
                <a:solidFill>
                  <a:srgbClr val="22373A"/>
                </a:solidFill>
                <a:cs typeface="Tahoma"/>
              </a:rPr>
              <a:t> </a:t>
            </a:r>
            <a:r>
              <a:rPr sz="2400" spc="-89" dirty="0">
                <a:solidFill>
                  <a:srgbClr val="22373A"/>
                </a:solidFill>
                <a:cs typeface="Tahoma"/>
              </a:rPr>
              <a:t>captures</a:t>
            </a:r>
            <a:r>
              <a:rPr sz="2400" spc="30" dirty="0">
                <a:solidFill>
                  <a:srgbClr val="22373A"/>
                </a:solidFill>
                <a:cs typeface="Tahoma"/>
              </a:rPr>
              <a:t> </a:t>
            </a:r>
            <a:r>
              <a:rPr sz="2400" spc="-79" dirty="0">
                <a:solidFill>
                  <a:srgbClr val="22373A"/>
                </a:solidFill>
                <a:cs typeface="Tahoma"/>
              </a:rPr>
              <a:t>either </a:t>
            </a:r>
            <a:r>
              <a:rPr sz="2400" spc="-654" dirty="0">
                <a:solidFill>
                  <a:srgbClr val="22373A"/>
                </a:solidFill>
                <a:cs typeface="Tahoma"/>
              </a:rPr>
              <a:t> </a:t>
            </a:r>
            <a:r>
              <a:rPr sz="2400" spc="-89" dirty="0">
                <a:solidFill>
                  <a:srgbClr val="22373A"/>
                </a:solidFill>
                <a:cs typeface="Tahoma"/>
              </a:rPr>
              <a:t>absolute</a:t>
            </a:r>
            <a:r>
              <a:rPr sz="2400" spc="20" dirty="0">
                <a:solidFill>
                  <a:srgbClr val="22373A"/>
                </a:solidFill>
                <a:cs typeface="Tahoma"/>
              </a:rPr>
              <a:t> </a:t>
            </a:r>
            <a:r>
              <a:rPr sz="2400" spc="-40" dirty="0">
                <a:solidFill>
                  <a:srgbClr val="22373A"/>
                </a:solidFill>
                <a:cs typeface="Tahoma"/>
              </a:rPr>
              <a:t>location</a:t>
            </a:r>
            <a:r>
              <a:rPr sz="2400" spc="30" dirty="0">
                <a:solidFill>
                  <a:srgbClr val="22373A"/>
                </a:solidFill>
                <a:cs typeface="Tahoma"/>
              </a:rPr>
              <a:t> </a:t>
            </a:r>
            <a:r>
              <a:rPr sz="2400" spc="-119" dirty="0">
                <a:solidFill>
                  <a:srgbClr val="22373A"/>
                </a:solidFill>
                <a:cs typeface="Tahoma"/>
              </a:rPr>
              <a:t>or</a:t>
            </a:r>
            <a:r>
              <a:rPr sz="2400" spc="30" dirty="0">
                <a:solidFill>
                  <a:srgbClr val="22373A"/>
                </a:solidFill>
                <a:cs typeface="Tahoma"/>
              </a:rPr>
              <a:t> </a:t>
            </a:r>
            <a:r>
              <a:rPr sz="2400" spc="-69" dirty="0">
                <a:solidFill>
                  <a:srgbClr val="22373A"/>
                </a:solidFill>
                <a:cs typeface="Tahoma"/>
              </a:rPr>
              <a:t>relative</a:t>
            </a:r>
            <a:r>
              <a:rPr sz="2400" spc="20" dirty="0">
                <a:solidFill>
                  <a:srgbClr val="22373A"/>
                </a:solidFill>
                <a:cs typeface="Tahoma"/>
              </a:rPr>
              <a:t> </a:t>
            </a:r>
            <a:r>
              <a:rPr sz="2400" spc="-59" dirty="0">
                <a:solidFill>
                  <a:srgbClr val="22373A"/>
                </a:solidFill>
                <a:cs typeface="Tahoma"/>
              </a:rPr>
              <a:t>motion</a:t>
            </a:r>
            <a:endParaRPr sz="2400" dirty="0">
              <a:cs typeface="Tahoma"/>
            </a:endParaRPr>
          </a:p>
          <a:p>
            <a:pPr marL="374997" marR="13842" indent="-351088">
              <a:lnSpc>
                <a:spcPct val="118000"/>
              </a:lnSpc>
              <a:buFont typeface="Wingdings" pitchFamily="2" charset="2"/>
              <a:buChar char="q"/>
              <a:tabLst>
                <a:tab pos="376255" algn="l"/>
              </a:tabLst>
            </a:pPr>
            <a:r>
              <a:rPr sz="2400" spc="-99" dirty="0">
                <a:solidFill>
                  <a:srgbClr val="22373A"/>
                </a:solidFill>
                <a:cs typeface="Tahoma"/>
              </a:rPr>
              <a:t>We</a:t>
            </a:r>
            <a:r>
              <a:rPr sz="2400" spc="40" dirty="0">
                <a:solidFill>
                  <a:srgbClr val="22373A"/>
                </a:solidFill>
                <a:cs typeface="Tahoma"/>
              </a:rPr>
              <a:t> </a:t>
            </a:r>
            <a:r>
              <a:rPr sz="2400" spc="-79" dirty="0">
                <a:solidFill>
                  <a:srgbClr val="22373A"/>
                </a:solidFill>
                <a:cs typeface="Tahoma"/>
              </a:rPr>
              <a:t>often</a:t>
            </a:r>
            <a:r>
              <a:rPr sz="2400" spc="40" dirty="0">
                <a:solidFill>
                  <a:srgbClr val="22373A"/>
                </a:solidFill>
                <a:cs typeface="Tahoma"/>
              </a:rPr>
              <a:t> </a:t>
            </a:r>
            <a:r>
              <a:rPr sz="2400" spc="-149" dirty="0">
                <a:solidFill>
                  <a:srgbClr val="22373A"/>
                </a:solidFill>
                <a:cs typeface="Tahoma"/>
              </a:rPr>
              <a:t>use</a:t>
            </a:r>
            <a:r>
              <a:rPr sz="2400" spc="40" dirty="0">
                <a:solidFill>
                  <a:srgbClr val="22373A"/>
                </a:solidFill>
                <a:cs typeface="Tahoma"/>
              </a:rPr>
              <a:t> </a:t>
            </a:r>
            <a:r>
              <a:rPr sz="2400" spc="-139" dirty="0">
                <a:solidFill>
                  <a:srgbClr val="22373A"/>
                </a:solidFill>
                <a:cs typeface="Tahoma"/>
              </a:rPr>
              <a:t>more</a:t>
            </a:r>
            <a:r>
              <a:rPr sz="2400" spc="40" dirty="0">
                <a:solidFill>
                  <a:srgbClr val="22373A"/>
                </a:solidFill>
                <a:cs typeface="Tahoma"/>
              </a:rPr>
              <a:t> </a:t>
            </a:r>
            <a:r>
              <a:rPr sz="2400" spc="-69" dirty="0">
                <a:solidFill>
                  <a:srgbClr val="22373A"/>
                </a:solidFill>
                <a:cs typeface="Tahoma"/>
              </a:rPr>
              <a:t>than</a:t>
            </a:r>
            <a:r>
              <a:rPr sz="2400" spc="40" dirty="0">
                <a:solidFill>
                  <a:srgbClr val="22373A"/>
                </a:solidFill>
                <a:cs typeface="Tahoma"/>
              </a:rPr>
              <a:t> </a:t>
            </a:r>
            <a:r>
              <a:rPr sz="2400" spc="-139" dirty="0">
                <a:solidFill>
                  <a:srgbClr val="22373A"/>
                </a:solidFill>
                <a:cs typeface="Tahoma"/>
              </a:rPr>
              <a:t>one</a:t>
            </a:r>
            <a:r>
              <a:rPr sz="2400" spc="40" dirty="0">
                <a:solidFill>
                  <a:srgbClr val="22373A"/>
                </a:solidFill>
                <a:cs typeface="Tahoma"/>
              </a:rPr>
              <a:t> </a:t>
            </a:r>
            <a:r>
              <a:rPr sz="2400" spc="-59" dirty="0">
                <a:solidFill>
                  <a:srgbClr val="22373A"/>
                </a:solidFill>
                <a:cs typeface="Tahoma"/>
              </a:rPr>
              <a:t>modality</a:t>
            </a:r>
            <a:r>
              <a:rPr sz="2400" spc="40" dirty="0">
                <a:solidFill>
                  <a:srgbClr val="22373A"/>
                </a:solidFill>
                <a:cs typeface="Tahoma"/>
              </a:rPr>
              <a:t> </a:t>
            </a:r>
            <a:r>
              <a:rPr sz="2400" spc="-119" dirty="0">
                <a:solidFill>
                  <a:srgbClr val="22373A"/>
                </a:solidFill>
                <a:cs typeface="Tahoma"/>
              </a:rPr>
              <a:t>(sensor</a:t>
            </a:r>
            <a:r>
              <a:rPr sz="2400" spc="40" dirty="0">
                <a:solidFill>
                  <a:srgbClr val="22373A"/>
                </a:solidFill>
                <a:cs typeface="Tahoma"/>
              </a:rPr>
              <a:t> </a:t>
            </a:r>
            <a:r>
              <a:rPr sz="2400" spc="-69" dirty="0">
                <a:solidFill>
                  <a:srgbClr val="22373A"/>
                </a:solidFill>
                <a:cs typeface="Tahoma"/>
              </a:rPr>
              <a:t>fusion)</a:t>
            </a:r>
            <a:r>
              <a:rPr sz="2400" spc="40" dirty="0">
                <a:solidFill>
                  <a:srgbClr val="22373A"/>
                </a:solidFill>
                <a:cs typeface="Tahoma"/>
              </a:rPr>
              <a:t> </a:t>
            </a:r>
            <a:r>
              <a:rPr sz="2400" spc="-30" dirty="0">
                <a:solidFill>
                  <a:srgbClr val="22373A"/>
                </a:solidFill>
                <a:cs typeface="Tahoma"/>
              </a:rPr>
              <a:t>to </a:t>
            </a:r>
            <a:r>
              <a:rPr sz="2400" spc="-654" dirty="0">
                <a:solidFill>
                  <a:srgbClr val="22373A"/>
                </a:solidFill>
                <a:cs typeface="Tahoma"/>
              </a:rPr>
              <a:t> </a:t>
            </a:r>
            <a:r>
              <a:rPr sz="2400" spc="-119" dirty="0">
                <a:solidFill>
                  <a:srgbClr val="22373A"/>
                </a:solidFill>
                <a:cs typeface="Tahoma"/>
              </a:rPr>
              <a:t>enhance</a:t>
            </a:r>
            <a:r>
              <a:rPr sz="2400" spc="20" dirty="0">
                <a:solidFill>
                  <a:srgbClr val="22373A"/>
                </a:solidFill>
                <a:cs typeface="Tahoma"/>
              </a:rPr>
              <a:t> </a:t>
            </a:r>
            <a:r>
              <a:rPr sz="2400" spc="-109" dirty="0">
                <a:solidFill>
                  <a:srgbClr val="22373A"/>
                </a:solidFill>
                <a:cs typeface="Tahoma"/>
              </a:rPr>
              <a:t>robustness</a:t>
            </a:r>
            <a:r>
              <a:rPr sz="2400" spc="30" dirty="0">
                <a:solidFill>
                  <a:srgbClr val="22373A"/>
                </a:solidFill>
                <a:cs typeface="Tahoma"/>
              </a:rPr>
              <a:t> </a:t>
            </a:r>
            <a:r>
              <a:rPr sz="2400" spc="-99" dirty="0">
                <a:solidFill>
                  <a:srgbClr val="22373A"/>
                </a:solidFill>
                <a:cs typeface="Tahoma"/>
              </a:rPr>
              <a:t>and</a:t>
            </a:r>
            <a:r>
              <a:rPr sz="2400" spc="30" dirty="0">
                <a:solidFill>
                  <a:srgbClr val="22373A"/>
                </a:solidFill>
                <a:cs typeface="Tahoma"/>
              </a:rPr>
              <a:t> </a:t>
            </a:r>
            <a:r>
              <a:rPr sz="2400" spc="-79" dirty="0">
                <a:solidFill>
                  <a:srgbClr val="22373A"/>
                </a:solidFill>
                <a:cs typeface="Tahoma"/>
              </a:rPr>
              <a:t>accuracy</a:t>
            </a:r>
            <a:endParaRPr sz="2400" dirty="0">
              <a:cs typeface="Tahoma"/>
            </a:endParaRP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30" dirty="0"/>
              <a:t>Inertial</a:t>
            </a:r>
            <a:r>
              <a:rPr spc="168" dirty="0"/>
              <a:t> </a:t>
            </a:r>
            <a:r>
              <a:rPr spc="-59" dirty="0"/>
              <a:t>Measurement</a:t>
            </a:r>
            <a:r>
              <a:rPr spc="178" dirty="0"/>
              <a:t> </a:t>
            </a:r>
            <a:r>
              <a:rPr spc="-50" dirty="0"/>
              <a:t>Units</a:t>
            </a:r>
          </a:p>
        </p:txBody>
      </p:sp>
      <p:sp>
        <p:nvSpPr>
          <p:cNvPr id="3" name="object 3"/>
          <p:cNvSpPr txBox="1"/>
          <p:nvPr/>
        </p:nvSpPr>
        <p:spPr>
          <a:xfrm>
            <a:off x="2414650" y="2005577"/>
            <a:ext cx="7202788" cy="3292025"/>
          </a:xfrm>
          <a:prstGeom prst="rect">
            <a:avLst/>
          </a:prstGeom>
        </p:spPr>
        <p:txBody>
          <a:bodyPr vert="horz" wrap="square" lIns="0" tIns="85568" rIns="0" bIns="0" rtlCol="0">
            <a:spAutoFit/>
          </a:bodyPr>
          <a:lstStyle/>
          <a:p>
            <a:pPr marL="374997" indent="-351088">
              <a:spcBef>
                <a:spcPts val="674"/>
              </a:spcBef>
              <a:buFont typeface="Wingdings" pitchFamily="2" charset="2"/>
              <a:buChar char="q"/>
              <a:tabLst>
                <a:tab pos="376255" algn="l"/>
              </a:tabLst>
            </a:pPr>
            <a:r>
              <a:rPr sz="2400" spc="-89" dirty="0">
                <a:solidFill>
                  <a:srgbClr val="22373A"/>
                </a:solidFill>
                <a:cs typeface="Tahoma"/>
              </a:rPr>
              <a:t>Force</a:t>
            </a:r>
            <a:r>
              <a:rPr sz="2400" spc="20" dirty="0">
                <a:solidFill>
                  <a:srgbClr val="22373A"/>
                </a:solidFill>
                <a:cs typeface="Tahoma"/>
              </a:rPr>
              <a:t> </a:t>
            </a:r>
            <a:r>
              <a:rPr sz="2400" spc="-79" dirty="0">
                <a:solidFill>
                  <a:srgbClr val="22373A"/>
                </a:solidFill>
                <a:cs typeface="Tahoma"/>
              </a:rPr>
              <a:t>must</a:t>
            </a:r>
            <a:r>
              <a:rPr sz="2400" spc="30" dirty="0">
                <a:solidFill>
                  <a:srgbClr val="22373A"/>
                </a:solidFill>
                <a:cs typeface="Tahoma"/>
              </a:rPr>
              <a:t> </a:t>
            </a:r>
            <a:r>
              <a:rPr sz="2400" spc="-109" dirty="0">
                <a:solidFill>
                  <a:srgbClr val="22373A"/>
                </a:solidFill>
                <a:cs typeface="Tahoma"/>
              </a:rPr>
              <a:t>be</a:t>
            </a:r>
            <a:r>
              <a:rPr sz="2400" spc="30" dirty="0">
                <a:solidFill>
                  <a:srgbClr val="22373A"/>
                </a:solidFill>
                <a:cs typeface="Tahoma"/>
              </a:rPr>
              <a:t> </a:t>
            </a:r>
            <a:r>
              <a:rPr sz="2400" spc="-79" dirty="0">
                <a:solidFill>
                  <a:srgbClr val="22373A"/>
                </a:solidFill>
                <a:cs typeface="Tahoma"/>
              </a:rPr>
              <a:t>applied</a:t>
            </a:r>
            <a:r>
              <a:rPr sz="2400" spc="30" dirty="0">
                <a:solidFill>
                  <a:srgbClr val="22373A"/>
                </a:solidFill>
                <a:cs typeface="Tahoma"/>
              </a:rPr>
              <a:t> </a:t>
            </a:r>
            <a:r>
              <a:rPr sz="2400" spc="-30" dirty="0">
                <a:solidFill>
                  <a:srgbClr val="22373A"/>
                </a:solidFill>
                <a:cs typeface="Tahoma"/>
              </a:rPr>
              <a:t>to</a:t>
            </a:r>
            <a:r>
              <a:rPr sz="2400" spc="30" dirty="0">
                <a:solidFill>
                  <a:srgbClr val="22373A"/>
                </a:solidFill>
                <a:cs typeface="Tahoma"/>
              </a:rPr>
              <a:t> </a:t>
            </a:r>
            <a:r>
              <a:rPr sz="2400" spc="-109" dirty="0">
                <a:solidFill>
                  <a:srgbClr val="22373A"/>
                </a:solidFill>
                <a:cs typeface="Tahoma"/>
              </a:rPr>
              <a:t>a</a:t>
            </a:r>
            <a:r>
              <a:rPr sz="2400" spc="30" dirty="0">
                <a:solidFill>
                  <a:srgbClr val="22373A"/>
                </a:solidFill>
                <a:cs typeface="Tahoma"/>
              </a:rPr>
              <a:t> </a:t>
            </a:r>
            <a:r>
              <a:rPr sz="2400" spc="-99" dirty="0">
                <a:solidFill>
                  <a:srgbClr val="22373A"/>
                </a:solidFill>
                <a:cs typeface="Tahoma"/>
              </a:rPr>
              <a:t>device</a:t>
            </a:r>
            <a:r>
              <a:rPr sz="2400" spc="30" dirty="0">
                <a:solidFill>
                  <a:srgbClr val="22373A"/>
                </a:solidFill>
                <a:cs typeface="Tahoma"/>
              </a:rPr>
              <a:t> </a:t>
            </a:r>
            <a:r>
              <a:rPr sz="2400" spc="-30" dirty="0">
                <a:solidFill>
                  <a:srgbClr val="22373A"/>
                </a:solidFill>
                <a:cs typeface="Tahoma"/>
              </a:rPr>
              <a:t>to</a:t>
            </a:r>
            <a:r>
              <a:rPr sz="2400" spc="30" dirty="0">
                <a:solidFill>
                  <a:srgbClr val="22373A"/>
                </a:solidFill>
                <a:cs typeface="Tahoma"/>
              </a:rPr>
              <a:t> </a:t>
            </a:r>
            <a:r>
              <a:rPr sz="2400" spc="-129" dirty="0">
                <a:solidFill>
                  <a:srgbClr val="22373A"/>
                </a:solidFill>
                <a:cs typeface="Tahoma"/>
              </a:rPr>
              <a:t>move</a:t>
            </a:r>
            <a:r>
              <a:rPr sz="2400" spc="30" dirty="0">
                <a:solidFill>
                  <a:srgbClr val="22373A"/>
                </a:solidFill>
                <a:cs typeface="Tahoma"/>
              </a:rPr>
              <a:t> it </a:t>
            </a:r>
            <a:r>
              <a:rPr sz="2400" spc="-109" dirty="0">
                <a:solidFill>
                  <a:srgbClr val="22373A"/>
                </a:solidFill>
                <a:cs typeface="Tahoma"/>
              </a:rPr>
              <a:t>around</a:t>
            </a:r>
            <a:endParaRPr sz="2400" dirty="0">
              <a:cs typeface="Tahoma"/>
            </a:endParaRPr>
          </a:p>
          <a:p>
            <a:pPr marL="374997" marR="10067" indent="-351088">
              <a:lnSpc>
                <a:spcPct val="118000"/>
              </a:lnSpc>
              <a:buFont typeface="Wingdings" pitchFamily="2" charset="2"/>
              <a:buChar char="q"/>
              <a:tabLst>
                <a:tab pos="376255" algn="l"/>
              </a:tabLst>
            </a:pPr>
            <a:r>
              <a:rPr sz="2400" spc="30" dirty="0">
                <a:solidFill>
                  <a:srgbClr val="22373A"/>
                </a:solidFill>
                <a:cs typeface="Tahoma"/>
              </a:rPr>
              <a:t>By </a:t>
            </a:r>
            <a:r>
              <a:rPr sz="2400" spc="-109" dirty="0">
                <a:solidFill>
                  <a:srgbClr val="22373A"/>
                </a:solidFill>
                <a:cs typeface="Tahoma"/>
              </a:rPr>
              <a:t>measuring</a:t>
            </a:r>
            <a:r>
              <a:rPr sz="2400" spc="40" dirty="0">
                <a:solidFill>
                  <a:srgbClr val="22373A"/>
                </a:solidFill>
                <a:cs typeface="Tahoma"/>
              </a:rPr>
              <a:t> </a:t>
            </a:r>
            <a:r>
              <a:rPr sz="2400" spc="-79" dirty="0">
                <a:solidFill>
                  <a:srgbClr val="22373A"/>
                </a:solidFill>
                <a:cs typeface="Tahoma"/>
              </a:rPr>
              <a:t>the</a:t>
            </a:r>
            <a:r>
              <a:rPr sz="2400" spc="40" dirty="0">
                <a:solidFill>
                  <a:srgbClr val="22373A"/>
                </a:solidFill>
                <a:cs typeface="Tahoma"/>
              </a:rPr>
              <a:t> </a:t>
            </a:r>
            <a:r>
              <a:rPr sz="2400" spc="-69" dirty="0">
                <a:solidFill>
                  <a:srgbClr val="22373A"/>
                </a:solidFill>
                <a:cs typeface="Tahoma"/>
              </a:rPr>
              <a:t>body</a:t>
            </a:r>
            <a:r>
              <a:rPr sz="2400" spc="40" dirty="0">
                <a:solidFill>
                  <a:srgbClr val="22373A"/>
                </a:solidFill>
                <a:cs typeface="Tahoma"/>
              </a:rPr>
              <a:t> </a:t>
            </a:r>
            <a:r>
              <a:rPr sz="2400" spc="-69" dirty="0">
                <a:solidFill>
                  <a:srgbClr val="22373A"/>
                </a:solidFill>
                <a:cs typeface="Tahoma"/>
              </a:rPr>
              <a:t>acceleration,</a:t>
            </a:r>
            <a:r>
              <a:rPr sz="2400" spc="40" dirty="0">
                <a:solidFill>
                  <a:srgbClr val="22373A"/>
                </a:solidFill>
                <a:cs typeface="Tahoma"/>
              </a:rPr>
              <a:t> </a:t>
            </a:r>
            <a:r>
              <a:rPr sz="2400" spc="-79" dirty="0">
                <a:solidFill>
                  <a:srgbClr val="22373A"/>
                </a:solidFill>
                <a:cs typeface="Tahoma"/>
              </a:rPr>
              <a:t>the</a:t>
            </a:r>
            <a:r>
              <a:rPr sz="2400" spc="40" dirty="0">
                <a:solidFill>
                  <a:srgbClr val="22373A"/>
                </a:solidFill>
                <a:cs typeface="Tahoma"/>
              </a:rPr>
              <a:t> </a:t>
            </a:r>
            <a:r>
              <a:rPr sz="2400" spc="-79" dirty="0">
                <a:solidFill>
                  <a:srgbClr val="22373A"/>
                </a:solidFill>
                <a:cs typeface="Tahoma"/>
              </a:rPr>
              <a:t>device’s</a:t>
            </a:r>
            <a:r>
              <a:rPr sz="2400" spc="30" dirty="0">
                <a:solidFill>
                  <a:srgbClr val="22373A"/>
                </a:solidFill>
                <a:cs typeface="Tahoma"/>
              </a:rPr>
              <a:t> </a:t>
            </a:r>
            <a:r>
              <a:rPr sz="2400" spc="-69" dirty="0">
                <a:solidFill>
                  <a:srgbClr val="22373A"/>
                </a:solidFill>
                <a:cs typeface="Tahoma"/>
              </a:rPr>
              <a:t>trajectory </a:t>
            </a:r>
            <a:r>
              <a:rPr sz="2400" spc="-644" dirty="0">
                <a:solidFill>
                  <a:srgbClr val="22373A"/>
                </a:solidFill>
                <a:cs typeface="Tahoma"/>
              </a:rPr>
              <a:t> </a:t>
            </a:r>
            <a:r>
              <a:rPr sz="2400" spc="-89" dirty="0">
                <a:solidFill>
                  <a:srgbClr val="22373A"/>
                </a:solidFill>
                <a:cs typeface="Tahoma"/>
              </a:rPr>
              <a:t>can</a:t>
            </a:r>
            <a:r>
              <a:rPr sz="2400" spc="20" dirty="0">
                <a:solidFill>
                  <a:srgbClr val="22373A"/>
                </a:solidFill>
                <a:cs typeface="Tahoma"/>
              </a:rPr>
              <a:t> </a:t>
            </a:r>
            <a:r>
              <a:rPr sz="2400" spc="-109" dirty="0">
                <a:solidFill>
                  <a:srgbClr val="22373A"/>
                </a:solidFill>
                <a:cs typeface="Tahoma"/>
              </a:rPr>
              <a:t>be</a:t>
            </a:r>
            <a:r>
              <a:rPr sz="2400" spc="30" dirty="0">
                <a:solidFill>
                  <a:srgbClr val="22373A"/>
                </a:solidFill>
                <a:cs typeface="Tahoma"/>
              </a:rPr>
              <a:t> </a:t>
            </a:r>
            <a:r>
              <a:rPr sz="2400" spc="-79" dirty="0">
                <a:solidFill>
                  <a:srgbClr val="22373A"/>
                </a:solidFill>
                <a:cs typeface="Tahoma"/>
              </a:rPr>
              <a:t>reconstructed</a:t>
            </a:r>
            <a:endParaRPr sz="2400" dirty="0">
              <a:cs typeface="Tahoma"/>
            </a:endParaRPr>
          </a:p>
          <a:p>
            <a:pPr marL="374997" indent="-351088">
              <a:spcBef>
                <a:spcPts val="466"/>
              </a:spcBef>
              <a:buFont typeface="Wingdings" pitchFamily="2" charset="2"/>
              <a:buChar char="q"/>
              <a:tabLst>
                <a:tab pos="376255" algn="l"/>
              </a:tabLst>
            </a:pPr>
            <a:r>
              <a:rPr sz="2400" spc="-10" dirty="0">
                <a:solidFill>
                  <a:srgbClr val="22373A"/>
                </a:solidFill>
                <a:cs typeface="Tahoma"/>
              </a:rPr>
              <a:t>This</a:t>
            </a:r>
            <a:r>
              <a:rPr sz="2400" spc="20" dirty="0">
                <a:solidFill>
                  <a:srgbClr val="22373A"/>
                </a:solidFill>
                <a:cs typeface="Tahoma"/>
              </a:rPr>
              <a:t> </a:t>
            </a:r>
            <a:r>
              <a:rPr sz="2400" spc="-89" dirty="0">
                <a:solidFill>
                  <a:srgbClr val="22373A"/>
                </a:solidFill>
                <a:cs typeface="Tahoma"/>
              </a:rPr>
              <a:t>can</a:t>
            </a:r>
            <a:r>
              <a:rPr sz="2400" spc="30" dirty="0">
                <a:solidFill>
                  <a:srgbClr val="22373A"/>
                </a:solidFill>
                <a:cs typeface="Tahoma"/>
              </a:rPr>
              <a:t> </a:t>
            </a:r>
            <a:r>
              <a:rPr sz="2400" spc="-109" dirty="0">
                <a:solidFill>
                  <a:srgbClr val="22373A"/>
                </a:solidFill>
                <a:cs typeface="Tahoma"/>
              </a:rPr>
              <a:t>be</a:t>
            </a:r>
            <a:r>
              <a:rPr sz="2400" spc="20" dirty="0">
                <a:solidFill>
                  <a:srgbClr val="22373A"/>
                </a:solidFill>
                <a:cs typeface="Tahoma"/>
              </a:rPr>
              <a:t> </a:t>
            </a:r>
            <a:r>
              <a:rPr sz="2400" spc="-119" dirty="0">
                <a:solidFill>
                  <a:srgbClr val="22373A"/>
                </a:solidFill>
                <a:cs typeface="Tahoma"/>
              </a:rPr>
              <a:t>done</a:t>
            </a:r>
            <a:r>
              <a:rPr sz="2400" spc="30" dirty="0">
                <a:solidFill>
                  <a:srgbClr val="22373A"/>
                </a:solidFill>
                <a:cs typeface="Tahoma"/>
              </a:rPr>
              <a:t> </a:t>
            </a:r>
            <a:r>
              <a:rPr sz="2400" spc="-79" dirty="0">
                <a:solidFill>
                  <a:srgbClr val="22373A"/>
                </a:solidFill>
                <a:cs typeface="Tahoma"/>
              </a:rPr>
              <a:t>through</a:t>
            </a:r>
            <a:r>
              <a:rPr sz="2400" spc="20" dirty="0">
                <a:solidFill>
                  <a:srgbClr val="22373A"/>
                </a:solidFill>
                <a:cs typeface="Tahoma"/>
              </a:rPr>
              <a:t> </a:t>
            </a:r>
            <a:r>
              <a:rPr sz="2400" spc="-99" dirty="0">
                <a:solidFill>
                  <a:srgbClr val="22373A"/>
                </a:solidFill>
                <a:cs typeface="Tahoma"/>
              </a:rPr>
              <a:t>double</a:t>
            </a:r>
            <a:r>
              <a:rPr sz="2400" spc="30" dirty="0">
                <a:solidFill>
                  <a:srgbClr val="22373A"/>
                </a:solidFill>
                <a:cs typeface="Tahoma"/>
              </a:rPr>
              <a:t> </a:t>
            </a:r>
            <a:r>
              <a:rPr sz="2400" spc="-69" dirty="0">
                <a:solidFill>
                  <a:srgbClr val="22373A"/>
                </a:solidFill>
                <a:cs typeface="Tahoma"/>
              </a:rPr>
              <a:t>integration:</a:t>
            </a:r>
            <a:endParaRPr sz="2400" dirty="0">
              <a:cs typeface="Tahoma"/>
            </a:endParaRPr>
          </a:p>
          <a:p>
            <a:pPr marL="934338" lvl="1" indent="-342900">
              <a:spcBef>
                <a:spcPts val="1298"/>
              </a:spcBef>
              <a:buFont typeface="Courier New" panose="02070309020205020404" pitchFamily="49" charset="0"/>
              <a:buChar char="o"/>
              <a:tabLst>
                <a:tab pos="926165" algn="l"/>
              </a:tabLst>
            </a:pPr>
            <a:r>
              <a:rPr sz="2400" spc="-59" dirty="0">
                <a:solidFill>
                  <a:srgbClr val="22373A"/>
                </a:solidFill>
                <a:cs typeface="Tahoma"/>
              </a:rPr>
              <a:t>acceleration</a:t>
            </a:r>
            <a:r>
              <a:rPr sz="2400" spc="-10" dirty="0">
                <a:solidFill>
                  <a:srgbClr val="22373A"/>
                </a:solidFill>
                <a:cs typeface="Tahoma"/>
              </a:rPr>
              <a:t> </a:t>
            </a:r>
            <a:r>
              <a:rPr sz="2400" spc="109" dirty="0">
                <a:solidFill>
                  <a:srgbClr val="22373A"/>
                </a:solidFill>
                <a:cs typeface="Lucida Sans Unicode"/>
              </a:rPr>
              <a:t>→</a:t>
            </a:r>
            <a:r>
              <a:rPr sz="2400" dirty="0">
                <a:solidFill>
                  <a:srgbClr val="22373A"/>
                </a:solidFill>
                <a:cs typeface="Lucida Sans Unicode"/>
              </a:rPr>
              <a:t> </a:t>
            </a:r>
            <a:r>
              <a:rPr sz="2400" spc="-50" dirty="0">
                <a:solidFill>
                  <a:srgbClr val="22373A"/>
                </a:solidFill>
                <a:cs typeface="Tahoma"/>
              </a:rPr>
              <a:t>velocity</a:t>
            </a:r>
            <a:r>
              <a:rPr sz="2400" dirty="0">
                <a:solidFill>
                  <a:srgbClr val="22373A"/>
                </a:solidFill>
                <a:cs typeface="Tahoma"/>
              </a:rPr>
              <a:t> </a:t>
            </a:r>
            <a:r>
              <a:rPr sz="2400" spc="109" dirty="0">
                <a:solidFill>
                  <a:srgbClr val="22373A"/>
                </a:solidFill>
                <a:cs typeface="Lucida Sans Unicode"/>
              </a:rPr>
              <a:t>→</a:t>
            </a:r>
            <a:r>
              <a:rPr sz="2400" spc="-10" dirty="0">
                <a:solidFill>
                  <a:srgbClr val="22373A"/>
                </a:solidFill>
                <a:cs typeface="Lucida Sans Unicode"/>
              </a:rPr>
              <a:t> </a:t>
            </a:r>
            <a:r>
              <a:rPr sz="2400" spc="-69" dirty="0">
                <a:solidFill>
                  <a:srgbClr val="22373A"/>
                </a:solidFill>
                <a:cs typeface="Tahoma"/>
              </a:rPr>
              <a:t>displacement</a:t>
            </a:r>
            <a:endParaRPr sz="2400" dirty="0">
              <a:cs typeface="Tahoma"/>
            </a:endParaRPr>
          </a:p>
          <a:p>
            <a:pPr marL="374997" indent="-351088">
              <a:spcBef>
                <a:spcPts val="1496"/>
              </a:spcBef>
              <a:buFont typeface="Wingdings" pitchFamily="2" charset="2"/>
              <a:buChar char="q"/>
              <a:tabLst>
                <a:tab pos="376255" algn="l"/>
              </a:tabLst>
            </a:pPr>
            <a:r>
              <a:rPr sz="2400" spc="-69" dirty="0">
                <a:solidFill>
                  <a:srgbClr val="22373A"/>
                </a:solidFill>
                <a:cs typeface="Tahoma"/>
              </a:rPr>
              <a:t>Double</a:t>
            </a:r>
            <a:r>
              <a:rPr sz="2400" spc="20" dirty="0">
                <a:solidFill>
                  <a:srgbClr val="22373A"/>
                </a:solidFill>
                <a:cs typeface="Tahoma"/>
              </a:rPr>
              <a:t> </a:t>
            </a:r>
            <a:r>
              <a:rPr sz="2400" spc="-59" dirty="0">
                <a:solidFill>
                  <a:srgbClr val="22373A"/>
                </a:solidFill>
                <a:cs typeface="Tahoma"/>
              </a:rPr>
              <a:t>integration</a:t>
            </a:r>
            <a:r>
              <a:rPr sz="2400" spc="20" dirty="0">
                <a:solidFill>
                  <a:srgbClr val="22373A"/>
                </a:solidFill>
                <a:cs typeface="Tahoma"/>
              </a:rPr>
              <a:t> </a:t>
            </a:r>
            <a:r>
              <a:rPr sz="2400" spc="-109" dirty="0">
                <a:solidFill>
                  <a:srgbClr val="22373A"/>
                </a:solidFill>
                <a:cs typeface="Tahoma"/>
              </a:rPr>
              <a:t>suffers</a:t>
            </a:r>
            <a:r>
              <a:rPr sz="2400" spc="20" dirty="0">
                <a:solidFill>
                  <a:srgbClr val="22373A"/>
                </a:solidFill>
                <a:cs typeface="Tahoma"/>
              </a:rPr>
              <a:t> </a:t>
            </a:r>
            <a:r>
              <a:rPr sz="2400" spc="-79" dirty="0">
                <a:solidFill>
                  <a:srgbClr val="22373A"/>
                </a:solidFill>
                <a:cs typeface="Tahoma"/>
              </a:rPr>
              <a:t>from</a:t>
            </a:r>
            <a:r>
              <a:rPr sz="2400" spc="20" dirty="0">
                <a:solidFill>
                  <a:srgbClr val="22373A"/>
                </a:solidFill>
                <a:cs typeface="Tahoma"/>
              </a:rPr>
              <a:t> </a:t>
            </a:r>
            <a:r>
              <a:rPr sz="2400" spc="-69" dirty="0" err="1">
                <a:solidFill>
                  <a:srgbClr val="22373A"/>
                </a:solidFill>
                <a:cs typeface="Tahoma"/>
              </a:rPr>
              <a:t>accum</a:t>
            </a:r>
            <a:r>
              <a:rPr lang="en-GB" sz="2400" spc="-69" dirty="0">
                <a:solidFill>
                  <a:srgbClr val="22373A"/>
                </a:solidFill>
                <a:cs typeface="Tahoma"/>
              </a:rPr>
              <a:t>u</a:t>
            </a:r>
            <a:r>
              <a:rPr sz="2400" spc="-69" dirty="0">
                <a:solidFill>
                  <a:srgbClr val="22373A"/>
                </a:solidFill>
                <a:cs typeface="Tahoma"/>
              </a:rPr>
              <a:t>lative</a:t>
            </a:r>
            <a:r>
              <a:rPr sz="2400" spc="20" dirty="0">
                <a:solidFill>
                  <a:srgbClr val="22373A"/>
                </a:solidFill>
                <a:cs typeface="Tahoma"/>
              </a:rPr>
              <a:t> </a:t>
            </a:r>
            <a:r>
              <a:rPr sz="2400" spc="-20" dirty="0">
                <a:solidFill>
                  <a:srgbClr val="22373A"/>
                </a:solidFill>
                <a:cs typeface="Tahoma"/>
              </a:rPr>
              <a:t>drift</a:t>
            </a:r>
            <a:endParaRPr sz="2400" dirty="0">
              <a:cs typeface="Tahoma"/>
            </a:endParaRPr>
          </a:p>
          <a:p>
            <a:pPr marL="374997" indent="-351088">
              <a:spcBef>
                <a:spcPts val="476"/>
              </a:spcBef>
              <a:buFont typeface="Wingdings" pitchFamily="2" charset="2"/>
              <a:buChar char="q"/>
              <a:tabLst>
                <a:tab pos="376255" algn="l"/>
              </a:tabLst>
            </a:pPr>
            <a:r>
              <a:rPr sz="2400" spc="10" dirty="0">
                <a:solidFill>
                  <a:srgbClr val="22373A"/>
                </a:solidFill>
                <a:cs typeface="Tahoma"/>
              </a:rPr>
              <a:t>IMU</a:t>
            </a:r>
            <a:r>
              <a:rPr sz="2400" spc="30" dirty="0">
                <a:solidFill>
                  <a:srgbClr val="22373A"/>
                </a:solidFill>
                <a:cs typeface="Tahoma"/>
              </a:rPr>
              <a:t> </a:t>
            </a:r>
            <a:r>
              <a:rPr sz="2400" spc="-139" dirty="0">
                <a:solidFill>
                  <a:srgbClr val="22373A"/>
                </a:solidFill>
                <a:cs typeface="Tahoma"/>
              </a:rPr>
              <a:t>sensors</a:t>
            </a:r>
            <a:r>
              <a:rPr sz="2400" spc="30" dirty="0">
                <a:solidFill>
                  <a:srgbClr val="22373A"/>
                </a:solidFill>
                <a:cs typeface="Tahoma"/>
              </a:rPr>
              <a:t> </a:t>
            </a:r>
            <a:r>
              <a:rPr sz="2400" spc="-139" dirty="0">
                <a:solidFill>
                  <a:srgbClr val="22373A"/>
                </a:solidFill>
                <a:cs typeface="Tahoma"/>
              </a:rPr>
              <a:t>are</a:t>
            </a:r>
            <a:r>
              <a:rPr sz="2400" spc="40" dirty="0">
                <a:solidFill>
                  <a:srgbClr val="22373A"/>
                </a:solidFill>
                <a:cs typeface="Tahoma"/>
              </a:rPr>
              <a:t> </a:t>
            </a:r>
            <a:r>
              <a:rPr sz="2400" spc="-119" dirty="0">
                <a:solidFill>
                  <a:srgbClr val="22373A"/>
                </a:solidFill>
                <a:cs typeface="Tahoma"/>
              </a:rPr>
              <a:t>present</a:t>
            </a:r>
            <a:r>
              <a:rPr sz="2400" spc="30" dirty="0">
                <a:solidFill>
                  <a:srgbClr val="22373A"/>
                </a:solidFill>
                <a:cs typeface="Tahoma"/>
              </a:rPr>
              <a:t> </a:t>
            </a:r>
            <a:r>
              <a:rPr sz="2400" spc="-40" dirty="0">
                <a:solidFill>
                  <a:srgbClr val="22373A"/>
                </a:solidFill>
                <a:cs typeface="Tahoma"/>
              </a:rPr>
              <a:t>in</a:t>
            </a:r>
            <a:r>
              <a:rPr sz="2400" spc="30" dirty="0">
                <a:solidFill>
                  <a:srgbClr val="22373A"/>
                </a:solidFill>
                <a:cs typeface="Tahoma"/>
              </a:rPr>
              <a:t> </a:t>
            </a:r>
            <a:r>
              <a:rPr sz="2400" spc="-30" dirty="0">
                <a:solidFill>
                  <a:srgbClr val="22373A"/>
                </a:solidFill>
                <a:cs typeface="Tahoma"/>
              </a:rPr>
              <a:t>all</a:t>
            </a:r>
            <a:r>
              <a:rPr sz="2400" spc="40" dirty="0">
                <a:solidFill>
                  <a:srgbClr val="22373A"/>
                </a:solidFill>
                <a:cs typeface="Tahoma"/>
              </a:rPr>
              <a:t> </a:t>
            </a:r>
            <a:r>
              <a:rPr sz="2400" spc="-99" dirty="0">
                <a:solidFill>
                  <a:srgbClr val="22373A"/>
                </a:solidFill>
                <a:cs typeface="Tahoma"/>
              </a:rPr>
              <a:t>modern</a:t>
            </a:r>
            <a:r>
              <a:rPr sz="2400" spc="30" dirty="0">
                <a:solidFill>
                  <a:srgbClr val="22373A"/>
                </a:solidFill>
                <a:cs typeface="Tahoma"/>
              </a:rPr>
              <a:t> </a:t>
            </a:r>
            <a:r>
              <a:rPr sz="2400" spc="-109" dirty="0">
                <a:solidFill>
                  <a:srgbClr val="22373A"/>
                </a:solidFill>
                <a:cs typeface="Tahoma"/>
              </a:rPr>
              <a:t>smartphones</a:t>
            </a:r>
            <a:endParaRPr sz="2400" dirty="0">
              <a:cs typeface="Tahoma"/>
            </a:endParaRP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30" dirty="0"/>
              <a:t>Inertial</a:t>
            </a:r>
            <a:r>
              <a:rPr spc="149" dirty="0"/>
              <a:t> </a:t>
            </a:r>
            <a:r>
              <a:rPr spc="-59" dirty="0"/>
              <a:t>Measurement</a:t>
            </a:r>
          </a:p>
        </p:txBody>
      </p:sp>
      <p:sp>
        <p:nvSpPr>
          <p:cNvPr id="3" name="object 3"/>
          <p:cNvSpPr txBox="1"/>
          <p:nvPr/>
        </p:nvSpPr>
        <p:spPr>
          <a:xfrm>
            <a:off x="1252443" y="946924"/>
            <a:ext cx="9682849" cy="433538"/>
          </a:xfrm>
          <a:prstGeom prst="rect">
            <a:avLst/>
          </a:prstGeom>
        </p:spPr>
        <p:txBody>
          <a:bodyPr vert="horz" wrap="square" lIns="0" tIns="25167" rIns="0" bIns="0" rtlCol="0">
            <a:spAutoFit/>
          </a:bodyPr>
          <a:lstStyle/>
          <a:p>
            <a:pPr marL="425330" marR="60402" indent="-351088">
              <a:lnSpc>
                <a:spcPct val="118000"/>
              </a:lnSpc>
              <a:spcBef>
                <a:spcPts val="198"/>
              </a:spcBef>
              <a:buFont typeface="Wingdings" pitchFamily="2" charset="2"/>
              <a:buChar char="q"/>
              <a:tabLst>
                <a:tab pos="426591" algn="l"/>
              </a:tabLst>
            </a:pPr>
            <a:r>
              <a:rPr sz="2400" spc="-89" dirty="0">
                <a:solidFill>
                  <a:srgbClr val="22373A"/>
                </a:solidFill>
                <a:cs typeface="Tahoma"/>
              </a:rPr>
              <a:t>Deep-learning</a:t>
            </a:r>
            <a:r>
              <a:rPr sz="2400" spc="30" dirty="0">
                <a:solidFill>
                  <a:srgbClr val="22373A"/>
                </a:solidFill>
                <a:cs typeface="Tahoma"/>
              </a:rPr>
              <a:t> </a:t>
            </a:r>
            <a:r>
              <a:rPr sz="2400" spc="-79" dirty="0">
                <a:solidFill>
                  <a:srgbClr val="22373A"/>
                </a:solidFill>
                <a:cs typeface="Tahoma"/>
              </a:rPr>
              <a:t>the</a:t>
            </a:r>
            <a:r>
              <a:rPr sz="2400" spc="40" dirty="0">
                <a:solidFill>
                  <a:srgbClr val="22373A"/>
                </a:solidFill>
                <a:cs typeface="Tahoma"/>
              </a:rPr>
              <a:t> </a:t>
            </a:r>
            <a:r>
              <a:rPr sz="2400" spc="-69" dirty="0">
                <a:solidFill>
                  <a:srgbClr val="22373A"/>
                </a:solidFill>
                <a:cs typeface="Tahoma"/>
              </a:rPr>
              <a:t>relationship</a:t>
            </a:r>
            <a:r>
              <a:rPr sz="2400" spc="40" dirty="0">
                <a:solidFill>
                  <a:srgbClr val="22373A"/>
                </a:solidFill>
                <a:cs typeface="Tahoma"/>
              </a:rPr>
              <a:t> </a:t>
            </a:r>
            <a:r>
              <a:rPr sz="2400" spc="-139" dirty="0">
                <a:solidFill>
                  <a:srgbClr val="22373A"/>
                </a:solidFill>
                <a:cs typeface="Tahoma"/>
              </a:rPr>
              <a:t>between</a:t>
            </a:r>
            <a:r>
              <a:rPr sz="2400" spc="40" dirty="0">
                <a:solidFill>
                  <a:srgbClr val="22373A"/>
                </a:solidFill>
                <a:cs typeface="Tahoma"/>
              </a:rPr>
              <a:t> </a:t>
            </a:r>
            <a:r>
              <a:rPr sz="2400" spc="-50" dirty="0">
                <a:solidFill>
                  <a:srgbClr val="22373A"/>
                </a:solidFill>
                <a:cs typeface="Tahoma"/>
              </a:rPr>
              <a:t>inertial</a:t>
            </a:r>
            <a:r>
              <a:rPr sz="2400" spc="40" dirty="0">
                <a:solidFill>
                  <a:srgbClr val="22373A"/>
                </a:solidFill>
                <a:cs typeface="Tahoma"/>
              </a:rPr>
              <a:t> </a:t>
            </a:r>
            <a:r>
              <a:rPr sz="2400" spc="-139" dirty="0">
                <a:solidFill>
                  <a:srgbClr val="22373A"/>
                </a:solidFill>
                <a:cs typeface="Tahoma"/>
              </a:rPr>
              <a:t>sensors</a:t>
            </a:r>
            <a:r>
              <a:rPr sz="2400" spc="40" dirty="0">
                <a:solidFill>
                  <a:srgbClr val="22373A"/>
                </a:solidFill>
                <a:cs typeface="Tahoma"/>
              </a:rPr>
              <a:t> </a:t>
            </a:r>
            <a:r>
              <a:rPr sz="2400" spc="-99" dirty="0">
                <a:solidFill>
                  <a:srgbClr val="22373A"/>
                </a:solidFill>
                <a:cs typeface="Tahoma"/>
              </a:rPr>
              <a:t>and </a:t>
            </a:r>
            <a:r>
              <a:rPr sz="2400" spc="-654" dirty="0">
                <a:solidFill>
                  <a:srgbClr val="22373A"/>
                </a:solidFill>
                <a:cs typeface="Tahoma"/>
              </a:rPr>
              <a:t> </a:t>
            </a:r>
            <a:r>
              <a:rPr sz="2400" spc="-69" dirty="0">
                <a:solidFill>
                  <a:srgbClr val="22373A"/>
                </a:solidFill>
                <a:cs typeface="Tahoma"/>
              </a:rPr>
              <a:t>resultant</a:t>
            </a:r>
            <a:r>
              <a:rPr sz="2400" spc="20" dirty="0">
                <a:solidFill>
                  <a:srgbClr val="22373A"/>
                </a:solidFill>
                <a:cs typeface="Tahoma"/>
              </a:rPr>
              <a:t> </a:t>
            </a:r>
            <a:r>
              <a:rPr sz="2400" spc="-69" dirty="0">
                <a:solidFill>
                  <a:srgbClr val="22373A"/>
                </a:solidFill>
                <a:cs typeface="Tahoma"/>
              </a:rPr>
              <a:t>trajectory</a:t>
            </a:r>
            <a:r>
              <a:rPr sz="2400" spc="-103" baseline="27777" dirty="0">
                <a:solidFill>
                  <a:srgbClr val="22373A"/>
                </a:solidFill>
                <a:cs typeface="Arial"/>
              </a:rPr>
              <a:t>3</a:t>
            </a:r>
            <a:endParaRPr sz="2400" baseline="27777" dirty="0">
              <a:cs typeface="Arial"/>
            </a:endParaRPr>
          </a:p>
        </p:txBody>
      </p:sp>
      <p:pic>
        <p:nvPicPr>
          <p:cNvPr id="4" name="object 4"/>
          <p:cNvPicPr/>
          <p:nvPr/>
        </p:nvPicPr>
        <p:blipFill>
          <a:blip r:embed="rId3" cstate="print"/>
          <a:stretch>
            <a:fillRect/>
          </a:stretch>
        </p:blipFill>
        <p:spPr>
          <a:xfrm>
            <a:off x="1697575" y="1380462"/>
            <a:ext cx="8115881" cy="4007362"/>
          </a:xfrm>
          <a:prstGeom prst="rect">
            <a:avLst/>
          </a:prstGeom>
        </p:spPr>
      </p:pic>
      <p:sp>
        <p:nvSpPr>
          <p:cNvPr id="5" name="object 5"/>
          <p:cNvSpPr/>
          <p:nvPr/>
        </p:nvSpPr>
        <p:spPr>
          <a:xfrm>
            <a:off x="2241577" y="5603551"/>
            <a:ext cx="3624044" cy="0"/>
          </a:xfrm>
          <a:custGeom>
            <a:avLst/>
            <a:gdLst/>
            <a:ahLst/>
            <a:cxnLst/>
            <a:rect l="l" t="t" r="r" b="b"/>
            <a:pathLst>
              <a:path w="1828800">
                <a:moveTo>
                  <a:pt x="0" y="0"/>
                </a:moveTo>
                <a:lnTo>
                  <a:pt x="1828800" y="0"/>
                </a:lnTo>
              </a:path>
            </a:pathLst>
          </a:custGeom>
          <a:ln w="5054">
            <a:solidFill>
              <a:srgbClr val="394B4E"/>
            </a:solidFill>
          </a:ln>
        </p:spPr>
        <p:txBody>
          <a:bodyPr wrap="square" lIns="0" tIns="0" rIns="0" bIns="0" rtlCol="0"/>
          <a:lstStyle/>
          <a:p>
            <a:endParaRPr sz="3567"/>
          </a:p>
        </p:txBody>
      </p:sp>
      <p:sp>
        <p:nvSpPr>
          <p:cNvPr id="6" name="object 6"/>
          <p:cNvSpPr txBox="1"/>
          <p:nvPr/>
        </p:nvSpPr>
        <p:spPr>
          <a:xfrm>
            <a:off x="2166077" y="5607831"/>
            <a:ext cx="7178879" cy="562355"/>
          </a:xfrm>
          <a:prstGeom prst="rect">
            <a:avLst/>
          </a:prstGeom>
        </p:spPr>
        <p:txBody>
          <a:bodyPr vert="horz" wrap="square" lIns="0" tIns="25167" rIns="0" bIns="0" rtlCol="0">
            <a:spAutoFit/>
          </a:bodyPr>
          <a:lstStyle/>
          <a:p>
            <a:pPr marL="75503" marR="60402" indent="67952">
              <a:lnSpc>
                <a:spcPct val="113399"/>
              </a:lnSpc>
              <a:spcBef>
                <a:spcPts val="198"/>
              </a:spcBef>
            </a:pPr>
            <a:r>
              <a:rPr sz="1784" spc="-59" baseline="27777" dirty="0">
                <a:solidFill>
                  <a:srgbClr val="394B4E"/>
                </a:solidFill>
                <a:latin typeface="Arial"/>
                <a:cs typeface="Arial"/>
              </a:rPr>
              <a:t>3</a:t>
            </a:r>
            <a:r>
              <a:rPr sz="1585" spc="-40" dirty="0">
                <a:solidFill>
                  <a:srgbClr val="22373A"/>
                </a:solidFill>
                <a:latin typeface="Arial"/>
                <a:cs typeface="Arial"/>
              </a:rPr>
              <a:t>Changhao</a:t>
            </a:r>
            <a:r>
              <a:rPr sz="1585" spc="109" dirty="0">
                <a:solidFill>
                  <a:srgbClr val="22373A"/>
                </a:solidFill>
                <a:latin typeface="Arial"/>
                <a:cs typeface="Arial"/>
              </a:rPr>
              <a:t> </a:t>
            </a:r>
            <a:r>
              <a:rPr sz="1585" spc="-59" dirty="0">
                <a:solidFill>
                  <a:srgbClr val="22373A"/>
                </a:solidFill>
                <a:latin typeface="Arial"/>
                <a:cs typeface="Arial"/>
              </a:rPr>
              <a:t>Chen</a:t>
            </a:r>
            <a:r>
              <a:rPr sz="1585" spc="119" dirty="0">
                <a:solidFill>
                  <a:srgbClr val="22373A"/>
                </a:solidFill>
                <a:latin typeface="Arial"/>
                <a:cs typeface="Arial"/>
              </a:rPr>
              <a:t> </a:t>
            </a:r>
            <a:r>
              <a:rPr sz="1585" spc="10" dirty="0">
                <a:solidFill>
                  <a:srgbClr val="22373A"/>
                </a:solidFill>
                <a:latin typeface="Arial"/>
                <a:cs typeface="Arial"/>
              </a:rPr>
              <a:t>et</a:t>
            </a:r>
            <a:r>
              <a:rPr sz="1585" spc="109" dirty="0">
                <a:solidFill>
                  <a:srgbClr val="22373A"/>
                </a:solidFill>
                <a:latin typeface="Arial"/>
                <a:cs typeface="Arial"/>
              </a:rPr>
              <a:t> </a:t>
            </a:r>
            <a:r>
              <a:rPr sz="1585" spc="-10" dirty="0">
                <a:solidFill>
                  <a:srgbClr val="22373A"/>
                </a:solidFill>
                <a:latin typeface="Arial"/>
                <a:cs typeface="Arial"/>
              </a:rPr>
              <a:t>al.</a:t>
            </a:r>
            <a:r>
              <a:rPr sz="1585" spc="119" dirty="0">
                <a:solidFill>
                  <a:srgbClr val="22373A"/>
                </a:solidFill>
                <a:latin typeface="Arial"/>
                <a:cs typeface="Arial"/>
              </a:rPr>
              <a:t> </a:t>
            </a:r>
            <a:r>
              <a:rPr sz="1585" spc="50" dirty="0">
                <a:solidFill>
                  <a:srgbClr val="22373A"/>
                </a:solidFill>
                <a:latin typeface="Arial"/>
                <a:cs typeface="Arial"/>
              </a:rPr>
              <a:t>“IONet:</a:t>
            </a:r>
            <a:r>
              <a:rPr sz="1585" spc="307" dirty="0">
                <a:solidFill>
                  <a:srgbClr val="22373A"/>
                </a:solidFill>
                <a:latin typeface="Arial"/>
                <a:cs typeface="Arial"/>
              </a:rPr>
              <a:t> </a:t>
            </a:r>
            <a:r>
              <a:rPr sz="1585" spc="-30" dirty="0">
                <a:solidFill>
                  <a:srgbClr val="22373A"/>
                </a:solidFill>
                <a:latin typeface="Arial"/>
                <a:cs typeface="Arial"/>
              </a:rPr>
              <a:t>Learning</a:t>
            </a:r>
            <a:r>
              <a:rPr sz="1585" spc="119" dirty="0">
                <a:solidFill>
                  <a:srgbClr val="22373A"/>
                </a:solidFill>
                <a:latin typeface="Arial"/>
                <a:cs typeface="Arial"/>
              </a:rPr>
              <a:t> </a:t>
            </a:r>
            <a:r>
              <a:rPr sz="1585" spc="59" dirty="0">
                <a:solidFill>
                  <a:srgbClr val="22373A"/>
                </a:solidFill>
                <a:latin typeface="Arial"/>
                <a:cs typeface="Arial"/>
              </a:rPr>
              <a:t>to</a:t>
            </a:r>
            <a:r>
              <a:rPr sz="1585" spc="109" dirty="0">
                <a:solidFill>
                  <a:srgbClr val="22373A"/>
                </a:solidFill>
                <a:latin typeface="Arial"/>
                <a:cs typeface="Arial"/>
              </a:rPr>
              <a:t> </a:t>
            </a:r>
            <a:r>
              <a:rPr sz="1585" spc="-50" dirty="0">
                <a:solidFill>
                  <a:srgbClr val="22373A"/>
                </a:solidFill>
                <a:latin typeface="Arial"/>
                <a:cs typeface="Arial"/>
              </a:rPr>
              <a:t>Cure</a:t>
            </a:r>
            <a:r>
              <a:rPr sz="1585" spc="119" dirty="0">
                <a:solidFill>
                  <a:srgbClr val="22373A"/>
                </a:solidFill>
                <a:latin typeface="Arial"/>
                <a:cs typeface="Arial"/>
              </a:rPr>
              <a:t> </a:t>
            </a:r>
            <a:r>
              <a:rPr sz="1585" dirty="0">
                <a:solidFill>
                  <a:srgbClr val="22373A"/>
                </a:solidFill>
                <a:latin typeface="Arial"/>
                <a:cs typeface="Arial"/>
              </a:rPr>
              <a:t>the</a:t>
            </a:r>
            <a:r>
              <a:rPr sz="1585" spc="109" dirty="0">
                <a:solidFill>
                  <a:srgbClr val="22373A"/>
                </a:solidFill>
                <a:latin typeface="Arial"/>
                <a:cs typeface="Arial"/>
              </a:rPr>
              <a:t> </a:t>
            </a:r>
            <a:r>
              <a:rPr sz="1585" spc="-69" dirty="0">
                <a:solidFill>
                  <a:srgbClr val="22373A"/>
                </a:solidFill>
                <a:latin typeface="Arial"/>
                <a:cs typeface="Arial"/>
              </a:rPr>
              <a:t>Curse</a:t>
            </a:r>
            <a:r>
              <a:rPr sz="1585" spc="119" dirty="0">
                <a:solidFill>
                  <a:srgbClr val="22373A"/>
                </a:solidFill>
                <a:latin typeface="Arial"/>
                <a:cs typeface="Arial"/>
              </a:rPr>
              <a:t> </a:t>
            </a:r>
            <a:r>
              <a:rPr sz="1585" spc="10" dirty="0">
                <a:solidFill>
                  <a:srgbClr val="22373A"/>
                </a:solidFill>
                <a:latin typeface="Arial"/>
                <a:cs typeface="Arial"/>
              </a:rPr>
              <a:t>of</a:t>
            </a:r>
            <a:r>
              <a:rPr sz="1585" spc="119" dirty="0">
                <a:solidFill>
                  <a:srgbClr val="22373A"/>
                </a:solidFill>
                <a:latin typeface="Arial"/>
                <a:cs typeface="Arial"/>
              </a:rPr>
              <a:t> </a:t>
            </a:r>
            <a:r>
              <a:rPr sz="1585" spc="79" dirty="0">
                <a:solidFill>
                  <a:srgbClr val="22373A"/>
                </a:solidFill>
                <a:latin typeface="Arial"/>
                <a:cs typeface="Arial"/>
              </a:rPr>
              <a:t>Drift</a:t>
            </a:r>
            <a:r>
              <a:rPr sz="1585" spc="109" dirty="0">
                <a:solidFill>
                  <a:srgbClr val="22373A"/>
                </a:solidFill>
                <a:latin typeface="Arial"/>
                <a:cs typeface="Arial"/>
              </a:rPr>
              <a:t> </a:t>
            </a:r>
            <a:r>
              <a:rPr sz="1585" spc="10" dirty="0">
                <a:solidFill>
                  <a:srgbClr val="22373A"/>
                </a:solidFill>
                <a:latin typeface="Arial"/>
                <a:cs typeface="Arial"/>
              </a:rPr>
              <a:t>in</a:t>
            </a:r>
            <a:r>
              <a:rPr sz="1585" spc="119" dirty="0">
                <a:solidFill>
                  <a:srgbClr val="22373A"/>
                </a:solidFill>
                <a:latin typeface="Arial"/>
                <a:cs typeface="Arial"/>
              </a:rPr>
              <a:t> </a:t>
            </a:r>
            <a:r>
              <a:rPr sz="1585" spc="10" dirty="0">
                <a:solidFill>
                  <a:srgbClr val="22373A"/>
                </a:solidFill>
                <a:latin typeface="Arial"/>
                <a:cs typeface="Arial"/>
              </a:rPr>
              <a:t>Inertial </a:t>
            </a:r>
            <a:r>
              <a:rPr sz="1585" spc="-416" dirty="0">
                <a:solidFill>
                  <a:srgbClr val="22373A"/>
                </a:solidFill>
                <a:latin typeface="Arial"/>
                <a:cs typeface="Arial"/>
              </a:rPr>
              <a:t> </a:t>
            </a:r>
            <a:r>
              <a:rPr sz="1585" dirty="0">
                <a:solidFill>
                  <a:srgbClr val="22373A"/>
                </a:solidFill>
                <a:latin typeface="Arial"/>
                <a:cs typeface="Arial"/>
              </a:rPr>
              <a:t>Odometry”.</a:t>
            </a:r>
            <a:r>
              <a:rPr sz="1585" spc="297" dirty="0">
                <a:solidFill>
                  <a:srgbClr val="22373A"/>
                </a:solidFill>
                <a:latin typeface="Arial"/>
                <a:cs typeface="Arial"/>
              </a:rPr>
              <a:t> </a:t>
            </a:r>
            <a:r>
              <a:rPr sz="1585" spc="10" dirty="0">
                <a:solidFill>
                  <a:srgbClr val="6E7B7D"/>
                </a:solidFill>
                <a:latin typeface="Arial"/>
                <a:cs typeface="Arial"/>
              </a:rPr>
              <a:t>In:</a:t>
            </a:r>
            <a:r>
              <a:rPr sz="1585" spc="307" dirty="0">
                <a:solidFill>
                  <a:srgbClr val="6E7B7D"/>
                </a:solidFill>
                <a:latin typeface="Arial"/>
                <a:cs typeface="Arial"/>
              </a:rPr>
              <a:t> </a:t>
            </a:r>
            <a:r>
              <a:rPr lang="en-GB" sz="1600" i="1" dirty="0"/>
              <a:t>IEEE Transactions on Mobile Computing 2020.</a:t>
            </a:r>
            <a:endParaRPr sz="1585" i="1" dirty="0">
              <a:latin typeface="Arial"/>
              <a:cs typeface="Arial"/>
            </a:endParaRP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75503">
              <a:lnSpc>
                <a:spcPct val="100000"/>
              </a:lnSpc>
              <a:spcBef>
                <a:spcPts val="188"/>
              </a:spcBef>
            </a:pPr>
            <a:r>
              <a:rPr spc="-50" dirty="0"/>
              <a:t>LiFi</a:t>
            </a:r>
            <a:r>
              <a:rPr sz="2378" b="0" spc="-73" baseline="31250" dirty="0">
                <a:latin typeface="Arial"/>
                <a:cs typeface="Arial"/>
              </a:rPr>
              <a:t>4</a:t>
            </a:r>
            <a:endParaRPr sz="2378" baseline="31250">
              <a:latin typeface="Arial"/>
              <a:cs typeface="Arial"/>
            </a:endParaRPr>
          </a:p>
        </p:txBody>
      </p:sp>
      <p:sp>
        <p:nvSpPr>
          <p:cNvPr id="3" name="object 3"/>
          <p:cNvSpPr txBox="1"/>
          <p:nvPr/>
        </p:nvSpPr>
        <p:spPr>
          <a:xfrm>
            <a:off x="2972512" y="1040770"/>
            <a:ext cx="7146177" cy="392203"/>
          </a:xfrm>
          <a:prstGeom prst="rect">
            <a:avLst/>
          </a:prstGeom>
        </p:spPr>
        <p:txBody>
          <a:bodyPr vert="horz" wrap="square" lIns="0" tIns="22650" rIns="0" bIns="0" rtlCol="0">
            <a:spAutoFit/>
          </a:bodyPr>
          <a:lstStyle/>
          <a:p>
            <a:pPr marL="374997" indent="-351088">
              <a:spcBef>
                <a:spcPts val="178"/>
              </a:spcBef>
              <a:buFont typeface="Wingdings" pitchFamily="2" charset="2"/>
              <a:buChar char="q"/>
              <a:tabLst>
                <a:tab pos="376255" algn="l"/>
              </a:tabLst>
            </a:pPr>
            <a:r>
              <a:rPr sz="2400" spc="-99" dirty="0">
                <a:solidFill>
                  <a:srgbClr val="22373A"/>
                </a:solidFill>
                <a:cs typeface="Tahoma"/>
              </a:rPr>
              <a:t>Use</a:t>
            </a:r>
            <a:r>
              <a:rPr sz="2400" spc="20" dirty="0">
                <a:solidFill>
                  <a:srgbClr val="22373A"/>
                </a:solidFill>
                <a:cs typeface="Tahoma"/>
              </a:rPr>
              <a:t> </a:t>
            </a:r>
            <a:r>
              <a:rPr sz="2400" spc="-59" dirty="0">
                <a:solidFill>
                  <a:srgbClr val="22373A"/>
                </a:solidFill>
                <a:cs typeface="Tahoma"/>
              </a:rPr>
              <a:t>constellation</a:t>
            </a:r>
            <a:r>
              <a:rPr sz="2400" spc="30" dirty="0">
                <a:solidFill>
                  <a:srgbClr val="22373A"/>
                </a:solidFill>
                <a:cs typeface="Tahoma"/>
              </a:rPr>
              <a:t> </a:t>
            </a:r>
            <a:r>
              <a:rPr sz="2400" spc="-69" dirty="0">
                <a:solidFill>
                  <a:srgbClr val="22373A"/>
                </a:solidFill>
                <a:cs typeface="Tahoma"/>
              </a:rPr>
              <a:t>of</a:t>
            </a:r>
            <a:r>
              <a:rPr sz="2400" spc="30" dirty="0">
                <a:solidFill>
                  <a:srgbClr val="22373A"/>
                </a:solidFill>
                <a:cs typeface="Tahoma"/>
              </a:rPr>
              <a:t> </a:t>
            </a:r>
            <a:r>
              <a:rPr sz="2400" spc="20" dirty="0">
                <a:solidFill>
                  <a:srgbClr val="22373A"/>
                </a:solidFill>
                <a:cs typeface="Tahoma"/>
              </a:rPr>
              <a:t>LEDs</a:t>
            </a:r>
            <a:r>
              <a:rPr sz="2400" spc="30" dirty="0">
                <a:solidFill>
                  <a:srgbClr val="22373A"/>
                </a:solidFill>
                <a:cs typeface="Tahoma"/>
              </a:rPr>
              <a:t> </a:t>
            </a:r>
            <a:r>
              <a:rPr sz="2400" spc="-30" dirty="0">
                <a:solidFill>
                  <a:srgbClr val="22373A"/>
                </a:solidFill>
                <a:cs typeface="Tahoma"/>
              </a:rPr>
              <a:t>to</a:t>
            </a:r>
            <a:r>
              <a:rPr sz="2400" spc="20" dirty="0">
                <a:solidFill>
                  <a:srgbClr val="22373A"/>
                </a:solidFill>
                <a:cs typeface="Tahoma"/>
              </a:rPr>
              <a:t> </a:t>
            </a:r>
            <a:r>
              <a:rPr sz="2400" spc="-99" dirty="0">
                <a:solidFill>
                  <a:srgbClr val="22373A"/>
                </a:solidFill>
                <a:cs typeface="Tahoma"/>
              </a:rPr>
              <a:t>determine</a:t>
            </a:r>
            <a:r>
              <a:rPr sz="2400" spc="30" dirty="0">
                <a:solidFill>
                  <a:srgbClr val="22373A"/>
                </a:solidFill>
                <a:cs typeface="Tahoma"/>
              </a:rPr>
              <a:t> </a:t>
            </a:r>
            <a:r>
              <a:rPr sz="2400" spc="-40" dirty="0">
                <a:solidFill>
                  <a:srgbClr val="22373A"/>
                </a:solidFill>
                <a:cs typeface="Tahoma"/>
              </a:rPr>
              <a:t>3-D</a:t>
            </a:r>
            <a:r>
              <a:rPr sz="2400" spc="30" dirty="0">
                <a:solidFill>
                  <a:srgbClr val="22373A"/>
                </a:solidFill>
                <a:cs typeface="Tahoma"/>
              </a:rPr>
              <a:t> </a:t>
            </a:r>
            <a:r>
              <a:rPr sz="2400" spc="-40" dirty="0">
                <a:solidFill>
                  <a:srgbClr val="22373A"/>
                </a:solidFill>
                <a:cs typeface="Tahoma"/>
              </a:rPr>
              <a:t>location</a:t>
            </a:r>
            <a:endParaRPr sz="2400" dirty="0">
              <a:cs typeface="Tahoma"/>
            </a:endParaRPr>
          </a:p>
        </p:txBody>
      </p:sp>
      <p:grpSp>
        <p:nvGrpSpPr>
          <p:cNvPr id="4" name="object 4"/>
          <p:cNvGrpSpPr/>
          <p:nvPr/>
        </p:nvGrpSpPr>
        <p:grpSpPr>
          <a:xfrm>
            <a:off x="2241579" y="2021547"/>
            <a:ext cx="6140123" cy="3787441"/>
            <a:chOff x="359994" y="832712"/>
            <a:chExt cx="3402329" cy="2098675"/>
          </a:xfrm>
        </p:grpSpPr>
        <p:pic>
          <p:nvPicPr>
            <p:cNvPr id="5" name="object 5"/>
            <p:cNvPicPr/>
            <p:nvPr/>
          </p:nvPicPr>
          <p:blipFill>
            <a:blip r:embed="rId3" cstate="print"/>
            <a:stretch>
              <a:fillRect/>
            </a:stretch>
          </p:blipFill>
          <p:spPr>
            <a:xfrm>
              <a:off x="845997" y="832712"/>
              <a:ext cx="2915911" cy="2055077"/>
            </a:xfrm>
            <a:prstGeom prst="rect">
              <a:avLst/>
            </a:prstGeom>
          </p:spPr>
        </p:pic>
        <p:sp>
          <p:nvSpPr>
            <p:cNvPr id="6" name="object 6"/>
            <p:cNvSpPr/>
            <p:nvPr/>
          </p:nvSpPr>
          <p:spPr>
            <a:xfrm>
              <a:off x="359994" y="2928277"/>
              <a:ext cx="1828800" cy="0"/>
            </a:xfrm>
            <a:custGeom>
              <a:avLst/>
              <a:gdLst/>
              <a:ahLst/>
              <a:cxnLst/>
              <a:rect l="l" t="t" r="r" b="b"/>
              <a:pathLst>
                <a:path w="1828800">
                  <a:moveTo>
                    <a:pt x="0" y="0"/>
                  </a:moveTo>
                  <a:lnTo>
                    <a:pt x="1828800" y="0"/>
                  </a:lnTo>
                </a:path>
              </a:pathLst>
            </a:custGeom>
            <a:ln w="5054">
              <a:solidFill>
                <a:srgbClr val="394B4E"/>
              </a:solidFill>
            </a:ln>
          </p:spPr>
          <p:txBody>
            <a:bodyPr wrap="square" lIns="0" tIns="0" rIns="0" bIns="0" rtlCol="0"/>
            <a:lstStyle/>
            <a:p>
              <a:endParaRPr sz="3567"/>
            </a:p>
          </p:txBody>
        </p:sp>
      </p:grpSp>
      <p:sp>
        <p:nvSpPr>
          <p:cNvPr id="7" name="object 7"/>
          <p:cNvSpPr txBox="1"/>
          <p:nvPr/>
        </p:nvSpPr>
        <p:spPr>
          <a:xfrm>
            <a:off x="2166076" y="5776984"/>
            <a:ext cx="7650760" cy="829800"/>
          </a:xfrm>
          <a:prstGeom prst="rect">
            <a:avLst/>
          </a:prstGeom>
        </p:spPr>
        <p:txBody>
          <a:bodyPr vert="horz" wrap="square" lIns="0" tIns="25167" rIns="0" bIns="0" rtlCol="0">
            <a:spAutoFit/>
          </a:bodyPr>
          <a:lstStyle/>
          <a:p>
            <a:pPr marL="75503" marR="60402" indent="67952">
              <a:lnSpc>
                <a:spcPct val="113399"/>
              </a:lnSpc>
              <a:spcBef>
                <a:spcPts val="198"/>
              </a:spcBef>
            </a:pPr>
            <a:r>
              <a:rPr sz="1784" spc="-87" baseline="27777" dirty="0">
                <a:solidFill>
                  <a:srgbClr val="394B4E"/>
                </a:solidFill>
                <a:latin typeface="Arial"/>
                <a:cs typeface="Arial"/>
              </a:rPr>
              <a:t>4</a:t>
            </a:r>
            <a:r>
              <a:rPr sz="1585" spc="-59" dirty="0">
                <a:solidFill>
                  <a:srgbClr val="22373A"/>
                </a:solidFill>
                <a:latin typeface="Arial"/>
                <a:cs typeface="Arial"/>
              </a:rPr>
              <a:t>Ye-Sheng</a:t>
            </a:r>
            <a:r>
              <a:rPr sz="1585" spc="109" dirty="0">
                <a:solidFill>
                  <a:srgbClr val="22373A"/>
                </a:solidFill>
                <a:latin typeface="Arial"/>
                <a:cs typeface="Arial"/>
              </a:rPr>
              <a:t> </a:t>
            </a:r>
            <a:r>
              <a:rPr sz="1585" spc="10" dirty="0">
                <a:solidFill>
                  <a:srgbClr val="22373A"/>
                </a:solidFill>
                <a:latin typeface="Arial"/>
                <a:cs typeface="Arial"/>
              </a:rPr>
              <a:t>Kuo</a:t>
            </a:r>
            <a:r>
              <a:rPr sz="1585" spc="119" dirty="0">
                <a:solidFill>
                  <a:srgbClr val="22373A"/>
                </a:solidFill>
                <a:latin typeface="Arial"/>
                <a:cs typeface="Arial"/>
              </a:rPr>
              <a:t> </a:t>
            </a:r>
            <a:r>
              <a:rPr sz="1585" spc="10" dirty="0">
                <a:solidFill>
                  <a:srgbClr val="22373A"/>
                </a:solidFill>
                <a:latin typeface="Arial"/>
                <a:cs typeface="Arial"/>
              </a:rPr>
              <a:t>et</a:t>
            </a:r>
            <a:r>
              <a:rPr sz="1585" spc="119" dirty="0">
                <a:solidFill>
                  <a:srgbClr val="22373A"/>
                </a:solidFill>
                <a:latin typeface="Arial"/>
                <a:cs typeface="Arial"/>
              </a:rPr>
              <a:t> </a:t>
            </a:r>
            <a:r>
              <a:rPr sz="1585" spc="-10" dirty="0">
                <a:solidFill>
                  <a:srgbClr val="22373A"/>
                </a:solidFill>
                <a:latin typeface="Arial"/>
                <a:cs typeface="Arial"/>
              </a:rPr>
              <a:t>al.</a:t>
            </a:r>
            <a:r>
              <a:rPr sz="1585" spc="119" dirty="0">
                <a:solidFill>
                  <a:srgbClr val="22373A"/>
                </a:solidFill>
                <a:latin typeface="Arial"/>
                <a:cs typeface="Arial"/>
              </a:rPr>
              <a:t> </a:t>
            </a:r>
            <a:r>
              <a:rPr sz="1585" spc="-10" dirty="0">
                <a:solidFill>
                  <a:srgbClr val="22373A"/>
                </a:solidFill>
                <a:latin typeface="Arial"/>
                <a:cs typeface="Arial"/>
              </a:rPr>
              <a:t>“Luxapose:</a:t>
            </a:r>
            <a:r>
              <a:rPr sz="1585" spc="317" dirty="0">
                <a:solidFill>
                  <a:srgbClr val="22373A"/>
                </a:solidFill>
                <a:latin typeface="Arial"/>
                <a:cs typeface="Arial"/>
              </a:rPr>
              <a:t> </a:t>
            </a:r>
            <a:r>
              <a:rPr sz="1585" spc="-10" dirty="0">
                <a:solidFill>
                  <a:srgbClr val="22373A"/>
                </a:solidFill>
                <a:latin typeface="Arial"/>
                <a:cs typeface="Arial"/>
              </a:rPr>
              <a:t>Indoor</a:t>
            </a:r>
            <a:r>
              <a:rPr sz="1585" spc="119" dirty="0">
                <a:solidFill>
                  <a:srgbClr val="22373A"/>
                </a:solidFill>
                <a:latin typeface="Arial"/>
                <a:cs typeface="Arial"/>
              </a:rPr>
              <a:t> </a:t>
            </a:r>
            <a:r>
              <a:rPr sz="1585" dirty="0">
                <a:solidFill>
                  <a:srgbClr val="22373A"/>
                </a:solidFill>
                <a:latin typeface="Arial"/>
                <a:cs typeface="Arial"/>
              </a:rPr>
              <a:t>positioning</a:t>
            </a:r>
            <a:r>
              <a:rPr sz="1585" spc="109" dirty="0">
                <a:solidFill>
                  <a:srgbClr val="22373A"/>
                </a:solidFill>
                <a:latin typeface="Arial"/>
                <a:cs typeface="Arial"/>
              </a:rPr>
              <a:t> </a:t>
            </a:r>
            <a:r>
              <a:rPr sz="1585" spc="50" dirty="0">
                <a:solidFill>
                  <a:srgbClr val="22373A"/>
                </a:solidFill>
                <a:latin typeface="Arial"/>
                <a:cs typeface="Arial"/>
              </a:rPr>
              <a:t>with</a:t>
            </a:r>
            <a:r>
              <a:rPr sz="1585" spc="119" dirty="0">
                <a:solidFill>
                  <a:srgbClr val="22373A"/>
                </a:solidFill>
                <a:latin typeface="Arial"/>
                <a:cs typeface="Arial"/>
              </a:rPr>
              <a:t> </a:t>
            </a:r>
            <a:r>
              <a:rPr sz="1585" spc="-20" dirty="0">
                <a:solidFill>
                  <a:srgbClr val="22373A"/>
                </a:solidFill>
                <a:latin typeface="Arial"/>
                <a:cs typeface="Arial"/>
              </a:rPr>
              <a:t>mobile</a:t>
            </a:r>
            <a:r>
              <a:rPr sz="1585" spc="119" dirty="0">
                <a:solidFill>
                  <a:srgbClr val="22373A"/>
                </a:solidFill>
                <a:latin typeface="Arial"/>
                <a:cs typeface="Arial"/>
              </a:rPr>
              <a:t> </a:t>
            </a:r>
            <a:r>
              <a:rPr sz="1585" spc="-69" dirty="0">
                <a:solidFill>
                  <a:srgbClr val="22373A"/>
                </a:solidFill>
                <a:latin typeface="Arial"/>
                <a:cs typeface="Arial"/>
              </a:rPr>
              <a:t>phones</a:t>
            </a:r>
            <a:r>
              <a:rPr sz="1585" spc="119" dirty="0">
                <a:solidFill>
                  <a:srgbClr val="22373A"/>
                </a:solidFill>
                <a:latin typeface="Arial"/>
                <a:cs typeface="Arial"/>
              </a:rPr>
              <a:t> </a:t>
            </a:r>
            <a:r>
              <a:rPr sz="1585" spc="-40" dirty="0">
                <a:solidFill>
                  <a:srgbClr val="22373A"/>
                </a:solidFill>
                <a:latin typeface="Arial"/>
                <a:cs typeface="Arial"/>
              </a:rPr>
              <a:t>and</a:t>
            </a:r>
            <a:r>
              <a:rPr sz="1585" spc="109" dirty="0">
                <a:solidFill>
                  <a:srgbClr val="22373A"/>
                </a:solidFill>
                <a:latin typeface="Arial"/>
                <a:cs typeface="Arial"/>
              </a:rPr>
              <a:t> </a:t>
            </a:r>
            <a:r>
              <a:rPr sz="1585" spc="-30" dirty="0">
                <a:solidFill>
                  <a:srgbClr val="22373A"/>
                </a:solidFill>
                <a:latin typeface="Arial"/>
                <a:cs typeface="Arial"/>
              </a:rPr>
              <a:t>visible </a:t>
            </a:r>
            <a:r>
              <a:rPr sz="1585" spc="-404" dirty="0">
                <a:solidFill>
                  <a:srgbClr val="22373A"/>
                </a:solidFill>
                <a:latin typeface="Arial"/>
                <a:cs typeface="Arial"/>
              </a:rPr>
              <a:t> </a:t>
            </a:r>
            <a:r>
              <a:rPr sz="1585" spc="30" dirty="0">
                <a:solidFill>
                  <a:srgbClr val="22373A"/>
                </a:solidFill>
                <a:latin typeface="Arial"/>
                <a:cs typeface="Arial"/>
              </a:rPr>
              <a:t>light”.</a:t>
            </a:r>
            <a:r>
              <a:rPr sz="1585" spc="40" dirty="0">
                <a:solidFill>
                  <a:srgbClr val="22373A"/>
                </a:solidFill>
                <a:latin typeface="Arial"/>
                <a:cs typeface="Arial"/>
              </a:rPr>
              <a:t> </a:t>
            </a:r>
            <a:r>
              <a:rPr sz="1585" spc="10" dirty="0">
                <a:solidFill>
                  <a:srgbClr val="6E7B7D"/>
                </a:solidFill>
                <a:latin typeface="Arial"/>
                <a:cs typeface="Arial"/>
              </a:rPr>
              <a:t>In:</a:t>
            </a:r>
            <a:r>
              <a:rPr sz="1585" spc="20" dirty="0">
                <a:solidFill>
                  <a:srgbClr val="6E7B7D"/>
                </a:solidFill>
                <a:latin typeface="Arial"/>
                <a:cs typeface="Arial"/>
              </a:rPr>
              <a:t> </a:t>
            </a:r>
            <a:r>
              <a:rPr sz="1585" i="1" spc="-50" dirty="0">
                <a:solidFill>
                  <a:srgbClr val="6E7B7D"/>
                </a:solidFill>
                <a:latin typeface="Arial"/>
                <a:cs typeface="Arial"/>
              </a:rPr>
              <a:t>Proceedings</a:t>
            </a:r>
            <a:r>
              <a:rPr sz="1585" i="1" spc="-40" dirty="0">
                <a:solidFill>
                  <a:srgbClr val="6E7B7D"/>
                </a:solidFill>
                <a:latin typeface="Arial"/>
                <a:cs typeface="Arial"/>
              </a:rPr>
              <a:t> </a:t>
            </a:r>
            <a:r>
              <a:rPr sz="1585" i="1" spc="10" dirty="0">
                <a:solidFill>
                  <a:srgbClr val="6E7B7D"/>
                </a:solidFill>
                <a:latin typeface="Arial"/>
                <a:cs typeface="Arial"/>
              </a:rPr>
              <a:t>of </a:t>
            </a:r>
            <a:r>
              <a:rPr sz="1585" i="1" dirty="0">
                <a:solidFill>
                  <a:srgbClr val="6E7B7D"/>
                </a:solidFill>
                <a:latin typeface="Arial"/>
                <a:cs typeface="Arial"/>
              </a:rPr>
              <a:t>the </a:t>
            </a:r>
            <a:r>
              <a:rPr sz="1585" i="1" spc="10" dirty="0">
                <a:solidFill>
                  <a:srgbClr val="6E7B7D"/>
                </a:solidFill>
                <a:latin typeface="Arial"/>
                <a:cs typeface="Arial"/>
              </a:rPr>
              <a:t>20th </a:t>
            </a:r>
            <a:r>
              <a:rPr sz="1585" i="1" spc="-30" dirty="0">
                <a:solidFill>
                  <a:srgbClr val="6E7B7D"/>
                </a:solidFill>
                <a:latin typeface="Arial"/>
                <a:cs typeface="Arial"/>
              </a:rPr>
              <a:t>annual </a:t>
            </a:r>
            <a:r>
              <a:rPr sz="1585" i="1" spc="10" dirty="0">
                <a:solidFill>
                  <a:srgbClr val="6E7B7D"/>
                </a:solidFill>
                <a:latin typeface="Arial"/>
                <a:cs typeface="Arial"/>
              </a:rPr>
              <a:t>international </a:t>
            </a:r>
            <a:r>
              <a:rPr sz="1585" i="1" spc="-50" dirty="0">
                <a:solidFill>
                  <a:srgbClr val="6E7B7D"/>
                </a:solidFill>
                <a:latin typeface="Arial"/>
                <a:cs typeface="Arial"/>
              </a:rPr>
              <a:t>conference</a:t>
            </a:r>
            <a:r>
              <a:rPr sz="1585" i="1" spc="-40" dirty="0">
                <a:solidFill>
                  <a:srgbClr val="6E7B7D"/>
                </a:solidFill>
                <a:latin typeface="Arial"/>
                <a:cs typeface="Arial"/>
              </a:rPr>
              <a:t> </a:t>
            </a:r>
            <a:r>
              <a:rPr sz="1585" i="1" spc="-30" dirty="0">
                <a:solidFill>
                  <a:srgbClr val="6E7B7D"/>
                </a:solidFill>
                <a:latin typeface="Arial"/>
                <a:cs typeface="Arial"/>
              </a:rPr>
              <a:t>on </a:t>
            </a:r>
            <a:r>
              <a:rPr sz="1585" i="1" dirty="0">
                <a:solidFill>
                  <a:srgbClr val="6E7B7D"/>
                </a:solidFill>
                <a:latin typeface="Arial"/>
                <a:cs typeface="Arial"/>
              </a:rPr>
              <a:t>Mobile </a:t>
            </a:r>
            <a:r>
              <a:rPr sz="1585" i="1" spc="10" dirty="0">
                <a:solidFill>
                  <a:srgbClr val="6E7B7D"/>
                </a:solidFill>
                <a:latin typeface="Arial"/>
                <a:cs typeface="Arial"/>
              </a:rPr>
              <a:t> </a:t>
            </a:r>
            <a:r>
              <a:rPr sz="1585" i="1" dirty="0">
                <a:solidFill>
                  <a:srgbClr val="6E7B7D"/>
                </a:solidFill>
                <a:latin typeface="Arial"/>
                <a:cs typeface="Arial"/>
              </a:rPr>
              <a:t>computing</a:t>
            </a:r>
            <a:r>
              <a:rPr sz="1585" i="1" spc="99" dirty="0">
                <a:solidFill>
                  <a:srgbClr val="6E7B7D"/>
                </a:solidFill>
                <a:latin typeface="Arial"/>
                <a:cs typeface="Arial"/>
              </a:rPr>
              <a:t> </a:t>
            </a:r>
            <a:r>
              <a:rPr sz="1585" i="1" spc="-40" dirty="0">
                <a:solidFill>
                  <a:srgbClr val="6E7B7D"/>
                </a:solidFill>
                <a:latin typeface="Arial"/>
                <a:cs typeface="Arial"/>
              </a:rPr>
              <a:t>and</a:t>
            </a:r>
            <a:r>
              <a:rPr sz="1585" i="1" spc="109" dirty="0">
                <a:solidFill>
                  <a:srgbClr val="6E7B7D"/>
                </a:solidFill>
                <a:latin typeface="Arial"/>
                <a:cs typeface="Arial"/>
              </a:rPr>
              <a:t> </a:t>
            </a:r>
            <a:r>
              <a:rPr sz="1585" i="1" spc="-10" dirty="0">
                <a:solidFill>
                  <a:srgbClr val="6E7B7D"/>
                </a:solidFill>
                <a:latin typeface="Arial"/>
                <a:cs typeface="Arial"/>
              </a:rPr>
              <a:t>networking</a:t>
            </a:r>
            <a:r>
              <a:rPr sz="1585" spc="-10" dirty="0">
                <a:solidFill>
                  <a:srgbClr val="6E7B7D"/>
                </a:solidFill>
                <a:latin typeface="Arial"/>
                <a:cs typeface="Arial"/>
              </a:rPr>
              <a:t>.</a:t>
            </a:r>
            <a:r>
              <a:rPr sz="1585" spc="307" dirty="0">
                <a:solidFill>
                  <a:srgbClr val="6E7B7D"/>
                </a:solidFill>
                <a:latin typeface="Arial"/>
                <a:cs typeface="Arial"/>
              </a:rPr>
              <a:t> </a:t>
            </a:r>
            <a:r>
              <a:rPr sz="1585" spc="20" dirty="0">
                <a:solidFill>
                  <a:srgbClr val="6E7B7D"/>
                </a:solidFill>
                <a:latin typeface="Arial"/>
                <a:cs typeface="Arial"/>
              </a:rPr>
              <a:t>ACM.</a:t>
            </a:r>
            <a:r>
              <a:rPr sz="1585" spc="109" dirty="0">
                <a:solidFill>
                  <a:srgbClr val="6E7B7D"/>
                </a:solidFill>
                <a:latin typeface="Arial"/>
                <a:cs typeface="Arial"/>
              </a:rPr>
              <a:t> </a:t>
            </a:r>
            <a:r>
              <a:rPr sz="1585" spc="-30" dirty="0">
                <a:solidFill>
                  <a:srgbClr val="6E7B7D"/>
                </a:solidFill>
                <a:latin typeface="Arial"/>
                <a:cs typeface="Arial"/>
              </a:rPr>
              <a:t>2014,</a:t>
            </a:r>
            <a:r>
              <a:rPr sz="1585" spc="109" dirty="0">
                <a:solidFill>
                  <a:srgbClr val="6E7B7D"/>
                </a:solidFill>
                <a:latin typeface="Arial"/>
                <a:cs typeface="Arial"/>
              </a:rPr>
              <a:t> </a:t>
            </a:r>
            <a:r>
              <a:rPr sz="1585" spc="-10" dirty="0">
                <a:solidFill>
                  <a:srgbClr val="6E7B7D"/>
                </a:solidFill>
                <a:latin typeface="Arial"/>
                <a:cs typeface="Arial"/>
              </a:rPr>
              <a:t>pp.</a:t>
            </a:r>
            <a:r>
              <a:rPr sz="1585" spc="109" dirty="0">
                <a:solidFill>
                  <a:srgbClr val="6E7B7D"/>
                </a:solidFill>
                <a:latin typeface="Arial"/>
                <a:cs typeface="Arial"/>
              </a:rPr>
              <a:t> </a:t>
            </a:r>
            <a:r>
              <a:rPr sz="1585" spc="-40" dirty="0">
                <a:solidFill>
                  <a:srgbClr val="6E7B7D"/>
                </a:solidFill>
                <a:latin typeface="Arial"/>
                <a:cs typeface="Arial"/>
              </a:rPr>
              <a:t>447–458</a:t>
            </a:r>
            <a:r>
              <a:rPr sz="1585" spc="-40" dirty="0">
                <a:solidFill>
                  <a:srgbClr val="394B4E"/>
                </a:solidFill>
                <a:latin typeface="Arial"/>
                <a:cs typeface="Arial"/>
              </a:rPr>
              <a:t>.</a:t>
            </a:r>
            <a:endParaRPr sz="1585">
              <a:latin typeface="Arial"/>
              <a:cs typeface="Arial"/>
            </a:endParaRPr>
          </a:p>
        </p:txBody>
      </p:sp>
      <p:sp>
        <p:nvSpPr>
          <p:cNvPr id="8" name="object 8"/>
          <p:cNvSpPr txBox="1"/>
          <p:nvPr/>
        </p:nvSpPr>
        <p:spPr>
          <a:xfrm>
            <a:off x="10221067" y="6351437"/>
            <a:ext cx="264253" cy="268055"/>
          </a:xfrm>
          <a:prstGeom prst="rect">
            <a:avLst/>
          </a:prstGeom>
        </p:spPr>
        <p:txBody>
          <a:bodyPr vert="horz" wrap="square" lIns="0" tIns="23909" rIns="0" bIns="0" rtlCol="0">
            <a:spAutoFit/>
          </a:bodyPr>
          <a:lstStyle/>
          <a:p>
            <a:pPr marL="25168">
              <a:spcBef>
                <a:spcPts val="188"/>
              </a:spcBef>
            </a:pPr>
            <a:r>
              <a:rPr sz="1585" spc="-50" dirty="0">
                <a:solidFill>
                  <a:srgbClr val="22373A"/>
                </a:solidFill>
                <a:latin typeface="Arial"/>
                <a:cs typeface="Arial"/>
              </a:rPr>
              <a:t>16</a:t>
            </a:r>
            <a:endParaRPr sz="1585">
              <a:latin typeface="Arial"/>
              <a:cs typeface="Arial"/>
            </a:endParaRP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75503">
              <a:lnSpc>
                <a:spcPct val="100000"/>
              </a:lnSpc>
              <a:spcBef>
                <a:spcPts val="188"/>
              </a:spcBef>
            </a:pPr>
            <a:r>
              <a:rPr spc="-89" dirty="0"/>
              <a:t>Geomagnetic</a:t>
            </a:r>
            <a:r>
              <a:rPr sz="2378" b="0" spc="-133" baseline="31250" dirty="0">
                <a:latin typeface="Arial"/>
                <a:cs typeface="Arial"/>
              </a:rPr>
              <a:t>5</a:t>
            </a:r>
            <a:endParaRPr sz="2378" baseline="31250">
              <a:latin typeface="Arial"/>
              <a:cs typeface="Arial"/>
            </a:endParaRPr>
          </a:p>
        </p:txBody>
      </p:sp>
      <p:sp>
        <p:nvSpPr>
          <p:cNvPr id="3" name="object 3"/>
          <p:cNvSpPr txBox="1"/>
          <p:nvPr/>
        </p:nvSpPr>
        <p:spPr>
          <a:xfrm>
            <a:off x="2414653" y="930242"/>
            <a:ext cx="8025584" cy="433538"/>
          </a:xfrm>
          <a:prstGeom prst="rect">
            <a:avLst/>
          </a:prstGeom>
        </p:spPr>
        <p:txBody>
          <a:bodyPr vert="horz" wrap="square" lIns="0" tIns="25167" rIns="0" bIns="0" rtlCol="0">
            <a:spAutoFit/>
          </a:bodyPr>
          <a:lstStyle/>
          <a:p>
            <a:pPr marL="374997" marR="10067" indent="-351088">
              <a:lnSpc>
                <a:spcPct val="118000"/>
              </a:lnSpc>
              <a:spcBef>
                <a:spcPts val="198"/>
              </a:spcBef>
              <a:buFont typeface="Wingdings" pitchFamily="2" charset="2"/>
              <a:buChar char="q"/>
              <a:tabLst>
                <a:tab pos="376255" algn="l"/>
              </a:tabLst>
            </a:pPr>
            <a:r>
              <a:rPr sz="2400" spc="-99" dirty="0">
                <a:solidFill>
                  <a:srgbClr val="22373A"/>
                </a:solidFill>
                <a:cs typeface="Tahoma"/>
              </a:rPr>
              <a:t>Use</a:t>
            </a:r>
            <a:r>
              <a:rPr sz="2400" spc="30" dirty="0">
                <a:solidFill>
                  <a:srgbClr val="22373A"/>
                </a:solidFill>
                <a:cs typeface="Tahoma"/>
              </a:rPr>
              <a:t> </a:t>
            </a:r>
            <a:r>
              <a:rPr sz="2400" spc="-59" dirty="0">
                <a:solidFill>
                  <a:srgbClr val="22373A"/>
                </a:solidFill>
                <a:cs typeface="Tahoma"/>
              </a:rPr>
              <a:t>distortion</a:t>
            </a:r>
            <a:r>
              <a:rPr sz="2400" spc="40" dirty="0">
                <a:solidFill>
                  <a:srgbClr val="22373A"/>
                </a:solidFill>
                <a:cs typeface="Tahoma"/>
              </a:rPr>
              <a:t> </a:t>
            </a:r>
            <a:r>
              <a:rPr sz="2400" spc="-69" dirty="0">
                <a:solidFill>
                  <a:srgbClr val="22373A"/>
                </a:solidFill>
                <a:cs typeface="Tahoma"/>
              </a:rPr>
              <a:t>of</a:t>
            </a:r>
            <a:r>
              <a:rPr sz="2400" spc="30" dirty="0">
                <a:solidFill>
                  <a:srgbClr val="22373A"/>
                </a:solidFill>
                <a:cs typeface="Tahoma"/>
              </a:rPr>
              <a:t> </a:t>
            </a:r>
            <a:r>
              <a:rPr sz="2400" spc="-30" dirty="0">
                <a:solidFill>
                  <a:srgbClr val="22373A"/>
                </a:solidFill>
                <a:cs typeface="Tahoma"/>
              </a:rPr>
              <a:t>Earth’s</a:t>
            </a:r>
            <a:r>
              <a:rPr sz="2400" spc="40" dirty="0">
                <a:solidFill>
                  <a:srgbClr val="22373A"/>
                </a:solidFill>
                <a:cs typeface="Tahoma"/>
              </a:rPr>
              <a:t> </a:t>
            </a:r>
            <a:r>
              <a:rPr sz="2400" spc="-79" dirty="0">
                <a:solidFill>
                  <a:srgbClr val="22373A"/>
                </a:solidFill>
                <a:cs typeface="Tahoma"/>
              </a:rPr>
              <a:t>magnetic</a:t>
            </a:r>
            <a:r>
              <a:rPr sz="2400" spc="40" dirty="0">
                <a:solidFill>
                  <a:srgbClr val="22373A"/>
                </a:solidFill>
                <a:cs typeface="Tahoma"/>
              </a:rPr>
              <a:t> </a:t>
            </a:r>
            <a:r>
              <a:rPr sz="2400" spc="-59" dirty="0">
                <a:solidFill>
                  <a:srgbClr val="22373A"/>
                </a:solidFill>
                <a:cs typeface="Tahoma"/>
              </a:rPr>
              <a:t>field</a:t>
            </a:r>
            <a:r>
              <a:rPr sz="2400" spc="30" dirty="0">
                <a:solidFill>
                  <a:srgbClr val="22373A"/>
                </a:solidFill>
                <a:cs typeface="Tahoma"/>
              </a:rPr>
              <a:t> </a:t>
            </a:r>
            <a:r>
              <a:rPr sz="2400" spc="-119" dirty="0">
                <a:solidFill>
                  <a:srgbClr val="22373A"/>
                </a:solidFill>
                <a:cs typeface="Tahoma"/>
              </a:rPr>
              <a:t>caused</a:t>
            </a:r>
            <a:r>
              <a:rPr sz="2400" spc="40" dirty="0">
                <a:solidFill>
                  <a:srgbClr val="22373A"/>
                </a:solidFill>
                <a:cs typeface="Tahoma"/>
              </a:rPr>
              <a:t> </a:t>
            </a:r>
            <a:r>
              <a:rPr sz="2400" spc="-129" dirty="0">
                <a:solidFill>
                  <a:srgbClr val="22373A"/>
                </a:solidFill>
                <a:cs typeface="Tahoma"/>
              </a:rPr>
              <a:t>by</a:t>
            </a:r>
            <a:r>
              <a:rPr sz="2400" spc="30" dirty="0">
                <a:solidFill>
                  <a:srgbClr val="22373A"/>
                </a:solidFill>
                <a:cs typeface="Tahoma"/>
              </a:rPr>
              <a:t> </a:t>
            </a:r>
            <a:r>
              <a:rPr sz="2400" spc="-59" dirty="0">
                <a:solidFill>
                  <a:srgbClr val="22373A"/>
                </a:solidFill>
                <a:cs typeface="Tahoma"/>
              </a:rPr>
              <a:t>building </a:t>
            </a:r>
            <a:r>
              <a:rPr sz="2400" spc="-644" dirty="0">
                <a:solidFill>
                  <a:srgbClr val="22373A"/>
                </a:solidFill>
                <a:cs typeface="Tahoma"/>
              </a:rPr>
              <a:t> </a:t>
            </a:r>
            <a:r>
              <a:rPr sz="2400" spc="-50" dirty="0">
                <a:solidFill>
                  <a:srgbClr val="22373A"/>
                </a:solidFill>
                <a:cs typeface="Tahoma"/>
              </a:rPr>
              <a:t>itself</a:t>
            </a:r>
            <a:endParaRPr sz="2400" dirty="0">
              <a:cs typeface="Tahoma"/>
            </a:endParaRPr>
          </a:p>
        </p:txBody>
      </p:sp>
      <p:pic>
        <p:nvPicPr>
          <p:cNvPr id="4" name="object 4"/>
          <p:cNvPicPr/>
          <p:nvPr/>
        </p:nvPicPr>
        <p:blipFill>
          <a:blip r:embed="rId3" cstate="print"/>
          <a:stretch>
            <a:fillRect/>
          </a:stretch>
        </p:blipFill>
        <p:spPr>
          <a:xfrm>
            <a:off x="2819411" y="2128553"/>
            <a:ext cx="6548969" cy="3079625"/>
          </a:xfrm>
          <a:prstGeom prst="rect">
            <a:avLst/>
          </a:prstGeom>
        </p:spPr>
      </p:pic>
      <p:sp>
        <p:nvSpPr>
          <p:cNvPr id="5" name="object 5"/>
          <p:cNvSpPr/>
          <p:nvPr/>
        </p:nvSpPr>
        <p:spPr>
          <a:xfrm>
            <a:off x="2241577" y="5329610"/>
            <a:ext cx="3624044" cy="0"/>
          </a:xfrm>
          <a:custGeom>
            <a:avLst/>
            <a:gdLst/>
            <a:ahLst/>
            <a:cxnLst/>
            <a:rect l="l" t="t" r="r" b="b"/>
            <a:pathLst>
              <a:path w="1828800">
                <a:moveTo>
                  <a:pt x="0" y="0"/>
                </a:moveTo>
                <a:lnTo>
                  <a:pt x="1828800" y="0"/>
                </a:lnTo>
              </a:path>
            </a:pathLst>
          </a:custGeom>
          <a:ln w="5054">
            <a:solidFill>
              <a:srgbClr val="394B4E"/>
            </a:solidFill>
          </a:ln>
        </p:spPr>
        <p:txBody>
          <a:bodyPr wrap="square" lIns="0" tIns="0" rIns="0" bIns="0" rtlCol="0"/>
          <a:lstStyle/>
          <a:p>
            <a:endParaRPr sz="3567"/>
          </a:p>
        </p:txBody>
      </p:sp>
      <p:sp>
        <p:nvSpPr>
          <p:cNvPr id="6" name="object 6"/>
          <p:cNvSpPr txBox="1"/>
          <p:nvPr/>
        </p:nvSpPr>
        <p:spPr>
          <a:xfrm>
            <a:off x="2166076" y="5333914"/>
            <a:ext cx="7855868" cy="829800"/>
          </a:xfrm>
          <a:prstGeom prst="rect">
            <a:avLst/>
          </a:prstGeom>
        </p:spPr>
        <p:txBody>
          <a:bodyPr vert="horz" wrap="square" lIns="0" tIns="25167" rIns="0" bIns="0" rtlCol="0">
            <a:spAutoFit/>
          </a:bodyPr>
          <a:lstStyle/>
          <a:p>
            <a:pPr marL="75503" marR="60402" indent="67952">
              <a:lnSpc>
                <a:spcPct val="113399"/>
              </a:lnSpc>
              <a:spcBef>
                <a:spcPts val="198"/>
              </a:spcBef>
            </a:pPr>
            <a:r>
              <a:rPr sz="1784" spc="-87" baseline="27777" dirty="0">
                <a:solidFill>
                  <a:srgbClr val="394B4E"/>
                </a:solidFill>
                <a:latin typeface="Arial"/>
                <a:cs typeface="Arial"/>
              </a:rPr>
              <a:t>5</a:t>
            </a:r>
            <a:r>
              <a:rPr sz="1585" spc="-59" dirty="0">
                <a:solidFill>
                  <a:srgbClr val="22373A"/>
                </a:solidFill>
                <a:latin typeface="Arial"/>
                <a:cs typeface="Arial"/>
              </a:rPr>
              <a:t>Sen</a:t>
            </a:r>
            <a:r>
              <a:rPr sz="1585" spc="-50" dirty="0">
                <a:solidFill>
                  <a:srgbClr val="22373A"/>
                </a:solidFill>
                <a:latin typeface="Arial"/>
                <a:cs typeface="Arial"/>
              </a:rPr>
              <a:t> </a:t>
            </a:r>
            <a:r>
              <a:rPr sz="1585" spc="-30" dirty="0">
                <a:solidFill>
                  <a:srgbClr val="22373A"/>
                </a:solidFill>
                <a:latin typeface="Arial"/>
                <a:cs typeface="Arial"/>
              </a:rPr>
              <a:t>Wang </a:t>
            </a:r>
            <a:r>
              <a:rPr sz="1585" spc="10" dirty="0">
                <a:solidFill>
                  <a:srgbClr val="22373A"/>
                </a:solidFill>
                <a:latin typeface="Arial"/>
                <a:cs typeface="Arial"/>
              </a:rPr>
              <a:t>et </a:t>
            </a:r>
            <a:r>
              <a:rPr sz="1585" spc="-10" dirty="0">
                <a:solidFill>
                  <a:srgbClr val="22373A"/>
                </a:solidFill>
                <a:latin typeface="Arial"/>
                <a:cs typeface="Arial"/>
              </a:rPr>
              <a:t>al. </a:t>
            </a:r>
            <a:r>
              <a:rPr sz="1585" spc="10" dirty="0">
                <a:solidFill>
                  <a:srgbClr val="22373A"/>
                </a:solidFill>
                <a:latin typeface="Arial"/>
                <a:cs typeface="Arial"/>
              </a:rPr>
              <a:t>“Keyframe </a:t>
            </a:r>
            <a:r>
              <a:rPr sz="1585" spc="-79" dirty="0">
                <a:solidFill>
                  <a:srgbClr val="22373A"/>
                </a:solidFill>
                <a:latin typeface="Arial"/>
                <a:cs typeface="Arial"/>
              </a:rPr>
              <a:t>based</a:t>
            </a:r>
            <a:r>
              <a:rPr sz="1585" spc="-69" dirty="0">
                <a:solidFill>
                  <a:srgbClr val="22373A"/>
                </a:solidFill>
                <a:latin typeface="Arial"/>
                <a:cs typeface="Arial"/>
              </a:rPr>
              <a:t> </a:t>
            </a:r>
            <a:r>
              <a:rPr sz="1585" spc="-50" dirty="0">
                <a:solidFill>
                  <a:srgbClr val="22373A"/>
                </a:solidFill>
                <a:latin typeface="Arial"/>
                <a:cs typeface="Arial"/>
              </a:rPr>
              <a:t>large-scale</a:t>
            </a:r>
            <a:r>
              <a:rPr sz="1585" spc="-40" dirty="0">
                <a:solidFill>
                  <a:srgbClr val="22373A"/>
                </a:solidFill>
                <a:latin typeface="Arial"/>
                <a:cs typeface="Arial"/>
              </a:rPr>
              <a:t> </a:t>
            </a:r>
            <a:r>
              <a:rPr sz="1585" spc="-10" dirty="0">
                <a:solidFill>
                  <a:srgbClr val="22373A"/>
                </a:solidFill>
                <a:latin typeface="Arial"/>
                <a:cs typeface="Arial"/>
              </a:rPr>
              <a:t>indoor localisation </a:t>
            </a:r>
            <a:r>
              <a:rPr sz="1585" spc="-40" dirty="0">
                <a:solidFill>
                  <a:srgbClr val="22373A"/>
                </a:solidFill>
                <a:latin typeface="Arial"/>
                <a:cs typeface="Arial"/>
              </a:rPr>
              <a:t>using</a:t>
            </a:r>
            <a:r>
              <a:rPr sz="1585" spc="-30" dirty="0">
                <a:solidFill>
                  <a:srgbClr val="22373A"/>
                </a:solidFill>
                <a:latin typeface="Arial"/>
                <a:cs typeface="Arial"/>
              </a:rPr>
              <a:t> geomagnetic </a:t>
            </a:r>
            <a:r>
              <a:rPr sz="1585" spc="-20" dirty="0">
                <a:solidFill>
                  <a:srgbClr val="22373A"/>
                </a:solidFill>
                <a:latin typeface="Arial"/>
                <a:cs typeface="Arial"/>
              </a:rPr>
              <a:t> </a:t>
            </a:r>
            <a:r>
              <a:rPr sz="1585" dirty="0">
                <a:solidFill>
                  <a:srgbClr val="22373A"/>
                </a:solidFill>
                <a:latin typeface="Arial"/>
                <a:cs typeface="Arial"/>
              </a:rPr>
              <a:t>field </a:t>
            </a:r>
            <a:r>
              <a:rPr sz="1585" spc="-40" dirty="0">
                <a:solidFill>
                  <a:srgbClr val="22373A"/>
                </a:solidFill>
                <a:latin typeface="Arial"/>
                <a:cs typeface="Arial"/>
              </a:rPr>
              <a:t>and </a:t>
            </a:r>
            <a:r>
              <a:rPr sz="1585" spc="20" dirty="0">
                <a:solidFill>
                  <a:srgbClr val="22373A"/>
                </a:solidFill>
                <a:latin typeface="Arial"/>
                <a:cs typeface="Arial"/>
              </a:rPr>
              <a:t>motion pattern”.</a:t>
            </a:r>
            <a:r>
              <a:rPr sz="1585" spc="30" dirty="0">
                <a:solidFill>
                  <a:srgbClr val="22373A"/>
                </a:solidFill>
                <a:latin typeface="Arial"/>
                <a:cs typeface="Arial"/>
              </a:rPr>
              <a:t> </a:t>
            </a:r>
            <a:r>
              <a:rPr sz="1585" spc="10" dirty="0">
                <a:solidFill>
                  <a:srgbClr val="6E7B7D"/>
                </a:solidFill>
                <a:latin typeface="Arial"/>
                <a:cs typeface="Arial"/>
              </a:rPr>
              <a:t>In:</a:t>
            </a:r>
            <a:r>
              <a:rPr sz="1585" spc="20" dirty="0">
                <a:solidFill>
                  <a:srgbClr val="6E7B7D"/>
                </a:solidFill>
                <a:latin typeface="Arial"/>
                <a:cs typeface="Arial"/>
              </a:rPr>
              <a:t> </a:t>
            </a:r>
            <a:r>
              <a:rPr sz="1585" i="1" spc="10" dirty="0">
                <a:solidFill>
                  <a:srgbClr val="6E7B7D"/>
                </a:solidFill>
                <a:latin typeface="Arial"/>
                <a:cs typeface="Arial"/>
              </a:rPr>
              <a:t>Intelligent </a:t>
            </a:r>
            <a:r>
              <a:rPr sz="1585" i="1" spc="-20" dirty="0">
                <a:solidFill>
                  <a:srgbClr val="6E7B7D"/>
                </a:solidFill>
                <a:latin typeface="Arial"/>
                <a:cs typeface="Arial"/>
              </a:rPr>
              <a:t>Robots </a:t>
            </a:r>
            <a:r>
              <a:rPr sz="1585" i="1" spc="-40" dirty="0">
                <a:solidFill>
                  <a:srgbClr val="6E7B7D"/>
                </a:solidFill>
                <a:latin typeface="Arial"/>
                <a:cs typeface="Arial"/>
              </a:rPr>
              <a:t>and </a:t>
            </a:r>
            <a:r>
              <a:rPr sz="1585" i="1" spc="-59" dirty="0">
                <a:solidFill>
                  <a:srgbClr val="6E7B7D"/>
                </a:solidFill>
                <a:latin typeface="Arial"/>
                <a:cs typeface="Arial"/>
              </a:rPr>
              <a:t>Systems</a:t>
            </a:r>
            <a:r>
              <a:rPr sz="1585" i="1" spc="-50" dirty="0">
                <a:solidFill>
                  <a:srgbClr val="6E7B7D"/>
                </a:solidFill>
                <a:latin typeface="Arial"/>
                <a:cs typeface="Arial"/>
              </a:rPr>
              <a:t> </a:t>
            </a:r>
            <a:r>
              <a:rPr sz="1585" i="1" spc="10" dirty="0">
                <a:solidFill>
                  <a:srgbClr val="6E7B7D"/>
                </a:solidFill>
                <a:latin typeface="Arial"/>
                <a:cs typeface="Arial"/>
              </a:rPr>
              <a:t>(IROS), </a:t>
            </a:r>
            <a:r>
              <a:rPr sz="1585" i="1" spc="-50" dirty="0">
                <a:solidFill>
                  <a:srgbClr val="6E7B7D"/>
                </a:solidFill>
                <a:latin typeface="Arial"/>
                <a:cs typeface="Arial"/>
              </a:rPr>
              <a:t>2016</a:t>
            </a:r>
            <a:r>
              <a:rPr sz="1585" i="1" spc="-40" dirty="0">
                <a:solidFill>
                  <a:srgbClr val="6E7B7D"/>
                </a:solidFill>
                <a:latin typeface="Arial"/>
                <a:cs typeface="Arial"/>
              </a:rPr>
              <a:t> </a:t>
            </a:r>
            <a:r>
              <a:rPr sz="1585" i="1" spc="10" dirty="0">
                <a:solidFill>
                  <a:srgbClr val="6E7B7D"/>
                </a:solidFill>
                <a:latin typeface="Arial"/>
                <a:cs typeface="Arial"/>
              </a:rPr>
              <a:t>IEEE/RSJ </a:t>
            </a:r>
            <a:r>
              <a:rPr sz="1585" i="1" spc="-416" dirty="0">
                <a:solidFill>
                  <a:srgbClr val="6E7B7D"/>
                </a:solidFill>
                <a:latin typeface="Arial"/>
                <a:cs typeface="Arial"/>
              </a:rPr>
              <a:t> </a:t>
            </a:r>
            <a:r>
              <a:rPr sz="1585" i="1" dirty="0">
                <a:solidFill>
                  <a:srgbClr val="6E7B7D"/>
                </a:solidFill>
                <a:latin typeface="Arial"/>
                <a:cs typeface="Arial"/>
              </a:rPr>
              <a:t>International</a:t>
            </a:r>
            <a:r>
              <a:rPr sz="1585" i="1" spc="109" dirty="0">
                <a:solidFill>
                  <a:srgbClr val="6E7B7D"/>
                </a:solidFill>
                <a:latin typeface="Arial"/>
                <a:cs typeface="Arial"/>
              </a:rPr>
              <a:t> </a:t>
            </a:r>
            <a:r>
              <a:rPr sz="1585" i="1" spc="-50" dirty="0">
                <a:solidFill>
                  <a:srgbClr val="6E7B7D"/>
                </a:solidFill>
                <a:latin typeface="Arial"/>
                <a:cs typeface="Arial"/>
              </a:rPr>
              <a:t>Conference</a:t>
            </a:r>
            <a:r>
              <a:rPr sz="1585" i="1" spc="109" dirty="0">
                <a:solidFill>
                  <a:srgbClr val="6E7B7D"/>
                </a:solidFill>
                <a:latin typeface="Arial"/>
                <a:cs typeface="Arial"/>
              </a:rPr>
              <a:t> </a:t>
            </a:r>
            <a:r>
              <a:rPr sz="1585" i="1" spc="-20" dirty="0">
                <a:solidFill>
                  <a:srgbClr val="6E7B7D"/>
                </a:solidFill>
                <a:latin typeface="Arial"/>
                <a:cs typeface="Arial"/>
              </a:rPr>
              <a:t>on</a:t>
            </a:r>
            <a:r>
              <a:rPr sz="1585" spc="-20" dirty="0">
                <a:solidFill>
                  <a:srgbClr val="6E7B7D"/>
                </a:solidFill>
                <a:latin typeface="Arial"/>
                <a:cs typeface="Arial"/>
              </a:rPr>
              <a:t>.</a:t>
            </a:r>
            <a:r>
              <a:rPr sz="1585" spc="297" dirty="0">
                <a:solidFill>
                  <a:srgbClr val="6E7B7D"/>
                </a:solidFill>
                <a:latin typeface="Arial"/>
                <a:cs typeface="Arial"/>
              </a:rPr>
              <a:t> </a:t>
            </a:r>
            <a:r>
              <a:rPr sz="1585" spc="-30" dirty="0">
                <a:solidFill>
                  <a:srgbClr val="6E7B7D"/>
                </a:solidFill>
                <a:latin typeface="Arial"/>
                <a:cs typeface="Arial"/>
              </a:rPr>
              <a:t>IEEE.</a:t>
            </a:r>
            <a:r>
              <a:rPr sz="1585" spc="119" dirty="0">
                <a:solidFill>
                  <a:srgbClr val="6E7B7D"/>
                </a:solidFill>
                <a:latin typeface="Arial"/>
                <a:cs typeface="Arial"/>
              </a:rPr>
              <a:t> </a:t>
            </a:r>
            <a:r>
              <a:rPr sz="1585" spc="-30" dirty="0">
                <a:solidFill>
                  <a:srgbClr val="6E7B7D"/>
                </a:solidFill>
                <a:latin typeface="Arial"/>
                <a:cs typeface="Arial"/>
              </a:rPr>
              <a:t>2016,</a:t>
            </a:r>
            <a:r>
              <a:rPr sz="1585" spc="109" dirty="0">
                <a:solidFill>
                  <a:srgbClr val="6E7B7D"/>
                </a:solidFill>
                <a:latin typeface="Arial"/>
                <a:cs typeface="Arial"/>
              </a:rPr>
              <a:t> </a:t>
            </a:r>
            <a:r>
              <a:rPr sz="1585" spc="-10" dirty="0">
                <a:solidFill>
                  <a:srgbClr val="6E7B7D"/>
                </a:solidFill>
                <a:latin typeface="Arial"/>
                <a:cs typeface="Arial"/>
              </a:rPr>
              <a:t>pp.</a:t>
            </a:r>
            <a:r>
              <a:rPr sz="1585" spc="109" dirty="0">
                <a:solidFill>
                  <a:srgbClr val="6E7B7D"/>
                </a:solidFill>
                <a:latin typeface="Arial"/>
                <a:cs typeface="Arial"/>
              </a:rPr>
              <a:t> </a:t>
            </a:r>
            <a:r>
              <a:rPr sz="1585" spc="-40" dirty="0">
                <a:solidFill>
                  <a:srgbClr val="6E7B7D"/>
                </a:solidFill>
                <a:latin typeface="Arial"/>
                <a:cs typeface="Arial"/>
              </a:rPr>
              <a:t>1910–1917</a:t>
            </a:r>
            <a:r>
              <a:rPr sz="1585" spc="-40" dirty="0">
                <a:solidFill>
                  <a:srgbClr val="394B4E"/>
                </a:solidFill>
                <a:latin typeface="Arial"/>
                <a:cs typeface="Arial"/>
              </a:rPr>
              <a:t>.</a:t>
            </a:r>
            <a:endParaRPr sz="1585" dirty="0">
              <a:latin typeface="Arial"/>
              <a:cs typeface="Arial"/>
            </a:endParaRP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59" dirty="0"/>
              <a:t>Light-level</a:t>
            </a:r>
            <a:r>
              <a:rPr spc="139" dirty="0"/>
              <a:t> </a:t>
            </a:r>
            <a:r>
              <a:rPr spc="-119" dirty="0"/>
              <a:t>geolocators</a:t>
            </a:r>
          </a:p>
        </p:txBody>
      </p:sp>
      <p:sp>
        <p:nvSpPr>
          <p:cNvPr id="3" name="object 3"/>
          <p:cNvSpPr txBox="1"/>
          <p:nvPr/>
        </p:nvSpPr>
        <p:spPr>
          <a:xfrm>
            <a:off x="2414653" y="1057687"/>
            <a:ext cx="5915431" cy="869362"/>
          </a:xfrm>
          <a:prstGeom prst="rect">
            <a:avLst/>
          </a:prstGeom>
        </p:spPr>
        <p:txBody>
          <a:bodyPr vert="horz" wrap="square" lIns="0" tIns="25167" rIns="0" bIns="0" rtlCol="0">
            <a:spAutoFit/>
          </a:bodyPr>
          <a:lstStyle/>
          <a:p>
            <a:pPr marL="481109" marR="10067" indent="-457200">
              <a:lnSpc>
                <a:spcPct val="118000"/>
              </a:lnSpc>
              <a:spcBef>
                <a:spcPts val="198"/>
              </a:spcBef>
              <a:buFont typeface="Wingdings" pitchFamily="2" charset="2"/>
              <a:buChar char="q"/>
              <a:tabLst>
                <a:tab pos="376255" algn="l"/>
              </a:tabLst>
            </a:pPr>
            <a:r>
              <a:rPr sz="2400" spc="-99" dirty="0">
                <a:solidFill>
                  <a:srgbClr val="22373A"/>
                </a:solidFill>
                <a:cs typeface="Tahoma"/>
              </a:rPr>
              <a:t>Use</a:t>
            </a:r>
            <a:r>
              <a:rPr sz="2400" spc="20" dirty="0">
                <a:solidFill>
                  <a:srgbClr val="22373A"/>
                </a:solidFill>
                <a:cs typeface="Tahoma"/>
              </a:rPr>
              <a:t> </a:t>
            </a:r>
            <a:r>
              <a:rPr sz="2400" spc="-79" dirty="0">
                <a:solidFill>
                  <a:srgbClr val="22373A"/>
                </a:solidFill>
                <a:cs typeface="Tahoma"/>
              </a:rPr>
              <a:t>length</a:t>
            </a:r>
            <a:r>
              <a:rPr sz="2400" spc="30" dirty="0">
                <a:solidFill>
                  <a:srgbClr val="22373A"/>
                </a:solidFill>
                <a:cs typeface="Tahoma"/>
              </a:rPr>
              <a:t> </a:t>
            </a:r>
            <a:r>
              <a:rPr sz="2400" spc="-69" dirty="0">
                <a:solidFill>
                  <a:srgbClr val="22373A"/>
                </a:solidFill>
                <a:cs typeface="Tahoma"/>
              </a:rPr>
              <a:t>of</a:t>
            </a:r>
            <a:r>
              <a:rPr sz="2400" spc="30" dirty="0">
                <a:solidFill>
                  <a:srgbClr val="22373A"/>
                </a:solidFill>
                <a:cs typeface="Tahoma"/>
              </a:rPr>
              <a:t> </a:t>
            </a:r>
            <a:r>
              <a:rPr sz="2400" spc="-119" dirty="0">
                <a:solidFill>
                  <a:srgbClr val="22373A"/>
                </a:solidFill>
                <a:cs typeface="Tahoma"/>
              </a:rPr>
              <a:t>day</a:t>
            </a:r>
            <a:r>
              <a:rPr sz="2400" spc="30" dirty="0">
                <a:solidFill>
                  <a:srgbClr val="22373A"/>
                </a:solidFill>
                <a:cs typeface="Tahoma"/>
              </a:rPr>
              <a:t> </a:t>
            </a:r>
            <a:r>
              <a:rPr sz="2400" spc="-99" dirty="0">
                <a:solidFill>
                  <a:srgbClr val="22373A"/>
                </a:solidFill>
                <a:cs typeface="Tahoma"/>
              </a:rPr>
              <a:t>and</a:t>
            </a:r>
            <a:r>
              <a:rPr sz="2400" spc="30" dirty="0">
                <a:solidFill>
                  <a:srgbClr val="22373A"/>
                </a:solidFill>
                <a:cs typeface="Tahoma"/>
              </a:rPr>
              <a:t> </a:t>
            </a:r>
            <a:r>
              <a:rPr sz="2400" spc="-59" dirty="0">
                <a:solidFill>
                  <a:srgbClr val="22373A"/>
                </a:solidFill>
                <a:cs typeface="Tahoma"/>
              </a:rPr>
              <a:t>time</a:t>
            </a:r>
            <a:r>
              <a:rPr sz="2400" spc="30" dirty="0">
                <a:solidFill>
                  <a:srgbClr val="22373A"/>
                </a:solidFill>
                <a:cs typeface="Tahoma"/>
              </a:rPr>
              <a:t> </a:t>
            </a:r>
            <a:r>
              <a:rPr sz="2400" spc="-69" dirty="0">
                <a:solidFill>
                  <a:srgbClr val="22373A"/>
                </a:solidFill>
                <a:cs typeface="Tahoma"/>
              </a:rPr>
              <a:t>of</a:t>
            </a:r>
            <a:r>
              <a:rPr sz="2400" spc="30" dirty="0">
                <a:solidFill>
                  <a:srgbClr val="22373A"/>
                </a:solidFill>
                <a:cs typeface="Tahoma"/>
              </a:rPr>
              <a:t> </a:t>
            </a:r>
            <a:r>
              <a:rPr sz="2400" spc="-79" dirty="0">
                <a:solidFill>
                  <a:srgbClr val="22373A"/>
                </a:solidFill>
                <a:cs typeface="Tahoma"/>
              </a:rPr>
              <a:t>sunrise/sunset</a:t>
            </a:r>
            <a:r>
              <a:rPr sz="2400" spc="20" dirty="0">
                <a:solidFill>
                  <a:srgbClr val="22373A"/>
                </a:solidFill>
                <a:cs typeface="Tahoma"/>
              </a:rPr>
              <a:t> </a:t>
            </a:r>
            <a:r>
              <a:rPr sz="2400" spc="-30" dirty="0">
                <a:solidFill>
                  <a:srgbClr val="22373A"/>
                </a:solidFill>
                <a:cs typeface="Tahoma"/>
              </a:rPr>
              <a:t>to</a:t>
            </a:r>
            <a:r>
              <a:rPr sz="2400" spc="30" dirty="0">
                <a:solidFill>
                  <a:srgbClr val="22373A"/>
                </a:solidFill>
                <a:cs typeface="Tahoma"/>
              </a:rPr>
              <a:t> </a:t>
            </a:r>
            <a:r>
              <a:rPr sz="2400" spc="-99" dirty="0">
                <a:solidFill>
                  <a:srgbClr val="22373A"/>
                </a:solidFill>
                <a:cs typeface="Tahoma"/>
              </a:rPr>
              <a:t>determine </a:t>
            </a:r>
            <a:r>
              <a:rPr sz="2400" spc="-654" dirty="0">
                <a:solidFill>
                  <a:srgbClr val="22373A"/>
                </a:solidFill>
                <a:cs typeface="Tahoma"/>
              </a:rPr>
              <a:t> </a:t>
            </a:r>
            <a:r>
              <a:rPr sz="2400" spc="-69" dirty="0">
                <a:solidFill>
                  <a:srgbClr val="22373A"/>
                </a:solidFill>
                <a:cs typeface="Tahoma"/>
              </a:rPr>
              <a:t>global</a:t>
            </a:r>
            <a:r>
              <a:rPr sz="2400" spc="20" dirty="0">
                <a:solidFill>
                  <a:srgbClr val="22373A"/>
                </a:solidFill>
                <a:cs typeface="Tahoma"/>
              </a:rPr>
              <a:t> </a:t>
            </a:r>
            <a:r>
              <a:rPr sz="2400" spc="-40" dirty="0">
                <a:solidFill>
                  <a:srgbClr val="22373A"/>
                </a:solidFill>
                <a:cs typeface="Tahoma"/>
              </a:rPr>
              <a:t>location</a:t>
            </a:r>
            <a:endParaRPr sz="2400" dirty="0">
              <a:cs typeface="Tahoma"/>
            </a:endParaRPr>
          </a:p>
        </p:txBody>
      </p:sp>
      <p:pic>
        <p:nvPicPr>
          <p:cNvPr id="4" name="object 4"/>
          <p:cNvPicPr/>
          <p:nvPr/>
        </p:nvPicPr>
        <p:blipFill>
          <a:blip r:embed="rId3" cstate="print"/>
          <a:stretch>
            <a:fillRect/>
          </a:stretch>
        </p:blipFill>
        <p:spPr>
          <a:xfrm>
            <a:off x="4158205" y="2340811"/>
            <a:ext cx="3467081" cy="3293729"/>
          </a:xfrm>
          <a:prstGeom prst="rect">
            <a:avLst/>
          </a:prstGeom>
        </p:spPr>
      </p:pic>
      <p:sp>
        <p:nvSpPr>
          <p:cNvPr id="6" name="TextBox 5">
            <a:extLst>
              <a:ext uri="{FF2B5EF4-FFF2-40B4-BE49-F238E27FC236}">
                <a16:creationId xmlns:a16="http://schemas.microsoft.com/office/drawing/2014/main" id="{1AB4E80B-A69C-4F5F-8877-BE8CC834099F}"/>
              </a:ext>
            </a:extLst>
          </p:cNvPr>
          <p:cNvSpPr txBox="1"/>
          <p:nvPr/>
        </p:nvSpPr>
        <p:spPr>
          <a:xfrm>
            <a:off x="1886003" y="6036749"/>
            <a:ext cx="6764865" cy="458267"/>
          </a:xfrm>
          <a:prstGeom prst="rect">
            <a:avLst/>
          </a:prstGeom>
          <a:noFill/>
        </p:spPr>
        <p:txBody>
          <a:bodyPr wrap="none" rtlCol="0">
            <a:spAutoFit/>
          </a:bodyPr>
          <a:lstStyle/>
          <a:p>
            <a:r>
              <a:rPr lang="en-GB" sz="2378" dirty="0"/>
              <a:t>http://migratoryconnectivityproject.org/geolocators/</a:t>
            </a:r>
          </a:p>
        </p:txBody>
      </p:sp>
      <p:pic>
        <p:nvPicPr>
          <p:cNvPr id="9" name="Picture 8" descr="Diagram, engineering drawing&#10;&#10;Description automatically generated">
            <a:extLst>
              <a:ext uri="{FF2B5EF4-FFF2-40B4-BE49-F238E27FC236}">
                <a16:creationId xmlns:a16="http://schemas.microsoft.com/office/drawing/2014/main" id="{7CA06EF2-EF03-B796-3BE0-54D8DD7659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2018" y="34130"/>
            <a:ext cx="3338333" cy="6468520"/>
          </a:xfrm>
          <a:prstGeom prst="rect">
            <a:avLst/>
          </a:prstGeom>
        </p:spPr>
      </p:pic>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C80E-B3C4-4D4A-039E-8DB26DFFC598}"/>
              </a:ext>
            </a:extLst>
          </p:cNvPr>
          <p:cNvSpPr>
            <a:spLocks noGrp="1"/>
          </p:cNvSpPr>
          <p:nvPr>
            <p:ph type="title"/>
          </p:nvPr>
        </p:nvSpPr>
        <p:spPr>
          <a:xfrm>
            <a:off x="838200" y="2948883"/>
            <a:ext cx="10515600" cy="480117"/>
          </a:xfrm>
        </p:spPr>
        <p:txBody>
          <a:bodyPr/>
          <a:lstStyle/>
          <a:p>
            <a:r>
              <a:rPr lang="en-US" dirty="0"/>
              <a:t>Localization</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59" dirty="0"/>
              <a:t>Further</a:t>
            </a:r>
            <a:r>
              <a:rPr spc="89" dirty="0"/>
              <a:t> </a:t>
            </a:r>
            <a:r>
              <a:rPr spc="-99" dirty="0"/>
              <a:t>reading</a:t>
            </a:r>
          </a:p>
        </p:txBody>
      </p:sp>
      <p:sp>
        <p:nvSpPr>
          <p:cNvPr id="3" name="object 3"/>
          <p:cNvSpPr txBox="1"/>
          <p:nvPr/>
        </p:nvSpPr>
        <p:spPr>
          <a:xfrm>
            <a:off x="2658538" y="1426891"/>
            <a:ext cx="7594134" cy="4202262"/>
          </a:xfrm>
          <a:prstGeom prst="rect">
            <a:avLst/>
          </a:prstGeom>
        </p:spPr>
        <p:txBody>
          <a:bodyPr vert="horz" wrap="square" lIns="0" tIns="25167" rIns="0" bIns="0" rtlCol="0">
            <a:spAutoFit/>
          </a:bodyPr>
          <a:lstStyle/>
          <a:p>
            <a:pPr marL="25168" marR="181207">
              <a:lnSpc>
                <a:spcPct val="118000"/>
              </a:lnSpc>
              <a:spcBef>
                <a:spcPts val="198"/>
              </a:spcBef>
            </a:pPr>
            <a:r>
              <a:rPr sz="2400" spc="-59" dirty="0">
                <a:solidFill>
                  <a:srgbClr val="22373A"/>
                </a:solidFill>
                <a:cs typeface="Tahoma"/>
              </a:rPr>
              <a:t>Suining</a:t>
            </a:r>
            <a:r>
              <a:rPr sz="2400" spc="40" dirty="0">
                <a:solidFill>
                  <a:srgbClr val="22373A"/>
                </a:solidFill>
                <a:cs typeface="Tahoma"/>
              </a:rPr>
              <a:t> </a:t>
            </a:r>
            <a:r>
              <a:rPr sz="2400" spc="-69" dirty="0">
                <a:solidFill>
                  <a:srgbClr val="22373A"/>
                </a:solidFill>
                <a:cs typeface="Tahoma"/>
              </a:rPr>
              <a:t>He</a:t>
            </a:r>
            <a:r>
              <a:rPr sz="2400" spc="40" dirty="0">
                <a:solidFill>
                  <a:srgbClr val="22373A"/>
                </a:solidFill>
                <a:cs typeface="Tahoma"/>
              </a:rPr>
              <a:t> </a:t>
            </a:r>
            <a:r>
              <a:rPr sz="2400" spc="-99" dirty="0">
                <a:solidFill>
                  <a:srgbClr val="22373A"/>
                </a:solidFill>
                <a:cs typeface="Tahoma"/>
              </a:rPr>
              <a:t>and</a:t>
            </a:r>
            <a:r>
              <a:rPr sz="2400" spc="40" dirty="0">
                <a:solidFill>
                  <a:srgbClr val="22373A"/>
                </a:solidFill>
                <a:cs typeface="Tahoma"/>
              </a:rPr>
              <a:t> </a:t>
            </a:r>
            <a:r>
              <a:rPr sz="2400" spc="-10" dirty="0">
                <a:solidFill>
                  <a:srgbClr val="22373A"/>
                </a:solidFill>
                <a:cs typeface="Tahoma"/>
              </a:rPr>
              <a:t>S-H</a:t>
            </a:r>
            <a:r>
              <a:rPr sz="2400" spc="40" dirty="0">
                <a:solidFill>
                  <a:srgbClr val="22373A"/>
                </a:solidFill>
                <a:cs typeface="Tahoma"/>
              </a:rPr>
              <a:t> </a:t>
            </a:r>
            <a:r>
              <a:rPr sz="2400" spc="-89" dirty="0">
                <a:solidFill>
                  <a:srgbClr val="22373A"/>
                </a:solidFill>
                <a:cs typeface="Tahoma"/>
              </a:rPr>
              <a:t>Gary</a:t>
            </a:r>
            <a:r>
              <a:rPr sz="2400" spc="40" dirty="0">
                <a:solidFill>
                  <a:srgbClr val="22373A"/>
                </a:solidFill>
                <a:cs typeface="Tahoma"/>
              </a:rPr>
              <a:t> </a:t>
            </a:r>
            <a:r>
              <a:rPr sz="2400" spc="-59" dirty="0">
                <a:solidFill>
                  <a:srgbClr val="22373A"/>
                </a:solidFill>
                <a:cs typeface="Tahoma"/>
              </a:rPr>
              <a:t>Chan.</a:t>
            </a:r>
            <a:r>
              <a:rPr sz="2400" spc="297" dirty="0">
                <a:solidFill>
                  <a:srgbClr val="22373A"/>
                </a:solidFill>
                <a:cs typeface="Tahoma"/>
              </a:rPr>
              <a:t> </a:t>
            </a:r>
            <a:r>
              <a:rPr sz="2400" spc="40" dirty="0">
                <a:solidFill>
                  <a:srgbClr val="22373A"/>
                </a:solidFill>
                <a:cs typeface="Tahoma"/>
              </a:rPr>
              <a:t>“Wi-Fi </a:t>
            </a:r>
            <a:r>
              <a:rPr sz="2400" spc="-89" dirty="0">
                <a:solidFill>
                  <a:srgbClr val="22373A"/>
                </a:solidFill>
                <a:cs typeface="Tahoma"/>
              </a:rPr>
              <a:t>fingerprint-based</a:t>
            </a:r>
            <a:r>
              <a:rPr sz="2400" spc="40" dirty="0">
                <a:solidFill>
                  <a:srgbClr val="22373A"/>
                </a:solidFill>
                <a:cs typeface="Tahoma"/>
              </a:rPr>
              <a:t> </a:t>
            </a:r>
            <a:r>
              <a:rPr sz="2400" spc="-79" dirty="0">
                <a:solidFill>
                  <a:srgbClr val="22373A"/>
                </a:solidFill>
                <a:cs typeface="Tahoma"/>
              </a:rPr>
              <a:t>indoor </a:t>
            </a:r>
            <a:r>
              <a:rPr sz="2400" spc="-654" dirty="0">
                <a:solidFill>
                  <a:srgbClr val="22373A"/>
                </a:solidFill>
                <a:cs typeface="Tahoma"/>
              </a:rPr>
              <a:t> </a:t>
            </a:r>
            <a:r>
              <a:rPr sz="2400" spc="-69" dirty="0">
                <a:solidFill>
                  <a:srgbClr val="22373A"/>
                </a:solidFill>
                <a:cs typeface="Tahoma"/>
              </a:rPr>
              <a:t>positioning:</a:t>
            </a:r>
            <a:r>
              <a:rPr sz="2400" spc="-59" dirty="0">
                <a:solidFill>
                  <a:srgbClr val="22373A"/>
                </a:solidFill>
                <a:cs typeface="Tahoma"/>
              </a:rPr>
              <a:t> </a:t>
            </a:r>
            <a:r>
              <a:rPr sz="2400" spc="-79" dirty="0">
                <a:solidFill>
                  <a:srgbClr val="22373A"/>
                </a:solidFill>
                <a:cs typeface="Tahoma"/>
              </a:rPr>
              <a:t>Recent </a:t>
            </a:r>
            <a:r>
              <a:rPr sz="2400" spc="-109" dirty="0">
                <a:solidFill>
                  <a:srgbClr val="22373A"/>
                </a:solidFill>
                <a:cs typeface="Tahoma"/>
              </a:rPr>
              <a:t>advances </a:t>
            </a:r>
            <a:r>
              <a:rPr sz="2400" spc="-99" dirty="0">
                <a:solidFill>
                  <a:srgbClr val="22373A"/>
                </a:solidFill>
                <a:cs typeface="Tahoma"/>
              </a:rPr>
              <a:t>and comparisons”.</a:t>
            </a:r>
            <a:r>
              <a:rPr sz="2400" spc="-89" dirty="0">
                <a:solidFill>
                  <a:srgbClr val="22373A"/>
                </a:solidFill>
                <a:cs typeface="Tahoma"/>
              </a:rPr>
              <a:t> </a:t>
            </a:r>
            <a:r>
              <a:rPr sz="2400" spc="-168" dirty="0">
                <a:solidFill>
                  <a:srgbClr val="6E7B7D"/>
                </a:solidFill>
                <a:cs typeface="Tahoma"/>
              </a:rPr>
              <a:t>In:</a:t>
            </a:r>
            <a:r>
              <a:rPr sz="2400" spc="-159" dirty="0">
                <a:solidFill>
                  <a:srgbClr val="6E7B7D"/>
                </a:solidFill>
                <a:cs typeface="Tahoma"/>
              </a:rPr>
              <a:t> </a:t>
            </a:r>
            <a:r>
              <a:rPr sz="2400" i="1" spc="-129" dirty="0">
                <a:solidFill>
                  <a:srgbClr val="6E7B7D"/>
                </a:solidFill>
                <a:cs typeface="Arial"/>
              </a:rPr>
              <a:t>IEEE </a:t>
            </a:r>
            <a:r>
              <a:rPr sz="2400" i="1" spc="-119" dirty="0">
                <a:solidFill>
                  <a:srgbClr val="6E7B7D"/>
                </a:solidFill>
                <a:cs typeface="Arial"/>
              </a:rPr>
              <a:t> </a:t>
            </a:r>
            <a:r>
              <a:rPr sz="2400" i="1" spc="-99" dirty="0">
                <a:solidFill>
                  <a:srgbClr val="6E7B7D"/>
                </a:solidFill>
                <a:cs typeface="Arial"/>
              </a:rPr>
              <a:t>Communications</a:t>
            </a:r>
            <a:r>
              <a:rPr sz="2400" i="1" spc="99" dirty="0">
                <a:solidFill>
                  <a:srgbClr val="6E7B7D"/>
                </a:solidFill>
                <a:cs typeface="Arial"/>
              </a:rPr>
              <a:t> </a:t>
            </a:r>
            <a:r>
              <a:rPr sz="2400" i="1" spc="-149" dirty="0">
                <a:solidFill>
                  <a:srgbClr val="6E7B7D"/>
                </a:solidFill>
                <a:cs typeface="Arial"/>
              </a:rPr>
              <a:t>Surveys</a:t>
            </a:r>
            <a:r>
              <a:rPr sz="2400" i="1" spc="109" dirty="0">
                <a:solidFill>
                  <a:srgbClr val="6E7B7D"/>
                </a:solidFill>
                <a:cs typeface="Arial"/>
              </a:rPr>
              <a:t> </a:t>
            </a:r>
            <a:r>
              <a:rPr sz="2400" i="1" spc="178" dirty="0">
                <a:solidFill>
                  <a:srgbClr val="6E7B7D"/>
                </a:solidFill>
                <a:cs typeface="Arial"/>
              </a:rPr>
              <a:t>&amp;</a:t>
            </a:r>
            <a:r>
              <a:rPr sz="2400" i="1" spc="99" dirty="0">
                <a:solidFill>
                  <a:srgbClr val="6E7B7D"/>
                </a:solidFill>
                <a:cs typeface="Arial"/>
              </a:rPr>
              <a:t> </a:t>
            </a:r>
            <a:r>
              <a:rPr sz="2400" i="1" spc="-59" dirty="0">
                <a:solidFill>
                  <a:srgbClr val="6E7B7D"/>
                </a:solidFill>
                <a:cs typeface="Arial"/>
              </a:rPr>
              <a:t>Tutorials</a:t>
            </a:r>
            <a:r>
              <a:rPr sz="2400" i="1" spc="268" dirty="0">
                <a:solidFill>
                  <a:srgbClr val="6E7B7D"/>
                </a:solidFill>
                <a:cs typeface="Arial"/>
              </a:rPr>
              <a:t> </a:t>
            </a:r>
            <a:r>
              <a:rPr sz="2400" spc="-99" dirty="0">
                <a:solidFill>
                  <a:srgbClr val="6E7B7D"/>
                </a:solidFill>
                <a:cs typeface="Tahoma"/>
              </a:rPr>
              <a:t>18.1</a:t>
            </a:r>
            <a:r>
              <a:rPr sz="2400" spc="20" dirty="0">
                <a:solidFill>
                  <a:srgbClr val="6E7B7D"/>
                </a:solidFill>
                <a:cs typeface="Tahoma"/>
              </a:rPr>
              <a:t> </a:t>
            </a:r>
            <a:r>
              <a:rPr sz="2400" spc="-69" dirty="0">
                <a:solidFill>
                  <a:srgbClr val="6E7B7D"/>
                </a:solidFill>
                <a:cs typeface="Tahoma"/>
              </a:rPr>
              <a:t>(2016),</a:t>
            </a:r>
            <a:r>
              <a:rPr sz="2400" spc="30" dirty="0">
                <a:solidFill>
                  <a:srgbClr val="6E7B7D"/>
                </a:solidFill>
                <a:cs typeface="Tahoma"/>
              </a:rPr>
              <a:t> </a:t>
            </a:r>
            <a:r>
              <a:rPr sz="2400" spc="-79" dirty="0">
                <a:solidFill>
                  <a:srgbClr val="6E7B7D"/>
                </a:solidFill>
                <a:cs typeface="Tahoma"/>
              </a:rPr>
              <a:t>pp.</a:t>
            </a:r>
            <a:r>
              <a:rPr sz="2400" spc="30" dirty="0">
                <a:solidFill>
                  <a:srgbClr val="6E7B7D"/>
                </a:solidFill>
                <a:cs typeface="Tahoma"/>
              </a:rPr>
              <a:t> </a:t>
            </a:r>
            <a:r>
              <a:rPr sz="2400" spc="-109" dirty="0">
                <a:solidFill>
                  <a:srgbClr val="6E7B7D"/>
                </a:solidFill>
                <a:cs typeface="Tahoma"/>
              </a:rPr>
              <a:t>466–490</a:t>
            </a:r>
            <a:endParaRPr sz="2400" dirty="0">
              <a:cs typeface="Tahoma"/>
            </a:endParaRPr>
          </a:p>
          <a:p>
            <a:pPr marL="25168" marR="54110">
              <a:lnSpc>
                <a:spcPct val="118000"/>
              </a:lnSpc>
              <a:spcBef>
                <a:spcPts val="1080"/>
              </a:spcBef>
            </a:pPr>
            <a:r>
              <a:rPr sz="2400" spc="-59" dirty="0">
                <a:solidFill>
                  <a:srgbClr val="22373A"/>
                </a:solidFill>
                <a:cs typeface="Tahoma"/>
              </a:rPr>
              <a:t>Pavel</a:t>
            </a:r>
            <a:r>
              <a:rPr sz="2400" spc="30" dirty="0">
                <a:solidFill>
                  <a:srgbClr val="22373A"/>
                </a:solidFill>
                <a:cs typeface="Tahoma"/>
              </a:rPr>
              <a:t> </a:t>
            </a:r>
            <a:r>
              <a:rPr sz="2400" spc="-69" dirty="0">
                <a:solidFill>
                  <a:srgbClr val="22373A"/>
                </a:solidFill>
                <a:cs typeface="Tahoma"/>
              </a:rPr>
              <a:t>Davidson</a:t>
            </a:r>
            <a:r>
              <a:rPr sz="2400" spc="40" dirty="0">
                <a:solidFill>
                  <a:srgbClr val="22373A"/>
                </a:solidFill>
                <a:cs typeface="Tahoma"/>
              </a:rPr>
              <a:t> </a:t>
            </a:r>
            <a:r>
              <a:rPr sz="2400" spc="-99" dirty="0">
                <a:solidFill>
                  <a:srgbClr val="22373A"/>
                </a:solidFill>
                <a:cs typeface="Tahoma"/>
              </a:rPr>
              <a:t>and</a:t>
            </a:r>
            <a:r>
              <a:rPr sz="2400" spc="40" dirty="0">
                <a:solidFill>
                  <a:srgbClr val="22373A"/>
                </a:solidFill>
                <a:cs typeface="Tahoma"/>
              </a:rPr>
              <a:t> </a:t>
            </a:r>
            <a:r>
              <a:rPr sz="2400" spc="-50" dirty="0">
                <a:solidFill>
                  <a:srgbClr val="22373A"/>
                </a:solidFill>
                <a:cs typeface="Tahoma"/>
              </a:rPr>
              <a:t>Robert</a:t>
            </a:r>
            <a:r>
              <a:rPr sz="2400" spc="40" dirty="0">
                <a:solidFill>
                  <a:srgbClr val="22373A"/>
                </a:solidFill>
                <a:cs typeface="Tahoma"/>
              </a:rPr>
              <a:t> </a:t>
            </a:r>
            <a:r>
              <a:rPr sz="2400" spc="-40" dirty="0">
                <a:solidFill>
                  <a:srgbClr val="22373A"/>
                </a:solidFill>
                <a:cs typeface="Tahoma"/>
              </a:rPr>
              <a:t>Piché.</a:t>
            </a:r>
            <a:r>
              <a:rPr sz="2400" spc="287" dirty="0">
                <a:solidFill>
                  <a:srgbClr val="22373A"/>
                </a:solidFill>
                <a:cs typeface="Tahoma"/>
              </a:rPr>
              <a:t> </a:t>
            </a:r>
            <a:r>
              <a:rPr sz="2400" spc="139" dirty="0">
                <a:solidFill>
                  <a:srgbClr val="22373A"/>
                </a:solidFill>
                <a:cs typeface="Tahoma"/>
              </a:rPr>
              <a:t>“A</a:t>
            </a:r>
            <a:r>
              <a:rPr sz="2400" spc="40" dirty="0">
                <a:solidFill>
                  <a:srgbClr val="22373A"/>
                </a:solidFill>
                <a:cs typeface="Tahoma"/>
              </a:rPr>
              <a:t> </a:t>
            </a:r>
            <a:r>
              <a:rPr sz="2400" spc="-119" dirty="0">
                <a:solidFill>
                  <a:srgbClr val="22373A"/>
                </a:solidFill>
                <a:cs typeface="Tahoma"/>
              </a:rPr>
              <a:t>survey</a:t>
            </a:r>
            <a:r>
              <a:rPr sz="2400" spc="30" dirty="0">
                <a:solidFill>
                  <a:srgbClr val="22373A"/>
                </a:solidFill>
                <a:cs typeface="Tahoma"/>
              </a:rPr>
              <a:t> </a:t>
            </a:r>
            <a:r>
              <a:rPr sz="2400" spc="-69" dirty="0">
                <a:solidFill>
                  <a:srgbClr val="22373A"/>
                </a:solidFill>
                <a:cs typeface="Tahoma"/>
              </a:rPr>
              <a:t>of</a:t>
            </a:r>
            <a:r>
              <a:rPr sz="2400" spc="40" dirty="0">
                <a:solidFill>
                  <a:srgbClr val="22373A"/>
                </a:solidFill>
                <a:cs typeface="Tahoma"/>
              </a:rPr>
              <a:t> </a:t>
            </a:r>
            <a:r>
              <a:rPr sz="2400" spc="-99" dirty="0">
                <a:solidFill>
                  <a:srgbClr val="22373A"/>
                </a:solidFill>
                <a:cs typeface="Tahoma"/>
              </a:rPr>
              <a:t>selected</a:t>
            </a:r>
            <a:r>
              <a:rPr sz="2400" spc="40" dirty="0">
                <a:solidFill>
                  <a:srgbClr val="22373A"/>
                </a:solidFill>
                <a:cs typeface="Tahoma"/>
              </a:rPr>
              <a:t> </a:t>
            </a:r>
            <a:r>
              <a:rPr sz="2400" spc="-79" dirty="0">
                <a:solidFill>
                  <a:srgbClr val="22373A"/>
                </a:solidFill>
                <a:cs typeface="Tahoma"/>
              </a:rPr>
              <a:t>indoor </a:t>
            </a:r>
            <a:r>
              <a:rPr sz="2400" spc="-69" dirty="0">
                <a:solidFill>
                  <a:srgbClr val="22373A"/>
                </a:solidFill>
                <a:cs typeface="Tahoma"/>
              </a:rPr>
              <a:t> </a:t>
            </a:r>
            <a:r>
              <a:rPr sz="2400" spc="-59" dirty="0">
                <a:solidFill>
                  <a:srgbClr val="22373A"/>
                </a:solidFill>
                <a:cs typeface="Tahoma"/>
              </a:rPr>
              <a:t>positioning </a:t>
            </a:r>
            <a:r>
              <a:rPr sz="2400" spc="-89" dirty="0">
                <a:solidFill>
                  <a:srgbClr val="22373A"/>
                </a:solidFill>
                <a:cs typeface="Tahoma"/>
              </a:rPr>
              <a:t>methods for </a:t>
            </a:r>
            <a:r>
              <a:rPr sz="2400" spc="-109" dirty="0">
                <a:solidFill>
                  <a:srgbClr val="22373A"/>
                </a:solidFill>
                <a:cs typeface="Tahoma"/>
              </a:rPr>
              <a:t>smartphones”.</a:t>
            </a:r>
            <a:r>
              <a:rPr sz="2400" spc="-99" dirty="0">
                <a:solidFill>
                  <a:srgbClr val="22373A"/>
                </a:solidFill>
                <a:cs typeface="Tahoma"/>
              </a:rPr>
              <a:t> </a:t>
            </a:r>
            <a:r>
              <a:rPr sz="2400" spc="-168" dirty="0">
                <a:solidFill>
                  <a:srgbClr val="6E7B7D"/>
                </a:solidFill>
                <a:cs typeface="Tahoma"/>
              </a:rPr>
              <a:t>In:</a:t>
            </a:r>
            <a:r>
              <a:rPr sz="2400" spc="-159" dirty="0">
                <a:solidFill>
                  <a:srgbClr val="6E7B7D"/>
                </a:solidFill>
                <a:cs typeface="Tahoma"/>
              </a:rPr>
              <a:t> </a:t>
            </a:r>
            <a:r>
              <a:rPr sz="2400" i="1" spc="-129" dirty="0">
                <a:solidFill>
                  <a:srgbClr val="6E7B7D"/>
                </a:solidFill>
                <a:cs typeface="Arial"/>
              </a:rPr>
              <a:t>IEEE</a:t>
            </a:r>
            <a:r>
              <a:rPr sz="2400" i="1" spc="-119" dirty="0">
                <a:solidFill>
                  <a:srgbClr val="6E7B7D"/>
                </a:solidFill>
                <a:cs typeface="Arial"/>
              </a:rPr>
              <a:t> </a:t>
            </a:r>
            <a:r>
              <a:rPr sz="2400" i="1" spc="-99" dirty="0">
                <a:solidFill>
                  <a:srgbClr val="6E7B7D"/>
                </a:solidFill>
                <a:cs typeface="Arial"/>
              </a:rPr>
              <a:t>Communications </a:t>
            </a:r>
            <a:r>
              <a:rPr sz="2400" i="1" spc="-595" dirty="0">
                <a:solidFill>
                  <a:srgbClr val="6E7B7D"/>
                </a:solidFill>
                <a:cs typeface="Arial"/>
              </a:rPr>
              <a:t> </a:t>
            </a:r>
            <a:r>
              <a:rPr sz="2400" i="1" spc="-149" dirty="0">
                <a:solidFill>
                  <a:srgbClr val="6E7B7D"/>
                </a:solidFill>
                <a:cs typeface="Arial"/>
              </a:rPr>
              <a:t>Surveys</a:t>
            </a:r>
            <a:r>
              <a:rPr sz="2400" i="1" spc="99" dirty="0">
                <a:solidFill>
                  <a:srgbClr val="6E7B7D"/>
                </a:solidFill>
                <a:cs typeface="Arial"/>
              </a:rPr>
              <a:t> </a:t>
            </a:r>
            <a:r>
              <a:rPr sz="2400" i="1" spc="178" dirty="0">
                <a:solidFill>
                  <a:srgbClr val="6E7B7D"/>
                </a:solidFill>
                <a:cs typeface="Arial"/>
              </a:rPr>
              <a:t>&amp;</a:t>
            </a:r>
            <a:r>
              <a:rPr sz="2400" i="1" spc="99" dirty="0">
                <a:solidFill>
                  <a:srgbClr val="6E7B7D"/>
                </a:solidFill>
                <a:cs typeface="Arial"/>
              </a:rPr>
              <a:t> </a:t>
            </a:r>
            <a:r>
              <a:rPr sz="2400" i="1" spc="-59" dirty="0">
                <a:solidFill>
                  <a:srgbClr val="6E7B7D"/>
                </a:solidFill>
                <a:cs typeface="Arial"/>
              </a:rPr>
              <a:t>Tutorials</a:t>
            </a:r>
            <a:r>
              <a:rPr sz="2400" i="1" spc="268" dirty="0">
                <a:solidFill>
                  <a:srgbClr val="6E7B7D"/>
                </a:solidFill>
                <a:cs typeface="Arial"/>
              </a:rPr>
              <a:t> </a:t>
            </a:r>
            <a:r>
              <a:rPr sz="2400" spc="-99" dirty="0">
                <a:solidFill>
                  <a:srgbClr val="6E7B7D"/>
                </a:solidFill>
                <a:cs typeface="Tahoma"/>
              </a:rPr>
              <a:t>19.2</a:t>
            </a:r>
            <a:r>
              <a:rPr sz="2400" spc="20" dirty="0">
                <a:solidFill>
                  <a:srgbClr val="6E7B7D"/>
                </a:solidFill>
                <a:cs typeface="Tahoma"/>
              </a:rPr>
              <a:t> </a:t>
            </a:r>
            <a:r>
              <a:rPr sz="2400" spc="-69" dirty="0">
                <a:solidFill>
                  <a:srgbClr val="6E7B7D"/>
                </a:solidFill>
                <a:cs typeface="Tahoma"/>
              </a:rPr>
              <a:t>(2017),</a:t>
            </a:r>
            <a:r>
              <a:rPr sz="2400" spc="30" dirty="0">
                <a:solidFill>
                  <a:srgbClr val="6E7B7D"/>
                </a:solidFill>
                <a:cs typeface="Tahoma"/>
              </a:rPr>
              <a:t> </a:t>
            </a:r>
            <a:r>
              <a:rPr sz="2400" spc="-79" dirty="0">
                <a:solidFill>
                  <a:srgbClr val="6E7B7D"/>
                </a:solidFill>
                <a:cs typeface="Tahoma"/>
              </a:rPr>
              <a:t>pp.</a:t>
            </a:r>
            <a:r>
              <a:rPr sz="2400" spc="20" dirty="0">
                <a:solidFill>
                  <a:srgbClr val="6E7B7D"/>
                </a:solidFill>
                <a:cs typeface="Tahoma"/>
              </a:rPr>
              <a:t> </a:t>
            </a:r>
            <a:r>
              <a:rPr sz="2400" spc="-109" dirty="0">
                <a:solidFill>
                  <a:srgbClr val="6E7B7D"/>
                </a:solidFill>
                <a:cs typeface="Tahoma"/>
              </a:rPr>
              <a:t>1347–1370</a:t>
            </a:r>
            <a:endParaRPr sz="2400" dirty="0">
              <a:cs typeface="Tahoma"/>
            </a:endParaRPr>
          </a:p>
          <a:p>
            <a:pPr marL="25168" marR="10067" algn="just">
              <a:lnSpc>
                <a:spcPct val="118000"/>
              </a:lnSpc>
              <a:spcBef>
                <a:spcPts val="1090"/>
              </a:spcBef>
            </a:pPr>
            <a:r>
              <a:rPr sz="2400" spc="-69" dirty="0">
                <a:solidFill>
                  <a:srgbClr val="22373A"/>
                </a:solidFill>
                <a:cs typeface="Tahoma"/>
              </a:rPr>
              <a:t>Trong-Hop </a:t>
            </a:r>
            <a:r>
              <a:rPr sz="2400" spc="-20" dirty="0">
                <a:solidFill>
                  <a:srgbClr val="22373A"/>
                </a:solidFill>
                <a:cs typeface="Tahoma"/>
              </a:rPr>
              <a:t>Do </a:t>
            </a:r>
            <a:r>
              <a:rPr sz="2400" spc="-99" dirty="0">
                <a:solidFill>
                  <a:srgbClr val="22373A"/>
                </a:solidFill>
                <a:cs typeface="Tahoma"/>
              </a:rPr>
              <a:t>and </a:t>
            </a:r>
            <a:r>
              <a:rPr sz="2400" spc="-50" dirty="0">
                <a:solidFill>
                  <a:srgbClr val="22373A"/>
                </a:solidFill>
                <a:cs typeface="Tahoma"/>
              </a:rPr>
              <a:t>Myungsik </a:t>
            </a:r>
            <a:r>
              <a:rPr sz="2400" spc="-59" dirty="0">
                <a:solidFill>
                  <a:srgbClr val="22373A"/>
                </a:solidFill>
                <a:cs typeface="Tahoma"/>
              </a:rPr>
              <a:t>Yoo. </a:t>
            </a:r>
            <a:r>
              <a:rPr sz="2400" spc="59" dirty="0">
                <a:solidFill>
                  <a:srgbClr val="22373A"/>
                </a:solidFill>
                <a:cs typeface="Tahoma"/>
              </a:rPr>
              <a:t>“An </a:t>
            </a:r>
            <a:r>
              <a:rPr sz="2400" spc="-79" dirty="0">
                <a:solidFill>
                  <a:srgbClr val="22373A"/>
                </a:solidFill>
                <a:cs typeface="Tahoma"/>
              </a:rPr>
              <a:t>in-depth </a:t>
            </a:r>
            <a:r>
              <a:rPr sz="2400" spc="-119" dirty="0">
                <a:solidFill>
                  <a:srgbClr val="22373A"/>
                </a:solidFill>
                <a:cs typeface="Tahoma"/>
              </a:rPr>
              <a:t>survey </a:t>
            </a:r>
            <a:r>
              <a:rPr sz="2400" spc="-69" dirty="0">
                <a:solidFill>
                  <a:srgbClr val="22373A"/>
                </a:solidFill>
                <a:cs typeface="Tahoma"/>
              </a:rPr>
              <a:t>of visible </a:t>
            </a:r>
            <a:r>
              <a:rPr sz="2400" spc="-59" dirty="0">
                <a:solidFill>
                  <a:srgbClr val="22373A"/>
                </a:solidFill>
                <a:cs typeface="Tahoma"/>
              </a:rPr>
              <a:t> </a:t>
            </a:r>
            <a:r>
              <a:rPr sz="2400" spc="-30" dirty="0">
                <a:solidFill>
                  <a:srgbClr val="22373A"/>
                </a:solidFill>
                <a:cs typeface="Tahoma"/>
              </a:rPr>
              <a:t>light </a:t>
            </a:r>
            <a:r>
              <a:rPr sz="2400" spc="-69" dirty="0">
                <a:solidFill>
                  <a:srgbClr val="22373A"/>
                </a:solidFill>
                <a:cs typeface="Tahoma"/>
              </a:rPr>
              <a:t>communication </a:t>
            </a:r>
            <a:r>
              <a:rPr sz="2400" spc="-129" dirty="0">
                <a:solidFill>
                  <a:srgbClr val="22373A"/>
                </a:solidFill>
                <a:cs typeface="Tahoma"/>
              </a:rPr>
              <a:t>based </a:t>
            </a:r>
            <a:r>
              <a:rPr sz="2400" spc="-59" dirty="0">
                <a:solidFill>
                  <a:srgbClr val="22373A"/>
                </a:solidFill>
                <a:cs typeface="Tahoma"/>
              </a:rPr>
              <a:t>positioning </a:t>
            </a:r>
            <a:r>
              <a:rPr sz="2400" spc="-119" dirty="0">
                <a:solidFill>
                  <a:srgbClr val="22373A"/>
                </a:solidFill>
                <a:cs typeface="Tahoma"/>
              </a:rPr>
              <a:t>systems”. </a:t>
            </a:r>
            <a:r>
              <a:rPr sz="2400" spc="-168" dirty="0">
                <a:solidFill>
                  <a:srgbClr val="6E7B7D"/>
                </a:solidFill>
                <a:cs typeface="Tahoma"/>
              </a:rPr>
              <a:t>In: </a:t>
            </a:r>
            <a:r>
              <a:rPr sz="2400" i="1" spc="-188" dirty="0">
                <a:solidFill>
                  <a:srgbClr val="6E7B7D"/>
                </a:solidFill>
                <a:cs typeface="Arial"/>
              </a:rPr>
              <a:t>Sensors</a:t>
            </a:r>
            <a:r>
              <a:rPr sz="2400" i="1" spc="-178" dirty="0">
                <a:solidFill>
                  <a:srgbClr val="6E7B7D"/>
                </a:solidFill>
                <a:cs typeface="Arial"/>
              </a:rPr>
              <a:t> </a:t>
            </a:r>
            <a:r>
              <a:rPr sz="2400" spc="-99" dirty="0">
                <a:solidFill>
                  <a:srgbClr val="6E7B7D"/>
                </a:solidFill>
                <a:cs typeface="Tahoma"/>
              </a:rPr>
              <a:t>16.5 </a:t>
            </a:r>
            <a:r>
              <a:rPr sz="2400" spc="-89" dirty="0">
                <a:solidFill>
                  <a:srgbClr val="6E7B7D"/>
                </a:solidFill>
                <a:cs typeface="Tahoma"/>
              </a:rPr>
              <a:t> </a:t>
            </a:r>
            <a:r>
              <a:rPr sz="2400" spc="-69" dirty="0">
                <a:solidFill>
                  <a:srgbClr val="6E7B7D"/>
                </a:solidFill>
                <a:cs typeface="Tahoma"/>
              </a:rPr>
              <a:t>(2016),</a:t>
            </a:r>
            <a:r>
              <a:rPr sz="2400" spc="20" dirty="0">
                <a:solidFill>
                  <a:srgbClr val="6E7B7D"/>
                </a:solidFill>
                <a:cs typeface="Tahoma"/>
              </a:rPr>
              <a:t> </a:t>
            </a:r>
            <a:r>
              <a:rPr sz="2400" spc="-79" dirty="0">
                <a:solidFill>
                  <a:srgbClr val="6E7B7D"/>
                </a:solidFill>
                <a:cs typeface="Tahoma"/>
              </a:rPr>
              <a:t>p.</a:t>
            </a:r>
            <a:r>
              <a:rPr sz="2400" spc="30" dirty="0">
                <a:solidFill>
                  <a:srgbClr val="6E7B7D"/>
                </a:solidFill>
                <a:cs typeface="Tahoma"/>
              </a:rPr>
              <a:t> </a:t>
            </a:r>
            <a:r>
              <a:rPr sz="2400" spc="-109" dirty="0">
                <a:solidFill>
                  <a:srgbClr val="6E7B7D"/>
                </a:solidFill>
                <a:cs typeface="Tahoma"/>
              </a:rPr>
              <a:t>678</a:t>
            </a:r>
            <a:endParaRPr sz="2400" dirty="0">
              <a:cs typeface="Tahoma"/>
            </a:endParaRP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056619" y="3126160"/>
            <a:ext cx="4075789" cy="461219"/>
          </a:xfrm>
          <a:prstGeom prst="rect">
            <a:avLst/>
          </a:prstGeom>
        </p:spPr>
        <p:txBody>
          <a:bodyPr vert="horz" wrap="square" lIns="0" tIns="33975" rIns="0" bIns="0" rtlCol="0">
            <a:spAutoFit/>
          </a:bodyPr>
          <a:lstStyle/>
          <a:p>
            <a:pPr marL="25168" algn="ctr">
              <a:spcBef>
                <a:spcPts val="268"/>
              </a:spcBef>
            </a:pPr>
            <a:r>
              <a:rPr sz="2774" b="1" spc="-50" dirty="0">
                <a:solidFill>
                  <a:srgbClr val="002D86"/>
                </a:solidFill>
                <a:cs typeface="Arial"/>
              </a:rPr>
              <a:t>Routing</a:t>
            </a:r>
            <a:r>
              <a:rPr sz="2774" b="1" spc="208" dirty="0">
                <a:solidFill>
                  <a:srgbClr val="002D86"/>
                </a:solidFill>
                <a:cs typeface="Arial"/>
              </a:rPr>
              <a:t> </a:t>
            </a:r>
            <a:r>
              <a:rPr sz="2774" b="1" spc="-89" dirty="0">
                <a:solidFill>
                  <a:srgbClr val="002D86"/>
                </a:solidFill>
                <a:cs typeface="Arial"/>
              </a:rPr>
              <a:t>and</a:t>
            </a:r>
            <a:r>
              <a:rPr sz="2774" b="1" spc="218" dirty="0">
                <a:solidFill>
                  <a:srgbClr val="002D86"/>
                </a:solidFill>
                <a:cs typeface="Arial"/>
              </a:rPr>
              <a:t> </a:t>
            </a:r>
            <a:r>
              <a:rPr sz="2774" b="1" spc="-40" dirty="0">
                <a:solidFill>
                  <a:srgbClr val="002D86"/>
                </a:solidFill>
                <a:cs typeface="Arial"/>
              </a:rPr>
              <a:t>Networking</a:t>
            </a:r>
            <a:endParaRPr sz="2774" dirty="0">
              <a:solidFill>
                <a:srgbClr val="002D86"/>
              </a:solidFill>
              <a:cs typeface="Arial"/>
            </a:endParaRP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89" dirty="0"/>
              <a:t>Overview</a:t>
            </a:r>
          </a:p>
        </p:txBody>
      </p:sp>
      <p:sp>
        <p:nvSpPr>
          <p:cNvPr id="3" name="object 3"/>
          <p:cNvSpPr txBox="1"/>
          <p:nvPr/>
        </p:nvSpPr>
        <p:spPr>
          <a:xfrm>
            <a:off x="3489825" y="2610828"/>
            <a:ext cx="6791308" cy="1299684"/>
          </a:xfrm>
          <a:prstGeom prst="rect">
            <a:avLst/>
          </a:prstGeom>
        </p:spPr>
        <p:txBody>
          <a:bodyPr vert="horz" wrap="square" lIns="0" tIns="85568" rIns="0" bIns="0" rtlCol="0">
            <a:spAutoFit/>
          </a:bodyPr>
          <a:lstStyle/>
          <a:p>
            <a:pPr marL="374997" indent="-351088">
              <a:spcBef>
                <a:spcPts val="674"/>
              </a:spcBef>
              <a:buFont typeface="Wingdings" pitchFamily="2" charset="2"/>
              <a:buChar char="q"/>
              <a:tabLst>
                <a:tab pos="376255" algn="l"/>
              </a:tabLst>
            </a:pPr>
            <a:r>
              <a:rPr sz="2400" spc="-89" dirty="0">
                <a:solidFill>
                  <a:srgbClr val="22373A"/>
                </a:solidFill>
                <a:cs typeface="Tahoma"/>
              </a:rPr>
              <a:t>How</a:t>
            </a:r>
            <a:r>
              <a:rPr sz="2400" spc="10" dirty="0">
                <a:solidFill>
                  <a:srgbClr val="22373A"/>
                </a:solidFill>
                <a:cs typeface="Tahoma"/>
              </a:rPr>
              <a:t> </a:t>
            </a:r>
            <a:r>
              <a:rPr sz="2400" spc="-89" dirty="0">
                <a:solidFill>
                  <a:srgbClr val="22373A"/>
                </a:solidFill>
                <a:cs typeface="Tahoma"/>
              </a:rPr>
              <a:t>can</a:t>
            </a:r>
            <a:r>
              <a:rPr sz="2400" spc="20" dirty="0">
                <a:solidFill>
                  <a:srgbClr val="22373A"/>
                </a:solidFill>
                <a:cs typeface="Tahoma"/>
              </a:rPr>
              <a:t> </a:t>
            </a:r>
            <a:r>
              <a:rPr sz="2400" spc="-109" dirty="0">
                <a:solidFill>
                  <a:srgbClr val="22373A"/>
                </a:solidFill>
                <a:cs typeface="Tahoma"/>
              </a:rPr>
              <a:t>devices</a:t>
            </a:r>
            <a:r>
              <a:rPr sz="2400" spc="20" dirty="0">
                <a:solidFill>
                  <a:srgbClr val="22373A"/>
                </a:solidFill>
                <a:cs typeface="Tahoma"/>
              </a:rPr>
              <a:t> </a:t>
            </a:r>
            <a:r>
              <a:rPr sz="2400" spc="-99" dirty="0">
                <a:solidFill>
                  <a:srgbClr val="22373A"/>
                </a:solidFill>
                <a:cs typeface="Tahoma"/>
              </a:rPr>
              <a:t>form</a:t>
            </a:r>
            <a:r>
              <a:rPr sz="2400" spc="20" dirty="0">
                <a:solidFill>
                  <a:srgbClr val="22373A"/>
                </a:solidFill>
                <a:cs typeface="Tahoma"/>
              </a:rPr>
              <a:t> </a:t>
            </a:r>
            <a:r>
              <a:rPr sz="2400" spc="-109" dirty="0">
                <a:solidFill>
                  <a:srgbClr val="22373A"/>
                </a:solidFill>
                <a:cs typeface="Tahoma"/>
              </a:rPr>
              <a:t>a</a:t>
            </a:r>
            <a:r>
              <a:rPr sz="2400" spc="20" dirty="0">
                <a:solidFill>
                  <a:srgbClr val="22373A"/>
                </a:solidFill>
                <a:cs typeface="Tahoma"/>
              </a:rPr>
              <a:t> </a:t>
            </a:r>
            <a:r>
              <a:rPr sz="2400" spc="-99" dirty="0">
                <a:solidFill>
                  <a:srgbClr val="22373A"/>
                </a:solidFill>
                <a:cs typeface="Tahoma"/>
              </a:rPr>
              <a:t>network?</a:t>
            </a:r>
            <a:endParaRPr sz="2400" dirty="0">
              <a:cs typeface="Tahoma"/>
            </a:endParaRPr>
          </a:p>
          <a:p>
            <a:pPr marL="374997" marR="10067" indent="-351088">
              <a:lnSpc>
                <a:spcPct val="118000"/>
              </a:lnSpc>
              <a:buFont typeface="Wingdings" pitchFamily="2" charset="2"/>
              <a:buChar char="q"/>
              <a:tabLst>
                <a:tab pos="376255" algn="l"/>
              </a:tabLst>
            </a:pPr>
            <a:r>
              <a:rPr sz="2400" spc="-89" dirty="0">
                <a:solidFill>
                  <a:srgbClr val="22373A"/>
                </a:solidFill>
                <a:cs typeface="Tahoma"/>
              </a:rPr>
              <a:t>How</a:t>
            </a:r>
            <a:r>
              <a:rPr sz="2400" spc="40" dirty="0">
                <a:solidFill>
                  <a:srgbClr val="22373A"/>
                </a:solidFill>
                <a:cs typeface="Tahoma"/>
              </a:rPr>
              <a:t> </a:t>
            </a:r>
            <a:r>
              <a:rPr sz="2400" spc="-99" dirty="0">
                <a:solidFill>
                  <a:srgbClr val="22373A"/>
                </a:solidFill>
                <a:cs typeface="Tahoma"/>
              </a:rPr>
              <a:t>do</a:t>
            </a:r>
            <a:r>
              <a:rPr sz="2400" spc="40" dirty="0">
                <a:solidFill>
                  <a:srgbClr val="22373A"/>
                </a:solidFill>
                <a:cs typeface="Tahoma"/>
              </a:rPr>
              <a:t> </a:t>
            </a:r>
            <a:r>
              <a:rPr sz="2400" spc="-208" dirty="0">
                <a:solidFill>
                  <a:srgbClr val="22373A"/>
                </a:solidFill>
                <a:cs typeface="Tahoma"/>
              </a:rPr>
              <a:t>we</a:t>
            </a:r>
            <a:r>
              <a:rPr sz="2400" spc="40" dirty="0">
                <a:solidFill>
                  <a:srgbClr val="22373A"/>
                </a:solidFill>
                <a:cs typeface="Tahoma"/>
              </a:rPr>
              <a:t> </a:t>
            </a:r>
            <a:r>
              <a:rPr sz="2400" spc="-99" dirty="0">
                <a:solidFill>
                  <a:srgbClr val="22373A"/>
                </a:solidFill>
                <a:cs typeface="Tahoma"/>
              </a:rPr>
              <a:t>deal</a:t>
            </a:r>
            <a:r>
              <a:rPr sz="2400" spc="40" dirty="0">
                <a:solidFill>
                  <a:srgbClr val="22373A"/>
                </a:solidFill>
                <a:cs typeface="Tahoma"/>
              </a:rPr>
              <a:t> </a:t>
            </a:r>
            <a:r>
              <a:rPr sz="2400" spc="-50" dirty="0">
                <a:solidFill>
                  <a:srgbClr val="22373A"/>
                </a:solidFill>
                <a:cs typeface="Tahoma"/>
              </a:rPr>
              <a:t>with</a:t>
            </a:r>
            <a:r>
              <a:rPr sz="2400" spc="40" dirty="0">
                <a:solidFill>
                  <a:srgbClr val="22373A"/>
                </a:solidFill>
                <a:cs typeface="Tahoma"/>
              </a:rPr>
              <a:t> </a:t>
            </a:r>
            <a:r>
              <a:rPr sz="2400" spc="-79" dirty="0">
                <a:solidFill>
                  <a:srgbClr val="22373A"/>
                </a:solidFill>
                <a:cs typeface="Tahoma"/>
              </a:rPr>
              <a:t>factors</a:t>
            </a:r>
            <a:r>
              <a:rPr sz="2400" spc="40" dirty="0">
                <a:solidFill>
                  <a:srgbClr val="22373A"/>
                </a:solidFill>
                <a:cs typeface="Tahoma"/>
              </a:rPr>
              <a:t> </a:t>
            </a:r>
            <a:r>
              <a:rPr sz="2400" spc="-99" dirty="0">
                <a:solidFill>
                  <a:srgbClr val="22373A"/>
                </a:solidFill>
                <a:cs typeface="Tahoma"/>
              </a:rPr>
              <a:t>such</a:t>
            </a:r>
            <a:r>
              <a:rPr sz="2400" spc="40" dirty="0">
                <a:solidFill>
                  <a:srgbClr val="22373A"/>
                </a:solidFill>
                <a:cs typeface="Tahoma"/>
              </a:rPr>
              <a:t> </a:t>
            </a:r>
            <a:r>
              <a:rPr sz="2400" spc="-129" dirty="0">
                <a:solidFill>
                  <a:srgbClr val="22373A"/>
                </a:solidFill>
                <a:cs typeface="Tahoma"/>
              </a:rPr>
              <a:t>as</a:t>
            </a:r>
            <a:r>
              <a:rPr sz="2400" spc="40" dirty="0">
                <a:solidFill>
                  <a:srgbClr val="22373A"/>
                </a:solidFill>
                <a:cs typeface="Tahoma"/>
              </a:rPr>
              <a:t> </a:t>
            </a:r>
            <a:r>
              <a:rPr sz="2400" spc="-50" dirty="0">
                <a:solidFill>
                  <a:srgbClr val="22373A"/>
                </a:solidFill>
                <a:cs typeface="Tahoma"/>
              </a:rPr>
              <a:t>mobility</a:t>
            </a:r>
            <a:r>
              <a:rPr sz="2400" spc="40" dirty="0">
                <a:solidFill>
                  <a:srgbClr val="22373A"/>
                </a:solidFill>
                <a:cs typeface="Tahoma"/>
              </a:rPr>
              <a:t> </a:t>
            </a:r>
            <a:r>
              <a:rPr sz="2400" spc="-119" dirty="0">
                <a:solidFill>
                  <a:srgbClr val="22373A"/>
                </a:solidFill>
                <a:cs typeface="Tahoma"/>
              </a:rPr>
              <a:t>or</a:t>
            </a:r>
            <a:r>
              <a:rPr sz="2400" spc="40" dirty="0">
                <a:solidFill>
                  <a:srgbClr val="22373A"/>
                </a:solidFill>
                <a:cs typeface="Tahoma"/>
              </a:rPr>
              <a:t> </a:t>
            </a:r>
            <a:r>
              <a:rPr sz="2400" spc="-50" dirty="0">
                <a:solidFill>
                  <a:srgbClr val="22373A"/>
                </a:solidFill>
                <a:cs typeface="Tahoma"/>
              </a:rPr>
              <a:t>limited </a:t>
            </a:r>
            <a:r>
              <a:rPr sz="2400" spc="-644" dirty="0">
                <a:solidFill>
                  <a:srgbClr val="22373A"/>
                </a:solidFill>
                <a:cs typeface="Tahoma"/>
              </a:rPr>
              <a:t> </a:t>
            </a:r>
            <a:r>
              <a:rPr sz="2400" spc="-119" dirty="0">
                <a:solidFill>
                  <a:srgbClr val="22373A"/>
                </a:solidFill>
                <a:cs typeface="Tahoma"/>
              </a:rPr>
              <a:t>power?</a:t>
            </a:r>
            <a:endParaRPr sz="2400" dirty="0">
              <a:cs typeface="Tahoma"/>
            </a:endParaRP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14651" y="950174"/>
            <a:ext cx="6819783" cy="889187"/>
          </a:xfrm>
          <a:prstGeom prst="rect">
            <a:avLst/>
          </a:prstGeom>
        </p:spPr>
        <p:txBody>
          <a:bodyPr vert="horz" wrap="square" lIns="0" tIns="85568" rIns="0" bIns="0" rtlCol="0">
            <a:spAutoFit/>
          </a:bodyPr>
          <a:lstStyle/>
          <a:p>
            <a:pPr marL="374997" indent="-351088">
              <a:spcBef>
                <a:spcPts val="674"/>
              </a:spcBef>
              <a:buFont typeface="Wingdings" pitchFamily="2" charset="2"/>
              <a:buChar char="q"/>
              <a:tabLst>
                <a:tab pos="376255" algn="l"/>
              </a:tabLst>
            </a:pPr>
            <a:r>
              <a:rPr sz="2400" spc="-59" dirty="0">
                <a:solidFill>
                  <a:srgbClr val="22373A"/>
                </a:solidFill>
                <a:cs typeface="Tahoma"/>
              </a:rPr>
              <a:t>Simplest</a:t>
            </a:r>
            <a:r>
              <a:rPr sz="2400" spc="-30" dirty="0">
                <a:solidFill>
                  <a:srgbClr val="22373A"/>
                </a:solidFill>
                <a:cs typeface="Tahoma"/>
              </a:rPr>
              <a:t> </a:t>
            </a:r>
            <a:r>
              <a:rPr sz="2400" spc="-69" dirty="0">
                <a:solidFill>
                  <a:srgbClr val="22373A"/>
                </a:solidFill>
                <a:cs typeface="Tahoma"/>
              </a:rPr>
              <a:t>topology</a:t>
            </a:r>
            <a:endParaRPr sz="2400" dirty="0">
              <a:cs typeface="Tahoma"/>
            </a:endParaRPr>
          </a:p>
          <a:p>
            <a:pPr marL="374997" indent="-351088">
              <a:spcBef>
                <a:spcPts val="466"/>
              </a:spcBef>
              <a:buFont typeface="Wingdings" pitchFamily="2" charset="2"/>
              <a:buChar char="q"/>
              <a:tabLst>
                <a:tab pos="376255" algn="l"/>
              </a:tabLst>
            </a:pPr>
            <a:r>
              <a:rPr sz="2400" spc="-40" dirty="0">
                <a:solidFill>
                  <a:srgbClr val="22373A"/>
                </a:solidFill>
                <a:cs typeface="Tahoma"/>
              </a:rPr>
              <a:t>Master</a:t>
            </a:r>
            <a:r>
              <a:rPr sz="2400" dirty="0">
                <a:solidFill>
                  <a:srgbClr val="22373A"/>
                </a:solidFill>
                <a:cs typeface="Tahoma"/>
              </a:rPr>
              <a:t> </a:t>
            </a:r>
            <a:r>
              <a:rPr sz="2400" spc="-59" dirty="0">
                <a:solidFill>
                  <a:srgbClr val="22373A"/>
                </a:solidFill>
                <a:cs typeface="Tahoma"/>
              </a:rPr>
              <a:t>controls</a:t>
            </a:r>
            <a:r>
              <a:rPr sz="2400" dirty="0">
                <a:solidFill>
                  <a:srgbClr val="22373A"/>
                </a:solidFill>
                <a:cs typeface="Tahoma"/>
              </a:rPr>
              <a:t> </a:t>
            </a:r>
            <a:r>
              <a:rPr sz="2400" spc="-79" dirty="0">
                <a:solidFill>
                  <a:srgbClr val="22373A"/>
                </a:solidFill>
                <a:cs typeface="Tahoma"/>
              </a:rPr>
              <a:t>entire</a:t>
            </a:r>
            <a:r>
              <a:rPr sz="2400" dirty="0">
                <a:solidFill>
                  <a:srgbClr val="22373A"/>
                </a:solidFill>
                <a:cs typeface="Tahoma"/>
              </a:rPr>
              <a:t> </a:t>
            </a:r>
            <a:r>
              <a:rPr sz="2400" spc="-99" dirty="0">
                <a:solidFill>
                  <a:srgbClr val="22373A"/>
                </a:solidFill>
                <a:cs typeface="Tahoma"/>
              </a:rPr>
              <a:t>1-hop</a:t>
            </a:r>
            <a:r>
              <a:rPr sz="2400" spc="10" dirty="0">
                <a:solidFill>
                  <a:srgbClr val="22373A"/>
                </a:solidFill>
                <a:cs typeface="Tahoma"/>
              </a:rPr>
              <a:t> </a:t>
            </a:r>
            <a:r>
              <a:rPr sz="2400" spc="-109" dirty="0">
                <a:solidFill>
                  <a:srgbClr val="22373A"/>
                </a:solidFill>
                <a:cs typeface="Tahoma"/>
              </a:rPr>
              <a:t>network</a:t>
            </a:r>
            <a:endParaRPr sz="2400" dirty="0">
              <a:cs typeface="Tahoma"/>
            </a:endParaRPr>
          </a:p>
        </p:txBody>
      </p:sp>
      <p:pic>
        <p:nvPicPr>
          <p:cNvPr id="4" name="object 4"/>
          <p:cNvPicPr/>
          <p:nvPr/>
        </p:nvPicPr>
        <p:blipFill>
          <a:blip r:embed="rId3" cstate="print"/>
          <a:stretch>
            <a:fillRect/>
          </a:stretch>
        </p:blipFill>
        <p:spPr>
          <a:xfrm>
            <a:off x="3782499" y="2252812"/>
            <a:ext cx="4622832" cy="3662082"/>
          </a:xfrm>
          <a:prstGeom prst="rect">
            <a:avLst/>
          </a:prstGeom>
        </p:spPr>
      </p:pic>
      <p:sp>
        <p:nvSpPr>
          <p:cNvPr id="6" name="Title 5">
            <a:extLst>
              <a:ext uri="{FF2B5EF4-FFF2-40B4-BE49-F238E27FC236}">
                <a16:creationId xmlns:a16="http://schemas.microsoft.com/office/drawing/2014/main" id="{827BA8B8-4AFD-487D-65E2-24554342C3B6}"/>
              </a:ext>
            </a:extLst>
          </p:cNvPr>
          <p:cNvSpPr>
            <a:spLocks noGrp="1"/>
          </p:cNvSpPr>
          <p:nvPr>
            <p:ph type="title"/>
          </p:nvPr>
        </p:nvSpPr>
        <p:spPr/>
        <p:txBody>
          <a:bodyPr>
            <a:normAutofit/>
          </a:bodyPr>
          <a:lstStyle/>
          <a:p>
            <a:r>
              <a:rPr lang="en-US" dirty="0"/>
              <a:t>Star topology</a:t>
            </a:r>
          </a:p>
        </p:txBody>
      </p:sp>
      <p:sp>
        <p:nvSpPr>
          <p:cNvPr id="5" name="object 5"/>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2</a:t>
            </a: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50" dirty="0"/>
              <a:t>Star</a:t>
            </a:r>
            <a:r>
              <a:rPr spc="139" dirty="0"/>
              <a:t> </a:t>
            </a:r>
            <a:r>
              <a:rPr spc="-89" dirty="0"/>
              <a:t>topology</a:t>
            </a:r>
            <a:r>
              <a:rPr spc="149" dirty="0"/>
              <a:t> </a:t>
            </a:r>
            <a:r>
              <a:rPr spc="-119" dirty="0"/>
              <a:t>examples:</a:t>
            </a:r>
          </a:p>
        </p:txBody>
      </p:sp>
      <p:sp>
        <p:nvSpPr>
          <p:cNvPr id="3" name="object 3"/>
          <p:cNvSpPr txBox="1"/>
          <p:nvPr/>
        </p:nvSpPr>
        <p:spPr>
          <a:xfrm>
            <a:off x="2683988" y="892398"/>
            <a:ext cx="6824023" cy="1733136"/>
          </a:xfrm>
          <a:prstGeom prst="rect">
            <a:avLst/>
          </a:prstGeom>
        </p:spPr>
        <p:txBody>
          <a:bodyPr vert="horz" wrap="square" lIns="0" tIns="85568" rIns="0" bIns="0" rtlCol="0">
            <a:spAutoFit/>
          </a:bodyPr>
          <a:lstStyle/>
          <a:p>
            <a:pPr marL="374997" indent="-351088">
              <a:spcBef>
                <a:spcPts val="674"/>
              </a:spcBef>
              <a:buFont typeface="Wingdings" pitchFamily="2" charset="2"/>
              <a:buChar char="q"/>
              <a:tabLst>
                <a:tab pos="376255" algn="l"/>
              </a:tabLst>
            </a:pPr>
            <a:r>
              <a:rPr sz="2400" spc="-109" dirty="0">
                <a:solidFill>
                  <a:srgbClr val="22373A"/>
                </a:solidFill>
                <a:cs typeface="Tahoma"/>
              </a:rPr>
              <a:t>802.11</a:t>
            </a:r>
            <a:r>
              <a:rPr sz="2400" spc="10" dirty="0">
                <a:solidFill>
                  <a:srgbClr val="22373A"/>
                </a:solidFill>
                <a:cs typeface="Tahoma"/>
              </a:rPr>
              <a:t> </a:t>
            </a:r>
            <a:r>
              <a:rPr sz="2400" spc="40" dirty="0">
                <a:solidFill>
                  <a:srgbClr val="22373A"/>
                </a:solidFill>
                <a:cs typeface="Tahoma"/>
              </a:rPr>
              <a:t>PCF:</a:t>
            </a:r>
            <a:r>
              <a:rPr sz="2400" spc="10" dirty="0">
                <a:solidFill>
                  <a:srgbClr val="22373A"/>
                </a:solidFill>
                <a:cs typeface="Tahoma"/>
              </a:rPr>
              <a:t> </a:t>
            </a:r>
            <a:r>
              <a:rPr sz="2400" spc="50" dirty="0">
                <a:solidFill>
                  <a:srgbClr val="22373A"/>
                </a:solidFill>
                <a:cs typeface="Tahoma"/>
              </a:rPr>
              <a:t>WiFi</a:t>
            </a:r>
            <a:r>
              <a:rPr sz="2400" spc="20" dirty="0">
                <a:solidFill>
                  <a:srgbClr val="22373A"/>
                </a:solidFill>
                <a:cs typeface="Tahoma"/>
              </a:rPr>
              <a:t> </a:t>
            </a:r>
            <a:r>
              <a:rPr sz="2400" spc="-89" dirty="0">
                <a:solidFill>
                  <a:srgbClr val="22373A"/>
                </a:solidFill>
                <a:cs typeface="Tahoma"/>
              </a:rPr>
              <a:t>Access</a:t>
            </a:r>
            <a:r>
              <a:rPr sz="2400" spc="10" dirty="0">
                <a:solidFill>
                  <a:srgbClr val="22373A"/>
                </a:solidFill>
                <a:cs typeface="Tahoma"/>
              </a:rPr>
              <a:t> </a:t>
            </a:r>
            <a:r>
              <a:rPr sz="2400" spc="-30" dirty="0">
                <a:solidFill>
                  <a:srgbClr val="22373A"/>
                </a:solidFill>
                <a:cs typeface="Tahoma"/>
              </a:rPr>
              <a:t>Points</a:t>
            </a:r>
            <a:endParaRPr sz="2400" dirty="0">
              <a:cs typeface="Tahoma"/>
            </a:endParaRPr>
          </a:p>
          <a:p>
            <a:pPr marL="374997" indent="-351088">
              <a:spcBef>
                <a:spcPts val="466"/>
              </a:spcBef>
              <a:buFont typeface="Wingdings" pitchFamily="2" charset="2"/>
              <a:buChar char="q"/>
              <a:tabLst>
                <a:tab pos="376255" algn="l"/>
              </a:tabLst>
            </a:pPr>
            <a:r>
              <a:rPr sz="2400" spc="-50" dirty="0">
                <a:solidFill>
                  <a:srgbClr val="22373A"/>
                </a:solidFill>
                <a:cs typeface="Tahoma"/>
              </a:rPr>
              <a:t>Cellular </a:t>
            </a:r>
            <a:r>
              <a:rPr sz="2400" spc="-59" dirty="0">
                <a:solidFill>
                  <a:srgbClr val="22373A"/>
                </a:solidFill>
                <a:cs typeface="Tahoma"/>
              </a:rPr>
              <a:t>connectivity</a:t>
            </a:r>
            <a:endParaRPr sz="2400" dirty="0">
              <a:cs typeface="Tahoma"/>
            </a:endParaRPr>
          </a:p>
          <a:p>
            <a:pPr marL="374997" marR="10067" indent="-351088">
              <a:lnSpc>
                <a:spcPct val="118000"/>
              </a:lnSpc>
              <a:buFont typeface="Wingdings" pitchFamily="2" charset="2"/>
              <a:buChar char="q"/>
              <a:tabLst>
                <a:tab pos="376255" algn="l"/>
              </a:tabLst>
            </a:pPr>
            <a:r>
              <a:rPr sz="2400" spc="-20" dirty="0">
                <a:solidFill>
                  <a:srgbClr val="22373A"/>
                </a:solidFill>
                <a:cs typeface="Tahoma"/>
              </a:rPr>
              <a:t>LoRaWAN:</a:t>
            </a:r>
            <a:r>
              <a:rPr sz="2400" spc="20" dirty="0">
                <a:solidFill>
                  <a:srgbClr val="22373A"/>
                </a:solidFill>
                <a:cs typeface="Tahoma"/>
              </a:rPr>
              <a:t> </a:t>
            </a:r>
            <a:r>
              <a:rPr sz="2400" spc="-99" dirty="0">
                <a:solidFill>
                  <a:srgbClr val="22373A"/>
                </a:solidFill>
                <a:cs typeface="Tahoma"/>
              </a:rPr>
              <a:t>low</a:t>
            </a:r>
            <a:r>
              <a:rPr lang="en-GB" sz="2400" spc="20" dirty="0">
                <a:solidFill>
                  <a:srgbClr val="22373A"/>
                </a:solidFill>
                <a:cs typeface="Tahoma"/>
              </a:rPr>
              <a:t>-</a:t>
            </a:r>
            <a:r>
              <a:rPr sz="2400" spc="-129" dirty="0">
                <a:solidFill>
                  <a:srgbClr val="22373A"/>
                </a:solidFill>
                <a:cs typeface="Tahoma"/>
              </a:rPr>
              <a:t>power</a:t>
            </a:r>
            <a:r>
              <a:rPr sz="2400" spc="20" dirty="0">
                <a:solidFill>
                  <a:srgbClr val="22373A"/>
                </a:solidFill>
                <a:cs typeface="Tahoma"/>
              </a:rPr>
              <a:t> </a:t>
            </a:r>
            <a:r>
              <a:rPr sz="2400" spc="-119" dirty="0">
                <a:solidFill>
                  <a:srgbClr val="22373A"/>
                </a:solidFill>
                <a:cs typeface="Tahoma"/>
              </a:rPr>
              <a:t>nodes</a:t>
            </a:r>
            <a:r>
              <a:rPr sz="2400" spc="20" dirty="0">
                <a:solidFill>
                  <a:srgbClr val="22373A"/>
                </a:solidFill>
                <a:cs typeface="Tahoma"/>
              </a:rPr>
              <a:t> </a:t>
            </a:r>
            <a:r>
              <a:rPr sz="2400" spc="-79" dirty="0">
                <a:solidFill>
                  <a:srgbClr val="22373A"/>
                </a:solidFill>
                <a:cs typeface="Tahoma"/>
              </a:rPr>
              <a:t>communicate</a:t>
            </a:r>
            <a:r>
              <a:rPr sz="2400" spc="20" dirty="0">
                <a:solidFill>
                  <a:srgbClr val="22373A"/>
                </a:solidFill>
                <a:cs typeface="Tahoma"/>
              </a:rPr>
              <a:t> </a:t>
            </a:r>
            <a:r>
              <a:rPr sz="2400" spc="-50" dirty="0">
                <a:solidFill>
                  <a:srgbClr val="22373A"/>
                </a:solidFill>
                <a:cs typeface="Tahoma"/>
              </a:rPr>
              <a:t>with</a:t>
            </a:r>
            <a:r>
              <a:rPr sz="2400" spc="20" dirty="0">
                <a:solidFill>
                  <a:srgbClr val="22373A"/>
                </a:solidFill>
                <a:cs typeface="Tahoma"/>
              </a:rPr>
              <a:t> </a:t>
            </a:r>
            <a:r>
              <a:rPr sz="2400" spc="-109" dirty="0">
                <a:solidFill>
                  <a:srgbClr val="22373A"/>
                </a:solidFill>
                <a:cs typeface="Tahoma"/>
              </a:rPr>
              <a:t>a</a:t>
            </a:r>
            <a:r>
              <a:rPr sz="2400" spc="20" dirty="0">
                <a:solidFill>
                  <a:srgbClr val="22373A"/>
                </a:solidFill>
                <a:cs typeface="Tahoma"/>
              </a:rPr>
              <a:t> </a:t>
            </a:r>
            <a:r>
              <a:rPr sz="2400" spc="-89" dirty="0">
                <a:solidFill>
                  <a:srgbClr val="22373A"/>
                </a:solidFill>
                <a:cs typeface="Tahoma"/>
              </a:rPr>
              <a:t>single </a:t>
            </a:r>
            <a:r>
              <a:rPr sz="2400" spc="-654" dirty="0">
                <a:solidFill>
                  <a:srgbClr val="22373A"/>
                </a:solidFill>
                <a:cs typeface="Tahoma"/>
              </a:rPr>
              <a:t> </a:t>
            </a:r>
            <a:r>
              <a:rPr sz="2400" spc="-79" dirty="0">
                <a:solidFill>
                  <a:srgbClr val="22373A"/>
                </a:solidFill>
                <a:cs typeface="Tahoma"/>
              </a:rPr>
              <a:t>basestation</a:t>
            </a:r>
            <a:endParaRPr sz="2400" dirty="0">
              <a:cs typeface="Tahoma"/>
            </a:endParaRPr>
          </a:p>
        </p:txBody>
      </p:sp>
      <p:pic>
        <p:nvPicPr>
          <p:cNvPr id="1026" name="Picture 2" descr="How Many Devices Can Connect to my WiFi Network? | EnGenius Networks Europe  B.V">
            <a:extLst>
              <a:ext uri="{FF2B5EF4-FFF2-40B4-BE49-F238E27FC236}">
                <a16:creationId xmlns:a16="http://schemas.microsoft.com/office/drawing/2014/main" id="{E1FFE41F-65DF-2EDC-8A80-50E92D7760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382" y="2890727"/>
            <a:ext cx="4531806" cy="35176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73E4A34-A439-2CA8-ABF5-778DF0AA32E6}"/>
              </a:ext>
            </a:extLst>
          </p:cNvPr>
          <p:cNvSpPr txBox="1"/>
          <p:nvPr/>
        </p:nvSpPr>
        <p:spPr>
          <a:xfrm>
            <a:off x="3122631" y="6149592"/>
            <a:ext cx="2735557" cy="369332"/>
          </a:xfrm>
          <a:prstGeom prst="rect">
            <a:avLst/>
          </a:prstGeom>
          <a:noFill/>
        </p:spPr>
        <p:txBody>
          <a:bodyPr wrap="none" rtlCol="0">
            <a:spAutoFit/>
          </a:bodyPr>
          <a:lstStyle/>
          <a:p>
            <a:r>
              <a:rPr lang="en-US" dirty="0" err="1"/>
              <a:t>www.engeniusnetworks.eu</a:t>
            </a:r>
            <a:endParaRPr lang="en-US" dirty="0"/>
          </a:p>
        </p:txBody>
      </p:sp>
      <p:pic>
        <p:nvPicPr>
          <p:cNvPr id="1030" name="Picture 6" descr="Illustration of a three-tier heterogeneous cellular network. Only a... |  Download Scientific Diagram">
            <a:extLst>
              <a:ext uri="{FF2B5EF4-FFF2-40B4-BE49-F238E27FC236}">
                <a16:creationId xmlns:a16="http://schemas.microsoft.com/office/drawing/2014/main" id="{3F47F664-BDF9-36C7-5296-22529B0F73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497" y="2890727"/>
            <a:ext cx="5246234" cy="35922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3117E1F-4DCF-30A5-D56A-E6E05E8B1FA1}"/>
              </a:ext>
            </a:extLst>
          </p:cNvPr>
          <p:cNvSpPr txBox="1"/>
          <p:nvPr/>
        </p:nvSpPr>
        <p:spPr>
          <a:xfrm>
            <a:off x="713433" y="6592104"/>
            <a:ext cx="9772227" cy="261610"/>
          </a:xfrm>
          <a:prstGeom prst="rect">
            <a:avLst/>
          </a:prstGeom>
          <a:noFill/>
        </p:spPr>
        <p:txBody>
          <a:bodyPr wrap="none" rtlCol="0">
            <a:spAutoFit/>
          </a:bodyPr>
          <a:lstStyle/>
          <a:p>
            <a:r>
              <a:rPr lang="en-GB" sz="1100" i="1" dirty="0">
                <a:solidFill>
                  <a:schemeClr val="bg1"/>
                </a:solidFill>
              </a:rPr>
              <a:t>[1] Ye, </a:t>
            </a:r>
            <a:r>
              <a:rPr lang="en-GB" sz="1100" i="1" dirty="0" err="1">
                <a:solidFill>
                  <a:schemeClr val="bg1"/>
                </a:solidFill>
              </a:rPr>
              <a:t>Qiaoyang</a:t>
            </a:r>
            <a:r>
              <a:rPr lang="en-GB" sz="1100" i="1" dirty="0">
                <a:solidFill>
                  <a:schemeClr val="bg1"/>
                </a:solidFill>
              </a:rPr>
              <a:t>, et al. "User association for load balancing in heterogeneous cellular networks." IEEE Transactions on Wireless Communications 12.6 (2013): 2706-2716.</a:t>
            </a:r>
            <a:endParaRPr lang="en-US" sz="1100" i="1" dirty="0">
              <a:solidFill>
                <a:schemeClr val="bg1"/>
              </a:solidFill>
            </a:endParaRPr>
          </a:p>
        </p:txBody>
      </p:sp>
      <p:sp>
        <p:nvSpPr>
          <p:cNvPr id="8" name="TextBox 7">
            <a:extLst>
              <a:ext uri="{FF2B5EF4-FFF2-40B4-BE49-F238E27FC236}">
                <a16:creationId xmlns:a16="http://schemas.microsoft.com/office/drawing/2014/main" id="{7E8E1484-67E2-8A29-1641-47AE5371247C}"/>
              </a:ext>
            </a:extLst>
          </p:cNvPr>
          <p:cNvSpPr txBox="1"/>
          <p:nvPr/>
        </p:nvSpPr>
        <p:spPr>
          <a:xfrm>
            <a:off x="10485660" y="5964926"/>
            <a:ext cx="442750" cy="369332"/>
          </a:xfrm>
          <a:prstGeom prst="rect">
            <a:avLst/>
          </a:prstGeom>
          <a:noFill/>
        </p:spPr>
        <p:txBody>
          <a:bodyPr wrap="none" rtlCol="0">
            <a:spAutoFit/>
          </a:bodyPr>
          <a:lstStyle/>
          <a:p>
            <a:r>
              <a:rPr lang="en-US" dirty="0"/>
              <a:t>[1]</a:t>
            </a: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50" dirty="0"/>
              <a:t>Star</a:t>
            </a:r>
            <a:r>
              <a:rPr spc="89" dirty="0"/>
              <a:t> </a:t>
            </a:r>
            <a:r>
              <a:rPr spc="-89" dirty="0"/>
              <a:t>topology</a:t>
            </a:r>
          </a:p>
        </p:txBody>
      </p:sp>
      <p:sp>
        <p:nvSpPr>
          <p:cNvPr id="3" name="object 3"/>
          <p:cNvSpPr txBox="1"/>
          <p:nvPr/>
        </p:nvSpPr>
        <p:spPr>
          <a:xfrm>
            <a:off x="2451822" y="1724774"/>
            <a:ext cx="7288355" cy="2558875"/>
          </a:xfrm>
          <a:prstGeom prst="rect">
            <a:avLst/>
          </a:prstGeom>
        </p:spPr>
        <p:txBody>
          <a:bodyPr vert="horz" wrap="square" lIns="0" tIns="85568" rIns="0" bIns="0" rtlCol="0">
            <a:spAutoFit/>
          </a:bodyPr>
          <a:lstStyle/>
          <a:p>
            <a:pPr marL="374997" indent="-351088">
              <a:spcBef>
                <a:spcPts val="674"/>
              </a:spcBef>
              <a:buFont typeface="Wingdings" pitchFamily="2" charset="2"/>
              <a:buChar char="q"/>
              <a:tabLst>
                <a:tab pos="376255" algn="l"/>
              </a:tabLst>
            </a:pPr>
            <a:r>
              <a:rPr sz="2400" spc="-79" dirty="0">
                <a:solidFill>
                  <a:srgbClr val="22373A"/>
                </a:solidFill>
                <a:cs typeface="Tahoma"/>
              </a:rPr>
              <a:t>Expensive,</a:t>
            </a:r>
            <a:r>
              <a:rPr sz="2400" spc="-20" dirty="0">
                <a:solidFill>
                  <a:srgbClr val="22373A"/>
                </a:solidFill>
                <a:cs typeface="Tahoma"/>
              </a:rPr>
              <a:t> </a:t>
            </a:r>
            <a:r>
              <a:rPr sz="2400" spc="-89" dirty="0">
                <a:solidFill>
                  <a:srgbClr val="22373A"/>
                </a:solidFill>
                <a:cs typeface="Tahoma"/>
              </a:rPr>
              <a:t>complex</a:t>
            </a:r>
            <a:r>
              <a:rPr sz="2400" spc="-10" dirty="0">
                <a:solidFill>
                  <a:srgbClr val="22373A"/>
                </a:solidFill>
                <a:cs typeface="Tahoma"/>
              </a:rPr>
              <a:t> </a:t>
            </a:r>
            <a:r>
              <a:rPr sz="2400" spc="-99" dirty="0">
                <a:solidFill>
                  <a:srgbClr val="22373A"/>
                </a:solidFill>
                <a:cs typeface="Tahoma"/>
              </a:rPr>
              <a:t>master</a:t>
            </a:r>
            <a:endParaRPr sz="2400" dirty="0">
              <a:cs typeface="Tahoma"/>
            </a:endParaRPr>
          </a:p>
          <a:p>
            <a:pPr marL="374997" indent="-351088">
              <a:spcBef>
                <a:spcPts val="466"/>
              </a:spcBef>
              <a:buFont typeface="Wingdings" pitchFamily="2" charset="2"/>
              <a:buChar char="q"/>
              <a:tabLst>
                <a:tab pos="376255" algn="l"/>
              </a:tabLst>
            </a:pPr>
            <a:r>
              <a:rPr sz="2400" spc="-69" dirty="0">
                <a:solidFill>
                  <a:srgbClr val="22373A"/>
                </a:solidFill>
                <a:cs typeface="Tahoma"/>
              </a:rPr>
              <a:t>Simple,</a:t>
            </a:r>
            <a:r>
              <a:rPr sz="2400" dirty="0">
                <a:solidFill>
                  <a:srgbClr val="22373A"/>
                </a:solidFill>
                <a:cs typeface="Tahoma"/>
              </a:rPr>
              <a:t> </a:t>
            </a:r>
            <a:r>
              <a:rPr sz="2400" spc="-99" dirty="0">
                <a:solidFill>
                  <a:srgbClr val="22373A"/>
                </a:solidFill>
                <a:cs typeface="Tahoma"/>
              </a:rPr>
              <a:t>low</a:t>
            </a:r>
            <a:r>
              <a:rPr lang="en-GB" sz="2400" spc="-99" dirty="0">
                <a:solidFill>
                  <a:srgbClr val="22373A"/>
                </a:solidFill>
                <a:cs typeface="Tahoma"/>
              </a:rPr>
              <a:t>-</a:t>
            </a:r>
            <a:r>
              <a:rPr sz="2400" spc="-129" dirty="0">
                <a:solidFill>
                  <a:srgbClr val="22373A"/>
                </a:solidFill>
                <a:cs typeface="Tahoma"/>
              </a:rPr>
              <a:t>power</a:t>
            </a:r>
            <a:r>
              <a:rPr sz="2400" spc="10" dirty="0">
                <a:solidFill>
                  <a:srgbClr val="22373A"/>
                </a:solidFill>
                <a:cs typeface="Tahoma"/>
              </a:rPr>
              <a:t> </a:t>
            </a:r>
            <a:r>
              <a:rPr sz="2400" spc="-109" dirty="0">
                <a:solidFill>
                  <a:srgbClr val="22373A"/>
                </a:solidFill>
                <a:cs typeface="Tahoma"/>
              </a:rPr>
              <a:t>end-devices</a:t>
            </a:r>
            <a:endParaRPr sz="2400" dirty="0">
              <a:cs typeface="Tahoma"/>
            </a:endParaRPr>
          </a:p>
          <a:p>
            <a:pPr marL="374997" indent="-351088">
              <a:spcBef>
                <a:spcPts val="476"/>
              </a:spcBef>
              <a:buFont typeface="Wingdings" pitchFamily="2" charset="2"/>
              <a:buChar char="q"/>
              <a:tabLst>
                <a:tab pos="376255" algn="l"/>
              </a:tabLst>
            </a:pPr>
            <a:r>
              <a:rPr sz="2400" spc="50" dirty="0">
                <a:solidFill>
                  <a:srgbClr val="22373A"/>
                </a:solidFill>
                <a:cs typeface="Tahoma"/>
              </a:rPr>
              <a:t>All</a:t>
            </a:r>
            <a:r>
              <a:rPr sz="2400" spc="20" dirty="0">
                <a:solidFill>
                  <a:srgbClr val="22373A"/>
                </a:solidFill>
                <a:cs typeface="Tahoma"/>
              </a:rPr>
              <a:t> </a:t>
            </a:r>
            <a:r>
              <a:rPr sz="2400" spc="-109" dirty="0">
                <a:solidFill>
                  <a:srgbClr val="22373A"/>
                </a:solidFill>
                <a:cs typeface="Tahoma"/>
              </a:rPr>
              <a:t>slaves</a:t>
            </a:r>
            <a:r>
              <a:rPr sz="2400" spc="20" dirty="0">
                <a:solidFill>
                  <a:srgbClr val="22373A"/>
                </a:solidFill>
                <a:cs typeface="Tahoma"/>
              </a:rPr>
              <a:t> </a:t>
            </a:r>
            <a:r>
              <a:rPr sz="2400" spc="-79" dirty="0">
                <a:solidFill>
                  <a:srgbClr val="22373A"/>
                </a:solidFill>
                <a:cs typeface="Tahoma"/>
              </a:rPr>
              <a:t>must</a:t>
            </a:r>
            <a:r>
              <a:rPr sz="2400" spc="20" dirty="0">
                <a:solidFill>
                  <a:srgbClr val="22373A"/>
                </a:solidFill>
                <a:cs typeface="Tahoma"/>
              </a:rPr>
              <a:t> </a:t>
            </a:r>
            <a:r>
              <a:rPr sz="2400" spc="-109" dirty="0">
                <a:solidFill>
                  <a:srgbClr val="22373A"/>
                </a:solidFill>
                <a:cs typeface="Tahoma"/>
              </a:rPr>
              <a:t>be</a:t>
            </a:r>
            <a:r>
              <a:rPr sz="2400" spc="20" dirty="0">
                <a:solidFill>
                  <a:srgbClr val="22373A"/>
                </a:solidFill>
                <a:cs typeface="Tahoma"/>
              </a:rPr>
              <a:t> </a:t>
            </a:r>
            <a:r>
              <a:rPr sz="2400" spc="-40" dirty="0">
                <a:solidFill>
                  <a:srgbClr val="22373A"/>
                </a:solidFill>
                <a:cs typeface="Tahoma"/>
              </a:rPr>
              <a:t>in</a:t>
            </a:r>
            <a:r>
              <a:rPr sz="2400" spc="30" dirty="0">
                <a:solidFill>
                  <a:srgbClr val="22373A"/>
                </a:solidFill>
                <a:cs typeface="Tahoma"/>
              </a:rPr>
              <a:t> </a:t>
            </a:r>
            <a:r>
              <a:rPr sz="2400" spc="-119" dirty="0">
                <a:solidFill>
                  <a:srgbClr val="22373A"/>
                </a:solidFill>
                <a:cs typeface="Tahoma"/>
              </a:rPr>
              <a:t>range</a:t>
            </a:r>
            <a:r>
              <a:rPr sz="2400" spc="20" dirty="0">
                <a:solidFill>
                  <a:srgbClr val="22373A"/>
                </a:solidFill>
                <a:cs typeface="Tahoma"/>
              </a:rPr>
              <a:t> </a:t>
            </a:r>
            <a:r>
              <a:rPr sz="2400" spc="-69" dirty="0">
                <a:solidFill>
                  <a:srgbClr val="22373A"/>
                </a:solidFill>
                <a:cs typeface="Tahoma"/>
              </a:rPr>
              <a:t>of</a:t>
            </a:r>
            <a:r>
              <a:rPr sz="2400" spc="20" dirty="0">
                <a:solidFill>
                  <a:srgbClr val="22373A"/>
                </a:solidFill>
                <a:cs typeface="Tahoma"/>
              </a:rPr>
              <a:t> </a:t>
            </a:r>
            <a:r>
              <a:rPr sz="2400" spc="-79" dirty="0">
                <a:solidFill>
                  <a:srgbClr val="22373A"/>
                </a:solidFill>
                <a:cs typeface="Tahoma"/>
              </a:rPr>
              <a:t>the</a:t>
            </a:r>
            <a:r>
              <a:rPr sz="2400" spc="20" dirty="0">
                <a:solidFill>
                  <a:srgbClr val="22373A"/>
                </a:solidFill>
                <a:cs typeface="Tahoma"/>
              </a:rPr>
              <a:t> </a:t>
            </a:r>
            <a:r>
              <a:rPr sz="2400" spc="-99" dirty="0">
                <a:solidFill>
                  <a:srgbClr val="22373A"/>
                </a:solidFill>
                <a:cs typeface="Tahoma"/>
              </a:rPr>
              <a:t>master</a:t>
            </a:r>
            <a:endParaRPr sz="2400" dirty="0">
              <a:cs typeface="Tahoma"/>
            </a:endParaRPr>
          </a:p>
          <a:p>
            <a:pPr marL="374997" indent="-351088">
              <a:spcBef>
                <a:spcPts val="476"/>
              </a:spcBef>
              <a:buFont typeface="Wingdings" pitchFamily="2" charset="2"/>
              <a:buChar char="q"/>
              <a:tabLst>
                <a:tab pos="376255" algn="l"/>
              </a:tabLst>
            </a:pPr>
            <a:r>
              <a:rPr sz="2400" spc="-59" dirty="0">
                <a:solidFill>
                  <a:srgbClr val="22373A"/>
                </a:solidFill>
                <a:cs typeface="Tahoma"/>
              </a:rPr>
              <a:t>Communication</a:t>
            </a:r>
            <a:r>
              <a:rPr sz="2400" spc="30" dirty="0">
                <a:solidFill>
                  <a:srgbClr val="22373A"/>
                </a:solidFill>
                <a:cs typeface="Tahoma"/>
              </a:rPr>
              <a:t> </a:t>
            </a:r>
            <a:r>
              <a:rPr sz="2400" spc="-139" dirty="0">
                <a:solidFill>
                  <a:srgbClr val="22373A"/>
                </a:solidFill>
                <a:cs typeface="Tahoma"/>
              </a:rPr>
              <a:t>between</a:t>
            </a:r>
            <a:r>
              <a:rPr sz="2400" spc="30" dirty="0">
                <a:solidFill>
                  <a:srgbClr val="22373A"/>
                </a:solidFill>
                <a:cs typeface="Tahoma"/>
              </a:rPr>
              <a:t> </a:t>
            </a:r>
            <a:r>
              <a:rPr sz="2400" spc="-109" dirty="0">
                <a:solidFill>
                  <a:srgbClr val="22373A"/>
                </a:solidFill>
                <a:cs typeface="Tahoma"/>
              </a:rPr>
              <a:t>slaves</a:t>
            </a:r>
            <a:r>
              <a:rPr sz="2400" spc="40" dirty="0">
                <a:solidFill>
                  <a:srgbClr val="22373A"/>
                </a:solidFill>
                <a:cs typeface="Tahoma"/>
              </a:rPr>
              <a:t> </a:t>
            </a:r>
            <a:r>
              <a:rPr sz="2400" spc="-79" dirty="0">
                <a:solidFill>
                  <a:srgbClr val="22373A"/>
                </a:solidFill>
                <a:cs typeface="Tahoma"/>
              </a:rPr>
              <a:t>must</a:t>
            </a:r>
            <a:r>
              <a:rPr sz="2400" spc="30" dirty="0">
                <a:solidFill>
                  <a:srgbClr val="22373A"/>
                </a:solidFill>
                <a:cs typeface="Tahoma"/>
              </a:rPr>
              <a:t> </a:t>
            </a:r>
            <a:r>
              <a:rPr sz="2400" spc="-119" dirty="0">
                <a:solidFill>
                  <a:srgbClr val="22373A"/>
                </a:solidFill>
                <a:cs typeface="Tahoma"/>
              </a:rPr>
              <a:t>go</a:t>
            </a:r>
            <a:r>
              <a:rPr sz="2400" spc="30" dirty="0">
                <a:solidFill>
                  <a:srgbClr val="22373A"/>
                </a:solidFill>
                <a:cs typeface="Tahoma"/>
              </a:rPr>
              <a:t> </a:t>
            </a:r>
            <a:r>
              <a:rPr sz="2400" spc="-79" dirty="0">
                <a:solidFill>
                  <a:srgbClr val="22373A"/>
                </a:solidFill>
                <a:cs typeface="Tahoma"/>
              </a:rPr>
              <a:t>through</a:t>
            </a:r>
            <a:r>
              <a:rPr sz="2400" spc="40" dirty="0">
                <a:solidFill>
                  <a:srgbClr val="22373A"/>
                </a:solidFill>
                <a:cs typeface="Tahoma"/>
              </a:rPr>
              <a:t> </a:t>
            </a:r>
            <a:r>
              <a:rPr sz="2400" spc="-79" dirty="0">
                <a:solidFill>
                  <a:srgbClr val="22373A"/>
                </a:solidFill>
                <a:cs typeface="Tahoma"/>
              </a:rPr>
              <a:t>the</a:t>
            </a:r>
            <a:r>
              <a:rPr sz="2400" spc="30" dirty="0">
                <a:solidFill>
                  <a:srgbClr val="22373A"/>
                </a:solidFill>
                <a:cs typeface="Tahoma"/>
              </a:rPr>
              <a:t> </a:t>
            </a:r>
            <a:r>
              <a:rPr sz="2400" spc="-99" dirty="0">
                <a:solidFill>
                  <a:srgbClr val="22373A"/>
                </a:solidFill>
                <a:cs typeface="Tahoma"/>
              </a:rPr>
              <a:t>master</a:t>
            </a:r>
            <a:endParaRPr sz="2400" dirty="0">
              <a:cs typeface="Tahoma"/>
            </a:endParaRPr>
          </a:p>
          <a:p>
            <a:pPr marL="374997" indent="-351088">
              <a:spcBef>
                <a:spcPts val="466"/>
              </a:spcBef>
              <a:buFont typeface="Wingdings" pitchFamily="2" charset="2"/>
              <a:buChar char="q"/>
              <a:tabLst>
                <a:tab pos="376255" algn="l"/>
              </a:tabLst>
            </a:pPr>
            <a:r>
              <a:rPr sz="2400" spc="-50" dirty="0">
                <a:solidFill>
                  <a:srgbClr val="22373A"/>
                </a:solidFill>
                <a:cs typeface="Tahoma"/>
              </a:rPr>
              <a:t>Typical</a:t>
            </a:r>
            <a:r>
              <a:rPr sz="2400" spc="20" dirty="0">
                <a:solidFill>
                  <a:srgbClr val="22373A"/>
                </a:solidFill>
                <a:cs typeface="Tahoma"/>
              </a:rPr>
              <a:t> </a:t>
            </a:r>
            <a:r>
              <a:rPr sz="2400" spc="-99" dirty="0">
                <a:solidFill>
                  <a:srgbClr val="22373A"/>
                </a:solidFill>
                <a:cs typeface="Tahoma"/>
              </a:rPr>
              <a:t>low</a:t>
            </a:r>
            <a:r>
              <a:rPr sz="2400" spc="20" dirty="0">
                <a:solidFill>
                  <a:srgbClr val="22373A"/>
                </a:solidFill>
                <a:cs typeface="Tahoma"/>
              </a:rPr>
              <a:t> </a:t>
            </a:r>
            <a:r>
              <a:rPr sz="2400" spc="-69" dirty="0">
                <a:solidFill>
                  <a:srgbClr val="22373A"/>
                </a:solidFill>
                <a:cs typeface="Tahoma"/>
              </a:rPr>
              <a:t>latency</a:t>
            </a:r>
            <a:r>
              <a:rPr sz="2400" spc="20" dirty="0">
                <a:solidFill>
                  <a:srgbClr val="22373A"/>
                </a:solidFill>
                <a:cs typeface="Tahoma"/>
              </a:rPr>
              <a:t> </a:t>
            </a:r>
            <a:r>
              <a:rPr sz="2400" spc="-99" dirty="0">
                <a:solidFill>
                  <a:srgbClr val="22373A"/>
                </a:solidFill>
                <a:cs typeface="Tahoma"/>
              </a:rPr>
              <a:t>and</a:t>
            </a:r>
            <a:r>
              <a:rPr sz="2400" spc="30" dirty="0">
                <a:solidFill>
                  <a:srgbClr val="22373A"/>
                </a:solidFill>
                <a:cs typeface="Tahoma"/>
              </a:rPr>
              <a:t> </a:t>
            </a:r>
            <a:r>
              <a:rPr sz="2400" spc="-109" dirty="0">
                <a:solidFill>
                  <a:srgbClr val="22373A"/>
                </a:solidFill>
                <a:cs typeface="Tahoma"/>
              </a:rPr>
              <a:t>no</a:t>
            </a:r>
            <a:r>
              <a:rPr sz="2400" spc="20" dirty="0">
                <a:solidFill>
                  <a:srgbClr val="22373A"/>
                </a:solidFill>
                <a:cs typeface="Tahoma"/>
              </a:rPr>
              <a:t> </a:t>
            </a:r>
            <a:r>
              <a:rPr sz="2400" spc="-59" dirty="0">
                <a:solidFill>
                  <a:srgbClr val="22373A"/>
                </a:solidFill>
                <a:cs typeface="Tahoma"/>
              </a:rPr>
              <a:t>collisions</a:t>
            </a:r>
            <a:endParaRPr sz="2400" dirty="0">
              <a:cs typeface="Tahoma"/>
            </a:endParaRP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68218" y="2847620"/>
            <a:ext cx="4852192" cy="1327651"/>
          </a:xfrm>
          <a:prstGeom prst="rect">
            <a:avLst/>
          </a:prstGeom>
        </p:spPr>
        <p:txBody>
          <a:bodyPr vert="horz" wrap="square" lIns="0" tIns="235311" rIns="0" bIns="0" rtlCol="0">
            <a:spAutoFit/>
          </a:bodyPr>
          <a:lstStyle/>
          <a:p>
            <a:pPr algn="ctr">
              <a:spcBef>
                <a:spcPts val="1853"/>
              </a:spcBef>
            </a:pPr>
            <a:r>
              <a:rPr sz="3600" b="1" spc="-50" dirty="0">
                <a:solidFill>
                  <a:srgbClr val="002D86"/>
                </a:solidFill>
                <a:cs typeface="Arial"/>
              </a:rPr>
              <a:t>Routing</a:t>
            </a:r>
            <a:r>
              <a:rPr sz="3600" b="1" spc="208" dirty="0">
                <a:solidFill>
                  <a:srgbClr val="002D86"/>
                </a:solidFill>
                <a:cs typeface="Arial"/>
              </a:rPr>
              <a:t> </a:t>
            </a:r>
            <a:r>
              <a:rPr sz="3600" b="1" spc="-89" dirty="0">
                <a:solidFill>
                  <a:srgbClr val="002D86"/>
                </a:solidFill>
                <a:cs typeface="Arial"/>
              </a:rPr>
              <a:t>and</a:t>
            </a:r>
            <a:r>
              <a:rPr sz="3600" b="1" spc="218" dirty="0">
                <a:solidFill>
                  <a:srgbClr val="002D86"/>
                </a:solidFill>
                <a:cs typeface="Arial"/>
              </a:rPr>
              <a:t> </a:t>
            </a:r>
            <a:r>
              <a:rPr sz="3600" b="1" spc="-40" dirty="0">
                <a:solidFill>
                  <a:srgbClr val="002D86"/>
                </a:solidFill>
                <a:cs typeface="Arial"/>
              </a:rPr>
              <a:t>Networking</a:t>
            </a:r>
            <a:endParaRPr sz="3600" dirty="0">
              <a:solidFill>
                <a:srgbClr val="002D86"/>
              </a:solidFill>
              <a:cs typeface="Arial"/>
            </a:endParaRPr>
          </a:p>
          <a:p>
            <a:pPr algn="ctr">
              <a:spcBef>
                <a:spcPts val="1328"/>
              </a:spcBef>
            </a:pPr>
            <a:r>
              <a:rPr sz="2400" b="1" spc="-79" dirty="0">
                <a:solidFill>
                  <a:srgbClr val="002D86"/>
                </a:solidFill>
                <a:cs typeface="Arial"/>
              </a:rPr>
              <a:t>Routing</a:t>
            </a:r>
            <a:r>
              <a:rPr sz="2400" b="1" spc="208" dirty="0">
                <a:solidFill>
                  <a:srgbClr val="002D86"/>
                </a:solidFill>
                <a:cs typeface="Arial"/>
              </a:rPr>
              <a:t> </a:t>
            </a:r>
            <a:r>
              <a:rPr sz="2400" b="1" spc="-89" dirty="0">
                <a:solidFill>
                  <a:srgbClr val="002D86"/>
                </a:solidFill>
                <a:cs typeface="Arial"/>
              </a:rPr>
              <a:t>in</a:t>
            </a:r>
            <a:r>
              <a:rPr sz="2400" b="1" spc="208" dirty="0">
                <a:solidFill>
                  <a:srgbClr val="002D86"/>
                </a:solidFill>
                <a:cs typeface="Arial"/>
              </a:rPr>
              <a:t> </a:t>
            </a:r>
            <a:r>
              <a:rPr sz="2400" b="1" spc="-99" dirty="0">
                <a:solidFill>
                  <a:srgbClr val="002D86"/>
                </a:solidFill>
                <a:cs typeface="Arial"/>
              </a:rPr>
              <a:t>mobile</a:t>
            </a:r>
            <a:r>
              <a:rPr sz="2400" b="1" spc="208" dirty="0">
                <a:solidFill>
                  <a:srgbClr val="002D86"/>
                </a:solidFill>
                <a:cs typeface="Arial"/>
              </a:rPr>
              <a:t> </a:t>
            </a:r>
            <a:r>
              <a:rPr sz="2400" b="1" spc="-89" dirty="0">
                <a:solidFill>
                  <a:srgbClr val="002D86"/>
                </a:solidFill>
                <a:cs typeface="Arial"/>
              </a:rPr>
              <a:t>ad-hoc</a:t>
            </a:r>
            <a:r>
              <a:rPr sz="2400" b="1" spc="208" dirty="0">
                <a:solidFill>
                  <a:srgbClr val="002D86"/>
                </a:solidFill>
                <a:cs typeface="Arial"/>
              </a:rPr>
              <a:t> </a:t>
            </a:r>
            <a:r>
              <a:rPr sz="2400" b="1" spc="-129" dirty="0">
                <a:solidFill>
                  <a:srgbClr val="002D86"/>
                </a:solidFill>
                <a:cs typeface="Arial"/>
              </a:rPr>
              <a:t>networks</a:t>
            </a:r>
            <a:endParaRPr sz="2400" dirty="0">
              <a:solidFill>
                <a:srgbClr val="002D86"/>
              </a:solidFill>
              <a:cs typeface="Arial"/>
            </a:endParaRPr>
          </a:p>
        </p:txBody>
      </p:sp>
      <p:sp>
        <p:nvSpPr>
          <p:cNvPr id="3" name="object 3"/>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5</a:t>
            </a: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30" dirty="0"/>
              <a:t>Mobile</a:t>
            </a:r>
            <a:r>
              <a:rPr spc="168" dirty="0"/>
              <a:t> </a:t>
            </a:r>
            <a:r>
              <a:rPr spc="-79" dirty="0"/>
              <a:t>Ad-hoc</a:t>
            </a:r>
            <a:r>
              <a:rPr spc="168" dirty="0"/>
              <a:t> </a:t>
            </a:r>
            <a:r>
              <a:rPr spc="-59" dirty="0"/>
              <a:t>Network</a:t>
            </a:r>
            <a:r>
              <a:rPr spc="168" dirty="0"/>
              <a:t> (MANET)</a:t>
            </a:r>
          </a:p>
        </p:txBody>
      </p:sp>
      <p:sp>
        <p:nvSpPr>
          <p:cNvPr id="3" name="object 3"/>
          <p:cNvSpPr txBox="1"/>
          <p:nvPr/>
        </p:nvSpPr>
        <p:spPr>
          <a:xfrm>
            <a:off x="2510262" y="1929817"/>
            <a:ext cx="7171476" cy="1756091"/>
          </a:xfrm>
          <a:prstGeom prst="rect">
            <a:avLst/>
          </a:prstGeom>
        </p:spPr>
        <p:txBody>
          <a:bodyPr vert="horz" wrap="square" lIns="0" tIns="85568" rIns="0" bIns="0" rtlCol="0">
            <a:spAutoFit/>
          </a:bodyPr>
          <a:lstStyle/>
          <a:p>
            <a:pPr marL="374997" indent="-351088">
              <a:spcBef>
                <a:spcPts val="674"/>
              </a:spcBef>
              <a:buFont typeface="Wingdings" pitchFamily="2" charset="2"/>
              <a:buChar char="q"/>
              <a:tabLst>
                <a:tab pos="376255" algn="l"/>
              </a:tabLst>
            </a:pPr>
            <a:r>
              <a:rPr sz="2400" spc="-30" dirty="0">
                <a:solidFill>
                  <a:srgbClr val="22373A"/>
                </a:solidFill>
                <a:cs typeface="Tahoma"/>
              </a:rPr>
              <a:t>Mobile</a:t>
            </a:r>
            <a:r>
              <a:rPr sz="2400" spc="10" dirty="0">
                <a:solidFill>
                  <a:srgbClr val="22373A"/>
                </a:solidFill>
                <a:cs typeface="Tahoma"/>
              </a:rPr>
              <a:t> </a:t>
            </a:r>
            <a:r>
              <a:rPr sz="2400" spc="-109" dirty="0">
                <a:solidFill>
                  <a:srgbClr val="22373A"/>
                </a:solidFill>
                <a:cs typeface="Tahoma"/>
              </a:rPr>
              <a:t>devices</a:t>
            </a:r>
            <a:r>
              <a:rPr sz="2400" spc="20" dirty="0">
                <a:solidFill>
                  <a:srgbClr val="22373A"/>
                </a:solidFill>
                <a:cs typeface="Tahoma"/>
              </a:rPr>
              <a:t> </a:t>
            </a:r>
            <a:r>
              <a:rPr sz="2400" spc="-50" dirty="0">
                <a:solidFill>
                  <a:srgbClr val="22373A"/>
                </a:solidFill>
                <a:cs typeface="Tahoma"/>
              </a:rPr>
              <a:t>opportunistically</a:t>
            </a:r>
            <a:r>
              <a:rPr sz="2400" spc="20" dirty="0">
                <a:solidFill>
                  <a:srgbClr val="22373A"/>
                </a:solidFill>
                <a:cs typeface="Tahoma"/>
              </a:rPr>
              <a:t> </a:t>
            </a:r>
            <a:r>
              <a:rPr sz="2400" spc="-99" dirty="0">
                <a:solidFill>
                  <a:srgbClr val="22373A"/>
                </a:solidFill>
                <a:cs typeface="Tahoma"/>
              </a:rPr>
              <a:t>form</a:t>
            </a:r>
            <a:r>
              <a:rPr sz="2400" spc="10" dirty="0">
                <a:solidFill>
                  <a:srgbClr val="22373A"/>
                </a:solidFill>
                <a:cs typeface="Tahoma"/>
              </a:rPr>
              <a:t> </a:t>
            </a:r>
            <a:r>
              <a:rPr sz="2400" spc="-109" dirty="0">
                <a:solidFill>
                  <a:srgbClr val="22373A"/>
                </a:solidFill>
                <a:cs typeface="Tahoma"/>
              </a:rPr>
              <a:t>a</a:t>
            </a:r>
            <a:r>
              <a:rPr sz="2400" spc="20" dirty="0">
                <a:solidFill>
                  <a:srgbClr val="22373A"/>
                </a:solidFill>
                <a:cs typeface="Tahoma"/>
              </a:rPr>
              <a:t> </a:t>
            </a:r>
            <a:r>
              <a:rPr sz="2400" spc="-109" dirty="0">
                <a:solidFill>
                  <a:srgbClr val="22373A"/>
                </a:solidFill>
                <a:cs typeface="Tahoma"/>
              </a:rPr>
              <a:t>network</a:t>
            </a:r>
            <a:endParaRPr sz="2400" dirty="0">
              <a:cs typeface="Tahoma"/>
            </a:endParaRPr>
          </a:p>
          <a:p>
            <a:pPr marL="374997" indent="-351088">
              <a:spcBef>
                <a:spcPts val="466"/>
              </a:spcBef>
              <a:buFont typeface="Wingdings" pitchFamily="2" charset="2"/>
              <a:buChar char="q"/>
              <a:tabLst>
                <a:tab pos="376255" algn="l"/>
              </a:tabLst>
            </a:pPr>
            <a:r>
              <a:rPr sz="2400" spc="-69" dirty="0">
                <a:solidFill>
                  <a:srgbClr val="22373A"/>
                </a:solidFill>
                <a:cs typeface="Tahoma"/>
              </a:rPr>
              <a:t>Vehicle-to-vehicle</a:t>
            </a:r>
            <a:r>
              <a:rPr sz="2400" spc="10" dirty="0">
                <a:solidFill>
                  <a:srgbClr val="22373A"/>
                </a:solidFill>
                <a:cs typeface="Tahoma"/>
              </a:rPr>
              <a:t> </a:t>
            </a:r>
            <a:r>
              <a:rPr sz="2400" spc="30" dirty="0">
                <a:solidFill>
                  <a:srgbClr val="22373A"/>
                </a:solidFill>
                <a:cs typeface="Tahoma"/>
              </a:rPr>
              <a:t>(V2V)</a:t>
            </a:r>
            <a:r>
              <a:rPr sz="2400" spc="20" dirty="0">
                <a:solidFill>
                  <a:srgbClr val="22373A"/>
                </a:solidFill>
                <a:cs typeface="Tahoma"/>
              </a:rPr>
              <a:t> </a:t>
            </a:r>
            <a:r>
              <a:rPr sz="2400" spc="-119" dirty="0">
                <a:solidFill>
                  <a:srgbClr val="22373A"/>
                </a:solidFill>
                <a:cs typeface="Tahoma"/>
              </a:rPr>
              <a:t>networks</a:t>
            </a:r>
            <a:endParaRPr sz="2400" dirty="0">
              <a:cs typeface="Tahoma"/>
            </a:endParaRPr>
          </a:p>
          <a:p>
            <a:pPr marL="374997" indent="-351088">
              <a:spcBef>
                <a:spcPts val="476"/>
              </a:spcBef>
              <a:buFont typeface="Wingdings" pitchFamily="2" charset="2"/>
              <a:buChar char="q"/>
              <a:tabLst>
                <a:tab pos="376255" algn="l"/>
              </a:tabLst>
            </a:pPr>
            <a:r>
              <a:rPr sz="2400" spc="-40" dirty="0">
                <a:solidFill>
                  <a:srgbClr val="22373A"/>
                </a:solidFill>
                <a:cs typeface="Tahoma"/>
              </a:rPr>
              <a:t>Distributed</a:t>
            </a:r>
            <a:r>
              <a:rPr sz="2400" spc="10" dirty="0">
                <a:solidFill>
                  <a:srgbClr val="22373A"/>
                </a:solidFill>
                <a:cs typeface="Tahoma"/>
              </a:rPr>
              <a:t> </a:t>
            </a:r>
            <a:r>
              <a:rPr sz="2400" spc="-109" dirty="0">
                <a:solidFill>
                  <a:srgbClr val="22373A"/>
                </a:solidFill>
                <a:cs typeface="Tahoma"/>
              </a:rPr>
              <a:t>comms</a:t>
            </a:r>
            <a:r>
              <a:rPr sz="2400" spc="10" dirty="0">
                <a:solidFill>
                  <a:srgbClr val="22373A"/>
                </a:solidFill>
                <a:cs typeface="Tahoma"/>
              </a:rPr>
              <a:t> </a:t>
            </a:r>
            <a:r>
              <a:rPr sz="2400" spc="-50" dirty="0">
                <a:solidFill>
                  <a:srgbClr val="22373A"/>
                </a:solidFill>
                <a:cs typeface="Tahoma"/>
              </a:rPr>
              <a:t>(battlefield)</a:t>
            </a:r>
            <a:endParaRPr sz="2400" dirty="0">
              <a:cs typeface="Tahoma"/>
            </a:endParaRPr>
          </a:p>
          <a:p>
            <a:pPr marL="374997" indent="-351088">
              <a:spcBef>
                <a:spcPts val="476"/>
              </a:spcBef>
              <a:buFont typeface="Wingdings" pitchFamily="2" charset="2"/>
              <a:buChar char="q"/>
              <a:tabLst>
                <a:tab pos="376255" algn="l"/>
              </a:tabLst>
            </a:pPr>
            <a:r>
              <a:rPr sz="2400" spc="-89" dirty="0">
                <a:solidFill>
                  <a:srgbClr val="22373A"/>
                </a:solidFill>
                <a:cs typeface="Tahoma"/>
              </a:rPr>
              <a:t>Peer-to-peer</a:t>
            </a:r>
            <a:r>
              <a:rPr sz="2400" spc="30" dirty="0">
                <a:solidFill>
                  <a:srgbClr val="22373A"/>
                </a:solidFill>
                <a:cs typeface="Tahoma"/>
              </a:rPr>
              <a:t> </a:t>
            </a:r>
            <a:r>
              <a:rPr sz="2400" spc="-50" dirty="0">
                <a:solidFill>
                  <a:srgbClr val="22373A"/>
                </a:solidFill>
                <a:cs typeface="Tahoma"/>
              </a:rPr>
              <a:t>(pocket</a:t>
            </a:r>
            <a:r>
              <a:rPr sz="2400" spc="20" dirty="0">
                <a:solidFill>
                  <a:srgbClr val="22373A"/>
                </a:solidFill>
                <a:cs typeface="Tahoma"/>
              </a:rPr>
              <a:t> </a:t>
            </a:r>
            <a:r>
              <a:rPr sz="2400" spc="-79" dirty="0">
                <a:solidFill>
                  <a:srgbClr val="22373A"/>
                </a:solidFill>
                <a:cs typeface="Tahoma"/>
              </a:rPr>
              <a:t>switched</a:t>
            </a:r>
            <a:r>
              <a:rPr sz="2400" spc="30" dirty="0">
                <a:solidFill>
                  <a:srgbClr val="22373A"/>
                </a:solidFill>
                <a:cs typeface="Tahoma"/>
              </a:rPr>
              <a:t> </a:t>
            </a:r>
            <a:r>
              <a:rPr sz="2400" spc="-109" dirty="0">
                <a:solidFill>
                  <a:srgbClr val="22373A"/>
                </a:solidFill>
                <a:cs typeface="Tahoma"/>
              </a:rPr>
              <a:t>networks)</a:t>
            </a:r>
            <a:endParaRPr sz="2400" dirty="0">
              <a:cs typeface="Tahoma"/>
            </a:endParaRP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20" dirty="0"/>
              <a:t>Why</a:t>
            </a:r>
            <a:r>
              <a:rPr spc="188" dirty="0"/>
              <a:t> </a:t>
            </a:r>
            <a:r>
              <a:rPr spc="-139" dirty="0"/>
              <a:t>do</a:t>
            </a:r>
            <a:r>
              <a:rPr spc="188" dirty="0"/>
              <a:t> </a:t>
            </a:r>
            <a:r>
              <a:rPr spc="-149" dirty="0"/>
              <a:t>we</a:t>
            </a:r>
            <a:r>
              <a:rPr spc="188" dirty="0"/>
              <a:t> </a:t>
            </a:r>
            <a:r>
              <a:rPr spc="-119" dirty="0"/>
              <a:t>need</a:t>
            </a:r>
            <a:r>
              <a:rPr spc="188" dirty="0"/>
              <a:t> </a:t>
            </a:r>
            <a:r>
              <a:rPr spc="-99" dirty="0"/>
              <a:t>network</a:t>
            </a:r>
            <a:r>
              <a:rPr spc="188" dirty="0"/>
              <a:t> </a:t>
            </a:r>
            <a:r>
              <a:rPr spc="-89" dirty="0"/>
              <a:t>routing?</a:t>
            </a:r>
          </a:p>
        </p:txBody>
      </p:sp>
      <p:sp>
        <p:nvSpPr>
          <p:cNvPr id="3" name="object 3"/>
          <p:cNvSpPr txBox="1"/>
          <p:nvPr/>
        </p:nvSpPr>
        <p:spPr>
          <a:xfrm>
            <a:off x="2169952" y="1012971"/>
            <a:ext cx="7798013" cy="889187"/>
          </a:xfrm>
          <a:prstGeom prst="rect">
            <a:avLst/>
          </a:prstGeom>
        </p:spPr>
        <p:txBody>
          <a:bodyPr vert="horz" wrap="square" lIns="0" tIns="85568" rIns="0" bIns="0" rtlCol="0">
            <a:spAutoFit/>
          </a:bodyPr>
          <a:lstStyle/>
          <a:p>
            <a:pPr marL="374997" indent="-351088">
              <a:spcBef>
                <a:spcPts val="674"/>
              </a:spcBef>
              <a:buFont typeface="Wingdings" pitchFamily="2" charset="2"/>
              <a:buChar char="q"/>
              <a:tabLst>
                <a:tab pos="376255" algn="l"/>
              </a:tabLst>
            </a:pPr>
            <a:r>
              <a:rPr sz="2400" dirty="0">
                <a:solidFill>
                  <a:srgbClr val="22373A"/>
                </a:solidFill>
                <a:cs typeface="Tahoma"/>
              </a:rPr>
              <a:t>Not</a:t>
            </a:r>
            <a:r>
              <a:rPr sz="2400" spc="30" dirty="0">
                <a:solidFill>
                  <a:srgbClr val="22373A"/>
                </a:solidFill>
                <a:cs typeface="Tahoma"/>
              </a:rPr>
              <a:t> </a:t>
            </a:r>
            <a:r>
              <a:rPr sz="2400" spc="-89" dirty="0">
                <a:solidFill>
                  <a:srgbClr val="22373A"/>
                </a:solidFill>
                <a:cs typeface="Tahoma"/>
              </a:rPr>
              <a:t>possible</a:t>
            </a:r>
            <a:r>
              <a:rPr sz="2400" spc="40" dirty="0">
                <a:solidFill>
                  <a:srgbClr val="22373A"/>
                </a:solidFill>
                <a:cs typeface="Tahoma"/>
              </a:rPr>
              <a:t> </a:t>
            </a:r>
            <a:r>
              <a:rPr sz="2400" spc="-30" dirty="0">
                <a:solidFill>
                  <a:srgbClr val="22373A"/>
                </a:solidFill>
                <a:cs typeface="Tahoma"/>
              </a:rPr>
              <a:t>to</a:t>
            </a:r>
            <a:r>
              <a:rPr sz="2400" spc="30" dirty="0">
                <a:solidFill>
                  <a:srgbClr val="22373A"/>
                </a:solidFill>
                <a:cs typeface="Tahoma"/>
              </a:rPr>
              <a:t> </a:t>
            </a:r>
            <a:r>
              <a:rPr sz="2400" spc="-50" dirty="0">
                <a:solidFill>
                  <a:srgbClr val="22373A"/>
                </a:solidFill>
                <a:cs typeface="Tahoma"/>
              </a:rPr>
              <a:t>directly</a:t>
            </a:r>
            <a:r>
              <a:rPr sz="2400" spc="40" dirty="0">
                <a:solidFill>
                  <a:srgbClr val="22373A"/>
                </a:solidFill>
                <a:cs typeface="Tahoma"/>
              </a:rPr>
              <a:t> </a:t>
            </a:r>
            <a:r>
              <a:rPr sz="2400" spc="-79" dirty="0">
                <a:solidFill>
                  <a:srgbClr val="22373A"/>
                </a:solidFill>
                <a:cs typeface="Tahoma"/>
              </a:rPr>
              <a:t>communicate</a:t>
            </a:r>
            <a:r>
              <a:rPr sz="2400" spc="30" dirty="0">
                <a:solidFill>
                  <a:srgbClr val="22373A"/>
                </a:solidFill>
                <a:cs typeface="Tahoma"/>
              </a:rPr>
              <a:t> </a:t>
            </a:r>
            <a:r>
              <a:rPr sz="2400" spc="-50" dirty="0">
                <a:solidFill>
                  <a:srgbClr val="22373A"/>
                </a:solidFill>
                <a:cs typeface="Tahoma"/>
              </a:rPr>
              <a:t>with</a:t>
            </a:r>
            <a:r>
              <a:rPr sz="2400" spc="40" dirty="0">
                <a:solidFill>
                  <a:srgbClr val="22373A"/>
                </a:solidFill>
                <a:cs typeface="Tahoma"/>
              </a:rPr>
              <a:t> </a:t>
            </a:r>
            <a:r>
              <a:rPr sz="2400" spc="-30" dirty="0">
                <a:solidFill>
                  <a:srgbClr val="22373A"/>
                </a:solidFill>
                <a:cs typeface="Tahoma"/>
              </a:rPr>
              <a:t>all</a:t>
            </a:r>
            <a:r>
              <a:rPr sz="2400" spc="40" dirty="0">
                <a:solidFill>
                  <a:srgbClr val="22373A"/>
                </a:solidFill>
                <a:cs typeface="Tahoma"/>
              </a:rPr>
              <a:t> </a:t>
            </a:r>
            <a:r>
              <a:rPr sz="2400" spc="-79" dirty="0">
                <a:solidFill>
                  <a:srgbClr val="22373A"/>
                </a:solidFill>
                <a:cs typeface="Tahoma"/>
              </a:rPr>
              <a:t>other</a:t>
            </a:r>
            <a:r>
              <a:rPr sz="2400" spc="30" dirty="0">
                <a:solidFill>
                  <a:srgbClr val="22373A"/>
                </a:solidFill>
                <a:cs typeface="Tahoma"/>
              </a:rPr>
              <a:t> </a:t>
            </a:r>
            <a:r>
              <a:rPr sz="2400" spc="-119" dirty="0">
                <a:solidFill>
                  <a:srgbClr val="22373A"/>
                </a:solidFill>
                <a:cs typeface="Tahoma"/>
              </a:rPr>
              <a:t>nodes</a:t>
            </a:r>
            <a:endParaRPr sz="2400" dirty="0">
              <a:cs typeface="Tahoma"/>
            </a:endParaRPr>
          </a:p>
          <a:p>
            <a:pPr marL="374997" indent="-351088">
              <a:spcBef>
                <a:spcPts val="466"/>
              </a:spcBef>
              <a:buFont typeface="Wingdings" pitchFamily="2" charset="2"/>
              <a:buChar char="q"/>
              <a:tabLst>
                <a:tab pos="376255" algn="l"/>
              </a:tabLst>
            </a:pPr>
            <a:r>
              <a:rPr sz="2400" spc="-69" dirty="0">
                <a:solidFill>
                  <a:srgbClr val="22373A"/>
                </a:solidFill>
                <a:cs typeface="Tahoma"/>
              </a:rPr>
              <a:t>Packets</a:t>
            </a:r>
            <a:r>
              <a:rPr sz="2400" spc="10" dirty="0">
                <a:solidFill>
                  <a:srgbClr val="22373A"/>
                </a:solidFill>
                <a:cs typeface="Tahoma"/>
              </a:rPr>
              <a:t> </a:t>
            </a:r>
            <a:r>
              <a:rPr sz="2400" spc="-79" dirty="0">
                <a:solidFill>
                  <a:srgbClr val="22373A"/>
                </a:solidFill>
                <a:cs typeface="Tahoma"/>
              </a:rPr>
              <a:t>must</a:t>
            </a:r>
            <a:r>
              <a:rPr sz="2400" spc="10" dirty="0">
                <a:solidFill>
                  <a:srgbClr val="22373A"/>
                </a:solidFill>
                <a:cs typeface="Tahoma"/>
              </a:rPr>
              <a:t> </a:t>
            </a:r>
            <a:r>
              <a:rPr sz="2400" spc="-59" dirty="0">
                <a:solidFill>
                  <a:srgbClr val="22373A"/>
                </a:solidFill>
                <a:cs typeface="Tahoma"/>
              </a:rPr>
              <a:t>travel</a:t>
            </a:r>
            <a:r>
              <a:rPr sz="2400" spc="20" dirty="0">
                <a:solidFill>
                  <a:srgbClr val="22373A"/>
                </a:solidFill>
                <a:cs typeface="Tahoma"/>
              </a:rPr>
              <a:t> </a:t>
            </a:r>
            <a:r>
              <a:rPr sz="2400" spc="-109" dirty="0">
                <a:solidFill>
                  <a:srgbClr val="22373A"/>
                </a:solidFill>
                <a:cs typeface="Tahoma"/>
              </a:rPr>
              <a:t>over</a:t>
            </a:r>
            <a:r>
              <a:rPr sz="2400" spc="10" dirty="0">
                <a:solidFill>
                  <a:srgbClr val="22373A"/>
                </a:solidFill>
                <a:cs typeface="Tahoma"/>
              </a:rPr>
              <a:t> </a:t>
            </a:r>
            <a:r>
              <a:rPr sz="2400" spc="-50" dirty="0">
                <a:solidFill>
                  <a:srgbClr val="22373A"/>
                </a:solidFill>
                <a:cs typeface="Tahoma"/>
              </a:rPr>
              <a:t>multiple</a:t>
            </a:r>
            <a:r>
              <a:rPr sz="2400" spc="20" dirty="0">
                <a:solidFill>
                  <a:srgbClr val="22373A"/>
                </a:solidFill>
                <a:cs typeface="Tahoma"/>
              </a:rPr>
              <a:t> </a:t>
            </a:r>
            <a:r>
              <a:rPr sz="2400" spc="-109" dirty="0">
                <a:solidFill>
                  <a:srgbClr val="22373A"/>
                </a:solidFill>
                <a:cs typeface="Tahoma"/>
              </a:rPr>
              <a:t>hops</a:t>
            </a:r>
            <a:endParaRPr sz="2400" dirty="0">
              <a:cs typeface="Tahoma"/>
            </a:endParaRPr>
          </a:p>
        </p:txBody>
      </p:sp>
      <p:pic>
        <p:nvPicPr>
          <p:cNvPr id="4" name="object 4"/>
          <p:cNvPicPr/>
          <p:nvPr/>
        </p:nvPicPr>
        <p:blipFill>
          <a:blip r:embed="rId3" cstate="print"/>
          <a:stretch>
            <a:fillRect/>
          </a:stretch>
        </p:blipFill>
        <p:spPr>
          <a:xfrm>
            <a:off x="3012037" y="2552363"/>
            <a:ext cx="6163705" cy="3150572"/>
          </a:xfrm>
          <a:prstGeom prst="rect">
            <a:avLst/>
          </a:prstGeom>
        </p:spPr>
      </p:pic>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79" dirty="0"/>
              <a:t>Routing</a:t>
            </a:r>
            <a:r>
              <a:rPr spc="109" dirty="0"/>
              <a:t> </a:t>
            </a:r>
            <a:r>
              <a:rPr spc="-109" dirty="0"/>
              <a:t>problem</a:t>
            </a:r>
          </a:p>
        </p:txBody>
      </p:sp>
      <p:sp>
        <p:nvSpPr>
          <p:cNvPr id="3" name="object 3"/>
          <p:cNvSpPr txBox="1"/>
          <p:nvPr/>
        </p:nvSpPr>
        <p:spPr>
          <a:xfrm>
            <a:off x="2565376" y="1178823"/>
            <a:ext cx="7487174" cy="3579668"/>
          </a:xfrm>
          <a:prstGeom prst="rect">
            <a:avLst/>
          </a:prstGeom>
        </p:spPr>
        <p:txBody>
          <a:bodyPr vert="horz" wrap="square" lIns="0" tIns="85568" rIns="0" bIns="0" rtlCol="0">
            <a:spAutoFit/>
          </a:bodyPr>
          <a:lstStyle/>
          <a:p>
            <a:pPr marL="374997" indent="-351088">
              <a:spcBef>
                <a:spcPts val="674"/>
              </a:spcBef>
              <a:buFont typeface="Wingdings" pitchFamily="2" charset="2"/>
              <a:buChar char="q"/>
              <a:tabLst>
                <a:tab pos="376255" algn="l"/>
              </a:tabLst>
            </a:pPr>
            <a:r>
              <a:rPr sz="2400" spc="-69" dirty="0">
                <a:solidFill>
                  <a:srgbClr val="22373A"/>
                </a:solidFill>
                <a:cs typeface="Tahoma"/>
              </a:rPr>
              <a:t>For</a:t>
            </a:r>
            <a:r>
              <a:rPr sz="2400" spc="20" dirty="0">
                <a:solidFill>
                  <a:srgbClr val="22373A"/>
                </a:solidFill>
                <a:cs typeface="Tahoma"/>
              </a:rPr>
              <a:t> </a:t>
            </a:r>
            <a:r>
              <a:rPr sz="2400" spc="-109" dirty="0">
                <a:solidFill>
                  <a:srgbClr val="22373A"/>
                </a:solidFill>
                <a:cs typeface="Tahoma"/>
              </a:rPr>
              <a:t>each</a:t>
            </a:r>
            <a:r>
              <a:rPr sz="2400" spc="30" dirty="0">
                <a:solidFill>
                  <a:srgbClr val="22373A"/>
                </a:solidFill>
                <a:cs typeface="Tahoma"/>
              </a:rPr>
              <a:t> </a:t>
            </a:r>
            <a:r>
              <a:rPr sz="2400" spc="-109" dirty="0">
                <a:solidFill>
                  <a:srgbClr val="22373A"/>
                </a:solidFill>
                <a:cs typeface="Tahoma"/>
              </a:rPr>
              <a:t>node</a:t>
            </a:r>
            <a:r>
              <a:rPr sz="2400" spc="20" dirty="0">
                <a:solidFill>
                  <a:srgbClr val="22373A"/>
                </a:solidFill>
                <a:cs typeface="Tahoma"/>
              </a:rPr>
              <a:t> </a:t>
            </a:r>
            <a:r>
              <a:rPr sz="2400" spc="-59" dirty="0">
                <a:solidFill>
                  <a:srgbClr val="22373A"/>
                </a:solidFill>
                <a:cs typeface="Tahoma"/>
              </a:rPr>
              <a:t>find</a:t>
            </a:r>
            <a:r>
              <a:rPr sz="2400" spc="30" dirty="0">
                <a:solidFill>
                  <a:srgbClr val="22373A"/>
                </a:solidFill>
                <a:cs typeface="Tahoma"/>
              </a:rPr>
              <a:t> </a:t>
            </a:r>
            <a:r>
              <a:rPr sz="2400" spc="-79" dirty="0">
                <a:solidFill>
                  <a:srgbClr val="22373A"/>
                </a:solidFill>
                <a:cs typeface="Tahoma"/>
              </a:rPr>
              <a:t>the</a:t>
            </a:r>
            <a:r>
              <a:rPr sz="2400" spc="20" dirty="0">
                <a:solidFill>
                  <a:srgbClr val="22373A"/>
                </a:solidFill>
                <a:cs typeface="Tahoma"/>
              </a:rPr>
              <a:t> </a:t>
            </a:r>
            <a:r>
              <a:rPr sz="2400" spc="-79" dirty="0">
                <a:solidFill>
                  <a:srgbClr val="22373A"/>
                </a:solidFill>
                <a:cs typeface="Tahoma"/>
              </a:rPr>
              <a:t>best</a:t>
            </a:r>
            <a:r>
              <a:rPr sz="2400" spc="30" dirty="0">
                <a:solidFill>
                  <a:srgbClr val="22373A"/>
                </a:solidFill>
                <a:cs typeface="Tahoma"/>
              </a:rPr>
              <a:t> </a:t>
            </a:r>
            <a:r>
              <a:rPr sz="2400" spc="-59" dirty="0">
                <a:solidFill>
                  <a:srgbClr val="22373A"/>
                </a:solidFill>
                <a:cs typeface="Tahoma"/>
              </a:rPr>
              <a:t>path</a:t>
            </a:r>
            <a:r>
              <a:rPr sz="2400" spc="30" dirty="0">
                <a:solidFill>
                  <a:srgbClr val="22373A"/>
                </a:solidFill>
                <a:cs typeface="Tahoma"/>
              </a:rPr>
              <a:t> </a:t>
            </a:r>
            <a:r>
              <a:rPr sz="2400" spc="-30" dirty="0">
                <a:solidFill>
                  <a:srgbClr val="22373A"/>
                </a:solidFill>
                <a:cs typeface="Tahoma"/>
              </a:rPr>
              <a:t>to</a:t>
            </a:r>
            <a:r>
              <a:rPr sz="2400" spc="20" dirty="0">
                <a:solidFill>
                  <a:srgbClr val="22373A"/>
                </a:solidFill>
                <a:cs typeface="Tahoma"/>
              </a:rPr>
              <a:t> </a:t>
            </a:r>
            <a:r>
              <a:rPr sz="2400" spc="-79" dirty="0">
                <a:solidFill>
                  <a:srgbClr val="22373A"/>
                </a:solidFill>
                <a:cs typeface="Tahoma"/>
              </a:rPr>
              <a:t>the</a:t>
            </a:r>
            <a:r>
              <a:rPr sz="2400" spc="30" dirty="0">
                <a:solidFill>
                  <a:srgbClr val="22373A"/>
                </a:solidFill>
                <a:cs typeface="Tahoma"/>
              </a:rPr>
              <a:t> </a:t>
            </a:r>
            <a:r>
              <a:rPr sz="2400" spc="-69" dirty="0">
                <a:solidFill>
                  <a:srgbClr val="22373A"/>
                </a:solidFill>
                <a:cs typeface="Tahoma"/>
              </a:rPr>
              <a:t>destination</a:t>
            </a:r>
            <a:endParaRPr sz="2400" dirty="0">
              <a:cs typeface="Tahoma"/>
            </a:endParaRPr>
          </a:p>
          <a:p>
            <a:pPr marL="374997" indent="-351088">
              <a:spcBef>
                <a:spcPts val="466"/>
              </a:spcBef>
              <a:buFont typeface="Wingdings" pitchFamily="2" charset="2"/>
              <a:buChar char="q"/>
              <a:tabLst>
                <a:tab pos="376255" algn="l"/>
              </a:tabLst>
            </a:pPr>
            <a:r>
              <a:rPr sz="2400" spc="-10" dirty="0">
                <a:solidFill>
                  <a:srgbClr val="22373A"/>
                </a:solidFill>
                <a:cs typeface="Tahoma"/>
              </a:rPr>
              <a:t>‘</a:t>
            </a:r>
            <a:r>
              <a:rPr lang="en-GB" sz="2400" spc="-10" dirty="0">
                <a:solidFill>
                  <a:srgbClr val="22373A"/>
                </a:solidFill>
                <a:cs typeface="Tahoma"/>
              </a:rPr>
              <a:t>B</a:t>
            </a:r>
            <a:r>
              <a:rPr sz="2400" spc="-10" dirty="0" err="1">
                <a:solidFill>
                  <a:srgbClr val="22373A"/>
                </a:solidFill>
                <a:cs typeface="Tahoma"/>
              </a:rPr>
              <a:t>est</a:t>
            </a:r>
            <a:r>
              <a:rPr sz="2400" spc="-10" dirty="0">
                <a:solidFill>
                  <a:srgbClr val="22373A"/>
                </a:solidFill>
                <a:cs typeface="Tahoma"/>
              </a:rPr>
              <a:t>’</a:t>
            </a:r>
            <a:r>
              <a:rPr sz="2400" spc="-20" dirty="0">
                <a:solidFill>
                  <a:srgbClr val="22373A"/>
                </a:solidFill>
                <a:cs typeface="Tahoma"/>
              </a:rPr>
              <a:t> </a:t>
            </a:r>
            <a:r>
              <a:rPr sz="2400" spc="-89" dirty="0">
                <a:solidFill>
                  <a:srgbClr val="22373A"/>
                </a:solidFill>
                <a:cs typeface="Tahoma"/>
              </a:rPr>
              <a:t>can</a:t>
            </a:r>
            <a:r>
              <a:rPr sz="2400" spc="-20" dirty="0">
                <a:solidFill>
                  <a:srgbClr val="22373A"/>
                </a:solidFill>
                <a:cs typeface="Tahoma"/>
              </a:rPr>
              <a:t> </a:t>
            </a:r>
            <a:r>
              <a:rPr sz="2400" spc="-129" dirty="0">
                <a:solidFill>
                  <a:srgbClr val="22373A"/>
                </a:solidFill>
                <a:cs typeface="Tahoma"/>
              </a:rPr>
              <a:t>be:</a:t>
            </a:r>
            <a:endParaRPr sz="2400" dirty="0">
              <a:cs typeface="Tahoma"/>
            </a:endParaRPr>
          </a:p>
          <a:p>
            <a:pPr marL="934338" lvl="1" indent="-342900">
              <a:spcBef>
                <a:spcPts val="1298"/>
              </a:spcBef>
              <a:buFont typeface="Courier New" panose="02070309020205020404" pitchFamily="49" charset="0"/>
              <a:buChar char="o"/>
              <a:tabLst>
                <a:tab pos="926165" algn="l"/>
              </a:tabLst>
            </a:pPr>
            <a:r>
              <a:rPr sz="2400" spc="-59" dirty="0">
                <a:solidFill>
                  <a:srgbClr val="22373A"/>
                </a:solidFill>
                <a:cs typeface="Tahoma"/>
              </a:rPr>
              <a:t>Shortest</a:t>
            </a:r>
            <a:r>
              <a:rPr sz="2400" spc="-30" dirty="0">
                <a:solidFill>
                  <a:srgbClr val="22373A"/>
                </a:solidFill>
                <a:cs typeface="Tahoma"/>
              </a:rPr>
              <a:t> </a:t>
            </a:r>
            <a:r>
              <a:rPr sz="2400" spc="-89" dirty="0">
                <a:solidFill>
                  <a:srgbClr val="22373A"/>
                </a:solidFill>
                <a:cs typeface="Tahoma"/>
              </a:rPr>
              <a:t>(fewest</a:t>
            </a:r>
            <a:r>
              <a:rPr sz="2400" spc="-20" dirty="0">
                <a:solidFill>
                  <a:srgbClr val="22373A"/>
                </a:solidFill>
                <a:cs typeface="Tahoma"/>
              </a:rPr>
              <a:t> </a:t>
            </a:r>
            <a:r>
              <a:rPr sz="2400" spc="-79" dirty="0">
                <a:solidFill>
                  <a:srgbClr val="22373A"/>
                </a:solidFill>
                <a:cs typeface="Tahoma"/>
              </a:rPr>
              <a:t>hops)</a:t>
            </a:r>
            <a:endParaRPr sz="2400" dirty="0">
              <a:cs typeface="Tahoma"/>
            </a:endParaRPr>
          </a:p>
          <a:p>
            <a:pPr marL="934338" lvl="1" indent="-342900">
              <a:spcBef>
                <a:spcPts val="347"/>
              </a:spcBef>
              <a:buFont typeface="Courier New" panose="02070309020205020404" pitchFamily="49" charset="0"/>
              <a:buChar char="o"/>
              <a:tabLst>
                <a:tab pos="926165" algn="l"/>
              </a:tabLst>
            </a:pPr>
            <a:r>
              <a:rPr sz="2400" spc="-59" dirty="0">
                <a:solidFill>
                  <a:srgbClr val="22373A"/>
                </a:solidFill>
                <a:cs typeface="Tahoma"/>
              </a:rPr>
              <a:t>Fastest</a:t>
            </a:r>
            <a:r>
              <a:rPr sz="2400" spc="-20" dirty="0">
                <a:solidFill>
                  <a:srgbClr val="22373A"/>
                </a:solidFill>
                <a:cs typeface="Tahoma"/>
              </a:rPr>
              <a:t> </a:t>
            </a:r>
            <a:r>
              <a:rPr sz="2400" spc="-79" dirty="0">
                <a:solidFill>
                  <a:srgbClr val="22373A"/>
                </a:solidFill>
                <a:cs typeface="Tahoma"/>
              </a:rPr>
              <a:t>(lowest</a:t>
            </a:r>
            <a:r>
              <a:rPr sz="2400" spc="-20" dirty="0">
                <a:solidFill>
                  <a:srgbClr val="22373A"/>
                </a:solidFill>
                <a:cs typeface="Tahoma"/>
              </a:rPr>
              <a:t> </a:t>
            </a:r>
            <a:r>
              <a:rPr sz="2400" spc="-50" dirty="0">
                <a:solidFill>
                  <a:srgbClr val="22373A"/>
                </a:solidFill>
                <a:cs typeface="Tahoma"/>
              </a:rPr>
              <a:t>latency)</a:t>
            </a:r>
            <a:endParaRPr sz="2400" dirty="0">
              <a:cs typeface="Tahoma"/>
            </a:endParaRPr>
          </a:p>
          <a:p>
            <a:pPr marL="934338" lvl="1" indent="-342900">
              <a:spcBef>
                <a:spcPts val="347"/>
              </a:spcBef>
              <a:buFont typeface="Courier New" panose="02070309020205020404" pitchFamily="49" charset="0"/>
              <a:buChar char="o"/>
              <a:tabLst>
                <a:tab pos="926165" algn="l"/>
              </a:tabLst>
            </a:pPr>
            <a:r>
              <a:rPr sz="2400" dirty="0">
                <a:solidFill>
                  <a:srgbClr val="22373A"/>
                </a:solidFill>
                <a:cs typeface="Tahoma"/>
              </a:rPr>
              <a:t>Most</a:t>
            </a:r>
            <a:r>
              <a:rPr sz="2400" spc="-30" dirty="0">
                <a:solidFill>
                  <a:srgbClr val="22373A"/>
                </a:solidFill>
                <a:cs typeface="Tahoma"/>
              </a:rPr>
              <a:t> </a:t>
            </a:r>
            <a:r>
              <a:rPr sz="2400" spc="-69" dirty="0">
                <a:solidFill>
                  <a:srgbClr val="22373A"/>
                </a:solidFill>
                <a:cs typeface="Tahoma"/>
              </a:rPr>
              <a:t>robust</a:t>
            </a:r>
            <a:endParaRPr sz="2400" dirty="0">
              <a:cs typeface="Tahoma"/>
            </a:endParaRPr>
          </a:p>
          <a:p>
            <a:pPr marL="934338" lvl="1" indent="-342900">
              <a:spcBef>
                <a:spcPts val="347"/>
              </a:spcBef>
              <a:buFont typeface="Courier New" panose="02070309020205020404" pitchFamily="49" charset="0"/>
              <a:buChar char="o"/>
              <a:tabLst>
                <a:tab pos="926165" algn="l"/>
              </a:tabLst>
            </a:pPr>
            <a:r>
              <a:rPr sz="2400" spc="-50" dirty="0">
                <a:solidFill>
                  <a:srgbClr val="22373A"/>
                </a:solidFill>
                <a:cs typeface="Tahoma"/>
              </a:rPr>
              <a:t>Combination</a:t>
            </a:r>
            <a:r>
              <a:rPr sz="2400" spc="10" dirty="0">
                <a:solidFill>
                  <a:srgbClr val="22373A"/>
                </a:solidFill>
                <a:cs typeface="Tahoma"/>
              </a:rPr>
              <a:t> </a:t>
            </a:r>
            <a:r>
              <a:rPr sz="2400" spc="-59" dirty="0">
                <a:solidFill>
                  <a:srgbClr val="22373A"/>
                </a:solidFill>
                <a:cs typeface="Tahoma"/>
              </a:rPr>
              <a:t>of</a:t>
            </a:r>
            <a:r>
              <a:rPr sz="2400" spc="20" dirty="0">
                <a:solidFill>
                  <a:srgbClr val="22373A"/>
                </a:solidFill>
                <a:cs typeface="Tahoma"/>
              </a:rPr>
              <a:t> </a:t>
            </a:r>
            <a:r>
              <a:rPr sz="2400" spc="-69" dirty="0">
                <a:solidFill>
                  <a:srgbClr val="22373A"/>
                </a:solidFill>
                <a:cs typeface="Tahoma"/>
              </a:rPr>
              <a:t>the</a:t>
            </a:r>
            <a:r>
              <a:rPr sz="2400" spc="20" dirty="0">
                <a:solidFill>
                  <a:srgbClr val="22373A"/>
                </a:solidFill>
                <a:cs typeface="Tahoma"/>
              </a:rPr>
              <a:t> </a:t>
            </a:r>
            <a:r>
              <a:rPr sz="2400" spc="-99" dirty="0">
                <a:solidFill>
                  <a:srgbClr val="22373A"/>
                </a:solidFill>
                <a:cs typeface="Tahoma"/>
              </a:rPr>
              <a:t>above</a:t>
            </a:r>
            <a:endParaRPr sz="2400" dirty="0">
              <a:cs typeface="Tahoma"/>
            </a:endParaRPr>
          </a:p>
          <a:p>
            <a:pPr marL="374997" indent="-351088">
              <a:spcBef>
                <a:spcPts val="1496"/>
              </a:spcBef>
              <a:buFont typeface="Wingdings" pitchFamily="2" charset="2"/>
              <a:buChar char="q"/>
              <a:tabLst>
                <a:tab pos="376255" algn="l"/>
              </a:tabLst>
            </a:pPr>
            <a:r>
              <a:rPr sz="2400" spc="-40" dirty="0">
                <a:solidFill>
                  <a:srgbClr val="22373A"/>
                </a:solidFill>
                <a:cs typeface="Tahoma"/>
              </a:rPr>
              <a:t>Distributed</a:t>
            </a:r>
            <a:r>
              <a:rPr sz="2400" spc="20" dirty="0">
                <a:solidFill>
                  <a:srgbClr val="22373A"/>
                </a:solidFill>
                <a:cs typeface="Tahoma"/>
              </a:rPr>
              <a:t> </a:t>
            </a:r>
            <a:r>
              <a:rPr sz="2400" spc="-59" dirty="0">
                <a:solidFill>
                  <a:srgbClr val="22373A"/>
                </a:solidFill>
                <a:cs typeface="Tahoma"/>
              </a:rPr>
              <a:t>routing</a:t>
            </a:r>
            <a:r>
              <a:rPr sz="2400" spc="30" dirty="0">
                <a:solidFill>
                  <a:srgbClr val="22373A"/>
                </a:solidFill>
                <a:cs typeface="Tahoma"/>
              </a:rPr>
              <a:t> </a:t>
            </a:r>
            <a:r>
              <a:rPr sz="2400" spc="-109" dirty="0">
                <a:solidFill>
                  <a:srgbClr val="22373A"/>
                </a:solidFill>
                <a:cs typeface="Tahoma"/>
              </a:rPr>
              <a:t>problem:</a:t>
            </a:r>
            <a:r>
              <a:rPr sz="2400" spc="277" dirty="0">
                <a:solidFill>
                  <a:srgbClr val="22373A"/>
                </a:solidFill>
                <a:cs typeface="Tahoma"/>
              </a:rPr>
              <a:t> </a:t>
            </a:r>
            <a:r>
              <a:rPr sz="2400" spc="-109" dirty="0">
                <a:solidFill>
                  <a:srgbClr val="22373A"/>
                </a:solidFill>
                <a:cs typeface="Tahoma"/>
              </a:rPr>
              <a:t>no</a:t>
            </a:r>
            <a:r>
              <a:rPr sz="2400" spc="20" dirty="0">
                <a:solidFill>
                  <a:srgbClr val="22373A"/>
                </a:solidFill>
                <a:cs typeface="Tahoma"/>
              </a:rPr>
              <a:t> </a:t>
            </a:r>
            <a:r>
              <a:rPr sz="2400" spc="-99" dirty="0">
                <a:solidFill>
                  <a:srgbClr val="22373A"/>
                </a:solidFill>
                <a:cs typeface="Tahoma"/>
              </a:rPr>
              <a:t>master</a:t>
            </a:r>
            <a:r>
              <a:rPr sz="2400" spc="30" dirty="0">
                <a:solidFill>
                  <a:srgbClr val="22373A"/>
                </a:solidFill>
                <a:cs typeface="Tahoma"/>
              </a:rPr>
              <a:t> </a:t>
            </a:r>
            <a:r>
              <a:rPr sz="2400" spc="-30" dirty="0">
                <a:solidFill>
                  <a:srgbClr val="22373A"/>
                </a:solidFill>
                <a:cs typeface="Tahoma"/>
              </a:rPr>
              <a:t>that</a:t>
            </a:r>
            <a:r>
              <a:rPr sz="2400" spc="30" dirty="0">
                <a:solidFill>
                  <a:srgbClr val="22373A"/>
                </a:solidFill>
                <a:cs typeface="Tahoma"/>
              </a:rPr>
              <a:t> </a:t>
            </a:r>
            <a:r>
              <a:rPr sz="2400" spc="-99" dirty="0">
                <a:solidFill>
                  <a:srgbClr val="22373A"/>
                </a:solidFill>
                <a:cs typeface="Tahoma"/>
              </a:rPr>
              <a:t>performs</a:t>
            </a:r>
            <a:r>
              <a:rPr sz="2400" spc="20" dirty="0">
                <a:solidFill>
                  <a:srgbClr val="22373A"/>
                </a:solidFill>
                <a:cs typeface="Tahoma"/>
              </a:rPr>
              <a:t> </a:t>
            </a:r>
            <a:r>
              <a:rPr sz="2400" spc="-59" dirty="0">
                <a:solidFill>
                  <a:srgbClr val="22373A"/>
                </a:solidFill>
                <a:cs typeface="Tahoma"/>
              </a:rPr>
              <a:t>routing</a:t>
            </a:r>
            <a:endParaRPr sz="2400" dirty="0">
              <a:cs typeface="Tahoma"/>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89" dirty="0"/>
              <a:t>Overview</a:t>
            </a:r>
          </a:p>
        </p:txBody>
      </p:sp>
      <p:sp>
        <p:nvSpPr>
          <p:cNvPr id="3" name="object 3"/>
          <p:cNvSpPr txBox="1"/>
          <p:nvPr/>
        </p:nvSpPr>
        <p:spPr>
          <a:xfrm>
            <a:off x="2369401" y="2098486"/>
            <a:ext cx="7453197" cy="1330514"/>
          </a:xfrm>
          <a:prstGeom prst="rect">
            <a:avLst/>
          </a:prstGeom>
        </p:spPr>
        <p:txBody>
          <a:bodyPr vert="horz" wrap="square" lIns="0" tIns="25167" rIns="0" bIns="0" rtlCol="0">
            <a:spAutoFit/>
          </a:bodyPr>
          <a:lstStyle/>
          <a:p>
            <a:pPr marL="374997" marR="10067" indent="-351088">
              <a:lnSpc>
                <a:spcPct val="118000"/>
              </a:lnSpc>
              <a:spcBef>
                <a:spcPts val="198"/>
              </a:spcBef>
              <a:buFont typeface="Wingdings" pitchFamily="2" charset="2"/>
              <a:buChar char="q"/>
              <a:tabLst>
                <a:tab pos="376255" algn="l"/>
              </a:tabLst>
            </a:pPr>
            <a:r>
              <a:rPr sz="2400" spc="-50" dirty="0">
                <a:solidFill>
                  <a:srgbClr val="22373A"/>
                </a:solidFill>
                <a:cs typeface="Tahoma"/>
              </a:rPr>
              <a:t>Acquiring </a:t>
            </a:r>
            <a:r>
              <a:rPr sz="2400" spc="-139" dirty="0">
                <a:solidFill>
                  <a:srgbClr val="22373A"/>
                </a:solidFill>
                <a:cs typeface="Tahoma"/>
              </a:rPr>
              <a:t>sensor</a:t>
            </a:r>
            <a:r>
              <a:rPr sz="2400" spc="-129" dirty="0">
                <a:solidFill>
                  <a:srgbClr val="22373A"/>
                </a:solidFill>
                <a:cs typeface="Tahoma"/>
              </a:rPr>
              <a:t> </a:t>
            </a:r>
            <a:r>
              <a:rPr sz="2400" spc="-69" dirty="0">
                <a:solidFill>
                  <a:srgbClr val="22373A"/>
                </a:solidFill>
                <a:cs typeface="Tahoma"/>
              </a:rPr>
              <a:t>data </a:t>
            </a:r>
            <a:r>
              <a:rPr sz="2400" spc="-50" dirty="0">
                <a:solidFill>
                  <a:srgbClr val="22373A"/>
                </a:solidFill>
                <a:cs typeface="Tahoma"/>
              </a:rPr>
              <a:t>without </a:t>
            </a:r>
            <a:r>
              <a:rPr sz="2400" spc="-99" dirty="0">
                <a:solidFill>
                  <a:srgbClr val="22373A"/>
                </a:solidFill>
                <a:cs typeface="Tahoma"/>
              </a:rPr>
              <a:t>knowing </a:t>
            </a:r>
            <a:r>
              <a:rPr sz="2400" spc="-139" dirty="0">
                <a:solidFill>
                  <a:srgbClr val="22373A"/>
                </a:solidFill>
                <a:cs typeface="Tahoma"/>
              </a:rPr>
              <a:t>where</a:t>
            </a:r>
            <a:r>
              <a:rPr sz="2400" spc="-129" dirty="0">
                <a:solidFill>
                  <a:srgbClr val="22373A"/>
                </a:solidFill>
                <a:cs typeface="Tahoma"/>
              </a:rPr>
              <a:t> </a:t>
            </a:r>
            <a:r>
              <a:rPr sz="2400" spc="30" dirty="0">
                <a:solidFill>
                  <a:srgbClr val="22373A"/>
                </a:solidFill>
                <a:cs typeface="Tahoma"/>
              </a:rPr>
              <a:t>it </a:t>
            </a:r>
            <a:r>
              <a:rPr sz="2400" spc="-119" dirty="0">
                <a:solidFill>
                  <a:srgbClr val="22373A"/>
                </a:solidFill>
                <a:cs typeface="Tahoma"/>
              </a:rPr>
              <a:t>came </a:t>
            </a:r>
            <a:r>
              <a:rPr sz="2400" spc="-79" dirty="0">
                <a:solidFill>
                  <a:srgbClr val="22373A"/>
                </a:solidFill>
                <a:cs typeface="Tahoma"/>
              </a:rPr>
              <a:t>from </a:t>
            </a:r>
            <a:r>
              <a:rPr sz="2400" spc="-69" dirty="0">
                <a:solidFill>
                  <a:srgbClr val="22373A"/>
                </a:solidFill>
                <a:cs typeface="Tahoma"/>
              </a:rPr>
              <a:t>is </a:t>
            </a:r>
            <a:r>
              <a:rPr sz="2400" spc="-654" dirty="0">
                <a:solidFill>
                  <a:srgbClr val="22373A"/>
                </a:solidFill>
                <a:cs typeface="Tahoma"/>
              </a:rPr>
              <a:t> </a:t>
            </a:r>
            <a:r>
              <a:rPr sz="2400" spc="-109" dirty="0">
                <a:solidFill>
                  <a:srgbClr val="22373A"/>
                </a:solidFill>
                <a:cs typeface="Tahoma"/>
              </a:rPr>
              <a:t>meaningless</a:t>
            </a:r>
            <a:endParaRPr sz="2400" dirty="0">
              <a:cs typeface="Tahoma"/>
            </a:endParaRPr>
          </a:p>
          <a:p>
            <a:pPr marL="374997" indent="-351088">
              <a:spcBef>
                <a:spcPts val="476"/>
              </a:spcBef>
              <a:buFont typeface="Wingdings" pitchFamily="2" charset="2"/>
              <a:buChar char="q"/>
              <a:tabLst>
                <a:tab pos="376255" algn="l"/>
              </a:tabLst>
            </a:pPr>
            <a:r>
              <a:rPr sz="2400" spc="-30" dirty="0">
                <a:solidFill>
                  <a:srgbClr val="22373A"/>
                </a:solidFill>
                <a:cs typeface="Tahoma"/>
              </a:rPr>
              <a:t>H</a:t>
            </a:r>
            <a:r>
              <a:rPr sz="2400" spc="-89" dirty="0">
                <a:solidFill>
                  <a:srgbClr val="22373A"/>
                </a:solidFill>
                <a:cs typeface="Tahoma"/>
              </a:rPr>
              <a:t>o</a:t>
            </a:r>
            <a:r>
              <a:rPr sz="2400" spc="-149" dirty="0">
                <a:solidFill>
                  <a:srgbClr val="22373A"/>
                </a:solidFill>
                <a:cs typeface="Tahoma"/>
              </a:rPr>
              <a:t>w</a:t>
            </a:r>
            <a:r>
              <a:rPr sz="2400" spc="30" dirty="0">
                <a:solidFill>
                  <a:srgbClr val="22373A"/>
                </a:solidFill>
                <a:cs typeface="Tahoma"/>
              </a:rPr>
              <a:t> </a:t>
            </a:r>
            <a:r>
              <a:rPr sz="2400" spc="-99" dirty="0">
                <a:solidFill>
                  <a:srgbClr val="22373A"/>
                </a:solidFill>
                <a:cs typeface="Tahoma"/>
              </a:rPr>
              <a:t>do</a:t>
            </a:r>
            <a:r>
              <a:rPr sz="2400" spc="30" dirty="0">
                <a:solidFill>
                  <a:srgbClr val="22373A"/>
                </a:solidFill>
                <a:cs typeface="Tahoma"/>
              </a:rPr>
              <a:t> </a:t>
            </a:r>
            <a:r>
              <a:rPr sz="2400" spc="-218" dirty="0">
                <a:solidFill>
                  <a:srgbClr val="22373A"/>
                </a:solidFill>
                <a:cs typeface="Tahoma"/>
              </a:rPr>
              <a:t>w</a:t>
            </a:r>
            <a:r>
              <a:rPr sz="2400" spc="-188" dirty="0">
                <a:solidFill>
                  <a:srgbClr val="22373A"/>
                </a:solidFill>
                <a:cs typeface="Tahoma"/>
              </a:rPr>
              <a:t>e</a:t>
            </a:r>
            <a:r>
              <a:rPr sz="2400" spc="30" dirty="0">
                <a:solidFill>
                  <a:srgbClr val="22373A"/>
                </a:solidFill>
                <a:cs typeface="Tahoma"/>
              </a:rPr>
              <a:t> </a:t>
            </a:r>
            <a:r>
              <a:rPr sz="2400" spc="-79" dirty="0">
                <a:solidFill>
                  <a:srgbClr val="22373A"/>
                </a:solidFill>
                <a:cs typeface="Tahoma"/>
              </a:rPr>
              <a:t>kn</a:t>
            </a:r>
            <a:r>
              <a:rPr sz="2400" spc="-149" dirty="0">
                <a:solidFill>
                  <a:srgbClr val="22373A"/>
                </a:solidFill>
                <a:cs typeface="Tahoma"/>
              </a:rPr>
              <a:t>ow</a:t>
            </a:r>
            <a:r>
              <a:rPr sz="2400" spc="30" dirty="0">
                <a:solidFill>
                  <a:srgbClr val="22373A"/>
                </a:solidFill>
                <a:cs typeface="Tahoma"/>
              </a:rPr>
              <a:t> </a:t>
            </a:r>
            <a:r>
              <a:rPr sz="2400" spc="-139" dirty="0">
                <a:solidFill>
                  <a:srgbClr val="22373A"/>
                </a:solidFill>
                <a:cs typeface="Tahoma"/>
              </a:rPr>
              <a:t>where</a:t>
            </a:r>
            <a:r>
              <a:rPr sz="2400" spc="30" dirty="0">
                <a:solidFill>
                  <a:srgbClr val="22373A"/>
                </a:solidFill>
                <a:cs typeface="Tahoma"/>
              </a:rPr>
              <a:t> </a:t>
            </a:r>
            <a:r>
              <a:rPr sz="2400" spc="-109" dirty="0">
                <a:solidFill>
                  <a:srgbClr val="22373A"/>
                </a:solidFill>
                <a:cs typeface="Tahoma"/>
              </a:rPr>
              <a:t>a</a:t>
            </a:r>
            <a:r>
              <a:rPr sz="2400" spc="30" dirty="0">
                <a:solidFill>
                  <a:srgbClr val="22373A"/>
                </a:solidFill>
                <a:cs typeface="Tahoma"/>
              </a:rPr>
              <a:t> </a:t>
            </a:r>
            <a:r>
              <a:rPr sz="2400" spc="-59" dirty="0">
                <a:solidFill>
                  <a:srgbClr val="22373A"/>
                </a:solidFill>
                <a:cs typeface="Tahoma"/>
              </a:rPr>
              <a:t>thing</a:t>
            </a:r>
            <a:r>
              <a:rPr sz="2400" spc="30" dirty="0">
                <a:solidFill>
                  <a:srgbClr val="22373A"/>
                </a:solidFill>
                <a:cs typeface="Tahoma"/>
              </a:rPr>
              <a:t> </a:t>
            </a:r>
            <a:r>
              <a:rPr sz="2400" spc="-50" dirty="0">
                <a:solidFill>
                  <a:srgbClr val="22373A"/>
                </a:solidFill>
                <a:cs typeface="Tahoma"/>
              </a:rPr>
              <a:t>is?</a:t>
            </a:r>
            <a:endParaRPr sz="2400" dirty="0">
              <a:cs typeface="Tahoma"/>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119" dirty="0"/>
              <a:t>Challenges:</a:t>
            </a:r>
            <a:r>
              <a:rPr spc="476" dirty="0"/>
              <a:t> </a:t>
            </a:r>
            <a:r>
              <a:rPr spc="-69" dirty="0"/>
              <a:t>Dynamic</a:t>
            </a:r>
            <a:r>
              <a:rPr spc="208" dirty="0"/>
              <a:t> </a:t>
            </a:r>
            <a:r>
              <a:rPr spc="-79" dirty="0"/>
              <a:t>Connectivity</a:t>
            </a:r>
          </a:p>
        </p:txBody>
      </p:sp>
      <p:sp>
        <p:nvSpPr>
          <p:cNvPr id="3" name="object 3"/>
          <p:cNvSpPr txBox="1"/>
          <p:nvPr/>
        </p:nvSpPr>
        <p:spPr>
          <a:xfrm>
            <a:off x="2414651" y="906207"/>
            <a:ext cx="8025586" cy="1330514"/>
          </a:xfrm>
          <a:prstGeom prst="rect">
            <a:avLst/>
          </a:prstGeom>
        </p:spPr>
        <p:txBody>
          <a:bodyPr vert="horz" wrap="square" lIns="0" tIns="25167" rIns="0" bIns="0" rtlCol="0">
            <a:spAutoFit/>
          </a:bodyPr>
          <a:lstStyle/>
          <a:p>
            <a:pPr marL="374997" marR="10067" indent="-351088">
              <a:lnSpc>
                <a:spcPct val="118000"/>
              </a:lnSpc>
              <a:spcBef>
                <a:spcPts val="198"/>
              </a:spcBef>
              <a:buFont typeface="Wingdings" pitchFamily="2" charset="2"/>
              <a:buChar char="q"/>
              <a:tabLst>
                <a:tab pos="376255" algn="l"/>
              </a:tabLst>
            </a:pPr>
            <a:r>
              <a:rPr sz="2400" spc="-79" dirty="0">
                <a:solidFill>
                  <a:srgbClr val="22373A"/>
                </a:solidFill>
                <a:cs typeface="Tahoma"/>
              </a:rPr>
              <a:t>Nodes</a:t>
            </a:r>
            <a:r>
              <a:rPr sz="2400" spc="40" dirty="0">
                <a:solidFill>
                  <a:srgbClr val="22373A"/>
                </a:solidFill>
                <a:cs typeface="Tahoma"/>
              </a:rPr>
              <a:t> </a:t>
            </a:r>
            <a:r>
              <a:rPr sz="2400" spc="-89" dirty="0">
                <a:solidFill>
                  <a:srgbClr val="22373A"/>
                </a:solidFill>
                <a:cs typeface="Tahoma"/>
              </a:rPr>
              <a:t>can</a:t>
            </a:r>
            <a:r>
              <a:rPr sz="2400" spc="40" dirty="0">
                <a:solidFill>
                  <a:srgbClr val="22373A"/>
                </a:solidFill>
                <a:cs typeface="Tahoma"/>
              </a:rPr>
              <a:t> </a:t>
            </a:r>
            <a:r>
              <a:rPr sz="2400" spc="-119" dirty="0">
                <a:solidFill>
                  <a:srgbClr val="22373A"/>
                </a:solidFill>
                <a:cs typeface="Tahoma"/>
              </a:rPr>
              <a:t>move,</a:t>
            </a:r>
            <a:r>
              <a:rPr sz="2400" spc="40" dirty="0">
                <a:solidFill>
                  <a:srgbClr val="22373A"/>
                </a:solidFill>
                <a:cs typeface="Tahoma"/>
              </a:rPr>
              <a:t> </a:t>
            </a:r>
            <a:r>
              <a:rPr sz="2400" spc="-109" dirty="0">
                <a:solidFill>
                  <a:srgbClr val="22373A"/>
                </a:solidFill>
                <a:cs typeface="Tahoma"/>
              </a:rPr>
              <a:t>be</a:t>
            </a:r>
            <a:r>
              <a:rPr sz="2400" spc="40" dirty="0">
                <a:solidFill>
                  <a:srgbClr val="22373A"/>
                </a:solidFill>
                <a:cs typeface="Tahoma"/>
              </a:rPr>
              <a:t> </a:t>
            </a:r>
            <a:r>
              <a:rPr sz="2400" spc="-119" dirty="0">
                <a:solidFill>
                  <a:srgbClr val="22373A"/>
                </a:solidFill>
                <a:cs typeface="Tahoma"/>
              </a:rPr>
              <a:t>added</a:t>
            </a:r>
            <a:r>
              <a:rPr sz="2400" spc="40" dirty="0">
                <a:solidFill>
                  <a:srgbClr val="22373A"/>
                </a:solidFill>
                <a:cs typeface="Tahoma"/>
              </a:rPr>
              <a:t> </a:t>
            </a:r>
            <a:r>
              <a:rPr sz="2400" spc="-109" dirty="0">
                <a:solidFill>
                  <a:srgbClr val="22373A"/>
                </a:solidFill>
                <a:cs typeface="Tahoma"/>
              </a:rPr>
              <a:t>or</a:t>
            </a:r>
            <a:r>
              <a:rPr sz="2400" spc="40" dirty="0">
                <a:solidFill>
                  <a:srgbClr val="22373A"/>
                </a:solidFill>
                <a:cs typeface="Tahoma"/>
              </a:rPr>
              <a:t> </a:t>
            </a:r>
            <a:r>
              <a:rPr sz="2400" spc="-119" dirty="0">
                <a:solidFill>
                  <a:srgbClr val="22373A"/>
                </a:solidFill>
                <a:cs typeface="Tahoma"/>
              </a:rPr>
              <a:t>removed,</a:t>
            </a:r>
            <a:r>
              <a:rPr sz="2400" spc="40" dirty="0">
                <a:solidFill>
                  <a:srgbClr val="22373A"/>
                </a:solidFill>
                <a:cs typeface="Tahoma"/>
              </a:rPr>
              <a:t> </a:t>
            </a:r>
            <a:r>
              <a:rPr sz="2400" spc="-99" dirty="0">
                <a:solidFill>
                  <a:srgbClr val="22373A"/>
                </a:solidFill>
                <a:cs typeface="Tahoma"/>
              </a:rPr>
              <a:t>breaking</a:t>
            </a:r>
            <a:r>
              <a:rPr sz="2400" spc="40" dirty="0">
                <a:solidFill>
                  <a:srgbClr val="22373A"/>
                </a:solidFill>
                <a:cs typeface="Tahoma"/>
              </a:rPr>
              <a:t> </a:t>
            </a:r>
            <a:r>
              <a:rPr sz="2400" spc="-69" dirty="0">
                <a:solidFill>
                  <a:srgbClr val="22373A"/>
                </a:solidFill>
                <a:cs typeface="Tahoma"/>
              </a:rPr>
              <a:t>existing</a:t>
            </a:r>
            <a:r>
              <a:rPr sz="2400" spc="40" dirty="0">
                <a:solidFill>
                  <a:srgbClr val="22373A"/>
                </a:solidFill>
                <a:cs typeface="Tahoma"/>
              </a:rPr>
              <a:t> </a:t>
            </a:r>
            <a:r>
              <a:rPr sz="2400" spc="-50" dirty="0">
                <a:solidFill>
                  <a:srgbClr val="22373A"/>
                </a:solidFill>
                <a:cs typeface="Tahoma"/>
              </a:rPr>
              <a:t>links </a:t>
            </a:r>
            <a:r>
              <a:rPr sz="2400" spc="-644" dirty="0">
                <a:solidFill>
                  <a:srgbClr val="22373A"/>
                </a:solidFill>
                <a:cs typeface="Tahoma"/>
              </a:rPr>
              <a:t> </a:t>
            </a:r>
            <a:r>
              <a:rPr sz="2400" spc="-99" dirty="0">
                <a:solidFill>
                  <a:srgbClr val="22373A"/>
                </a:solidFill>
                <a:cs typeface="Tahoma"/>
              </a:rPr>
              <a:t>and</a:t>
            </a:r>
            <a:r>
              <a:rPr sz="2400" spc="20" dirty="0">
                <a:solidFill>
                  <a:srgbClr val="22373A"/>
                </a:solidFill>
                <a:cs typeface="Tahoma"/>
              </a:rPr>
              <a:t> </a:t>
            </a:r>
            <a:r>
              <a:rPr sz="2400" spc="-89" dirty="0">
                <a:solidFill>
                  <a:srgbClr val="22373A"/>
                </a:solidFill>
                <a:cs typeface="Tahoma"/>
              </a:rPr>
              <a:t>forming</a:t>
            </a:r>
            <a:r>
              <a:rPr sz="2400" spc="30" dirty="0">
                <a:solidFill>
                  <a:srgbClr val="22373A"/>
                </a:solidFill>
                <a:cs typeface="Tahoma"/>
              </a:rPr>
              <a:t> </a:t>
            </a:r>
            <a:r>
              <a:rPr sz="2400" spc="-149" dirty="0">
                <a:solidFill>
                  <a:srgbClr val="22373A"/>
                </a:solidFill>
                <a:cs typeface="Tahoma"/>
              </a:rPr>
              <a:t>new</a:t>
            </a:r>
            <a:r>
              <a:rPr sz="2400" spc="30" dirty="0">
                <a:solidFill>
                  <a:srgbClr val="22373A"/>
                </a:solidFill>
                <a:cs typeface="Tahoma"/>
              </a:rPr>
              <a:t> </a:t>
            </a:r>
            <a:r>
              <a:rPr sz="2400" spc="-50" dirty="0">
                <a:solidFill>
                  <a:srgbClr val="22373A"/>
                </a:solidFill>
                <a:cs typeface="Tahoma"/>
              </a:rPr>
              <a:t>links</a:t>
            </a:r>
            <a:endParaRPr sz="2400" dirty="0">
              <a:cs typeface="Tahoma"/>
            </a:endParaRPr>
          </a:p>
          <a:p>
            <a:pPr marL="374997" indent="-351088">
              <a:spcBef>
                <a:spcPts val="476"/>
              </a:spcBef>
              <a:buFont typeface="Wingdings" pitchFamily="2" charset="2"/>
              <a:buChar char="q"/>
              <a:tabLst>
                <a:tab pos="376255" algn="l"/>
              </a:tabLst>
            </a:pPr>
            <a:r>
              <a:rPr sz="2400" spc="-40" dirty="0">
                <a:solidFill>
                  <a:srgbClr val="22373A"/>
                </a:solidFill>
                <a:cs typeface="Tahoma"/>
              </a:rPr>
              <a:t>Links</a:t>
            </a:r>
            <a:r>
              <a:rPr sz="2400" spc="30" dirty="0">
                <a:solidFill>
                  <a:srgbClr val="22373A"/>
                </a:solidFill>
                <a:cs typeface="Tahoma"/>
              </a:rPr>
              <a:t> </a:t>
            </a:r>
            <a:r>
              <a:rPr sz="2400" spc="-129" dirty="0">
                <a:solidFill>
                  <a:srgbClr val="22373A"/>
                </a:solidFill>
                <a:cs typeface="Tahoma"/>
              </a:rPr>
              <a:t>may</a:t>
            </a:r>
            <a:r>
              <a:rPr sz="2400" spc="30" dirty="0">
                <a:solidFill>
                  <a:srgbClr val="22373A"/>
                </a:solidFill>
                <a:cs typeface="Tahoma"/>
              </a:rPr>
              <a:t> </a:t>
            </a:r>
            <a:r>
              <a:rPr sz="2400" spc="-109" dirty="0">
                <a:solidFill>
                  <a:srgbClr val="22373A"/>
                </a:solidFill>
                <a:cs typeface="Tahoma"/>
              </a:rPr>
              <a:t>be</a:t>
            </a:r>
            <a:r>
              <a:rPr sz="2400" spc="30" dirty="0">
                <a:solidFill>
                  <a:srgbClr val="22373A"/>
                </a:solidFill>
                <a:cs typeface="Tahoma"/>
              </a:rPr>
              <a:t> </a:t>
            </a:r>
            <a:r>
              <a:rPr sz="2400" spc="-50" dirty="0">
                <a:solidFill>
                  <a:srgbClr val="22373A"/>
                </a:solidFill>
                <a:cs typeface="Tahoma"/>
              </a:rPr>
              <a:t>intermittent</a:t>
            </a:r>
            <a:r>
              <a:rPr sz="2400" spc="40" dirty="0">
                <a:solidFill>
                  <a:srgbClr val="22373A"/>
                </a:solidFill>
                <a:cs typeface="Tahoma"/>
              </a:rPr>
              <a:t> </a:t>
            </a:r>
            <a:r>
              <a:rPr sz="2400" spc="-129" dirty="0">
                <a:solidFill>
                  <a:srgbClr val="22373A"/>
                </a:solidFill>
                <a:cs typeface="Tahoma"/>
              </a:rPr>
              <a:t>(see</a:t>
            </a:r>
            <a:r>
              <a:rPr sz="2400" spc="30" dirty="0">
                <a:solidFill>
                  <a:srgbClr val="22373A"/>
                </a:solidFill>
                <a:cs typeface="Tahoma"/>
              </a:rPr>
              <a:t> </a:t>
            </a:r>
            <a:r>
              <a:rPr sz="2400" spc="-69" dirty="0">
                <a:solidFill>
                  <a:srgbClr val="22373A"/>
                </a:solidFill>
                <a:cs typeface="Tahoma"/>
              </a:rPr>
              <a:t>fading)</a:t>
            </a:r>
            <a:endParaRPr sz="2400" dirty="0">
              <a:cs typeface="Tahoma"/>
            </a:endParaRPr>
          </a:p>
        </p:txBody>
      </p:sp>
      <p:pic>
        <p:nvPicPr>
          <p:cNvPr id="4" name="object 4"/>
          <p:cNvPicPr/>
          <p:nvPr/>
        </p:nvPicPr>
        <p:blipFill>
          <a:blip r:embed="rId3" cstate="print"/>
          <a:stretch>
            <a:fillRect/>
          </a:stretch>
        </p:blipFill>
        <p:spPr>
          <a:xfrm>
            <a:off x="3012037" y="2496980"/>
            <a:ext cx="6163546" cy="3590883"/>
          </a:xfrm>
          <a:prstGeom prst="rect">
            <a:avLst/>
          </a:prstGeom>
        </p:spPr>
      </p:pic>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119" dirty="0"/>
              <a:t>Challenges</a:t>
            </a:r>
          </a:p>
        </p:txBody>
      </p:sp>
      <p:sp>
        <p:nvSpPr>
          <p:cNvPr id="3" name="object 3"/>
          <p:cNvSpPr txBox="1"/>
          <p:nvPr/>
        </p:nvSpPr>
        <p:spPr>
          <a:xfrm>
            <a:off x="2213683" y="1669426"/>
            <a:ext cx="8658633" cy="2635615"/>
          </a:xfrm>
          <a:prstGeom prst="rect">
            <a:avLst/>
          </a:prstGeom>
        </p:spPr>
        <p:txBody>
          <a:bodyPr vert="horz" wrap="square" lIns="0" tIns="25167" rIns="0" bIns="0" rtlCol="0">
            <a:spAutoFit/>
          </a:bodyPr>
          <a:lstStyle/>
          <a:p>
            <a:pPr marL="374997" marR="658132" indent="-351088">
              <a:lnSpc>
                <a:spcPct val="118000"/>
              </a:lnSpc>
              <a:spcBef>
                <a:spcPts val="198"/>
              </a:spcBef>
              <a:buFont typeface="Wingdings" pitchFamily="2" charset="2"/>
              <a:buChar char="q"/>
              <a:tabLst>
                <a:tab pos="376255" algn="l"/>
              </a:tabLst>
            </a:pPr>
            <a:r>
              <a:rPr sz="2400" spc="-30" dirty="0">
                <a:solidFill>
                  <a:srgbClr val="22373A"/>
                </a:solidFill>
                <a:cs typeface="Tahoma"/>
              </a:rPr>
              <a:t>Mobile</a:t>
            </a:r>
            <a:r>
              <a:rPr sz="2400" spc="40" dirty="0">
                <a:solidFill>
                  <a:srgbClr val="22373A"/>
                </a:solidFill>
                <a:cs typeface="Tahoma"/>
              </a:rPr>
              <a:t> </a:t>
            </a:r>
            <a:r>
              <a:rPr sz="2400" spc="-119" dirty="0">
                <a:solidFill>
                  <a:srgbClr val="22373A"/>
                </a:solidFill>
                <a:cs typeface="Tahoma"/>
              </a:rPr>
              <a:t>nodes</a:t>
            </a:r>
            <a:r>
              <a:rPr sz="2400" spc="40" dirty="0">
                <a:solidFill>
                  <a:srgbClr val="22373A"/>
                </a:solidFill>
                <a:cs typeface="Tahoma"/>
              </a:rPr>
              <a:t> </a:t>
            </a:r>
            <a:r>
              <a:rPr sz="2400" spc="-79" dirty="0">
                <a:solidFill>
                  <a:srgbClr val="22373A"/>
                </a:solidFill>
                <a:cs typeface="Tahoma"/>
              </a:rPr>
              <a:t>often</a:t>
            </a:r>
            <a:r>
              <a:rPr sz="2400" spc="50" dirty="0">
                <a:solidFill>
                  <a:srgbClr val="22373A"/>
                </a:solidFill>
                <a:cs typeface="Tahoma"/>
              </a:rPr>
              <a:t> </a:t>
            </a:r>
            <a:r>
              <a:rPr sz="2400" spc="-129" dirty="0">
                <a:solidFill>
                  <a:srgbClr val="22373A"/>
                </a:solidFill>
                <a:cs typeface="Tahoma"/>
              </a:rPr>
              <a:t>have</a:t>
            </a:r>
            <a:r>
              <a:rPr sz="2400" spc="40" dirty="0">
                <a:solidFill>
                  <a:srgbClr val="22373A"/>
                </a:solidFill>
                <a:cs typeface="Tahoma"/>
              </a:rPr>
              <a:t> </a:t>
            </a:r>
            <a:r>
              <a:rPr sz="2400" spc="-69" dirty="0">
                <a:solidFill>
                  <a:srgbClr val="22373A"/>
                </a:solidFill>
                <a:cs typeface="Tahoma"/>
              </a:rPr>
              <a:t>stringent</a:t>
            </a:r>
            <a:r>
              <a:rPr sz="2400" spc="40" dirty="0">
                <a:solidFill>
                  <a:srgbClr val="22373A"/>
                </a:solidFill>
                <a:cs typeface="Tahoma"/>
              </a:rPr>
              <a:t> </a:t>
            </a:r>
            <a:r>
              <a:rPr sz="2400" spc="-129" dirty="0">
                <a:solidFill>
                  <a:srgbClr val="22373A"/>
                </a:solidFill>
                <a:cs typeface="Tahoma"/>
              </a:rPr>
              <a:t>energy</a:t>
            </a:r>
            <a:r>
              <a:rPr sz="2400" spc="50" dirty="0">
                <a:solidFill>
                  <a:srgbClr val="22373A"/>
                </a:solidFill>
                <a:cs typeface="Tahoma"/>
              </a:rPr>
              <a:t> </a:t>
            </a:r>
            <a:r>
              <a:rPr sz="2400" spc="-99" dirty="0">
                <a:solidFill>
                  <a:srgbClr val="22373A"/>
                </a:solidFill>
                <a:cs typeface="Tahoma"/>
              </a:rPr>
              <a:t>and</a:t>
            </a:r>
            <a:r>
              <a:rPr sz="2400" spc="40" dirty="0">
                <a:solidFill>
                  <a:srgbClr val="22373A"/>
                </a:solidFill>
                <a:cs typeface="Tahoma"/>
              </a:rPr>
              <a:t> </a:t>
            </a:r>
            <a:r>
              <a:rPr sz="2400" spc="-129" dirty="0">
                <a:solidFill>
                  <a:srgbClr val="22373A"/>
                </a:solidFill>
                <a:cs typeface="Tahoma"/>
              </a:rPr>
              <a:t>memory </a:t>
            </a:r>
            <a:r>
              <a:rPr sz="2400" spc="-654" dirty="0">
                <a:solidFill>
                  <a:srgbClr val="22373A"/>
                </a:solidFill>
                <a:cs typeface="Tahoma"/>
              </a:rPr>
              <a:t> </a:t>
            </a:r>
            <a:r>
              <a:rPr sz="2400" spc="-69" dirty="0">
                <a:solidFill>
                  <a:srgbClr val="22373A"/>
                </a:solidFill>
                <a:cs typeface="Tahoma"/>
              </a:rPr>
              <a:t>constraints</a:t>
            </a:r>
            <a:endParaRPr sz="2400" dirty="0">
              <a:cs typeface="Tahoma"/>
            </a:endParaRPr>
          </a:p>
          <a:p>
            <a:pPr marL="374997" marR="10067" indent="-351088">
              <a:lnSpc>
                <a:spcPct val="118000"/>
              </a:lnSpc>
              <a:buFont typeface="Wingdings" pitchFamily="2" charset="2"/>
              <a:buChar char="q"/>
              <a:tabLst>
                <a:tab pos="376255" algn="l"/>
              </a:tabLst>
            </a:pPr>
            <a:r>
              <a:rPr sz="2400" spc="-79" dirty="0">
                <a:solidFill>
                  <a:srgbClr val="22373A"/>
                </a:solidFill>
                <a:cs typeface="Tahoma"/>
              </a:rPr>
              <a:t>Wireless</a:t>
            </a:r>
            <a:r>
              <a:rPr sz="2400" spc="30" dirty="0">
                <a:solidFill>
                  <a:srgbClr val="22373A"/>
                </a:solidFill>
                <a:cs typeface="Tahoma"/>
              </a:rPr>
              <a:t> </a:t>
            </a:r>
            <a:r>
              <a:rPr sz="2400" spc="-50" dirty="0">
                <a:solidFill>
                  <a:srgbClr val="22373A"/>
                </a:solidFill>
                <a:cs typeface="Tahoma"/>
              </a:rPr>
              <a:t>links</a:t>
            </a:r>
            <a:r>
              <a:rPr sz="2400" spc="40" dirty="0">
                <a:solidFill>
                  <a:srgbClr val="22373A"/>
                </a:solidFill>
                <a:cs typeface="Tahoma"/>
              </a:rPr>
              <a:t> </a:t>
            </a:r>
            <a:r>
              <a:rPr sz="2400" spc="-129" dirty="0">
                <a:solidFill>
                  <a:srgbClr val="22373A"/>
                </a:solidFill>
                <a:cs typeface="Tahoma"/>
              </a:rPr>
              <a:t>have</a:t>
            </a:r>
            <a:r>
              <a:rPr sz="2400" spc="30" dirty="0">
                <a:solidFill>
                  <a:srgbClr val="22373A"/>
                </a:solidFill>
                <a:cs typeface="Tahoma"/>
              </a:rPr>
              <a:t> </a:t>
            </a:r>
            <a:r>
              <a:rPr sz="2400" spc="-50" dirty="0">
                <a:solidFill>
                  <a:srgbClr val="22373A"/>
                </a:solidFill>
                <a:cs typeface="Tahoma"/>
              </a:rPr>
              <a:t>limited</a:t>
            </a:r>
            <a:r>
              <a:rPr sz="2400" spc="40" dirty="0">
                <a:solidFill>
                  <a:srgbClr val="22373A"/>
                </a:solidFill>
                <a:cs typeface="Tahoma"/>
              </a:rPr>
              <a:t> </a:t>
            </a:r>
            <a:r>
              <a:rPr sz="2400" spc="-69" dirty="0">
                <a:solidFill>
                  <a:srgbClr val="22373A"/>
                </a:solidFill>
                <a:cs typeface="Tahoma"/>
              </a:rPr>
              <a:t>bandwidth,</a:t>
            </a:r>
            <a:r>
              <a:rPr sz="2400" spc="30" dirty="0">
                <a:solidFill>
                  <a:srgbClr val="22373A"/>
                </a:solidFill>
                <a:cs typeface="Tahoma"/>
              </a:rPr>
              <a:t> </a:t>
            </a:r>
            <a:r>
              <a:rPr sz="2400" spc="-99" dirty="0">
                <a:solidFill>
                  <a:srgbClr val="22373A"/>
                </a:solidFill>
                <a:cs typeface="Tahoma"/>
              </a:rPr>
              <a:t>and</a:t>
            </a:r>
            <a:r>
              <a:rPr sz="2400" spc="40" dirty="0">
                <a:solidFill>
                  <a:srgbClr val="22373A"/>
                </a:solidFill>
                <a:cs typeface="Tahoma"/>
              </a:rPr>
              <a:t> </a:t>
            </a:r>
            <a:r>
              <a:rPr sz="2400" spc="-79" dirty="0">
                <a:solidFill>
                  <a:srgbClr val="22373A"/>
                </a:solidFill>
                <a:cs typeface="Tahoma"/>
              </a:rPr>
              <a:t>time-varying</a:t>
            </a:r>
            <a:r>
              <a:rPr sz="2400" spc="30" dirty="0">
                <a:solidFill>
                  <a:srgbClr val="22373A"/>
                </a:solidFill>
                <a:cs typeface="Tahoma"/>
              </a:rPr>
              <a:t> </a:t>
            </a:r>
            <a:r>
              <a:rPr sz="2400" spc="-30" dirty="0">
                <a:solidFill>
                  <a:srgbClr val="22373A"/>
                </a:solidFill>
                <a:cs typeface="Tahoma"/>
              </a:rPr>
              <a:t>link </a:t>
            </a:r>
            <a:r>
              <a:rPr sz="2400" spc="-654" dirty="0">
                <a:solidFill>
                  <a:srgbClr val="22373A"/>
                </a:solidFill>
                <a:cs typeface="Tahoma"/>
              </a:rPr>
              <a:t> </a:t>
            </a:r>
            <a:r>
              <a:rPr sz="2400" spc="-109" dirty="0">
                <a:solidFill>
                  <a:srgbClr val="22373A"/>
                </a:solidFill>
                <a:cs typeface="Tahoma"/>
              </a:rPr>
              <a:t>error</a:t>
            </a:r>
            <a:r>
              <a:rPr sz="2400" spc="20" dirty="0">
                <a:solidFill>
                  <a:srgbClr val="22373A"/>
                </a:solidFill>
                <a:cs typeface="Tahoma"/>
              </a:rPr>
              <a:t> </a:t>
            </a:r>
            <a:r>
              <a:rPr sz="2400" spc="-59" dirty="0">
                <a:solidFill>
                  <a:srgbClr val="22373A"/>
                </a:solidFill>
                <a:cs typeface="Tahoma"/>
              </a:rPr>
              <a:t>probability</a:t>
            </a:r>
            <a:endParaRPr sz="2400" dirty="0">
              <a:cs typeface="Tahoma"/>
            </a:endParaRPr>
          </a:p>
          <a:p>
            <a:pPr marL="374997" indent="-351088">
              <a:spcBef>
                <a:spcPts val="476"/>
              </a:spcBef>
              <a:buFont typeface="Wingdings" pitchFamily="2" charset="2"/>
              <a:buChar char="q"/>
              <a:tabLst>
                <a:tab pos="376255" algn="l"/>
              </a:tabLst>
            </a:pPr>
            <a:r>
              <a:rPr sz="2400" spc="-109" dirty="0">
                <a:solidFill>
                  <a:srgbClr val="22373A"/>
                </a:solidFill>
                <a:cs typeface="Tahoma"/>
              </a:rPr>
              <a:t>Some</a:t>
            </a:r>
            <a:r>
              <a:rPr sz="2400" spc="30" dirty="0">
                <a:solidFill>
                  <a:srgbClr val="22373A"/>
                </a:solidFill>
                <a:cs typeface="Tahoma"/>
              </a:rPr>
              <a:t> </a:t>
            </a:r>
            <a:r>
              <a:rPr sz="2400" spc="-59" dirty="0">
                <a:solidFill>
                  <a:srgbClr val="22373A"/>
                </a:solidFill>
                <a:cs typeface="Tahoma"/>
              </a:rPr>
              <a:t>applications</a:t>
            </a:r>
            <a:r>
              <a:rPr sz="2400" spc="30" dirty="0">
                <a:solidFill>
                  <a:srgbClr val="22373A"/>
                </a:solidFill>
                <a:cs typeface="Tahoma"/>
              </a:rPr>
              <a:t> </a:t>
            </a:r>
            <a:r>
              <a:rPr sz="2400" spc="-99" dirty="0">
                <a:solidFill>
                  <a:srgbClr val="22373A"/>
                </a:solidFill>
                <a:cs typeface="Tahoma"/>
              </a:rPr>
              <a:t>require</a:t>
            </a:r>
            <a:r>
              <a:rPr sz="2400" spc="40" dirty="0">
                <a:solidFill>
                  <a:srgbClr val="22373A"/>
                </a:solidFill>
                <a:cs typeface="Tahoma"/>
              </a:rPr>
              <a:t> </a:t>
            </a:r>
            <a:r>
              <a:rPr sz="2400" spc="-69" dirty="0">
                <a:solidFill>
                  <a:srgbClr val="22373A"/>
                </a:solidFill>
                <a:cs typeface="Tahoma"/>
              </a:rPr>
              <a:t>real-time</a:t>
            </a:r>
            <a:r>
              <a:rPr sz="2400" spc="30" dirty="0">
                <a:solidFill>
                  <a:srgbClr val="22373A"/>
                </a:solidFill>
                <a:cs typeface="Tahoma"/>
              </a:rPr>
              <a:t> </a:t>
            </a:r>
            <a:r>
              <a:rPr sz="2400" spc="-69" dirty="0">
                <a:solidFill>
                  <a:srgbClr val="22373A"/>
                </a:solidFill>
                <a:cs typeface="Tahoma"/>
              </a:rPr>
              <a:t>data</a:t>
            </a:r>
            <a:r>
              <a:rPr sz="2400" spc="40" dirty="0">
                <a:solidFill>
                  <a:srgbClr val="22373A"/>
                </a:solidFill>
                <a:cs typeface="Tahoma"/>
              </a:rPr>
              <a:t> </a:t>
            </a:r>
            <a:r>
              <a:rPr sz="2400" spc="-89" dirty="0">
                <a:solidFill>
                  <a:srgbClr val="22373A"/>
                </a:solidFill>
                <a:cs typeface="Tahoma"/>
              </a:rPr>
              <a:t>delivery</a:t>
            </a:r>
            <a:endParaRPr sz="2400" dirty="0">
              <a:cs typeface="Tahoma"/>
            </a:endParaRPr>
          </a:p>
          <a:p>
            <a:pPr marL="374997" indent="-351088">
              <a:spcBef>
                <a:spcPts val="476"/>
              </a:spcBef>
              <a:buFont typeface="Wingdings" pitchFamily="2" charset="2"/>
              <a:buChar char="q"/>
              <a:tabLst>
                <a:tab pos="376255" algn="l"/>
              </a:tabLst>
            </a:pPr>
            <a:r>
              <a:rPr sz="2400" spc="-109" dirty="0">
                <a:solidFill>
                  <a:srgbClr val="22373A"/>
                </a:solidFill>
                <a:cs typeface="Tahoma"/>
              </a:rPr>
              <a:t>Some</a:t>
            </a:r>
            <a:r>
              <a:rPr sz="2400" spc="40" dirty="0">
                <a:solidFill>
                  <a:srgbClr val="22373A"/>
                </a:solidFill>
                <a:cs typeface="Tahoma"/>
              </a:rPr>
              <a:t> </a:t>
            </a:r>
            <a:r>
              <a:rPr sz="2400" spc="-59" dirty="0">
                <a:solidFill>
                  <a:srgbClr val="22373A"/>
                </a:solidFill>
                <a:cs typeface="Tahoma"/>
              </a:rPr>
              <a:t>applications</a:t>
            </a:r>
            <a:r>
              <a:rPr sz="2400" spc="40" dirty="0">
                <a:solidFill>
                  <a:srgbClr val="22373A"/>
                </a:solidFill>
                <a:cs typeface="Tahoma"/>
              </a:rPr>
              <a:t> </a:t>
            </a:r>
            <a:r>
              <a:rPr sz="2400" spc="-99" dirty="0">
                <a:solidFill>
                  <a:srgbClr val="22373A"/>
                </a:solidFill>
                <a:cs typeface="Tahoma"/>
              </a:rPr>
              <a:t>require</a:t>
            </a:r>
            <a:r>
              <a:rPr sz="2400" spc="40" dirty="0">
                <a:solidFill>
                  <a:srgbClr val="22373A"/>
                </a:solidFill>
                <a:cs typeface="Tahoma"/>
              </a:rPr>
              <a:t> </a:t>
            </a:r>
            <a:r>
              <a:rPr sz="2400" spc="-79" dirty="0">
                <a:solidFill>
                  <a:srgbClr val="22373A"/>
                </a:solidFill>
                <a:cs typeface="Tahoma"/>
              </a:rPr>
              <a:t>robust</a:t>
            </a:r>
            <a:r>
              <a:rPr sz="2400" spc="40" dirty="0">
                <a:solidFill>
                  <a:srgbClr val="22373A"/>
                </a:solidFill>
                <a:cs typeface="Tahoma"/>
              </a:rPr>
              <a:t> </a:t>
            </a:r>
            <a:r>
              <a:rPr sz="2400" spc="-69" dirty="0">
                <a:solidFill>
                  <a:srgbClr val="22373A"/>
                </a:solidFill>
                <a:cs typeface="Tahoma"/>
              </a:rPr>
              <a:t>data</a:t>
            </a:r>
            <a:r>
              <a:rPr sz="2400" spc="40" dirty="0">
                <a:solidFill>
                  <a:srgbClr val="22373A"/>
                </a:solidFill>
                <a:cs typeface="Tahoma"/>
              </a:rPr>
              <a:t> </a:t>
            </a:r>
            <a:r>
              <a:rPr sz="2400" spc="-89" dirty="0">
                <a:solidFill>
                  <a:srgbClr val="22373A"/>
                </a:solidFill>
                <a:cs typeface="Tahoma"/>
              </a:rPr>
              <a:t>delivery</a:t>
            </a:r>
            <a:endParaRPr sz="2400" dirty="0">
              <a:cs typeface="Tahoma"/>
            </a:endParaRP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109" dirty="0"/>
              <a:t>Design</a:t>
            </a:r>
            <a:r>
              <a:rPr spc="119" dirty="0"/>
              <a:t> </a:t>
            </a:r>
            <a:r>
              <a:rPr spc="-159" dirty="0"/>
              <a:t>goals</a:t>
            </a:r>
          </a:p>
        </p:txBody>
      </p:sp>
      <p:sp>
        <p:nvSpPr>
          <p:cNvPr id="3" name="object 3"/>
          <p:cNvSpPr txBox="1"/>
          <p:nvPr/>
        </p:nvSpPr>
        <p:spPr>
          <a:xfrm>
            <a:off x="2539278" y="1898404"/>
            <a:ext cx="7113443" cy="3061192"/>
          </a:xfrm>
          <a:prstGeom prst="rect">
            <a:avLst/>
          </a:prstGeom>
        </p:spPr>
        <p:txBody>
          <a:bodyPr vert="horz" wrap="square" lIns="0" tIns="85568" rIns="0" bIns="0" rtlCol="0">
            <a:spAutoFit/>
          </a:bodyPr>
          <a:lstStyle/>
          <a:p>
            <a:pPr marL="374997" indent="-351088">
              <a:spcBef>
                <a:spcPts val="674"/>
              </a:spcBef>
              <a:buFont typeface="Wingdings" pitchFamily="2" charset="2"/>
              <a:buChar char="q"/>
              <a:tabLst>
                <a:tab pos="376255" algn="l"/>
              </a:tabLst>
            </a:pPr>
            <a:r>
              <a:rPr sz="2400" spc="-30" dirty="0">
                <a:solidFill>
                  <a:srgbClr val="22373A"/>
                </a:solidFill>
                <a:cs typeface="Tahoma"/>
              </a:rPr>
              <a:t>Fully</a:t>
            </a:r>
            <a:r>
              <a:rPr sz="2400" spc="20" dirty="0">
                <a:solidFill>
                  <a:srgbClr val="22373A"/>
                </a:solidFill>
                <a:cs typeface="Tahoma"/>
              </a:rPr>
              <a:t> </a:t>
            </a:r>
            <a:r>
              <a:rPr sz="2400" spc="-59" dirty="0">
                <a:solidFill>
                  <a:srgbClr val="22373A"/>
                </a:solidFill>
                <a:cs typeface="Tahoma"/>
              </a:rPr>
              <a:t>distributed</a:t>
            </a:r>
            <a:r>
              <a:rPr sz="2400" spc="30" dirty="0">
                <a:solidFill>
                  <a:srgbClr val="22373A"/>
                </a:solidFill>
                <a:cs typeface="Tahoma"/>
              </a:rPr>
              <a:t> </a:t>
            </a:r>
            <a:r>
              <a:rPr sz="2400" spc="-79" dirty="0">
                <a:solidFill>
                  <a:srgbClr val="22373A"/>
                </a:solidFill>
                <a:cs typeface="Tahoma"/>
              </a:rPr>
              <a:t>-</a:t>
            </a:r>
            <a:r>
              <a:rPr sz="2400" spc="30" dirty="0">
                <a:solidFill>
                  <a:srgbClr val="22373A"/>
                </a:solidFill>
                <a:cs typeface="Tahoma"/>
              </a:rPr>
              <a:t> </a:t>
            </a:r>
            <a:r>
              <a:rPr sz="2400" spc="-109" dirty="0">
                <a:solidFill>
                  <a:srgbClr val="22373A"/>
                </a:solidFill>
                <a:cs typeface="Tahoma"/>
              </a:rPr>
              <a:t>no</a:t>
            </a:r>
            <a:r>
              <a:rPr sz="2400" spc="30" dirty="0">
                <a:solidFill>
                  <a:srgbClr val="22373A"/>
                </a:solidFill>
                <a:cs typeface="Tahoma"/>
              </a:rPr>
              <a:t> </a:t>
            </a:r>
            <a:r>
              <a:rPr sz="2400" spc="-69" dirty="0">
                <a:solidFill>
                  <a:srgbClr val="22373A"/>
                </a:solidFill>
                <a:cs typeface="Tahoma"/>
              </a:rPr>
              <a:t>centralized</a:t>
            </a:r>
            <a:r>
              <a:rPr sz="2400" spc="30" dirty="0">
                <a:solidFill>
                  <a:srgbClr val="22373A"/>
                </a:solidFill>
                <a:cs typeface="Tahoma"/>
              </a:rPr>
              <a:t> </a:t>
            </a:r>
            <a:r>
              <a:rPr sz="2400" spc="-50" dirty="0">
                <a:solidFill>
                  <a:srgbClr val="22373A"/>
                </a:solidFill>
                <a:cs typeface="Tahoma"/>
              </a:rPr>
              <a:t>control</a:t>
            </a:r>
            <a:endParaRPr sz="2400" dirty="0">
              <a:cs typeface="Tahoma"/>
            </a:endParaRPr>
          </a:p>
          <a:p>
            <a:pPr marL="374997" indent="-351088">
              <a:spcBef>
                <a:spcPts val="466"/>
              </a:spcBef>
              <a:buFont typeface="Wingdings" pitchFamily="2" charset="2"/>
              <a:buChar char="q"/>
              <a:tabLst>
                <a:tab pos="376255" algn="l"/>
              </a:tabLst>
            </a:pPr>
            <a:r>
              <a:rPr sz="2400" spc="-40" dirty="0">
                <a:solidFill>
                  <a:srgbClr val="22373A"/>
                </a:solidFill>
                <a:cs typeface="Tahoma"/>
              </a:rPr>
              <a:t>Adaptivity</a:t>
            </a:r>
            <a:r>
              <a:rPr sz="2400" spc="20" dirty="0">
                <a:solidFill>
                  <a:srgbClr val="22373A"/>
                </a:solidFill>
                <a:cs typeface="Tahoma"/>
              </a:rPr>
              <a:t> </a:t>
            </a:r>
            <a:r>
              <a:rPr sz="2400" spc="-30" dirty="0">
                <a:solidFill>
                  <a:srgbClr val="22373A"/>
                </a:solidFill>
                <a:cs typeface="Tahoma"/>
              </a:rPr>
              <a:t>to</a:t>
            </a:r>
            <a:r>
              <a:rPr sz="2400" spc="30" dirty="0">
                <a:solidFill>
                  <a:srgbClr val="22373A"/>
                </a:solidFill>
                <a:cs typeface="Tahoma"/>
              </a:rPr>
              <a:t> </a:t>
            </a:r>
            <a:r>
              <a:rPr sz="2400" spc="-69" dirty="0">
                <a:solidFill>
                  <a:srgbClr val="22373A"/>
                </a:solidFill>
                <a:cs typeface="Tahoma"/>
              </a:rPr>
              <a:t>topology</a:t>
            </a:r>
            <a:r>
              <a:rPr sz="2400" spc="30" dirty="0">
                <a:solidFill>
                  <a:srgbClr val="22373A"/>
                </a:solidFill>
                <a:cs typeface="Tahoma"/>
              </a:rPr>
              <a:t> </a:t>
            </a:r>
            <a:r>
              <a:rPr sz="2400" spc="-119" dirty="0">
                <a:solidFill>
                  <a:srgbClr val="22373A"/>
                </a:solidFill>
                <a:cs typeface="Tahoma"/>
              </a:rPr>
              <a:t>changes</a:t>
            </a:r>
            <a:endParaRPr sz="2400" dirty="0">
              <a:cs typeface="Tahoma"/>
            </a:endParaRPr>
          </a:p>
          <a:p>
            <a:pPr marL="374997" indent="-351088">
              <a:spcBef>
                <a:spcPts val="476"/>
              </a:spcBef>
              <a:buFont typeface="Wingdings" pitchFamily="2" charset="2"/>
              <a:buChar char="q"/>
              <a:tabLst>
                <a:tab pos="376255" algn="l"/>
              </a:tabLst>
            </a:pPr>
            <a:r>
              <a:rPr sz="2400" spc="-79" dirty="0">
                <a:solidFill>
                  <a:srgbClr val="22373A"/>
                </a:solidFill>
                <a:cs typeface="Tahoma"/>
              </a:rPr>
              <a:t>Loop-free</a:t>
            </a:r>
            <a:r>
              <a:rPr sz="2400" spc="-50" dirty="0">
                <a:solidFill>
                  <a:srgbClr val="22373A"/>
                </a:solidFill>
                <a:cs typeface="Tahoma"/>
              </a:rPr>
              <a:t> </a:t>
            </a:r>
            <a:r>
              <a:rPr sz="2400" spc="-79" dirty="0">
                <a:solidFill>
                  <a:srgbClr val="22373A"/>
                </a:solidFill>
                <a:cs typeface="Tahoma"/>
              </a:rPr>
              <a:t>paths</a:t>
            </a:r>
            <a:endParaRPr sz="2400" dirty="0">
              <a:cs typeface="Tahoma"/>
            </a:endParaRPr>
          </a:p>
          <a:p>
            <a:pPr marL="374997" indent="-351088">
              <a:spcBef>
                <a:spcPts val="476"/>
              </a:spcBef>
              <a:buFont typeface="Wingdings" pitchFamily="2" charset="2"/>
              <a:buChar char="q"/>
              <a:tabLst>
                <a:tab pos="376255" algn="l"/>
              </a:tabLst>
            </a:pPr>
            <a:r>
              <a:rPr sz="2400" spc="-50" dirty="0">
                <a:solidFill>
                  <a:srgbClr val="22373A"/>
                </a:solidFill>
                <a:cs typeface="Tahoma"/>
              </a:rPr>
              <a:t>Fast</a:t>
            </a:r>
            <a:r>
              <a:rPr sz="2400" spc="30" dirty="0">
                <a:solidFill>
                  <a:srgbClr val="22373A"/>
                </a:solidFill>
                <a:cs typeface="Tahoma"/>
              </a:rPr>
              <a:t> </a:t>
            </a:r>
            <a:r>
              <a:rPr sz="2400" spc="-79" dirty="0">
                <a:solidFill>
                  <a:srgbClr val="22373A"/>
                </a:solidFill>
                <a:cs typeface="Tahoma"/>
              </a:rPr>
              <a:t>route</a:t>
            </a:r>
            <a:r>
              <a:rPr sz="2400" spc="30" dirty="0">
                <a:solidFill>
                  <a:srgbClr val="22373A"/>
                </a:solidFill>
                <a:cs typeface="Tahoma"/>
              </a:rPr>
              <a:t> </a:t>
            </a:r>
            <a:r>
              <a:rPr sz="2400" spc="-89" dirty="0">
                <a:solidFill>
                  <a:srgbClr val="22373A"/>
                </a:solidFill>
                <a:cs typeface="Tahoma"/>
              </a:rPr>
              <a:t>discovery</a:t>
            </a:r>
            <a:r>
              <a:rPr sz="2400" spc="30" dirty="0">
                <a:solidFill>
                  <a:srgbClr val="22373A"/>
                </a:solidFill>
                <a:cs typeface="Tahoma"/>
              </a:rPr>
              <a:t> </a:t>
            </a:r>
            <a:r>
              <a:rPr sz="2400" spc="-69" dirty="0">
                <a:solidFill>
                  <a:srgbClr val="22373A"/>
                </a:solidFill>
                <a:cs typeface="Tahoma"/>
              </a:rPr>
              <a:t>(for</a:t>
            </a:r>
            <a:r>
              <a:rPr sz="2400" spc="30" dirty="0">
                <a:solidFill>
                  <a:srgbClr val="22373A"/>
                </a:solidFill>
                <a:cs typeface="Tahoma"/>
              </a:rPr>
              <a:t> </a:t>
            </a:r>
            <a:r>
              <a:rPr sz="2400" spc="-69" dirty="0">
                <a:solidFill>
                  <a:srgbClr val="22373A"/>
                </a:solidFill>
                <a:cs typeface="Tahoma"/>
              </a:rPr>
              <a:t>real-time</a:t>
            </a:r>
            <a:r>
              <a:rPr sz="2400" spc="40" dirty="0">
                <a:solidFill>
                  <a:srgbClr val="22373A"/>
                </a:solidFill>
                <a:cs typeface="Tahoma"/>
              </a:rPr>
              <a:t> </a:t>
            </a:r>
            <a:r>
              <a:rPr sz="2400" spc="-59" dirty="0">
                <a:solidFill>
                  <a:srgbClr val="22373A"/>
                </a:solidFill>
                <a:cs typeface="Tahoma"/>
              </a:rPr>
              <a:t>applications)</a:t>
            </a:r>
            <a:endParaRPr sz="2400" dirty="0">
              <a:cs typeface="Tahoma"/>
            </a:endParaRPr>
          </a:p>
          <a:p>
            <a:pPr marL="374997" marR="10067" indent="-351088">
              <a:lnSpc>
                <a:spcPct val="118000"/>
              </a:lnSpc>
              <a:buFont typeface="Wingdings" pitchFamily="2" charset="2"/>
              <a:buChar char="q"/>
              <a:tabLst>
                <a:tab pos="376255" algn="l"/>
              </a:tabLst>
            </a:pPr>
            <a:r>
              <a:rPr sz="2400" spc="-79" dirty="0">
                <a:solidFill>
                  <a:srgbClr val="22373A"/>
                </a:solidFill>
                <a:cs typeface="Tahoma"/>
              </a:rPr>
              <a:t>Low</a:t>
            </a:r>
            <a:r>
              <a:rPr sz="2400" spc="50" dirty="0">
                <a:solidFill>
                  <a:srgbClr val="22373A"/>
                </a:solidFill>
                <a:cs typeface="Tahoma"/>
              </a:rPr>
              <a:t> </a:t>
            </a:r>
            <a:r>
              <a:rPr sz="2400" spc="-50" dirty="0">
                <a:solidFill>
                  <a:srgbClr val="22373A"/>
                </a:solidFill>
                <a:cs typeface="Tahoma"/>
              </a:rPr>
              <a:t>control</a:t>
            </a:r>
            <a:r>
              <a:rPr sz="2400" spc="50" dirty="0">
                <a:solidFill>
                  <a:srgbClr val="22373A"/>
                </a:solidFill>
                <a:cs typeface="Tahoma"/>
              </a:rPr>
              <a:t> </a:t>
            </a:r>
            <a:r>
              <a:rPr sz="2400" spc="-119" dirty="0">
                <a:solidFill>
                  <a:srgbClr val="22373A"/>
                </a:solidFill>
                <a:cs typeface="Tahoma"/>
              </a:rPr>
              <a:t>overhead</a:t>
            </a:r>
            <a:r>
              <a:rPr sz="2400" spc="50" dirty="0">
                <a:solidFill>
                  <a:srgbClr val="22373A"/>
                </a:solidFill>
                <a:cs typeface="Tahoma"/>
              </a:rPr>
              <a:t> </a:t>
            </a:r>
            <a:r>
              <a:rPr sz="2400" spc="-69" dirty="0">
                <a:solidFill>
                  <a:srgbClr val="22373A"/>
                </a:solidFill>
                <a:cs typeface="Tahoma"/>
              </a:rPr>
              <a:t>(for</a:t>
            </a:r>
            <a:r>
              <a:rPr sz="2400" spc="50" dirty="0">
                <a:solidFill>
                  <a:srgbClr val="22373A"/>
                </a:solidFill>
                <a:cs typeface="Tahoma"/>
              </a:rPr>
              <a:t> </a:t>
            </a:r>
            <a:r>
              <a:rPr sz="2400" spc="-79" dirty="0">
                <a:solidFill>
                  <a:srgbClr val="22373A"/>
                </a:solidFill>
                <a:cs typeface="Tahoma"/>
              </a:rPr>
              <a:t>bandwidth-/energy-</a:t>
            </a:r>
            <a:r>
              <a:rPr sz="2400" spc="50" dirty="0">
                <a:solidFill>
                  <a:srgbClr val="22373A"/>
                </a:solidFill>
                <a:cs typeface="Tahoma"/>
              </a:rPr>
              <a:t> </a:t>
            </a:r>
            <a:r>
              <a:rPr sz="2400" spc="-79" dirty="0">
                <a:solidFill>
                  <a:srgbClr val="22373A"/>
                </a:solidFill>
                <a:cs typeface="Tahoma"/>
              </a:rPr>
              <a:t>constrained </a:t>
            </a:r>
            <a:r>
              <a:rPr sz="2400" spc="-654" dirty="0">
                <a:solidFill>
                  <a:srgbClr val="22373A"/>
                </a:solidFill>
                <a:cs typeface="Tahoma"/>
              </a:rPr>
              <a:t> </a:t>
            </a:r>
            <a:r>
              <a:rPr sz="2400" spc="-59" dirty="0">
                <a:solidFill>
                  <a:srgbClr val="22373A"/>
                </a:solidFill>
                <a:cs typeface="Tahoma"/>
              </a:rPr>
              <a:t>applications)</a:t>
            </a:r>
            <a:endParaRPr sz="2400" dirty="0">
              <a:cs typeface="Tahoma"/>
            </a:endParaRPr>
          </a:p>
          <a:p>
            <a:pPr marL="374997" indent="-351088">
              <a:spcBef>
                <a:spcPts val="466"/>
              </a:spcBef>
              <a:buFont typeface="Wingdings" pitchFamily="2" charset="2"/>
              <a:buChar char="q"/>
              <a:tabLst>
                <a:tab pos="376255" algn="l"/>
              </a:tabLst>
            </a:pPr>
            <a:r>
              <a:rPr sz="2400" spc="-59" dirty="0">
                <a:solidFill>
                  <a:srgbClr val="22373A"/>
                </a:solidFill>
                <a:cs typeface="Tahoma"/>
              </a:rPr>
              <a:t>Fault-tolerance</a:t>
            </a:r>
            <a:r>
              <a:rPr sz="2400" spc="50" dirty="0">
                <a:solidFill>
                  <a:srgbClr val="22373A"/>
                </a:solidFill>
                <a:cs typeface="Tahoma"/>
              </a:rPr>
              <a:t> </a:t>
            </a:r>
            <a:r>
              <a:rPr sz="2400" spc="-69" dirty="0">
                <a:solidFill>
                  <a:srgbClr val="22373A"/>
                </a:solidFill>
                <a:cs typeface="Tahoma"/>
              </a:rPr>
              <a:t>(for</a:t>
            </a:r>
            <a:r>
              <a:rPr sz="2400" spc="59" dirty="0">
                <a:solidFill>
                  <a:srgbClr val="22373A"/>
                </a:solidFill>
                <a:cs typeface="Tahoma"/>
              </a:rPr>
              <a:t> </a:t>
            </a:r>
            <a:r>
              <a:rPr sz="2400" spc="-89" dirty="0">
                <a:solidFill>
                  <a:srgbClr val="22373A"/>
                </a:solidFill>
                <a:cs typeface="Tahoma"/>
              </a:rPr>
              <a:t>security/emergency</a:t>
            </a:r>
            <a:r>
              <a:rPr sz="2400" spc="59" dirty="0">
                <a:solidFill>
                  <a:srgbClr val="22373A"/>
                </a:solidFill>
                <a:cs typeface="Tahoma"/>
              </a:rPr>
              <a:t> </a:t>
            </a:r>
            <a:r>
              <a:rPr sz="2400" spc="-59" dirty="0">
                <a:solidFill>
                  <a:srgbClr val="22373A"/>
                </a:solidFill>
                <a:cs typeface="Tahoma"/>
              </a:rPr>
              <a:t>applications)</a:t>
            </a:r>
            <a:endParaRPr sz="2400" dirty="0">
              <a:cs typeface="Tahoma"/>
            </a:endParaRP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30" dirty="0"/>
              <a:t>Link-State</a:t>
            </a:r>
            <a:r>
              <a:rPr spc="188" dirty="0"/>
              <a:t> </a:t>
            </a:r>
            <a:r>
              <a:rPr spc="-40" dirty="0"/>
              <a:t>(Source)</a:t>
            </a:r>
            <a:r>
              <a:rPr spc="188" dirty="0"/>
              <a:t> </a:t>
            </a:r>
            <a:r>
              <a:rPr spc="-79" dirty="0"/>
              <a:t>Routing</a:t>
            </a:r>
          </a:p>
        </p:txBody>
      </p:sp>
      <p:sp>
        <p:nvSpPr>
          <p:cNvPr id="3" name="object 3"/>
          <p:cNvSpPr txBox="1"/>
          <p:nvPr/>
        </p:nvSpPr>
        <p:spPr>
          <a:xfrm>
            <a:off x="2404604" y="1575342"/>
            <a:ext cx="7543800" cy="3046111"/>
          </a:xfrm>
          <a:prstGeom prst="rect">
            <a:avLst/>
          </a:prstGeom>
        </p:spPr>
        <p:txBody>
          <a:bodyPr vert="horz" wrap="square" lIns="0" tIns="25167" rIns="0" bIns="0" rtlCol="0">
            <a:spAutoFit/>
          </a:bodyPr>
          <a:lstStyle/>
          <a:p>
            <a:pPr marL="374997" marR="127096" indent="-351088">
              <a:lnSpc>
                <a:spcPct val="118000"/>
              </a:lnSpc>
              <a:spcBef>
                <a:spcPts val="198"/>
              </a:spcBef>
              <a:buFont typeface="Wingdings" pitchFamily="2" charset="2"/>
              <a:buChar char="q"/>
              <a:tabLst>
                <a:tab pos="376255" algn="l"/>
              </a:tabLst>
            </a:pPr>
            <a:r>
              <a:rPr sz="2400" spc="-50" dirty="0">
                <a:solidFill>
                  <a:srgbClr val="22373A"/>
                </a:solidFill>
                <a:cs typeface="Tahoma"/>
              </a:rPr>
              <a:t>Each</a:t>
            </a:r>
            <a:r>
              <a:rPr sz="2400" spc="30" dirty="0">
                <a:solidFill>
                  <a:srgbClr val="22373A"/>
                </a:solidFill>
                <a:cs typeface="Tahoma"/>
              </a:rPr>
              <a:t> </a:t>
            </a:r>
            <a:r>
              <a:rPr sz="2400" spc="-109" dirty="0">
                <a:solidFill>
                  <a:srgbClr val="22373A"/>
                </a:solidFill>
                <a:cs typeface="Tahoma"/>
              </a:rPr>
              <a:t>node</a:t>
            </a:r>
            <a:r>
              <a:rPr sz="2400" spc="40" dirty="0">
                <a:solidFill>
                  <a:srgbClr val="22373A"/>
                </a:solidFill>
                <a:cs typeface="Tahoma"/>
              </a:rPr>
              <a:t> </a:t>
            </a:r>
            <a:r>
              <a:rPr sz="2400" spc="-69" dirty="0">
                <a:solidFill>
                  <a:srgbClr val="22373A"/>
                </a:solidFill>
                <a:cs typeface="Tahoma"/>
              </a:rPr>
              <a:t>obtains</a:t>
            </a:r>
            <a:r>
              <a:rPr sz="2400" spc="40" dirty="0">
                <a:solidFill>
                  <a:srgbClr val="22373A"/>
                </a:solidFill>
                <a:cs typeface="Tahoma"/>
              </a:rPr>
              <a:t> </a:t>
            </a:r>
            <a:r>
              <a:rPr sz="2400" spc="-69" dirty="0">
                <a:solidFill>
                  <a:srgbClr val="22373A"/>
                </a:solidFill>
                <a:cs typeface="Tahoma"/>
              </a:rPr>
              <a:t>global</a:t>
            </a:r>
            <a:r>
              <a:rPr sz="2400" spc="40" dirty="0">
                <a:solidFill>
                  <a:srgbClr val="22373A"/>
                </a:solidFill>
                <a:cs typeface="Tahoma"/>
              </a:rPr>
              <a:t> </a:t>
            </a:r>
            <a:r>
              <a:rPr sz="2400" spc="-119" dirty="0">
                <a:solidFill>
                  <a:srgbClr val="22373A"/>
                </a:solidFill>
                <a:cs typeface="Tahoma"/>
              </a:rPr>
              <a:t>knowledge</a:t>
            </a:r>
            <a:r>
              <a:rPr sz="2400" spc="40" dirty="0">
                <a:solidFill>
                  <a:srgbClr val="22373A"/>
                </a:solidFill>
                <a:cs typeface="Tahoma"/>
              </a:rPr>
              <a:t> </a:t>
            </a:r>
            <a:r>
              <a:rPr sz="2400" spc="-59" dirty="0">
                <a:solidFill>
                  <a:srgbClr val="22373A"/>
                </a:solidFill>
                <a:cs typeface="Tahoma"/>
              </a:rPr>
              <a:t>about</a:t>
            </a:r>
            <a:r>
              <a:rPr sz="2400" spc="40" dirty="0">
                <a:solidFill>
                  <a:srgbClr val="22373A"/>
                </a:solidFill>
                <a:cs typeface="Tahoma"/>
              </a:rPr>
              <a:t> </a:t>
            </a:r>
            <a:r>
              <a:rPr sz="2400" spc="-79" dirty="0">
                <a:solidFill>
                  <a:srgbClr val="22373A"/>
                </a:solidFill>
                <a:cs typeface="Tahoma"/>
              </a:rPr>
              <a:t>which</a:t>
            </a:r>
            <a:r>
              <a:rPr sz="2400" spc="40" dirty="0">
                <a:solidFill>
                  <a:srgbClr val="22373A"/>
                </a:solidFill>
                <a:cs typeface="Tahoma"/>
              </a:rPr>
              <a:t> </a:t>
            </a:r>
            <a:r>
              <a:rPr sz="2400" spc="-119" dirty="0">
                <a:solidFill>
                  <a:srgbClr val="22373A"/>
                </a:solidFill>
                <a:cs typeface="Tahoma"/>
              </a:rPr>
              <a:t>nodes</a:t>
            </a:r>
            <a:r>
              <a:rPr sz="2400" spc="40" dirty="0">
                <a:solidFill>
                  <a:srgbClr val="22373A"/>
                </a:solidFill>
                <a:cs typeface="Tahoma"/>
              </a:rPr>
              <a:t> </a:t>
            </a:r>
            <a:r>
              <a:rPr sz="2400" spc="-129" dirty="0">
                <a:solidFill>
                  <a:srgbClr val="22373A"/>
                </a:solidFill>
                <a:cs typeface="Tahoma"/>
              </a:rPr>
              <a:t>have </a:t>
            </a:r>
            <a:r>
              <a:rPr sz="2400" spc="-654" dirty="0">
                <a:solidFill>
                  <a:srgbClr val="22373A"/>
                </a:solidFill>
                <a:cs typeface="Tahoma"/>
              </a:rPr>
              <a:t> </a:t>
            </a:r>
            <a:r>
              <a:rPr sz="2400" spc="-50" dirty="0">
                <a:solidFill>
                  <a:srgbClr val="22373A"/>
                </a:solidFill>
                <a:cs typeface="Tahoma"/>
              </a:rPr>
              <a:t>links</a:t>
            </a:r>
            <a:r>
              <a:rPr sz="2400" spc="20" dirty="0">
                <a:solidFill>
                  <a:srgbClr val="22373A"/>
                </a:solidFill>
                <a:cs typeface="Tahoma"/>
              </a:rPr>
              <a:t> </a:t>
            </a:r>
            <a:r>
              <a:rPr sz="2400" spc="-139" dirty="0">
                <a:solidFill>
                  <a:srgbClr val="22373A"/>
                </a:solidFill>
                <a:cs typeface="Tahoma"/>
              </a:rPr>
              <a:t>between</a:t>
            </a:r>
            <a:r>
              <a:rPr sz="2400" spc="30" dirty="0">
                <a:solidFill>
                  <a:srgbClr val="22373A"/>
                </a:solidFill>
                <a:cs typeface="Tahoma"/>
              </a:rPr>
              <a:t> </a:t>
            </a:r>
            <a:r>
              <a:rPr sz="2400" spc="-89" dirty="0">
                <a:solidFill>
                  <a:srgbClr val="22373A"/>
                </a:solidFill>
                <a:cs typeface="Tahoma"/>
              </a:rPr>
              <a:t>them</a:t>
            </a:r>
            <a:endParaRPr sz="2400" dirty="0">
              <a:cs typeface="Tahoma"/>
            </a:endParaRPr>
          </a:p>
          <a:p>
            <a:pPr marL="374997" marR="1130025" indent="-351088">
              <a:lnSpc>
                <a:spcPct val="118000"/>
              </a:lnSpc>
              <a:buFont typeface="Wingdings" pitchFamily="2" charset="2"/>
              <a:buChar char="q"/>
              <a:tabLst>
                <a:tab pos="376255" algn="l"/>
              </a:tabLst>
            </a:pPr>
            <a:r>
              <a:rPr sz="2400" spc="-10" dirty="0">
                <a:solidFill>
                  <a:srgbClr val="22373A"/>
                </a:solidFill>
                <a:cs typeface="Tahoma"/>
              </a:rPr>
              <a:t>This</a:t>
            </a:r>
            <a:r>
              <a:rPr sz="2400" spc="20" dirty="0">
                <a:solidFill>
                  <a:srgbClr val="22373A"/>
                </a:solidFill>
                <a:cs typeface="Tahoma"/>
              </a:rPr>
              <a:t> </a:t>
            </a:r>
            <a:r>
              <a:rPr sz="2400" spc="-69" dirty="0">
                <a:solidFill>
                  <a:srgbClr val="22373A"/>
                </a:solidFill>
                <a:cs typeface="Tahoma"/>
              </a:rPr>
              <a:t>is</a:t>
            </a:r>
            <a:r>
              <a:rPr sz="2400" spc="20" dirty="0">
                <a:solidFill>
                  <a:srgbClr val="22373A"/>
                </a:solidFill>
                <a:cs typeface="Tahoma"/>
              </a:rPr>
              <a:t> </a:t>
            </a:r>
            <a:r>
              <a:rPr sz="2400" spc="-119" dirty="0">
                <a:solidFill>
                  <a:srgbClr val="22373A"/>
                </a:solidFill>
                <a:cs typeface="Tahoma"/>
              </a:rPr>
              <a:t>done</a:t>
            </a:r>
            <a:r>
              <a:rPr sz="2400" spc="30" dirty="0">
                <a:solidFill>
                  <a:srgbClr val="22373A"/>
                </a:solidFill>
                <a:cs typeface="Tahoma"/>
              </a:rPr>
              <a:t> </a:t>
            </a:r>
            <a:r>
              <a:rPr sz="2400" spc="-129" dirty="0">
                <a:solidFill>
                  <a:srgbClr val="22373A"/>
                </a:solidFill>
                <a:cs typeface="Tahoma"/>
              </a:rPr>
              <a:t>by</a:t>
            </a:r>
            <a:r>
              <a:rPr sz="2400" spc="20" dirty="0">
                <a:solidFill>
                  <a:srgbClr val="22373A"/>
                </a:solidFill>
                <a:cs typeface="Tahoma"/>
              </a:rPr>
              <a:t> </a:t>
            </a:r>
            <a:r>
              <a:rPr sz="2400" spc="-50" dirty="0">
                <a:solidFill>
                  <a:srgbClr val="22373A"/>
                </a:solidFill>
                <a:cs typeface="Tahoma"/>
              </a:rPr>
              <a:t>periodically</a:t>
            </a:r>
            <a:r>
              <a:rPr sz="2400" spc="30" dirty="0">
                <a:solidFill>
                  <a:srgbClr val="22373A"/>
                </a:solidFill>
                <a:cs typeface="Tahoma"/>
              </a:rPr>
              <a:t> </a:t>
            </a:r>
            <a:r>
              <a:rPr sz="2400" spc="-99" dirty="0">
                <a:solidFill>
                  <a:srgbClr val="22373A"/>
                </a:solidFill>
                <a:cs typeface="Tahoma"/>
              </a:rPr>
              <a:t>exchanging</a:t>
            </a:r>
            <a:r>
              <a:rPr sz="2400" spc="20" dirty="0">
                <a:solidFill>
                  <a:srgbClr val="22373A"/>
                </a:solidFill>
                <a:cs typeface="Tahoma"/>
              </a:rPr>
              <a:t> </a:t>
            </a:r>
            <a:r>
              <a:rPr sz="2400" spc="-89" dirty="0">
                <a:solidFill>
                  <a:srgbClr val="22373A"/>
                </a:solidFill>
                <a:cs typeface="Tahoma"/>
              </a:rPr>
              <a:t>packets</a:t>
            </a:r>
            <a:r>
              <a:rPr sz="2400" spc="30" dirty="0">
                <a:solidFill>
                  <a:srgbClr val="22373A"/>
                </a:solidFill>
                <a:cs typeface="Tahoma"/>
              </a:rPr>
              <a:t> </a:t>
            </a:r>
            <a:r>
              <a:rPr sz="2400" spc="-50" dirty="0">
                <a:solidFill>
                  <a:srgbClr val="22373A"/>
                </a:solidFill>
                <a:cs typeface="Tahoma"/>
              </a:rPr>
              <a:t>with </a:t>
            </a:r>
            <a:r>
              <a:rPr sz="2400" spc="-654" dirty="0">
                <a:solidFill>
                  <a:srgbClr val="22373A"/>
                </a:solidFill>
                <a:cs typeface="Tahoma"/>
              </a:rPr>
              <a:t> </a:t>
            </a:r>
            <a:r>
              <a:rPr sz="2400" spc="-99" dirty="0">
                <a:solidFill>
                  <a:srgbClr val="22373A"/>
                </a:solidFill>
                <a:cs typeface="Tahoma"/>
              </a:rPr>
              <a:t>neighbours</a:t>
            </a:r>
            <a:endParaRPr sz="2400" dirty="0">
              <a:cs typeface="Tahoma"/>
            </a:endParaRPr>
          </a:p>
          <a:p>
            <a:pPr marL="374997" indent="-351088">
              <a:spcBef>
                <a:spcPts val="476"/>
              </a:spcBef>
              <a:buFont typeface="Wingdings" pitchFamily="2" charset="2"/>
              <a:buChar char="q"/>
              <a:tabLst>
                <a:tab pos="376255" algn="l"/>
              </a:tabLst>
            </a:pPr>
            <a:r>
              <a:rPr sz="2400" spc="129" dirty="0">
                <a:solidFill>
                  <a:srgbClr val="22373A"/>
                </a:solidFill>
                <a:cs typeface="Tahoma"/>
              </a:rPr>
              <a:t>A</a:t>
            </a:r>
            <a:r>
              <a:rPr sz="2400" spc="10" dirty="0">
                <a:solidFill>
                  <a:srgbClr val="22373A"/>
                </a:solidFill>
                <a:cs typeface="Tahoma"/>
              </a:rPr>
              <a:t> </a:t>
            </a:r>
            <a:r>
              <a:rPr sz="2400" spc="-69" dirty="0">
                <a:solidFill>
                  <a:srgbClr val="22373A"/>
                </a:solidFill>
                <a:cs typeface="Tahoma"/>
              </a:rPr>
              <a:t>table</a:t>
            </a:r>
            <a:r>
              <a:rPr sz="2400" spc="20" dirty="0">
                <a:solidFill>
                  <a:srgbClr val="22373A"/>
                </a:solidFill>
                <a:cs typeface="Tahoma"/>
              </a:rPr>
              <a:t> </a:t>
            </a:r>
            <a:r>
              <a:rPr sz="2400" spc="-79" dirty="0">
                <a:solidFill>
                  <a:srgbClr val="22373A"/>
                </a:solidFill>
                <a:cs typeface="Tahoma"/>
              </a:rPr>
              <a:t>(adjacency</a:t>
            </a:r>
            <a:r>
              <a:rPr sz="2400" spc="20" dirty="0">
                <a:solidFill>
                  <a:srgbClr val="22373A"/>
                </a:solidFill>
                <a:cs typeface="Tahoma"/>
              </a:rPr>
              <a:t> </a:t>
            </a:r>
            <a:r>
              <a:rPr sz="2400" spc="-40" dirty="0">
                <a:solidFill>
                  <a:srgbClr val="22373A"/>
                </a:solidFill>
                <a:cs typeface="Tahoma"/>
              </a:rPr>
              <a:t>matrix)</a:t>
            </a:r>
            <a:r>
              <a:rPr sz="2400" spc="20" dirty="0">
                <a:solidFill>
                  <a:srgbClr val="22373A"/>
                </a:solidFill>
                <a:cs typeface="Tahoma"/>
              </a:rPr>
              <a:t> </a:t>
            </a:r>
            <a:r>
              <a:rPr sz="2400" spc="-69" dirty="0">
                <a:solidFill>
                  <a:srgbClr val="22373A"/>
                </a:solidFill>
                <a:cs typeface="Tahoma"/>
              </a:rPr>
              <a:t>is</a:t>
            </a:r>
            <a:r>
              <a:rPr sz="2400" spc="20" dirty="0">
                <a:solidFill>
                  <a:srgbClr val="22373A"/>
                </a:solidFill>
                <a:cs typeface="Tahoma"/>
              </a:rPr>
              <a:t> </a:t>
            </a:r>
            <a:r>
              <a:rPr sz="2400" spc="-69" dirty="0">
                <a:solidFill>
                  <a:srgbClr val="22373A"/>
                </a:solidFill>
                <a:cs typeface="Tahoma"/>
              </a:rPr>
              <a:t>populated</a:t>
            </a:r>
            <a:r>
              <a:rPr sz="2400" spc="10" dirty="0">
                <a:solidFill>
                  <a:srgbClr val="22373A"/>
                </a:solidFill>
                <a:cs typeface="Tahoma"/>
              </a:rPr>
              <a:t> </a:t>
            </a:r>
            <a:r>
              <a:rPr sz="2400" spc="-99" dirty="0">
                <a:solidFill>
                  <a:srgbClr val="22373A"/>
                </a:solidFill>
                <a:cs typeface="Tahoma"/>
              </a:rPr>
              <a:t>and</a:t>
            </a:r>
            <a:r>
              <a:rPr sz="2400" spc="20" dirty="0">
                <a:solidFill>
                  <a:srgbClr val="22373A"/>
                </a:solidFill>
                <a:cs typeface="Tahoma"/>
              </a:rPr>
              <a:t> </a:t>
            </a:r>
            <a:r>
              <a:rPr sz="2400" spc="-129" dirty="0">
                <a:solidFill>
                  <a:srgbClr val="22373A"/>
                </a:solidFill>
                <a:cs typeface="Tahoma"/>
              </a:rPr>
              <a:t>shared</a:t>
            </a:r>
            <a:endParaRPr sz="2400" dirty="0">
              <a:cs typeface="Tahoma"/>
            </a:endParaRPr>
          </a:p>
          <a:p>
            <a:pPr marL="374997" marR="10067" indent="-351088">
              <a:lnSpc>
                <a:spcPct val="118000"/>
              </a:lnSpc>
              <a:buFont typeface="Wingdings" pitchFamily="2" charset="2"/>
              <a:buChar char="q"/>
              <a:tabLst>
                <a:tab pos="376255" algn="l"/>
              </a:tabLst>
            </a:pPr>
            <a:r>
              <a:rPr sz="2400" spc="-79" dirty="0">
                <a:solidFill>
                  <a:srgbClr val="22373A"/>
                </a:solidFill>
                <a:cs typeface="Tahoma"/>
              </a:rPr>
              <a:t>Adjacency</a:t>
            </a:r>
            <a:r>
              <a:rPr sz="2400" spc="30" dirty="0">
                <a:solidFill>
                  <a:srgbClr val="22373A"/>
                </a:solidFill>
                <a:cs typeface="Tahoma"/>
              </a:rPr>
              <a:t> </a:t>
            </a:r>
            <a:r>
              <a:rPr sz="2400" spc="-50" dirty="0">
                <a:solidFill>
                  <a:srgbClr val="22373A"/>
                </a:solidFill>
                <a:cs typeface="Tahoma"/>
              </a:rPr>
              <a:t>matrix</a:t>
            </a:r>
            <a:r>
              <a:rPr sz="2400" spc="40" dirty="0">
                <a:solidFill>
                  <a:srgbClr val="22373A"/>
                </a:solidFill>
                <a:cs typeface="Tahoma"/>
              </a:rPr>
              <a:t> </a:t>
            </a:r>
            <a:r>
              <a:rPr sz="2400" spc="-69" dirty="0">
                <a:solidFill>
                  <a:srgbClr val="22373A"/>
                </a:solidFill>
                <a:cs typeface="Tahoma"/>
              </a:rPr>
              <a:t>is</a:t>
            </a:r>
            <a:r>
              <a:rPr sz="2400" spc="40" dirty="0">
                <a:solidFill>
                  <a:srgbClr val="22373A"/>
                </a:solidFill>
                <a:cs typeface="Tahoma"/>
              </a:rPr>
              <a:t> </a:t>
            </a:r>
            <a:r>
              <a:rPr sz="2400" spc="-109" dirty="0">
                <a:solidFill>
                  <a:srgbClr val="22373A"/>
                </a:solidFill>
                <a:cs typeface="Tahoma"/>
              </a:rPr>
              <a:t>a</a:t>
            </a:r>
            <a:r>
              <a:rPr sz="2400" spc="40" dirty="0">
                <a:solidFill>
                  <a:srgbClr val="22373A"/>
                </a:solidFill>
                <a:cs typeface="Tahoma"/>
              </a:rPr>
              <a:t> </a:t>
            </a:r>
            <a:r>
              <a:rPr sz="2400" spc="-79" dirty="0">
                <a:solidFill>
                  <a:srgbClr val="22373A"/>
                </a:solidFill>
                <a:cs typeface="Tahoma"/>
              </a:rPr>
              <a:t>binary</a:t>
            </a:r>
            <a:r>
              <a:rPr sz="2400" spc="40" dirty="0">
                <a:solidFill>
                  <a:srgbClr val="22373A"/>
                </a:solidFill>
                <a:cs typeface="Tahoma"/>
              </a:rPr>
              <a:t> </a:t>
            </a:r>
            <a:r>
              <a:rPr sz="2400" spc="-50" dirty="0">
                <a:solidFill>
                  <a:srgbClr val="22373A"/>
                </a:solidFill>
                <a:cs typeface="Tahoma"/>
              </a:rPr>
              <a:t>matrix</a:t>
            </a:r>
            <a:r>
              <a:rPr sz="2400" spc="40" dirty="0">
                <a:solidFill>
                  <a:srgbClr val="22373A"/>
                </a:solidFill>
                <a:cs typeface="Tahoma"/>
              </a:rPr>
              <a:t> </a:t>
            </a:r>
            <a:r>
              <a:rPr sz="2400" spc="-79" dirty="0">
                <a:solidFill>
                  <a:srgbClr val="22373A"/>
                </a:solidFill>
                <a:cs typeface="Tahoma"/>
              </a:rPr>
              <a:t>which</a:t>
            </a:r>
            <a:r>
              <a:rPr sz="2400" spc="40" dirty="0">
                <a:solidFill>
                  <a:srgbClr val="22373A"/>
                </a:solidFill>
                <a:cs typeface="Tahoma"/>
              </a:rPr>
              <a:t> </a:t>
            </a:r>
            <a:r>
              <a:rPr sz="2400" spc="-69" dirty="0">
                <a:solidFill>
                  <a:srgbClr val="22373A"/>
                </a:solidFill>
                <a:cs typeface="Tahoma"/>
              </a:rPr>
              <a:t>indicates</a:t>
            </a:r>
            <a:r>
              <a:rPr sz="2400" spc="40" dirty="0">
                <a:solidFill>
                  <a:srgbClr val="22373A"/>
                </a:solidFill>
                <a:cs typeface="Tahoma"/>
              </a:rPr>
              <a:t> </a:t>
            </a:r>
            <a:r>
              <a:rPr sz="2400" spc="-109" dirty="0">
                <a:solidFill>
                  <a:srgbClr val="22373A"/>
                </a:solidFill>
                <a:cs typeface="Tahoma"/>
              </a:rPr>
              <a:t>whether</a:t>
            </a:r>
            <a:r>
              <a:rPr sz="2400" spc="30" dirty="0">
                <a:solidFill>
                  <a:srgbClr val="22373A"/>
                </a:solidFill>
                <a:cs typeface="Tahoma"/>
              </a:rPr>
              <a:t> </a:t>
            </a:r>
            <a:r>
              <a:rPr sz="2400" spc="-109" dirty="0">
                <a:solidFill>
                  <a:srgbClr val="22373A"/>
                </a:solidFill>
                <a:cs typeface="Tahoma"/>
              </a:rPr>
              <a:t>a </a:t>
            </a:r>
            <a:r>
              <a:rPr sz="2400" spc="-644" dirty="0">
                <a:solidFill>
                  <a:srgbClr val="22373A"/>
                </a:solidFill>
                <a:cs typeface="Tahoma"/>
              </a:rPr>
              <a:t> </a:t>
            </a:r>
            <a:r>
              <a:rPr sz="2400" spc="-59" dirty="0">
                <a:solidFill>
                  <a:srgbClr val="22373A"/>
                </a:solidFill>
                <a:cs typeface="Tahoma"/>
              </a:rPr>
              <a:t>pair</a:t>
            </a:r>
            <a:r>
              <a:rPr sz="2400" spc="20" dirty="0">
                <a:solidFill>
                  <a:srgbClr val="22373A"/>
                </a:solidFill>
                <a:cs typeface="Tahoma"/>
              </a:rPr>
              <a:t> </a:t>
            </a:r>
            <a:r>
              <a:rPr sz="2400" spc="-69" dirty="0">
                <a:solidFill>
                  <a:srgbClr val="22373A"/>
                </a:solidFill>
                <a:cs typeface="Tahoma"/>
              </a:rPr>
              <a:t>of</a:t>
            </a:r>
            <a:r>
              <a:rPr sz="2400" spc="30" dirty="0">
                <a:solidFill>
                  <a:srgbClr val="22373A"/>
                </a:solidFill>
                <a:cs typeface="Tahoma"/>
              </a:rPr>
              <a:t> </a:t>
            </a:r>
            <a:r>
              <a:rPr sz="2400" spc="-119" dirty="0">
                <a:solidFill>
                  <a:srgbClr val="22373A"/>
                </a:solidFill>
                <a:cs typeface="Tahoma"/>
              </a:rPr>
              <a:t>nodes</a:t>
            </a:r>
            <a:r>
              <a:rPr sz="2400" spc="30" dirty="0">
                <a:solidFill>
                  <a:srgbClr val="22373A"/>
                </a:solidFill>
                <a:cs typeface="Tahoma"/>
              </a:rPr>
              <a:t> </a:t>
            </a:r>
            <a:r>
              <a:rPr sz="2400" spc="-129" dirty="0">
                <a:solidFill>
                  <a:srgbClr val="22373A"/>
                </a:solidFill>
                <a:cs typeface="Tahoma"/>
              </a:rPr>
              <a:t>have</a:t>
            </a:r>
            <a:r>
              <a:rPr sz="2400" spc="30" dirty="0">
                <a:solidFill>
                  <a:srgbClr val="22373A"/>
                </a:solidFill>
                <a:cs typeface="Tahoma"/>
              </a:rPr>
              <a:t> </a:t>
            </a:r>
            <a:r>
              <a:rPr sz="2400" spc="-109" dirty="0">
                <a:solidFill>
                  <a:srgbClr val="22373A"/>
                </a:solidFill>
                <a:cs typeface="Tahoma"/>
              </a:rPr>
              <a:t>a</a:t>
            </a:r>
            <a:r>
              <a:rPr sz="2400" spc="30" dirty="0">
                <a:solidFill>
                  <a:srgbClr val="22373A"/>
                </a:solidFill>
                <a:cs typeface="Tahoma"/>
              </a:rPr>
              <a:t> </a:t>
            </a:r>
            <a:r>
              <a:rPr sz="2400" spc="-30" dirty="0">
                <a:solidFill>
                  <a:srgbClr val="22373A"/>
                </a:solidFill>
                <a:cs typeface="Tahoma"/>
              </a:rPr>
              <a:t>link</a:t>
            </a:r>
            <a:r>
              <a:rPr sz="2400" spc="30" dirty="0">
                <a:solidFill>
                  <a:srgbClr val="22373A"/>
                </a:solidFill>
                <a:cs typeface="Tahoma"/>
              </a:rPr>
              <a:t> </a:t>
            </a:r>
            <a:r>
              <a:rPr sz="2400" spc="-119" dirty="0">
                <a:solidFill>
                  <a:srgbClr val="22373A"/>
                </a:solidFill>
                <a:cs typeface="Tahoma"/>
              </a:rPr>
              <a:t>or</a:t>
            </a:r>
            <a:r>
              <a:rPr sz="2400" spc="30" dirty="0">
                <a:solidFill>
                  <a:srgbClr val="22373A"/>
                </a:solidFill>
                <a:cs typeface="Tahoma"/>
              </a:rPr>
              <a:t> </a:t>
            </a:r>
            <a:r>
              <a:rPr sz="2400" spc="-59" dirty="0">
                <a:solidFill>
                  <a:srgbClr val="22373A"/>
                </a:solidFill>
                <a:cs typeface="Tahoma"/>
              </a:rPr>
              <a:t>not</a:t>
            </a:r>
            <a:endParaRPr sz="2400" dirty="0">
              <a:cs typeface="Tahoma"/>
            </a:endParaRPr>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3" cstate="print"/>
          <a:stretch>
            <a:fillRect/>
          </a:stretch>
        </p:blipFill>
        <p:spPr>
          <a:xfrm>
            <a:off x="3012037" y="1787777"/>
            <a:ext cx="6163677" cy="3403992"/>
          </a:xfrm>
          <a:prstGeom prst="rect">
            <a:avLst/>
          </a:prstGeom>
        </p:spPr>
      </p:pic>
      <p:sp>
        <p:nvSpPr>
          <p:cNvPr id="7" name="Title 6">
            <a:extLst>
              <a:ext uri="{FF2B5EF4-FFF2-40B4-BE49-F238E27FC236}">
                <a16:creationId xmlns:a16="http://schemas.microsoft.com/office/drawing/2014/main" id="{0E32555B-E647-5AEF-D99A-6B23A807DC63}"/>
              </a:ext>
            </a:extLst>
          </p:cNvPr>
          <p:cNvSpPr>
            <a:spLocks noGrp="1"/>
          </p:cNvSpPr>
          <p:nvPr>
            <p:ph type="title"/>
          </p:nvPr>
        </p:nvSpPr>
        <p:spPr/>
        <p:txBody>
          <a:bodyPr>
            <a:normAutofit/>
          </a:bodyPr>
          <a:lstStyle/>
          <a:p>
            <a:r>
              <a:rPr lang="en-US" dirty="0"/>
              <a:t>Link-State Routing</a:t>
            </a:r>
          </a:p>
        </p:txBody>
      </p:sp>
      <p:sp>
        <p:nvSpPr>
          <p:cNvPr id="4" name="object 4"/>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13</a:t>
            </a: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3" cstate="print"/>
          <a:stretch>
            <a:fillRect/>
          </a:stretch>
        </p:blipFill>
        <p:spPr>
          <a:xfrm>
            <a:off x="3012038" y="1773563"/>
            <a:ext cx="6163552" cy="3432500"/>
          </a:xfrm>
          <a:prstGeom prst="rect">
            <a:avLst/>
          </a:prstGeom>
        </p:spPr>
      </p:pic>
      <p:sp>
        <p:nvSpPr>
          <p:cNvPr id="4" name="object 4"/>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14</a:t>
            </a:r>
          </a:p>
        </p:txBody>
      </p:sp>
      <p:sp>
        <p:nvSpPr>
          <p:cNvPr id="8" name="Title 6">
            <a:extLst>
              <a:ext uri="{FF2B5EF4-FFF2-40B4-BE49-F238E27FC236}">
                <a16:creationId xmlns:a16="http://schemas.microsoft.com/office/drawing/2014/main" id="{02A0E37D-DABD-3C13-3861-7A97E6285861}"/>
              </a:ext>
            </a:extLst>
          </p:cNvPr>
          <p:cNvSpPr>
            <a:spLocks noGrp="1"/>
          </p:cNvSpPr>
          <p:nvPr>
            <p:ph type="title"/>
          </p:nvPr>
        </p:nvSpPr>
        <p:spPr/>
        <p:txBody>
          <a:bodyPr>
            <a:normAutofit/>
          </a:bodyPr>
          <a:lstStyle/>
          <a:p>
            <a:r>
              <a:rPr lang="en-US" dirty="0"/>
              <a:t>Link-State Routing</a:t>
            </a:r>
          </a:p>
        </p:txBody>
      </p:sp>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50" dirty="0"/>
              <a:t>Di</a:t>
            </a:r>
            <a:r>
              <a:rPr lang="en-GB" spc="-50" dirty="0"/>
              <a:t>j</a:t>
            </a:r>
            <a:r>
              <a:rPr spc="-50" dirty="0" err="1"/>
              <a:t>kstra’s</a:t>
            </a:r>
            <a:r>
              <a:rPr spc="129" dirty="0"/>
              <a:t> </a:t>
            </a:r>
            <a:r>
              <a:rPr spc="-79" dirty="0"/>
              <a:t>algorithm</a:t>
            </a:r>
          </a:p>
        </p:txBody>
      </p:sp>
      <p:sp>
        <p:nvSpPr>
          <p:cNvPr id="6" name="object 6"/>
          <p:cNvSpPr txBox="1">
            <a:spLocks noGrp="1"/>
          </p:cNvSpPr>
          <p:nvPr>
            <p:ph type="sldNum" sz="quarter" idx="4294967295"/>
          </p:nvPr>
        </p:nvSpPr>
        <p:spPr>
          <a:xfrm>
            <a:off x="7326313" y="6564313"/>
            <a:ext cx="4865687" cy="293687"/>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22373A"/>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35"/>
              </a:spcBef>
            </a:pPr>
            <a:fld id="{81D60167-4931-47E6-BA6A-407CBD079E47}" type="slidenum">
              <a:rPr lang="en-GB" spc="-25" smtClean="0"/>
              <a:pPr marL="38100">
                <a:spcBef>
                  <a:spcPts val="235"/>
                </a:spcBef>
              </a:pPr>
              <a:t>36</a:t>
            </a:fld>
            <a:endParaRPr spc="-50" dirty="0"/>
          </a:p>
        </p:txBody>
      </p:sp>
      <p:sp>
        <p:nvSpPr>
          <p:cNvPr id="3" name="object 3"/>
          <p:cNvSpPr txBox="1"/>
          <p:nvPr/>
        </p:nvSpPr>
        <p:spPr>
          <a:xfrm>
            <a:off x="2364316" y="2820734"/>
            <a:ext cx="7658310" cy="1299684"/>
          </a:xfrm>
          <a:prstGeom prst="rect">
            <a:avLst/>
          </a:prstGeom>
        </p:spPr>
        <p:txBody>
          <a:bodyPr vert="horz" wrap="square" lIns="0" tIns="85568" rIns="0" bIns="0" rtlCol="0">
            <a:spAutoFit/>
          </a:bodyPr>
          <a:lstStyle/>
          <a:p>
            <a:pPr marL="425330" indent="-351088">
              <a:spcBef>
                <a:spcPts val="674"/>
              </a:spcBef>
              <a:buFont typeface="Wingdings" pitchFamily="2" charset="2"/>
              <a:buChar char="q"/>
              <a:tabLst>
                <a:tab pos="426591" algn="l"/>
              </a:tabLst>
            </a:pPr>
            <a:r>
              <a:rPr sz="2400" spc="-30" dirty="0">
                <a:solidFill>
                  <a:srgbClr val="22373A"/>
                </a:solidFill>
                <a:cs typeface="Tahoma"/>
              </a:rPr>
              <a:t>Di</a:t>
            </a:r>
            <a:r>
              <a:rPr lang="en-GB" sz="2400" spc="-30" dirty="0">
                <a:solidFill>
                  <a:srgbClr val="22373A"/>
                </a:solidFill>
                <a:cs typeface="Tahoma"/>
              </a:rPr>
              <a:t>j</a:t>
            </a:r>
            <a:r>
              <a:rPr sz="2400" spc="-30" dirty="0" err="1">
                <a:solidFill>
                  <a:srgbClr val="22373A"/>
                </a:solidFill>
                <a:cs typeface="Tahoma"/>
              </a:rPr>
              <a:t>kstra’s</a:t>
            </a:r>
            <a:r>
              <a:rPr sz="2400" spc="40" dirty="0">
                <a:solidFill>
                  <a:srgbClr val="22373A"/>
                </a:solidFill>
                <a:cs typeface="Tahoma"/>
              </a:rPr>
              <a:t> </a:t>
            </a:r>
            <a:r>
              <a:rPr sz="2400" spc="-69" dirty="0">
                <a:solidFill>
                  <a:srgbClr val="22373A"/>
                </a:solidFill>
                <a:cs typeface="Tahoma"/>
              </a:rPr>
              <a:t>algorithm</a:t>
            </a:r>
            <a:r>
              <a:rPr sz="2400" spc="50" dirty="0">
                <a:solidFill>
                  <a:srgbClr val="22373A"/>
                </a:solidFill>
                <a:cs typeface="Tahoma"/>
              </a:rPr>
              <a:t> </a:t>
            </a:r>
            <a:r>
              <a:rPr sz="2400" spc="-69" dirty="0">
                <a:solidFill>
                  <a:srgbClr val="22373A"/>
                </a:solidFill>
                <a:cs typeface="Tahoma"/>
              </a:rPr>
              <a:t>is</a:t>
            </a:r>
            <a:r>
              <a:rPr sz="2400" spc="40" dirty="0">
                <a:solidFill>
                  <a:srgbClr val="22373A"/>
                </a:solidFill>
                <a:cs typeface="Tahoma"/>
              </a:rPr>
              <a:t> </a:t>
            </a:r>
            <a:r>
              <a:rPr sz="2400" spc="-109" dirty="0">
                <a:solidFill>
                  <a:srgbClr val="22373A"/>
                </a:solidFill>
                <a:cs typeface="Tahoma"/>
              </a:rPr>
              <a:t>an</a:t>
            </a:r>
            <a:r>
              <a:rPr sz="2400" spc="50" dirty="0">
                <a:solidFill>
                  <a:srgbClr val="22373A"/>
                </a:solidFill>
                <a:cs typeface="Tahoma"/>
              </a:rPr>
              <a:t> </a:t>
            </a:r>
            <a:r>
              <a:rPr sz="2400" spc="-69" dirty="0">
                <a:solidFill>
                  <a:srgbClr val="22373A"/>
                </a:solidFill>
                <a:cs typeface="Tahoma"/>
              </a:rPr>
              <a:t>efficient,</a:t>
            </a:r>
            <a:r>
              <a:rPr sz="2400" spc="40" dirty="0">
                <a:solidFill>
                  <a:srgbClr val="22373A"/>
                </a:solidFill>
                <a:cs typeface="Tahoma"/>
              </a:rPr>
              <a:t> </a:t>
            </a:r>
            <a:r>
              <a:rPr sz="2400" spc="-89" dirty="0">
                <a:solidFill>
                  <a:srgbClr val="22373A"/>
                </a:solidFill>
                <a:cs typeface="Tahoma"/>
              </a:rPr>
              <a:t>shortest</a:t>
            </a:r>
            <a:r>
              <a:rPr sz="2400" spc="50" dirty="0">
                <a:solidFill>
                  <a:srgbClr val="22373A"/>
                </a:solidFill>
                <a:cs typeface="Tahoma"/>
              </a:rPr>
              <a:t> </a:t>
            </a:r>
            <a:r>
              <a:rPr sz="2400" spc="-59" dirty="0">
                <a:solidFill>
                  <a:srgbClr val="22373A"/>
                </a:solidFill>
                <a:cs typeface="Tahoma"/>
              </a:rPr>
              <a:t>path</a:t>
            </a:r>
            <a:r>
              <a:rPr sz="2400" spc="40" dirty="0">
                <a:solidFill>
                  <a:srgbClr val="22373A"/>
                </a:solidFill>
                <a:cs typeface="Tahoma"/>
              </a:rPr>
              <a:t> </a:t>
            </a:r>
            <a:r>
              <a:rPr sz="2400" spc="-69" dirty="0">
                <a:solidFill>
                  <a:srgbClr val="22373A"/>
                </a:solidFill>
                <a:cs typeface="Tahoma"/>
              </a:rPr>
              <a:t>algorithm</a:t>
            </a:r>
            <a:r>
              <a:rPr sz="2400" spc="-103" baseline="27777" dirty="0">
                <a:solidFill>
                  <a:srgbClr val="22373A"/>
                </a:solidFill>
                <a:cs typeface="Arial"/>
              </a:rPr>
              <a:t>1</a:t>
            </a:r>
            <a:endParaRPr sz="2400" baseline="27777" dirty="0">
              <a:cs typeface="Arial"/>
            </a:endParaRPr>
          </a:p>
          <a:p>
            <a:pPr marL="425330" marR="60402" indent="-351088">
              <a:lnSpc>
                <a:spcPct val="118000"/>
              </a:lnSpc>
              <a:buFont typeface="Wingdings" pitchFamily="2" charset="2"/>
              <a:buChar char="q"/>
              <a:tabLst>
                <a:tab pos="426591" algn="l"/>
              </a:tabLst>
            </a:pPr>
            <a:r>
              <a:rPr sz="2400" spc="-89" dirty="0">
                <a:solidFill>
                  <a:srgbClr val="22373A"/>
                </a:solidFill>
                <a:cs typeface="Tahoma"/>
              </a:rPr>
              <a:t>It</a:t>
            </a:r>
            <a:r>
              <a:rPr sz="2400" spc="10" dirty="0">
                <a:solidFill>
                  <a:srgbClr val="22373A"/>
                </a:solidFill>
                <a:cs typeface="Tahoma"/>
              </a:rPr>
              <a:t> </a:t>
            </a:r>
            <a:r>
              <a:rPr sz="2400" spc="-69" dirty="0">
                <a:solidFill>
                  <a:srgbClr val="22373A"/>
                </a:solidFill>
                <a:cs typeface="Tahoma"/>
              </a:rPr>
              <a:t>calculates</a:t>
            </a:r>
            <a:r>
              <a:rPr sz="2400" spc="20" dirty="0">
                <a:solidFill>
                  <a:srgbClr val="22373A"/>
                </a:solidFill>
                <a:cs typeface="Tahoma"/>
              </a:rPr>
              <a:t> </a:t>
            </a:r>
            <a:r>
              <a:rPr sz="2400" spc="-79" dirty="0">
                <a:solidFill>
                  <a:srgbClr val="22373A"/>
                </a:solidFill>
                <a:cs typeface="Tahoma"/>
              </a:rPr>
              <a:t>the</a:t>
            </a:r>
            <a:r>
              <a:rPr sz="2400" spc="10" dirty="0">
                <a:solidFill>
                  <a:srgbClr val="22373A"/>
                </a:solidFill>
                <a:cs typeface="Tahoma"/>
              </a:rPr>
              <a:t> </a:t>
            </a:r>
            <a:r>
              <a:rPr sz="2400" spc="-69" dirty="0">
                <a:solidFill>
                  <a:srgbClr val="22373A"/>
                </a:solidFill>
                <a:cs typeface="Tahoma"/>
              </a:rPr>
              <a:t>min-cost</a:t>
            </a:r>
            <a:r>
              <a:rPr sz="2400" spc="20" dirty="0">
                <a:solidFill>
                  <a:srgbClr val="22373A"/>
                </a:solidFill>
                <a:cs typeface="Tahoma"/>
              </a:rPr>
              <a:t> </a:t>
            </a:r>
            <a:r>
              <a:rPr sz="2400" spc="-99" dirty="0">
                <a:solidFill>
                  <a:srgbClr val="22373A"/>
                </a:solidFill>
                <a:cs typeface="Tahoma"/>
              </a:rPr>
              <a:t>tree</a:t>
            </a:r>
            <a:r>
              <a:rPr sz="2400" spc="10" dirty="0">
                <a:solidFill>
                  <a:srgbClr val="22373A"/>
                </a:solidFill>
                <a:cs typeface="Tahoma"/>
              </a:rPr>
              <a:t> </a:t>
            </a:r>
            <a:r>
              <a:rPr sz="2400" spc="-79" dirty="0">
                <a:solidFill>
                  <a:srgbClr val="22373A"/>
                </a:solidFill>
                <a:cs typeface="Tahoma"/>
              </a:rPr>
              <a:t>from</a:t>
            </a:r>
            <a:r>
              <a:rPr sz="2400" spc="20" dirty="0">
                <a:solidFill>
                  <a:srgbClr val="22373A"/>
                </a:solidFill>
                <a:cs typeface="Tahoma"/>
              </a:rPr>
              <a:t> </a:t>
            </a:r>
            <a:r>
              <a:rPr sz="2400" spc="-109" dirty="0">
                <a:solidFill>
                  <a:srgbClr val="22373A"/>
                </a:solidFill>
                <a:cs typeface="Tahoma"/>
              </a:rPr>
              <a:t>a</a:t>
            </a:r>
            <a:r>
              <a:rPr sz="2400" spc="10" dirty="0">
                <a:solidFill>
                  <a:srgbClr val="22373A"/>
                </a:solidFill>
                <a:cs typeface="Tahoma"/>
              </a:rPr>
              <a:t> </a:t>
            </a:r>
            <a:r>
              <a:rPr sz="2400" spc="-89" dirty="0">
                <a:solidFill>
                  <a:srgbClr val="22373A"/>
                </a:solidFill>
                <a:cs typeface="Tahoma"/>
              </a:rPr>
              <a:t>single</a:t>
            </a:r>
            <a:r>
              <a:rPr sz="2400" spc="20" dirty="0">
                <a:solidFill>
                  <a:srgbClr val="22373A"/>
                </a:solidFill>
                <a:cs typeface="Tahoma"/>
              </a:rPr>
              <a:t> </a:t>
            </a:r>
            <a:r>
              <a:rPr sz="2400" spc="-109" dirty="0">
                <a:solidFill>
                  <a:srgbClr val="22373A"/>
                </a:solidFill>
                <a:cs typeface="Tahoma"/>
              </a:rPr>
              <a:t>source</a:t>
            </a:r>
            <a:r>
              <a:rPr sz="2400" spc="10" dirty="0">
                <a:solidFill>
                  <a:srgbClr val="22373A"/>
                </a:solidFill>
                <a:cs typeface="Tahoma"/>
              </a:rPr>
              <a:t> </a:t>
            </a:r>
            <a:r>
              <a:rPr sz="2400" spc="-69" dirty="0">
                <a:solidFill>
                  <a:srgbClr val="22373A"/>
                </a:solidFill>
                <a:cs typeface="Tahoma"/>
              </a:rPr>
              <a:t>throughout </a:t>
            </a:r>
            <a:r>
              <a:rPr sz="2400" spc="-644" dirty="0">
                <a:solidFill>
                  <a:srgbClr val="22373A"/>
                </a:solidFill>
                <a:cs typeface="Tahoma"/>
              </a:rPr>
              <a:t> </a:t>
            </a:r>
            <a:r>
              <a:rPr sz="2400" spc="-79" dirty="0">
                <a:solidFill>
                  <a:srgbClr val="22373A"/>
                </a:solidFill>
                <a:cs typeface="Tahoma"/>
              </a:rPr>
              <a:t>the</a:t>
            </a:r>
            <a:r>
              <a:rPr sz="2400" spc="20" dirty="0">
                <a:solidFill>
                  <a:srgbClr val="22373A"/>
                </a:solidFill>
                <a:cs typeface="Tahoma"/>
              </a:rPr>
              <a:t> </a:t>
            </a:r>
            <a:r>
              <a:rPr sz="2400" spc="-109" dirty="0">
                <a:solidFill>
                  <a:srgbClr val="22373A"/>
                </a:solidFill>
                <a:cs typeface="Tahoma"/>
              </a:rPr>
              <a:t>network</a:t>
            </a:r>
            <a:endParaRPr sz="2400" dirty="0">
              <a:cs typeface="Tahoma"/>
            </a:endParaRPr>
          </a:p>
        </p:txBody>
      </p:sp>
      <p:sp>
        <p:nvSpPr>
          <p:cNvPr id="4" name="object 4"/>
          <p:cNvSpPr/>
          <p:nvPr/>
        </p:nvSpPr>
        <p:spPr>
          <a:xfrm>
            <a:off x="2241577" y="5877469"/>
            <a:ext cx="3624044" cy="0"/>
          </a:xfrm>
          <a:custGeom>
            <a:avLst/>
            <a:gdLst/>
            <a:ahLst/>
            <a:cxnLst/>
            <a:rect l="l" t="t" r="r" b="b"/>
            <a:pathLst>
              <a:path w="1828800">
                <a:moveTo>
                  <a:pt x="0" y="0"/>
                </a:moveTo>
                <a:lnTo>
                  <a:pt x="1828800" y="0"/>
                </a:lnTo>
              </a:path>
            </a:pathLst>
          </a:custGeom>
          <a:ln w="5054">
            <a:solidFill>
              <a:srgbClr val="394B4E"/>
            </a:solidFill>
          </a:ln>
        </p:spPr>
        <p:txBody>
          <a:bodyPr wrap="square" lIns="0" tIns="0" rIns="0" bIns="0" rtlCol="0"/>
          <a:lstStyle/>
          <a:p>
            <a:endParaRPr sz="3567"/>
          </a:p>
        </p:txBody>
      </p:sp>
      <p:sp>
        <p:nvSpPr>
          <p:cNvPr id="5" name="object 5"/>
          <p:cNvSpPr txBox="1"/>
          <p:nvPr/>
        </p:nvSpPr>
        <p:spPr>
          <a:xfrm>
            <a:off x="2234127" y="5914966"/>
            <a:ext cx="6844158" cy="268055"/>
          </a:xfrm>
          <a:prstGeom prst="rect">
            <a:avLst/>
          </a:prstGeom>
        </p:spPr>
        <p:txBody>
          <a:bodyPr vert="horz" wrap="square" lIns="0" tIns="23909" rIns="0" bIns="0" rtlCol="0">
            <a:spAutoFit/>
          </a:bodyPr>
          <a:lstStyle/>
          <a:p>
            <a:pPr marL="75503">
              <a:spcBef>
                <a:spcPts val="188"/>
              </a:spcBef>
            </a:pPr>
            <a:r>
              <a:rPr sz="1784" spc="44" baseline="27777" dirty="0">
                <a:solidFill>
                  <a:srgbClr val="394B4E"/>
                </a:solidFill>
                <a:latin typeface="Arial"/>
                <a:cs typeface="Arial"/>
              </a:rPr>
              <a:t>1</a:t>
            </a:r>
            <a:r>
              <a:rPr sz="1585" spc="30" dirty="0">
                <a:solidFill>
                  <a:srgbClr val="394B4E"/>
                </a:solidFill>
                <a:latin typeface="Arial"/>
                <a:cs typeface="Arial"/>
              </a:rPr>
              <a:t>By</a:t>
            </a:r>
            <a:r>
              <a:rPr sz="1585" spc="139" dirty="0">
                <a:solidFill>
                  <a:srgbClr val="394B4E"/>
                </a:solidFill>
                <a:latin typeface="Arial"/>
                <a:cs typeface="Arial"/>
              </a:rPr>
              <a:t> </a:t>
            </a:r>
            <a:r>
              <a:rPr sz="1585" spc="-40" dirty="0">
                <a:solidFill>
                  <a:srgbClr val="394B4E"/>
                </a:solidFill>
                <a:latin typeface="Arial"/>
                <a:cs typeface="Arial"/>
              </a:rPr>
              <a:t>example:</a:t>
            </a:r>
            <a:r>
              <a:rPr lang="en-GB" sz="1585" spc="347" dirty="0">
                <a:solidFill>
                  <a:srgbClr val="394B4E"/>
                </a:solidFill>
                <a:latin typeface="Arial"/>
                <a:cs typeface="Arial"/>
              </a:rPr>
              <a:t> </a:t>
            </a:r>
            <a:r>
              <a:rPr sz="1585" spc="30" dirty="0">
                <a:solidFill>
                  <a:srgbClr val="394B4E"/>
                </a:solidFill>
                <a:latin typeface="Arial"/>
                <a:cs typeface="Arial"/>
                <a:hlinkClick r:id="rId3"/>
              </a:rPr>
              <a:t>https://www.cs.usfca.edu/</a:t>
            </a:r>
            <a:r>
              <a:rPr lang="en-GB" sz="1585" spc="30" dirty="0">
                <a:solidFill>
                  <a:srgbClr val="394B4E"/>
                </a:solidFill>
                <a:latin typeface="Arial"/>
                <a:cs typeface="Arial"/>
                <a:hlinkClick r:id="rId3"/>
              </a:rPr>
              <a:t>~</a:t>
            </a:r>
            <a:r>
              <a:rPr sz="1585" spc="20" dirty="0" err="1">
                <a:solidFill>
                  <a:srgbClr val="394B4E"/>
                </a:solidFill>
                <a:latin typeface="Arial"/>
                <a:cs typeface="Arial"/>
                <a:hlinkClick r:id="rId3"/>
              </a:rPr>
              <a:t>galles</a:t>
            </a:r>
            <a:r>
              <a:rPr sz="1585" spc="20" dirty="0">
                <a:solidFill>
                  <a:srgbClr val="394B4E"/>
                </a:solidFill>
                <a:latin typeface="Arial"/>
                <a:cs typeface="Arial"/>
                <a:hlinkClick r:id="rId3"/>
              </a:rPr>
              <a:t>/visualization/Dijkstra.html</a:t>
            </a:r>
            <a:endParaRPr sz="1585" dirty="0">
              <a:latin typeface="Arial"/>
              <a:cs typeface="Arial"/>
            </a:endParaRPr>
          </a:p>
        </p:txBody>
      </p:sp>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61160" y="853205"/>
            <a:ext cx="8990576" cy="843919"/>
          </a:xfrm>
          <a:prstGeom prst="rect">
            <a:avLst/>
          </a:prstGeom>
        </p:spPr>
        <p:txBody>
          <a:bodyPr vert="horz" wrap="square" lIns="0" tIns="23909" rIns="0" bIns="0" rtlCol="0">
            <a:spAutoFit/>
          </a:bodyPr>
          <a:lstStyle/>
          <a:p>
            <a:pPr>
              <a:spcBef>
                <a:spcPts val="30"/>
              </a:spcBef>
            </a:pPr>
            <a:endParaRPr sz="2675" dirty="0">
              <a:latin typeface="Arial"/>
              <a:cs typeface="Arial"/>
            </a:endParaRPr>
          </a:p>
          <a:p>
            <a:pPr marL="1019287" marR="10067" indent="-351088">
              <a:lnSpc>
                <a:spcPct val="118000"/>
              </a:lnSpc>
              <a:buChar char="•"/>
              <a:tabLst>
                <a:tab pos="1020544" algn="l"/>
              </a:tabLst>
            </a:pPr>
            <a:r>
              <a:rPr sz="2400" spc="-30" dirty="0">
                <a:solidFill>
                  <a:srgbClr val="22373A"/>
                </a:solidFill>
                <a:cs typeface="Tahoma"/>
              </a:rPr>
              <a:t>Start</a:t>
            </a:r>
            <a:r>
              <a:rPr sz="2400" spc="30" dirty="0">
                <a:solidFill>
                  <a:srgbClr val="22373A"/>
                </a:solidFill>
                <a:cs typeface="Tahoma"/>
              </a:rPr>
              <a:t> </a:t>
            </a:r>
            <a:r>
              <a:rPr sz="2400" spc="-79" dirty="0">
                <a:solidFill>
                  <a:srgbClr val="22373A"/>
                </a:solidFill>
                <a:cs typeface="Tahoma"/>
              </a:rPr>
              <a:t>from</a:t>
            </a:r>
            <a:r>
              <a:rPr sz="2400" spc="40" dirty="0">
                <a:solidFill>
                  <a:srgbClr val="22373A"/>
                </a:solidFill>
                <a:cs typeface="Tahoma"/>
              </a:rPr>
              <a:t> </a:t>
            </a:r>
            <a:r>
              <a:rPr sz="2400" spc="-89" dirty="0">
                <a:solidFill>
                  <a:srgbClr val="22373A"/>
                </a:solidFill>
                <a:cs typeface="Tahoma"/>
              </a:rPr>
              <a:t>self.</a:t>
            </a:r>
            <a:r>
              <a:rPr sz="2400" spc="287" dirty="0">
                <a:solidFill>
                  <a:srgbClr val="22373A"/>
                </a:solidFill>
                <a:cs typeface="Tahoma"/>
              </a:rPr>
              <a:t> </a:t>
            </a:r>
            <a:r>
              <a:rPr sz="2400" spc="50" dirty="0">
                <a:solidFill>
                  <a:srgbClr val="22373A"/>
                </a:solidFill>
                <a:cs typeface="Tahoma"/>
              </a:rPr>
              <a:t>All</a:t>
            </a:r>
            <a:r>
              <a:rPr sz="2400" spc="30" dirty="0">
                <a:solidFill>
                  <a:srgbClr val="22373A"/>
                </a:solidFill>
                <a:cs typeface="Tahoma"/>
              </a:rPr>
              <a:t> </a:t>
            </a:r>
            <a:r>
              <a:rPr sz="2400" spc="-79" dirty="0">
                <a:solidFill>
                  <a:srgbClr val="22373A"/>
                </a:solidFill>
                <a:cs typeface="Tahoma"/>
              </a:rPr>
              <a:t>other</a:t>
            </a:r>
            <a:r>
              <a:rPr sz="2400" spc="40" dirty="0">
                <a:solidFill>
                  <a:srgbClr val="22373A"/>
                </a:solidFill>
                <a:cs typeface="Tahoma"/>
              </a:rPr>
              <a:t> </a:t>
            </a:r>
            <a:r>
              <a:rPr sz="2400" spc="-119" dirty="0">
                <a:solidFill>
                  <a:srgbClr val="22373A"/>
                </a:solidFill>
                <a:cs typeface="Tahoma"/>
              </a:rPr>
              <a:t>nodes</a:t>
            </a:r>
            <a:r>
              <a:rPr sz="2400" spc="30" dirty="0">
                <a:solidFill>
                  <a:srgbClr val="22373A"/>
                </a:solidFill>
                <a:cs typeface="Tahoma"/>
              </a:rPr>
              <a:t> </a:t>
            </a:r>
            <a:r>
              <a:rPr sz="2400" spc="-139" dirty="0">
                <a:solidFill>
                  <a:srgbClr val="22373A"/>
                </a:solidFill>
                <a:cs typeface="Tahoma"/>
              </a:rPr>
              <a:t>are</a:t>
            </a:r>
            <a:r>
              <a:rPr sz="2400" spc="40" dirty="0">
                <a:solidFill>
                  <a:srgbClr val="22373A"/>
                </a:solidFill>
                <a:cs typeface="Tahoma"/>
              </a:rPr>
              <a:t> </a:t>
            </a:r>
            <a:r>
              <a:rPr sz="2400" spc="-99" dirty="0">
                <a:solidFill>
                  <a:srgbClr val="22373A"/>
                </a:solidFill>
                <a:cs typeface="Tahoma"/>
              </a:rPr>
              <a:t>unknown,</a:t>
            </a:r>
            <a:r>
              <a:rPr sz="2400" spc="40" dirty="0">
                <a:solidFill>
                  <a:srgbClr val="22373A"/>
                </a:solidFill>
                <a:cs typeface="Tahoma"/>
              </a:rPr>
              <a:t> </a:t>
            </a:r>
            <a:r>
              <a:rPr sz="2400" spc="-129" dirty="0">
                <a:solidFill>
                  <a:srgbClr val="22373A"/>
                </a:solidFill>
                <a:cs typeface="Tahoma"/>
              </a:rPr>
              <a:t>hence</a:t>
            </a:r>
            <a:r>
              <a:rPr sz="2400" spc="30" dirty="0">
                <a:solidFill>
                  <a:srgbClr val="22373A"/>
                </a:solidFill>
                <a:cs typeface="Tahoma"/>
              </a:rPr>
              <a:t> </a:t>
            </a:r>
            <a:r>
              <a:rPr sz="2400" spc="-50" dirty="0">
                <a:solidFill>
                  <a:srgbClr val="22373A"/>
                </a:solidFill>
                <a:cs typeface="Tahoma"/>
              </a:rPr>
              <a:t>infinite </a:t>
            </a:r>
            <a:r>
              <a:rPr sz="2400" spc="-644" dirty="0">
                <a:solidFill>
                  <a:srgbClr val="22373A"/>
                </a:solidFill>
                <a:cs typeface="Tahoma"/>
              </a:rPr>
              <a:t> </a:t>
            </a:r>
            <a:r>
              <a:rPr sz="2400" spc="-79" dirty="0">
                <a:solidFill>
                  <a:srgbClr val="22373A"/>
                </a:solidFill>
                <a:cs typeface="Tahoma"/>
              </a:rPr>
              <a:t>costs</a:t>
            </a:r>
            <a:endParaRPr sz="2400" dirty="0">
              <a:cs typeface="Tahoma"/>
            </a:endParaRPr>
          </a:p>
        </p:txBody>
      </p:sp>
      <p:pic>
        <p:nvPicPr>
          <p:cNvPr id="3" name="object 3"/>
          <p:cNvPicPr/>
          <p:nvPr/>
        </p:nvPicPr>
        <p:blipFill>
          <a:blip r:embed="rId3" cstate="print"/>
          <a:stretch>
            <a:fillRect/>
          </a:stretch>
        </p:blipFill>
        <p:spPr>
          <a:xfrm>
            <a:off x="3012037" y="2039204"/>
            <a:ext cx="6163728" cy="4089205"/>
          </a:xfrm>
          <a:prstGeom prst="rect">
            <a:avLst/>
          </a:prstGeom>
        </p:spPr>
      </p:pic>
      <p:sp>
        <p:nvSpPr>
          <p:cNvPr id="5" name="Title 4">
            <a:extLst>
              <a:ext uri="{FF2B5EF4-FFF2-40B4-BE49-F238E27FC236}">
                <a16:creationId xmlns:a16="http://schemas.microsoft.com/office/drawing/2014/main" id="{96716286-1D15-75EB-7168-5A9E706AEF32}"/>
              </a:ext>
            </a:extLst>
          </p:cNvPr>
          <p:cNvSpPr>
            <a:spLocks noGrp="1"/>
          </p:cNvSpPr>
          <p:nvPr>
            <p:ph type="title"/>
          </p:nvPr>
        </p:nvSpPr>
        <p:spPr/>
        <p:txBody>
          <a:bodyPr>
            <a:normAutofit/>
          </a:bodyPr>
          <a:lstStyle/>
          <a:p>
            <a:r>
              <a:rPr lang="en-US" dirty="0"/>
              <a:t>Dijkstra’s algorithm example</a:t>
            </a:r>
          </a:p>
        </p:txBody>
      </p:sp>
      <p:sp>
        <p:nvSpPr>
          <p:cNvPr id="4" name="object 4"/>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16</a:t>
            </a:r>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14652" y="1005845"/>
            <a:ext cx="4423095" cy="358348"/>
          </a:xfrm>
          <a:prstGeom prst="rect">
            <a:avLst/>
          </a:prstGeom>
        </p:spPr>
        <p:txBody>
          <a:bodyPr vert="horz" wrap="square" lIns="0" tIns="22650" rIns="0" bIns="0" rtlCol="0">
            <a:spAutoFit/>
          </a:bodyPr>
          <a:lstStyle/>
          <a:p>
            <a:pPr marL="374997" indent="-351088">
              <a:spcBef>
                <a:spcPts val="178"/>
              </a:spcBef>
              <a:buChar char="•"/>
              <a:tabLst>
                <a:tab pos="376255" algn="l"/>
              </a:tabLst>
            </a:pPr>
            <a:r>
              <a:rPr sz="2180" spc="-50" dirty="0">
                <a:solidFill>
                  <a:srgbClr val="22373A"/>
                </a:solidFill>
                <a:latin typeface="Tahoma"/>
                <a:cs typeface="Tahoma"/>
              </a:rPr>
              <a:t>Update</a:t>
            </a:r>
            <a:r>
              <a:rPr sz="2180" spc="20" dirty="0">
                <a:solidFill>
                  <a:srgbClr val="22373A"/>
                </a:solidFill>
                <a:latin typeface="Tahoma"/>
                <a:cs typeface="Tahoma"/>
              </a:rPr>
              <a:t> </a:t>
            </a:r>
            <a:r>
              <a:rPr sz="2180" spc="-99" dirty="0">
                <a:solidFill>
                  <a:srgbClr val="22373A"/>
                </a:solidFill>
                <a:latin typeface="Tahoma"/>
                <a:cs typeface="Tahoma"/>
              </a:rPr>
              <a:t>neighbours</a:t>
            </a:r>
            <a:r>
              <a:rPr sz="2180" spc="20" dirty="0">
                <a:solidFill>
                  <a:srgbClr val="22373A"/>
                </a:solidFill>
                <a:latin typeface="Tahoma"/>
                <a:cs typeface="Tahoma"/>
              </a:rPr>
              <a:t> </a:t>
            </a:r>
            <a:r>
              <a:rPr sz="2180" spc="-50" dirty="0">
                <a:solidFill>
                  <a:srgbClr val="22373A"/>
                </a:solidFill>
                <a:latin typeface="Tahoma"/>
                <a:cs typeface="Tahoma"/>
              </a:rPr>
              <a:t>with</a:t>
            </a:r>
            <a:r>
              <a:rPr sz="2180" spc="20" dirty="0">
                <a:solidFill>
                  <a:srgbClr val="22373A"/>
                </a:solidFill>
                <a:latin typeface="Tahoma"/>
                <a:cs typeface="Tahoma"/>
              </a:rPr>
              <a:t> </a:t>
            </a:r>
            <a:r>
              <a:rPr sz="2180" spc="-59" dirty="0">
                <a:solidFill>
                  <a:srgbClr val="22373A"/>
                </a:solidFill>
                <a:latin typeface="Tahoma"/>
                <a:cs typeface="Tahoma"/>
              </a:rPr>
              <a:t>their</a:t>
            </a:r>
            <a:r>
              <a:rPr sz="2180" spc="20" dirty="0">
                <a:solidFill>
                  <a:srgbClr val="22373A"/>
                </a:solidFill>
                <a:latin typeface="Tahoma"/>
                <a:cs typeface="Tahoma"/>
              </a:rPr>
              <a:t> </a:t>
            </a:r>
            <a:r>
              <a:rPr sz="2180" spc="-79" dirty="0">
                <a:solidFill>
                  <a:srgbClr val="22373A"/>
                </a:solidFill>
                <a:latin typeface="Tahoma"/>
                <a:cs typeface="Tahoma"/>
              </a:rPr>
              <a:t>costs</a:t>
            </a:r>
            <a:endParaRPr sz="2180">
              <a:latin typeface="Tahoma"/>
              <a:cs typeface="Tahoma"/>
            </a:endParaRPr>
          </a:p>
        </p:txBody>
      </p:sp>
      <p:pic>
        <p:nvPicPr>
          <p:cNvPr id="4" name="object 4"/>
          <p:cNvPicPr/>
          <p:nvPr/>
        </p:nvPicPr>
        <p:blipFill>
          <a:blip r:embed="rId3" cstate="print"/>
          <a:stretch>
            <a:fillRect/>
          </a:stretch>
        </p:blipFill>
        <p:spPr>
          <a:xfrm>
            <a:off x="3012037" y="1837768"/>
            <a:ext cx="6163728" cy="4089205"/>
          </a:xfrm>
          <a:prstGeom prst="rect">
            <a:avLst/>
          </a:prstGeom>
        </p:spPr>
      </p:pic>
      <p:sp>
        <p:nvSpPr>
          <p:cNvPr id="6" name="Title 5">
            <a:extLst>
              <a:ext uri="{FF2B5EF4-FFF2-40B4-BE49-F238E27FC236}">
                <a16:creationId xmlns:a16="http://schemas.microsoft.com/office/drawing/2014/main" id="{E99BC884-8587-6B39-36CA-E2CB80CFC0AA}"/>
              </a:ext>
            </a:extLst>
          </p:cNvPr>
          <p:cNvSpPr>
            <a:spLocks noGrp="1"/>
          </p:cNvSpPr>
          <p:nvPr>
            <p:ph type="title"/>
          </p:nvPr>
        </p:nvSpPr>
        <p:spPr/>
        <p:txBody>
          <a:bodyPr>
            <a:normAutofit/>
          </a:bodyPr>
          <a:lstStyle/>
          <a:p>
            <a:r>
              <a:rPr lang="en-US" dirty="0"/>
              <a:t>Dijkstra’s algorithm example</a:t>
            </a:r>
          </a:p>
        </p:txBody>
      </p:sp>
      <p:sp>
        <p:nvSpPr>
          <p:cNvPr id="5" name="object 5"/>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17</a:t>
            </a:r>
          </a:p>
        </p:txBody>
      </p:sp>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5904" y="796628"/>
            <a:ext cx="10115993" cy="801599"/>
          </a:xfrm>
          <a:prstGeom prst="rect">
            <a:avLst/>
          </a:prstGeom>
        </p:spPr>
        <p:txBody>
          <a:bodyPr vert="horz" wrap="square" lIns="0" tIns="23909" rIns="0" bIns="0" rtlCol="0">
            <a:spAutoFit/>
          </a:bodyPr>
          <a:lstStyle/>
          <a:p>
            <a:pPr marL="342900" indent="-342900">
              <a:spcBef>
                <a:spcPts val="30"/>
              </a:spcBef>
              <a:buFont typeface="Wingdings" pitchFamily="2" charset="2"/>
              <a:buChar char="q"/>
            </a:pPr>
            <a:endParaRPr lang="en-GB" sz="2400" dirty="0">
              <a:cs typeface="Arial"/>
            </a:endParaRPr>
          </a:p>
          <a:p>
            <a:pPr marL="1019287" marR="10067" indent="-351088">
              <a:lnSpc>
                <a:spcPct val="118000"/>
              </a:lnSpc>
              <a:buFont typeface="Wingdings" pitchFamily="2" charset="2"/>
              <a:buChar char="q"/>
              <a:tabLst>
                <a:tab pos="1020544" algn="l"/>
              </a:tabLst>
            </a:pPr>
            <a:r>
              <a:rPr lang="en-GB" sz="2400" spc="-20" dirty="0">
                <a:solidFill>
                  <a:srgbClr val="22373A"/>
                </a:solidFill>
                <a:cs typeface="Tahoma"/>
              </a:rPr>
              <a:t>N1</a:t>
            </a:r>
            <a:r>
              <a:rPr lang="en-GB" sz="2400" spc="20" dirty="0">
                <a:solidFill>
                  <a:srgbClr val="22373A"/>
                </a:solidFill>
                <a:cs typeface="Tahoma"/>
              </a:rPr>
              <a:t> </a:t>
            </a:r>
            <a:r>
              <a:rPr lang="en-GB" sz="2400" spc="-69" dirty="0">
                <a:solidFill>
                  <a:srgbClr val="22373A"/>
                </a:solidFill>
                <a:cs typeface="Tahoma"/>
              </a:rPr>
              <a:t>is</a:t>
            </a:r>
            <a:r>
              <a:rPr lang="en-GB" sz="2400" spc="30" dirty="0">
                <a:solidFill>
                  <a:srgbClr val="22373A"/>
                </a:solidFill>
                <a:cs typeface="Tahoma"/>
              </a:rPr>
              <a:t> </a:t>
            </a:r>
            <a:r>
              <a:rPr lang="en-GB" sz="2400" spc="-119" dirty="0">
                <a:solidFill>
                  <a:srgbClr val="22373A"/>
                </a:solidFill>
                <a:cs typeface="Tahoma"/>
              </a:rPr>
              <a:t>marked</a:t>
            </a:r>
            <a:r>
              <a:rPr lang="en-GB" sz="2400" spc="30" dirty="0">
                <a:solidFill>
                  <a:srgbClr val="22373A"/>
                </a:solidFill>
                <a:cs typeface="Tahoma"/>
              </a:rPr>
              <a:t> </a:t>
            </a:r>
            <a:r>
              <a:rPr lang="en-GB" sz="2400" spc="-129" dirty="0">
                <a:solidFill>
                  <a:srgbClr val="22373A"/>
                </a:solidFill>
                <a:cs typeface="Tahoma"/>
              </a:rPr>
              <a:t>as</a:t>
            </a:r>
            <a:r>
              <a:rPr lang="en-GB" sz="2400" spc="30" dirty="0">
                <a:solidFill>
                  <a:srgbClr val="22373A"/>
                </a:solidFill>
                <a:cs typeface="Tahoma"/>
              </a:rPr>
              <a:t> </a:t>
            </a:r>
            <a:r>
              <a:rPr lang="en-GB" sz="2400" spc="-109" dirty="0">
                <a:solidFill>
                  <a:srgbClr val="22373A"/>
                </a:solidFill>
                <a:cs typeface="Tahoma"/>
              </a:rPr>
              <a:t>done.</a:t>
            </a:r>
            <a:r>
              <a:rPr lang="en-GB" sz="2400" spc="277" dirty="0">
                <a:solidFill>
                  <a:srgbClr val="22373A"/>
                </a:solidFill>
                <a:cs typeface="Tahoma"/>
              </a:rPr>
              <a:t> </a:t>
            </a:r>
            <a:r>
              <a:rPr lang="en-GB" sz="2400" spc="-89" dirty="0">
                <a:solidFill>
                  <a:srgbClr val="22373A"/>
                </a:solidFill>
                <a:cs typeface="Tahoma"/>
              </a:rPr>
              <a:t>Choose</a:t>
            </a:r>
            <a:r>
              <a:rPr lang="en-GB" sz="2400" spc="30" dirty="0">
                <a:solidFill>
                  <a:srgbClr val="22373A"/>
                </a:solidFill>
                <a:cs typeface="Tahoma"/>
              </a:rPr>
              <a:t> </a:t>
            </a:r>
            <a:r>
              <a:rPr lang="en-GB" sz="2400" spc="-79" dirty="0">
                <a:solidFill>
                  <a:srgbClr val="22373A"/>
                </a:solidFill>
                <a:cs typeface="Tahoma"/>
              </a:rPr>
              <a:t>next</a:t>
            </a:r>
            <a:r>
              <a:rPr lang="en-GB" sz="2400" spc="30" dirty="0">
                <a:solidFill>
                  <a:srgbClr val="22373A"/>
                </a:solidFill>
                <a:cs typeface="Tahoma"/>
              </a:rPr>
              <a:t> </a:t>
            </a:r>
            <a:r>
              <a:rPr lang="en-GB" sz="2400" spc="-109" dirty="0">
                <a:solidFill>
                  <a:srgbClr val="22373A"/>
                </a:solidFill>
                <a:cs typeface="Tahoma"/>
              </a:rPr>
              <a:t>lowest</a:t>
            </a:r>
            <a:r>
              <a:rPr lang="en-GB" sz="2400" spc="30" dirty="0">
                <a:solidFill>
                  <a:srgbClr val="22373A"/>
                </a:solidFill>
                <a:cs typeface="Tahoma"/>
              </a:rPr>
              <a:t> </a:t>
            </a:r>
            <a:r>
              <a:rPr lang="en-GB" sz="2400" spc="-69" dirty="0">
                <a:solidFill>
                  <a:srgbClr val="22373A"/>
                </a:solidFill>
                <a:cs typeface="Tahoma"/>
              </a:rPr>
              <a:t>cost</a:t>
            </a:r>
            <a:r>
              <a:rPr lang="en-GB" sz="2400" spc="30" dirty="0">
                <a:solidFill>
                  <a:srgbClr val="22373A"/>
                </a:solidFill>
                <a:cs typeface="Tahoma"/>
              </a:rPr>
              <a:t> </a:t>
            </a:r>
            <a:r>
              <a:rPr lang="en-GB" sz="2400" spc="-69" dirty="0">
                <a:solidFill>
                  <a:srgbClr val="22373A"/>
                </a:solidFill>
                <a:cs typeface="Tahoma"/>
              </a:rPr>
              <a:t>(either</a:t>
            </a:r>
            <a:r>
              <a:rPr lang="en-GB" sz="2400" spc="30" dirty="0">
                <a:solidFill>
                  <a:srgbClr val="22373A"/>
                </a:solidFill>
                <a:cs typeface="Tahoma"/>
              </a:rPr>
              <a:t> </a:t>
            </a:r>
            <a:r>
              <a:rPr lang="en-GB" sz="2400" spc="-20" dirty="0">
                <a:solidFill>
                  <a:srgbClr val="22373A"/>
                </a:solidFill>
                <a:cs typeface="Tahoma"/>
              </a:rPr>
              <a:t>N2</a:t>
            </a:r>
            <a:r>
              <a:rPr lang="en-GB" sz="2400" spc="30" dirty="0">
                <a:solidFill>
                  <a:srgbClr val="22373A"/>
                </a:solidFill>
                <a:cs typeface="Tahoma"/>
              </a:rPr>
              <a:t> </a:t>
            </a:r>
            <a:r>
              <a:rPr lang="en-GB" sz="2400" spc="-119" dirty="0">
                <a:solidFill>
                  <a:srgbClr val="22373A"/>
                </a:solidFill>
                <a:cs typeface="Tahoma"/>
              </a:rPr>
              <a:t>or </a:t>
            </a:r>
            <a:r>
              <a:rPr lang="en-GB" sz="2400" spc="-654" dirty="0">
                <a:solidFill>
                  <a:srgbClr val="22373A"/>
                </a:solidFill>
                <a:cs typeface="Tahoma"/>
              </a:rPr>
              <a:t> </a:t>
            </a:r>
            <a:r>
              <a:rPr lang="en-GB" sz="2400" spc="-20" dirty="0">
                <a:solidFill>
                  <a:srgbClr val="22373A"/>
                </a:solidFill>
                <a:cs typeface="Tahoma"/>
              </a:rPr>
              <a:t>N3</a:t>
            </a:r>
            <a:r>
              <a:rPr lang="en-GB" sz="2400" spc="20" dirty="0">
                <a:solidFill>
                  <a:srgbClr val="22373A"/>
                </a:solidFill>
                <a:cs typeface="Tahoma"/>
              </a:rPr>
              <a:t> </a:t>
            </a:r>
            <a:r>
              <a:rPr lang="en-GB" sz="2400" spc="-30" dirty="0">
                <a:solidFill>
                  <a:srgbClr val="22373A"/>
                </a:solidFill>
                <a:cs typeface="Tahoma"/>
              </a:rPr>
              <a:t>at</a:t>
            </a:r>
            <a:r>
              <a:rPr lang="en-GB" sz="2400" spc="30" dirty="0">
                <a:solidFill>
                  <a:srgbClr val="22373A"/>
                </a:solidFill>
                <a:cs typeface="Tahoma"/>
              </a:rPr>
              <a:t> </a:t>
            </a:r>
            <a:r>
              <a:rPr lang="en-GB" sz="2400" spc="-79" dirty="0">
                <a:solidFill>
                  <a:srgbClr val="22373A"/>
                </a:solidFill>
                <a:cs typeface="Tahoma"/>
              </a:rPr>
              <a:t>random)</a:t>
            </a:r>
            <a:endParaRPr lang="en-GB" sz="2400" dirty="0">
              <a:cs typeface="Tahoma"/>
            </a:endParaRPr>
          </a:p>
        </p:txBody>
      </p:sp>
      <p:pic>
        <p:nvPicPr>
          <p:cNvPr id="3" name="object 3"/>
          <p:cNvPicPr/>
          <p:nvPr/>
        </p:nvPicPr>
        <p:blipFill>
          <a:blip r:embed="rId3" cstate="print"/>
          <a:stretch>
            <a:fillRect/>
          </a:stretch>
        </p:blipFill>
        <p:spPr>
          <a:xfrm>
            <a:off x="3012037" y="2104813"/>
            <a:ext cx="6163728" cy="4089205"/>
          </a:xfrm>
          <a:prstGeom prst="rect">
            <a:avLst/>
          </a:prstGeom>
        </p:spPr>
      </p:pic>
      <p:sp>
        <p:nvSpPr>
          <p:cNvPr id="5" name="Title 4">
            <a:extLst>
              <a:ext uri="{FF2B5EF4-FFF2-40B4-BE49-F238E27FC236}">
                <a16:creationId xmlns:a16="http://schemas.microsoft.com/office/drawing/2014/main" id="{2133A01B-C7A1-F80B-87D8-FB5988CF858C}"/>
              </a:ext>
            </a:extLst>
          </p:cNvPr>
          <p:cNvSpPr>
            <a:spLocks noGrp="1"/>
          </p:cNvSpPr>
          <p:nvPr>
            <p:ph type="title"/>
          </p:nvPr>
        </p:nvSpPr>
        <p:spPr/>
        <p:txBody>
          <a:bodyPr>
            <a:normAutofit/>
          </a:bodyPr>
          <a:lstStyle/>
          <a:p>
            <a:r>
              <a:rPr lang="en-US" dirty="0"/>
              <a:t>Dijkstra’s algorithm example</a:t>
            </a:r>
          </a:p>
        </p:txBody>
      </p:sp>
      <p:sp>
        <p:nvSpPr>
          <p:cNvPr id="4" name="object 4"/>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18</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30" dirty="0"/>
              <a:t>Manual</a:t>
            </a:r>
          </a:p>
        </p:txBody>
      </p:sp>
      <p:sp>
        <p:nvSpPr>
          <p:cNvPr id="3" name="object 3"/>
          <p:cNvSpPr txBox="1"/>
          <p:nvPr/>
        </p:nvSpPr>
        <p:spPr>
          <a:xfrm>
            <a:off x="2414651" y="2694572"/>
            <a:ext cx="7137353" cy="1756091"/>
          </a:xfrm>
          <a:prstGeom prst="rect">
            <a:avLst/>
          </a:prstGeom>
        </p:spPr>
        <p:txBody>
          <a:bodyPr vert="horz" wrap="square" lIns="0" tIns="85568" rIns="0" bIns="0" rtlCol="0">
            <a:spAutoFit/>
          </a:bodyPr>
          <a:lstStyle/>
          <a:p>
            <a:pPr marL="374997" indent="-351088">
              <a:spcBef>
                <a:spcPts val="674"/>
              </a:spcBef>
              <a:buFont typeface="Wingdings" pitchFamily="2" charset="2"/>
              <a:buChar char="q"/>
              <a:tabLst>
                <a:tab pos="376255" algn="l"/>
              </a:tabLst>
            </a:pPr>
            <a:r>
              <a:rPr sz="2400" spc="-59" dirty="0">
                <a:solidFill>
                  <a:srgbClr val="22373A"/>
                </a:solidFill>
                <a:cs typeface="Tahoma"/>
              </a:rPr>
              <a:t>Simplest</a:t>
            </a:r>
            <a:r>
              <a:rPr sz="2400" spc="20" dirty="0">
                <a:solidFill>
                  <a:srgbClr val="22373A"/>
                </a:solidFill>
                <a:cs typeface="Tahoma"/>
              </a:rPr>
              <a:t> </a:t>
            </a:r>
            <a:r>
              <a:rPr sz="2400" spc="-159" dirty="0">
                <a:solidFill>
                  <a:srgbClr val="22373A"/>
                </a:solidFill>
                <a:cs typeface="Tahoma"/>
              </a:rPr>
              <a:t>way</a:t>
            </a:r>
            <a:r>
              <a:rPr sz="2400" spc="30" dirty="0">
                <a:solidFill>
                  <a:srgbClr val="22373A"/>
                </a:solidFill>
                <a:cs typeface="Tahoma"/>
              </a:rPr>
              <a:t> </a:t>
            </a:r>
            <a:r>
              <a:rPr sz="2400" spc="-69" dirty="0">
                <a:solidFill>
                  <a:srgbClr val="22373A"/>
                </a:solidFill>
                <a:cs typeface="Tahoma"/>
              </a:rPr>
              <a:t>is</a:t>
            </a:r>
            <a:r>
              <a:rPr sz="2400" spc="30" dirty="0">
                <a:solidFill>
                  <a:srgbClr val="22373A"/>
                </a:solidFill>
                <a:cs typeface="Tahoma"/>
              </a:rPr>
              <a:t> </a:t>
            </a:r>
            <a:r>
              <a:rPr sz="2400" spc="-30" dirty="0">
                <a:solidFill>
                  <a:srgbClr val="22373A"/>
                </a:solidFill>
                <a:cs typeface="Tahoma"/>
              </a:rPr>
              <a:t>to</a:t>
            </a:r>
            <a:r>
              <a:rPr sz="2400" spc="30" dirty="0">
                <a:solidFill>
                  <a:srgbClr val="22373A"/>
                </a:solidFill>
                <a:cs typeface="Tahoma"/>
              </a:rPr>
              <a:t> </a:t>
            </a:r>
            <a:r>
              <a:rPr sz="2400" spc="-79" dirty="0">
                <a:solidFill>
                  <a:srgbClr val="22373A"/>
                </a:solidFill>
                <a:cs typeface="Tahoma"/>
              </a:rPr>
              <a:t>manually</a:t>
            </a:r>
            <a:r>
              <a:rPr sz="2400" spc="30" dirty="0">
                <a:solidFill>
                  <a:srgbClr val="22373A"/>
                </a:solidFill>
                <a:cs typeface="Tahoma"/>
              </a:rPr>
              <a:t> </a:t>
            </a:r>
            <a:r>
              <a:rPr sz="2400" spc="-99" dirty="0">
                <a:solidFill>
                  <a:srgbClr val="22373A"/>
                </a:solidFill>
                <a:cs typeface="Tahoma"/>
              </a:rPr>
              <a:t>record</a:t>
            </a:r>
            <a:r>
              <a:rPr sz="2400" spc="30" dirty="0">
                <a:solidFill>
                  <a:srgbClr val="22373A"/>
                </a:solidFill>
                <a:cs typeface="Tahoma"/>
              </a:rPr>
              <a:t> </a:t>
            </a:r>
            <a:r>
              <a:rPr sz="2400" spc="-139" dirty="0">
                <a:solidFill>
                  <a:srgbClr val="22373A"/>
                </a:solidFill>
                <a:cs typeface="Tahoma"/>
              </a:rPr>
              <a:t>where</a:t>
            </a:r>
            <a:r>
              <a:rPr sz="2400" spc="30" dirty="0">
                <a:solidFill>
                  <a:srgbClr val="22373A"/>
                </a:solidFill>
                <a:cs typeface="Tahoma"/>
              </a:rPr>
              <a:t> </a:t>
            </a:r>
            <a:r>
              <a:rPr sz="2400" spc="-109" dirty="0">
                <a:solidFill>
                  <a:srgbClr val="22373A"/>
                </a:solidFill>
                <a:cs typeface="Tahoma"/>
              </a:rPr>
              <a:t>a</a:t>
            </a:r>
            <a:r>
              <a:rPr sz="2400" spc="30" dirty="0">
                <a:solidFill>
                  <a:srgbClr val="22373A"/>
                </a:solidFill>
                <a:cs typeface="Tahoma"/>
              </a:rPr>
              <a:t> </a:t>
            </a:r>
            <a:r>
              <a:rPr sz="2400" spc="-99" dirty="0">
                <a:solidFill>
                  <a:srgbClr val="22373A"/>
                </a:solidFill>
                <a:cs typeface="Tahoma"/>
              </a:rPr>
              <a:t>device</a:t>
            </a:r>
            <a:r>
              <a:rPr sz="2400" spc="30" dirty="0">
                <a:solidFill>
                  <a:srgbClr val="22373A"/>
                </a:solidFill>
                <a:cs typeface="Tahoma"/>
              </a:rPr>
              <a:t> </a:t>
            </a:r>
            <a:r>
              <a:rPr sz="2400" spc="-159" dirty="0">
                <a:solidFill>
                  <a:srgbClr val="22373A"/>
                </a:solidFill>
                <a:cs typeface="Tahoma"/>
              </a:rPr>
              <a:t>was</a:t>
            </a:r>
            <a:r>
              <a:rPr sz="2400" spc="30" dirty="0">
                <a:solidFill>
                  <a:srgbClr val="22373A"/>
                </a:solidFill>
                <a:cs typeface="Tahoma"/>
              </a:rPr>
              <a:t> </a:t>
            </a:r>
            <a:r>
              <a:rPr sz="2400" spc="-40" dirty="0">
                <a:solidFill>
                  <a:srgbClr val="22373A"/>
                </a:solidFill>
                <a:cs typeface="Tahoma"/>
              </a:rPr>
              <a:t>left</a:t>
            </a:r>
            <a:endParaRPr sz="2400" dirty="0">
              <a:cs typeface="Tahoma"/>
            </a:endParaRPr>
          </a:p>
          <a:p>
            <a:pPr marL="374997" indent="-351088">
              <a:spcBef>
                <a:spcPts val="466"/>
              </a:spcBef>
              <a:buFont typeface="Wingdings" pitchFamily="2" charset="2"/>
              <a:buChar char="q"/>
              <a:tabLst>
                <a:tab pos="376255" algn="l"/>
              </a:tabLst>
            </a:pPr>
            <a:r>
              <a:rPr sz="2400" spc="-20" dirty="0">
                <a:solidFill>
                  <a:srgbClr val="22373A"/>
                </a:solidFill>
                <a:cs typeface="Tahoma"/>
              </a:rPr>
              <a:t>No</a:t>
            </a:r>
            <a:r>
              <a:rPr sz="2400" spc="10" dirty="0">
                <a:solidFill>
                  <a:srgbClr val="22373A"/>
                </a:solidFill>
                <a:cs typeface="Tahoma"/>
              </a:rPr>
              <a:t> </a:t>
            </a:r>
            <a:r>
              <a:rPr sz="2400" spc="-50" dirty="0">
                <a:solidFill>
                  <a:srgbClr val="22373A"/>
                </a:solidFill>
                <a:cs typeface="Tahoma"/>
              </a:rPr>
              <a:t>additional</a:t>
            </a:r>
            <a:r>
              <a:rPr sz="2400" spc="20" dirty="0">
                <a:solidFill>
                  <a:srgbClr val="22373A"/>
                </a:solidFill>
                <a:cs typeface="Tahoma"/>
              </a:rPr>
              <a:t> </a:t>
            </a:r>
            <a:r>
              <a:rPr sz="2400" spc="-99" dirty="0">
                <a:solidFill>
                  <a:srgbClr val="22373A"/>
                </a:solidFill>
                <a:cs typeface="Tahoma"/>
              </a:rPr>
              <a:t>device</a:t>
            </a:r>
            <a:r>
              <a:rPr sz="2400" spc="10" dirty="0">
                <a:solidFill>
                  <a:srgbClr val="22373A"/>
                </a:solidFill>
                <a:cs typeface="Tahoma"/>
              </a:rPr>
              <a:t> </a:t>
            </a:r>
            <a:r>
              <a:rPr sz="2400" spc="-129" dirty="0">
                <a:solidFill>
                  <a:srgbClr val="22373A"/>
                </a:solidFill>
                <a:cs typeface="Tahoma"/>
              </a:rPr>
              <a:t>hardware</a:t>
            </a:r>
            <a:r>
              <a:rPr sz="2400" spc="20" dirty="0">
                <a:solidFill>
                  <a:srgbClr val="22373A"/>
                </a:solidFill>
                <a:cs typeface="Tahoma"/>
              </a:rPr>
              <a:t> </a:t>
            </a:r>
            <a:r>
              <a:rPr sz="2400" spc="-99" dirty="0">
                <a:solidFill>
                  <a:srgbClr val="22373A"/>
                </a:solidFill>
                <a:cs typeface="Tahoma"/>
              </a:rPr>
              <a:t>required</a:t>
            </a:r>
            <a:endParaRPr sz="2400" dirty="0">
              <a:cs typeface="Tahoma"/>
            </a:endParaRPr>
          </a:p>
          <a:p>
            <a:pPr marL="374997" indent="-351088">
              <a:spcBef>
                <a:spcPts val="476"/>
              </a:spcBef>
              <a:buFont typeface="Wingdings" pitchFamily="2" charset="2"/>
              <a:buChar char="q"/>
              <a:tabLst>
                <a:tab pos="376255" algn="l"/>
              </a:tabLst>
            </a:pPr>
            <a:r>
              <a:rPr sz="2400" spc="-79" dirty="0">
                <a:solidFill>
                  <a:srgbClr val="22373A"/>
                </a:solidFill>
                <a:cs typeface="Tahoma"/>
              </a:rPr>
              <a:t>Hugely</a:t>
            </a:r>
            <a:r>
              <a:rPr sz="2400" spc="20" dirty="0">
                <a:solidFill>
                  <a:srgbClr val="22373A"/>
                </a:solidFill>
                <a:cs typeface="Tahoma"/>
              </a:rPr>
              <a:t> </a:t>
            </a:r>
            <a:r>
              <a:rPr sz="2400" spc="-69" dirty="0">
                <a:solidFill>
                  <a:srgbClr val="22373A"/>
                </a:solidFill>
                <a:cs typeface="Tahoma"/>
              </a:rPr>
              <a:t>labour</a:t>
            </a:r>
            <a:r>
              <a:rPr sz="2400" spc="30" dirty="0">
                <a:solidFill>
                  <a:srgbClr val="22373A"/>
                </a:solidFill>
                <a:cs typeface="Tahoma"/>
              </a:rPr>
              <a:t> </a:t>
            </a:r>
            <a:r>
              <a:rPr sz="2400" spc="-89" dirty="0">
                <a:solidFill>
                  <a:srgbClr val="22373A"/>
                </a:solidFill>
                <a:cs typeface="Tahoma"/>
              </a:rPr>
              <a:t>intensive</a:t>
            </a:r>
            <a:endParaRPr sz="2400" dirty="0">
              <a:cs typeface="Tahoma"/>
            </a:endParaRPr>
          </a:p>
          <a:p>
            <a:pPr marL="374997" indent="-351088">
              <a:spcBef>
                <a:spcPts val="476"/>
              </a:spcBef>
              <a:buFont typeface="Wingdings" pitchFamily="2" charset="2"/>
              <a:buChar char="q"/>
              <a:tabLst>
                <a:tab pos="376255" algn="l"/>
              </a:tabLst>
            </a:pPr>
            <a:r>
              <a:rPr sz="2400" dirty="0">
                <a:solidFill>
                  <a:srgbClr val="22373A"/>
                </a:solidFill>
                <a:cs typeface="Tahoma"/>
              </a:rPr>
              <a:t>Not</a:t>
            </a:r>
            <a:r>
              <a:rPr sz="2400" spc="30" dirty="0">
                <a:solidFill>
                  <a:srgbClr val="22373A"/>
                </a:solidFill>
                <a:cs typeface="Tahoma"/>
              </a:rPr>
              <a:t> </a:t>
            </a:r>
            <a:r>
              <a:rPr sz="2400" spc="-69" dirty="0">
                <a:solidFill>
                  <a:srgbClr val="22373A"/>
                </a:solidFill>
                <a:cs typeface="Tahoma"/>
              </a:rPr>
              <a:t>suitable</a:t>
            </a:r>
            <a:r>
              <a:rPr sz="2400" spc="40" dirty="0">
                <a:solidFill>
                  <a:srgbClr val="22373A"/>
                </a:solidFill>
                <a:cs typeface="Tahoma"/>
              </a:rPr>
              <a:t> </a:t>
            </a:r>
            <a:r>
              <a:rPr sz="2400" spc="-89" dirty="0">
                <a:solidFill>
                  <a:srgbClr val="22373A"/>
                </a:solidFill>
                <a:cs typeface="Tahoma"/>
              </a:rPr>
              <a:t>for</a:t>
            </a:r>
            <a:r>
              <a:rPr sz="2400" spc="30" dirty="0">
                <a:solidFill>
                  <a:srgbClr val="22373A"/>
                </a:solidFill>
                <a:cs typeface="Tahoma"/>
              </a:rPr>
              <a:t> </a:t>
            </a:r>
            <a:r>
              <a:rPr sz="2400" spc="-149" dirty="0">
                <a:solidFill>
                  <a:srgbClr val="22373A"/>
                </a:solidFill>
                <a:cs typeface="Tahoma"/>
              </a:rPr>
              <a:t>dense</a:t>
            </a:r>
            <a:r>
              <a:rPr sz="2400" spc="40" dirty="0">
                <a:solidFill>
                  <a:srgbClr val="22373A"/>
                </a:solidFill>
                <a:cs typeface="Tahoma"/>
              </a:rPr>
              <a:t> </a:t>
            </a:r>
            <a:r>
              <a:rPr sz="2400" spc="-119" dirty="0">
                <a:solidFill>
                  <a:srgbClr val="22373A"/>
                </a:solidFill>
                <a:cs typeface="Tahoma"/>
              </a:rPr>
              <a:t>or</a:t>
            </a:r>
            <a:r>
              <a:rPr sz="2400" spc="40" dirty="0">
                <a:solidFill>
                  <a:srgbClr val="22373A"/>
                </a:solidFill>
                <a:cs typeface="Tahoma"/>
              </a:rPr>
              <a:t> </a:t>
            </a:r>
            <a:r>
              <a:rPr sz="2400" spc="-79" dirty="0">
                <a:solidFill>
                  <a:srgbClr val="22373A"/>
                </a:solidFill>
                <a:cs typeface="Tahoma"/>
              </a:rPr>
              <a:t>mobile</a:t>
            </a:r>
            <a:r>
              <a:rPr sz="2400" spc="30" dirty="0">
                <a:solidFill>
                  <a:srgbClr val="22373A"/>
                </a:solidFill>
                <a:cs typeface="Tahoma"/>
              </a:rPr>
              <a:t> </a:t>
            </a:r>
            <a:r>
              <a:rPr sz="2400" spc="-109" dirty="0">
                <a:solidFill>
                  <a:srgbClr val="22373A"/>
                </a:solidFill>
                <a:cs typeface="Tahoma"/>
              </a:rPr>
              <a:t>deployments</a:t>
            </a:r>
            <a:endParaRPr sz="2400" dirty="0">
              <a:cs typeface="Tahoma"/>
            </a:endParaRPr>
          </a:p>
        </p:txBody>
      </p:sp>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12037" y="1024857"/>
            <a:ext cx="6659009" cy="392203"/>
          </a:xfrm>
          <a:prstGeom prst="rect">
            <a:avLst/>
          </a:prstGeom>
        </p:spPr>
        <p:txBody>
          <a:bodyPr vert="horz" wrap="square" lIns="0" tIns="22650" rIns="0" bIns="0" rtlCol="0">
            <a:spAutoFit/>
          </a:bodyPr>
          <a:lstStyle/>
          <a:p>
            <a:pPr marL="374997" indent="-351088">
              <a:spcBef>
                <a:spcPts val="178"/>
              </a:spcBef>
              <a:buFont typeface="Wingdings" pitchFamily="2" charset="2"/>
              <a:buChar char="q"/>
              <a:tabLst>
                <a:tab pos="376255" algn="l"/>
              </a:tabLst>
            </a:pPr>
            <a:r>
              <a:rPr sz="2400" spc="-50" dirty="0">
                <a:solidFill>
                  <a:srgbClr val="22373A"/>
                </a:solidFill>
                <a:cs typeface="Tahoma"/>
              </a:rPr>
              <a:t>Update</a:t>
            </a:r>
            <a:r>
              <a:rPr sz="2400" spc="20" dirty="0">
                <a:solidFill>
                  <a:srgbClr val="22373A"/>
                </a:solidFill>
                <a:cs typeface="Tahoma"/>
              </a:rPr>
              <a:t> </a:t>
            </a:r>
            <a:r>
              <a:rPr sz="2400" spc="-69" dirty="0">
                <a:solidFill>
                  <a:srgbClr val="22373A"/>
                </a:solidFill>
                <a:cs typeface="Tahoma"/>
              </a:rPr>
              <a:t>cost</a:t>
            </a:r>
            <a:r>
              <a:rPr sz="2400" spc="30" dirty="0">
                <a:solidFill>
                  <a:srgbClr val="22373A"/>
                </a:solidFill>
                <a:cs typeface="Tahoma"/>
              </a:rPr>
              <a:t> </a:t>
            </a:r>
            <a:r>
              <a:rPr sz="2400" spc="-69" dirty="0">
                <a:solidFill>
                  <a:srgbClr val="22373A"/>
                </a:solidFill>
                <a:cs typeface="Tahoma"/>
              </a:rPr>
              <a:t>of</a:t>
            </a:r>
            <a:r>
              <a:rPr sz="2400" spc="30" dirty="0">
                <a:solidFill>
                  <a:srgbClr val="22373A"/>
                </a:solidFill>
                <a:cs typeface="Tahoma"/>
              </a:rPr>
              <a:t> </a:t>
            </a:r>
            <a:r>
              <a:rPr sz="2400" spc="-99" dirty="0">
                <a:solidFill>
                  <a:srgbClr val="22373A"/>
                </a:solidFill>
                <a:cs typeface="Tahoma"/>
              </a:rPr>
              <a:t>reachable</a:t>
            </a:r>
            <a:r>
              <a:rPr sz="2400" spc="30" dirty="0">
                <a:solidFill>
                  <a:srgbClr val="22373A"/>
                </a:solidFill>
                <a:cs typeface="Tahoma"/>
              </a:rPr>
              <a:t> </a:t>
            </a:r>
            <a:r>
              <a:rPr sz="2400" spc="-119" dirty="0">
                <a:solidFill>
                  <a:srgbClr val="22373A"/>
                </a:solidFill>
                <a:cs typeface="Tahoma"/>
              </a:rPr>
              <a:t>nodes</a:t>
            </a:r>
            <a:r>
              <a:rPr sz="2400" spc="20" dirty="0">
                <a:solidFill>
                  <a:srgbClr val="22373A"/>
                </a:solidFill>
                <a:cs typeface="Tahoma"/>
              </a:rPr>
              <a:t> </a:t>
            </a:r>
            <a:r>
              <a:rPr sz="2400" spc="-30" dirty="0">
                <a:solidFill>
                  <a:srgbClr val="22373A"/>
                </a:solidFill>
                <a:cs typeface="Tahoma"/>
              </a:rPr>
              <a:t>that</a:t>
            </a:r>
            <a:r>
              <a:rPr sz="2400" spc="30" dirty="0">
                <a:solidFill>
                  <a:srgbClr val="22373A"/>
                </a:solidFill>
                <a:cs typeface="Tahoma"/>
              </a:rPr>
              <a:t> </a:t>
            </a:r>
            <a:r>
              <a:rPr sz="2400" spc="-139" dirty="0">
                <a:solidFill>
                  <a:srgbClr val="22373A"/>
                </a:solidFill>
                <a:cs typeface="Tahoma"/>
              </a:rPr>
              <a:t>are</a:t>
            </a:r>
            <a:r>
              <a:rPr sz="2400" spc="30" dirty="0">
                <a:solidFill>
                  <a:srgbClr val="22373A"/>
                </a:solidFill>
                <a:cs typeface="Tahoma"/>
              </a:rPr>
              <a:t> </a:t>
            </a:r>
            <a:r>
              <a:rPr sz="2400" spc="-59" dirty="0">
                <a:solidFill>
                  <a:srgbClr val="22373A"/>
                </a:solidFill>
                <a:cs typeface="Tahoma"/>
              </a:rPr>
              <a:t>not</a:t>
            </a:r>
            <a:r>
              <a:rPr sz="2400" spc="30" dirty="0">
                <a:solidFill>
                  <a:srgbClr val="22373A"/>
                </a:solidFill>
                <a:cs typeface="Tahoma"/>
              </a:rPr>
              <a:t> </a:t>
            </a:r>
            <a:r>
              <a:rPr sz="2400" spc="-119" dirty="0">
                <a:solidFill>
                  <a:srgbClr val="22373A"/>
                </a:solidFill>
                <a:cs typeface="Tahoma"/>
              </a:rPr>
              <a:t>done</a:t>
            </a:r>
            <a:endParaRPr sz="2400" dirty="0">
              <a:cs typeface="Tahoma"/>
            </a:endParaRPr>
          </a:p>
        </p:txBody>
      </p:sp>
      <p:pic>
        <p:nvPicPr>
          <p:cNvPr id="4" name="object 4"/>
          <p:cNvPicPr/>
          <p:nvPr/>
        </p:nvPicPr>
        <p:blipFill>
          <a:blip r:embed="rId3" cstate="print"/>
          <a:stretch>
            <a:fillRect/>
          </a:stretch>
        </p:blipFill>
        <p:spPr>
          <a:xfrm>
            <a:off x="3012037" y="1836735"/>
            <a:ext cx="6163728" cy="4089205"/>
          </a:xfrm>
          <a:prstGeom prst="rect">
            <a:avLst/>
          </a:prstGeom>
        </p:spPr>
      </p:pic>
      <p:sp>
        <p:nvSpPr>
          <p:cNvPr id="6" name="Title 5">
            <a:extLst>
              <a:ext uri="{FF2B5EF4-FFF2-40B4-BE49-F238E27FC236}">
                <a16:creationId xmlns:a16="http://schemas.microsoft.com/office/drawing/2014/main" id="{51FE52B0-3A19-18AF-9C5A-189FC5AF5C9F}"/>
              </a:ext>
            </a:extLst>
          </p:cNvPr>
          <p:cNvSpPr>
            <a:spLocks noGrp="1"/>
          </p:cNvSpPr>
          <p:nvPr>
            <p:ph type="title"/>
          </p:nvPr>
        </p:nvSpPr>
        <p:spPr/>
        <p:txBody>
          <a:bodyPr>
            <a:normAutofit/>
          </a:bodyPr>
          <a:lstStyle/>
          <a:p>
            <a:r>
              <a:rPr lang="en-US" dirty="0"/>
              <a:t>Dijkstra’s algorithm example</a:t>
            </a:r>
          </a:p>
        </p:txBody>
      </p:sp>
      <p:sp>
        <p:nvSpPr>
          <p:cNvPr id="5" name="object 5"/>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19</a:t>
            </a:r>
          </a:p>
        </p:txBody>
      </p:sp>
    </p:spTree>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14650" y="1015686"/>
            <a:ext cx="2380796" cy="392203"/>
          </a:xfrm>
          <a:prstGeom prst="rect">
            <a:avLst/>
          </a:prstGeom>
        </p:spPr>
        <p:txBody>
          <a:bodyPr vert="horz" wrap="square" lIns="0" tIns="22650" rIns="0" bIns="0" rtlCol="0">
            <a:spAutoFit/>
          </a:bodyPr>
          <a:lstStyle/>
          <a:p>
            <a:pPr marL="374997" indent="-351088">
              <a:spcBef>
                <a:spcPts val="178"/>
              </a:spcBef>
              <a:buFont typeface="Wingdings" pitchFamily="2" charset="2"/>
              <a:buChar char="q"/>
              <a:tabLst>
                <a:tab pos="376255" algn="l"/>
              </a:tabLst>
            </a:pPr>
            <a:r>
              <a:rPr sz="2400" spc="-10" dirty="0">
                <a:solidFill>
                  <a:srgbClr val="22373A"/>
                </a:solidFill>
                <a:cs typeface="Tahoma"/>
              </a:rPr>
              <a:t>Mark</a:t>
            </a:r>
            <a:r>
              <a:rPr sz="2400" spc="-30" dirty="0">
                <a:solidFill>
                  <a:srgbClr val="22373A"/>
                </a:solidFill>
                <a:cs typeface="Tahoma"/>
              </a:rPr>
              <a:t> </a:t>
            </a:r>
            <a:r>
              <a:rPr sz="2400" spc="-20" dirty="0">
                <a:solidFill>
                  <a:srgbClr val="22373A"/>
                </a:solidFill>
                <a:cs typeface="Tahoma"/>
              </a:rPr>
              <a:t>N2 </a:t>
            </a:r>
            <a:r>
              <a:rPr sz="2400" spc="-129" dirty="0">
                <a:solidFill>
                  <a:srgbClr val="22373A"/>
                </a:solidFill>
                <a:cs typeface="Tahoma"/>
              </a:rPr>
              <a:t>as</a:t>
            </a:r>
            <a:r>
              <a:rPr sz="2400" spc="-30" dirty="0">
                <a:solidFill>
                  <a:srgbClr val="22373A"/>
                </a:solidFill>
                <a:cs typeface="Tahoma"/>
              </a:rPr>
              <a:t> </a:t>
            </a:r>
            <a:r>
              <a:rPr sz="2400" spc="-119" dirty="0">
                <a:solidFill>
                  <a:srgbClr val="22373A"/>
                </a:solidFill>
                <a:cs typeface="Tahoma"/>
              </a:rPr>
              <a:t>done</a:t>
            </a:r>
            <a:endParaRPr sz="2400" dirty="0">
              <a:cs typeface="Tahoma"/>
            </a:endParaRPr>
          </a:p>
        </p:txBody>
      </p:sp>
      <p:pic>
        <p:nvPicPr>
          <p:cNvPr id="4" name="object 4"/>
          <p:cNvPicPr/>
          <p:nvPr/>
        </p:nvPicPr>
        <p:blipFill>
          <a:blip r:embed="rId3" cstate="print"/>
          <a:stretch>
            <a:fillRect/>
          </a:stretch>
        </p:blipFill>
        <p:spPr>
          <a:xfrm>
            <a:off x="3012037" y="1820880"/>
            <a:ext cx="6163728" cy="4089205"/>
          </a:xfrm>
          <a:prstGeom prst="rect">
            <a:avLst/>
          </a:prstGeom>
        </p:spPr>
      </p:pic>
      <p:sp>
        <p:nvSpPr>
          <p:cNvPr id="6" name="Title 5">
            <a:extLst>
              <a:ext uri="{FF2B5EF4-FFF2-40B4-BE49-F238E27FC236}">
                <a16:creationId xmlns:a16="http://schemas.microsoft.com/office/drawing/2014/main" id="{6E97DB10-D43C-BB22-03D0-E5891AFBAC5A}"/>
              </a:ext>
            </a:extLst>
          </p:cNvPr>
          <p:cNvSpPr>
            <a:spLocks noGrp="1"/>
          </p:cNvSpPr>
          <p:nvPr>
            <p:ph type="title"/>
          </p:nvPr>
        </p:nvSpPr>
        <p:spPr/>
        <p:txBody>
          <a:bodyPr>
            <a:normAutofit/>
          </a:bodyPr>
          <a:lstStyle/>
          <a:p>
            <a:r>
              <a:rPr lang="en-US" dirty="0"/>
              <a:t>Dijkstra’s algorithm example</a:t>
            </a:r>
          </a:p>
        </p:txBody>
      </p:sp>
      <p:sp>
        <p:nvSpPr>
          <p:cNvPr id="5" name="object 5"/>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20</a:t>
            </a:r>
          </a:p>
        </p:txBody>
      </p:sp>
    </p:spTree>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14650" y="1009924"/>
            <a:ext cx="5030878" cy="392203"/>
          </a:xfrm>
          <a:prstGeom prst="rect">
            <a:avLst/>
          </a:prstGeom>
        </p:spPr>
        <p:txBody>
          <a:bodyPr vert="horz" wrap="square" lIns="0" tIns="22650" rIns="0" bIns="0" rtlCol="0">
            <a:spAutoFit/>
          </a:bodyPr>
          <a:lstStyle/>
          <a:p>
            <a:pPr marL="374997" indent="-351088">
              <a:spcBef>
                <a:spcPts val="178"/>
              </a:spcBef>
              <a:buFont typeface="Wingdings" pitchFamily="2" charset="2"/>
              <a:buChar char="q"/>
              <a:tabLst>
                <a:tab pos="376255" algn="l"/>
              </a:tabLst>
            </a:pPr>
            <a:r>
              <a:rPr sz="2400" spc="-89" dirty="0">
                <a:solidFill>
                  <a:srgbClr val="22373A"/>
                </a:solidFill>
                <a:cs typeface="Tahoma"/>
              </a:rPr>
              <a:t>Choose</a:t>
            </a:r>
            <a:r>
              <a:rPr sz="2400" spc="20" dirty="0">
                <a:solidFill>
                  <a:srgbClr val="22373A"/>
                </a:solidFill>
                <a:cs typeface="Tahoma"/>
              </a:rPr>
              <a:t> </a:t>
            </a:r>
            <a:r>
              <a:rPr sz="2400" spc="-79" dirty="0">
                <a:solidFill>
                  <a:srgbClr val="22373A"/>
                </a:solidFill>
                <a:cs typeface="Tahoma"/>
              </a:rPr>
              <a:t>next</a:t>
            </a:r>
            <a:r>
              <a:rPr sz="2400" spc="20" dirty="0">
                <a:solidFill>
                  <a:srgbClr val="22373A"/>
                </a:solidFill>
                <a:cs typeface="Tahoma"/>
              </a:rPr>
              <a:t> </a:t>
            </a:r>
            <a:r>
              <a:rPr sz="2400" spc="-109" dirty="0">
                <a:solidFill>
                  <a:srgbClr val="22373A"/>
                </a:solidFill>
                <a:cs typeface="Tahoma"/>
              </a:rPr>
              <a:t>lowest</a:t>
            </a:r>
            <a:r>
              <a:rPr sz="2400" spc="30" dirty="0">
                <a:solidFill>
                  <a:srgbClr val="22373A"/>
                </a:solidFill>
                <a:cs typeface="Tahoma"/>
              </a:rPr>
              <a:t> </a:t>
            </a:r>
            <a:r>
              <a:rPr sz="2400" spc="-69" dirty="0">
                <a:solidFill>
                  <a:srgbClr val="22373A"/>
                </a:solidFill>
                <a:cs typeface="Tahoma"/>
              </a:rPr>
              <a:t>cost,</a:t>
            </a:r>
            <a:r>
              <a:rPr sz="2400" spc="20" dirty="0">
                <a:solidFill>
                  <a:srgbClr val="22373A"/>
                </a:solidFill>
                <a:cs typeface="Tahoma"/>
              </a:rPr>
              <a:t> </a:t>
            </a:r>
            <a:r>
              <a:rPr sz="2400" spc="-20" dirty="0">
                <a:solidFill>
                  <a:srgbClr val="22373A"/>
                </a:solidFill>
                <a:cs typeface="Tahoma"/>
              </a:rPr>
              <a:t>N3</a:t>
            </a:r>
            <a:r>
              <a:rPr sz="2400" spc="20" dirty="0">
                <a:solidFill>
                  <a:srgbClr val="22373A"/>
                </a:solidFill>
                <a:cs typeface="Tahoma"/>
              </a:rPr>
              <a:t> </a:t>
            </a:r>
            <a:r>
              <a:rPr sz="2400" spc="-40" dirty="0">
                <a:solidFill>
                  <a:srgbClr val="22373A"/>
                </a:solidFill>
                <a:cs typeface="Tahoma"/>
              </a:rPr>
              <a:t>in</a:t>
            </a:r>
            <a:r>
              <a:rPr sz="2400" spc="30" dirty="0">
                <a:solidFill>
                  <a:srgbClr val="22373A"/>
                </a:solidFill>
                <a:cs typeface="Tahoma"/>
              </a:rPr>
              <a:t> </a:t>
            </a:r>
            <a:r>
              <a:rPr sz="2400" spc="-50" dirty="0">
                <a:solidFill>
                  <a:srgbClr val="22373A"/>
                </a:solidFill>
                <a:cs typeface="Tahoma"/>
              </a:rPr>
              <a:t>this</a:t>
            </a:r>
            <a:r>
              <a:rPr sz="2400" spc="20" dirty="0">
                <a:solidFill>
                  <a:srgbClr val="22373A"/>
                </a:solidFill>
                <a:cs typeface="Tahoma"/>
              </a:rPr>
              <a:t> </a:t>
            </a:r>
            <a:r>
              <a:rPr sz="2400" spc="-129" dirty="0">
                <a:solidFill>
                  <a:srgbClr val="22373A"/>
                </a:solidFill>
                <a:cs typeface="Tahoma"/>
              </a:rPr>
              <a:t>case</a:t>
            </a:r>
            <a:endParaRPr sz="2400" dirty="0">
              <a:cs typeface="Tahoma"/>
            </a:endParaRPr>
          </a:p>
        </p:txBody>
      </p:sp>
      <p:pic>
        <p:nvPicPr>
          <p:cNvPr id="4" name="object 4"/>
          <p:cNvPicPr/>
          <p:nvPr/>
        </p:nvPicPr>
        <p:blipFill>
          <a:blip r:embed="rId3" cstate="print"/>
          <a:stretch>
            <a:fillRect/>
          </a:stretch>
        </p:blipFill>
        <p:spPr>
          <a:xfrm>
            <a:off x="3012037" y="1830745"/>
            <a:ext cx="6163728" cy="4089205"/>
          </a:xfrm>
          <a:prstGeom prst="rect">
            <a:avLst/>
          </a:prstGeom>
        </p:spPr>
      </p:pic>
      <p:sp>
        <p:nvSpPr>
          <p:cNvPr id="6" name="Title 5">
            <a:extLst>
              <a:ext uri="{FF2B5EF4-FFF2-40B4-BE49-F238E27FC236}">
                <a16:creationId xmlns:a16="http://schemas.microsoft.com/office/drawing/2014/main" id="{D081908D-2696-BC0A-97F9-DF9F6F7AC944}"/>
              </a:ext>
            </a:extLst>
          </p:cNvPr>
          <p:cNvSpPr>
            <a:spLocks noGrp="1"/>
          </p:cNvSpPr>
          <p:nvPr>
            <p:ph type="title"/>
          </p:nvPr>
        </p:nvSpPr>
        <p:spPr/>
        <p:txBody>
          <a:bodyPr>
            <a:normAutofit/>
          </a:bodyPr>
          <a:lstStyle/>
          <a:p>
            <a:r>
              <a:rPr lang="en-US" dirty="0"/>
              <a:t>Dijkstra’s algorithm example</a:t>
            </a:r>
          </a:p>
        </p:txBody>
      </p:sp>
      <p:sp>
        <p:nvSpPr>
          <p:cNvPr id="5" name="object 5"/>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21</a:t>
            </a:r>
          </a:p>
        </p:txBody>
      </p:sp>
    </p:spTree>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14651" y="1006450"/>
            <a:ext cx="7091090" cy="392203"/>
          </a:xfrm>
          <a:prstGeom prst="rect">
            <a:avLst/>
          </a:prstGeom>
        </p:spPr>
        <p:txBody>
          <a:bodyPr vert="horz" wrap="square" lIns="0" tIns="22650" rIns="0" bIns="0" rtlCol="0">
            <a:spAutoFit/>
          </a:bodyPr>
          <a:lstStyle/>
          <a:p>
            <a:pPr marL="374997" indent="-351088">
              <a:spcBef>
                <a:spcPts val="178"/>
              </a:spcBef>
              <a:buFont typeface="Wingdings" pitchFamily="2" charset="2"/>
              <a:buChar char="q"/>
              <a:tabLst>
                <a:tab pos="376255" algn="l"/>
              </a:tabLst>
            </a:pPr>
            <a:r>
              <a:rPr sz="2400" spc="-50" dirty="0">
                <a:solidFill>
                  <a:srgbClr val="22373A"/>
                </a:solidFill>
                <a:cs typeface="Tahoma"/>
              </a:rPr>
              <a:t>Update</a:t>
            </a:r>
            <a:r>
              <a:rPr sz="2400" spc="20" dirty="0">
                <a:solidFill>
                  <a:srgbClr val="22373A"/>
                </a:solidFill>
                <a:cs typeface="Tahoma"/>
              </a:rPr>
              <a:t> </a:t>
            </a:r>
            <a:r>
              <a:rPr sz="2400" spc="-99" dirty="0">
                <a:solidFill>
                  <a:srgbClr val="22373A"/>
                </a:solidFill>
                <a:cs typeface="Tahoma"/>
              </a:rPr>
              <a:t>reachable</a:t>
            </a:r>
            <a:r>
              <a:rPr sz="2400" spc="20" dirty="0">
                <a:solidFill>
                  <a:srgbClr val="22373A"/>
                </a:solidFill>
                <a:cs typeface="Tahoma"/>
              </a:rPr>
              <a:t> </a:t>
            </a:r>
            <a:r>
              <a:rPr sz="2400" spc="-119" dirty="0">
                <a:solidFill>
                  <a:srgbClr val="22373A"/>
                </a:solidFill>
                <a:cs typeface="Tahoma"/>
              </a:rPr>
              <a:t>nodes</a:t>
            </a:r>
            <a:r>
              <a:rPr sz="2400" spc="20" dirty="0">
                <a:solidFill>
                  <a:srgbClr val="22373A"/>
                </a:solidFill>
                <a:cs typeface="Tahoma"/>
              </a:rPr>
              <a:t> </a:t>
            </a:r>
            <a:r>
              <a:rPr sz="2400" spc="-79" dirty="0">
                <a:solidFill>
                  <a:srgbClr val="22373A"/>
                </a:solidFill>
                <a:cs typeface="Tahoma"/>
              </a:rPr>
              <a:t>which</a:t>
            </a:r>
            <a:r>
              <a:rPr sz="2400" spc="30" dirty="0">
                <a:solidFill>
                  <a:srgbClr val="22373A"/>
                </a:solidFill>
                <a:cs typeface="Tahoma"/>
              </a:rPr>
              <a:t> </a:t>
            </a:r>
            <a:r>
              <a:rPr sz="2400" spc="-139" dirty="0">
                <a:solidFill>
                  <a:srgbClr val="22373A"/>
                </a:solidFill>
                <a:cs typeface="Tahoma"/>
              </a:rPr>
              <a:t>are</a:t>
            </a:r>
            <a:r>
              <a:rPr sz="2400" spc="20" dirty="0">
                <a:solidFill>
                  <a:srgbClr val="22373A"/>
                </a:solidFill>
                <a:cs typeface="Tahoma"/>
              </a:rPr>
              <a:t> </a:t>
            </a:r>
            <a:r>
              <a:rPr sz="2400" spc="-59" dirty="0">
                <a:solidFill>
                  <a:srgbClr val="22373A"/>
                </a:solidFill>
                <a:cs typeface="Tahoma"/>
              </a:rPr>
              <a:t>not</a:t>
            </a:r>
            <a:r>
              <a:rPr sz="2400" spc="20" dirty="0">
                <a:solidFill>
                  <a:srgbClr val="22373A"/>
                </a:solidFill>
                <a:cs typeface="Tahoma"/>
              </a:rPr>
              <a:t> </a:t>
            </a:r>
            <a:r>
              <a:rPr sz="2400" spc="-119" dirty="0">
                <a:solidFill>
                  <a:srgbClr val="22373A"/>
                </a:solidFill>
                <a:cs typeface="Tahoma"/>
              </a:rPr>
              <a:t>done</a:t>
            </a:r>
            <a:endParaRPr sz="2400" dirty="0">
              <a:cs typeface="Tahoma"/>
            </a:endParaRPr>
          </a:p>
        </p:txBody>
      </p:sp>
      <p:pic>
        <p:nvPicPr>
          <p:cNvPr id="4" name="object 4"/>
          <p:cNvPicPr/>
          <p:nvPr/>
        </p:nvPicPr>
        <p:blipFill>
          <a:blip r:embed="rId3" cstate="print"/>
          <a:stretch>
            <a:fillRect/>
          </a:stretch>
        </p:blipFill>
        <p:spPr>
          <a:xfrm>
            <a:off x="3012037" y="1836735"/>
            <a:ext cx="6163728" cy="4089205"/>
          </a:xfrm>
          <a:prstGeom prst="rect">
            <a:avLst/>
          </a:prstGeom>
        </p:spPr>
      </p:pic>
      <p:sp>
        <p:nvSpPr>
          <p:cNvPr id="6" name="Title 5">
            <a:extLst>
              <a:ext uri="{FF2B5EF4-FFF2-40B4-BE49-F238E27FC236}">
                <a16:creationId xmlns:a16="http://schemas.microsoft.com/office/drawing/2014/main" id="{34947B5A-7CBA-F2F8-61A2-F21BA11115BF}"/>
              </a:ext>
            </a:extLst>
          </p:cNvPr>
          <p:cNvSpPr>
            <a:spLocks noGrp="1"/>
          </p:cNvSpPr>
          <p:nvPr>
            <p:ph type="title"/>
          </p:nvPr>
        </p:nvSpPr>
        <p:spPr/>
        <p:txBody>
          <a:bodyPr>
            <a:normAutofit/>
          </a:bodyPr>
          <a:lstStyle/>
          <a:p>
            <a:r>
              <a:rPr lang="en-US" dirty="0"/>
              <a:t>Dijkstra’s algorithm example</a:t>
            </a:r>
          </a:p>
        </p:txBody>
      </p:sp>
      <p:sp>
        <p:nvSpPr>
          <p:cNvPr id="5" name="object 5"/>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23</a:t>
            </a:r>
          </a:p>
        </p:txBody>
      </p:sp>
    </p:spTree>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14650" y="1015133"/>
            <a:ext cx="2380796" cy="392203"/>
          </a:xfrm>
          <a:prstGeom prst="rect">
            <a:avLst/>
          </a:prstGeom>
        </p:spPr>
        <p:txBody>
          <a:bodyPr vert="horz" wrap="square" lIns="0" tIns="22650" rIns="0" bIns="0" rtlCol="0">
            <a:spAutoFit/>
          </a:bodyPr>
          <a:lstStyle/>
          <a:p>
            <a:pPr marL="374997" indent="-351088">
              <a:spcBef>
                <a:spcPts val="178"/>
              </a:spcBef>
              <a:buFont typeface="Wingdings" pitchFamily="2" charset="2"/>
              <a:buChar char="q"/>
              <a:tabLst>
                <a:tab pos="376255" algn="l"/>
              </a:tabLst>
            </a:pPr>
            <a:r>
              <a:rPr sz="2400" spc="-10" dirty="0">
                <a:solidFill>
                  <a:srgbClr val="22373A"/>
                </a:solidFill>
                <a:cs typeface="Tahoma"/>
              </a:rPr>
              <a:t>Mark</a:t>
            </a:r>
            <a:r>
              <a:rPr sz="2400" spc="-30" dirty="0">
                <a:solidFill>
                  <a:srgbClr val="22373A"/>
                </a:solidFill>
                <a:cs typeface="Tahoma"/>
              </a:rPr>
              <a:t> </a:t>
            </a:r>
            <a:r>
              <a:rPr sz="2400" spc="-20" dirty="0">
                <a:solidFill>
                  <a:srgbClr val="22373A"/>
                </a:solidFill>
                <a:cs typeface="Tahoma"/>
              </a:rPr>
              <a:t>N3 </a:t>
            </a:r>
            <a:r>
              <a:rPr sz="2400" spc="-129" dirty="0">
                <a:solidFill>
                  <a:srgbClr val="22373A"/>
                </a:solidFill>
                <a:cs typeface="Tahoma"/>
              </a:rPr>
              <a:t>as</a:t>
            </a:r>
            <a:r>
              <a:rPr sz="2400" spc="-30" dirty="0">
                <a:solidFill>
                  <a:srgbClr val="22373A"/>
                </a:solidFill>
                <a:cs typeface="Tahoma"/>
              </a:rPr>
              <a:t> </a:t>
            </a:r>
            <a:r>
              <a:rPr sz="2400" spc="-119" dirty="0">
                <a:solidFill>
                  <a:srgbClr val="22373A"/>
                </a:solidFill>
                <a:cs typeface="Tahoma"/>
              </a:rPr>
              <a:t>done</a:t>
            </a:r>
            <a:endParaRPr sz="2400" dirty="0">
              <a:cs typeface="Tahoma"/>
            </a:endParaRPr>
          </a:p>
        </p:txBody>
      </p:sp>
      <p:pic>
        <p:nvPicPr>
          <p:cNvPr id="4" name="object 4"/>
          <p:cNvPicPr/>
          <p:nvPr/>
        </p:nvPicPr>
        <p:blipFill>
          <a:blip r:embed="rId3" cstate="print"/>
          <a:stretch>
            <a:fillRect/>
          </a:stretch>
        </p:blipFill>
        <p:spPr>
          <a:xfrm>
            <a:off x="3012037" y="1821811"/>
            <a:ext cx="6163728" cy="4089205"/>
          </a:xfrm>
          <a:prstGeom prst="rect">
            <a:avLst/>
          </a:prstGeom>
        </p:spPr>
      </p:pic>
      <p:sp>
        <p:nvSpPr>
          <p:cNvPr id="6" name="Title 5">
            <a:extLst>
              <a:ext uri="{FF2B5EF4-FFF2-40B4-BE49-F238E27FC236}">
                <a16:creationId xmlns:a16="http://schemas.microsoft.com/office/drawing/2014/main" id="{D5C9BE08-0B9A-FE4A-08AB-D0FE1A50FC6E}"/>
              </a:ext>
            </a:extLst>
          </p:cNvPr>
          <p:cNvSpPr>
            <a:spLocks noGrp="1"/>
          </p:cNvSpPr>
          <p:nvPr>
            <p:ph type="title"/>
          </p:nvPr>
        </p:nvSpPr>
        <p:spPr/>
        <p:txBody>
          <a:bodyPr>
            <a:normAutofit/>
          </a:bodyPr>
          <a:lstStyle/>
          <a:p>
            <a:r>
              <a:rPr lang="en-US" dirty="0"/>
              <a:t>Dijkstra’s algorithm example</a:t>
            </a:r>
          </a:p>
        </p:txBody>
      </p:sp>
      <p:sp>
        <p:nvSpPr>
          <p:cNvPr id="5" name="object 5"/>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24</a:t>
            </a:r>
          </a:p>
        </p:txBody>
      </p:sp>
    </p:spTree>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14650" y="1009924"/>
            <a:ext cx="5030878" cy="392203"/>
          </a:xfrm>
          <a:prstGeom prst="rect">
            <a:avLst/>
          </a:prstGeom>
        </p:spPr>
        <p:txBody>
          <a:bodyPr vert="horz" wrap="square" lIns="0" tIns="22650" rIns="0" bIns="0" rtlCol="0">
            <a:spAutoFit/>
          </a:bodyPr>
          <a:lstStyle/>
          <a:p>
            <a:pPr marL="374997" indent="-351088">
              <a:spcBef>
                <a:spcPts val="178"/>
              </a:spcBef>
              <a:buFont typeface="Wingdings" pitchFamily="2" charset="2"/>
              <a:buChar char="q"/>
              <a:tabLst>
                <a:tab pos="376255" algn="l"/>
              </a:tabLst>
            </a:pPr>
            <a:r>
              <a:rPr sz="2400" spc="-89" dirty="0">
                <a:solidFill>
                  <a:srgbClr val="22373A"/>
                </a:solidFill>
                <a:cs typeface="Tahoma"/>
              </a:rPr>
              <a:t>Choose</a:t>
            </a:r>
            <a:r>
              <a:rPr sz="2400" spc="20" dirty="0">
                <a:solidFill>
                  <a:srgbClr val="22373A"/>
                </a:solidFill>
                <a:cs typeface="Tahoma"/>
              </a:rPr>
              <a:t> </a:t>
            </a:r>
            <a:r>
              <a:rPr sz="2400" spc="-79" dirty="0">
                <a:solidFill>
                  <a:srgbClr val="22373A"/>
                </a:solidFill>
                <a:cs typeface="Tahoma"/>
              </a:rPr>
              <a:t>next</a:t>
            </a:r>
            <a:r>
              <a:rPr sz="2400" spc="20" dirty="0">
                <a:solidFill>
                  <a:srgbClr val="22373A"/>
                </a:solidFill>
                <a:cs typeface="Tahoma"/>
              </a:rPr>
              <a:t> </a:t>
            </a:r>
            <a:r>
              <a:rPr sz="2400" spc="-109" dirty="0">
                <a:solidFill>
                  <a:srgbClr val="22373A"/>
                </a:solidFill>
                <a:cs typeface="Tahoma"/>
              </a:rPr>
              <a:t>lowest</a:t>
            </a:r>
            <a:r>
              <a:rPr sz="2400" spc="30" dirty="0">
                <a:solidFill>
                  <a:srgbClr val="22373A"/>
                </a:solidFill>
                <a:cs typeface="Tahoma"/>
              </a:rPr>
              <a:t> </a:t>
            </a:r>
            <a:r>
              <a:rPr sz="2400" spc="-69" dirty="0">
                <a:solidFill>
                  <a:srgbClr val="22373A"/>
                </a:solidFill>
                <a:cs typeface="Tahoma"/>
              </a:rPr>
              <a:t>cost,</a:t>
            </a:r>
            <a:r>
              <a:rPr sz="2400" spc="20" dirty="0">
                <a:solidFill>
                  <a:srgbClr val="22373A"/>
                </a:solidFill>
                <a:cs typeface="Tahoma"/>
              </a:rPr>
              <a:t> </a:t>
            </a:r>
            <a:r>
              <a:rPr sz="2400" spc="-20" dirty="0">
                <a:solidFill>
                  <a:srgbClr val="22373A"/>
                </a:solidFill>
                <a:cs typeface="Tahoma"/>
              </a:rPr>
              <a:t>N4</a:t>
            </a:r>
            <a:r>
              <a:rPr sz="2400" spc="20" dirty="0">
                <a:solidFill>
                  <a:srgbClr val="22373A"/>
                </a:solidFill>
                <a:cs typeface="Tahoma"/>
              </a:rPr>
              <a:t> </a:t>
            </a:r>
            <a:r>
              <a:rPr sz="2400" spc="-40" dirty="0">
                <a:solidFill>
                  <a:srgbClr val="22373A"/>
                </a:solidFill>
                <a:cs typeface="Tahoma"/>
              </a:rPr>
              <a:t>in</a:t>
            </a:r>
            <a:r>
              <a:rPr sz="2400" spc="30" dirty="0">
                <a:solidFill>
                  <a:srgbClr val="22373A"/>
                </a:solidFill>
                <a:cs typeface="Tahoma"/>
              </a:rPr>
              <a:t> </a:t>
            </a:r>
            <a:r>
              <a:rPr sz="2400" spc="-50" dirty="0">
                <a:solidFill>
                  <a:srgbClr val="22373A"/>
                </a:solidFill>
                <a:cs typeface="Tahoma"/>
              </a:rPr>
              <a:t>this</a:t>
            </a:r>
            <a:r>
              <a:rPr sz="2400" spc="20" dirty="0">
                <a:solidFill>
                  <a:srgbClr val="22373A"/>
                </a:solidFill>
                <a:cs typeface="Tahoma"/>
              </a:rPr>
              <a:t> </a:t>
            </a:r>
            <a:r>
              <a:rPr sz="2400" spc="-129" dirty="0">
                <a:solidFill>
                  <a:srgbClr val="22373A"/>
                </a:solidFill>
                <a:cs typeface="Tahoma"/>
              </a:rPr>
              <a:t>case</a:t>
            </a:r>
            <a:endParaRPr sz="2400" dirty="0">
              <a:cs typeface="Tahoma"/>
            </a:endParaRPr>
          </a:p>
        </p:txBody>
      </p:sp>
      <p:pic>
        <p:nvPicPr>
          <p:cNvPr id="4" name="object 4"/>
          <p:cNvPicPr/>
          <p:nvPr/>
        </p:nvPicPr>
        <p:blipFill>
          <a:blip r:embed="rId3" cstate="print"/>
          <a:stretch>
            <a:fillRect/>
          </a:stretch>
        </p:blipFill>
        <p:spPr>
          <a:xfrm>
            <a:off x="3012037" y="1830745"/>
            <a:ext cx="6163728" cy="4089205"/>
          </a:xfrm>
          <a:prstGeom prst="rect">
            <a:avLst/>
          </a:prstGeom>
        </p:spPr>
      </p:pic>
      <p:sp>
        <p:nvSpPr>
          <p:cNvPr id="6" name="Title 5">
            <a:extLst>
              <a:ext uri="{FF2B5EF4-FFF2-40B4-BE49-F238E27FC236}">
                <a16:creationId xmlns:a16="http://schemas.microsoft.com/office/drawing/2014/main" id="{C51AFA62-E3E4-E850-4E44-3D4D5B42CBDD}"/>
              </a:ext>
            </a:extLst>
          </p:cNvPr>
          <p:cNvSpPr>
            <a:spLocks noGrp="1"/>
          </p:cNvSpPr>
          <p:nvPr>
            <p:ph type="title"/>
          </p:nvPr>
        </p:nvSpPr>
        <p:spPr/>
        <p:txBody>
          <a:bodyPr>
            <a:normAutofit/>
          </a:bodyPr>
          <a:lstStyle/>
          <a:p>
            <a:r>
              <a:rPr lang="en-US" dirty="0"/>
              <a:t>Dijkstra’s algorithm example</a:t>
            </a:r>
          </a:p>
        </p:txBody>
      </p:sp>
      <p:sp>
        <p:nvSpPr>
          <p:cNvPr id="5" name="object 5"/>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25</a:t>
            </a:r>
          </a:p>
        </p:txBody>
      </p:sp>
    </p:spTree>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14652" y="1005845"/>
            <a:ext cx="5497725" cy="392203"/>
          </a:xfrm>
          <a:prstGeom prst="rect">
            <a:avLst/>
          </a:prstGeom>
        </p:spPr>
        <p:txBody>
          <a:bodyPr vert="horz" wrap="square" lIns="0" tIns="22650" rIns="0" bIns="0" rtlCol="0">
            <a:spAutoFit/>
          </a:bodyPr>
          <a:lstStyle/>
          <a:p>
            <a:pPr marL="374997" indent="-351088">
              <a:spcBef>
                <a:spcPts val="178"/>
              </a:spcBef>
              <a:buFont typeface="Wingdings" pitchFamily="2" charset="2"/>
              <a:buChar char="q"/>
              <a:tabLst>
                <a:tab pos="376255" algn="l"/>
              </a:tabLst>
            </a:pPr>
            <a:r>
              <a:rPr sz="2400" spc="-20" dirty="0">
                <a:solidFill>
                  <a:srgbClr val="22373A"/>
                </a:solidFill>
                <a:cs typeface="Tahoma"/>
              </a:rPr>
              <a:t>N4</a:t>
            </a:r>
            <a:r>
              <a:rPr sz="2400" spc="20" dirty="0">
                <a:solidFill>
                  <a:srgbClr val="22373A"/>
                </a:solidFill>
                <a:cs typeface="Tahoma"/>
              </a:rPr>
              <a:t> </a:t>
            </a:r>
            <a:r>
              <a:rPr sz="2400" spc="-20" dirty="0">
                <a:solidFill>
                  <a:srgbClr val="22373A"/>
                </a:solidFill>
                <a:cs typeface="Tahoma"/>
              </a:rPr>
              <a:t>can’t</a:t>
            </a:r>
            <a:r>
              <a:rPr sz="2400" spc="20" dirty="0">
                <a:solidFill>
                  <a:srgbClr val="22373A"/>
                </a:solidFill>
                <a:cs typeface="Tahoma"/>
              </a:rPr>
              <a:t> </a:t>
            </a:r>
            <a:r>
              <a:rPr sz="2400" spc="-99" dirty="0">
                <a:solidFill>
                  <a:srgbClr val="22373A"/>
                </a:solidFill>
                <a:cs typeface="Tahoma"/>
              </a:rPr>
              <a:t>improve</a:t>
            </a:r>
            <a:r>
              <a:rPr sz="2400" spc="20" dirty="0">
                <a:solidFill>
                  <a:srgbClr val="22373A"/>
                </a:solidFill>
                <a:cs typeface="Tahoma"/>
              </a:rPr>
              <a:t> </a:t>
            </a:r>
            <a:r>
              <a:rPr sz="2400" spc="-69" dirty="0">
                <a:solidFill>
                  <a:srgbClr val="22373A"/>
                </a:solidFill>
                <a:cs typeface="Tahoma"/>
              </a:rPr>
              <a:t>anything,</a:t>
            </a:r>
            <a:r>
              <a:rPr sz="2400" spc="20" dirty="0">
                <a:solidFill>
                  <a:srgbClr val="22373A"/>
                </a:solidFill>
                <a:cs typeface="Tahoma"/>
              </a:rPr>
              <a:t> </a:t>
            </a:r>
            <a:r>
              <a:rPr sz="2400" spc="-129" dirty="0">
                <a:solidFill>
                  <a:srgbClr val="22373A"/>
                </a:solidFill>
                <a:cs typeface="Tahoma"/>
              </a:rPr>
              <a:t>so</a:t>
            </a:r>
            <a:r>
              <a:rPr sz="2400" spc="30" dirty="0">
                <a:solidFill>
                  <a:srgbClr val="22373A"/>
                </a:solidFill>
                <a:cs typeface="Tahoma"/>
              </a:rPr>
              <a:t> </a:t>
            </a:r>
            <a:r>
              <a:rPr sz="2400" spc="-99" dirty="0">
                <a:solidFill>
                  <a:srgbClr val="22373A"/>
                </a:solidFill>
                <a:cs typeface="Tahoma"/>
              </a:rPr>
              <a:t>mark</a:t>
            </a:r>
            <a:r>
              <a:rPr sz="2400" spc="20" dirty="0">
                <a:solidFill>
                  <a:srgbClr val="22373A"/>
                </a:solidFill>
                <a:cs typeface="Tahoma"/>
              </a:rPr>
              <a:t> </a:t>
            </a:r>
            <a:r>
              <a:rPr sz="2400" spc="-129" dirty="0">
                <a:solidFill>
                  <a:srgbClr val="22373A"/>
                </a:solidFill>
                <a:cs typeface="Tahoma"/>
              </a:rPr>
              <a:t>as</a:t>
            </a:r>
            <a:r>
              <a:rPr sz="2400" spc="20" dirty="0">
                <a:solidFill>
                  <a:srgbClr val="22373A"/>
                </a:solidFill>
                <a:cs typeface="Tahoma"/>
              </a:rPr>
              <a:t> </a:t>
            </a:r>
            <a:r>
              <a:rPr sz="2400" spc="-119" dirty="0">
                <a:solidFill>
                  <a:srgbClr val="22373A"/>
                </a:solidFill>
                <a:cs typeface="Tahoma"/>
              </a:rPr>
              <a:t>done</a:t>
            </a:r>
            <a:endParaRPr sz="2400" dirty="0">
              <a:cs typeface="Tahoma"/>
            </a:endParaRPr>
          </a:p>
        </p:txBody>
      </p:sp>
      <p:pic>
        <p:nvPicPr>
          <p:cNvPr id="4" name="object 4"/>
          <p:cNvPicPr/>
          <p:nvPr/>
        </p:nvPicPr>
        <p:blipFill>
          <a:blip r:embed="rId3" cstate="print"/>
          <a:stretch>
            <a:fillRect/>
          </a:stretch>
        </p:blipFill>
        <p:spPr>
          <a:xfrm>
            <a:off x="3012037" y="1837768"/>
            <a:ext cx="6163728" cy="4089205"/>
          </a:xfrm>
          <a:prstGeom prst="rect">
            <a:avLst/>
          </a:prstGeom>
        </p:spPr>
      </p:pic>
      <p:sp>
        <p:nvSpPr>
          <p:cNvPr id="6" name="Title 5">
            <a:extLst>
              <a:ext uri="{FF2B5EF4-FFF2-40B4-BE49-F238E27FC236}">
                <a16:creationId xmlns:a16="http://schemas.microsoft.com/office/drawing/2014/main" id="{00BB69D4-416D-0363-4773-F3D8C6338709}"/>
              </a:ext>
            </a:extLst>
          </p:cNvPr>
          <p:cNvSpPr>
            <a:spLocks noGrp="1"/>
          </p:cNvSpPr>
          <p:nvPr>
            <p:ph type="title"/>
          </p:nvPr>
        </p:nvSpPr>
        <p:spPr/>
        <p:txBody>
          <a:bodyPr>
            <a:normAutofit/>
          </a:bodyPr>
          <a:lstStyle/>
          <a:p>
            <a:r>
              <a:rPr lang="en-US" dirty="0"/>
              <a:t>Dijkstra’s algorithm example</a:t>
            </a:r>
          </a:p>
        </p:txBody>
      </p:sp>
      <p:sp>
        <p:nvSpPr>
          <p:cNvPr id="5" name="object 5"/>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26</a:t>
            </a:r>
          </a:p>
        </p:txBody>
      </p:sp>
    </p:spTree>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14651" y="974080"/>
            <a:ext cx="7251863" cy="392203"/>
          </a:xfrm>
          <a:prstGeom prst="rect">
            <a:avLst/>
          </a:prstGeom>
        </p:spPr>
        <p:txBody>
          <a:bodyPr vert="horz" wrap="square" lIns="0" tIns="22650" rIns="0" bIns="0" rtlCol="0">
            <a:spAutoFit/>
          </a:bodyPr>
          <a:lstStyle/>
          <a:p>
            <a:pPr marL="374997" indent="-351088">
              <a:spcBef>
                <a:spcPts val="178"/>
              </a:spcBef>
              <a:buFont typeface="Wingdings" pitchFamily="2" charset="2"/>
              <a:buChar char="q"/>
              <a:tabLst>
                <a:tab pos="376255" algn="l"/>
              </a:tabLst>
            </a:pPr>
            <a:r>
              <a:rPr sz="2400" spc="-69" dirty="0">
                <a:solidFill>
                  <a:srgbClr val="22373A"/>
                </a:solidFill>
                <a:cs typeface="Tahoma"/>
              </a:rPr>
              <a:t>Eventually,</a:t>
            </a:r>
            <a:r>
              <a:rPr sz="2400" spc="20" dirty="0">
                <a:solidFill>
                  <a:srgbClr val="22373A"/>
                </a:solidFill>
                <a:cs typeface="Tahoma"/>
              </a:rPr>
              <a:t> </a:t>
            </a:r>
            <a:r>
              <a:rPr sz="2400" spc="-79" dirty="0">
                <a:solidFill>
                  <a:srgbClr val="22373A"/>
                </a:solidFill>
                <a:cs typeface="Tahoma"/>
              </a:rPr>
              <a:t>the</a:t>
            </a:r>
            <a:r>
              <a:rPr sz="2400" spc="30" dirty="0">
                <a:solidFill>
                  <a:srgbClr val="22373A"/>
                </a:solidFill>
                <a:cs typeface="Tahoma"/>
              </a:rPr>
              <a:t> </a:t>
            </a:r>
            <a:r>
              <a:rPr sz="2400" spc="-79" dirty="0">
                <a:solidFill>
                  <a:srgbClr val="22373A"/>
                </a:solidFill>
                <a:cs typeface="Tahoma"/>
              </a:rPr>
              <a:t>entire</a:t>
            </a:r>
            <a:r>
              <a:rPr sz="2400" spc="30" dirty="0">
                <a:solidFill>
                  <a:srgbClr val="22373A"/>
                </a:solidFill>
                <a:cs typeface="Tahoma"/>
              </a:rPr>
              <a:t> </a:t>
            </a:r>
            <a:r>
              <a:rPr sz="2400" spc="-89" dirty="0">
                <a:solidFill>
                  <a:srgbClr val="22373A"/>
                </a:solidFill>
                <a:cs typeface="Tahoma"/>
              </a:rPr>
              <a:t>topology</a:t>
            </a:r>
            <a:r>
              <a:rPr sz="2400" spc="30" dirty="0">
                <a:solidFill>
                  <a:srgbClr val="22373A"/>
                </a:solidFill>
                <a:cs typeface="Tahoma"/>
              </a:rPr>
              <a:t> </a:t>
            </a:r>
            <a:r>
              <a:rPr sz="2400" spc="-79" dirty="0">
                <a:solidFill>
                  <a:srgbClr val="22373A"/>
                </a:solidFill>
                <a:cs typeface="Tahoma"/>
              </a:rPr>
              <a:t>routed</a:t>
            </a:r>
            <a:r>
              <a:rPr sz="2400" spc="30" dirty="0">
                <a:solidFill>
                  <a:srgbClr val="22373A"/>
                </a:solidFill>
                <a:cs typeface="Tahoma"/>
              </a:rPr>
              <a:t> </a:t>
            </a:r>
            <a:r>
              <a:rPr sz="2400" spc="-30" dirty="0">
                <a:solidFill>
                  <a:srgbClr val="22373A"/>
                </a:solidFill>
                <a:cs typeface="Tahoma"/>
              </a:rPr>
              <a:t>at</a:t>
            </a:r>
            <a:r>
              <a:rPr sz="2400" spc="30" dirty="0">
                <a:solidFill>
                  <a:srgbClr val="22373A"/>
                </a:solidFill>
                <a:cs typeface="Tahoma"/>
              </a:rPr>
              <a:t> </a:t>
            </a:r>
            <a:r>
              <a:rPr sz="2400" spc="-20" dirty="0">
                <a:solidFill>
                  <a:srgbClr val="22373A"/>
                </a:solidFill>
                <a:cs typeface="Tahoma"/>
              </a:rPr>
              <a:t>N1</a:t>
            </a:r>
            <a:r>
              <a:rPr sz="2400" spc="20" dirty="0">
                <a:solidFill>
                  <a:srgbClr val="22373A"/>
                </a:solidFill>
                <a:cs typeface="Tahoma"/>
              </a:rPr>
              <a:t> </a:t>
            </a:r>
            <a:r>
              <a:rPr sz="2400" spc="-69" dirty="0">
                <a:solidFill>
                  <a:srgbClr val="22373A"/>
                </a:solidFill>
                <a:cs typeface="Tahoma"/>
              </a:rPr>
              <a:t>is</a:t>
            </a:r>
            <a:r>
              <a:rPr sz="2400" spc="30" dirty="0">
                <a:solidFill>
                  <a:srgbClr val="22373A"/>
                </a:solidFill>
                <a:cs typeface="Tahoma"/>
              </a:rPr>
              <a:t> </a:t>
            </a:r>
            <a:r>
              <a:rPr sz="2400" spc="-89" dirty="0">
                <a:solidFill>
                  <a:srgbClr val="22373A"/>
                </a:solidFill>
                <a:cs typeface="Tahoma"/>
              </a:rPr>
              <a:t>computed</a:t>
            </a:r>
            <a:endParaRPr sz="2400" dirty="0">
              <a:cs typeface="Tahoma"/>
            </a:endParaRPr>
          </a:p>
        </p:txBody>
      </p:sp>
      <p:pic>
        <p:nvPicPr>
          <p:cNvPr id="4" name="object 4"/>
          <p:cNvPicPr/>
          <p:nvPr/>
        </p:nvPicPr>
        <p:blipFill>
          <a:blip r:embed="rId3" cstate="print"/>
          <a:stretch>
            <a:fillRect/>
          </a:stretch>
        </p:blipFill>
        <p:spPr>
          <a:xfrm>
            <a:off x="3012037" y="1837768"/>
            <a:ext cx="6163728" cy="4089205"/>
          </a:xfrm>
          <a:prstGeom prst="rect">
            <a:avLst/>
          </a:prstGeom>
        </p:spPr>
      </p:pic>
      <p:sp>
        <p:nvSpPr>
          <p:cNvPr id="8" name="Title 7">
            <a:extLst>
              <a:ext uri="{FF2B5EF4-FFF2-40B4-BE49-F238E27FC236}">
                <a16:creationId xmlns:a16="http://schemas.microsoft.com/office/drawing/2014/main" id="{BB1EE705-CCE7-1975-0BA6-724DBBBF7F8B}"/>
              </a:ext>
            </a:extLst>
          </p:cNvPr>
          <p:cNvSpPr>
            <a:spLocks noGrp="1"/>
          </p:cNvSpPr>
          <p:nvPr>
            <p:ph type="title"/>
          </p:nvPr>
        </p:nvSpPr>
        <p:spPr/>
        <p:txBody>
          <a:bodyPr>
            <a:normAutofit/>
          </a:bodyPr>
          <a:lstStyle/>
          <a:p>
            <a:r>
              <a:rPr lang="en-US" dirty="0"/>
              <a:t>Dijkstra’s algorithm example</a:t>
            </a:r>
          </a:p>
        </p:txBody>
      </p:sp>
      <p:sp>
        <p:nvSpPr>
          <p:cNvPr id="5" name="object 5"/>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27</a:t>
            </a:r>
          </a:p>
        </p:txBody>
      </p:sp>
    </p:spTree>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30" dirty="0"/>
              <a:t>Link-State</a:t>
            </a:r>
            <a:r>
              <a:rPr spc="149" dirty="0"/>
              <a:t> </a:t>
            </a:r>
            <a:r>
              <a:rPr spc="-79" dirty="0"/>
              <a:t>Routing</a:t>
            </a:r>
          </a:p>
        </p:txBody>
      </p:sp>
      <p:sp>
        <p:nvSpPr>
          <p:cNvPr id="3" name="object 3"/>
          <p:cNvSpPr txBox="1"/>
          <p:nvPr/>
        </p:nvSpPr>
        <p:spPr>
          <a:xfrm>
            <a:off x="2485168" y="1774917"/>
            <a:ext cx="7221663" cy="2566749"/>
          </a:xfrm>
          <a:prstGeom prst="rect">
            <a:avLst/>
          </a:prstGeom>
        </p:spPr>
        <p:txBody>
          <a:bodyPr vert="horz" wrap="square" lIns="0" tIns="25167" rIns="0" bIns="0" rtlCol="0">
            <a:spAutoFit/>
          </a:bodyPr>
          <a:lstStyle/>
          <a:p>
            <a:pPr marL="374997" marR="319628" indent="-351088">
              <a:lnSpc>
                <a:spcPct val="118000"/>
              </a:lnSpc>
              <a:spcBef>
                <a:spcPts val="198"/>
              </a:spcBef>
              <a:buFont typeface="Wingdings" pitchFamily="2" charset="2"/>
              <a:buChar char="q"/>
              <a:tabLst>
                <a:tab pos="376255" algn="l"/>
              </a:tabLst>
            </a:pPr>
            <a:r>
              <a:rPr sz="2400" spc="50" dirty="0">
                <a:solidFill>
                  <a:srgbClr val="22373A"/>
                </a:solidFill>
                <a:cs typeface="Tahoma"/>
              </a:rPr>
              <a:t>All</a:t>
            </a:r>
            <a:r>
              <a:rPr sz="2400" spc="20" dirty="0">
                <a:solidFill>
                  <a:srgbClr val="22373A"/>
                </a:solidFill>
                <a:cs typeface="Tahoma"/>
              </a:rPr>
              <a:t> </a:t>
            </a:r>
            <a:r>
              <a:rPr sz="2400" spc="-119" dirty="0">
                <a:solidFill>
                  <a:srgbClr val="22373A"/>
                </a:solidFill>
                <a:cs typeface="Tahoma"/>
              </a:rPr>
              <a:t>nodes</a:t>
            </a:r>
            <a:r>
              <a:rPr sz="2400" spc="30" dirty="0">
                <a:solidFill>
                  <a:srgbClr val="22373A"/>
                </a:solidFill>
                <a:cs typeface="Tahoma"/>
              </a:rPr>
              <a:t> </a:t>
            </a:r>
            <a:r>
              <a:rPr sz="2400" spc="-119" dirty="0">
                <a:solidFill>
                  <a:srgbClr val="22373A"/>
                </a:solidFill>
                <a:cs typeface="Tahoma"/>
              </a:rPr>
              <a:t>know</a:t>
            </a:r>
            <a:r>
              <a:rPr sz="2400" spc="30" dirty="0">
                <a:solidFill>
                  <a:srgbClr val="22373A"/>
                </a:solidFill>
                <a:cs typeface="Tahoma"/>
              </a:rPr>
              <a:t> </a:t>
            </a:r>
            <a:r>
              <a:rPr sz="2400" spc="-79" dirty="0">
                <a:solidFill>
                  <a:srgbClr val="22373A"/>
                </a:solidFill>
                <a:cs typeface="Tahoma"/>
              </a:rPr>
              <a:t>the</a:t>
            </a:r>
            <a:r>
              <a:rPr sz="2400" spc="30" dirty="0">
                <a:solidFill>
                  <a:srgbClr val="22373A"/>
                </a:solidFill>
                <a:cs typeface="Tahoma"/>
              </a:rPr>
              <a:t> </a:t>
            </a:r>
            <a:r>
              <a:rPr sz="2400" spc="-79" dirty="0">
                <a:solidFill>
                  <a:srgbClr val="22373A"/>
                </a:solidFill>
                <a:cs typeface="Tahoma"/>
              </a:rPr>
              <a:t>exact</a:t>
            </a:r>
            <a:r>
              <a:rPr sz="2400" spc="30" dirty="0">
                <a:solidFill>
                  <a:srgbClr val="22373A"/>
                </a:solidFill>
                <a:cs typeface="Tahoma"/>
              </a:rPr>
              <a:t> </a:t>
            </a:r>
            <a:r>
              <a:rPr sz="2400" spc="-59" dirty="0">
                <a:solidFill>
                  <a:srgbClr val="22373A"/>
                </a:solidFill>
                <a:cs typeface="Tahoma"/>
              </a:rPr>
              <a:t>path</a:t>
            </a:r>
            <a:r>
              <a:rPr sz="2400" spc="20" dirty="0">
                <a:solidFill>
                  <a:srgbClr val="22373A"/>
                </a:solidFill>
                <a:cs typeface="Tahoma"/>
              </a:rPr>
              <a:t> </a:t>
            </a:r>
            <a:r>
              <a:rPr sz="2400" spc="-79" dirty="0">
                <a:solidFill>
                  <a:srgbClr val="22373A"/>
                </a:solidFill>
                <a:cs typeface="Tahoma"/>
              </a:rPr>
              <a:t>the</a:t>
            </a:r>
            <a:r>
              <a:rPr sz="2400" spc="30" dirty="0">
                <a:solidFill>
                  <a:srgbClr val="22373A"/>
                </a:solidFill>
                <a:cs typeface="Tahoma"/>
              </a:rPr>
              <a:t> </a:t>
            </a:r>
            <a:r>
              <a:rPr sz="2400" spc="-79" dirty="0">
                <a:solidFill>
                  <a:srgbClr val="22373A"/>
                </a:solidFill>
                <a:cs typeface="Tahoma"/>
              </a:rPr>
              <a:t>packet</a:t>
            </a:r>
            <a:r>
              <a:rPr sz="2400" spc="30" dirty="0">
                <a:solidFill>
                  <a:srgbClr val="22373A"/>
                </a:solidFill>
                <a:cs typeface="Tahoma"/>
              </a:rPr>
              <a:t> </a:t>
            </a:r>
            <a:r>
              <a:rPr sz="2400" spc="-89" dirty="0">
                <a:solidFill>
                  <a:srgbClr val="22373A"/>
                </a:solidFill>
                <a:cs typeface="Tahoma"/>
              </a:rPr>
              <a:t>should</a:t>
            </a:r>
            <a:r>
              <a:rPr sz="2400" spc="30" dirty="0">
                <a:solidFill>
                  <a:srgbClr val="22373A"/>
                </a:solidFill>
                <a:cs typeface="Tahoma"/>
              </a:rPr>
              <a:t> </a:t>
            </a:r>
            <a:r>
              <a:rPr sz="2400" spc="-89" dirty="0">
                <a:solidFill>
                  <a:srgbClr val="22373A"/>
                </a:solidFill>
                <a:cs typeface="Tahoma"/>
              </a:rPr>
              <a:t>take</a:t>
            </a:r>
            <a:r>
              <a:rPr sz="2400" spc="30" dirty="0">
                <a:solidFill>
                  <a:srgbClr val="22373A"/>
                </a:solidFill>
                <a:cs typeface="Tahoma"/>
              </a:rPr>
              <a:t> </a:t>
            </a:r>
            <a:r>
              <a:rPr sz="2400" spc="-30" dirty="0">
                <a:solidFill>
                  <a:srgbClr val="22373A"/>
                </a:solidFill>
                <a:cs typeface="Tahoma"/>
              </a:rPr>
              <a:t>at </a:t>
            </a:r>
            <a:r>
              <a:rPr sz="2400" spc="-654" dirty="0">
                <a:solidFill>
                  <a:srgbClr val="22373A"/>
                </a:solidFill>
                <a:cs typeface="Tahoma"/>
              </a:rPr>
              <a:t> </a:t>
            </a:r>
            <a:r>
              <a:rPr sz="2400" spc="-109" dirty="0">
                <a:solidFill>
                  <a:srgbClr val="22373A"/>
                </a:solidFill>
                <a:cs typeface="Tahoma"/>
              </a:rPr>
              <a:t>source</a:t>
            </a:r>
            <a:endParaRPr sz="2400" dirty="0">
              <a:cs typeface="Tahoma"/>
            </a:endParaRPr>
          </a:p>
          <a:p>
            <a:pPr marL="374997" indent="-351088">
              <a:spcBef>
                <a:spcPts val="476"/>
              </a:spcBef>
              <a:buFont typeface="Wingdings" pitchFamily="2" charset="2"/>
              <a:buChar char="q"/>
              <a:tabLst>
                <a:tab pos="376255" algn="l"/>
              </a:tabLst>
            </a:pPr>
            <a:r>
              <a:rPr sz="2400" spc="-50" dirty="0">
                <a:solidFill>
                  <a:srgbClr val="22373A"/>
                </a:solidFill>
                <a:cs typeface="Tahoma"/>
              </a:rPr>
              <a:t>Obtaining</a:t>
            </a:r>
            <a:r>
              <a:rPr sz="2400" spc="40" dirty="0">
                <a:solidFill>
                  <a:srgbClr val="22373A"/>
                </a:solidFill>
                <a:cs typeface="Tahoma"/>
              </a:rPr>
              <a:t> </a:t>
            </a:r>
            <a:r>
              <a:rPr sz="2400" spc="-69" dirty="0">
                <a:solidFill>
                  <a:srgbClr val="22373A"/>
                </a:solidFill>
                <a:cs typeface="Tahoma"/>
              </a:rPr>
              <a:t>global</a:t>
            </a:r>
            <a:r>
              <a:rPr sz="2400" spc="50" dirty="0">
                <a:solidFill>
                  <a:srgbClr val="22373A"/>
                </a:solidFill>
                <a:cs typeface="Tahoma"/>
              </a:rPr>
              <a:t> </a:t>
            </a:r>
            <a:r>
              <a:rPr sz="2400" spc="-69" dirty="0">
                <a:solidFill>
                  <a:srgbClr val="22373A"/>
                </a:solidFill>
                <a:cs typeface="Tahoma"/>
              </a:rPr>
              <a:t>information</a:t>
            </a:r>
            <a:r>
              <a:rPr sz="2400" spc="40" dirty="0">
                <a:solidFill>
                  <a:srgbClr val="22373A"/>
                </a:solidFill>
                <a:cs typeface="Tahoma"/>
              </a:rPr>
              <a:t> </a:t>
            </a:r>
            <a:r>
              <a:rPr sz="2400" spc="-89" dirty="0">
                <a:solidFill>
                  <a:srgbClr val="22373A"/>
                </a:solidFill>
                <a:cs typeface="Tahoma"/>
              </a:rPr>
              <a:t>can</a:t>
            </a:r>
            <a:r>
              <a:rPr sz="2400" spc="50" dirty="0">
                <a:solidFill>
                  <a:srgbClr val="22373A"/>
                </a:solidFill>
                <a:cs typeface="Tahoma"/>
              </a:rPr>
              <a:t> </a:t>
            </a:r>
            <a:r>
              <a:rPr sz="2400" spc="-109" dirty="0">
                <a:solidFill>
                  <a:srgbClr val="22373A"/>
                </a:solidFill>
                <a:cs typeface="Tahoma"/>
              </a:rPr>
              <a:t>be</a:t>
            </a:r>
            <a:r>
              <a:rPr sz="2400" spc="50" dirty="0">
                <a:solidFill>
                  <a:srgbClr val="22373A"/>
                </a:solidFill>
                <a:cs typeface="Tahoma"/>
              </a:rPr>
              <a:t> </a:t>
            </a:r>
            <a:r>
              <a:rPr sz="2400" spc="-119" dirty="0">
                <a:solidFill>
                  <a:srgbClr val="22373A"/>
                </a:solidFill>
                <a:cs typeface="Tahoma"/>
              </a:rPr>
              <a:t>expensive</a:t>
            </a:r>
            <a:endParaRPr sz="2400" dirty="0">
              <a:cs typeface="Tahoma"/>
            </a:endParaRPr>
          </a:p>
          <a:p>
            <a:pPr marL="374997" indent="-351088">
              <a:spcBef>
                <a:spcPts val="466"/>
              </a:spcBef>
              <a:buFont typeface="Wingdings" pitchFamily="2" charset="2"/>
              <a:buChar char="q"/>
              <a:tabLst>
                <a:tab pos="376255" algn="l"/>
              </a:tabLst>
            </a:pPr>
            <a:r>
              <a:rPr sz="2400" spc="-40" dirty="0">
                <a:solidFill>
                  <a:srgbClr val="22373A"/>
                </a:solidFill>
                <a:cs typeface="Tahoma"/>
              </a:rPr>
              <a:t>Small</a:t>
            </a:r>
            <a:r>
              <a:rPr sz="2400" spc="20" dirty="0">
                <a:solidFill>
                  <a:srgbClr val="22373A"/>
                </a:solidFill>
                <a:cs typeface="Tahoma"/>
              </a:rPr>
              <a:t> </a:t>
            </a:r>
            <a:r>
              <a:rPr sz="2400" spc="-109" dirty="0">
                <a:solidFill>
                  <a:srgbClr val="22373A"/>
                </a:solidFill>
                <a:cs typeface="Tahoma"/>
              </a:rPr>
              <a:t>network</a:t>
            </a:r>
            <a:r>
              <a:rPr sz="2400" spc="20" dirty="0">
                <a:solidFill>
                  <a:srgbClr val="22373A"/>
                </a:solidFill>
                <a:cs typeface="Tahoma"/>
              </a:rPr>
              <a:t> </a:t>
            </a:r>
            <a:r>
              <a:rPr sz="2400" spc="-119" dirty="0">
                <a:solidFill>
                  <a:srgbClr val="22373A"/>
                </a:solidFill>
                <a:cs typeface="Tahoma"/>
              </a:rPr>
              <a:t>changes</a:t>
            </a:r>
            <a:r>
              <a:rPr sz="2400" spc="20" dirty="0">
                <a:solidFill>
                  <a:srgbClr val="22373A"/>
                </a:solidFill>
                <a:cs typeface="Tahoma"/>
              </a:rPr>
              <a:t> </a:t>
            </a:r>
            <a:r>
              <a:rPr sz="2400" spc="-99" dirty="0">
                <a:solidFill>
                  <a:srgbClr val="22373A"/>
                </a:solidFill>
                <a:cs typeface="Tahoma"/>
              </a:rPr>
              <a:t>lead</a:t>
            </a:r>
            <a:r>
              <a:rPr sz="2400" spc="20" dirty="0">
                <a:solidFill>
                  <a:srgbClr val="22373A"/>
                </a:solidFill>
                <a:cs typeface="Tahoma"/>
              </a:rPr>
              <a:t> </a:t>
            </a:r>
            <a:r>
              <a:rPr sz="2400" spc="-30" dirty="0">
                <a:solidFill>
                  <a:srgbClr val="22373A"/>
                </a:solidFill>
                <a:cs typeface="Tahoma"/>
              </a:rPr>
              <a:t>to</a:t>
            </a:r>
            <a:r>
              <a:rPr sz="2400" spc="30" dirty="0">
                <a:solidFill>
                  <a:srgbClr val="22373A"/>
                </a:solidFill>
                <a:cs typeface="Tahoma"/>
              </a:rPr>
              <a:t> </a:t>
            </a:r>
            <a:r>
              <a:rPr sz="2400" spc="-149" dirty="0">
                <a:solidFill>
                  <a:srgbClr val="22373A"/>
                </a:solidFill>
                <a:cs typeface="Tahoma"/>
              </a:rPr>
              <a:t>new</a:t>
            </a:r>
            <a:r>
              <a:rPr sz="2400" spc="20" dirty="0">
                <a:solidFill>
                  <a:srgbClr val="22373A"/>
                </a:solidFill>
                <a:cs typeface="Tahoma"/>
              </a:rPr>
              <a:t> </a:t>
            </a:r>
            <a:r>
              <a:rPr sz="2400" spc="-59" dirty="0">
                <a:solidFill>
                  <a:srgbClr val="22373A"/>
                </a:solidFill>
                <a:cs typeface="Tahoma"/>
              </a:rPr>
              <a:t>routing</a:t>
            </a:r>
            <a:r>
              <a:rPr sz="2400" spc="20" dirty="0">
                <a:solidFill>
                  <a:srgbClr val="22373A"/>
                </a:solidFill>
                <a:cs typeface="Tahoma"/>
              </a:rPr>
              <a:t> </a:t>
            </a:r>
            <a:r>
              <a:rPr sz="2400" spc="-79" dirty="0">
                <a:solidFill>
                  <a:srgbClr val="22373A"/>
                </a:solidFill>
                <a:cs typeface="Tahoma"/>
              </a:rPr>
              <a:t>tables</a:t>
            </a:r>
            <a:endParaRPr sz="2400" dirty="0">
              <a:cs typeface="Tahoma"/>
            </a:endParaRPr>
          </a:p>
          <a:p>
            <a:pPr marL="374997" indent="-351088">
              <a:spcBef>
                <a:spcPts val="476"/>
              </a:spcBef>
              <a:buFont typeface="Wingdings" pitchFamily="2" charset="2"/>
              <a:buChar char="q"/>
              <a:tabLst>
                <a:tab pos="376255" algn="l"/>
              </a:tabLst>
            </a:pPr>
            <a:r>
              <a:rPr sz="2400" spc="-10" dirty="0">
                <a:solidFill>
                  <a:srgbClr val="22373A"/>
                </a:solidFill>
                <a:cs typeface="Tahoma"/>
              </a:rPr>
              <a:t>This</a:t>
            </a:r>
            <a:r>
              <a:rPr sz="2400" spc="30" dirty="0">
                <a:solidFill>
                  <a:srgbClr val="22373A"/>
                </a:solidFill>
                <a:cs typeface="Tahoma"/>
              </a:rPr>
              <a:t> </a:t>
            </a:r>
            <a:r>
              <a:rPr sz="2400" spc="-20" dirty="0">
                <a:solidFill>
                  <a:srgbClr val="22373A"/>
                </a:solidFill>
                <a:cs typeface="Tahoma"/>
              </a:rPr>
              <a:t>‘churn’</a:t>
            </a:r>
            <a:r>
              <a:rPr sz="2400" spc="40" dirty="0">
                <a:solidFill>
                  <a:srgbClr val="22373A"/>
                </a:solidFill>
                <a:cs typeface="Tahoma"/>
              </a:rPr>
              <a:t> </a:t>
            </a:r>
            <a:r>
              <a:rPr sz="2400" spc="-89" dirty="0">
                <a:solidFill>
                  <a:srgbClr val="22373A"/>
                </a:solidFill>
                <a:cs typeface="Tahoma"/>
              </a:rPr>
              <a:t>can</a:t>
            </a:r>
            <a:r>
              <a:rPr sz="2400" spc="40" dirty="0">
                <a:solidFill>
                  <a:srgbClr val="22373A"/>
                </a:solidFill>
                <a:cs typeface="Tahoma"/>
              </a:rPr>
              <a:t> </a:t>
            </a:r>
            <a:r>
              <a:rPr sz="2400" spc="-109" dirty="0">
                <a:solidFill>
                  <a:srgbClr val="22373A"/>
                </a:solidFill>
                <a:cs typeface="Tahoma"/>
              </a:rPr>
              <a:t>be</a:t>
            </a:r>
            <a:r>
              <a:rPr sz="2400" spc="40" dirty="0">
                <a:solidFill>
                  <a:srgbClr val="22373A"/>
                </a:solidFill>
                <a:cs typeface="Tahoma"/>
              </a:rPr>
              <a:t> </a:t>
            </a:r>
            <a:r>
              <a:rPr sz="2400" spc="-109" dirty="0">
                <a:solidFill>
                  <a:srgbClr val="22373A"/>
                </a:solidFill>
                <a:cs typeface="Tahoma"/>
              </a:rPr>
              <a:t>expensive,</a:t>
            </a:r>
            <a:r>
              <a:rPr sz="2400" spc="30" dirty="0">
                <a:solidFill>
                  <a:srgbClr val="22373A"/>
                </a:solidFill>
                <a:cs typeface="Tahoma"/>
              </a:rPr>
              <a:t> </a:t>
            </a:r>
            <a:r>
              <a:rPr sz="2400" spc="-79" dirty="0">
                <a:solidFill>
                  <a:srgbClr val="22373A"/>
                </a:solidFill>
                <a:cs typeface="Tahoma"/>
              </a:rPr>
              <a:t>especially</a:t>
            </a:r>
            <a:r>
              <a:rPr sz="2400" spc="40" dirty="0">
                <a:solidFill>
                  <a:srgbClr val="22373A"/>
                </a:solidFill>
                <a:cs typeface="Tahoma"/>
              </a:rPr>
              <a:t> </a:t>
            </a:r>
            <a:r>
              <a:rPr sz="2400" spc="-50" dirty="0">
                <a:solidFill>
                  <a:srgbClr val="22373A"/>
                </a:solidFill>
                <a:cs typeface="Tahoma"/>
              </a:rPr>
              <a:t>with</a:t>
            </a:r>
            <a:r>
              <a:rPr sz="2400" spc="40" dirty="0">
                <a:solidFill>
                  <a:srgbClr val="22373A"/>
                </a:solidFill>
                <a:cs typeface="Tahoma"/>
              </a:rPr>
              <a:t> </a:t>
            </a:r>
            <a:r>
              <a:rPr sz="2400" spc="-79" dirty="0">
                <a:solidFill>
                  <a:srgbClr val="22373A"/>
                </a:solidFill>
                <a:cs typeface="Tahoma"/>
              </a:rPr>
              <a:t>high</a:t>
            </a:r>
            <a:r>
              <a:rPr sz="2400" spc="40" dirty="0">
                <a:solidFill>
                  <a:srgbClr val="22373A"/>
                </a:solidFill>
                <a:cs typeface="Tahoma"/>
              </a:rPr>
              <a:t> </a:t>
            </a:r>
            <a:r>
              <a:rPr sz="2400" spc="-50" dirty="0">
                <a:solidFill>
                  <a:srgbClr val="22373A"/>
                </a:solidFill>
                <a:cs typeface="Tahoma"/>
              </a:rPr>
              <a:t>mobility</a:t>
            </a:r>
            <a:endParaRPr sz="2400" dirty="0">
              <a:cs typeface="Tahoma"/>
            </a:endParaRPr>
          </a:p>
        </p:txBody>
      </p:sp>
    </p:spTree>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69" dirty="0"/>
              <a:t>Distance</a:t>
            </a:r>
            <a:r>
              <a:rPr spc="178" dirty="0"/>
              <a:t> </a:t>
            </a:r>
            <a:r>
              <a:rPr spc="-59" dirty="0"/>
              <a:t>Vector</a:t>
            </a:r>
            <a:r>
              <a:rPr spc="178" dirty="0"/>
              <a:t> </a:t>
            </a:r>
            <a:r>
              <a:rPr spc="-79" dirty="0"/>
              <a:t>Routing</a:t>
            </a:r>
          </a:p>
        </p:txBody>
      </p:sp>
      <p:sp>
        <p:nvSpPr>
          <p:cNvPr id="3" name="object 3"/>
          <p:cNvSpPr txBox="1"/>
          <p:nvPr/>
        </p:nvSpPr>
        <p:spPr>
          <a:xfrm>
            <a:off x="2806538" y="1902263"/>
            <a:ext cx="7915053" cy="1756091"/>
          </a:xfrm>
          <a:prstGeom prst="rect">
            <a:avLst/>
          </a:prstGeom>
        </p:spPr>
        <p:txBody>
          <a:bodyPr vert="horz" wrap="square" lIns="0" tIns="85568" rIns="0" bIns="0" rtlCol="0">
            <a:spAutoFit/>
          </a:bodyPr>
          <a:lstStyle/>
          <a:p>
            <a:pPr marL="374997" indent="-351088">
              <a:spcBef>
                <a:spcPts val="674"/>
              </a:spcBef>
              <a:buFont typeface="Wingdings" pitchFamily="2" charset="2"/>
              <a:buChar char="q"/>
              <a:tabLst>
                <a:tab pos="376255" algn="l"/>
              </a:tabLst>
            </a:pPr>
            <a:r>
              <a:rPr sz="2400" spc="-79" dirty="0">
                <a:solidFill>
                  <a:srgbClr val="22373A"/>
                </a:solidFill>
                <a:cs typeface="Tahoma"/>
              </a:rPr>
              <a:t>Store</a:t>
            </a:r>
            <a:r>
              <a:rPr sz="2400" spc="20" dirty="0">
                <a:solidFill>
                  <a:srgbClr val="22373A"/>
                </a:solidFill>
                <a:cs typeface="Tahoma"/>
              </a:rPr>
              <a:t> </a:t>
            </a:r>
            <a:r>
              <a:rPr sz="2400" spc="-79" dirty="0">
                <a:solidFill>
                  <a:srgbClr val="22373A"/>
                </a:solidFill>
                <a:cs typeface="Tahoma"/>
              </a:rPr>
              <a:t>next</a:t>
            </a:r>
            <a:r>
              <a:rPr sz="2400" spc="30" dirty="0">
                <a:solidFill>
                  <a:srgbClr val="22373A"/>
                </a:solidFill>
                <a:cs typeface="Tahoma"/>
              </a:rPr>
              <a:t> </a:t>
            </a:r>
            <a:r>
              <a:rPr sz="2400" spc="-99" dirty="0">
                <a:solidFill>
                  <a:srgbClr val="22373A"/>
                </a:solidFill>
                <a:cs typeface="Tahoma"/>
              </a:rPr>
              <a:t>hop</a:t>
            </a:r>
            <a:r>
              <a:rPr sz="2400" spc="30" dirty="0">
                <a:solidFill>
                  <a:srgbClr val="22373A"/>
                </a:solidFill>
                <a:cs typeface="Tahoma"/>
              </a:rPr>
              <a:t> </a:t>
            </a:r>
            <a:r>
              <a:rPr sz="2400" spc="-99" dirty="0">
                <a:solidFill>
                  <a:srgbClr val="22373A"/>
                </a:solidFill>
                <a:cs typeface="Tahoma"/>
              </a:rPr>
              <a:t>and</a:t>
            </a:r>
            <a:r>
              <a:rPr sz="2400" spc="30" dirty="0">
                <a:solidFill>
                  <a:srgbClr val="22373A"/>
                </a:solidFill>
                <a:cs typeface="Tahoma"/>
              </a:rPr>
              <a:t> </a:t>
            </a:r>
            <a:r>
              <a:rPr sz="2400" spc="-79" dirty="0">
                <a:solidFill>
                  <a:srgbClr val="22373A"/>
                </a:solidFill>
                <a:cs typeface="Tahoma"/>
              </a:rPr>
              <a:t>which</a:t>
            </a:r>
            <a:r>
              <a:rPr sz="2400" spc="30" dirty="0">
                <a:solidFill>
                  <a:srgbClr val="22373A"/>
                </a:solidFill>
                <a:cs typeface="Tahoma"/>
              </a:rPr>
              <a:t> </a:t>
            </a:r>
            <a:r>
              <a:rPr sz="2400" spc="-149" dirty="0">
                <a:solidFill>
                  <a:srgbClr val="22373A"/>
                </a:solidFill>
                <a:cs typeface="Tahoma"/>
              </a:rPr>
              <a:t>edge</a:t>
            </a:r>
            <a:r>
              <a:rPr sz="2400" spc="30" dirty="0">
                <a:solidFill>
                  <a:srgbClr val="22373A"/>
                </a:solidFill>
                <a:cs typeface="Tahoma"/>
              </a:rPr>
              <a:t> </a:t>
            </a:r>
            <a:r>
              <a:rPr sz="2400" spc="-69" dirty="0">
                <a:solidFill>
                  <a:srgbClr val="22373A"/>
                </a:solidFill>
                <a:cs typeface="Tahoma"/>
              </a:rPr>
              <a:t>(vector)</a:t>
            </a:r>
            <a:r>
              <a:rPr sz="2400" spc="30" dirty="0">
                <a:solidFill>
                  <a:srgbClr val="22373A"/>
                </a:solidFill>
                <a:cs typeface="Tahoma"/>
              </a:rPr>
              <a:t> </a:t>
            </a:r>
            <a:r>
              <a:rPr sz="2400" spc="-30" dirty="0">
                <a:solidFill>
                  <a:srgbClr val="22373A"/>
                </a:solidFill>
                <a:cs typeface="Tahoma"/>
              </a:rPr>
              <a:t>to</a:t>
            </a:r>
            <a:r>
              <a:rPr sz="2400" spc="30" dirty="0">
                <a:solidFill>
                  <a:srgbClr val="22373A"/>
                </a:solidFill>
                <a:cs typeface="Tahoma"/>
              </a:rPr>
              <a:t> </a:t>
            </a:r>
            <a:r>
              <a:rPr sz="2400" spc="-89" dirty="0">
                <a:solidFill>
                  <a:srgbClr val="22373A"/>
                </a:solidFill>
                <a:cs typeface="Tahoma"/>
              </a:rPr>
              <a:t>take</a:t>
            </a:r>
            <a:endParaRPr sz="2400" dirty="0">
              <a:cs typeface="Tahoma"/>
            </a:endParaRPr>
          </a:p>
          <a:p>
            <a:pPr marL="374997" indent="-351088">
              <a:spcBef>
                <a:spcPts val="466"/>
              </a:spcBef>
              <a:buFont typeface="Wingdings" pitchFamily="2" charset="2"/>
              <a:buChar char="q"/>
              <a:tabLst>
                <a:tab pos="376255" algn="l"/>
              </a:tabLst>
            </a:pPr>
            <a:r>
              <a:rPr sz="2400" spc="-20" dirty="0">
                <a:solidFill>
                  <a:srgbClr val="22373A"/>
                </a:solidFill>
                <a:cs typeface="Tahoma"/>
              </a:rPr>
              <a:t>No</a:t>
            </a:r>
            <a:r>
              <a:rPr sz="2400" spc="30" dirty="0">
                <a:solidFill>
                  <a:srgbClr val="22373A"/>
                </a:solidFill>
                <a:cs typeface="Tahoma"/>
              </a:rPr>
              <a:t> </a:t>
            </a:r>
            <a:r>
              <a:rPr sz="2400" spc="-149" dirty="0">
                <a:solidFill>
                  <a:srgbClr val="22373A"/>
                </a:solidFill>
                <a:cs typeface="Tahoma"/>
              </a:rPr>
              <a:t>need</a:t>
            </a:r>
            <a:r>
              <a:rPr sz="2400" spc="40" dirty="0">
                <a:solidFill>
                  <a:srgbClr val="22373A"/>
                </a:solidFill>
                <a:cs typeface="Tahoma"/>
              </a:rPr>
              <a:t> </a:t>
            </a:r>
            <a:r>
              <a:rPr sz="2400" spc="-89" dirty="0">
                <a:solidFill>
                  <a:srgbClr val="22373A"/>
                </a:solidFill>
                <a:cs typeface="Tahoma"/>
              </a:rPr>
              <a:t>for</a:t>
            </a:r>
            <a:r>
              <a:rPr sz="2400" spc="30" dirty="0">
                <a:solidFill>
                  <a:srgbClr val="22373A"/>
                </a:solidFill>
                <a:cs typeface="Tahoma"/>
              </a:rPr>
              <a:t> </a:t>
            </a:r>
            <a:r>
              <a:rPr sz="2400" spc="-69" dirty="0">
                <a:solidFill>
                  <a:srgbClr val="22373A"/>
                </a:solidFill>
                <a:cs typeface="Tahoma"/>
              </a:rPr>
              <a:t>global</a:t>
            </a:r>
            <a:r>
              <a:rPr sz="2400" spc="40" dirty="0">
                <a:solidFill>
                  <a:srgbClr val="22373A"/>
                </a:solidFill>
                <a:cs typeface="Tahoma"/>
              </a:rPr>
              <a:t> </a:t>
            </a:r>
            <a:r>
              <a:rPr sz="2400" spc="-69" dirty="0">
                <a:solidFill>
                  <a:srgbClr val="22373A"/>
                </a:solidFill>
                <a:cs typeface="Tahoma"/>
              </a:rPr>
              <a:t>topology</a:t>
            </a:r>
            <a:r>
              <a:rPr sz="2400" spc="40" dirty="0">
                <a:solidFill>
                  <a:srgbClr val="22373A"/>
                </a:solidFill>
                <a:cs typeface="Tahoma"/>
              </a:rPr>
              <a:t> </a:t>
            </a:r>
            <a:r>
              <a:rPr sz="2400" spc="-119" dirty="0">
                <a:solidFill>
                  <a:srgbClr val="22373A"/>
                </a:solidFill>
                <a:cs typeface="Tahoma"/>
              </a:rPr>
              <a:t>knowledge</a:t>
            </a:r>
            <a:endParaRPr sz="2400" dirty="0">
              <a:cs typeface="Tahoma"/>
            </a:endParaRPr>
          </a:p>
          <a:p>
            <a:pPr marL="374997" indent="-351088">
              <a:spcBef>
                <a:spcPts val="476"/>
              </a:spcBef>
              <a:buFont typeface="Wingdings" pitchFamily="2" charset="2"/>
              <a:buChar char="q"/>
              <a:tabLst>
                <a:tab pos="376255" algn="l"/>
              </a:tabLst>
            </a:pPr>
            <a:r>
              <a:rPr sz="2400" spc="-79" dirty="0">
                <a:solidFill>
                  <a:srgbClr val="22373A"/>
                </a:solidFill>
                <a:cs typeface="Tahoma"/>
              </a:rPr>
              <a:t>Nodes</a:t>
            </a:r>
            <a:r>
              <a:rPr sz="2400" spc="30" dirty="0">
                <a:solidFill>
                  <a:srgbClr val="22373A"/>
                </a:solidFill>
                <a:cs typeface="Tahoma"/>
              </a:rPr>
              <a:t> </a:t>
            </a:r>
            <a:r>
              <a:rPr sz="2400" spc="-139" dirty="0">
                <a:solidFill>
                  <a:srgbClr val="22373A"/>
                </a:solidFill>
                <a:cs typeface="Tahoma"/>
              </a:rPr>
              <a:t>share</a:t>
            </a:r>
            <a:r>
              <a:rPr sz="2400" spc="30" dirty="0">
                <a:solidFill>
                  <a:srgbClr val="22373A"/>
                </a:solidFill>
                <a:cs typeface="Tahoma"/>
              </a:rPr>
              <a:t> </a:t>
            </a:r>
            <a:r>
              <a:rPr sz="2400" spc="-59" dirty="0">
                <a:solidFill>
                  <a:srgbClr val="22373A"/>
                </a:solidFill>
                <a:cs typeface="Tahoma"/>
              </a:rPr>
              <a:t>routing</a:t>
            </a:r>
            <a:r>
              <a:rPr sz="2400" spc="30" dirty="0">
                <a:solidFill>
                  <a:srgbClr val="22373A"/>
                </a:solidFill>
                <a:cs typeface="Tahoma"/>
              </a:rPr>
              <a:t> </a:t>
            </a:r>
            <a:r>
              <a:rPr sz="2400" spc="-79" dirty="0">
                <a:solidFill>
                  <a:srgbClr val="22373A"/>
                </a:solidFill>
                <a:cs typeface="Tahoma"/>
              </a:rPr>
              <a:t>tables</a:t>
            </a:r>
            <a:r>
              <a:rPr sz="2400" spc="30" dirty="0">
                <a:solidFill>
                  <a:srgbClr val="22373A"/>
                </a:solidFill>
                <a:cs typeface="Tahoma"/>
              </a:rPr>
              <a:t> </a:t>
            </a:r>
            <a:r>
              <a:rPr sz="2400" spc="-50" dirty="0">
                <a:solidFill>
                  <a:srgbClr val="22373A"/>
                </a:solidFill>
                <a:cs typeface="Tahoma"/>
              </a:rPr>
              <a:t>with</a:t>
            </a:r>
            <a:r>
              <a:rPr sz="2400" spc="30" dirty="0">
                <a:solidFill>
                  <a:srgbClr val="22373A"/>
                </a:solidFill>
                <a:cs typeface="Tahoma"/>
              </a:rPr>
              <a:t> </a:t>
            </a:r>
            <a:r>
              <a:rPr sz="2400" spc="-50" dirty="0">
                <a:solidFill>
                  <a:srgbClr val="22373A"/>
                </a:solidFill>
                <a:cs typeface="Tahoma"/>
              </a:rPr>
              <a:t>direct</a:t>
            </a:r>
            <a:r>
              <a:rPr sz="2400" spc="30" dirty="0">
                <a:solidFill>
                  <a:srgbClr val="22373A"/>
                </a:solidFill>
                <a:cs typeface="Tahoma"/>
              </a:rPr>
              <a:t> </a:t>
            </a:r>
            <a:r>
              <a:rPr sz="2400" spc="-99" dirty="0">
                <a:solidFill>
                  <a:srgbClr val="22373A"/>
                </a:solidFill>
                <a:cs typeface="Tahoma"/>
              </a:rPr>
              <a:t>neighbours</a:t>
            </a:r>
            <a:endParaRPr sz="2400" dirty="0">
              <a:cs typeface="Tahoma"/>
            </a:endParaRPr>
          </a:p>
          <a:p>
            <a:pPr marL="374997" indent="-351088">
              <a:spcBef>
                <a:spcPts val="476"/>
              </a:spcBef>
              <a:buFont typeface="Wingdings" pitchFamily="2" charset="2"/>
              <a:buChar char="q"/>
              <a:tabLst>
                <a:tab pos="376255" algn="l"/>
              </a:tabLst>
            </a:pPr>
            <a:r>
              <a:rPr sz="2400" spc="-99" dirty="0">
                <a:solidFill>
                  <a:srgbClr val="22373A"/>
                </a:solidFill>
                <a:cs typeface="Tahoma"/>
              </a:rPr>
              <a:t>Use</a:t>
            </a:r>
            <a:r>
              <a:rPr sz="2400" spc="20" dirty="0">
                <a:solidFill>
                  <a:srgbClr val="22373A"/>
                </a:solidFill>
                <a:cs typeface="Tahoma"/>
              </a:rPr>
              <a:t> </a:t>
            </a:r>
            <a:r>
              <a:rPr sz="2400" spc="-59" dirty="0">
                <a:solidFill>
                  <a:srgbClr val="22373A"/>
                </a:solidFill>
                <a:cs typeface="Tahoma"/>
              </a:rPr>
              <a:t>their</a:t>
            </a:r>
            <a:r>
              <a:rPr sz="2400" spc="30" dirty="0">
                <a:solidFill>
                  <a:srgbClr val="22373A"/>
                </a:solidFill>
                <a:cs typeface="Tahoma"/>
              </a:rPr>
              <a:t> </a:t>
            </a:r>
            <a:r>
              <a:rPr sz="2400" spc="-69" dirty="0">
                <a:solidFill>
                  <a:srgbClr val="22373A"/>
                </a:solidFill>
                <a:cs typeface="Tahoma"/>
              </a:rPr>
              <a:t>information</a:t>
            </a:r>
            <a:r>
              <a:rPr sz="2400" spc="30" dirty="0">
                <a:solidFill>
                  <a:srgbClr val="22373A"/>
                </a:solidFill>
                <a:cs typeface="Tahoma"/>
              </a:rPr>
              <a:t> </a:t>
            </a:r>
            <a:r>
              <a:rPr sz="2400" spc="-30" dirty="0">
                <a:solidFill>
                  <a:srgbClr val="22373A"/>
                </a:solidFill>
                <a:cs typeface="Tahoma"/>
              </a:rPr>
              <a:t>to</a:t>
            </a:r>
            <a:r>
              <a:rPr sz="2400" spc="30" dirty="0">
                <a:solidFill>
                  <a:srgbClr val="22373A"/>
                </a:solidFill>
                <a:cs typeface="Tahoma"/>
              </a:rPr>
              <a:t> </a:t>
            </a:r>
            <a:r>
              <a:rPr sz="2400" spc="-79" dirty="0">
                <a:solidFill>
                  <a:srgbClr val="22373A"/>
                </a:solidFill>
                <a:cs typeface="Tahoma"/>
              </a:rPr>
              <a:t>update</a:t>
            </a:r>
            <a:r>
              <a:rPr sz="2400" spc="20" dirty="0">
                <a:solidFill>
                  <a:srgbClr val="22373A"/>
                </a:solidFill>
                <a:cs typeface="Tahoma"/>
              </a:rPr>
              <a:t> </a:t>
            </a:r>
            <a:r>
              <a:rPr sz="2400" spc="-79" dirty="0">
                <a:solidFill>
                  <a:srgbClr val="22373A"/>
                </a:solidFill>
                <a:cs typeface="Tahoma"/>
              </a:rPr>
              <a:t>paths</a:t>
            </a:r>
            <a:endParaRPr sz="2400" dirty="0">
              <a:cs typeface="Tahoma"/>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30" dirty="0"/>
              <a:t>GPS/GNSS</a:t>
            </a:r>
          </a:p>
        </p:txBody>
      </p:sp>
      <p:sp>
        <p:nvSpPr>
          <p:cNvPr id="3" name="object 3"/>
          <p:cNvSpPr txBox="1"/>
          <p:nvPr/>
        </p:nvSpPr>
        <p:spPr>
          <a:xfrm>
            <a:off x="2414650" y="2223094"/>
            <a:ext cx="7268222" cy="2805225"/>
          </a:xfrm>
          <a:prstGeom prst="rect">
            <a:avLst/>
          </a:prstGeom>
        </p:spPr>
        <p:txBody>
          <a:bodyPr vert="horz" wrap="square" lIns="0" tIns="85568" rIns="0" bIns="0" rtlCol="0">
            <a:spAutoFit/>
          </a:bodyPr>
          <a:lstStyle/>
          <a:p>
            <a:pPr marL="374997" indent="-351088">
              <a:spcBef>
                <a:spcPts val="674"/>
              </a:spcBef>
              <a:buFont typeface="Wingdings" pitchFamily="2" charset="2"/>
              <a:buChar char="q"/>
              <a:tabLst>
                <a:tab pos="376255" algn="l"/>
              </a:tabLst>
            </a:pPr>
            <a:r>
              <a:rPr lang="en-GB" sz="2400" spc="-139" dirty="0">
                <a:solidFill>
                  <a:srgbClr val="22373A"/>
                </a:solidFill>
                <a:cs typeface="Tahoma"/>
              </a:rPr>
              <a:t>D</a:t>
            </a:r>
            <a:r>
              <a:rPr sz="2400" spc="-139" dirty="0">
                <a:solidFill>
                  <a:srgbClr val="22373A"/>
                </a:solidFill>
                <a:cs typeface="Tahoma"/>
              </a:rPr>
              <a:t>e</a:t>
            </a:r>
            <a:r>
              <a:rPr sz="2400" spc="20" dirty="0">
                <a:solidFill>
                  <a:srgbClr val="22373A"/>
                </a:solidFill>
                <a:cs typeface="Tahoma"/>
              </a:rPr>
              <a:t> </a:t>
            </a:r>
            <a:r>
              <a:rPr sz="2400" spc="-50" dirty="0">
                <a:solidFill>
                  <a:srgbClr val="22373A"/>
                </a:solidFill>
                <a:cs typeface="Tahoma"/>
              </a:rPr>
              <a:t>facto</a:t>
            </a:r>
            <a:r>
              <a:rPr sz="2400" spc="20" dirty="0">
                <a:solidFill>
                  <a:srgbClr val="22373A"/>
                </a:solidFill>
                <a:cs typeface="Tahoma"/>
              </a:rPr>
              <a:t> </a:t>
            </a:r>
            <a:r>
              <a:rPr sz="2400" spc="-79" dirty="0">
                <a:solidFill>
                  <a:srgbClr val="22373A"/>
                </a:solidFill>
                <a:cs typeface="Tahoma"/>
              </a:rPr>
              <a:t>outdoor</a:t>
            </a:r>
            <a:r>
              <a:rPr sz="2400" spc="20" dirty="0">
                <a:solidFill>
                  <a:srgbClr val="22373A"/>
                </a:solidFill>
                <a:cs typeface="Tahoma"/>
              </a:rPr>
              <a:t> </a:t>
            </a:r>
            <a:r>
              <a:rPr sz="2400" spc="-59" dirty="0">
                <a:solidFill>
                  <a:srgbClr val="22373A"/>
                </a:solidFill>
                <a:cs typeface="Tahoma"/>
              </a:rPr>
              <a:t>positioning</a:t>
            </a:r>
            <a:r>
              <a:rPr sz="2400" spc="20" dirty="0">
                <a:solidFill>
                  <a:srgbClr val="22373A"/>
                </a:solidFill>
                <a:cs typeface="Tahoma"/>
              </a:rPr>
              <a:t> </a:t>
            </a:r>
            <a:r>
              <a:rPr sz="2400" spc="-59" dirty="0">
                <a:solidFill>
                  <a:srgbClr val="22373A"/>
                </a:solidFill>
                <a:cs typeface="Tahoma"/>
              </a:rPr>
              <a:t>solution</a:t>
            </a:r>
            <a:endParaRPr sz="2400" dirty="0">
              <a:cs typeface="Tahoma"/>
            </a:endParaRPr>
          </a:p>
          <a:p>
            <a:pPr marL="374997" indent="-351088">
              <a:spcBef>
                <a:spcPts val="466"/>
              </a:spcBef>
              <a:buFont typeface="Wingdings" pitchFamily="2" charset="2"/>
              <a:buChar char="q"/>
              <a:tabLst>
                <a:tab pos="376255" algn="l"/>
              </a:tabLst>
            </a:pPr>
            <a:r>
              <a:rPr sz="2400" spc="-50" dirty="0">
                <a:solidFill>
                  <a:srgbClr val="22373A"/>
                </a:solidFill>
                <a:cs typeface="Tahoma"/>
              </a:rPr>
              <a:t>Typical</a:t>
            </a:r>
            <a:r>
              <a:rPr sz="2400" spc="20" dirty="0">
                <a:solidFill>
                  <a:srgbClr val="22373A"/>
                </a:solidFill>
                <a:cs typeface="Tahoma"/>
              </a:rPr>
              <a:t> </a:t>
            </a:r>
            <a:r>
              <a:rPr sz="2400" spc="-89" dirty="0">
                <a:solidFill>
                  <a:srgbClr val="22373A"/>
                </a:solidFill>
                <a:cs typeface="Tahoma"/>
              </a:rPr>
              <a:t>accuracies</a:t>
            </a:r>
            <a:r>
              <a:rPr sz="2400" spc="20" dirty="0">
                <a:solidFill>
                  <a:srgbClr val="22373A"/>
                </a:solidFill>
                <a:cs typeface="Tahoma"/>
              </a:rPr>
              <a:t> </a:t>
            </a:r>
            <a:r>
              <a:rPr sz="2400" spc="-109" dirty="0">
                <a:solidFill>
                  <a:srgbClr val="22373A"/>
                </a:solidFill>
                <a:cs typeface="Tahoma"/>
              </a:rPr>
              <a:t>of:</a:t>
            </a:r>
            <a:endParaRPr sz="2400" dirty="0">
              <a:cs typeface="Tahoma"/>
            </a:endParaRPr>
          </a:p>
          <a:p>
            <a:pPr marL="934338" lvl="1" indent="-342900">
              <a:spcBef>
                <a:spcPts val="1298"/>
              </a:spcBef>
              <a:buFont typeface="Courier New" panose="02070309020205020404" pitchFamily="49" charset="0"/>
              <a:buChar char="o"/>
              <a:tabLst>
                <a:tab pos="926165" algn="l"/>
              </a:tabLst>
            </a:pPr>
            <a:r>
              <a:rPr sz="2400" spc="-99" dirty="0">
                <a:solidFill>
                  <a:srgbClr val="22373A"/>
                </a:solidFill>
                <a:cs typeface="Tahoma"/>
              </a:rPr>
              <a:t>a</a:t>
            </a:r>
            <a:r>
              <a:rPr sz="2400" spc="10" dirty="0">
                <a:solidFill>
                  <a:srgbClr val="22373A"/>
                </a:solidFill>
                <a:cs typeface="Tahoma"/>
              </a:rPr>
              <a:t> </a:t>
            </a:r>
            <a:r>
              <a:rPr sz="2400" spc="-109" dirty="0">
                <a:solidFill>
                  <a:srgbClr val="22373A"/>
                </a:solidFill>
                <a:cs typeface="Tahoma"/>
              </a:rPr>
              <a:t>few</a:t>
            </a:r>
            <a:r>
              <a:rPr sz="2400" spc="20" dirty="0">
                <a:solidFill>
                  <a:srgbClr val="22373A"/>
                </a:solidFill>
                <a:cs typeface="Tahoma"/>
              </a:rPr>
              <a:t> </a:t>
            </a:r>
            <a:r>
              <a:rPr sz="2400" spc="-99" dirty="0">
                <a:solidFill>
                  <a:srgbClr val="22373A"/>
                </a:solidFill>
                <a:cs typeface="Tahoma"/>
              </a:rPr>
              <a:t>metres</a:t>
            </a:r>
            <a:r>
              <a:rPr sz="2400" spc="20" dirty="0">
                <a:solidFill>
                  <a:srgbClr val="22373A"/>
                </a:solidFill>
                <a:cs typeface="Tahoma"/>
              </a:rPr>
              <a:t> </a:t>
            </a:r>
            <a:r>
              <a:rPr sz="2400" spc="-69" dirty="0">
                <a:solidFill>
                  <a:srgbClr val="22373A"/>
                </a:solidFill>
                <a:cs typeface="Tahoma"/>
              </a:rPr>
              <a:t>(standard</a:t>
            </a:r>
            <a:r>
              <a:rPr sz="2400" spc="20" dirty="0">
                <a:solidFill>
                  <a:srgbClr val="22373A"/>
                </a:solidFill>
                <a:cs typeface="Tahoma"/>
              </a:rPr>
              <a:t> </a:t>
            </a:r>
            <a:r>
              <a:rPr sz="2400" spc="-79" dirty="0">
                <a:solidFill>
                  <a:srgbClr val="22373A"/>
                </a:solidFill>
                <a:cs typeface="Tahoma"/>
              </a:rPr>
              <a:t>mode)</a:t>
            </a:r>
            <a:endParaRPr sz="2400" dirty="0">
              <a:cs typeface="Tahoma"/>
            </a:endParaRPr>
          </a:p>
          <a:p>
            <a:pPr marL="934338" lvl="1" indent="-342900">
              <a:spcBef>
                <a:spcPts val="347"/>
              </a:spcBef>
              <a:buFont typeface="Courier New" panose="02070309020205020404" pitchFamily="49" charset="0"/>
              <a:buChar char="o"/>
              <a:tabLst>
                <a:tab pos="926165" algn="l"/>
              </a:tabLst>
            </a:pPr>
            <a:r>
              <a:rPr sz="2400" spc="-99" dirty="0">
                <a:solidFill>
                  <a:srgbClr val="22373A"/>
                </a:solidFill>
                <a:cs typeface="Tahoma"/>
              </a:rPr>
              <a:t>a</a:t>
            </a:r>
            <a:r>
              <a:rPr sz="2400" spc="30" dirty="0">
                <a:solidFill>
                  <a:srgbClr val="22373A"/>
                </a:solidFill>
                <a:cs typeface="Tahoma"/>
              </a:rPr>
              <a:t> </a:t>
            </a:r>
            <a:r>
              <a:rPr sz="2400" spc="-109" dirty="0">
                <a:solidFill>
                  <a:srgbClr val="22373A"/>
                </a:solidFill>
                <a:cs typeface="Tahoma"/>
              </a:rPr>
              <a:t>few</a:t>
            </a:r>
            <a:r>
              <a:rPr sz="2400" spc="40" dirty="0">
                <a:solidFill>
                  <a:srgbClr val="22373A"/>
                </a:solidFill>
                <a:cs typeface="Tahoma"/>
              </a:rPr>
              <a:t> </a:t>
            </a:r>
            <a:r>
              <a:rPr sz="2400" spc="-59" dirty="0">
                <a:solidFill>
                  <a:srgbClr val="22373A"/>
                </a:solidFill>
                <a:cs typeface="Tahoma"/>
              </a:rPr>
              <a:t>millimetres</a:t>
            </a:r>
            <a:r>
              <a:rPr sz="2400" spc="40" dirty="0">
                <a:solidFill>
                  <a:srgbClr val="22373A"/>
                </a:solidFill>
                <a:cs typeface="Tahoma"/>
              </a:rPr>
              <a:t> </a:t>
            </a:r>
            <a:r>
              <a:rPr sz="2400" spc="-59" dirty="0">
                <a:solidFill>
                  <a:srgbClr val="22373A"/>
                </a:solidFill>
                <a:cs typeface="Tahoma"/>
              </a:rPr>
              <a:t>(real-time</a:t>
            </a:r>
            <a:r>
              <a:rPr sz="2400" spc="30" dirty="0">
                <a:solidFill>
                  <a:srgbClr val="22373A"/>
                </a:solidFill>
                <a:cs typeface="Tahoma"/>
              </a:rPr>
              <a:t> </a:t>
            </a:r>
            <a:r>
              <a:rPr sz="2400" spc="-50" dirty="0">
                <a:solidFill>
                  <a:srgbClr val="22373A"/>
                </a:solidFill>
                <a:cs typeface="Tahoma"/>
              </a:rPr>
              <a:t>kinematic</a:t>
            </a:r>
            <a:r>
              <a:rPr sz="2400" spc="40" dirty="0">
                <a:solidFill>
                  <a:srgbClr val="22373A"/>
                </a:solidFill>
                <a:cs typeface="Tahoma"/>
              </a:rPr>
              <a:t> </a:t>
            </a:r>
            <a:r>
              <a:rPr sz="2400" spc="-79" dirty="0">
                <a:solidFill>
                  <a:srgbClr val="22373A"/>
                </a:solidFill>
                <a:cs typeface="Tahoma"/>
              </a:rPr>
              <a:t>mode)</a:t>
            </a:r>
            <a:endParaRPr sz="2400" dirty="0">
              <a:cs typeface="Tahoma"/>
            </a:endParaRPr>
          </a:p>
          <a:p>
            <a:pPr marL="374997" marR="10067" indent="-351088">
              <a:lnSpc>
                <a:spcPct val="118000"/>
              </a:lnSpc>
              <a:spcBef>
                <a:spcPts val="1030"/>
              </a:spcBef>
              <a:buFont typeface="Wingdings" pitchFamily="2" charset="2"/>
              <a:buChar char="q"/>
              <a:tabLst>
                <a:tab pos="376255" algn="l"/>
              </a:tabLst>
            </a:pPr>
            <a:r>
              <a:rPr sz="2400" spc="-10" dirty="0">
                <a:solidFill>
                  <a:srgbClr val="22373A"/>
                </a:solidFill>
                <a:cs typeface="Tahoma"/>
              </a:rPr>
              <a:t>As</a:t>
            </a:r>
            <a:r>
              <a:rPr sz="2400" spc="30" dirty="0">
                <a:solidFill>
                  <a:srgbClr val="22373A"/>
                </a:solidFill>
                <a:cs typeface="Tahoma"/>
              </a:rPr>
              <a:t> </a:t>
            </a:r>
            <a:r>
              <a:rPr sz="2400" spc="-109" dirty="0">
                <a:solidFill>
                  <a:srgbClr val="22373A"/>
                </a:solidFill>
                <a:cs typeface="Tahoma"/>
              </a:rPr>
              <a:t>a</a:t>
            </a:r>
            <a:r>
              <a:rPr sz="2400" spc="30" dirty="0">
                <a:solidFill>
                  <a:srgbClr val="22373A"/>
                </a:solidFill>
                <a:cs typeface="Tahoma"/>
              </a:rPr>
              <a:t> </a:t>
            </a:r>
            <a:r>
              <a:rPr sz="2400" spc="-89" dirty="0">
                <a:solidFill>
                  <a:srgbClr val="22373A"/>
                </a:solidFill>
                <a:cs typeface="Tahoma"/>
              </a:rPr>
              <a:t>side-effect</a:t>
            </a:r>
            <a:r>
              <a:rPr sz="2400" spc="30" dirty="0">
                <a:solidFill>
                  <a:srgbClr val="22373A"/>
                </a:solidFill>
                <a:cs typeface="Tahoma"/>
              </a:rPr>
              <a:t> </a:t>
            </a:r>
            <a:r>
              <a:rPr sz="2400" spc="-69" dirty="0">
                <a:solidFill>
                  <a:srgbClr val="22373A"/>
                </a:solidFill>
                <a:cs typeface="Tahoma"/>
              </a:rPr>
              <a:t>of</a:t>
            </a:r>
            <a:r>
              <a:rPr sz="2400" spc="30" dirty="0">
                <a:solidFill>
                  <a:srgbClr val="22373A"/>
                </a:solidFill>
                <a:cs typeface="Tahoma"/>
              </a:rPr>
              <a:t> </a:t>
            </a:r>
            <a:r>
              <a:rPr sz="2400" spc="-69" dirty="0">
                <a:solidFill>
                  <a:srgbClr val="22373A"/>
                </a:solidFill>
                <a:cs typeface="Tahoma"/>
              </a:rPr>
              <a:t>navigation,</a:t>
            </a:r>
            <a:r>
              <a:rPr sz="2400" spc="30" dirty="0">
                <a:solidFill>
                  <a:srgbClr val="22373A"/>
                </a:solidFill>
                <a:cs typeface="Tahoma"/>
              </a:rPr>
              <a:t> </a:t>
            </a:r>
            <a:r>
              <a:rPr sz="2400" spc="-89" dirty="0">
                <a:solidFill>
                  <a:srgbClr val="22373A"/>
                </a:solidFill>
                <a:cs typeface="Tahoma"/>
              </a:rPr>
              <a:t>also</a:t>
            </a:r>
            <a:r>
              <a:rPr sz="2400" spc="30" dirty="0">
                <a:solidFill>
                  <a:srgbClr val="22373A"/>
                </a:solidFill>
                <a:cs typeface="Tahoma"/>
              </a:rPr>
              <a:t> </a:t>
            </a:r>
            <a:r>
              <a:rPr sz="2400" spc="-99" dirty="0">
                <a:solidFill>
                  <a:srgbClr val="22373A"/>
                </a:solidFill>
                <a:cs typeface="Tahoma"/>
              </a:rPr>
              <a:t>provide</a:t>
            </a:r>
            <a:r>
              <a:rPr sz="2400" spc="30" dirty="0">
                <a:solidFill>
                  <a:srgbClr val="22373A"/>
                </a:solidFill>
                <a:cs typeface="Tahoma"/>
              </a:rPr>
              <a:t> </a:t>
            </a:r>
            <a:r>
              <a:rPr sz="2400" spc="-109" dirty="0">
                <a:solidFill>
                  <a:srgbClr val="22373A"/>
                </a:solidFill>
                <a:cs typeface="Tahoma"/>
              </a:rPr>
              <a:t>nanosecond</a:t>
            </a:r>
            <a:r>
              <a:rPr sz="2400" spc="30" dirty="0">
                <a:solidFill>
                  <a:srgbClr val="22373A"/>
                </a:solidFill>
                <a:cs typeface="Tahoma"/>
              </a:rPr>
              <a:t> </a:t>
            </a:r>
            <a:r>
              <a:rPr sz="2400" spc="-89" dirty="0">
                <a:solidFill>
                  <a:srgbClr val="22373A"/>
                </a:solidFill>
                <a:cs typeface="Tahoma"/>
              </a:rPr>
              <a:t>level </a:t>
            </a:r>
            <a:r>
              <a:rPr sz="2400" spc="-644" dirty="0">
                <a:solidFill>
                  <a:srgbClr val="22373A"/>
                </a:solidFill>
                <a:cs typeface="Tahoma"/>
              </a:rPr>
              <a:t> </a:t>
            </a:r>
            <a:r>
              <a:rPr sz="2400" spc="-50" dirty="0">
                <a:solidFill>
                  <a:srgbClr val="22373A"/>
                </a:solidFill>
                <a:cs typeface="Tahoma"/>
              </a:rPr>
              <a:t>timing</a:t>
            </a:r>
            <a:r>
              <a:rPr sz="2400" spc="20" dirty="0">
                <a:solidFill>
                  <a:srgbClr val="22373A"/>
                </a:solidFill>
                <a:cs typeface="Tahoma"/>
              </a:rPr>
              <a:t> </a:t>
            </a:r>
            <a:r>
              <a:rPr sz="2400" spc="-119" dirty="0">
                <a:solidFill>
                  <a:srgbClr val="22373A"/>
                </a:solidFill>
                <a:cs typeface="Tahoma"/>
              </a:rPr>
              <a:t>reference</a:t>
            </a:r>
            <a:endParaRPr sz="2400" dirty="0">
              <a:cs typeface="Tahoma"/>
            </a:endParaRPr>
          </a:p>
        </p:txBody>
      </p:sp>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3" cstate="print"/>
          <a:stretch>
            <a:fillRect/>
          </a:stretch>
        </p:blipFill>
        <p:spPr>
          <a:xfrm>
            <a:off x="3397295" y="989407"/>
            <a:ext cx="5393161" cy="5071981"/>
          </a:xfrm>
          <a:prstGeom prst="rect">
            <a:avLst/>
          </a:prstGeom>
        </p:spPr>
      </p:pic>
      <p:sp>
        <p:nvSpPr>
          <p:cNvPr id="5" name="Title 4">
            <a:extLst>
              <a:ext uri="{FF2B5EF4-FFF2-40B4-BE49-F238E27FC236}">
                <a16:creationId xmlns:a16="http://schemas.microsoft.com/office/drawing/2014/main" id="{681B8E62-064D-143E-619C-1EDBED28B93B}"/>
              </a:ext>
            </a:extLst>
          </p:cNvPr>
          <p:cNvSpPr>
            <a:spLocks noGrp="1"/>
          </p:cNvSpPr>
          <p:nvPr>
            <p:ph type="title"/>
          </p:nvPr>
        </p:nvSpPr>
        <p:spPr/>
        <p:txBody>
          <a:bodyPr/>
          <a:lstStyle/>
          <a:p>
            <a:r>
              <a:rPr lang="en-GB" spc="-69" dirty="0"/>
              <a:t>Distance</a:t>
            </a:r>
            <a:r>
              <a:rPr lang="en-GB" spc="178" dirty="0"/>
              <a:t> </a:t>
            </a:r>
            <a:r>
              <a:rPr lang="en-GB" spc="-59" dirty="0"/>
              <a:t>Vector</a:t>
            </a:r>
            <a:r>
              <a:rPr lang="en-GB" spc="178" dirty="0"/>
              <a:t> </a:t>
            </a:r>
            <a:r>
              <a:rPr lang="en-GB" spc="-79" dirty="0"/>
              <a:t>Routing</a:t>
            </a:r>
            <a:endParaRPr lang="en-US" dirty="0"/>
          </a:p>
        </p:txBody>
      </p:sp>
      <p:sp>
        <p:nvSpPr>
          <p:cNvPr id="4" name="object 4"/>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30</a:t>
            </a:r>
          </a:p>
        </p:txBody>
      </p:sp>
    </p:spTree>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3" cstate="print"/>
          <a:stretch>
            <a:fillRect/>
          </a:stretch>
        </p:blipFill>
        <p:spPr>
          <a:xfrm>
            <a:off x="3397294" y="2000628"/>
            <a:ext cx="5393013" cy="2978378"/>
          </a:xfrm>
          <a:prstGeom prst="rect">
            <a:avLst/>
          </a:prstGeom>
        </p:spPr>
      </p:pic>
      <p:sp>
        <p:nvSpPr>
          <p:cNvPr id="5" name="Title 4">
            <a:extLst>
              <a:ext uri="{FF2B5EF4-FFF2-40B4-BE49-F238E27FC236}">
                <a16:creationId xmlns:a16="http://schemas.microsoft.com/office/drawing/2014/main" id="{1643D083-955B-0E0E-C8C3-378F2E4AAEEB}"/>
              </a:ext>
            </a:extLst>
          </p:cNvPr>
          <p:cNvSpPr>
            <a:spLocks noGrp="1"/>
          </p:cNvSpPr>
          <p:nvPr>
            <p:ph type="title"/>
          </p:nvPr>
        </p:nvSpPr>
        <p:spPr/>
        <p:txBody>
          <a:bodyPr/>
          <a:lstStyle/>
          <a:p>
            <a:r>
              <a:rPr lang="en-GB" spc="-69" dirty="0"/>
              <a:t>Distance</a:t>
            </a:r>
            <a:r>
              <a:rPr lang="en-GB" spc="178" dirty="0"/>
              <a:t> </a:t>
            </a:r>
            <a:r>
              <a:rPr lang="en-GB" spc="-59" dirty="0"/>
              <a:t>Vector</a:t>
            </a:r>
            <a:r>
              <a:rPr lang="en-GB" spc="178" dirty="0"/>
              <a:t> </a:t>
            </a:r>
            <a:r>
              <a:rPr lang="en-GB" spc="-79" dirty="0"/>
              <a:t>Routing</a:t>
            </a:r>
            <a:endParaRPr lang="en-US" dirty="0"/>
          </a:p>
        </p:txBody>
      </p:sp>
      <p:sp>
        <p:nvSpPr>
          <p:cNvPr id="4" name="object 4"/>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31</a:t>
            </a:r>
          </a:p>
        </p:txBody>
      </p:sp>
    </p:spTree>
  </p:cSld>
  <p:clrMapOvr>
    <a:masterClrMapping/>
  </p:clrMapOvr>
  <p:transition>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940933" y="1387959"/>
            <a:ext cx="5967089" cy="392203"/>
          </a:xfrm>
          <a:prstGeom prst="rect">
            <a:avLst/>
          </a:prstGeom>
        </p:spPr>
        <p:txBody>
          <a:bodyPr vert="horz" wrap="square" lIns="0" tIns="22650" rIns="0" bIns="0" rtlCol="0">
            <a:spAutoFit/>
          </a:bodyPr>
          <a:lstStyle/>
          <a:p>
            <a:pPr marL="374997" indent="-351088">
              <a:spcBef>
                <a:spcPts val="178"/>
              </a:spcBef>
              <a:buFont typeface="Wingdings" pitchFamily="2" charset="2"/>
              <a:buChar char="q"/>
              <a:tabLst>
                <a:tab pos="376255" algn="l"/>
              </a:tabLst>
            </a:pPr>
            <a:r>
              <a:rPr sz="2400" spc="-69" dirty="0">
                <a:solidFill>
                  <a:srgbClr val="22373A"/>
                </a:solidFill>
                <a:cs typeface="Tahoma"/>
              </a:rPr>
              <a:t>Initially,</a:t>
            </a:r>
            <a:r>
              <a:rPr sz="2400" spc="40" dirty="0">
                <a:solidFill>
                  <a:srgbClr val="22373A"/>
                </a:solidFill>
                <a:cs typeface="Tahoma"/>
              </a:rPr>
              <a:t> </a:t>
            </a:r>
            <a:r>
              <a:rPr sz="2400" spc="-119" dirty="0">
                <a:solidFill>
                  <a:srgbClr val="22373A"/>
                </a:solidFill>
                <a:cs typeface="Tahoma"/>
              </a:rPr>
              <a:t>nodes</a:t>
            </a:r>
            <a:r>
              <a:rPr sz="2400" spc="50" dirty="0">
                <a:solidFill>
                  <a:srgbClr val="22373A"/>
                </a:solidFill>
                <a:cs typeface="Tahoma"/>
              </a:rPr>
              <a:t> </a:t>
            </a:r>
            <a:r>
              <a:rPr sz="2400" spc="-69" dirty="0">
                <a:solidFill>
                  <a:srgbClr val="22373A"/>
                </a:solidFill>
                <a:cs typeface="Tahoma"/>
              </a:rPr>
              <a:t>only</a:t>
            </a:r>
            <a:r>
              <a:rPr sz="2400" spc="40" dirty="0">
                <a:solidFill>
                  <a:srgbClr val="22373A"/>
                </a:solidFill>
                <a:cs typeface="Tahoma"/>
              </a:rPr>
              <a:t> </a:t>
            </a:r>
            <a:r>
              <a:rPr sz="2400" spc="-119" dirty="0">
                <a:solidFill>
                  <a:srgbClr val="22373A"/>
                </a:solidFill>
                <a:cs typeface="Tahoma"/>
              </a:rPr>
              <a:t>know</a:t>
            </a:r>
            <a:r>
              <a:rPr sz="2400" spc="50" dirty="0">
                <a:solidFill>
                  <a:srgbClr val="22373A"/>
                </a:solidFill>
                <a:cs typeface="Tahoma"/>
              </a:rPr>
              <a:t> </a:t>
            </a:r>
            <a:r>
              <a:rPr sz="2400" spc="-59" dirty="0">
                <a:solidFill>
                  <a:srgbClr val="22373A"/>
                </a:solidFill>
                <a:cs typeface="Tahoma"/>
              </a:rPr>
              <a:t>their</a:t>
            </a:r>
            <a:r>
              <a:rPr sz="2400" spc="40" dirty="0">
                <a:solidFill>
                  <a:srgbClr val="22373A"/>
                </a:solidFill>
                <a:cs typeface="Tahoma"/>
              </a:rPr>
              <a:t> </a:t>
            </a:r>
            <a:r>
              <a:rPr sz="2400" spc="-79" dirty="0">
                <a:solidFill>
                  <a:srgbClr val="22373A"/>
                </a:solidFill>
                <a:cs typeface="Tahoma"/>
              </a:rPr>
              <a:t>neighbours’</a:t>
            </a:r>
            <a:r>
              <a:rPr sz="2400" spc="50" dirty="0">
                <a:solidFill>
                  <a:srgbClr val="22373A"/>
                </a:solidFill>
                <a:cs typeface="Tahoma"/>
              </a:rPr>
              <a:t> </a:t>
            </a:r>
            <a:r>
              <a:rPr sz="2400" spc="-79" dirty="0">
                <a:solidFill>
                  <a:srgbClr val="22373A"/>
                </a:solidFill>
                <a:cs typeface="Tahoma"/>
              </a:rPr>
              <a:t>costs</a:t>
            </a:r>
            <a:endParaRPr sz="2400" dirty="0">
              <a:cs typeface="Tahoma"/>
            </a:endParaRPr>
          </a:p>
        </p:txBody>
      </p:sp>
      <p:pic>
        <p:nvPicPr>
          <p:cNvPr id="4" name="object 4"/>
          <p:cNvPicPr/>
          <p:nvPr/>
        </p:nvPicPr>
        <p:blipFill>
          <a:blip r:embed="rId3" cstate="print"/>
          <a:stretch>
            <a:fillRect/>
          </a:stretch>
        </p:blipFill>
        <p:spPr>
          <a:xfrm>
            <a:off x="2169953" y="2220986"/>
            <a:ext cx="6163489" cy="2971072"/>
          </a:xfrm>
          <a:prstGeom prst="rect">
            <a:avLst/>
          </a:prstGeom>
        </p:spPr>
      </p:pic>
      <p:sp>
        <p:nvSpPr>
          <p:cNvPr id="6" name="Title 5">
            <a:extLst>
              <a:ext uri="{FF2B5EF4-FFF2-40B4-BE49-F238E27FC236}">
                <a16:creationId xmlns:a16="http://schemas.microsoft.com/office/drawing/2014/main" id="{89CA0CC4-ED17-FD6B-6887-781B7C2AB809}"/>
              </a:ext>
            </a:extLst>
          </p:cNvPr>
          <p:cNvSpPr>
            <a:spLocks noGrp="1"/>
          </p:cNvSpPr>
          <p:nvPr>
            <p:ph type="title"/>
          </p:nvPr>
        </p:nvSpPr>
        <p:spPr/>
        <p:txBody>
          <a:bodyPr>
            <a:normAutofit/>
          </a:bodyPr>
          <a:lstStyle/>
          <a:p>
            <a:r>
              <a:rPr lang="en-US" dirty="0"/>
              <a:t>  Distributed Bellman-Ford Algorithm</a:t>
            </a:r>
          </a:p>
        </p:txBody>
      </p:sp>
      <p:sp>
        <p:nvSpPr>
          <p:cNvPr id="5" name="object 5"/>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32</a:t>
            </a:r>
          </a:p>
        </p:txBody>
      </p:sp>
    </p:spTree>
  </p:cSld>
  <p:clrMapOvr>
    <a:masterClrMapping/>
  </p:clrMapOvr>
  <p:transition>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14651" y="1504530"/>
            <a:ext cx="2027200" cy="392203"/>
          </a:xfrm>
          <a:prstGeom prst="rect">
            <a:avLst/>
          </a:prstGeom>
        </p:spPr>
        <p:txBody>
          <a:bodyPr vert="horz" wrap="square" lIns="0" tIns="22650" rIns="0" bIns="0" rtlCol="0">
            <a:spAutoFit/>
          </a:bodyPr>
          <a:lstStyle/>
          <a:p>
            <a:pPr marL="374997" indent="-351088">
              <a:spcBef>
                <a:spcPts val="178"/>
              </a:spcBef>
              <a:buFont typeface="Wingdings" pitchFamily="2" charset="2"/>
              <a:buChar char="q"/>
              <a:tabLst>
                <a:tab pos="376255" algn="l"/>
              </a:tabLst>
            </a:pPr>
            <a:r>
              <a:rPr sz="2400" spc="-20" dirty="0">
                <a:solidFill>
                  <a:srgbClr val="22373A"/>
                </a:solidFill>
                <a:cs typeface="Tahoma"/>
              </a:rPr>
              <a:t>N2</a:t>
            </a:r>
            <a:r>
              <a:rPr sz="2400" spc="-119" dirty="0">
                <a:solidFill>
                  <a:srgbClr val="22373A"/>
                </a:solidFill>
                <a:cs typeface="Tahoma"/>
              </a:rPr>
              <a:t> </a:t>
            </a:r>
            <a:r>
              <a:rPr sz="2400" spc="-89" dirty="0">
                <a:solidFill>
                  <a:srgbClr val="22373A"/>
                </a:solidFill>
                <a:cs typeface="Tahoma"/>
              </a:rPr>
              <a:t>broadcasts</a:t>
            </a:r>
            <a:endParaRPr sz="2400" dirty="0">
              <a:cs typeface="Tahoma"/>
            </a:endParaRPr>
          </a:p>
        </p:txBody>
      </p:sp>
      <p:pic>
        <p:nvPicPr>
          <p:cNvPr id="4" name="object 4"/>
          <p:cNvPicPr/>
          <p:nvPr/>
        </p:nvPicPr>
        <p:blipFill>
          <a:blip r:embed="rId3" cstate="print"/>
          <a:stretch>
            <a:fillRect/>
          </a:stretch>
        </p:blipFill>
        <p:spPr>
          <a:xfrm>
            <a:off x="3012038" y="2420899"/>
            <a:ext cx="6163489" cy="2971072"/>
          </a:xfrm>
          <a:prstGeom prst="rect">
            <a:avLst/>
          </a:prstGeom>
        </p:spPr>
      </p:pic>
      <p:sp>
        <p:nvSpPr>
          <p:cNvPr id="6" name="Title 5">
            <a:extLst>
              <a:ext uri="{FF2B5EF4-FFF2-40B4-BE49-F238E27FC236}">
                <a16:creationId xmlns:a16="http://schemas.microsoft.com/office/drawing/2014/main" id="{29AFF7F1-EDB9-50A8-7844-E80B2C4181F9}"/>
              </a:ext>
            </a:extLst>
          </p:cNvPr>
          <p:cNvSpPr>
            <a:spLocks noGrp="1"/>
          </p:cNvSpPr>
          <p:nvPr>
            <p:ph type="title"/>
          </p:nvPr>
        </p:nvSpPr>
        <p:spPr/>
        <p:txBody>
          <a:bodyPr>
            <a:normAutofit/>
          </a:bodyPr>
          <a:lstStyle/>
          <a:p>
            <a:r>
              <a:rPr lang="en-US" dirty="0"/>
              <a:t>Distributed Bellman-Ford Algorithm</a:t>
            </a:r>
          </a:p>
        </p:txBody>
      </p:sp>
      <p:sp>
        <p:nvSpPr>
          <p:cNvPr id="5" name="object 5"/>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33</a:t>
            </a:r>
          </a:p>
        </p:txBody>
      </p:sp>
    </p:spTree>
  </p:cSld>
  <p:clrMapOvr>
    <a:masterClrMapping/>
  </p:clrMapOvr>
  <p:transition>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14650" y="1477752"/>
            <a:ext cx="3362308" cy="392203"/>
          </a:xfrm>
          <a:prstGeom prst="rect">
            <a:avLst/>
          </a:prstGeom>
        </p:spPr>
        <p:txBody>
          <a:bodyPr vert="horz" wrap="square" lIns="0" tIns="22650" rIns="0" bIns="0" rtlCol="0">
            <a:spAutoFit/>
          </a:bodyPr>
          <a:lstStyle/>
          <a:p>
            <a:pPr marL="374997" indent="-351088">
              <a:spcBef>
                <a:spcPts val="178"/>
              </a:spcBef>
              <a:buFont typeface="Wingdings" pitchFamily="2" charset="2"/>
              <a:buChar char="q"/>
              <a:tabLst>
                <a:tab pos="376255" algn="l"/>
              </a:tabLst>
            </a:pPr>
            <a:r>
              <a:rPr sz="2400" spc="-20" dirty="0">
                <a:solidFill>
                  <a:srgbClr val="22373A"/>
                </a:solidFill>
                <a:cs typeface="Tahoma"/>
              </a:rPr>
              <a:t>N2</a:t>
            </a:r>
            <a:r>
              <a:rPr sz="2400" dirty="0">
                <a:solidFill>
                  <a:srgbClr val="22373A"/>
                </a:solidFill>
                <a:cs typeface="Tahoma"/>
              </a:rPr>
              <a:t> </a:t>
            </a:r>
            <a:r>
              <a:rPr sz="2400" spc="-139" dirty="0">
                <a:solidFill>
                  <a:srgbClr val="22373A"/>
                </a:solidFill>
                <a:cs typeface="Tahoma"/>
              </a:rPr>
              <a:t>sends</a:t>
            </a:r>
            <a:r>
              <a:rPr sz="2400" spc="10" dirty="0">
                <a:solidFill>
                  <a:srgbClr val="22373A"/>
                </a:solidFill>
                <a:cs typeface="Tahoma"/>
              </a:rPr>
              <a:t> </a:t>
            </a:r>
            <a:r>
              <a:rPr sz="2400" spc="-30" dirty="0">
                <a:solidFill>
                  <a:srgbClr val="22373A"/>
                </a:solidFill>
                <a:cs typeface="Tahoma"/>
              </a:rPr>
              <a:t>its</a:t>
            </a:r>
            <a:r>
              <a:rPr sz="2400" spc="10" dirty="0">
                <a:solidFill>
                  <a:srgbClr val="22373A"/>
                </a:solidFill>
                <a:cs typeface="Tahoma"/>
              </a:rPr>
              <a:t> </a:t>
            </a:r>
            <a:r>
              <a:rPr sz="2400" spc="-59" dirty="0">
                <a:solidFill>
                  <a:srgbClr val="22373A"/>
                </a:solidFill>
                <a:cs typeface="Tahoma"/>
              </a:rPr>
              <a:t>routing</a:t>
            </a:r>
            <a:r>
              <a:rPr sz="2400" spc="10" dirty="0">
                <a:solidFill>
                  <a:srgbClr val="22373A"/>
                </a:solidFill>
                <a:cs typeface="Tahoma"/>
              </a:rPr>
              <a:t> </a:t>
            </a:r>
            <a:r>
              <a:rPr sz="2400" spc="-69" dirty="0">
                <a:solidFill>
                  <a:srgbClr val="22373A"/>
                </a:solidFill>
                <a:cs typeface="Tahoma"/>
              </a:rPr>
              <a:t>table</a:t>
            </a:r>
            <a:endParaRPr sz="2400" dirty="0">
              <a:cs typeface="Tahoma"/>
            </a:endParaRPr>
          </a:p>
        </p:txBody>
      </p:sp>
      <p:pic>
        <p:nvPicPr>
          <p:cNvPr id="4" name="object 4"/>
          <p:cNvPicPr/>
          <p:nvPr/>
        </p:nvPicPr>
        <p:blipFill>
          <a:blip r:embed="rId3" cstate="print"/>
          <a:stretch>
            <a:fillRect/>
          </a:stretch>
        </p:blipFill>
        <p:spPr>
          <a:xfrm>
            <a:off x="3012038" y="2447677"/>
            <a:ext cx="6163489" cy="2971072"/>
          </a:xfrm>
          <a:prstGeom prst="rect">
            <a:avLst/>
          </a:prstGeom>
        </p:spPr>
      </p:pic>
      <p:sp>
        <p:nvSpPr>
          <p:cNvPr id="8" name="Title 7">
            <a:extLst>
              <a:ext uri="{FF2B5EF4-FFF2-40B4-BE49-F238E27FC236}">
                <a16:creationId xmlns:a16="http://schemas.microsoft.com/office/drawing/2014/main" id="{70EE823F-DBA3-6435-0538-CDD1733E9303}"/>
              </a:ext>
            </a:extLst>
          </p:cNvPr>
          <p:cNvSpPr>
            <a:spLocks noGrp="1"/>
          </p:cNvSpPr>
          <p:nvPr>
            <p:ph type="title"/>
          </p:nvPr>
        </p:nvSpPr>
        <p:spPr/>
        <p:txBody>
          <a:bodyPr/>
          <a:lstStyle/>
          <a:p>
            <a:r>
              <a:rPr lang="en-US" dirty="0"/>
              <a:t>Distributed Bellman-Ford Algorithm</a:t>
            </a:r>
          </a:p>
        </p:txBody>
      </p:sp>
      <p:sp>
        <p:nvSpPr>
          <p:cNvPr id="5" name="object 5"/>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34</a:t>
            </a:r>
          </a:p>
        </p:txBody>
      </p:sp>
    </p:spTree>
  </p:cSld>
  <p:clrMapOvr>
    <a:masterClrMapping/>
  </p:clrMapOvr>
  <p:transition>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14651" y="1477752"/>
            <a:ext cx="5308973" cy="392203"/>
          </a:xfrm>
          <a:prstGeom prst="rect">
            <a:avLst/>
          </a:prstGeom>
        </p:spPr>
        <p:txBody>
          <a:bodyPr vert="horz" wrap="square" lIns="0" tIns="22650" rIns="0" bIns="0" rtlCol="0">
            <a:spAutoFit/>
          </a:bodyPr>
          <a:lstStyle/>
          <a:p>
            <a:pPr marL="374997" indent="-351088">
              <a:spcBef>
                <a:spcPts val="178"/>
              </a:spcBef>
              <a:buFont typeface="Wingdings" pitchFamily="2" charset="2"/>
              <a:buChar char="q"/>
              <a:tabLst>
                <a:tab pos="376255" algn="l"/>
              </a:tabLst>
            </a:pPr>
            <a:r>
              <a:rPr sz="2400" spc="-20" dirty="0">
                <a:solidFill>
                  <a:srgbClr val="22373A"/>
                </a:solidFill>
                <a:cs typeface="Tahoma"/>
              </a:rPr>
              <a:t>N1</a:t>
            </a:r>
            <a:r>
              <a:rPr sz="2400" spc="20" dirty="0">
                <a:solidFill>
                  <a:srgbClr val="22373A"/>
                </a:solidFill>
                <a:cs typeface="Tahoma"/>
              </a:rPr>
              <a:t> </a:t>
            </a:r>
            <a:r>
              <a:rPr sz="2400" spc="-99" dirty="0">
                <a:solidFill>
                  <a:srgbClr val="22373A"/>
                </a:solidFill>
                <a:cs typeface="Tahoma"/>
              </a:rPr>
              <a:t>and</a:t>
            </a:r>
            <a:r>
              <a:rPr sz="2400" spc="20" dirty="0">
                <a:solidFill>
                  <a:srgbClr val="22373A"/>
                </a:solidFill>
                <a:cs typeface="Tahoma"/>
              </a:rPr>
              <a:t> </a:t>
            </a:r>
            <a:r>
              <a:rPr sz="2400" spc="-20" dirty="0">
                <a:solidFill>
                  <a:srgbClr val="22373A"/>
                </a:solidFill>
                <a:cs typeface="Tahoma"/>
              </a:rPr>
              <a:t>N4</a:t>
            </a:r>
            <a:r>
              <a:rPr sz="2400" spc="20" dirty="0">
                <a:solidFill>
                  <a:srgbClr val="22373A"/>
                </a:solidFill>
                <a:cs typeface="Tahoma"/>
              </a:rPr>
              <a:t> </a:t>
            </a:r>
            <a:r>
              <a:rPr sz="2400" spc="-89" dirty="0">
                <a:solidFill>
                  <a:srgbClr val="22373A"/>
                </a:solidFill>
                <a:cs typeface="Tahoma"/>
              </a:rPr>
              <a:t>can</a:t>
            </a:r>
            <a:r>
              <a:rPr sz="2400" spc="20" dirty="0">
                <a:solidFill>
                  <a:srgbClr val="22373A"/>
                </a:solidFill>
                <a:cs typeface="Tahoma"/>
              </a:rPr>
              <a:t> </a:t>
            </a:r>
            <a:r>
              <a:rPr sz="2400" spc="-79" dirty="0">
                <a:solidFill>
                  <a:srgbClr val="22373A"/>
                </a:solidFill>
                <a:cs typeface="Tahoma"/>
              </a:rPr>
              <a:t>update</a:t>
            </a:r>
            <a:r>
              <a:rPr sz="2400" spc="20" dirty="0">
                <a:solidFill>
                  <a:srgbClr val="22373A"/>
                </a:solidFill>
                <a:cs typeface="Tahoma"/>
              </a:rPr>
              <a:t> </a:t>
            </a:r>
            <a:r>
              <a:rPr sz="2400" spc="-59" dirty="0">
                <a:solidFill>
                  <a:srgbClr val="22373A"/>
                </a:solidFill>
                <a:cs typeface="Tahoma"/>
              </a:rPr>
              <a:t>their</a:t>
            </a:r>
            <a:r>
              <a:rPr sz="2400" spc="20" dirty="0">
                <a:solidFill>
                  <a:srgbClr val="22373A"/>
                </a:solidFill>
                <a:cs typeface="Tahoma"/>
              </a:rPr>
              <a:t> </a:t>
            </a:r>
            <a:r>
              <a:rPr sz="2400" spc="-59" dirty="0">
                <a:solidFill>
                  <a:srgbClr val="22373A"/>
                </a:solidFill>
                <a:cs typeface="Tahoma"/>
              </a:rPr>
              <a:t>routing</a:t>
            </a:r>
            <a:r>
              <a:rPr sz="2400" spc="30" dirty="0">
                <a:solidFill>
                  <a:srgbClr val="22373A"/>
                </a:solidFill>
                <a:cs typeface="Tahoma"/>
              </a:rPr>
              <a:t> </a:t>
            </a:r>
            <a:r>
              <a:rPr sz="2400" spc="-79" dirty="0">
                <a:solidFill>
                  <a:srgbClr val="22373A"/>
                </a:solidFill>
                <a:cs typeface="Tahoma"/>
              </a:rPr>
              <a:t>tables</a:t>
            </a:r>
            <a:endParaRPr sz="2400" dirty="0">
              <a:cs typeface="Tahoma"/>
            </a:endParaRPr>
          </a:p>
        </p:txBody>
      </p:sp>
      <p:pic>
        <p:nvPicPr>
          <p:cNvPr id="4" name="object 4"/>
          <p:cNvPicPr/>
          <p:nvPr/>
        </p:nvPicPr>
        <p:blipFill>
          <a:blip r:embed="rId3" cstate="print"/>
          <a:stretch>
            <a:fillRect/>
          </a:stretch>
        </p:blipFill>
        <p:spPr>
          <a:xfrm>
            <a:off x="3012038" y="2447677"/>
            <a:ext cx="6163489" cy="2971072"/>
          </a:xfrm>
          <a:prstGeom prst="rect">
            <a:avLst/>
          </a:prstGeom>
        </p:spPr>
      </p:pic>
      <p:sp>
        <p:nvSpPr>
          <p:cNvPr id="6" name="Title 5">
            <a:extLst>
              <a:ext uri="{FF2B5EF4-FFF2-40B4-BE49-F238E27FC236}">
                <a16:creationId xmlns:a16="http://schemas.microsoft.com/office/drawing/2014/main" id="{8E5287EE-6992-40F4-96F7-A83276ED8ACF}"/>
              </a:ext>
            </a:extLst>
          </p:cNvPr>
          <p:cNvSpPr>
            <a:spLocks noGrp="1"/>
          </p:cNvSpPr>
          <p:nvPr>
            <p:ph type="title"/>
          </p:nvPr>
        </p:nvSpPr>
        <p:spPr/>
        <p:txBody>
          <a:bodyPr/>
          <a:lstStyle/>
          <a:p>
            <a:r>
              <a:rPr lang="en-US" dirty="0"/>
              <a:t>Distributed Bellman-Ford Algorithm</a:t>
            </a:r>
          </a:p>
        </p:txBody>
      </p:sp>
      <p:sp>
        <p:nvSpPr>
          <p:cNvPr id="5" name="object 5"/>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35</a:t>
            </a:r>
          </a:p>
        </p:txBody>
      </p:sp>
    </p:spTree>
  </p:cSld>
  <p:clrMapOvr>
    <a:masterClrMapping/>
  </p:clrMapOvr>
  <p:transition>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14650" y="1477752"/>
            <a:ext cx="3362308" cy="392203"/>
          </a:xfrm>
          <a:prstGeom prst="rect">
            <a:avLst/>
          </a:prstGeom>
        </p:spPr>
        <p:txBody>
          <a:bodyPr vert="horz" wrap="square" lIns="0" tIns="22650" rIns="0" bIns="0" rtlCol="0">
            <a:spAutoFit/>
          </a:bodyPr>
          <a:lstStyle/>
          <a:p>
            <a:pPr marL="374997" indent="-351088">
              <a:spcBef>
                <a:spcPts val="178"/>
              </a:spcBef>
              <a:buFont typeface="Wingdings" pitchFamily="2" charset="2"/>
              <a:buChar char="q"/>
              <a:tabLst>
                <a:tab pos="376255" algn="l"/>
              </a:tabLst>
            </a:pPr>
            <a:r>
              <a:rPr sz="2400" spc="-20" dirty="0">
                <a:solidFill>
                  <a:srgbClr val="22373A"/>
                </a:solidFill>
                <a:cs typeface="Tahoma"/>
              </a:rPr>
              <a:t>N4</a:t>
            </a:r>
            <a:r>
              <a:rPr sz="2400" dirty="0">
                <a:solidFill>
                  <a:srgbClr val="22373A"/>
                </a:solidFill>
                <a:cs typeface="Tahoma"/>
              </a:rPr>
              <a:t> </a:t>
            </a:r>
            <a:r>
              <a:rPr sz="2400" spc="-139" dirty="0">
                <a:solidFill>
                  <a:srgbClr val="22373A"/>
                </a:solidFill>
                <a:cs typeface="Tahoma"/>
              </a:rPr>
              <a:t>sends</a:t>
            </a:r>
            <a:r>
              <a:rPr sz="2400" spc="10" dirty="0">
                <a:solidFill>
                  <a:srgbClr val="22373A"/>
                </a:solidFill>
                <a:cs typeface="Tahoma"/>
              </a:rPr>
              <a:t> </a:t>
            </a:r>
            <a:r>
              <a:rPr sz="2400" spc="-30" dirty="0">
                <a:solidFill>
                  <a:srgbClr val="22373A"/>
                </a:solidFill>
                <a:cs typeface="Tahoma"/>
              </a:rPr>
              <a:t>its</a:t>
            </a:r>
            <a:r>
              <a:rPr sz="2400" spc="10" dirty="0">
                <a:solidFill>
                  <a:srgbClr val="22373A"/>
                </a:solidFill>
                <a:cs typeface="Tahoma"/>
              </a:rPr>
              <a:t> </a:t>
            </a:r>
            <a:r>
              <a:rPr sz="2400" spc="-59" dirty="0">
                <a:solidFill>
                  <a:srgbClr val="22373A"/>
                </a:solidFill>
                <a:cs typeface="Tahoma"/>
              </a:rPr>
              <a:t>routing</a:t>
            </a:r>
            <a:r>
              <a:rPr sz="2400" spc="10" dirty="0">
                <a:solidFill>
                  <a:srgbClr val="22373A"/>
                </a:solidFill>
                <a:cs typeface="Tahoma"/>
              </a:rPr>
              <a:t> </a:t>
            </a:r>
            <a:r>
              <a:rPr sz="2400" spc="-69" dirty="0">
                <a:solidFill>
                  <a:srgbClr val="22373A"/>
                </a:solidFill>
                <a:cs typeface="Tahoma"/>
              </a:rPr>
              <a:t>table</a:t>
            </a:r>
            <a:endParaRPr sz="2400" dirty="0">
              <a:cs typeface="Tahoma"/>
            </a:endParaRPr>
          </a:p>
        </p:txBody>
      </p:sp>
      <p:pic>
        <p:nvPicPr>
          <p:cNvPr id="4" name="object 4"/>
          <p:cNvPicPr/>
          <p:nvPr/>
        </p:nvPicPr>
        <p:blipFill>
          <a:blip r:embed="rId3" cstate="print"/>
          <a:stretch>
            <a:fillRect/>
          </a:stretch>
        </p:blipFill>
        <p:spPr>
          <a:xfrm>
            <a:off x="3012038" y="2447677"/>
            <a:ext cx="6163489" cy="2971072"/>
          </a:xfrm>
          <a:prstGeom prst="rect">
            <a:avLst/>
          </a:prstGeom>
        </p:spPr>
      </p:pic>
      <p:sp>
        <p:nvSpPr>
          <p:cNvPr id="6" name="Title 5">
            <a:extLst>
              <a:ext uri="{FF2B5EF4-FFF2-40B4-BE49-F238E27FC236}">
                <a16:creationId xmlns:a16="http://schemas.microsoft.com/office/drawing/2014/main" id="{9B790D60-54B6-544A-C4B9-1F5460245453}"/>
              </a:ext>
            </a:extLst>
          </p:cNvPr>
          <p:cNvSpPr>
            <a:spLocks noGrp="1"/>
          </p:cNvSpPr>
          <p:nvPr>
            <p:ph type="title"/>
          </p:nvPr>
        </p:nvSpPr>
        <p:spPr/>
        <p:txBody>
          <a:bodyPr/>
          <a:lstStyle/>
          <a:p>
            <a:r>
              <a:rPr lang="en-US" dirty="0"/>
              <a:t>Distributed Bellman-Ford Algorithm</a:t>
            </a:r>
          </a:p>
        </p:txBody>
      </p:sp>
      <p:sp>
        <p:nvSpPr>
          <p:cNvPr id="5" name="object 5"/>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36</a:t>
            </a:r>
          </a:p>
        </p:txBody>
      </p:sp>
    </p:spTree>
  </p:cSld>
  <p:clrMapOvr>
    <a:masterClrMapping/>
  </p:clrMapOvr>
  <p:transition>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14652" y="1479413"/>
            <a:ext cx="6588671" cy="392203"/>
          </a:xfrm>
          <a:prstGeom prst="rect">
            <a:avLst/>
          </a:prstGeom>
        </p:spPr>
        <p:txBody>
          <a:bodyPr vert="horz" wrap="square" lIns="0" tIns="22650" rIns="0" bIns="0" rtlCol="0">
            <a:spAutoFit/>
          </a:bodyPr>
          <a:lstStyle/>
          <a:p>
            <a:pPr marL="374997" indent="-351088">
              <a:spcBef>
                <a:spcPts val="178"/>
              </a:spcBef>
              <a:buFont typeface="Wingdings" pitchFamily="2" charset="2"/>
              <a:buChar char="q"/>
              <a:tabLst>
                <a:tab pos="376255" algn="l"/>
              </a:tabLst>
            </a:pPr>
            <a:r>
              <a:rPr sz="2400" spc="-40" dirty="0">
                <a:solidFill>
                  <a:srgbClr val="22373A"/>
                </a:solidFill>
                <a:cs typeface="Tahoma"/>
              </a:rPr>
              <a:t>Entire</a:t>
            </a:r>
            <a:r>
              <a:rPr sz="2400" spc="20" dirty="0">
                <a:solidFill>
                  <a:srgbClr val="22373A"/>
                </a:solidFill>
                <a:cs typeface="Tahoma"/>
              </a:rPr>
              <a:t> </a:t>
            </a:r>
            <a:r>
              <a:rPr sz="2400" spc="-69" dirty="0">
                <a:solidFill>
                  <a:srgbClr val="22373A"/>
                </a:solidFill>
                <a:cs typeface="Tahoma"/>
              </a:rPr>
              <a:t>table</a:t>
            </a:r>
            <a:r>
              <a:rPr sz="2400" spc="20" dirty="0">
                <a:solidFill>
                  <a:srgbClr val="22373A"/>
                </a:solidFill>
                <a:cs typeface="Tahoma"/>
              </a:rPr>
              <a:t> </a:t>
            </a:r>
            <a:r>
              <a:rPr sz="2400" spc="-69" dirty="0">
                <a:solidFill>
                  <a:srgbClr val="22373A"/>
                </a:solidFill>
                <a:cs typeface="Tahoma"/>
              </a:rPr>
              <a:t>starts</a:t>
            </a:r>
            <a:r>
              <a:rPr sz="2400" spc="20" dirty="0">
                <a:solidFill>
                  <a:srgbClr val="22373A"/>
                </a:solidFill>
                <a:cs typeface="Tahoma"/>
              </a:rPr>
              <a:t> </a:t>
            </a:r>
            <a:r>
              <a:rPr sz="2400" spc="-30" dirty="0">
                <a:solidFill>
                  <a:srgbClr val="22373A"/>
                </a:solidFill>
                <a:cs typeface="Tahoma"/>
              </a:rPr>
              <a:t>to</a:t>
            </a:r>
            <a:r>
              <a:rPr sz="2400" spc="20" dirty="0">
                <a:solidFill>
                  <a:srgbClr val="22373A"/>
                </a:solidFill>
                <a:cs typeface="Tahoma"/>
              </a:rPr>
              <a:t> </a:t>
            </a:r>
            <a:r>
              <a:rPr sz="2400" spc="-119" dirty="0">
                <a:solidFill>
                  <a:srgbClr val="22373A"/>
                </a:solidFill>
                <a:cs typeface="Tahoma"/>
              </a:rPr>
              <a:t>become</a:t>
            </a:r>
            <a:r>
              <a:rPr sz="2400" spc="20" dirty="0">
                <a:solidFill>
                  <a:srgbClr val="22373A"/>
                </a:solidFill>
                <a:cs typeface="Tahoma"/>
              </a:rPr>
              <a:t> </a:t>
            </a:r>
            <a:r>
              <a:rPr sz="2400" spc="-69" dirty="0">
                <a:solidFill>
                  <a:srgbClr val="22373A"/>
                </a:solidFill>
                <a:cs typeface="Tahoma"/>
              </a:rPr>
              <a:t>populated</a:t>
            </a:r>
            <a:endParaRPr sz="2400" dirty="0">
              <a:cs typeface="Tahoma"/>
            </a:endParaRPr>
          </a:p>
        </p:txBody>
      </p:sp>
      <p:pic>
        <p:nvPicPr>
          <p:cNvPr id="4" name="object 4"/>
          <p:cNvPicPr/>
          <p:nvPr/>
        </p:nvPicPr>
        <p:blipFill>
          <a:blip r:embed="rId3" cstate="print"/>
          <a:stretch>
            <a:fillRect/>
          </a:stretch>
        </p:blipFill>
        <p:spPr>
          <a:xfrm>
            <a:off x="3012038" y="2446042"/>
            <a:ext cx="6163489" cy="2971072"/>
          </a:xfrm>
          <a:prstGeom prst="rect">
            <a:avLst/>
          </a:prstGeom>
        </p:spPr>
      </p:pic>
      <p:sp>
        <p:nvSpPr>
          <p:cNvPr id="6" name="Title 5">
            <a:extLst>
              <a:ext uri="{FF2B5EF4-FFF2-40B4-BE49-F238E27FC236}">
                <a16:creationId xmlns:a16="http://schemas.microsoft.com/office/drawing/2014/main" id="{6DD10151-9EE8-1772-56F2-338666BBB92B}"/>
              </a:ext>
            </a:extLst>
          </p:cNvPr>
          <p:cNvSpPr>
            <a:spLocks noGrp="1"/>
          </p:cNvSpPr>
          <p:nvPr>
            <p:ph type="title"/>
          </p:nvPr>
        </p:nvSpPr>
        <p:spPr/>
        <p:txBody>
          <a:bodyPr/>
          <a:lstStyle/>
          <a:p>
            <a:r>
              <a:rPr lang="en-US" dirty="0"/>
              <a:t>Distributed Bellman-Ford Algorithm</a:t>
            </a:r>
          </a:p>
        </p:txBody>
      </p:sp>
      <p:sp>
        <p:nvSpPr>
          <p:cNvPr id="5" name="object 5"/>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37</a:t>
            </a:r>
          </a:p>
        </p:txBody>
      </p:sp>
    </p:spTree>
  </p:cSld>
  <p:clrMapOvr>
    <a:masterClrMapping/>
  </p:clrMapOvr>
  <p:transition>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69" dirty="0"/>
              <a:t>Distance</a:t>
            </a:r>
            <a:r>
              <a:rPr spc="178" dirty="0"/>
              <a:t> </a:t>
            </a:r>
            <a:r>
              <a:rPr spc="-59" dirty="0"/>
              <a:t>Vector</a:t>
            </a:r>
            <a:r>
              <a:rPr spc="178" dirty="0"/>
              <a:t> </a:t>
            </a:r>
            <a:r>
              <a:rPr spc="-79" dirty="0"/>
              <a:t>Routing</a:t>
            </a:r>
          </a:p>
        </p:txBody>
      </p:sp>
      <p:sp>
        <p:nvSpPr>
          <p:cNvPr id="3" name="object 3"/>
          <p:cNvSpPr txBox="1"/>
          <p:nvPr/>
        </p:nvSpPr>
        <p:spPr>
          <a:xfrm>
            <a:off x="2414651" y="2694471"/>
            <a:ext cx="7531217" cy="1756091"/>
          </a:xfrm>
          <a:prstGeom prst="rect">
            <a:avLst/>
          </a:prstGeom>
        </p:spPr>
        <p:txBody>
          <a:bodyPr vert="horz" wrap="square" lIns="0" tIns="85568" rIns="0" bIns="0" rtlCol="0">
            <a:spAutoFit/>
          </a:bodyPr>
          <a:lstStyle/>
          <a:p>
            <a:pPr marL="374997" indent="-351088">
              <a:spcBef>
                <a:spcPts val="674"/>
              </a:spcBef>
              <a:buFont typeface="Wingdings" pitchFamily="2" charset="2"/>
              <a:buChar char="q"/>
              <a:tabLst>
                <a:tab pos="376255" algn="l"/>
              </a:tabLst>
            </a:pPr>
            <a:r>
              <a:rPr sz="2400" spc="-40" dirty="0">
                <a:solidFill>
                  <a:srgbClr val="22373A"/>
                </a:solidFill>
                <a:cs typeface="Tahoma"/>
              </a:rPr>
              <a:t>Only</a:t>
            </a:r>
            <a:r>
              <a:rPr sz="2400" spc="30" dirty="0">
                <a:solidFill>
                  <a:srgbClr val="22373A"/>
                </a:solidFill>
                <a:cs typeface="Tahoma"/>
              </a:rPr>
              <a:t> </a:t>
            </a:r>
            <a:r>
              <a:rPr sz="2400" spc="-149" dirty="0">
                <a:solidFill>
                  <a:srgbClr val="22373A"/>
                </a:solidFill>
                <a:cs typeface="Tahoma"/>
              </a:rPr>
              <a:t>need</a:t>
            </a:r>
            <a:r>
              <a:rPr sz="2400" spc="40" dirty="0">
                <a:solidFill>
                  <a:srgbClr val="22373A"/>
                </a:solidFill>
                <a:cs typeface="Tahoma"/>
              </a:rPr>
              <a:t> </a:t>
            </a:r>
            <a:r>
              <a:rPr sz="2400" spc="-30" dirty="0">
                <a:solidFill>
                  <a:srgbClr val="22373A"/>
                </a:solidFill>
                <a:cs typeface="Tahoma"/>
              </a:rPr>
              <a:t>to</a:t>
            </a:r>
            <a:r>
              <a:rPr sz="2400" spc="40" dirty="0">
                <a:solidFill>
                  <a:srgbClr val="22373A"/>
                </a:solidFill>
                <a:cs typeface="Tahoma"/>
              </a:rPr>
              <a:t> </a:t>
            </a:r>
            <a:r>
              <a:rPr sz="2400" spc="-119" dirty="0">
                <a:solidFill>
                  <a:srgbClr val="22373A"/>
                </a:solidFill>
                <a:cs typeface="Tahoma"/>
              </a:rPr>
              <a:t>know</a:t>
            </a:r>
            <a:r>
              <a:rPr sz="2400" spc="40" dirty="0">
                <a:solidFill>
                  <a:srgbClr val="22373A"/>
                </a:solidFill>
                <a:cs typeface="Tahoma"/>
              </a:rPr>
              <a:t> </a:t>
            </a:r>
            <a:r>
              <a:rPr sz="2400" spc="-30" dirty="0">
                <a:solidFill>
                  <a:srgbClr val="22373A"/>
                </a:solidFill>
                <a:cs typeface="Tahoma"/>
              </a:rPr>
              <a:t>link</a:t>
            </a:r>
            <a:r>
              <a:rPr sz="2400" spc="40" dirty="0">
                <a:solidFill>
                  <a:srgbClr val="22373A"/>
                </a:solidFill>
                <a:cs typeface="Tahoma"/>
              </a:rPr>
              <a:t> </a:t>
            </a:r>
            <a:r>
              <a:rPr sz="2400" spc="-69" dirty="0">
                <a:solidFill>
                  <a:srgbClr val="22373A"/>
                </a:solidFill>
                <a:cs typeface="Tahoma"/>
              </a:rPr>
              <a:t>state</a:t>
            </a:r>
            <a:r>
              <a:rPr sz="2400" spc="40" dirty="0">
                <a:solidFill>
                  <a:srgbClr val="22373A"/>
                </a:solidFill>
                <a:cs typeface="Tahoma"/>
              </a:rPr>
              <a:t> </a:t>
            </a:r>
            <a:r>
              <a:rPr sz="2400" spc="-99" dirty="0">
                <a:solidFill>
                  <a:srgbClr val="22373A"/>
                </a:solidFill>
                <a:cs typeface="Tahoma"/>
              </a:rPr>
              <a:t>and</a:t>
            </a:r>
            <a:r>
              <a:rPr sz="2400" spc="40" dirty="0">
                <a:solidFill>
                  <a:srgbClr val="22373A"/>
                </a:solidFill>
                <a:cs typeface="Tahoma"/>
              </a:rPr>
              <a:t> </a:t>
            </a:r>
            <a:r>
              <a:rPr sz="2400" spc="-59" dirty="0">
                <a:solidFill>
                  <a:srgbClr val="22373A"/>
                </a:solidFill>
                <a:cs typeface="Tahoma"/>
              </a:rPr>
              <a:t>routing</a:t>
            </a:r>
            <a:r>
              <a:rPr sz="2400" spc="40" dirty="0">
                <a:solidFill>
                  <a:srgbClr val="22373A"/>
                </a:solidFill>
                <a:cs typeface="Tahoma"/>
              </a:rPr>
              <a:t> </a:t>
            </a:r>
            <a:r>
              <a:rPr sz="2400" spc="-79" dirty="0">
                <a:solidFill>
                  <a:srgbClr val="22373A"/>
                </a:solidFill>
                <a:cs typeface="Tahoma"/>
              </a:rPr>
              <a:t>tables</a:t>
            </a:r>
            <a:r>
              <a:rPr sz="2400" spc="40" dirty="0">
                <a:solidFill>
                  <a:srgbClr val="22373A"/>
                </a:solidFill>
                <a:cs typeface="Tahoma"/>
              </a:rPr>
              <a:t> </a:t>
            </a:r>
            <a:r>
              <a:rPr sz="2400" spc="-69" dirty="0">
                <a:solidFill>
                  <a:srgbClr val="22373A"/>
                </a:solidFill>
                <a:cs typeface="Tahoma"/>
              </a:rPr>
              <a:t>of</a:t>
            </a:r>
            <a:r>
              <a:rPr sz="2400" spc="40" dirty="0">
                <a:solidFill>
                  <a:srgbClr val="22373A"/>
                </a:solidFill>
                <a:cs typeface="Tahoma"/>
              </a:rPr>
              <a:t> </a:t>
            </a:r>
            <a:r>
              <a:rPr sz="2400" spc="-99" dirty="0">
                <a:solidFill>
                  <a:srgbClr val="22373A"/>
                </a:solidFill>
                <a:cs typeface="Tahoma"/>
              </a:rPr>
              <a:t>neighbours</a:t>
            </a:r>
            <a:endParaRPr sz="2400" dirty="0">
              <a:cs typeface="Tahoma"/>
            </a:endParaRPr>
          </a:p>
          <a:p>
            <a:pPr marL="374997" indent="-351088">
              <a:spcBef>
                <a:spcPts val="466"/>
              </a:spcBef>
              <a:buFont typeface="Wingdings" pitchFamily="2" charset="2"/>
              <a:buChar char="q"/>
              <a:tabLst>
                <a:tab pos="376255" algn="l"/>
              </a:tabLst>
            </a:pPr>
            <a:r>
              <a:rPr sz="2400" spc="-99" dirty="0">
                <a:solidFill>
                  <a:srgbClr val="22373A"/>
                </a:solidFill>
                <a:cs typeface="Tahoma"/>
              </a:rPr>
              <a:t>Less</a:t>
            </a:r>
            <a:r>
              <a:rPr sz="2400" spc="10" dirty="0">
                <a:solidFill>
                  <a:srgbClr val="22373A"/>
                </a:solidFill>
                <a:cs typeface="Tahoma"/>
              </a:rPr>
              <a:t> </a:t>
            </a:r>
            <a:r>
              <a:rPr sz="2400" spc="-89" dirty="0">
                <a:solidFill>
                  <a:srgbClr val="22373A"/>
                </a:solidFill>
                <a:cs typeface="Tahoma"/>
              </a:rPr>
              <a:t>sensitive</a:t>
            </a:r>
            <a:r>
              <a:rPr sz="2400" spc="10" dirty="0">
                <a:solidFill>
                  <a:srgbClr val="22373A"/>
                </a:solidFill>
                <a:cs typeface="Tahoma"/>
              </a:rPr>
              <a:t> </a:t>
            </a:r>
            <a:r>
              <a:rPr sz="2400" spc="-30" dirty="0">
                <a:solidFill>
                  <a:srgbClr val="22373A"/>
                </a:solidFill>
                <a:cs typeface="Tahoma"/>
              </a:rPr>
              <a:t>to</a:t>
            </a:r>
            <a:r>
              <a:rPr sz="2400" spc="10" dirty="0">
                <a:solidFill>
                  <a:srgbClr val="22373A"/>
                </a:solidFill>
                <a:cs typeface="Tahoma"/>
              </a:rPr>
              <a:t> </a:t>
            </a:r>
            <a:r>
              <a:rPr sz="2400" spc="-109" dirty="0">
                <a:solidFill>
                  <a:srgbClr val="22373A"/>
                </a:solidFill>
                <a:cs typeface="Tahoma"/>
              </a:rPr>
              <a:t>network</a:t>
            </a:r>
            <a:r>
              <a:rPr sz="2400" spc="20" dirty="0">
                <a:solidFill>
                  <a:srgbClr val="22373A"/>
                </a:solidFill>
                <a:cs typeface="Tahoma"/>
              </a:rPr>
              <a:t> </a:t>
            </a:r>
            <a:r>
              <a:rPr sz="2400" spc="-69" dirty="0">
                <a:solidFill>
                  <a:srgbClr val="22373A"/>
                </a:solidFill>
                <a:cs typeface="Tahoma"/>
              </a:rPr>
              <a:t>pert</a:t>
            </a:r>
            <a:r>
              <a:rPr lang="en-GB" sz="2400" spc="-69" dirty="0" err="1">
                <a:solidFill>
                  <a:srgbClr val="22373A"/>
                </a:solidFill>
                <a:cs typeface="Tahoma"/>
              </a:rPr>
              <a:t>ur</a:t>
            </a:r>
            <a:r>
              <a:rPr sz="2400" spc="-69" dirty="0" err="1">
                <a:solidFill>
                  <a:srgbClr val="22373A"/>
                </a:solidFill>
                <a:cs typeface="Tahoma"/>
              </a:rPr>
              <a:t>bations</a:t>
            </a:r>
            <a:endParaRPr sz="2400" dirty="0">
              <a:cs typeface="Tahoma"/>
            </a:endParaRPr>
          </a:p>
          <a:p>
            <a:pPr marL="374997" indent="-351088">
              <a:spcBef>
                <a:spcPts val="476"/>
              </a:spcBef>
              <a:buFont typeface="Wingdings" pitchFamily="2" charset="2"/>
              <a:buChar char="q"/>
              <a:tabLst>
                <a:tab pos="376255" algn="l"/>
              </a:tabLst>
            </a:pPr>
            <a:r>
              <a:rPr sz="2400" spc="-89" dirty="0">
                <a:solidFill>
                  <a:srgbClr val="22373A"/>
                </a:solidFill>
                <a:cs typeface="Tahoma"/>
              </a:rPr>
              <a:t>Network</a:t>
            </a:r>
            <a:r>
              <a:rPr sz="2400" spc="20" dirty="0">
                <a:solidFill>
                  <a:srgbClr val="22373A"/>
                </a:solidFill>
                <a:cs typeface="Tahoma"/>
              </a:rPr>
              <a:t> </a:t>
            </a:r>
            <a:r>
              <a:rPr sz="2400" spc="-119" dirty="0">
                <a:solidFill>
                  <a:srgbClr val="22373A"/>
                </a:solidFill>
                <a:cs typeface="Tahoma"/>
              </a:rPr>
              <a:t>convergence</a:t>
            </a:r>
            <a:r>
              <a:rPr sz="2400" spc="30" dirty="0">
                <a:solidFill>
                  <a:srgbClr val="22373A"/>
                </a:solidFill>
                <a:cs typeface="Tahoma"/>
              </a:rPr>
              <a:t> </a:t>
            </a:r>
            <a:r>
              <a:rPr sz="2400" spc="-89" dirty="0">
                <a:solidFill>
                  <a:srgbClr val="22373A"/>
                </a:solidFill>
                <a:cs typeface="Tahoma"/>
              </a:rPr>
              <a:t>can</a:t>
            </a:r>
            <a:r>
              <a:rPr sz="2400" spc="30" dirty="0">
                <a:solidFill>
                  <a:srgbClr val="22373A"/>
                </a:solidFill>
                <a:cs typeface="Tahoma"/>
              </a:rPr>
              <a:t> </a:t>
            </a:r>
            <a:r>
              <a:rPr sz="2400" spc="-89" dirty="0">
                <a:solidFill>
                  <a:srgbClr val="22373A"/>
                </a:solidFill>
                <a:cs typeface="Tahoma"/>
              </a:rPr>
              <a:t>take</a:t>
            </a:r>
            <a:r>
              <a:rPr sz="2400" spc="30" dirty="0">
                <a:solidFill>
                  <a:srgbClr val="22373A"/>
                </a:solidFill>
                <a:cs typeface="Tahoma"/>
              </a:rPr>
              <a:t> </a:t>
            </a:r>
            <a:r>
              <a:rPr sz="2400" spc="-109" dirty="0">
                <a:solidFill>
                  <a:srgbClr val="22373A"/>
                </a:solidFill>
                <a:cs typeface="Tahoma"/>
              </a:rPr>
              <a:t>a</a:t>
            </a:r>
            <a:r>
              <a:rPr sz="2400" spc="30" dirty="0">
                <a:solidFill>
                  <a:srgbClr val="22373A"/>
                </a:solidFill>
                <a:cs typeface="Tahoma"/>
              </a:rPr>
              <a:t> </a:t>
            </a:r>
            <a:r>
              <a:rPr sz="2400" spc="-79" dirty="0">
                <a:solidFill>
                  <a:srgbClr val="22373A"/>
                </a:solidFill>
                <a:cs typeface="Tahoma"/>
              </a:rPr>
              <a:t>long</a:t>
            </a:r>
            <a:r>
              <a:rPr sz="2400" spc="30" dirty="0">
                <a:solidFill>
                  <a:srgbClr val="22373A"/>
                </a:solidFill>
                <a:cs typeface="Tahoma"/>
              </a:rPr>
              <a:t> </a:t>
            </a:r>
            <a:r>
              <a:rPr sz="2400" spc="-59" dirty="0">
                <a:solidFill>
                  <a:srgbClr val="22373A"/>
                </a:solidFill>
                <a:cs typeface="Tahoma"/>
              </a:rPr>
              <a:t>time</a:t>
            </a:r>
            <a:endParaRPr sz="2400" dirty="0">
              <a:cs typeface="Tahoma"/>
            </a:endParaRPr>
          </a:p>
          <a:p>
            <a:pPr marL="374997" indent="-351088">
              <a:spcBef>
                <a:spcPts val="476"/>
              </a:spcBef>
              <a:buFont typeface="Wingdings" pitchFamily="2" charset="2"/>
              <a:buChar char="q"/>
              <a:tabLst>
                <a:tab pos="376255" algn="l"/>
              </a:tabLst>
            </a:pPr>
            <a:r>
              <a:rPr sz="2400" spc="-50" dirty="0">
                <a:solidFill>
                  <a:srgbClr val="22373A"/>
                </a:solidFill>
                <a:cs typeface="Tahoma"/>
              </a:rPr>
              <a:t>Can</a:t>
            </a:r>
            <a:r>
              <a:rPr sz="2400" spc="20" dirty="0">
                <a:solidFill>
                  <a:srgbClr val="22373A"/>
                </a:solidFill>
                <a:cs typeface="Tahoma"/>
              </a:rPr>
              <a:t> </a:t>
            </a:r>
            <a:r>
              <a:rPr sz="2400" spc="-109" dirty="0">
                <a:solidFill>
                  <a:srgbClr val="22373A"/>
                </a:solidFill>
                <a:cs typeface="Tahoma"/>
              </a:rPr>
              <a:t>suffer</a:t>
            </a:r>
            <a:r>
              <a:rPr sz="2400" spc="30" dirty="0">
                <a:solidFill>
                  <a:srgbClr val="22373A"/>
                </a:solidFill>
                <a:cs typeface="Tahoma"/>
              </a:rPr>
              <a:t> </a:t>
            </a:r>
            <a:r>
              <a:rPr sz="2400" spc="-79" dirty="0">
                <a:solidFill>
                  <a:srgbClr val="22373A"/>
                </a:solidFill>
                <a:cs typeface="Tahoma"/>
              </a:rPr>
              <a:t>from</a:t>
            </a:r>
            <a:r>
              <a:rPr sz="2400" spc="20" dirty="0">
                <a:solidFill>
                  <a:srgbClr val="22373A"/>
                </a:solidFill>
                <a:cs typeface="Tahoma"/>
              </a:rPr>
              <a:t> </a:t>
            </a:r>
            <a:r>
              <a:rPr sz="2400" spc="-40" dirty="0">
                <a:solidFill>
                  <a:srgbClr val="22373A"/>
                </a:solidFill>
                <a:cs typeface="Tahoma"/>
              </a:rPr>
              <a:t>instability</a:t>
            </a:r>
            <a:r>
              <a:rPr sz="2400" spc="30" dirty="0">
                <a:solidFill>
                  <a:srgbClr val="22373A"/>
                </a:solidFill>
                <a:cs typeface="Tahoma"/>
              </a:rPr>
              <a:t> </a:t>
            </a:r>
            <a:r>
              <a:rPr sz="2400" spc="-99" dirty="0">
                <a:solidFill>
                  <a:srgbClr val="22373A"/>
                </a:solidFill>
                <a:cs typeface="Tahoma"/>
              </a:rPr>
              <a:t>and</a:t>
            </a:r>
            <a:r>
              <a:rPr sz="2400" spc="30" dirty="0">
                <a:solidFill>
                  <a:srgbClr val="22373A"/>
                </a:solidFill>
                <a:cs typeface="Tahoma"/>
              </a:rPr>
              <a:t> </a:t>
            </a:r>
            <a:r>
              <a:rPr sz="2400" spc="-59" dirty="0">
                <a:solidFill>
                  <a:srgbClr val="22373A"/>
                </a:solidFill>
                <a:cs typeface="Tahoma"/>
              </a:rPr>
              <a:t>routing</a:t>
            </a:r>
            <a:r>
              <a:rPr sz="2400" spc="20" dirty="0">
                <a:solidFill>
                  <a:srgbClr val="22373A"/>
                </a:solidFill>
                <a:cs typeface="Tahoma"/>
              </a:rPr>
              <a:t> </a:t>
            </a:r>
            <a:r>
              <a:rPr sz="2400" spc="-79" dirty="0">
                <a:solidFill>
                  <a:srgbClr val="22373A"/>
                </a:solidFill>
                <a:cs typeface="Tahoma"/>
              </a:rPr>
              <a:t>loops</a:t>
            </a:r>
            <a:endParaRPr sz="2400" dirty="0">
              <a:cs typeface="Tahoma"/>
            </a:endParaRPr>
          </a:p>
        </p:txBody>
      </p:sp>
    </p:spTree>
  </p:cSld>
  <p:clrMapOvr>
    <a:masterClrMapping/>
  </p:clrMapOvr>
  <p:transition>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79" dirty="0"/>
              <a:t>Routing</a:t>
            </a:r>
            <a:r>
              <a:rPr spc="109" dirty="0"/>
              <a:t> </a:t>
            </a:r>
            <a:r>
              <a:rPr spc="-149" dirty="0"/>
              <a:t>loops</a:t>
            </a:r>
          </a:p>
        </p:txBody>
      </p:sp>
      <p:sp>
        <p:nvSpPr>
          <p:cNvPr id="3" name="object 3"/>
          <p:cNvSpPr txBox="1"/>
          <p:nvPr/>
        </p:nvSpPr>
        <p:spPr>
          <a:xfrm>
            <a:off x="2414652" y="1190015"/>
            <a:ext cx="9020372" cy="1325012"/>
          </a:xfrm>
          <a:prstGeom prst="rect">
            <a:avLst/>
          </a:prstGeom>
        </p:spPr>
        <p:txBody>
          <a:bodyPr vert="horz" wrap="square" lIns="0" tIns="85568" rIns="0" bIns="0" rtlCol="0">
            <a:spAutoFit/>
          </a:bodyPr>
          <a:lstStyle/>
          <a:p>
            <a:pPr marL="374997" indent="-351088">
              <a:spcBef>
                <a:spcPts val="674"/>
              </a:spcBef>
              <a:buFont typeface="Wingdings" pitchFamily="2" charset="2"/>
              <a:buChar char="q"/>
              <a:tabLst>
                <a:tab pos="376255" algn="l"/>
              </a:tabLst>
            </a:pPr>
            <a:r>
              <a:rPr sz="2400" spc="-20" dirty="0">
                <a:solidFill>
                  <a:srgbClr val="22373A"/>
                </a:solidFill>
                <a:cs typeface="Tahoma"/>
              </a:rPr>
              <a:t>Path</a:t>
            </a:r>
            <a:r>
              <a:rPr sz="2400" spc="10" dirty="0">
                <a:solidFill>
                  <a:srgbClr val="22373A"/>
                </a:solidFill>
                <a:cs typeface="Tahoma"/>
              </a:rPr>
              <a:t> </a:t>
            </a:r>
            <a:r>
              <a:rPr sz="2400" spc="-79" dirty="0">
                <a:solidFill>
                  <a:srgbClr val="22373A"/>
                </a:solidFill>
                <a:cs typeface="Tahoma"/>
              </a:rPr>
              <a:t>from</a:t>
            </a:r>
            <a:r>
              <a:rPr sz="2400" spc="20" dirty="0">
                <a:solidFill>
                  <a:srgbClr val="22373A"/>
                </a:solidFill>
                <a:cs typeface="Tahoma"/>
              </a:rPr>
              <a:t> </a:t>
            </a:r>
            <a:r>
              <a:rPr sz="2400" spc="-20" dirty="0">
                <a:solidFill>
                  <a:srgbClr val="22373A"/>
                </a:solidFill>
                <a:cs typeface="Tahoma"/>
              </a:rPr>
              <a:t>N1</a:t>
            </a:r>
            <a:r>
              <a:rPr sz="2400" spc="20" dirty="0">
                <a:solidFill>
                  <a:srgbClr val="22373A"/>
                </a:solidFill>
                <a:cs typeface="Tahoma"/>
              </a:rPr>
              <a:t> </a:t>
            </a:r>
            <a:r>
              <a:rPr sz="2400" spc="-30" dirty="0">
                <a:solidFill>
                  <a:srgbClr val="22373A"/>
                </a:solidFill>
                <a:cs typeface="Tahoma"/>
              </a:rPr>
              <a:t>to</a:t>
            </a:r>
            <a:r>
              <a:rPr sz="2400" spc="20" dirty="0">
                <a:solidFill>
                  <a:srgbClr val="22373A"/>
                </a:solidFill>
                <a:cs typeface="Tahoma"/>
              </a:rPr>
              <a:t> </a:t>
            </a:r>
            <a:r>
              <a:rPr sz="2400" spc="-20" dirty="0">
                <a:solidFill>
                  <a:srgbClr val="22373A"/>
                </a:solidFill>
                <a:cs typeface="Tahoma"/>
              </a:rPr>
              <a:t>N2</a:t>
            </a:r>
            <a:r>
              <a:rPr sz="2400" spc="10" dirty="0">
                <a:solidFill>
                  <a:srgbClr val="22373A"/>
                </a:solidFill>
                <a:cs typeface="Tahoma"/>
              </a:rPr>
              <a:t> </a:t>
            </a:r>
            <a:r>
              <a:rPr sz="2400" spc="-119" dirty="0">
                <a:solidFill>
                  <a:srgbClr val="22373A"/>
                </a:solidFill>
                <a:cs typeface="Tahoma"/>
              </a:rPr>
              <a:t>breaks</a:t>
            </a:r>
            <a:endParaRPr sz="2400" dirty="0">
              <a:cs typeface="Tahoma"/>
            </a:endParaRPr>
          </a:p>
          <a:p>
            <a:pPr marL="374997" marR="10067" indent="-351088">
              <a:lnSpc>
                <a:spcPct val="118000"/>
              </a:lnSpc>
              <a:buFont typeface="Wingdings" pitchFamily="2" charset="2"/>
              <a:buChar char="q"/>
              <a:tabLst>
                <a:tab pos="376255" algn="l"/>
              </a:tabLst>
            </a:pPr>
            <a:r>
              <a:rPr sz="2400" spc="-20" dirty="0">
                <a:solidFill>
                  <a:srgbClr val="22373A"/>
                </a:solidFill>
                <a:cs typeface="Tahoma"/>
              </a:rPr>
              <a:t>N3</a:t>
            </a:r>
            <a:r>
              <a:rPr sz="2400" spc="30" dirty="0">
                <a:solidFill>
                  <a:srgbClr val="22373A"/>
                </a:solidFill>
                <a:cs typeface="Tahoma"/>
              </a:rPr>
              <a:t> </a:t>
            </a:r>
            <a:r>
              <a:rPr sz="2400" spc="-89" dirty="0">
                <a:solidFill>
                  <a:srgbClr val="22373A"/>
                </a:solidFill>
                <a:cs typeface="Tahoma"/>
              </a:rPr>
              <a:t>updates</a:t>
            </a:r>
            <a:r>
              <a:rPr sz="2400" spc="30" dirty="0">
                <a:solidFill>
                  <a:srgbClr val="22373A"/>
                </a:solidFill>
                <a:cs typeface="Tahoma"/>
              </a:rPr>
              <a:t> </a:t>
            </a:r>
            <a:r>
              <a:rPr sz="2400" spc="-30" dirty="0">
                <a:solidFill>
                  <a:srgbClr val="22373A"/>
                </a:solidFill>
                <a:cs typeface="Tahoma"/>
              </a:rPr>
              <a:t>that</a:t>
            </a:r>
            <a:r>
              <a:rPr sz="2400" spc="30" dirty="0">
                <a:solidFill>
                  <a:srgbClr val="22373A"/>
                </a:solidFill>
                <a:cs typeface="Tahoma"/>
              </a:rPr>
              <a:t> it </a:t>
            </a:r>
            <a:r>
              <a:rPr sz="2400" spc="-119" dirty="0">
                <a:solidFill>
                  <a:srgbClr val="22373A"/>
                </a:solidFill>
                <a:cs typeface="Tahoma"/>
              </a:rPr>
              <a:t>has</a:t>
            </a:r>
            <a:r>
              <a:rPr sz="2400" spc="30" dirty="0">
                <a:solidFill>
                  <a:srgbClr val="22373A"/>
                </a:solidFill>
                <a:cs typeface="Tahoma"/>
              </a:rPr>
              <a:t> </a:t>
            </a:r>
            <a:r>
              <a:rPr sz="2400" spc="-109" dirty="0">
                <a:solidFill>
                  <a:srgbClr val="22373A"/>
                </a:solidFill>
                <a:cs typeface="Tahoma"/>
              </a:rPr>
              <a:t>a</a:t>
            </a:r>
            <a:r>
              <a:rPr sz="2400" spc="40" dirty="0">
                <a:solidFill>
                  <a:srgbClr val="22373A"/>
                </a:solidFill>
                <a:cs typeface="Tahoma"/>
              </a:rPr>
              <a:t> </a:t>
            </a:r>
            <a:r>
              <a:rPr sz="2400" spc="-59" dirty="0">
                <a:solidFill>
                  <a:srgbClr val="22373A"/>
                </a:solidFill>
                <a:cs typeface="Tahoma"/>
              </a:rPr>
              <a:t>path</a:t>
            </a:r>
            <a:r>
              <a:rPr sz="2400" spc="30" dirty="0">
                <a:solidFill>
                  <a:srgbClr val="22373A"/>
                </a:solidFill>
                <a:cs typeface="Tahoma"/>
              </a:rPr>
              <a:t> </a:t>
            </a:r>
            <a:r>
              <a:rPr sz="2400" spc="-69" dirty="0">
                <a:solidFill>
                  <a:srgbClr val="22373A"/>
                </a:solidFill>
                <a:cs typeface="Tahoma"/>
              </a:rPr>
              <a:t>of</a:t>
            </a:r>
            <a:r>
              <a:rPr sz="2400" spc="30" dirty="0">
                <a:solidFill>
                  <a:srgbClr val="22373A"/>
                </a:solidFill>
                <a:cs typeface="Tahoma"/>
              </a:rPr>
              <a:t> </a:t>
            </a:r>
            <a:r>
              <a:rPr sz="2400" spc="-69" dirty="0">
                <a:solidFill>
                  <a:srgbClr val="22373A"/>
                </a:solidFill>
                <a:cs typeface="Tahoma"/>
              </a:rPr>
              <a:t>cost</a:t>
            </a:r>
            <a:r>
              <a:rPr sz="2400" spc="30" dirty="0">
                <a:solidFill>
                  <a:srgbClr val="22373A"/>
                </a:solidFill>
                <a:cs typeface="Tahoma"/>
              </a:rPr>
              <a:t> </a:t>
            </a:r>
            <a:r>
              <a:rPr lang="en-GB" sz="2400" spc="-109" dirty="0">
                <a:solidFill>
                  <a:srgbClr val="22373A"/>
                </a:solidFill>
                <a:cs typeface="Tahoma"/>
              </a:rPr>
              <a:t>5</a:t>
            </a:r>
            <a:r>
              <a:rPr sz="2400" spc="30" dirty="0">
                <a:solidFill>
                  <a:srgbClr val="22373A"/>
                </a:solidFill>
                <a:cs typeface="Tahoma"/>
              </a:rPr>
              <a:t> </a:t>
            </a:r>
            <a:r>
              <a:rPr sz="2400" spc="-30" dirty="0">
                <a:solidFill>
                  <a:srgbClr val="22373A"/>
                </a:solidFill>
                <a:cs typeface="Tahoma"/>
              </a:rPr>
              <a:t>to</a:t>
            </a:r>
            <a:r>
              <a:rPr sz="2400" spc="30" dirty="0">
                <a:solidFill>
                  <a:srgbClr val="22373A"/>
                </a:solidFill>
                <a:cs typeface="Tahoma"/>
              </a:rPr>
              <a:t> </a:t>
            </a:r>
            <a:r>
              <a:rPr sz="2400" spc="-40" dirty="0">
                <a:solidFill>
                  <a:srgbClr val="22373A"/>
                </a:solidFill>
                <a:cs typeface="Tahoma"/>
              </a:rPr>
              <a:t>N1,</a:t>
            </a:r>
            <a:r>
              <a:rPr sz="2400" spc="40" dirty="0">
                <a:solidFill>
                  <a:srgbClr val="22373A"/>
                </a:solidFill>
                <a:cs typeface="Tahoma"/>
              </a:rPr>
              <a:t> </a:t>
            </a:r>
            <a:r>
              <a:rPr sz="2400" spc="-79" dirty="0">
                <a:solidFill>
                  <a:srgbClr val="22373A"/>
                </a:solidFill>
                <a:cs typeface="Tahoma"/>
              </a:rPr>
              <a:t>which</a:t>
            </a:r>
            <a:r>
              <a:rPr sz="2400" spc="30" dirty="0">
                <a:solidFill>
                  <a:srgbClr val="22373A"/>
                </a:solidFill>
                <a:cs typeface="Tahoma"/>
              </a:rPr>
              <a:t> </a:t>
            </a:r>
            <a:r>
              <a:rPr sz="2400" spc="-69" dirty="0">
                <a:solidFill>
                  <a:srgbClr val="22373A"/>
                </a:solidFill>
                <a:cs typeface="Tahoma"/>
              </a:rPr>
              <a:t>is</a:t>
            </a:r>
            <a:r>
              <a:rPr sz="2400" spc="30" dirty="0">
                <a:solidFill>
                  <a:srgbClr val="22373A"/>
                </a:solidFill>
                <a:cs typeface="Tahoma"/>
              </a:rPr>
              <a:t> </a:t>
            </a:r>
            <a:r>
              <a:rPr sz="2400" spc="-79" dirty="0">
                <a:solidFill>
                  <a:srgbClr val="22373A"/>
                </a:solidFill>
                <a:cs typeface="Tahoma"/>
              </a:rPr>
              <a:t>stale </a:t>
            </a:r>
            <a:r>
              <a:rPr sz="2400" spc="-654" dirty="0">
                <a:solidFill>
                  <a:srgbClr val="22373A"/>
                </a:solidFill>
                <a:cs typeface="Tahoma"/>
              </a:rPr>
              <a:t> </a:t>
            </a:r>
            <a:r>
              <a:rPr sz="2400" spc="-69" dirty="0">
                <a:solidFill>
                  <a:srgbClr val="22373A"/>
                </a:solidFill>
                <a:cs typeface="Tahoma"/>
              </a:rPr>
              <a:t>information</a:t>
            </a:r>
            <a:endParaRPr sz="2400" dirty="0">
              <a:cs typeface="Tahoma"/>
            </a:endParaRPr>
          </a:p>
          <a:p>
            <a:pPr marL="374997" indent="-351088">
              <a:spcBef>
                <a:spcPts val="466"/>
              </a:spcBef>
              <a:buFont typeface="Wingdings" pitchFamily="2" charset="2"/>
              <a:buChar char="q"/>
              <a:tabLst>
                <a:tab pos="376255" algn="l"/>
              </a:tabLst>
            </a:pPr>
            <a:r>
              <a:rPr sz="2400" spc="-20" dirty="0">
                <a:solidFill>
                  <a:srgbClr val="22373A"/>
                </a:solidFill>
                <a:cs typeface="Tahoma"/>
              </a:rPr>
              <a:t>N2</a:t>
            </a:r>
            <a:r>
              <a:rPr sz="2400" spc="20" dirty="0">
                <a:solidFill>
                  <a:srgbClr val="22373A"/>
                </a:solidFill>
                <a:cs typeface="Tahoma"/>
              </a:rPr>
              <a:t> </a:t>
            </a:r>
            <a:r>
              <a:rPr sz="2400" spc="-89" dirty="0">
                <a:solidFill>
                  <a:srgbClr val="22373A"/>
                </a:solidFill>
                <a:cs typeface="Tahoma"/>
              </a:rPr>
              <a:t>updates</a:t>
            </a:r>
            <a:r>
              <a:rPr sz="2400" spc="30" dirty="0">
                <a:solidFill>
                  <a:srgbClr val="22373A"/>
                </a:solidFill>
                <a:cs typeface="Tahoma"/>
              </a:rPr>
              <a:t> </a:t>
            </a:r>
            <a:r>
              <a:rPr sz="2400" spc="-30" dirty="0">
                <a:solidFill>
                  <a:srgbClr val="22373A"/>
                </a:solidFill>
                <a:cs typeface="Tahoma"/>
              </a:rPr>
              <a:t>its</a:t>
            </a:r>
            <a:r>
              <a:rPr sz="2400" spc="30" dirty="0">
                <a:solidFill>
                  <a:srgbClr val="22373A"/>
                </a:solidFill>
                <a:cs typeface="Tahoma"/>
              </a:rPr>
              <a:t> </a:t>
            </a:r>
            <a:r>
              <a:rPr sz="2400" spc="-59" dirty="0">
                <a:solidFill>
                  <a:srgbClr val="22373A"/>
                </a:solidFill>
                <a:cs typeface="Tahoma"/>
              </a:rPr>
              <a:t>routing</a:t>
            </a:r>
            <a:r>
              <a:rPr sz="2400" spc="30" dirty="0">
                <a:solidFill>
                  <a:srgbClr val="22373A"/>
                </a:solidFill>
                <a:cs typeface="Tahoma"/>
              </a:rPr>
              <a:t> </a:t>
            </a:r>
            <a:r>
              <a:rPr sz="2400" spc="-69" dirty="0">
                <a:solidFill>
                  <a:srgbClr val="22373A"/>
                </a:solidFill>
                <a:cs typeface="Tahoma"/>
              </a:rPr>
              <a:t>table</a:t>
            </a:r>
            <a:r>
              <a:rPr sz="2400" spc="30" dirty="0">
                <a:solidFill>
                  <a:srgbClr val="22373A"/>
                </a:solidFill>
                <a:cs typeface="Tahoma"/>
              </a:rPr>
              <a:t> </a:t>
            </a:r>
            <a:r>
              <a:rPr sz="2400" spc="-50" dirty="0">
                <a:solidFill>
                  <a:srgbClr val="22373A"/>
                </a:solidFill>
                <a:cs typeface="Tahoma"/>
              </a:rPr>
              <a:t>with</a:t>
            </a:r>
            <a:r>
              <a:rPr sz="2400" spc="30" dirty="0">
                <a:solidFill>
                  <a:srgbClr val="22373A"/>
                </a:solidFill>
                <a:cs typeface="Tahoma"/>
              </a:rPr>
              <a:t> </a:t>
            </a:r>
            <a:r>
              <a:rPr sz="2400" spc="-109" dirty="0">
                <a:solidFill>
                  <a:srgbClr val="22373A"/>
                </a:solidFill>
                <a:cs typeface="Tahoma"/>
              </a:rPr>
              <a:t>a</a:t>
            </a:r>
            <a:r>
              <a:rPr sz="2400" spc="30" dirty="0">
                <a:solidFill>
                  <a:srgbClr val="22373A"/>
                </a:solidFill>
                <a:cs typeface="Tahoma"/>
              </a:rPr>
              <a:t> </a:t>
            </a:r>
            <a:r>
              <a:rPr sz="2400" spc="-69" dirty="0">
                <a:solidFill>
                  <a:srgbClr val="22373A"/>
                </a:solidFill>
                <a:cs typeface="Tahoma"/>
              </a:rPr>
              <a:t>cost</a:t>
            </a:r>
            <a:r>
              <a:rPr sz="2400" spc="30" dirty="0">
                <a:solidFill>
                  <a:srgbClr val="22373A"/>
                </a:solidFill>
                <a:cs typeface="Tahoma"/>
              </a:rPr>
              <a:t> </a:t>
            </a:r>
            <a:r>
              <a:rPr sz="2400" spc="-69" dirty="0">
                <a:solidFill>
                  <a:srgbClr val="22373A"/>
                </a:solidFill>
                <a:cs typeface="Tahoma"/>
              </a:rPr>
              <a:t>of</a:t>
            </a:r>
            <a:r>
              <a:rPr sz="2400" spc="30" dirty="0">
                <a:solidFill>
                  <a:srgbClr val="22373A"/>
                </a:solidFill>
                <a:cs typeface="Tahoma"/>
              </a:rPr>
              <a:t> </a:t>
            </a:r>
            <a:r>
              <a:rPr lang="en-GB" sz="2400" spc="-109" dirty="0">
                <a:solidFill>
                  <a:srgbClr val="22373A"/>
                </a:solidFill>
                <a:cs typeface="Tahoma"/>
              </a:rPr>
              <a:t>8</a:t>
            </a:r>
            <a:r>
              <a:rPr sz="2400" spc="30" dirty="0">
                <a:solidFill>
                  <a:srgbClr val="22373A"/>
                </a:solidFill>
                <a:cs typeface="Tahoma"/>
              </a:rPr>
              <a:t> </a:t>
            </a:r>
            <a:r>
              <a:rPr sz="2400" spc="-30" dirty="0">
                <a:solidFill>
                  <a:srgbClr val="22373A"/>
                </a:solidFill>
                <a:cs typeface="Tahoma"/>
              </a:rPr>
              <a:t>to</a:t>
            </a:r>
            <a:r>
              <a:rPr sz="2400" spc="30" dirty="0">
                <a:solidFill>
                  <a:srgbClr val="22373A"/>
                </a:solidFill>
                <a:cs typeface="Tahoma"/>
              </a:rPr>
              <a:t> </a:t>
            </a:r>
            <a:r>
              <a:rPr sz="2400" spc="-20" dirty="0">
                <a:solidFill>
                  <a:srgbClr val="22373A"/>
                </a:solidFill>
                <a:cs typeface="Tahoma"/>
              </a:rPr>
              <a:t>N1</a:t>
            </a:r>
            <a:endParaRPr sz="2400" dirty="0">
              <a:cs typeface="Tahoma"/>
            </a:endParaRPr>
          </a:p>
        </p:txBody>
      </p:sp>
      <p:pic>
        <p:nvPicPr>
          <p:cNvPr id="4" name="object 4"/>
          <p:cNvPicPr/>
          <p:nvPr/>
        </p:nvPicPr>
        <p:blipFill>
          <a:blip r:embed="rId3" cstate="print"/>
          <a:stretch>
            <a:fillRect/>
          </a:stretch>
        </p:blipFill>
        <p:spPr>
          <a:xfrm>
            <a:off x="3012037" y="3399072"/>
            <a:ext cx="6163685" cy="2244722"/>
          </a:xfrm>
          <a:prstGeom prst="rect">
            <a:avLst/>
          </a:prstGeom>
        </p:spPr>
      </p:pic>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30" dirty="0"/>
              <a:t>GPS/GNSS</a:t>
            </a:r>
          </a:p>
        </p:txBody>
      </p:sp>
      <p:sp>
        <p:nvSpPr>
          <p:cNvPr id="3" name="object 3"/>
          <p:cNvSpPr txBox="1"/>
          <p:nvPr/>
        </p:nvSpPr>
        <p:spPr>
          <a:xfrm>
            <a:off x="2373175" y="2011284"/>
            <a:ext cx="8980625" cy="1756091"/>
          </a:xfrm>
          <a:prstGeom prst="rect">
            <a:avLst/>
          </a:prstGeom>
        </p:spPr>
        <p:txBody>
          <a:bodyPr vert="horz" wrap="square" lIns="0" tIns="85568" rIns="0" bIns="0" rtlCol="0">
            <a:spAutoFit/>
          </a:bodyPr>
          <a:lstStyle/>
          <a:p>
            <a:pPr marL="374997" indent="-351088">
              <a:spcBef>
                <a:spcPts val="674"/>
              </a:spcBef>
              <a:buFont typeface="Wingdings" pitchFamily="2" charset="2"/>
              <a:buChar char="q"/>
              <a:tabLst>
                <a:tab pos="376255" algn="l"/>
              </a:tabLst>
            </a:pPr>
            <a:r>
              <a:rPr sz="2400" dirty="0">
                <a:solidFill>
                  <a:srgbClr val="22373A"/>
                </a:solidFill>
                <a:cs typeface="Tahoma"/>
              </a:rPr>
              <a:t>Not</a:t>
            </a:r>
            <a:r>
              <a:rPr sz="2400" spc="30" dirty="0">
                <a:solidFill>
                  <a:srgbClr val="22373A"/>
                </a:solidFill>
                <a:cs typeface="Tahoma"/>
              </a:rPr>
              <a:t> </a:t>
            </a:r>
            <a:r>
              <a:rPr sz="2400" spc="-69" dirty="0">
                <a:solidFill>
                  <a:srgbClr val="22373A"/>
                </a:solidFill>
                <a:cs typeface="Tahoma"/>
              </a:rPr>
              <a:t>available</a:t>
            </a:r>
            <a:r>
              <a:rPr sz="2400" spc="30" dirty="0">
                <a:solidFill>
                  <a:srgbClr val="22373A"/>
                </a:solidFill>
                <a:cs typeface="Tahoma"/>
              </a:rPr>
              <a:t> </a:t>
            </a:r>
            <a:r>
              <a:rPr sz="2400" spc="-59" dirty="0">
                <a:solidFill>
                  <a:srgbClr val="22373A"/>
                </a:solidFill>
                <a:cs typeface="Tahoma"/>
              </a:rPr>
              <a:t>indoors/underground/in</a:t>
            </a:r>
            <a:r>
              <a:rPr sz="2400" spc="30" dirty="0">
                <a:solidFill>
                  <a:srgbClr val="22373A"/>
                </a:solidFill>
                <a:cs typeface="Tahoma"/>
              </a:rPr>
              <a:t> </a:t>
            </a:r>
            <a:r>
              <a:rPr sz="2400" spc="-59" dirty="0">
                <a:solidFill>
                  <a:srgbClr val="22373A"/>
                </a:solidFill>
                <a:cs typeface="Tahoma"/>
              </a:rPr>
              <a:t>cluttered</a:t>
            </a:r>
            <a:r>
              <a:rPr sz="2400" spc="30" dirty="0">
                <a:solidFill>
                  <a:srgbClr val="22373A"/>
                </a:solidFill>
                <a:cs typeface="Tahoma"/>
              </a:rPr>
              <a:t> </a:t>
            </a:r>
            <a:r>
              <a:rPr sz="2400" spc="-99" dirty="0">
                <a:solidFill>
                  <a:srgbClr val="22373A"/>
                </a:solidFill>
                <a:cs typeface="Tahoma"/>
              </a:rPr>
              <a:t>environments</a:t>
            </a:r>
            <a:endParaRPr sz="2400" dirty="0">
              <a:cs typeface="Tahoma"/>
            </a:endParaRPr>
          </a:p>
          <a:p>
            <a:pPr marL="374997" indent="-351088">
              <a:spcBef>
                <a:spcPts val="466"/>
              </a:spcBef>
              <a:buFont typeface="Wingdings" pitchFamily="2" charset="2"/>
              <a:buChar char="q"/>
              <a:tabLst>
                <a:tab pos="376255" algn="l"/>
              </a:tabLst>
            </a:pPr>
            <a:r>
              <a:rPr sz="2400" spc="-40" dirty="0">
                <a:solidFill>
                  <a:srgbClr val="22373A"/>
                </a:solidFill>
                <a:cs typeface="Tahoma"/>
              </a:rPr>
              <a:t>High</a:t>
            </a:r>
            <a:r>
              <a:rPr sz="2400" spc="10" dirty="0">
                <a:solidFill>
                  <a:srgbClr val="22373A"/>
                </a:solidFill>
                <a:cs typeface="Tahoma"/>
              </a:rPr>
              <a:t> </a:t>
            </a:r>
            <a:r>
              <a:rPr sz="2400" spc="-129" dirty="0">
                <a:solidFill>
                  <a:srgbClr val="22373A"/>
                </a:solidFill>
                <a:cs typeface="Tahoma"/>
              </a:rPr>
              <a:t>power</a:t>
            </a:r>
            <a:r>
              <a:rPr sz="2400" spc="20" dirty="0">
                <a:solidFill>
                  <a:srgbClr val="22373A"/>
                </a:solidFill>
                <a:cs typeface="Tahoma"/>
              </a:rPr>
              <a:t> </a:t>
            </a:r>
            <a:r>
              <a:rPr sz="2400" spc="-79" dirty="0">
                <a:solidFill>
                  <a:srgbClr val="22373A"/>
                </a:solidFill>
                <a:cs typeface="Tahoma"/>
              </a:rPr>
              <a:t>consumption</a:t>
            </a:r>
            <a:r>
              <a:rPr sz="2400" spc="20" dirty="0">
                <a:solidFill>
                  <a:srgbClr val="22373A"/>
                </a:solidFill>
                <a:cs typeface="Tahoma"/>
              </a:rPr>
              <a:t> </a:t>
            </a:r>
            <a:r>
              <a:rPr sz="2400" spc="-30" dirty="0">
                <a:solidFill>
                  <a:srgbClr val="22373A"/>
                </a:solidFill>
                <a:cs typeface="Tahoma"/>
              </a:rPr>
              <a:t>to</a:t>
            </a:r>
            <a:r>
              <a:rPr sz="2400" spc="20" dirty="0">
                <a:solidFill>
                  <a:srgbClr val="22373A"/>
                </a:solidFill>
                <a:cs typeface="Tahoma"/>
              </a:rPr>
              <a:t> </a:t>
            </a:r>
            <a:r>
              <a:rPr sz="2400" spc="-59" dirty="0">
                <a:solidFill>
                  <a:srgbClr val="22373A"/>
                </a:solidFill>
                <a:cs typeface="Tahoma"/>
              </a:rPr>
              <a:t>obtain</a:t>
            </a:r>
            <a:r>
              <a:rPr sz="2400" spc="10" dirty="0">
                <a:solidFill>
                  <a:srgbClr val="22373A"/>
                </a:solidFill>
                <a:cs typeface="Tahoma"/>
              </a:rPr>
              <a:t> </a:t>
            </a:r>
            <a:r>
              <a:rPr sz="2400" spc="-109" dirty="0">
                <a:solidFill>
                  <a:srgbClr val="22373A"/>
                </a:solidFill>
                <a:cs typeface="Tahoma"/>
              </a:rPr>
              <a:t>a</a:t>
            </a:r>
            <a:r>
              <a:rPr sz="2400" spc="20" dirty="0">
                <a:solidFill>
                  <a:srgbClr val="22373A"/>
                </a:solidFill>
                <a:cs typeface="Tahoma"/>
              </a:rPr>
              <a:t> </a:t>
            </a:r>
            <a:r>
              <a:rPr sz="2400" spc="-40" dirty="0">
                <a:solidFill>
                  <a:srgbClr val="22373A"/>
                </a:solidFill>
                <a:cs typeface="Tahoma"/>
              </a:rPr>
              <a:t>fix</a:t>
            </a:r>
            <a:endParaRPr sz="2400" dirty="0">
              <a:cs typeface="Tahoma"/>
            </a:endParaRPr>
          </a:p>
          <a:p>
            <a:pPr marL="374997" indent="-351088">
              <a:spcBef>
                <a:spcPts val="476"/>
              </a:spcBef>
              <a:buFont typeface="Wingdings" pitchFamily="2" charset="2"/>
              <a:buChar char="q"/>
              <a:tabLst>
                <a:tab pos="376255" algn="l"/>
              </a:tabLst>
            </a:pPr>
            <a:r>
              <a:rPr sz="2400" spc="-139" dirty="0">
                <a:solidFill>
                  <a:srgbClr val="22373A"/>
                </a:solidFill>
                <a:cs typeface="Tahoma"/>
              </a:rPr>
              <a:t>Increases</a:t>
            </a:r>
            <a:r>
              <a:rPr sz="2400" dirty="0">
                <a:solidFill>
                  <a:srgbClr val="22373A"/>
                </a:solidFill>
                <a:cs typeface="Tahoma"/>
              </a:rPr>
              <a:t> </a:t>
            </a:r>
            <a:r>
              <a:rPr sz="2400" spc="-69" dirty="0">
                <a:solidFill>
                  <a:srgbClr val="22373A"/>
                </a:solidFill>
                <a:cs typeface="Tahoma"/>
              </a:rPr>
              <a:t>physical</a:t>
            </a:r>
            <a:r>
              <a:rPr sz="2400" dirty="0">
                <a:solidFill>
                  <a:srgbClr val="22373A"/>
                </a:solidFill>
                <a:cs typeface="Tahoma"/>
              </a:rPr>
              <a:t> </a:t>
            </a:r>
            <a:r>
              <a:rPr sz="2400" spc="-89" dirty="0">
                <a:solidFill>
                  <a:srgbClr val="22373A"/>
                </a:solidFill>
                <a:cs typeface="Tahoma"/>
              </a:rPr>
              <a:t>size</a:t>
            </a:r>
            <a:endParaRPr sz="2400" dirty="0">
              <a:cs typeface="Tahoma"/>
            </a:endParaRPr>
          </a:p>
          <a:p>
            <a:pPr marL="374997" indent="-351088">
              <a:spcBef>
                <a:spcPts val="476"/>
              </a:spcBef>
              <a:buFont typeface="Wingdings" pitchFamily="2" charset="2"/>
              <a:buChar char="q"/>
              <a:tabLst>
                <a:tab pos="376255" algn="l"/>
              </a:tabLst>
            </a:pPr>
            <a:r>
              <a:rPr sz="2400" spc="-139" dirty="0">
                <a:solidFill>
                  <a:srgbClr val="22373A"/>
                </a:solidFill>
                <a:cs typeface="Tahoma"/>
              </a:rPr>
              <a:t>Increases</a:t>
            </a:r>
            <a:r>
              <a:rPr sz="2400" spc="30" dirty="0">
                <a:solidFill>
                  <a:srgbClr val="22373A"/>
                </a:solidFill>
                <a:cs typeface="Tahoma"/>
              </a:rPr>
              <a:t> </a:t>
            </a:r>
            <a:r>
              <a:rPr sz="2400" spc="-109" dirty="0">
                <a:solidFill>
                  <a:srgbClr val="22373A"/>
                </a:solidFill>
                <a:cs typeface="Tahoma"/>
              </a:rPr>
              <a:t>system</a:t>
            </a:r>
            <a:r>
              <a:rPr sz="2400" spc="40" dirty="0">
                <a:solidFill>
                  <a:srgbClr val="22373A"/>
                </a:solidFill>
                <a:cs typeface="Tahoma"/>
              </a:rPr>
              <a:t> </a:t>
            </a:r>
            <a:r>
              <a:rPr sz="2400" spc="-69" dirty="0">
                <a:solidFill>
                  <a:srgbClr val="22373A"/>
                </a:solidFill>
                <a:cs typeface="Tahoma"/>
              </a:rPr>
              <a:t>cost</a:t>
            </a:r>
            <a:r>
              <a:rPr sz="2400" spc="30" dirty="0">
                <a:solidFill>
                  <a:srgbClr val="22373A"/>
                </a:solidFill>
                <a:cs typeface="Tahoma"/>
              </a:rPr>
              <a:t> </a:t>
            </a:r>
            <a:r>
              <a:rPr sz="2400" spc="-129" dirty="0">
                <a:solidFill>
                  <a:srgbClr val="22373A"/>
                </a:solidFill>
                <a:cs typeface="Tahoma"/>
              </a:rPr>
              <a:t>by</a:t>
            </a:r>
            <a:r>
              <a:rPr sz="2400" spc="40" dirty="0">
                <a:solidFill>
                  <a:srgbClr val="22373A"/>
                </a:solidFill>
                <a:cs typeface="Tahoma"/>
              </a:rPr>
              <a:t> </a:t>
            </a:r>
            <a:r>
              <a:rPr sz="2400" spc="-99" dirty="0">
                <a:solidFill>
                  <a:srgbClr val="22373A"/>
                </a:solidFill>
                <a:cs typeface="Tahoma"/>
              </a:rPr>
              <a:t>~£10-20</a:t>
            </a:r>
            <a:r>
              <a:rPr sz="2400" spc="40" dirty="0">
                <a:solidFill>
                  <a:srgbClr val="22373A"/>
                </a:solidFill>
                <a:cs typeface="Tahoma"/>
              </a:rPr>
              <a:t> </a:t>
            </a:r>
            <a:r>
              <a:rPr sz="2400" spc="-89" dirty="0">
                <a:solidFill>
                  <a:srgbClr val="22373A"/>
                </a:solidFill>
                <a:cs typeface="Tahoma"/>
              </a:rPr>
              <a:t>per</a:t>
            </a:r>
            <a:r>
              <a:rPr sz="2400" spc="30" dirty="0">
                <a:solidFill>
                  <a:srgbClr val="22373A"/>
                </a:solidFill>
                <a:cs typeface="Tahoma"/>
              </a:rPr>
              <a:t> </a:t>
            </a:r>
            <a:r>
              <a:rPr sz="2400" spc="-40" dirty="0">
                <a:solidFill>
                  <a:srgbClr val="22373A"/>
                </a:solidFill>
                <a:cs typeface="Tahoma"/>
              </a:rPr>
              <a:t>unit</a:t>
            </a:r>
            <a:endParaRPr sz="2400" dirty="0">
              <a:cs typeface="Tahoma"/>
            </a:endParaRPr>
          </a:p>
        </p:txBody>
      </p:sp>
    </p:spTree>
  </p:cSld>
  <p:clrMapOvr>
    <a:masterClrMapping/>
  </p:clrMapOvr>
  <p:transition>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79" dirty="0"/>
              <a:t>Routing</a:t>
            </a:r>
            <a:r>
              <a:rPr spc="109" dirty="0"/>
              <a:t> </a:t>
            </a:r>
            <a:r>
              <a:rPr spc="-149" dirty="0"/>
              <a:t>loops</a:t>
            </a:r>
          </a:p>
        </p:txBody>
      </p:sp>
      <p:sp>
        <p:nvSpPr>
          <p:cNvPr id="3" name="object 3"/>
          <p:cNvSpPr txBox="1"/>
          <p:nvPr/>
        </p:nvSpPr>
        <p:spPr>
          <a:xfrm>
            <a:off x="2133298" y="1550355"/>
            <a:ext cx="8799308" cy="2635615"/>
          </a:xfrm>
          <a:prstGeom prst="rect">
            <a:avLst/>
          </a:prstGeom>
        </p:spPr>
        <p:txBody>
          <a:bodyPr vert="horz" wrap="square" lIns="0" tIns="25167" rIns="0" bIns="0" rtlCol="0">
            <a:spAutoFit/>
          </a:bodyPr>
          <a:lstStyle/>
          <a:p>
            <a:pPr marL="374997" marR="3388816" indent="-351088">
              <a:lnSpc>
                <a:spcPct val="118000"/>
              </a:lnSpc>
              <a:spcBef>
                <a:spcPts val="198"/>
              </a:spcBef>
              <a:buFont typeface="Wingdings" pitchFamily="2" charset="2"/>
              <a:buChar char="q"/>
              <a:tabLst>
                <a:tab pos="376255" algn="l"/>
              </a:tabLst>
            </a:pPr>
            <a:r>
              <a:rPr sz="2400" spc="129" dirty="0">
                <a:solidFill>
                  <a:srgbClr val="22373A"/>
                </a:solidFill>
                <a:cs typeface="Tahoma"/>
              </a:rPr>
              <a:t>A</a:t>
            </a:r>
            <a:r>
              <a:rPr sz="2400" spc="10" dirty="0">
                <a:solidFill>
                  <a:srgbClr val="22373A"/>
                </a:solidFill>
                <a:cs typeface="Tahoma"/>
              </a:rPr>
              <a:t> </a:t>
            </a:r>
            <a:r>
              <a:rPr sz="2400" spc="-79" dirty="0">
                <a:solidFill>
                  <a:srgbClr val="22373A"/>
                </a:solidFill>
                <a:cs typeface="Tahoma"/>
              </a:rPr>
              <a:t>packet</a:t>
            </a:r>
            <a:r>
              <a:rPr sz="2400" spc="10" dirty="0">
                <a:solidFill>
                  <a:srgbClr val="22373A"/>
                </a:solidFill>
                <a:cs typeface="Tahoma"/>
              </a:rPr>
              <a:t> </a:t>
            </a:r>
            <a:r>
              <a:rPr sz="2400" spc="-99" dirty="0">
                <a:solidFill>
                  <a:srgbClr val="22373A"/>
                </a:solidFill>
                <a:cs typeface="Tahoma"/>
              </a:rPr>
              <a:t>sent</a:t>
            </a:r>
            <a:r>
              <a:rPr sz="2400" spc="10" dirty="0">
                <a:solidFill>
                  <a:srgbClr val="22373A"/>
                </a:solidFill>
                <a:cs typeface="Tahoma"/>
              </a:rPr>
              <a:t> </a:t>
            </a:r>
            <a:r>
              <a:rPr sz="2400" spc="-30" dirty="0">
                <a:solidFill>
                  <a:srgbClr val="22373A"/>
                </a:solidFill>
                <a:cs typeface="Tahoma"/>
              </a:rPr>
              <a:t>will</a:t>
            </a:r>
            <a:r>
              <a:rPr sz="2400" spc="20" dirty="0">
                <a:solidFill>
                  <a:srgbClr val="22373A"/>
                </a:solidFill>
                <a:cs typeface="Tahoma"/>
              </a:rPr>
              <a:t> </a:t>
            </a:r>
            <a:r>
              <a:rPr sz="2400" spc="-139" dirty="0">
                <a:solidFill>
                  <a:srgbClr val="22373A"/>
                </a:solidFill>
                <a:cs typeface="Tahoma"/>
              </a:rPr>
              <a:t>now</a:t>
            </a:r>
            <a:r>
              <a:rPr sz="2400" spc="10" dirty="0">
                <a:solidFill>
                  <a:srgbClr val="22373A"/>
                </a:solidFill>
                <a:cs typeface="Tahoma"/>
              </a:rPr>
              <a:t> </a:t>
            </a:r>
            <a:r>
              <a:rPr sz="2400" spc="-99" dirty="0">
                <a:solidFill>
                  <a:srgbClr val="22373A"/>
                </a:solidFill>
                <a:cs typeface="Tahoma"/>
              </a:rPr>
              <a:t>traverse </a:t>
            </a:r>
            <a:r>
              <a:rPr sz="2400" spc="-654" dirty="0">
                <a:solidFill>
                  <a:srgbClr val="22373A"/>
                </a:solidFill>
                <a:cs typeface="Tahoma"/>
              </a:rPr>
              <a:t> </a:t>
            </a:r>
            <a:r>
              <a:rPr sz="2400" spc="-20" dirty="0">
                <a:solidFill>
                  <a:srgbClr val="22373A"/>
                </a:solidFill>
                <a:cs typeface="Tahoma"/>
              </a:rPr>
              <a:t>N6</a:t>
            </a:r>
            <a:r>
              <a:rPr sz="2400" spc="109" dirty="0">
                <a:solidFill>
                  <a:srgbClr val="22373A"/>
                </a:solidFill>
                <a:cs typeface="Lucida Sans Unicode"/>
              </a:rPr>
              <a:t>→</a:t>
            </a:r>
            <a:r>
              <a:rPr sz="2400" spc="-20" dirty="0">
                <a:solidFill>
                  <a:srgbClr val="22373A"/>
                </a:solidFill>
                <a:cs typeface="Tahoma"/>
              </a:rPr>
              <a:t>N2</a:t>
            </a:r>
            <a:r>
              <a:rPr sz="2400" spc="109" dirty="0">
                <a:solidFill>
                  <a:srgbClr val="22373A"/>
                </a:solidFill>
                <a:cs typeface="Lucida Sans Unicode"/>
              </a:rPr>
              <a:t>→</a:t>
            </a:r>
            <a:r>
              <a:rPr sz="2400" spc="-20" dirty="0">
                <a:solidFill>
                  <a:srgbClr val="22373A"/>
                </a:solidFill>
                <a:cs typeface="Tahoma"/>
              </a:rPr>
              <a:t>N3</a:t>
            </a:r>
            <a:r>
              <a:rPr sz="2400" spc="109" dirty="0">
                <a:solidFill>
                  <a:srgbClr val="22373A"/>
                </a:solidFill>
                <a:cs typeface="Lucida Sans Unicode"/>
              </a:rPr>
              <a:t>→</a:t>
            </a:r>
            <a:r>
              <a:rPr sz="2400" spc="-20" dirty="0">
                <a:solidFill>
                  <a:srgbClr val="22373A"/>
                </a:solidFill>
                <a:cs typeface="Tahoma"/>
              </a:rPr>
              <a:t>N4</a:t>
            </a:r>
            <a:r>
              <a:rPr sz="2400" spc="109" dirty="0">
                <a:solidFill>
                  <a:srgbClr val="22373A"/>
                </a:solidFill>
                <a:cs typeface="Lucida Sans Unicode"/>
              </a:rPr>
              <a:t>→</a:t>
            </a:r>
            <a:r>
              <a:rPr sz="2400" spc="-20" dirty="0">
                <a:solidFill>
                  <a:srgbClr val="22373A"/>
                </a:solidFill>
                <a:cs typeface="Tahoma"/>
              </a:rPr>
              <a:t>N5</a:t>
            </a:r>
            <a:r>
              <a:rPr sz="2400" spc="109" dirty="0">
                <a:solidFill>
                  <a:srgbClr val="22373A"/>
                </a:solidFill>
                <a:cs typeface="Lucida Sans Unicode"/>
              </a:rPr>
              <a:t>→</a:t>
            </a:r>
            <a:r>
              <a:rPr sz="2400" spc="-20" dirty="0">
                <a:solidFill>
                  <a:srgbClr val="22373A"/>
                </a:solidFill>
                <a:cs typeface="Tahoma"/>
              </a:rPr>
              <a:t>N6</a:t>
            </a:r>
            <a:r>
              <a:rPr sz="2400" spc="109" dirty="0">
                <a:solidFill>
                  <a:srgbClr val="22373A"/>
                </a:solidFill>
                <a:cs typeface="Lucida Sans Unicode"/>
              </a:rPr>
              <a:t>→</a:t>
            </a:r>
            <a:endParaRPr sz="2400" dirty="0">
              <a:cs typeface="Lucida Sans Unicode"/>
            </a:endParaRPr>
          </a:p>
          <a:p>
            <a:pPr marL="374997" indent="-351088">
              <a:spcBef>
                <a:spcPts val="476"/>
              </a:spcBef>
              <a:buFont typeface="Wingdings" pitchFamily="2" charset="2"/>
              <a:buChar char="q"/>
              <a:tabLst>
                <a:tab pos="376255" algn="l"/>
              </a:tabLst>
            </a:pPr>
            <a:r>
              <a:rPr sz="2400" spc="-30" dirty="0">
                <a:solidFill>
                  <a:srgbClr val="22373A"/>
                </a:solidFill>
                <a:cs typeface="Tahoma"/>
              </a:rPr>
              <a:t>The</a:t>
            </a:r>
            <a:r>
              <a:rPr sz="2400" spc="20" dirty="0">
                <a:solidFill>
                  <a:srgbClr val="22373A"/>
                </a:solidFill>
                <a:cs typeface="Tahoma"/>
              </a:rPr>
              <a:t> </a:t>
            </a:r>
            <a:r>
              <a:rPr sz="2400" spc="-59" dirty="0">
                <a:solidFill>
                  <a:srgbClr val="22373A"/>
                </a:solidFill>
                <a:cs typeface="Tahoma"/>
              </a:rPr>
              <a:t>routing</a:t>
            </a:r>
            <a:r>
              <a:rPr sz="2400" spc="20" dirty="0">
                <a:solidFill>
                  <a:srgbClr val="22373A"/>
                </a:solidFill>
                <a:cs typeface="Tahoma"/>
              </a:rPr>
              <a:t> </a:t>
            </a:r>
            <a:r>
              <a:rPr sz="2400" spc="-79" dirty="0">
                <a:solidFill>
                  <a:srgbClr val="22373A"/>
                </a:solidFill>
                <a:cs typeface="Tahoma"/>
              </a:rPr>
              <a:t>costs</a:t>
            </a:r>
            <a:r>
              <a:rPr sz="2400" spc="30" dirty="0">
                <a:solidFill>
                  <a:srgbClr val="22373A"/>
                </a:solidFill>
                <a:cs typeface="Tahoma"/>
              </a:rPr>
              <a:t> </a:t>
            </a:r>
            <a:r>
              <a:rPr sz="2400" spc="-30" dirty="0">
                <a:solidFill>
                  <a:srgbClr val="22373A"/>
                </a:solidFill>
                <a:cs typeface="Tahoma"/>
              </a:rPr>
              <a:t>will</a:t>
            </a:r>
            <a:r>
              <a:rPr sz="2400" spc="20" dirty="0">
                <a:solidFill>
                  <a:srgbClr val="22373A"/>
                </a:solidFill>
                <a:cs typeface="Tahoma"/>
              </a:rPr>
              <a:t> </a:t>
            </a:r>
            <a:r>
              <a:rPr sz="2400" spc="-89" dirty="0">
                <a:solidFill>
                  <a:srgbClr val="22373A"/>
                </a:solidFill>
                <a:cs typeface="Tahoma"/>
              </a:rPr>
              <a:t>slowly</a:t>
            </a:r>
            <a:r>
              <a:rPr sz="2400" spc="30" dirty="0">
                <a:solidFill>
                  <a:srgbClr val="22373A"/>
                </a:solidFill>
                <a:cs typeface="Tahoma"/>
              </a:rPr>
              <a:t> </a:t>
            </a:r>
            <a:r>
              <a:rPr sz="2400" spc="-50" dirty="0">
                <a:solidFill>
                  <a:srgbClr val="22373A"/>
                </a:solidFill>
                <a:cs typeface="Tahoma"/>
              </a:rPr>
              <a:t>climb</a:t>
            </a:r>
            <a:r>
              <a:rPr sz="2400" spc="20" dirty="0">
                <a:solidFill>
                  <a:srgbClr val="22373A"/>
                </a:solidFill>
                <a:cs typeface="Tahoma"/>
              </a:rPr>
              <a:t> </a:t>
            </a:r>
            <a:r>
              <a:rPr sz="2400" spc="-30" dirty="0">
                <a:solidFill>
                  <a:srgbClr val="22373A"/>
                </a:solidFill>
                <a:cs typeface="Tahoma"/>
              </a:rPr>
              <a:t>to</a:t>
            </a:r>
            <a:r>
              <a:rPr sz="2400" spc="20" dirty="0">
                <a:solidFill>
                  <a:srgbClr val="22373A"/>
                </a:solidFill>
                <a:cs typeface="Tahoma"/>
              </a:rPr>
              <a:t> </a:t>
            </a:r>
            <a:r>
              <a:rPr sz="2400" spc="-40" dirty="0">
                <a:solidFill>
                  <a:srgbClr val="22373A"/>
                </a:solidFill>
                <a:cs typeface="Tahoma"/>
              </a:rPr>
              <a:t>infinity</a:t>
            </a:r>
            <a:endParaRPr sz="2400" dirty="0">
              <a:cs typeface="Tahoma"/>
            </a:endParaRPr>
          </a:p>
          <a:p>
            <a:pPr marL="374997" marR="10067" indent="-351088">
              <a:lnSpc>
                <a:spcPct val="118000"/>
              </a:lnSpc>
              <a:buFont typeface="Wingdings" pitchFamily="2" charset="2"/>
              <a:buChar char="q"/>
              <a:tabLst>
                <a:tab pos="376255" algn="l"/>
              </a:tabLst>
            </a:pPr>
            <a:r>
              <a:rPr sz="2400" spc="-99" dirty="0">
                <a:solidFill>
                  <a:srgbClr val="22373A"/>
                </a:solidFill>
                <a:cs typeface="Tahoma"/>
              </a:rPr>
              <a:t>Use</a:t>
            </a:r>
            <a:r>
              <a:rPr sz="2400" spc="30" dirty="0">
                <a:solidFill>
                  <a:srgbClr val="22373A"/>
                </a:solidFill>
                <a:cs typeface="Tahoma"/>
              </a:rPr>
              <a:t> </a:t>
            </a:r>
            <a:r>
              <a:rPr sz="2400" spc="-69" dirty="0">
                <a:solidFill>
                  <a:srgbClr val="22373A"/>
                </a:solidFill>
                <a:cs typeface="Tahoma"/>
              </a:rPr>
              <a:t>of</a:t>
            </a:r>
            <a:r>
              <a:rPr sz="2400" spc="30" dirty="0">
                <a:solidFill>
                  <a:srgbClr val="22373A"/>
                </a:solidFill>
                <a:cs typeface="Tahoma"/>
              </a:rPr>
              <a:t> </a:t>
            </a:r>
            <a:r>
              <a:rPr sz="2400" spc="-40" dirty="0">
                <a:solidFill>
                  <a:srgbClr val="22373A"/>
                </a:solidFill>
                <a:cs typeface="Tahoma"/>
              </a:rPr>
              <a:t>Distributed</a:t>
            </a:r>
            <a:r>
              <a:rPr sz="2400" spc="30" dirty="0">
                <a:solidFill>
                  <a:srgbClr val="22373A"/>
                </a:solidFill>
                <a:cs typeface="Tahoma"/>
              </a:rPr>
              <a:t> </a:t>
            </a:r>
            <a:r>
              <a:rPr sz="2400" spc="-50" dirty="0">
                <a:solidFill>
                  <a:srgbClr val="22373A"/>
                </a:solidFill>
                <a:cs typeface="Tahoma"/>
              </a:rPr>
              <a:t>Bellman</a:t>
            </a:r>
            <a:r>
              <a:rPr lang="en-GB" sz="2400" spc="40" dirty="0">
                <a:solidFill>
                  <a:srgbClr val="22373A"/>
                </a:solidFill>
                <a:cs typeface="Tahoma"/>
              </a:rPr>
              <a:t>-</a:t>
            </a:r>
            <a:r>
              <a:rPr sz="2400" spc="-79" dirty="0">
                <a:solidFill>
                  <a:srgbClr val="22373A"/>
                </a:solidFill>
                <a:cs typeface="Tahoma"/>
              </a:rPr>
              <a:t>Ford</a:t>
            </a:r>
            <a:r>
              <a:rPr sz="2400" spc="30" dirty="0">
                <a:solidFill>
                  <a:srgbClr val="22373A"/>
                </a:solidFill>
                <a:cs typeface="Tahoma"/>
              </a:rPr>
              <a:t> </a:t>
            </a:r>
            <a:r>
              <a:rPr sz="2400" spc="-129" dirty="0">
                <a:solidFill>
                  <a:srgbClr val="22373A"/>
                </a:solidFill>
                <a:cs typeface="Tahoma"/>
              </a:rPr>
              <a:t>as</a:t>
            </a:r>
            <a:r>
              <a:rPr lang="en-GB" sz="2400" spc="30" dirty="0">
                <a:solidFill>
                  <a:srgbClr val="22373A"/>
                </a:solidFill>
                <a:cs typeface="Tahoma"/>
              </a:rPr>
              <a:t>-</a:t>
            </a:r>
            <a:r>
              <a:rPr sz="2400" spc="-69" dirty="0">
                <a:solidFill>
                  <a:srgbClr val="22373A"/>
                </a:solidFill>
                <a:cs typeface="Tahoma"/>
              </a:rPr>
              <a:t>is</a:t>
            </a:r>
            <a:r>
              <a:rPr sz="2400" spc="40" dirty="0">
                <a:solidFill>
                  <a:srgbClr val="22373A"/>
                </a:solidFill>
                <a:cs typeface="Tahoma"/>
              </a:rPr>
              <a:t> </a:t>
            </a:r>
            <a:r>
              <a:rPr sz="2400" spc="-69" dirty="0">
                <a:solidFill>
                  <a:srgbClr val="22373A"/>
                </a:solidFill>
                <a:cs typeface="Tahoma"/>
              </a:rPr>
              <a:t>cannot</a:t>
            </a:r>
            <a:r>
              <a:rPr sz="2400" spc="30" dirty="0">
                <a:solidFill>
                  <a:srgbClr val="22373A"/>
                </a:solidFill>
                <a:cs typeface="Tahoma"/>
              </a:rPr>
              <a:t> </a:t>
            </a:r>
            <a:r>
              <a:rPr sz="2400" spc="-99" dirty="0">
                <a:solidFill>
                  <a:srgbClr val="22373A"/>
                </a:solidFill>
                <a:cs typeface="Tahoma"/>
              </a:rPr>
              <a:t>handle</a:t>
            </a:r>
            <a:r>
              <a:rPr sz="2400" spc="30" dirty="0">
                <a:solidFill>
                  <a:srgbClr val="22373A"/>
                </a:solidFill>
                <a:cs typeface="Tahoma"/>
              </a:rPr>
              <a:t> </a:t>
            </a:r>
            <a:r>
              <a:rPr sz="2400" spc="-50" dirty="0">
                <a:solidFill>
                  <a:srgbClr val="22373A"/>
                </a:solidFill>
                <a:cs typeface="Tahoma"/>
              </a:rPr>
              <a:t>mobility </a:t>
            </a:r>
            <a:r>
              <a:rPr sz="2400" spc="-654" dirty="0">
                <a:solidFill>
                  <a:srgbClr val="22373A"/>
                </a:solidFill>
                <a:cs typeface="Tahoma"/>
              </a:rPr>
              <a:t> </a:t>
            </a:r>
            <a:r>
              <a:rPr sz="2400" spc="-99" dirty="0">
                <a:solidFill>
                  <a:srgbClr val="22373A"/>
                </a:solidFill>
                <a:cs typeface="Tahoma"/>
              </a:rPr>
              <a:t>and</a:t>
            </a:r>
            <a:r>
              <a:rPr sz="2400" spc="20" dirty="0">
                <a:solidFill>
                  <a:srgbClr val="22373A"/>
                </a:solidFill>
                <a:cs typeface="Tahoma"/>
              </a:rPr>
              <a:t> </a:t>
            </a:r>
            <a:r>
              <a:rPr sz="2400" spc="-30" dirty="0">
                <a:solidFill>
                  <a:srgbClr val="22373A"/>
                </a:solidFill>
                <a:cs typeface="Tahoma"/>
              </a:rPr>
              <a:t>link</a:t>
            </a:r>
            <a:r>
              <a:rPr sz="2400" spc="30" dirty="0">
                <a:solidFill>
                  <a:srgbClr val="22373A"/>
                </a:solidFill>
                <a:cs typeface="Tahoma"/>
              </a:rPr>
              <a:t> </a:t>
            </a:r>
            <a:r>
              <a:rPr sz="2400" spc="-119" dirty="0">
                <a:solidFill>
                  <a:srgbClr val="22373A"/>
                </a:solidFill>
                <a:cs typeface="Tahoma"/>
              </a:rPr>
              <a:t>changes</a:t>
            </a:r>
            <a:endParaRPr sz="2400" dirty="0">
              <a:cs typeface="Tahoma"/>
            </a:endParaRPr>
          </a:p>
          <a:p>
            <a:pPr marL="374997" indent="-351088">
              <a:spcBef>
                <a:spcPts val="476"/>
              </a:spcBef>
              <a:buFont typeface="Wingdings" pitchFamily="2" charset="2"/>
              <a:buChar char="q"/>
              <a:tabLst>
                <a:tab pos="376255" algn="l"/>
              </a:tabLst>
            </a:pPr>
            <a:r>
              <a:rPr sz="2400" spc="-30" dirty="0">
                <a:solidFill>
                  <a:srgbClr val="22373A"/>
                </a:solidFill>
                <a:cs typeface="Tahoma"/>
              </a:rPr>
              <a:t>Modified</a:t>
            </a:r>
            <a:r>
              <a:rPr sz="2400" spc="20" dirty="0">
                <a:solidFill>
                  <a:srgbClr val="22373A"/>
                </a:solidFill>
                <a:cs typeface="Tahoma"/>
              </a:rPr>
              <a:t> </a:t>
            </a:r>
            <a:r>
              <a:rPr sz="2400" spc="-109" dirty="0">
                <a:solidFill>
                  <a:srgbClr val="22373A"/>
                </a:solidFill>
                <a:cs typeface="Tahoma"/>
              </a:rPr>
              <a:t>versions</a:t>
            </a:r>
            <a:r>
              <a:rPr sz="2400" spc="30" dirty="0">
                <a:solidFill>
                  <a:srgbClr val="22373A"/>
                </a:solidFill>
                <a:cs typeface="Tahoma"/>
              </a:rPr>
              <a:t> </a:t>
            </a:r>
            <a:r>
              <a:rPr sz="2400" spc="-139" dirty="0">
                <a:solidFill>
                  <a:srgbClr val="22373A"/>
                </a:solidFill>
                <a:cs typeface="Tahoma"/>
              </a:rPr>
              <a:t>are</a:t>
            </a:r>
            <a:r>
              <a:rPr sz="2400" spc="30" dirty="0">
                <a:solidFill>
                  <a:srgbClr val="22373A"/>
                </a:solidFill>
                <a:cs typeface="Tahoma"/>
              </a:rPr>
              <a:t> </a:t>
            </a:r>
            <a:r>
              <a:rPr sz="2400" spc="-139" dirty="0">
                <a:solidFill>
                  <a:srgbClr val="22373A"/>
                </a:solidFill>
                <a:cs typeface="Tahoma"/>
              </a:rPr>
              <a:t>used</a:t>
            </a:r>
            <a:r>
              <a:rPr sz="2400" spc="30" dirty="0">
                <a:solidFill>
                  <a:srgbClr val="22373A"/>
                </a:solidFill>
                <a:cs typeface="Tahoma"/>
              </a:rPr>
              <a:t> </a:t>
            </a:r>
            <a:r>
              <a:rPr sz="2400" spc="-40" dirty="0">
                <a:solidFill>
                  <a:srgbClr val="22373A"/>
                </a:solidFill>
                <a:cs typeface="Tahoma"/>
              </a:rPr>
              <a:t>in</a:t>
            </a:r>
            <a:r>
              <a:rPr sz="2400" spc="30" dirty="0">
                <a:solidFill>
                  <a:srgbClr val="22373A"/>
                </a:solidFill>
                <a:cs typeface="Tahoma"/>
              </a:rPr>
              <a:t> </a:t>
            </a:r>
            <a:r>
              <a:rPr sz="2400" spc="-69" dirty="0">
                <a:solidFill>
                  <a:srgbClr val="22373A"/>
                </a:solidFill>
                <a:cs typeface="Tahoma"/>
              </a:rPr>
              <a:t>practice</a:t>
            </a:r>
            <a:endParaRPr sz="2400" dirty="0">
              <a:cs typeface="Tahoma"/>
            </a:endParaRPr>
          </a:p>
        </p:txBody>
      </p:sp>
    </p:spTree>
  </p:cSld>
  <p:clrMapOvr>
    <a:masterClrMapping/>
  </p:clrMapOvr>
  <p:transition>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50" dirty="0"/>
              <a:t>Practical</a:t>
            </a:r>
            <a:r>
              <a:rPr spc="198" dirty="0"/>
              <a:t> </a:t>
            </a:r>
            <a:r>
              <a:rPr spc="-69" dirty="0"/>
              <a:t>Distance</a:t>
            </a:r>
            <a:r>
              <a:rPr spc="208" dirty="0"/>
              <a:t> </a:t>
            </a:r>
            <a:r>
              <a:rPr spc="-59" dirty="0"/>
              <a:t>Vector</a:t>
            </a:r>
            <a:r>
              <a:rPr spc="208" dirty="0"/>
              <a:t> </a:t>
            </a:r>
            <a:r>
              <a:rPr spc="-79" dirty="0"/>
              <a:t>Routing</a:t>
            </a:r>
          </a:p>
        </p:txBody>
      </p:sp>
      <p:sp>
        <p:nvSpPr>
          <p:cNvPr id="3" name="object 3"/>
          <p:cNvSpPr txBox="1"/>
          <p:nvPr/>
        </p:nvSpPr>
        <p:spPr>
          <a:xfrm>
            <a:off x="2414651" y="1910194"/>
            <a:ext cx="7537508" cy="3484308"/>
          </a:xfrm>
          <a:prstGeom prst="rect">
            <a:avLst/>
          </a:prstGeom>
        </p:spPr>
        <p:txBody>
          <a:bodyPr vert="horz" wrap="square" lIns="0" tIns="25167" rIns="0" bIns="0" rtlCol="0">
            <a:spAutoFit/>
          </a:bodyPr>
          <a:lstStyle/>
          <a:p>
            <a:pPr marL="374997" marR="469374" indent="-351088">
              <a:lnSpc>
                <a:spcPct val="118000"/>
              </a:lnSpc>
              <a:spcBef>
                <a:spcPts val="198"/>
              </a:spcBef>
              <a:buFont typeface="Wingdings" pitchFamily="2" charset="2"/>
              <a:buChar char="q"/>
              <a:tabLst>
                <a:tab pos="376255" algn="l"/>
              </a:tabLst>
            </a:pPr>
            <a:r>
              <a:rPr sz="2400" i="1" spc="-79" dirty="0">
                <a:solidFill>
                  <a:srgbClr val="22373A"/>
                </a:solidFill>
                <a:cs typeface="Arial"/>
              </a:rPr>
              <a:t>Proactive</a:t>
            </a:r>
            <a:r>
              <a:rPr sz="2400" i="1" spc="-69" dirty="0">
                <a:solidFill>
                  <a:srgbClr val="22373A"/>
                </a:solidFill>
                <a:cs typeface="Arial"/>
              </a:rPr>
              <a:t> </a:t>
            </a:r>
            <a:r>
              <a:rPr sz="2400" i="1" spc="-79" dirty="0">
                <a:solidFill>
                  <a:srgbClr val="22373A"/>
                </a:solidFill>
                <a:cs typeface="Arial"/>
              </a:rPr>
              <a:t>protocols</a:t>
            </a:r>
            <a:r>
              <a:rPr sz="2400" i="1" spc="-69" dirty="0">
                <a:solidFill>
                  <a:srgbClr val="22373A"/>
                </a:solidFill>
                <a:cs typeface="Arial"/>
              </a:rPr>
              <a:t> </a:t>
            </a:r>
            <a:r>
              <a:rPr sz="2400" spc="-59" dirty="0">
                <a:solidFill>
                  <a:srgbClr val="22373A"/>
                </a:solidFill>
                <a:cs typeface="Tahoma"/>
              </a:rPr>
              <a:t>identify </a:t>
            </a:r>
            <a:r>
              <a:rPr sz="2400" spc="-50" dirty="0">
                <a:solidFill>
                  <a:srgbClr val="22373A"/>
                </a:solidFill>
                <a:cs typeface="Tahoma"/>
              </a:rPr>
              <a:t>optimal </a:t>
            </a:r>
            <a:r>
              <a:rPr sz="2400" spc="-79" dirty="0">
                <a:solidFill>
                  <a:srgbClr val="22373A"/>
                </a:solidFill>
                <a:cs typeface="Tahoma"/>
              </a:rPr>
              <a:t>paths </a:t>
            </a:r>
            <a:r>
              <a:rPr sz="2400" spc="-30" dirty="0">
                <a:solidFill>
                  <a:srgbClr val="22373A"/>
                </a:solidFill>
                <a:cs typeface="Tahoma"/>
              </a:rPr>
              <a:t>to </a:t>
            </a:r>
            <a:r>
              <a:rPr sz="2400" spc="-69" dirty="0">
                <a:solidFill>
                  <a:srgbClr val="22373A"/>
                </a:solidFill>
                <a:cs typeface="Tahoma"/>
              </a:rPr>
              <a:t>destination </a:t>
            </a:r>
            <a:r>
              <a:rPr sz="2400" spc="-59" dirty="0">
                <a:solidFill>
                  <a:srgbClr val="22373A"/>
                </a:solidFill>
                <a:cs typeface="Tahoma"/>
              </a:rPr>
              <a:t> </a:t>
            </a:r>
            <a:r>
              <a:rPr sz="2400" spc="-119" dirty="0">
                <a:solidFill>
                  <a:srgbClr val="22373A"/>
                </a:solidFill>
                <a:cs typeface="Tahoma"/>
              </a:rPr>
              <a:t>nodes</a:t>
            </a:r>
            <a:r>
              <a:rPr sz="2400" spc="30" dirty="0">
                <a:solidFill>
                  <a:srgbClr val="22373A"/>
                </a:solidFill>
                <a:cs typeface="Tahoma"/>
              </a:rPr>
              <a:t> </a:t>
            </a:r>
            <a:r>
              <a:rPr sz="2400" spc="-40" dirty="0">
                <a:solidFill>
                  <a:srgbClr val="22373A"/>
                </a:solidFill>
                <a:cs typeface="Tahoma"/>
              </a:rPr>
              <a:t>in</a:t>
            </a:r>
            <a:r>
              <a:rPr sz="2400" spc="40" dirty="0">
                <a:solidFill>
                  <a:srgbClr val="22373A"/>
                </a:solidFill>
                <a:cs typeface="Tahoma"/>
              </a:rPr>
              <a:t> </a:t>
            </a:r>
            <a:r>
              <a:rPr sz="2400" spc="-99" dirty="0">
                <a:solidFill>
                  <a:srgbClr val="22373A"/>
                </a:solidFill>
                <a:cs typeface="Tahoma"/>
              </a:rPr>
              <a:t>advance,</a:t>
            </a:r>
            <a:r>
              <a:rPr sz="2400" spc="30" dirty="0">
                <a:solidFill>
                  <a:srgbClr val="22373A"/>
                </a:solidFill>
                <a:cs typeface="Tahoma"/>
              </a:rPr>
              <a:t> </a:t>
            </a:r>
            <a:r>
              <a:rPr sz="2400" spc="-129" dirty="0">
                <a:solidFill>
                  <a:srgbClr val="22373A"/>
                </a:solidFill>
                <a:cs typeface="Tahoma"/>
              </a:rPr>
              <a:t>so</a:t>
            </a:r>
            <a:r>
              <a:rPr sz="2400" spc="40" dirty="0">
                <a:solidFill>
                  <a:srgbClr val="22373A"/>
                </a:solidFill>
                <a:cs typeface="Tahoma"/>
              </a:rPr>
              <a:t> </a:t>
            </a:r>
            <a:r>
              <a:rPr sz="2400" spc="-30" dirty="0">
                <a:solidFill>
                  <a:srgbClr val="22373A"/>
                </a:solidFill>
                <a:cs typeface="Tahoma"/>
              </a:rPr>
              <a:t>that</a:t>
            </a:r>
            <a:r>
              <a:rPr sz="2400" spc="30" dirty="0">
                <a:solidFill>
                  <a:srgbClr val="22373A"/>
                </a:solidFill>
                <a:cs typeface="Tahoma"/>
              </a:rPr>
              <a:t> </a:t>
            </a:r>
            <a:r>
              <a:rPr sz="2400" spc="-89" dirty="0">
                <a:solidFill>
                  <a:srgbClr val="22373A"/>
                </a:solidFill>
                <a:cs typeface="Tahoma"/>
              </a:rPr>
              <a:t>they</a:t>
            </a:r>
            <a:r>
              <a:rPr sz="2400" spc="40" dirty="0">
                <a:solidFill>
                  <a:srgbClr val="22373A"/>
                </a:solidFill>
                <a:cs typeface="Tahoma"/>
              </a:rPr>
              <a:t> </a:t>
            </a:r>
            <a:r>
              <a:rPr sz="2400" spc="-139" dirty="0">
                <a:solidFill>
                  <a:srgbClr val="22373A"/>
                </a:solidFill>
                <a:cs typeface="Tahoma"/>
              </a:rPr>
              <a:t>are</a:t>
            </a:r>
            <a:r>
              <a:rPr sz="2400" spc="30" dirty="0">
                <a:solidFill>
                  <a:srgbClr val="22373A"/>
                </a:solidFill>
                <a:cs typeface="Tahoma"/>
              </a:rPr>
              <a:t> </a:t>
            </a:r>
            <a:r>
              <a:rPr sz="2400" spc="-89" dirty="0">
                <a:solidFill>
                  <a:srgbClr val="22373A"/>
                </a:solidFill>
                <a:cs typeface="Tahoma"/>
              </a:rPr>
              <a:t>already</a:t>
            </a:r>
            <a:r>
              <a:rPr sz="2400" spc="40" dirty="0">
                <a:solidFill>
                  <a:srgbClr val="22373A"/>
                </a:solidFill>
                <a:cs typeface="Tahoma"/>
              </a:rPr>
              <a:t> </a:t>
            </a:r>
            <a:r>
              <a:rPr sz="2400" spc="-99" dirty="0">
                <a:solidFill>
                  <a:srgbClr val="22373A"/>
                </a:solidFill>
                <a:cs typeface="Tahoma"/>
              </a:rPr>
              <a:t>there</a:t>
            </a:r>
            <a:r>
              <a:rPr sz="2400" spc="40" dirty="0">
                <a:solidFill>
                  <a:srgbClr val="22373A"/>
                </a:solidFill>
                <a:cs typeface="Tahoma"/>
              </a:rPr>
              <a:t> </a:t>
            </a:r>
            <a:r>
              <a:rPr sz="2400" spc="-139" dirty="0">
                <a:solidFill>
                  <a:srgbClr val="22373A"/>
                </a:solidFill>
                <a:cs typeface="Tahoma"/>
              </a:rPr>
              <a:t>whenever </a:t>
            </a:r>
            <a:r>
              <a:rPr sz="2400" spc="-654" dirty="0">
                <a:solidFill>
                  <a:srgbClr val="22373A"/>
                </a:solidFill>
                <a:cs typeface="Tahoma"/>
              </a:rPr>
              <a:t> </a:t>
            </a:r>
            <a:r>
              <a:rPr sz="2400" spc="-149" dirty="0">
                <a:solidFill>
                  <a:srgbClr val="22373A"/>
                </a:solidFill>
                <a:cs typeface="Tahoma"/>
              </a:rPr>
              <a:t>needed</a:t>
            </a:r>
            <a:r>
              <a:rPr sz="2400" spc="20" dirty="0">
                <a:solidFill>
                  <a:srgbClr val="22373A"/>
                </a:solidFill>
                <a:cs typeface="Tahoma"/>
              </a:rPr>
              <a:t> </a:t>
            </a:r>
            <a:r>
              <a:rPr sz="2400" spc="-109" dirty="0">
                <a:solidFill>
                  <a:srgbClr val="22373A"/>
                </a:solidFill>
                <a:cs typeface="Tahoma"/>
              </a:rPr>
              <a:t>e.g.</a:t>
            </a:r>
            <a:r>
              <a:rPr sz="2400" spc="30" dirty="0">
                <a:solidFill>
                  <a:srgbClr val="22373A"/>
                </a:solidFill>
                <a:cs typeface="Tahoma"/>
              </a:rPr>
              <a:t> </a:t>
            </a:r>
            <a:r>
              <a:rPr sz="2400" spc="50" dirty="0">
                <a:solidFill>
                  <a:srgbClr val="22373A"/>
                </a:solidFill>
                <a:cs typeface="Tahoma"/>
              </a:rPr>
              <a:t>DSDV</a:t>
            </a:r>
            <a:endParaRPr sz="2400" dirty="0">
              <a:cs typeface="Tahoma"/>
            </a:endParaRPr>
          </a:p>
          <a:p>
            <a:pPr marL="374997" marR="10067" indent="-351088">
              <a:lnSpc>
                <a:spcPct val="118000"/>
              </a:lnSpc>
              <a:buFont typeface="Wingdings" pitchFamily="2" charset="2"/>
              <a:buChar char="q"/>
              <a:tabLst>
                <a:tab pos="376255" algn="l"/>
              </a:tabLst>
            </a:pPr>
            <a:r>
              <a:rPr sz="2400" i="1" spc="-109" dirty="0">
                <a:solidFill>
                  <a:srgbClr val="22373A"/>
                </a:solidFill>
                <a:cs typeface="Arial"/>
              </a:rPr>
              <a:t>Reactive</a:t>
            </a:r>
            <a:r>
              <a:rPr sz="2400" i="1" spc="119" dirty="0">
                <a:solidFill>
                  <a:srgbClr val="22373A"/>
                </a:solidFill>
                <a:cs typeface="Arial"/>
              </a:rPr>
              <a:t> </a:t>
            </a:r>
            <a:r>
              <a:rPr sz="2400" i="1" spc="-79" dirty="0">
                <a:solidFill>
                  <a:srgbClr val="22373A"/>
                </a:solidFill>
                <a:cs typeface="Arial"/>
              </a:rPr>
              <a:t>protocols</a:t>
            </a:r>
            <a:r>
              <a:rPr sz="2400" i="1" spc="277" dirty="0">
                <a:solidFill>
                  <a:srgbClr val="22373A"/>
                </a:solidFill>
                <a:cs typeface="Arial"/>
              </a:rPr>
              <a:t> </a:t>
            </a:r>
            <a:r>
              <a:rPr sz="2400" spc="-59" dirty="0">
                <a:solidFill>
                  <a:srgbClr val="22373A"/>
                </a:solidFill>
                <a:cs typeface="Tahoma"/>
              </a:rPr>
              <a:t>identify</a:t>
            </a:r>
            <a:r>
              <a:rPr sz="2400" spc="40" dirty="0">
                <a:solidFill>
                  <a:srgbClr val="22373A"/>
                </a:solidFill>
                <a:cs typeface="Tahoma"/>
              </a:rPr>
              <a:t> </a:t>
            </a:r>
            <a:r>
              <a:rPr sz="2400" spc="-50" dirty="0">
                <a:solidFill>
                  <a:srgbClr val="22373A"/>
                </a:solidFill>
                <a:cs typeface="Tahoma"/>
              </a:rPr>
              <a:t>optimal</a:t>
            </a:r>
            <a:r>
              <a:rPr sz="2400" spc="40" dirty="0">
                <a:solidFill>
                  <a:srgbClr val="22373A"/>
                </a:solidFill>
                <a:cs typeface="Tahoma"/>
              </a:rPr>
              <a:t> </a:t>
            </a:r>
            <a:r>
              <a:rPr sz="2400" spc="-79" dirty="0">
                <a:solidFill>
                  <a:srgbClr val="22373A"/>
                </a:solidFill>
                <a:cs typeface="Tahoma"/>
              </a:rPr>
              <a:t>paths</a:t>
            </a:r>
            <a:r>
              <a:rPr sz="2400" spc="40" dirty="0">
                <a:solidFill>
                  <a:srgbClr val="22373A"/>
                </a:solidFill>
                <a:cs typeface="Tahoma"/>
              </a:rPr>
              <a:t> </a:t>
            </a:r>
            <a:r>
              <a:rPr sz="2400" spc="-30" dirty="0">
                <a:solidFill>
                  <a:srgbClr val="22373A"/>
                </a:solidFill>
                <a:cs typeface="Tahoma"/>
              </a:rPr>
              <a:t>to</a:t>
            </a:r>
            <a:r>
              <a:rPr sz="2400" spc="40" dirty="0">
                <a:solidFill>
                  <a:srgbClr val="22373A"/>
                </a:solidFill>
                <a:cs typeface="Tahoma"/>
              </a:rPr>
              <a:t> </a:t>
            </a:r>
            <a:r>
              <a:rPr sz="2400" spc="-69" dirty="0">
                <a:solidFill>
                  <a:srgbClr val="22373A"/>
                </a:solidFill>
                <a:cs typeface="Tahoma"/>
              </a:rPr>
              <a:t>destination</a:t>
            </a:r>
            <a:r>
              <a:rPr sz="2400" spc="40" dirty="0">
                <a:solidFill>
                  <a:srgbClr val="22373A"/>
                </a:solidFill>
                <a:cs typeface="Tahoma"/>
              </a:rPr>
              <a:t> </a:t>
            </a:r>
            <a:r>
              <a:rPr sz="2400" spc="-119" dirty="0">
                <a:solidFill>
                  <a:srgbClr val="22373A"/>
                </a:solidFill>
                <a:cs typeface="Tahoma"/>
              </a:rPr>
              <a:t>nodes </a:t>
            </a:r>
            <a:r>
              <a:rPr sz="2400" spc="-654" dirty="0">
                <a:solidFill>
                  <a:srgbClr val="22373A"/>
                </a:solidFill>
                <a:cs typeface="Tahoma"/>
              </a:rPr>
              <a:t> </a:t>
            </a:r>
            <a:r>
              <a:rPr sz="2400" spc="-109" dirty="0">
                <a:solidFill>
                  <a:srgbClr val="22373A"/>
                </a:solidFill>
                <a:cs typeface="Tahoma"/>
              </a:rPr>
              <a:t>on-demand</a:t>
            </a:r>
            <a:r>
              <a:rPr sz="2400" spc="20" dirty="0">
                <a:solidFill>
                  <a:srgbClr val="22373A"/>
                </a:solidFill>
                <a:cs typeface="Tahoma"/>
              </a:rPr>
              <a:t> </a:t>
            </a:r>
            <a:r>
              <a:rPr sz="2400" spc="-109" dirty="0">
                <a:solidFill>
                  <a:srgbClr val="22373A"/>
                </a:solidFill>
                <a:cs typeface="Tahoma"/>
              </a:rPr>
              <a:t>(when</a:t>
            </a:r>
            <a:r>
              <a:rPr sz="2400" spc="30" dirty="0">
                <a:solidFill>
                  <a:srgbClr val="22373A"/>
                </a:solidFill>
                <a:cs typeface="Tahoma"/>
              </a:rPr>
              <a:t> </a:t>
            </a:r>
            <a:r>
              <a:rPr sz="2400" spc="-119" dirty="0">
                <a:solidFill>
                  <a:srgbClr val="22373A"/>
                </a:solidFill>
                <a:cs typeface="Tahoma"/>
              </a:rPr>
              <a:t>needed)</a:t>
            </a:r>
            <a:r>
              <a:rPr sz="2400" spc="30" dirty="0">
                <a:solidFill>
                  <a:srgbClr val="22373A"/>
                </a:solidFill>
                <a:cs typeface="Tahoma"/>
              </a:rPr>
              <a:t> </a:t>
            </a:r>
            <a:r>
              <a:rPr sz="2400" spc="-109" dirty="0">
                <a:solidFill>
                  <a:srgbClr val="22373A"/>
                </a:solidFill>
                <a:cs typeface="Tahoma"/>
              </a:rPr>
              <a:t>e.g.</a:t>
            </a:r>
            <a:r>
              <a:rPr sz="2400" spc="20" dirty="0">
                <a:solidFill>
                  <a:srgbClr val="22373A"/>
                </a:solidFill>
                <a:cs typeface="Tahoma"/>
              </a:rPr>
              <a:t> </a:t>
            </a:r>
            <a:r>
              <a:rPr sz="2400" spc="59" dirty="0">
                <a:solidFill>
                  <a:srgbClr val="22373A"/>
                </a:solidFill>
                <a:cs typeface="Tahoma"/>
              </a:rPr>
              <a:t>AODV</a:t>
            </a:r>
            <a:endParaRPr sz="2400" dirty="0">
              <a:cs typeface="Tahoma"/>
            </a:endParaRPr>
          </a:p>
          <a:p>
            <a:pPr marL="374997" marR="36493" indent="-351088">
              <a:lnSpc>
                <a:spcPct val="118000"/>
              </a:lnSpc>
              <a:buFont typeface="Wingdings" pitchFamily="2" charset="2"/>
              <a:buChar char="q"/>
              <a:tabLst>
                <a:tab pos="376255" algn="l"/>
              </a:tabLst>
            </a:pPr>
            <a:r>
              <a:rPr sz="2400" i="1" spc="-59" dirty="0">
                <a:solidFill>
                  <a:srgbClr val="22373A"/>
                </a:solidFill>
                <a:cs typeface="Arial"/>
              </a:rPr>
              <a:t>Hybrid</a:t>
            </a:r>
            <a:r>
              <a:rPr sz="2400" i="1" spc="-50" dirty="0">
                <a:solidFill>
                  <a:srgbClr val="22373A"/>
                </a:solidFill>
                <a:cs typeface="Arial"/>
              </a:rPr>
              <a:t> </a:t>
            </a:r>
            <a:r>
              <a:rPr sz="2400" i="1" spc="-79" dirty="0">
                <a:solidFill>
                  <a:srgbClr val="22373A"/>
                </a:solidFill>
                <a:cs typeface="Arial"/>
              </a:rPr>
              <a:t>protocols</a:t>
            </a:r>
            <a:r>
              <a:rPr sz="2400" i="1" spc="-69" dirty="0">
                <a:solidFill>
                  <a:srgbClr val="22373A"/>
                </a:solidFill>
                <a:cs typeface="Arial"/>
              </a:rPr>
              <a:t> </a:t>
            </a:r>
            <a:r>
              <a:rPr sz="2400" spc="-149" dirty="0">
                <a:solidFill>
                  <a:srgbClr val="22373A"/>
                </a:solidFill>
                <a:cs typeface="Tahoma"/>
              </a:rPr>
              <a:t>use</a:t>
            </a:r>
            <a:r>
              <a:rPr sz="2400" spc="-139" dirty="0">
                <a:solidFill>
                  <a:srgbClr val="22373A"/>
                </a:solidFill>
                <a:cs typeface="Tahoma"/>
              </a:rPr>
              <a:t> </a:t>
            </a:r>
            <a:r>
              <a:rPr sz="2400" spc="-79" dirty="0">
                <a:solidFill>
                  <a:srgbClr val="22373A"/>
                </a:solidFill>
                <a:cs typeface="Tahoma"/>
              </a:rPr>
              <a:t>the proactive </a:t>
            </a:r>
            <a:r>
              <a:rPr sz="2400" spc="-99" dirty="0">
                <a:solidFill>
                  <a:srgbClr val="22373A"/>
                </a:solidFill>
                <a:cs typeface="Tahoma"/>
              </a:rPr>
              <a:t>approach </a:t>
            </a:r>
            <a:r>
              <a:rPr sz="2400" spc="-30" dirty="0">
                <a:solidFill>
                  <a:srgbClr val="22373A"/>
                </a:solidFill>
                <a:cs typeface="Tahoma"/>
              </a:rPr>
              <a:t>to </a:t>
            </a:r>
            <a:r>
              <a:rPr sz="2400" spc="-59" dirty="0">
                <a:solidFill>
                  <a:srgbClr val="22373A"/>
                </a:solidFill>
                <a:cs typeface="Tahoma"/>
              </a:rPr>
              <a:t>find </a:t>
            </a:r>
            <a:r>
              <a:rPr sz="2400" spc="-79" dirty="0">
                <a:solidFill>
                  <a:srgbClr val="22373A"/>
                </a:solidFill>
                <a:cs typeface="Tahoma"/>
              </a:rPr>
              <a:t>paths </a:t>
            </a:r>
            <a:r>
              <a:rPr sz="2400" spc="-30" dirty="0">
                <a:solidFill>
                  <a:srgbClr val="22373A"/>
                </a:solidFill>
                <a:cs typeface="Tahoma"/>
              </a:rPr>
              <a:t>to </a:t>
            </a:r>
            <a:r>
              <a:rPr sz="2400" spc="-20" dirty="0">
                <a:solidFill>
                  <a:srgbClr val="22373A"/>
                </a:solidFill>
                <a:cs typeface="Tahoma"/>
              </a:rPr>
              <a:t> </a:t>
            </a:r>
            <a:r>
              <a:rPr sz="2400" spc="-119" dirty="0">
                <a:solidFill>
                  <a:srgbClr val="22373A"/>
                </a:solidFill>
                <a:cs typeface="Tahoma"/>
              </a:rPr>
              <a:t>nodes</a:t>
            </a:r>
            <a:r>
              <a:rPr sz="2400" spc="30" dirty="0">
                <a:solidFill>
                  <a:srgbClr val="22373A"/>
                </a:solidFill>
                <a:cs typeface="Tahoma"/>
              </a:rPr>
              <a:t> </a:t>
            </a:r>
            <a:r>
              <a:rPr sz="2400" spc="-50" dirty="0">
                <a:solidFill>
                  <a:srgbClr val="22373A"/>
                </a:solidFill>
                <a:cs typeface="Tahoma"/>
              </a:rPr>
              <a:t>within</a:t>
            </a:r>
            <a:r>
              <a:rPr sz="2400" spc="40" dirty="0">
                <a:solidFill>
                  <a:srgbClr val="22373A"/>
                </a:solidFill>
                <a:cs typeface="Tahoma"/>
              </a:rPr>
              <a:t> </a:t>
            </a:r>
            <a:r>
              <a:rPr sz="2400" spc="-109" dirty="0">
                <a:solidFill>
                  <a:srgbClr val="22373A"/>
                </a:solidFill>
                <a:cs typeface="Tahoma"/>
              </a:rPr>
              <a:t>a</a:t>
            </a:r>
            <a:r>
              <a:rPr sz="2400" spc="30" dirty="0">
                <a:solidFill>
                  <a:srgbClr val="22373A"/>
                </a:solidFill>
                <a:cs typeface="Tahoma"/>
              </a:rPr>
              <a:t> </a:t>
            </a:r>
            <a:r>
              <a:rPr sz="2400" spc="-129" dirty="0">
                <a:solidFill>
                  <a:srgbClr val="22373A"/>
                </a:solidFill>
                <a:cs typeface="Tahoma"/>
              </a:rPr>
              <a:t>nearby</a:t>
            </a:r>
            <a:r>
              <a:rPr sz="2400" spc="40" dirty="0">
                <a:solidFill>
                  <a:srgbClr val="22373A"/>
                </a:solidFill>
                <a:cs typeface="Tahoma"/>
              </a:rPr>
              <a:t> </a:t>
            </a:r>
            <a:r>
              <a:rPr sz="2400" spc="-99" dirty="0">
                <a:solidFill>
                  <a:srgbClr val="22373A"/>
                </a:solidFill>
                <a:cs typeface="Tahoma"/>
              </a:rPr>
              <a:t>zone,</a:t>
            </a:r>
            <a:r>
              <a:rPr sz="2400" spc="40" dirty="0">
                <a:solidFill>
                  <a:srgbClr val="22373A"/>
                </a:solidFill>
                <a:cs typeface="Tahoma"/>
              </a:rPr>
              <a:t> </a:t>
            </a:r>
            <a:r>
              <a:rPr sz="2400" spc="-99" dirty="0">
                <a:solidFill>
                  <a:srgbClr val="22373A"/>
                </a:solidFill>
                <a:cs typeface="Tahoma"/>
              </a:rPr>
              <a:t>and</a:t>
            </a:r>
            <a:r>
              <a:rPr sz="2400" spc="30" dirty="0">
                <a:solidFill>
                  <a:srgbClr val="22373A"/>
                </a:solidFill>
                <a:cs typeface="Tahoma"/>
              </a:rPr>
              <a:t> </a:t>
            </a:r>
            <a:r>
              <a:rPr sz="2400" spc="-79" dirty="0">
                <a:solidFill>
                  <a:srgbClr val="22373A"/>
                </a:solidFill>
                <a:cs typeface="Tahoma"/>
              </a:rPr>
              <a:t>the</a:t>
            </a:r>
            <a:r>
              <a:rPr sz="2400" spc="40" dirty="0">
                <a:solidFill>
                  <a:srgbClr val="22373A"/>
                </a:solidFill>
                <a:cs typeface="Tahoma"/>
              </a:rPr>
              <a:t> </a:t>
            </a:r>
            <a:r>
              <a:rPr sz="2400" spc="-79" dirty="0">
                <a:solidFill>
                  <a:srgbClr val="22373A"/>
                </a:solidFill>
                <a:cs typeface="Tahoma"/>
              </a:rPr>
              <a:t>reactive</a:t>
            </a:r>
            <a:r>
              <a:rPr sz="2400" spc="30" dirty="0">
                <a:solidFill>
                  <a:srgbClr val="22373A"/>
                </a:solidFill>
                <a:cs typeface="Tahoma"/>
              </a:rPr>
              <a:t> </a:t>
            </a:r>
            <a:r>
              <a:rPr sz="2400" spc="-99" dirty="0">
                <a:solidFill>
                  <a:srgbClr val="22373A"/>
                </a:solidFill>
                <a:cs typeface="Tahoma"/>
              </a:rPr>
              <a:t>approach</a:t>
            </a:r>
            <a:r>
              <a:rPr sz="2400" spc="40" dirty="0">
                <a:solidFill>
                  <a:srgbClr val="22373A"/>
                </a:solidFill>
                <a:cs typeface="Tahoma"/>
              </a:rPr>
              <a:t> </a:t>
            </a:r>
            <a:r>
              <a:rPr sz="2400" spc="-30" dirty="0">
                <a:solidFill>
                  <a:srgbClr val="22373A"/>
                </a:solidFill>
                <a:cs typeface="Tahoma"/>
              </a:rPr>
              <a:t>to</a:t>
            </a:r>
            <a:r>
              <a:rPr sz="2400" spc="40" dirty="0">
                <a:solidFill>
                  <a:srgbClr val="22373A"/>
                </a:solidFill>
                <a:cs typeface="Tahoma"/>
              </a:rPr>
              <a:t> </a:t>
            </a:r>
            <a:r>
              <a:rPr sz="2400" spc="-59" dirty="0">
                <a:solidFill>
                  <a:srgbClr val="22373A"/>
                </a:solidFill>
                <a:cs typeface="Tahoma"/>
              </a:rPr>
              <a:t>find </a:t>
            </a:r>
            <a:r>
              <a:rPr sz="2400" spc="-654" dirty="0">
                <a:solidFill>
                  <a:srgbClr val="22373A"/>
                </a:solidFill>
                <a:cs typeface="Tahoma"/>
              </a:rPr>
              <a:t> </a:t>
            </a:r>
            <a:r>
              <a:rPr sz="2400" spc="-79" dirty="0">
                <a:solidFill>
                  <a:srgbClr val="22373A"/>
                </a:solidFill>
                <a:cs typeface="Tahoma"/>
              </a:rPr>
              <a:t>paths</a:t>
            </a:r>
            <a:r>
              <a:rPr sz="2400" spc="20" dirty="0">
                <a:solidFill>
                  <a:srgbClr val="22373A"/>
                </a:solidFill>
                <a:cs typeface="Tahoma"/>
              </a:rPr>
              <a:t> </a:t>
            </a:r>
            <a:r>
              <a:rPr sz="2400" spc="-30" dirty="0">
                <a:solidFill>
                  <a:srgbClr val="22373A"/>
                </a:solidFill>
                <a:cs typeface="Tahoma"/>
              </a:rPr>
              <a:t>to</a:t>
            </a:r>
            <a:r>
              <a:rPr sz="2400" spc="30" dirty="0">
                <a:solidFill>
                  <a:srgbClr val="22373A"/>
                </a:solidFill>
                <a:cs typeface="Tahoma"/>
              </a:rPr>
              <a:t> </a:t>
            </a:r>
            <a:r>
              <a:rPr sz="2400" spc="-119" dirty="0">
                <a:solidFill>
                  <a:srgbClr val="22373A"/>
                </a:solidFill>
                <a:cs typeface="Tahoma"/>
              </a:rPr>
              <a:t>nodes</a:t>
            </a:r>
            <a:r>
              <a:rPr sz="2400" spc="30" dirty="0">
                <a:solidFill>
                  <a:srgbClr val="22373A"/>
                </a:solidFill>
                <a:cs typeface="Tahoma"/>
              </a:rPr>
              <a:t> </a:t>
            </a:r>
            <a:r>
              <a:rPr sz="2400" spc="-119" dirty="0">
                <a:solidFill>
                  <a:srgbClr val="22373A"/>
                </a:solidFill>
                <a:cs typeface="Tahoma"/>
              </a:rPr>
              <a:t>beyond</a:t>
            </a:r>
            <a:r>
              <a:rPr sz="2400" spc="30" dirty="0">
                <a:solidFill>
                  <a:srgbClr val="22373A"/>
                </a:solidFill>
                <a:cs typeface="Tahoma"/>
              </a:rPr>
              <a:t> </a:t>
            </a:r>
            <a:r>
              <a:rPr sz="2400" spc="-50" dirty="0">
                <a:solidFill>
                  <a:srgbClr val="22373A"/>
                </a:solidFill>
                <a:cs typeface="Tahoma"/>
              </a:rPr>
              <a:t>this</a:t>
            </a:r>
            <a:r>
              <a:rPr sz="2400" spc="30" dirty="0">
                <a:solidFill>
                  <a:srgbClr val="22373A"/>
                </a:solidFill>
                <a:cs typeface="Tahoma"/>
              </a:rPr>
              <a:t> </a:t>
            </a:r>
            <a:r>
              <a:rPr sz="2400" spc="-109" dirty="0">
                <a:solidFill>
                  <a:srgbClr val="22373A"/>
                </a:solidFill>
                <a:cs typeface="Tahoma"/>
              </a:rPr>
              <a:t>zone</a:t>
            </a:r>
            <a:r>
              <a:rPr sz="2400" spc="30" dirty="0">
                <a:solidFill>
                  <a:srgbClr val="22373A"/>
                </a:solidFill>
                <a:cs typeface="Tahoma"/>
              </a:rPr>
              <a:t> </a:t>
            </a:r>
            <a:r>
              <a:rPr sz="2400" spc="-109" dirty="0">
                <a:solidFill>
                  <a:srgbClr val="22373A"/>
                </a:solidFill>
                <a:cs typeface="Tahoma"/>
              </a:rPr>
              <a:t>e.g.</a:t>
            </a:r>
            <a:r>
              <a:rPr sz="2400" spc="30" dirty="0">
                <a:solidFill>
                  <a:srgbClr val="22373A"/>
                </a:solidFill>
                <a:cs typeface="Tahoma"/>
              </a:rPr>
              <a:t> </a:t>
            </a:r>
            <a:r>
              <a:rPr sz="2400" spc="99" dirty="0">
                <a:solidFill>
                  <a:srgbClr val="22373A"/>
                </a:solidFill>
                <a:cs typeface="Tahoma"/>
              </a:rPr>
              <a:t>ZRP</a:t>
            </a:r>
            <a:endParaRPr sz="2400" dirty="0">
              <a:cs typeface="Tahoma"/>
            </a:endParaRPr>
          </a:p>
        </p:txBody>
      </p:sp>
    </p:spTree>
  </p:cSld>
  <p:clrMapOvr>
    <a:masterClrMapping/>
  </p:clrMapOvr>
  <p:transition>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75503">
              <a:lnSpc>
                <a:spcPct val="100000"/>
              </a:lnSpc>
              <a:spcBef>
                <a:spcPts val="188"/>
              </a:spcBef>
            </a:pPr>
            <a:r>
              <a:rPr spc="-50" dirty="0"/>
              <a:t>Destination</a:t>
            </a:r>
            <a:r>
              <a:rPr spc="188" dirty="0"/>
              <a:t> </a:t>
            </a:r>
            <a:r>
              <a:rPr spc="-129" dirty="0"/>
              <a:t>Sequence</a:t>
            </a:r>
            <a:r>
              <a:rPr spc="188" dirty="0"/>
              <a:t> </a:t>
            </a:r>
            <a:r>
              <a:rPr spc="-69" dirty="0"/>
              <a:t>Distance</a:t>
            </a:r>
            <a:r>
              <a:rPr spc="188" dirty="0"/>
              <a:t> </a:t>
            </a:r>
            <a:r>
              <a:rPr spc="-59" dirty="0"/>
              <a:t>Vector</a:t>
            </a:r>
            <a:r>
              <a:rPr sz="2378" b="0" spc="-87" baseline="31250" dirty="0">
                <a:latin typeface="Arial"/>
                <a:cs typeface="Arial"/>
              </a:rPr>
              <a:t>2</a:t>
            </a:r>
            <a:endParaRPr sz="2378" baseline="31250">
              <a:latin typeface="Arial"/>
              <a:cs typeface="Arial"/>
            </a:endParaRPr>
          </a:p>
        </p:txBody>
      </p:sp>
      <p:sp>
        <p:nvSpPr>
          <p:cNvPr id="3" name="object 3"/>
          <p:cNvSpPr/>
          <p:nvPr/>
        </p:nvSpPr>
        <p:spPr>
          <a:xfrm>
            <a:off x="1998578" y="5000173"/>
            <a:ext cx="3624044" cy="0"/>
          </a:xfrm>
          <a:custGeom>
            <a:avLst/>
            <a:gdLst/>
            <a:ahLst/>
            <a:cxnLst/>
            <a:rect l="l" t="t" r="r" b="b"/>
            <a:pathLst>
              <a:path w="1828800">
                <a:moveTo>
                  <a:pt x="0" y="0"/>
                </a:moveTo>
                <a:lnTo>
                  <a:pt x="1828800" y="0"/>
                </a:lnTo>
              </a:path>
            </a:pathLst>
          </a:custGeom>
          <a:ln w="5054">
            <a:solidFill>
              <a:srgbClr val="394B4E"/>
            </a:solidFill>
          </a:ln>
        </p:spPr>
        <p:txBody>
          <a:bodyPr wrap="square" lIns="0" tIns="0" rIns="0" bIns="0" rtlCol="0"/>
          <a:lstStyle/>
          <a:p>
            <a:endParaRPr sz="3567"/>
          </a:p>
        </p:txBody>
      </p:sp>
      <p:sp>
        <p:nvSpPr>
          <p:cNvPr id="4" name="object 4"/>
          <p:cNvSpPr txBox="1"/>
          <p:nvPr/>
        </p:nvSpPr>
        <p:spPr>
          <a:xfrm>
            <a:off x="1998578" y="1121387"/>
            <a:ext cx="8522046" cy="4835834"/>
          </a:xfrm>
          <a:prstGeom prst="rect">
            <a:avLst/>
          </a:prstGeom>
        </p:spPr>
        <p:txBody>
          <a:bodyPr vert="horz" wrap="square" lIns="0" tIns="85568" rIns="0" bIns="0" rtlCol="0">
            <a:normAutofit lnSpcReduction="10000"/>
          </a:bodyPr>
          <a:lstStyle/>
          <a:p>
            <a:pPr marL="649324" indent="-352346">
              <a:spcBef>
                <a:spcPts val="674"/>
              </a:spcBef>
              <a:buFont typeface="Wingdings" pitchFamily="2" charset="2"/>
              <a:buChar char="q"/>
              <a:tabLst>
                <a:tab pos="650582" algn="l"/>
              </a:tabLst>
            </a:pPr>
            <a:r>
              <a:rPr sz="2400" spc="50" dirty="0">
                <a:solidFill>
                  <a:srgbClr val="22373A"/>
                </a:solidFill>
                <a:cs typeface="Tahoma"/>
              </a:rPr>
              <a:t>DSDV</a:t>
            </a:r>
            <a:r>
              <a:rPr sz="2400" spc="30" dirty="0">
                <a:solidFill>
                  <a:srgbClr val="22373A"/>
                </a:solidFill>
                <a:cs typeface="Tahoma"/>
              </a:rPr>
              <a:t> </a:t>
            </a:r>
            <a:r>
              <a:rPr sz="2400" spc="-69" dirty="0">
                <a:solidFill>
                  <a:srgbClr val="22373A"/>
                </a:solidFill>
                <a:cs typeface="Tahoma"/>
              </a:rPr>
              <a:t>is</a:t>
            </a:r>
            <a:r>
              <a:rPr sz="2400" spc="40" dirty="0">
                <a:solidFill>
                  <a:srgbClr val="22373A"/>
                </a:solidFill>
                <a:cs typeface="Tahoma"/>
              </a:rPr>
              <a:t> </a:t>
            </a:r>
            <a:r>
              <a:rPr sz="2400" spc="-109" dirty="0">
                <a:solidFill>
                  <a:srgbClr val="22373A"/>
                </a:solidFill>
                <a:cs typeface="Tahoma"/>
              </a:rPr>
              <a:t>an</a:t>
            </a:r>
            <a:r>
              <a:rPr sz="2400" spc="30" dirty="0">
                <a:solidFill>
                  <a:srgbClr val="22373A"/>
                </a:solidFill>
                <a:cs typeface="Tahoma"/>
              </a:rPr>
              <a:t> </a:t>
            </a:r>
            <a:r>
              <a:rPr sz="2400" spc="-119" dirty="0">
                <a:solidFill>
                  <a:srgbClr val="22373A"/>
                </a:solidFill>
                <a:cs typeface="Tahoma"/>
              </a:rPr>
              <a:t>enhanced</a:t>
            </a:r>
            <a:r>
              <a:rPr sz="2400" spc="40" dirty="0">
                <a:solidFill>
                  <a:srgbClr val="22373A"/>
                </a:solidFill>
                <a:cs typeface="Tahoma"/>
              </a:rPr>
              <a:t> </a:t>
            </a:r>
            <a:r>
              <a:rPr sz="2400" spc="-99" dirty="0">
                <a:solidFill>
                  <a:srgbClr val="22373A"/>
                </a:solidFill>
                <a:cs typeface="Tahoma"/>
              </a:rPr>
              <a:t>version</a:t>
            </a:r>
            <a:r>
              <a:rPr sz="2400" spc="40" dirty="0">
                <a:solidFill>
                  <a:srgbClr val="22373A"/>
                </a:solidFill>
                <a:cs typeface="Tahoma"/>
              </a:rPr>
              <a:t> </a:t>
            </a:r>
            <a:r>
              <a:rPr sz="2400" spc="-69" dirty="0">
                <a:solidFill>
                  <a:srgbClr val="22373A"/>
                </a:solidFill>
                <a:cs typeface="Tahoma"/>
              </a:rPr>
              <a:t>of</a:t>
            </a:r>
            <a:r>
              <a:rPr sz="2400" spc="30" dirty="0">
                <a:solidFill>
                  <a:srgbClr val="22373A"/>
                </a:solidFill>
                <a:cs typeface="Tahoma"/>
              </a:rPr>
              <a:t> </a:t>
            </a:r>
            <a:r>
              <a:rPr sz="2400" spc="-79" dirty="0">
                <a:solidFill>
                  <a:srgbClr val="22373A"/>
                </a:solidFill>
                <a:cs typeface="Tahoma"/>
              </a:rPr>
              <a:t>the</a:t>
            </a:r>
            <a:r>
              <a:rPr sz="2400" spc="40" dirty="0">
                <a:solidFill>
                  <a:srgbClr val="22373A"/>
                </a:solidFill>
                <a:cs typeface="Tahoma"/>
              </a:rPr>
              <a:t> </a:t>
            </a:r>
            <a:r>
              <a:rPr sz="2400" spc="-59" dirty="0">
                <a:solidFill>
                  <a:srgbClr val="22373A"/>
                </a:solidFill>
                <a:cs typeface="Tahoma"/>
              </a:rPr>
              <a:t>Bellman-Ford</a:t>
            </a:r>
            <a:r>
              <a:rPr sz="2400" spc="40" dirty="0">
                <a:solidFill>
                  <a:srgbClr val="22373A"/>
                </a:solidFill>
                <a:cs typeface="Tahoma"/>
              </a:rPr>
              <a:t> </a:t>
            </a:r>
            <a:r>
              <a:rPr sz="2400" spc="-69" dirty="0">
                <a:solidFill>
                  <a:srgbClr val="22373A"/>
                </a:solidFill>
                <a:cs typeface="Tahoma"/>
              </a:rPr>
              <a:t>algorithm</a:t>
            </a:r>
            <a:endParaRPr sz="2400" dirty="0">
              <a:cs typeface="Tahoma"/>
            </a:endParaRPr>
          </a:p>
          <a:p>
            <a:pPr marL="649324" marR="130871" indent="-351088">
              <a:lnSpc>
                <a:spcPct val="118000"/>
              </a:lnSpc>
              <a:buFont typeface="Wingdings" pitchFamily="2" charset="2"/>
              <a:buChar char="q"/>
              <a:tabLst>
                <a:tab pos="650582" algn="l"/>
              </a:tabLst>
            </a:pPr>
            <a:r>
              <a:rPr sz="2400" spc="-79" dirty="0">
                <a:solidFill>
                  <a:srgbClr val="22373A"/>
                </a:solidFill>
                <a:cs typeface="Tahoma"/>
              </a:rPr>
              <a:t>When</a:t>
            </a:r>
            <a:r>
              <a:rPr sz="2400" spc="30" dirty="0">
                <a:solidFill>
                  <a:srgbClr val="22373A"/>
                </a:solidFill>
                <a:cs typeface="Tahoma"/>
              </a:rPr>
              <a:t> </a:t>
            </a:r>
            <a:r>
              <a:rPr sz="2400" spc="-119" dirty="0">
                <a:solidFill>
                  <a:srgbClr val="22373A"/>
                </a:solidFill>
                <a:cs typeface="Tahoma"/>
              </a:rPr>
              <a:t>nodes</a:t>
            </a:r>
            <a:r>
              <a:rPr sz="2400" spc="40" dirty="0">
                <a:solidFill>
                  <a:srgbClr val="22373A"/>
                </a:solidFill>
                <a:cs typeface="Tahoma"/>
              </a:rPr>
              <a:t> </a:t>
            </a:r>
            <a:r>
              <a:rPr sz="2400" spc="-139" dirty="0">
                <a:solidFill>
                  <a:srgbClr val="22373A"/>
                </a:solidFill>
                <a:cs typeface="Tahoma"/>
              </a:rPr>
              <a:t>send</a:t>
            </a:r>
            <a:r>
              <a:rPr sz="2400" spc="40" dirty="0">
                <a:solidFill>
                  <a:srgbClr val="22373A"/>
                </a:solidFill>
                <a:cs typeface="Tahoma"/>
              </a:rPr>
              <a:t> </a:t>
            </a:r>
            <a:r>
              <a:rPr sz="2400" spc="-59" dirty="0">
                <a:solidFill>
                  <a:srgbClr val="22373A"/>
                </a:solidFill>
                <a:cs typeface="Tahoma"/>
              </a:rPr>
              <a:t>routing</a:t>
            </a:r>
            <a:r>
              <a:rPr sz="2400" spc="30" dirty="0">
                <a:solidFill>
                  <a:srgbClr val="22373A"/>
                </a:solidFill>
                <a:cs typeface="Tahoma"/>
              </a:rPr>
              <a:t> </a:t>
            </a:r>
            <a:r>
              <a:rPr sz="2400" spc="-69" dirty="0">
                <a:solidFill>
                  <a:srgbClr val="22373A"/>
                </a:solidFill>
                <a:cs typeface="Tahoma"/>
              </a:rPr>
              <a:t>table</a:t>
            </a:r>
            <a:r>
              <a:rPr sz="2400" spc="40" dirty="0">
                <a:solidFill>
                  <a:srgbClr val="22373A"/>
                </a:solidFill>
                <a:cs typeface="Tahoma"/>
              </a:rPr>
              <a:t> </a:t>
            </a:r>
            <a:r>
              <a:rPr sz="2400" spc="-89" dirty="0">
                <a:solidFill>
                  <a:srgbClr val="22373A"/>
                </a:solidFill>
                <a:cs typeface="Tahoma"/>
              </a:rPr>
              <a:t>updates,</a:t>
            </a:r>
            <a:r>
              <a:rPr sz="2400" spc="40" dirty="0">
                <a:solidFill>
                  <a:srgbClr val="22373A"/>
                </a:solidFill>
                <a:cs typeface="Tahoma"/>
              </a:rPr>
              <a:t> </a:t>
            </a:r>
            <a:r>
              <a:rPr sz="2400" spc="-89" dirty="0">
                <a:solidFill>
                  <a:srgbClr val="22373A"/>
                </a:solidFill>
                <a:cs typeface="Tahoma"/>
              </a:rPr>
              <a:t>they</a:t>
            </a:r>
            <a:r>
              <a:rPr sz="2400" spc="30" dirty="0">
                <a:solidFill>
                  <a:srgbClr val="22373A"/>
                </a:solidFill>
                <a:cs typeface="Tahoma"/>
              </a:rPr>
              <a:t> </a:t>
            </a:r>
            <a:r>
              <a:rPr sz="2400" spc="-89" dirty="0">
                <a:solidFill>
                  <a:srgbClr val="22373A"/>
                </a:solidFill>
                <a:cs typeface="Tahoma"/>
              </a:rPr>
              <a:t>also</a:t>
            </a:r>
            <a:r>
              <a:rPr sz="2400" spc="40" dirty="0">
                <a:solidFill>
                  <a:srgbClr val="22373A"/>
                </a:solidFill>
                <a:cs typeface="Tahoma"/>
              </a:rPr>
              <a:t> </a:t>
            </a:r>
            <a:r>
              <a:rPr sz="2400" spc="-69" dirty="0">
                <a:solidFill>
                  <a:srgbClr val="22373A"/>
                </a:solidFill>
                <a:cs typeface="Tahoma"/>
              </a:rPr>
              <a:t>include</a:t>
            </a:r>
            <a:r>
              <a:rPr sz="2400" spc="40" dirty="0">
                <a:solidFill>
                  <a:srgbClr val="22373A"/>
                </a:solidFill>
                <a:cs typeface="Tahoma"/>
              </a:rPr>
              <a:t> </a:t>
            </a:r>
            <a:r>
              <a:rPr sz="2400" spc="-109" dirty="0">
                <a:solidFill>
                  <a:srgbClr val="22373A"/>
                </a:solidFill>
                <a:cs typeface="Tahoma"/>
              </a:rPr>
              <a:t>a </a:t>
            </a:r>
            <a:r>
              <a:rPr sz="2400" spc="-654" dirty="0">
                <a:solidFill>
                  <a:srgbClr val="22373A"/>
                </a:solidFill>
                <a:cs typeface="Tahoma"/>
              </a:rPr>
              <a:t> </a:t>
            </a:r>
            <a:r>
              <a:rPr sz="2400" spc="-59" dirty="0">
                <a:solidFill>
                  <a:srgbClr val="22373A"/>
                </a:solidFill>
                <a:cs typeface="Tahoma"/>
              </a:rPr>
              <a:t>monotonically</a:t>
            </a:r>
            <a:r>
              <a:rPr sz="2400" spc="30" dirty="0">
                <a:solidFill>
                  <a:srgbClr val="22373A"/>
                </a:solidFill>
                <a:cs typeface="Tahoma"/>
              </a:rPr>
              <a:t> </a:t>
            </a:r>
            <a:r>
              <a:rPr sz="2400" spc="-89" dirty="0">
                <a:solidFill>
                  <a:srgbClr val="22373A"/>
                </a:solidFill>
                <a:cs typeface="Tahoma"/>
              </a:rPr>
              <a:t>increasing</a:t>
            </a:r>
            <a:r>
              <a:rPr sz="2400" spc="30" dirty="0">
                <a:solidFill>
                  <a:srgbClr val="22373A"/>
                </a:solidFill>
                <a:cs typeface="Tahoma"/>
              </a:rPr>
              <a:t> </a:t>
            </a:r>
            <a:r>
              <a:rPr sz="2400" spc="-139" dirty="0">
                <a:solidFill>
                  <a:srgbClr val="22373A"/>
                </a:solidFill>
                <a:cs typeface="Tahoma"/>
              </a:rPr>
              <a:t>sequence</a:t>
            </a:r>
            <a:r>
              <a:rPr sz="2400" spc="30" dirty="0">
                <a:solidFill>
                  <a:srgbClr val="22373A"/>
                </a:solidFill>
                <a:cs typeface="Tahoma"/>
              </a:rPr>
              <a:t> </a:t>
            </a:r>
            <a:r>
              <a:rPr sz="2400" spc="-99" dirty="0">
                <a:solidFill>
                  <a:srgbClr val="22373A"/>
                </a:solidFill>
                <a:cs typeface="Tahoma"/>
              </a:rPr>
              <a:t>number</a:t>
            </a:r>
            <a:endParaRPr sz="2400" dirty="0">
              <a:cs typeface="Tahoma"/>
            </a:endParaRPr>
          </a:p>
          <a:p>
            <a:pPr marL="649324" marR="323404" indent="-351088">
              <a:lnSpc>
                <a:spcPct val="118000"/>
              </a:lnSpc>
              <a:buFont typeface="Wingdings" pitchFamily="2" charset="2"/>
              <a:buChar char="q"/>
              <a:tabLst>
                <a:tab pos="650582" algn="l"/>
              </a:tabLst>
            </a:pPr>
            <a:r>
              <a:rPr sz="2400" spc="-79" dirty="0">
                <a:solidFill>
                  <a:srgbClr val="22373A"/>
                </a:solidFill>
                <a:cs typeface="Tahoma"/>
              </a:rPr>
              <a:t>Nodes</a:t>
            </a:r>
            <a:r>
              <a:rPr sz="2400" spc="30" dirty="0">
                <a:solidFill>
                  <a:srgbClr val="22373A"/>
                </a:solidFill>
                <a:cs typeface="Tahoma"/>
              </a:rPr>
              <a:t> </a:t>
            </a:r>
            <a:r>
              <a:rPr sz="2400" spc="-30" dirty="0">
                <a:solidFill>
                  <a:srgbClr val="22373A"/>
                </a:solidFill>
                <a:cs typeface="Tahoma"/>
              </a:rPr>
              <a:t>will</a:t>
            </a:r>
            <a:r>
              <a:rPr sz="2400" spc="40" dirty="0">
                <a:solidFill>
                  <a:srgbClr val="22373A"/>
                </a:solidFill>
                <a:cs typeface="Tahoma"/>
              </a:rPr>
              <a:t> </a:t>
            </a:r>
            <a:r>
              <a:rPr sz="2400" spc="-69" dirty="0">
                <a:solidFill>
                  <a:srgbClr val="22373A"/>
                </a:solidFill>
                <a:cs typeface="Tahoma"/>
              </a:rPr>
              <a:t>trigger</a:t>
            </a:r>
            <a:r>
              <a:rPr sz="2400" spc="40" dirty="0">
                <a:solidFill>
                  <a:srgbClr val="22373A"/>
                </a:solidFill>
                <a:cs typeface="Tahoma"/>
              </a:rPr>
              <a:t> </a:t>
            </a:r>
            <a:r>
              <a:rPr sz="2400" spc="-109" dirty="0">
                <a:solidFill>
                  <a:srgbClr val="22373A"/>
                </a:solidFill>
                <a:cs typeface="Tahoma"/>
              </a:rPr>
              <a:t>a</a:t>
            </a:r>
            <a:r>
              <a:rPr sz="2400" spc="30" dirty="0">
                <a:solidFill>
                  <a:srgbClr val="22373A"/>
                </a:solidFill>
                <a:cs typeface="Tahoma"/>
              </a:rPr>
              <a:t> </a:t>
            </a:r>
            <a:r>
              <a:rPr sz="2400" spc="-59" dirty="0">
                <a:solidFill>
                  <a:srgbClr val="22373A"/>
                </a:solidFill>
                <a:cs typeface="Tahoma"/>
              </a:rPr>
              <a:t>routing</a:t>
            </a:r>
            <a:r>
              <a:rPr sz="2400" spc="40" dirty="0">
                <a:solidFill>
                  <a:srgbClr val="22373A"/>
                </a:solidFill>
                <a:cs typeface="Tahoma"/>
              </a:rPr>
              <a:t> </a:t>
            </a:r>
            <a:r>
              <a:rPr sz="2400" spc="-69" dirty="0">
                <a:solidFill>
                  <a:srgbClr val="22373A"/>
                </a:solidFill>
                <a:cs typeface="Tahoma"/>
              </a:rPr>
              <a:t>table</a:t>
            </a:r>
            <a:r>
              <a:rPr sz="2400" spc="40" dirty="0">
                <a:solidFill>
                  <a:srgbClr val="22373A"/>
                </a:solidFill>
                <a:cs typeface="Tahoma"/>
              </a:rPr>
              <a:t> </a:t>
            </a:r>
            <a:r>
              <a:rPr sz="2400" spc="-79" dirty="0">
                <a:solidFill>
                  <a:srgbClr val="22373A"/>
                </a:solidFill>
                <a:cs typeface="Tahoma"/>
              </a:rPr>
              <a:t>update</a:t>
            </a:r>
            <a:r>
              <a:rPr sz="2400" spc="30" dirty="0">
                <a:solidFill>
                  <a:srgbClr val="22373A"/>
                </a:solidFill>
                <a:cs typeface="Tahoma"/>
              </a:rPr>
              <a:t> </a:t>
            </a:r>
            <a:r>
              <a:rPr sz="2400" spc="-10" dirty="0">
                <a:solidFill>
                  <a:srgbClr val="22373A"/>
                </a:solidFill>
                <a:cs typeface="Tahoma"/>
              </a:rPr>
              <a:t>if</a:t>
            </a:r>
            <a:r>
              <a:rPr sz="2400" spc="40" dirty="0">
                <a:solidFill>
                  <a:srgbClr val="22373A"/>
                </a:solidFill>
                <a:cs typeface="Tahoma"/>
              </a:rPr>
              <a:t> </a:t>
            </a:r>
            <a:r>
              <a:rPr sz="2400" spc="-89" dirty="0">
                <a:solidFill>
                  <a:srgbClr val="22373A"/>
                </a:solidFill>
                <a:cs typeface="Tahoma"/>
              </a:rPr>
              <a:t>they</a:t>
            </a:r>
            <a:r>
              <a:rPr sz="2400" spc="40" dirty="0">
                <a:solidFill>
                  <a:srgbClr val="22373A"/>
                </a:solidFill>
                <a:cs typeface="Tahoma"/>
              </a:rPr>
              <a:t> </a:t>
            </a:r>
            <a:r>
              <a:rPr sz="2400" spc="-59" dirty="0">
                <a:solidFill>
                  <a:srgbClr val="22373A"/>
                </a:solidFill>
                <a:cs typeface="Tahoma"/>
              </a:rPr>
              <a:t>identify</a:t>
            </a:r>
            <a:r>
              <a:rPr sz="2400" spc="30" dirty="0">
                <a:solidFill>
                  <a:srgbClr val="22373A"/>
                </a:solidFill>
                <a:cs typeface="Tahoma"/>
              </a:rPr>
              <a:t> </a:t>
            </a:r>
            <a:r>
              <a:rPr sz="2400" spc="-109" dirty="0">
                <a:solidFill>
                  <a:srgbClr val="22373A"/>
                </a:solidFill>
                <a:cs typeface="Tahoma"/>
              </a:rPr>
              <a:t>a </a:t>
            </a:r>
            <a:r>
              <a:rPr sz="2400" spc="-654" dirty="0">
                <a:solidFill>
                  <a:srgbClr val="22373A"/>
                </a:solidFill>
                <a:cs typeface="Tahoma"/>
              </a:rPr>
              <a:t> </a:t>
            </a:r>
            <a:r>
              <a:rPr sz="2400" spc="-69" dirty="0">
                <a:solidFill>
                  <a:srgbClr val="22373A"/>
                </a:solidFill>
                <a:cs typeface="Tahoma"/>
              </a:rPr>
              <a:t>failed</a:t>
            </a:r>
            <a:r>
              <a:rPr sz="2400" spc="30" dirty="0">
                <a:solidFill>
                  <a:srgbClr val="22373A"/>
                </a:solidFill>
                <a:cs typeface="Tahoma"/>
              </a:rPr>
              <a:t> </a:t>
            </a:r>
            <a:r>
              <a:rPr sz="2400" spc="-30" dirty="0">
                <a:solidFill>
                  <a:srgbClr val="22373A"/>
                </a:solidFill>
                <a:cs typeface="Tahoma"/>
              </a:rPr>
              <a:t>link</a:t>
            </a:r>
            <a:r>
              <a:rPr sz="2400" spc="30" dirty="0">
                <a:solidFill>
                  <a:srgbClr val="22373A"/>
                </a:solidFill>
                <a:cs typeface="Tahoma"/>
              </a:rPr>
              <a:t> </a:t>
            </a:r>
            <a:r>
              <a:rPr sz="2400" spc="-40" dirty="0">
                <a:solidFill>
                  <a:srgbClr val="22373A"/>
                </a:solidFill>
                <a:cs typeface="Tahoma"/>
              </a:rPr>
              <a:t>in</a:t>
            </a:r>
            <a:r>
              <a:rPr sz="2400" spc="30" dirty="0">
                <a:solidFill>
                  <a:srgbClr val="22373A"/>
                </a:solidFill>
                <a:cs typeface="Tahoma"/>
              </a:rPr>
              <a:t> </a:t>
            </a:r>
            <a:r>
              <a:rPr sz="2400" spc="-59" dirty="0">
                <a:solidFill>
                  <a:srgbClr val="22373A"/>
                </a:solidFill>
                <a:cs typeface="Tahoma"/>
              </a:rPr>
              <a:t>their</a:t>
            </a:r>
            <a:r>
              <a:rPr sz="2400" spc="30" dirty="0">
                <a:solidFill>
                  <a:srgbClr val="22373A"/>
                </a:solidFill>
                <a:cs typeface="Tahoma"/>
              </a:rPr>
              <a:t> </a:t>
            </a:r>
            <a:r>
              <a:rPr sz="2400" spc="-89" dirty="0">
                <a:solidFill>
                  <a:srgbClr val="22373A"/>
                </a:solidFill>
                <a:cs typeface="Tahoma"/>
              </a:rPr>
              <a:t>neighbourhood</a:t>
            </a:r>
            <a:endParaRPr sz="2400" dirty="0">
              <a:cs typeface="Tahoma"/>
            </a:endParaRPr>
          </a:p>
          <a:p>
            <a:pPr marL="649324" marR="616606" indent="-351088">
              <a:lnSpc>
                <a:spcPct val="118000"/>
              </a:lnSpc>
              <a:buFont typeface="Wingdings" pitchFamily="2" charset="2"/>
              <a:buChar char="q"/>
              <a:tabLst>
                <a:tab pos="650582" algn="l"/>
              </a:tabLst>
            </a:pPr>
            <a:r>
              <a:rPr sz="2400" spc="-89" dirty="0">
                <a:solidFill>
                  <a:srgbClr val="22373A"/>
                </a:solidFill>
                <a:cs typeface="Tahoma"/>
              </a:rPr>
              <a:t>Tables</a:t>
            </a:r>
            <a:r>
              <a:rPr sz="2400" spc="30" dirty="0">
                <a:solidFill>
                  <a:srgbClr val="22373A"/>
                </a:solidFill>
                <a:cs typeface="Tahoma"/>
              </a:rPr>
              <a:t> </a:t>
            </a:r>
            <a:r>
              <a:rPr sz="2400" spc="-109" dirty="0">
                <a:solidFill>
                  <a:srgbClr val="22373A"/>
                </a:solidFill>
                <a:cs typeface="Tahoma"/>
              </a:rPr>
              <a:t>compare</a:t>
            </a:r>
            <a:r>
              <a:rPr sz="2400" spc="40" dirty="0">
                <a:solidFill>
                  <a:srgbClr val="22373A"/>
                </a:solidFill>
                <a:cs typeface="Tahoma"/>
              </a:rPr>
              <a:t> </a:t>
            </a:r>
            <a:r>
              <a:rPr sz="2400" spc="-79" dirty="0">
                <a:solidFill>
                  <a:srgbClr val="22373A"/>
                </a:solidFill>
                <a:cs typeface="Tahoma"/>
              </a:rPr>
              <a:t>the</a:t>
            </a:r>
            <a:r>
              <a:rPr sz="2400" spc="30" dirty="0">
                <a:solidFill>
                  <a:srgbClr val="22373A"/>
                </a:solidFill>
                <a:cs typeface="Tahoma"/>
              </a:rPr>
              <a:t> </a:t>
            </a:r>
            <a:r>
              <a:rPr sz="2400" spc="-139" dirty="0">
                <a:solidFill>
                  <a:srgbClr val="22373A"/>
                </a:solidFill>
                <a:cs typeface="Tahoma"/>
              </a:rPr>
              <a:t>sequence</a:t>
            </a:r>
            <a:r>
              <a:rPr sz="2400" spc="40" dirty="0">
                <a:solidFill>
                  <a:srgbClr val="22373A"/>
                </a:solidFill>
                <a:cs typeface="Tahoma"/>
              </a:rPr>
              <a:t> </a:t>
            </a:r>
            <a:r>
              <a:rPr sz="2400" spc="-99" dirty="0">
                <a:solidFill>
                  <a:srgbClr val="22373A"/>
                </a:solidFill>
                <a:cs typeface="Tahoma"/>
              </a:rPr>
              <a:t>number</a:t>
            </a:r>
            <a:r>
              <a:rPr sz="2400" spc="30" dirty="0">
                <a:solidFill>
                  <a:srgbClr val="22373A"/>
                </a:solidFill>
                <a:cs typeface="Tahoma"/>
              </a:rPr>
              <a:t> </a:t>
            </a:r>
            <a:r>
              <a:rPr sz="2400" spc="-50" dirty="0">
                <a:solidFill>
                  <a:srgbClr val="22373A"/>
                </a:solidFill>
                <a:cs typeface="Tahoma"/>
              </a:rPr>
              <a:t>with</a:t>
            </a:r>
            <a:r>
              <a:rPr sz="2400" spc="40" dirty="0">
                <a:solidFill>
                  <a:srgbClr val="22373A"/>
                </a:solidFill>
                <a:cs typeface="Tahoma"/>
              </a:rPr>
              <a:t> </a:t>
            </a:r>
            <a:r>
              <a:rPr sz="2400" spc="-59" dirty="0">
                <a:solidFill>
                  <a:srgbClr val="22373A"/>
                </a:solidFill>
                <a:cs typeface="Tahoma"/>
              </a:rPr>
              <a:t>their</a:t>
            </a:r>
            <a:r>
              <a:rPr sz="2400" spc="30" dirty="0">
                <a:solidFill>
                  <a:srgbClr val="22373A"/>
                </a:solidFill>
                <a:cs typeface="Tahoma"/>
              </a:rPr>
              <a:t> </a:t>
            </a:r>
            <a:r>
              <a:rPr sz="2400" spc="-99" dirty="0">
                <a:solidFill>
                  <a:srgbClr val="22373A"/>
                </a:solidFill>
                <a:cs typeface="Tahoma"/>
              </a:rPr>
              <a:t>cached </a:t>
            </a:r>
            <a:r>
              <a:rPr sz="2400" spc="-644" dirty="0">
                <a:solidFill>
                  <a:srgbClr val="22373A"/>
                </a:solidFill>
                <a:cs typeface="Tahoma"/>
              </a:rPr>
              <a:t> </a:t>
            </a:r>
            <a:r>
              <a:rPr sz="2400" spc="-139" dirty="0">
                <a:solidFill>
                  <a:srgbClr val="22373A"/>
                </a:solidFill>
                <a:cs typeface="Tahoma"/>
              </a:rPr>
              <a:t>sequence</a:t>
            </a:r>
            <a:r>
              <a:rPr sz="2400" spc="20" dirty="0">
                <a:solidFill>
                  <a:srgbClr val="22373A"/>
                </a:solidFill>
                <a:cs typeface="Tahoma"/>
              </a:rPr>
              <a:t> </a:t>
            </a:r>
            <a:r>
              <a:rPr sz="2400" spc="-99" dirty="0">
                <a:solidFill>
                  <a:srgbClr val="22373A"/>
                </a:solidFill>
                <a:cs typeface="Tahoma"/>
              </a:rPr>
              <a:t>number</a:t>
            </a:r>
            <a:r>
              <a:rPr sz="2400" spc="30" dirty="0">
                <a:solidFill>
                  <a:srgbClr val="22373A"/>
                </a:solidFill>
                <a:cs typeface="Tahoma"/>
              </a:rPr>
              <a:t> </a:t>
            </a:r>
            <a:r>
              <a:rPr sz="2400" spc="-99" dirty="0">
                <a:solidFill>
                  <a:srgbClr val="22373A"/>
                </a:solidFill>
                <a:cs typeface="Tahoma"/>
              </a:rPr>
              <a:t>and</a:t>
            </a:r>
            <a:r>
              <a:rPr sz="2400" spc="30" dirty="0">
                <a:solidFill>
                  <a:srgbClr val="22373A"/>
                </a:solidFill>
                <a:cs typeface="Tahoma"/>
              </a:rPr>
              <a:t> </a:t>
            </a:r>
            <a:r>
              <a:rPr sz="2400" spc="-69" dirty="0">
                <a:solidFill>
                  <a:srgbClr val="22373A"/>
                </a:solidFill>
                <a:cs typeface="Tahoma"/>
              </a:rPr>
              <a:t>only</a:t>
            </a:r>
            <a:r>
              <a:rPr sz="2400" spc="30" dirty="0">
                <a:solidFill>
                  <a:srgbClr val="22373A"/>
                </a:solidFill>
                <a:cs typeface="Tahoma"/>
              </a:rPr>
              <a:t> </a:t>
            </a:r>
            <a:r>
              <a:rPr sz="2400" spc="-79" dirty="0">
                <a:solidFill>
                  <a:srgbClr val="22373A"/>
                </a:solidFill>
                <a:cs typeface="Tahoma"/>
              </a:rPr>
              <a:t>update</a:t>
            </a:r>
            <a:r>
              <a:rPr sz="2400" spc="30" dirty="0">
                <a:solidFill>
                  <a:srgbClr val="22373A"/>
                </a:solidFill>
                <a:cs typeface="Tahoma"/>
              </a:rPr>
              <a:t> </a:t>
            </a:r>
            <a:r>
              <a:rPr sz="2400" spc="-10" dirty="0">
                <a:solidFill>
                  <a:srgbClr val="22373A"/>
                </a:solidFill>
                <a:cs typeface="Tahoma"/>
              </a:rPr>
              <a:t>if</a:t>
            </a:r>
            <a:r>
              <a:rPr sz="2400" spc="30" dirty="0">
                <a:solidFill>
                  <a:srgbClr val="22373A"/>
                </a:solidFill>
                <a:cs typeface="Tahoma"/>
              </a:rPr>
              <a:t> it </a:t>
            </a:r>
            <a:r>
              <a:rPr sz="2400" spc="-69" dirty="0">
                <a:solidFill>
                  <a:srgbClr val="22373A"/>
                </a:solidFill>
                <a:cs typeface="Tahoma"/>
              </a:rPr>
              <a:t>is</a:t>
            </a:r>
            <a:r>
              <a:rPr sz="2400" spc="30" dirty="0">
                <a:solidFill>
                  <a:srgbClr val="22373A"/>
                </a:solidFill>
                <a:cs typeface="Tahoma"/>
              </a:rPr>
              <a:t> </a:t>
            </a:r>
            <a:r>
              <a:rPr sz="2400" spc="-109" dirty="0">
                <a:solidFill>
                  <a:srgbClr val="22373A"/>
                </a:solidFill>
                <a:cs typeface="Tahoma"/>
              </a:rPr>
              <a:t>fresher</a:t>
            </a:r>
            <a:endParaRPr sz="2400" dirty="0">
              <a:cs typeface="Tahoma"/>
            </a:endParaRPr>
          </a:p>
          <a:p>
            <a:pPr marL="649324" marR="1060814" indent="-351088">
              <a:lnSpc>
                <a:spcPct val="118000"/>
              </a:lnSpc>
              <a:buFont typeface="Wingdings" pitchFamily="2" charset="2"/>
              <a:buChar char="q"/>
              <a:tabLst>
                <a:tab pos="650582" algn="l"/>
              </a:tabLst>
            </a:pPr>
            <a:r>
              <a:rPr sz="2400" spc="-10" dirty="0">
                <a:solidFill>
                  <a:srgbClr val="22373A"/>
                </a:solidFill>
                <a:cs typeface="Tahoma"/>
              </a:rPr>
              <a:t>This</a:t>
            </a:r>
            <a:r>
              <a:rPr sz="2400" spc="30" dirty="0">
                <a:solidFill>
                  <a:srgbClr val="22373A"/>
                </a:solidFill>
                <a:cs typeface="Tahoma"/>
              </a:rPr>
              <a:t> </a:t>
            </a:r>
            <a:r>
              <a:rPr sz="2400" spc="-109" dirty="0">
                <a:solidFill>
                  <a:srgbClr val="22373A"/>
                </a:solidFill>
                <a:cs typeface="Tahoma"/>
              </a:rPr>
              <a:t>helps</a:t>
            </a:r>
            <a:r>
              <a:rPr sz="2400" spc="40" dirty="0">
                <a:solidFill>
                  <a:srgbClr val="22373A"/>
                </a:solidFill>
                <a:cs typeface="Tahoma"/>
              </a:rPr>
              <a:t> </a:t>
            </a:r>
            <a:r>
              <a:rPr sz="2400" spc="-30" dirty="0">
                <a:solidFill>
                  <a:srgbClr val="22373A"/>
                </a:solidFill>
                <a:cs typeface="Tahoma"/>
              </a:rPr>
              <a:t>to</a:t>
            </a:r>
            <a:r>
              <a:rPr sz="2400" spc="40" dirty="0">
                <a:solidFill>
                  <a:srgbClr val="22373A"/>
                </a:solidFill>
                <a:cs typeface="Tahoma"/>
              </a:rPr>
              <a:t> </a:t>
            </a:r>
            <a:r>
              <a:rPr sz="2400" spc="-119" dirty="0">
                <a:solidFill>
                  <a:srgbClr val="22373A"/>
                </a:solidFill>
                <a:cs typeface="Tahoma"/>
              </a:rPr>
              <a:t>address</a:t>
            </a:r>
            <a:r>
              <a:rPr sz="2400" spc="30" dirty="0">
                <a:solidFill>
                  <a:srgbClr val="22373A"/>
                </a:solidFill>
                <a:cs typeface="Tahoma"/>
              </a:rPr>
              <a:t> </a:t>
            </a:r>
            <a:r>
              <a:rPr sz="2400" spc="-109" dirty="0">
                <a:solidFill>
                  <a:srgbClr val="22373A"/>
                </a:solidFill>
                <a:cs typeface="Tahoma"/>
              </a:rPr>
              <a:t>problems</a:t>
            </a:r>
            <a:r>
              <a:rPr sz="2400" spc="40" dirty="0">
                <a:solidFill>
                  <a:srgbClr val="22373A"/>
                </a:solidFill>
                <a:cs typeface="Tahoma"/>
              </a:rPr>
              <a:t> </a:t>
            </a:r>
            <a:r>
              <a:rPr sz="2400" spc="-50" dirty="0">
                <a:solidFill>
                  <a:srgbClr val="22373A"/>
                </a:solidFill>
                <a:cs typeface="Tahoma"/>
              </a:rPr>
              <a:t>with</a:t>
            </a:r>
            <a:r>
              <a:rPr sz="2400" spc="40" dirty="0">
                <a:solidFill>
                  <a:srgbClr val="22373A"/>
                </a:solidFill>
                <a:cs typeface="Tahoma"/>
              </a:rPr>
              <a:t> </a:t>
            </a:r>
            <a:r>
              <a:rPr sz="2400" spc="-79" dirty="0">
                <a:solidFill>
                  <a:srgbClr val="22373A"/>
                </a:solidFill>
                <a:cs typeface="Tahoma"/>
              </a:rPr>
              <a:t>loops</a:t>
            </a:r>
            <a:r>
              <a:rPr sz="2400" spc="30" dirty="0">
                <a:solidFill>
                  <a:srgbClr val="22373A"/>
                </a:solidFill>
                <a:cs typeface="Tahoma"/>
              </a:rPr>
              <a:t> </a:t>
            </a:r>
            <a:r>
              <a:rPr sz="2400" spc="-99" dirty="0">
                <a:solidFill>
                  <a:srgbClr val="22373A"/>
                </a:solidFill>
                <a:cs typeface="Tahoma"/>
              </a:rPr>
              <a:t>and</a:t>
            </a:r>
            <a:r>
              <a:rPr sz="2400" spc="40" dirty="0">
                <a:solidFill>
                  <a:srgbClr val="22373A"/>
                </a:solidFill>
                <a:cs typeface="Tahoma"/>
              </a:rPr>
              <a:t> </a:t>
            </a:r>
            <a:r>
              <a:rPr sz="2400" spc="-79" dirty="0">
                <a:solidFill>
                  <a:srgbClr val="22373A"/>
                </a:solidFill>
                <a:cs typeface="Tahoma"/>
              </a:rPr>
              <a:t>stale </a:t>
            </a:r>
            <a:r>
              <a:rPr sz="2400" spc="-654" dirty="0">
                <a:solidFill>
                  <a:srgbClr val="22373A"/>
                </a:solidFill>
                <a:cs typeface="Tahoma"/>
              </a:rPr>
              <a:t> </a:t>
            </a:r>
            <a:r>
              <a:rPr sz="2400" spc="-69" dirty="0">
                <a:solidFill>
                  <a:srgbClr val="22373A"/>
                </a:solidFill>
                <a:cs typeface="Tahoma"/>
              </a:rPr>
              <a:t>information</a:t>
            </a:r>
            <a:endParaRPr sz="2400" dirty="0">
              <a:cs typeface="Tahoma"/>
            </a:endParaRPr>
          </a:p>
          <a:p>
            <a:pPr>
              <a:spcBef>
                <a:spcPts val="69"/>
              </a:spcBef>
            </a:pPr>
            <a:endParaRPr sz="2774" dirty="0">
              <a:latin typeface="Tahoma"/>
              <a:cs typeface="Tahoma"/>
            </a:endParaRPr>
          </a:p>
          <a:p>
            <a:pPr marL="100670" marR="298236" indent="67952">
              <a:lnSpc>
                <a:spcPct val="113399"/>
              </a:lnSpc>
            </a:pPr>
            <a:r>
              <a:rPr sz="1784" spc="-73" baseline="27777" dirty="0">
                <a:solidFill>
                  <a:srgbClr val="394B4E"/>
                </a:solidFill>
                <a:latin typeface="Arial"/>
                <a:cs typeface="Arial"/>
              </a:rPr>
              <a:t>2</a:t>
            </a:r>
            <a:r>
              <a:rPr sz="1585" spc="-50" dirty="0">
                <a:solidFill>
                  <a:srgbClr val="22373A"/>
                </a:solidFill>
                <a:latin typeface="Arial"/>
                <a:cs typeface="Arial"/>
              </a:rPr>
              <a:t>Charles</a:t>
            </a:r>
            <a:r>
              <a:rPr sz="1585" spc="139" dirty="0">
                <a:solidFill>
                  <a:srgbClr val="22373A"/>
                </a:solidFill>
                <a:latin typeface="Arial"/>
                <a:cs typeface="Arial"/>
              </a:rPr>
              <a:t> </a:t>
            </a:r>
            <a:r>
              <a:rPr sz="1585" spc="-59" dirty="0">
                <a:solidFill>
                  <a:srgbClr val="22373A"/>
                </a:solidFill>
                <a:latin typeface="Arial"/>
                <a:cs typeface="Arial"/>
              </a:rPr>
              <a:t>E</a:t>
            </a:r>
            <a:r>
              <a:rPr sz="1585" spc="149" dirty="0">
                <a:solidFill>
                  <a:srgbClr val="22373A"/>
                </a:solidFill>
                <a:latin typeface="Arial"/>
                <a:cs typeface="Arial"/>
              </a:rPr>
              <a:t> </a:t>
            </a:r>
            <a:r>
              <a:rPr sz="1585" spc="-40" dirty="0">
                <a:solidFill>
                  <a:srgbClr val="22373A"/>
                </a:solidFill>
                <a:latin typeface="Arial"/>
                <a:cs typeface="Arial"/>
              </a:rPr>
              <a:t>Perkins</a:t>
            </a:r>
            <a:r>
              <a:rPr sz="1585" spc="149" dirty="0">
                <a:solidFill>
                  <a:srgbClr val="22373A"/>
                </a:solidFill>
                <a:latin typeface="Arial"/>
                <a:cs typeface="Arial"/>
              </a:rPr>
              <a:t> </a:t>
            </a:r>
            <a:r>
              <a:rPr sz="1585" spc="-40" dirty="0">
                <a:solidFill>
                  <a:srgbClr val="22373A"/>
                </a:solidFill>
                <a:latin typeface="Arial"/>
                <a:cs typeface="Arial"/>
              </a:rPr>
              <a:t>and</a:t>
            </a:r>
            <a:r>
              <a:rPr sz="1585" spc="139" dirty="0">
                <a:solidFill>
                  <a:srgbClr val="22373A"/>
                </a:solidFill>
                <a:latin typeface="Arial"/>
                <a:cs typeface="Arial"/>
              </a:rPr>
              <a:t> </a:t>
            </a:r>
            <a:r>
              <a:rPr sz="1585" spc="-10" dirty="0">
                <a:solidFill>
                  <a:srgbClr val="22373A"/>
                </a:solidFill>
                <a:latin typeface="Arial"/>
                <a:cs typeface="Arial"/>
              </a:rPr>
              <a:t>Pravin</a:t>
            </a:r>
            <a:r>
              <a:rPr sz="1585" spc="149" dirty="0">
                <a:solidFill>
                  <a:srgbClr val="22373A"/>
                </a:solidFill>
                <a:latin typeface="Arial"/>
                <a:cs typeface="Arial"/>
              </a:rPr>
              <a:t> </a:t>
            </a:r>
            <a:r>
              <a:rPr sz="1585" spc="-10" dirty="0">
                <a:solidFill>
                  <a:srgbClr val="22373A"/>
                </a:solidFill>
                <a:latin typeface="Arial"/>
                <a:cs typeface="Arial"/>
              </a:rPr>
              <a:t>Bhagwat.</a:t>
            </a:r>
            <a:r>
              <a:rPr sz="1585" spc="347" dirty="0">
                <a:solidFill>
                  <a:srgbClr val="22373A"/>
                </a:solidFill>
                <a:latin typeface="Arial"/>
                <a:cs typeface="Arial"/>
              </a:rPr>
              <a:t> </a:t>
            </a:r>
            <a:r>
              <a:rPr sz="1585" spc="40" dirty="0">
                <a:solidFill>
                  <a:srgbClr val="22373A"/>
                </a:solidFill>
                <a:latin typeface="Arial"/>
                <a:cs typeface="Arial"/>
              </a:rPr>
              <a:t>“Highly</a:t>
            </a:r>
            <a:r>
              <a:rPr sz="1585" spc="149" dirty="0">
                <a:solidFill>
                  <a:srgbClr val="22373A"/>
                </a:solidFill>
                <a:latin typeface="Arial"/>
                <a:cs typeface="Arial"/>
              </a:rPr>
              <a:t> </a:t>
            </a:r>
            <a:r>
              <a:rPr sz="1585" spc="-20" dirty="0">
                <a:solidFill>
                  <a:srgbClr val="22373A"/>
                </a:solidFill>
                <a:latin typeface="Arial"/>
                <a:cs typeface="Arial"/>
              </a:rPr>
              <a:t>dynamic</a:t>
            </a:r>
            <a:r>
              <a:rPr sz="1585" spc="149" dirty="0">
                <a:solidFill>
                  <a:srgbClr val="22373A"/>
                </a:solidFill>
                <a:latin typeface="Arial"/>
                <a:cs typeface="Arial"/>
              </a:rPr>
              <a:t> </a:t>
            </a:r>
            <a:r>
              <a:rPr sz="1585" spc="-40" dirty="0">
                <a:solidFill>
                  <a:srgbClr val="22373A"/>
                </a:solidFill>
                <a:latin typeface="Arial"/>
                <a:cs typeface="Arial"/>
              </a:rPr>
              <a:t>destination-sequenced </a:t>
            </a:r>
            <a:r>
              <a:rPr sz="1585" spc="-416" dirty="0">
                <a:solidFill>
                  <a:srgbClr val="22373A"/>
                </a:solidFill>
                <a:latin typeface="Arial"/>
                <a:cs typeface="Arial"/>
              </a:rPr>
              <a:t> </a:t>
            </a:r>
            <a:r>
              <a:rPr sz="1585" spc="-20" dirty="0">
                <a:solidFill>
                  <a:srgbClr val="22373A"/>
                </a:solidFill>
                <a:latin typeface="Arial"/>
                <a:cs typeface="Arial"/>
              </a:rPr>
              <a:t>distance-vector</a:t>
            </a:r>
            <a:r>
              <a:rPr sz="1585" spc="-10" dirty="0">
                <a:solidFill>
                  <a:srgbClr val="22373A"/>
                </a:solidFill>
                <a:latin typeface="Arial"/>
                <a:cs typeface="Arial"/>
              </a:rPr>
              <a:t> </a:t>
            </a:r>
            <a:r>
              <a:rPr sz="1585" spc="20" dirty="0">
                <a:solidFill>
                  <a:srgbClr val="22373A"/>
                </a:solidFill>
                <a:latin typeface="Arial"/>
                <a:cs typeface="Arial"/>
              </a:rPr>
              <a:t>routing </a:t>
            </a:r>
            <a:r>
              <a:rPr sz="1585" spc="40" dirty="0">
                <a:solidFill>
                  <a:srgbClr val="22373A"/>
                </a:solidFill>
                <a:latin typeface="Arial"/>
                <a:cs typeface="Arial"/>
              </a:rPr>
              <a:t>(DSDV) </a:t>
            </a:r>
            <a:r>
              <a:rPr sz="1585" dirty="0">
                <a:solidFill>
                  <a:srgbClr val="22373A"/>
                </a:solidFill>
                <a:latin typeface="Arial"/>
                <a:cs typeface="Arial"/>
              </a:rPr>
              <a:t>for </a:t>
            </a:r>
            <a:r>
              <a:rPr sz="1585" spc="-20" dirty="0">
                <a:solidFill>
                  <a:srgbClr val="22373A"/>
                </a:solidFill>
                <a:latin typeface="Arial"/>
                <a:cs typeface="Arial"/>
              </a:rPr>
              <a:t>mobile</a:t>
            </a:r>
            <a:r>
              <a:rPr sz="1585" spc="-10" dirty="0">
                <a:solidFill>
                  <a:srgbClr val="22373A"/>
                </a:solidFill>
                <a:latin typeface="Arial"/>
                <a:cs typeface="Arial"/>
              </a:rPr>
              <a:t> </a:t>
            </a:r>
            <a:r>
              <a:rPr sz="1585" spc="-20" dirty="0">
                <a:solidFill>
                  <a:srgbClr val="22373A"/>
                </a:solidFill>
                <a:latin typeface="Arial"/>
                <a:cs typeface="Arial"/>
              </a:rPr>
              <a:t>computers”.</a:t>
            </a:r>
            <a:r>
              <a:rPr sz="1585" spc="-10" dirty="0">
                <a:solidFill>
                  <a:srgbClr val="22373A"/>
                </a:solidFill>
                <a:latin typeface="Arial"/>
                <a:cs typeface="Arial"/>
              </a:rPr>
              <a:t> </a:t>
            </a:r>
            <a:r>
              <a:rPr sz="1585" spc="10" dirty="0">
                <a:solidFill>
                  <a:srgbClr val="6E7B7D"/>
                </a:solidFill>
                <a:latin typeface="Arial"/>
                <a:cs typeface="Arial"/>
              </a:rPr>
              <a:t>In:</a:t>
            </a:r>
            <a:r>
              <a:rPr sz="1585" spc="20" dirty="0">
                <a:solidFill>
                  <a:srgbClr val="6E7B7D"/>
                </a:solidFill>
                <a:latin typeface="Arial"/>
                <a:cs typeface="Arial"/>
              </a:rPr>
              <a:t> </a:t>
            </a:r>
            <a:r>
              <a:rPr sz="1585" i="1" spc="20" dirty="0">
                <a:solidFill>
                  <a:srgbClr val="6E7B7D"/>
                </a:solidFill>
                <a:latin typeface="Arial"/>
                <a:cs typeface="Arial"/>
              </a:rPr>
              <a:t>ACM </a:t>
            </a:r>
            <a:r>
              <a:rPr sz="1585" i="1" dirty="0">
                <a:solidFill>
                  <a:srgbClr val="6E7B7D"/>
                </a:solidFill>
                <a:latin typeface="Arial"/>
                <a:cs typeface="Arial"/>
              </a:rPr>
              <a:t>SIGCOMM </a:t>
            </a:r>
            <a:r>
              <a:rPr sz="1585" i="1" spc="10" dirty="0">
                <a:solidFill>
                  <a:srgbClr val="6E7B7D"/>
                </a:solidFill>
                <a:latin typeface="Arial"/>
                <a:cs typeface="Arial"/>
              </a:rPr>
              <a:t> </a:t>
            </a:r>
            <a:r>
              <a:rPr sz="1585" i="1" spc="-10" dirty="0">
                <a:solidFill>
                  <a:srgbClr val="6E7B7D"/>
                </a:solidFill>
                <a:latin typeface="Arial"/>
                <a:cs typeface="Arial"/>
              </a:rPr>
              <a:t>computer</a:t>
            </a:r>
            <a:r>
              <a:rPr sz="1585" i="1" spc="109" dirty="0">
                <a:solidFill>
                  <a:srgbClr val="6E7B7D"/>
                </a:solidFill>
                <a:latin typeface="Arial"/>
                <a:cs typeface="Arial"/>
              </a:rPr>
              <a:t> </a:t>
            </a:r>
            <a:r>
              <a:rPr sz="1585" i="1" spc="-10" dirty="0">
                <a:solidFill>
                  <a:srgbClr val="6E7B7D"/>
                </a:solidFill>
                <a:latin typeface="Arial"/>
                <a:cs typeface="Arial"/>
              </a:rPr>
              <a:t>communication</a:t>
            </a:r>
            <a:r>
              <a:rPr sz="1585" i="1" spc="119" dirty="0">
                <a:solidFill>
                  <a:srgbClr val="6E7B7D"/>
                </a:solidFill>
                <a:latin typeface="Arial"/>
                <a:cs typeface="Arial"/>
              </a:rPr>
              <a:t> </a:t>
            </a:r>
            <a:r>
              <a:rPr sz="1585" i="1" spc="-30" dirty="0">
                <a:solidFill>
                  <a:srgbClr val="6E7B7D"/>
                </a:solidFill>
                <a:latin typeface="Arial"/>
                <a:cs typeface="Arial"/>
              </a:rPr>
              <a:t>review</a:t>
            </a:r>
            <a:r>
              <a:rPr sz="1585" spc="-30" dirty="0">
                <a:solidFill>
                  <a:srgbClr val="6E7B7D"/>
                </a:solidFill>
                <a:latin typeface="Arial"/>
                <a:cs typeface="Arial"/>
              </a:rPr>
              <a:t>.</a:t>
            </a:r>
            <a:r>
              <a:rPr sz="1585" spc="307" dirty="0">
                <a:solidFill>
                  <a:srgbClr val="6E7B7D"/>
                </a:solidFill>
                <a:latin typeface="Arial"/>
                <a:cs typeface="Arial"/>
              </a:rPr>
              <a:t> </a:t>
            </a:r>
            <a:r>
              <a:rPr sz="1585" spc="10" dirty="0">
                <a:solidFill>
                  <a:srgbClr val="6E7B7D"/>
                </a:solidFill>
                <a:latin typeface="Arial"/>
                <a:cs typeface="Arial"/>
              </a:rPr>
              <a:t>Vol.</a:t>
            </a:r>
            <a:r>
              <a:rPr sz="1585" spc="119" dirty="0">
                <a:solidFill>
                  <a:srgbClr val="6E7B7D"/>
                </a:solidFill>
                <a:latin typeface="Arial"/>
                <a:cs typeface="Arial"/>
              </a:rPr>
              <a:t> </a:t>
            </a:r>
            <a:r>
              <a:rPr sz="1585" spc="-30" dirty="0">
                <a:solidFill>
                  <a:srgbClr val="6E7B7D"/>
                </a:solidFill>
                <a:latin typeface="Arial"/>
                <a:cs typeface="Arial"/>
              </a:rPr>
              <a:t>24.</a:t>
            </a:r>
            <a:r>
              <a:rPr sz="1585" spc="307" dirty="0">
                <a:solidFill>
                  <a:srgbClr val="6E7B7D"/>
                </a:solidFill>
                <a:latin typeface="Arial"/>
                <a:cs typeface="Arial"/>
              </a:rPr>
              <a:t> </a:t>
            </a:r>
            <a:r>
              <a:rPr sz="1585" spc="-10" dirty="0">
                <a:solidFill>
                  <a:srgbClr val="6E7B7D"/>
                </a:solidFill>
                <a:latin typeface="Arial"/>
                <a:cs typeface="Arial"/>
              </a:rPr>
              <a:t>4.</a:t>
            </a:r>
            <a:r>
              <a:rPr sz="1585" spc="307" dirty="0">
                <a:solidFill>
                  <a:srgbClr val="6E7B7D"/>
                </a:solidFill>
                <a:latin typeface="Arial"/>
                <a:cs typeface="Arial"/>
              </a:rPr>
              <a:t> </a:t>
            </a:r>
            <a:r>
              <a:rPr sz="1585" spc="20" dirty="0">
                <a:solidFill>
                  <a:srgbClr val="6E7B7D"/>
                </a:solidFill>
                <a:latin typeface="Arial"/>
                <a:cs typeface="Arial"/>
              </a:rPr>
              <a:t>ACM.</a:t>
            </a:r>
            <a:r>
              <a:rPr sz="1585" spc="119" dirty="0">
                <a:solidFill>
                  <a:srgbClr val="6E7B7D"/>
                </a:solidFill>
                <a:latin typeface="Arial"/>
                <a:cs typeface="Arial"/>
              </a:rPr>
              <a:t> </a:t>
            </a:r>
            <a:r>
              <a:rPr sz="1585" spc="-30" dirty="0">
                <a:solidFill>
                  <a:srgbClr val="6E7B7D"/>
                </a:solidFill>
                <a:latin typeface="Arial"/>
                <a:cs typeface="Arial"/>
              </a:rPr>
              <a:t>1994,</a:t>
            </a:r>
            <a:r>
              <a:rPr sz="1585" spc="109" dirty="0">
                <a:solidFill>
                  <a:srgbClr val="6E7B7D"/>
                </a:solidFill>
                <a:latin typeface="Arial"/>
                <a:cs typeface="Arial"/>
              </a:rPr>
              <a:t> </a:t>
            </a:r>
            <a:r>
              <a:rPr sz="1585" spc="-10" dirty="0">
                <a:solidFill>
                  <a:srgbClr val="6E7B7D"/>
                </a:solidFill>
                <a:latin typeface="Arial"/>
                <a:cs typeface="Arial"/>
              </a:rPr>
              <a:t>pp.</a:t>
            </a:r>
            <a:r>
              <a:rPr sz="1585" spc="119" dirty="0">
                <a:solidFill>
                  <a:srgbClr val="6E7B7D"/>
                </a:solidFill>
                <a:latin typeface="Arial"/>
                <a:cs typeface="Arial"/>
              </a:rPr>
              <a:t> </a:t>
            </a:r>
            <a:r>
              <a:rPr sz="1585" spc="-40" dirty="0">
                <a:solidFill>
                  <a:srgbClr val="6E7B7D"/>
                </a:solidFill>
                <a:latin typeface="Arial"/>
                <a:cs typeface="Arial"/>
              </a:rPr>
              <a:t>234–244</a:t>
            </a:r>
            <a:r>
              <a:rPr sz="1585" spc="-40" dirty="0">
                <a:solidFill>
                  <a:srgbClr val="394B4E"/>
                </a:solidFill>
                <a:latin typeface="Arial"/>
                <a:cs typeface="Arial"/>
              </a:rPr>
              <a:t>.</a:t>
            </a:r>
            <a:endParaRPr sz="1585" dirty="0">
              <a:latin typeface="Arial"/>
              <a:cs typeface="Arial"/>
            </a:endParaRPr>
          </a:p>
        </p:txBody>
      </p:sp>
    </p:spTree>
  </p:cSld>
  <p:clrMapOvr>
    <a:masterClrMapping/>
  </p:clrMapOvr>
  <p:transition>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3" cstate="print"/>
          <a:stretch>
            <a:fillRect/>
          </a:stretch>
        </p:blipFill>
        <p:spPr>
          <a:xfrm>
            <a:off x="2320954" y="2406190"/>
            <a:ext cx="6163736" cy="3891846"/>
          </a:xfrm>
          <a:prstGeom prst="rect">
            <a:avLst/>
          </a:prstGeom>
        </p:spPr>
      </p:pic>
      <p:sp>
        <p:nvSpPr>
          <p:cNvPr id="5" name="Title 4">
            <a:extLst>
              <a:ext uri="{FF2B5EF4-FFF2-40B4-BE49-F238E27FC236}">
                <a16:creationId xmlns:a16="http://schemas.microsoft.com/office/drawing/2014/main" id="{660B8E53-FE6C-DD72-1862-CEB0E3997F0C}"/>
              </a:ext>
            </a:extLst>
          </p:cNvPr>
          <p:cNvSpPr>
            <a:spLocks noGrp="1"/>
          </p:cNvSpPr>
          <p:nvPr>
            <p:ph type="title"/>
          </p:nvPr>
        </p:nvSpPr>
        <p:spPr/>
        <p:txBody>
          <a:bodyPr>
            <a:normAutofit/>
          </a:bodyPr>
          <a:lstStyle/>
          <a:p>
            <a:r>
              <a:rPr lang="en-US" dirty="0"/>
              <a:t>DSDV by example</a:t>
            </a:r>
          </a:p>
        </p:txBody>
      </p:sp>
      <p:sp>
        <p:nvSpPr>
          <p:cNvPr id="4" name="object 4"/>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43</a:t>
            </a:r>
          </a:p>
        </p:txBody>
      </p:sp>
    </p:spTree>
  </p:cSld>
  <p:clrMapOvr>
    <a:masterClrMapping/>
  </p:clrMapOvr>
  <p:transition>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3" cstate="print"/>
          <a:stretch>
            <a:fillRect/>
          </a:stretch>
        </p:blipFill>
        <p:spPr>
          <a:xfrm>
            <a:off x="2348293" y="2406190"/>
            <a:ext cx="6163736" cy="3891846"/>
          </a:xfrm>
          <a:prstGeom prst="rect">
            <a:avLst/>
          </a:prstGeom>
        </p:spPr>
      </p:pic>
      <p:sp>
        <p:nvSpPr>
          <p:cNvPr id="5" name="Title 4">
            <a:extLst>
              <a:ext uri="{FF2B5EF4-FFF2-40B4-BE49-F238E27FC236}">
                <a16:creationId xmlns:a16="http://schemas.microsoft.com/office/drawing/2014/main" id="{05C5785B-4CB5-D62E-9864-A12E245F605A}"/>
              </a:ext>
            </a:extLst>
          </p:cNvPr>
          <p:cNvSpPr>
            <a:spLocks noGrp="1"/>
          </p:cNvSpPr>
          <p:nvPr>
            <p:ph type="title"/>
          </p:nvPr>
        </p:nvSpPr>
        <p:spPr/>
        <p:txBody>
          <a:bodyPr/>
          <a:lstStyle/>
          <a:p>
            <a:r>
              <a:rPr lang="en-US" dirty="0"/>
              <a:t>DSDV by example</a:t>
            </a:r>
          </a:p>
        </p:txBody>
      </p:sp>
      <p:sp>
        <p:nvSpPr>
          <p:cNvPr id="4" name="object 4"/>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44</a:t>
            </a:r>
          </a:p>
        </p:txBody>
      </p:sp>
    </p:spTree>
  </p:cSld>
  <p:clrMapOvr>
    <a:masterClrMapping/>
  </p:clrMapOvr>
  <p:transition>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3" cstate="print"/>
          <a:stretch>
            <a:fillRect/>
          </a:stretch>
        </p:blipFill>
        <p:spPr>
          <a:xfrm>
            <a:off x="2320954" y="2406190"/>
            <a:ext cx="6163736" cy="3891846"/>
          </a:xfrm>
          <a:prstGeom prst="rect">
            <a:avLst/>
          </a:prstGeom>
        </p:spPr>
      </p:pic>
      <p:sp>
        <p:nvSpPr>
          <p:cNvPr id="5" name="Title 4">
            <a:extLst>
              <a:ext uri="{FF2B5EF4-FFF2-40B4-BE49-F238E27FC236}">
                <a16:creationId xmlns:a16="http://schemas.microsoft.com/office/drawing/2014/main" id="{A707271B-D7B9-7763-7115-A45525C58773}"/>
              </a:ext>
            </a:extLst>
          </p:cNvPr>
          <p:cNvSpPr>
            <a:spLocks noGrp="1"/>
          </p:cNvSpPr>
          <p:nvPr>
            <p:ph type="title"/>
          </p:nvPr>
        </p:nvSpPr>
        <p:spPr/>
        <p:txBody>
          <a:bodyPr/>
          <a:lstStyle/>
          <a:p>
            <a:r>
              <a:rPr lang="en-US" dirty="0"/>
              <a:t>DSDV by example</a:t>
            </a:r>
          </a:p>
        </p:txBody>
      </p:sp>
      <p:sp>
        <p:nvSpPr>
          <p:cNvPr id="4" name="object 4"/>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45</a:t>
            </a:r>
          </a:p>
        </p:txBody>
      </p:sp>
    </p:spTree>
  </p:cSld>
  <p:clrMapOvr>
    <a:masterClrMapping/>
  </p:clrMapOvr>
  <p:transition>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3" cstate="print"/>
          <a:stretch>
            <a:fillRect/>
          </a:stretch>
        </p:blipFill>
        <p:spPr>
          <a:xfrm>
            <a:off x="2320954" y="2416238"/>
            <a:ext cx="6163736" cy="3891846"/>
          </a:xfrm>
          <a:prstGeom prst="rect">
            <a:avLst/>
          </a:prstGeom>
        </p:spPr>
      </p:pic>
      <p:sp>
        <p:nvSpPr>
          <p:cNvPr id="5" name="Title 4">
            <a:extLst>
              <a:ext uri="{FF2B5EF4-FFF2-40B4-BE49-F238E27FC236}">
                <a16:creationId xmlns:a16="http://schemas.microsoft.com/office/drawing/2014/main" id="{35B43750-0057-79F2-CCC0-292582339D50}"/>
              </a:ext>
            </a:extLst>
          </p:cNvPr>
          <p:cNvSpPr>
            <a:spLocks noGrp="1"/>
          </p:cNvSpPr>
          <p:nvPr>
            <p:ph type="title"/>
          </p:nvPr>
        </p:nvSpPr>
        <p:spPr/>
        <p:txBody>
          <a:bodyPr/>
          <a:lstStyle/>
          <a:p>
            <a:r>
              <a:rPr lang="en-US" dirty="0"/>
              <a:t>DSDV by example</a:t>
            </a:r>
          </a:p>
        </p:txBody>
      </p:sp>
      <p:sp>
        <p:nvSpPr>
          <p:cNvPr id="4" name="object 4"/>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46</a:t>
            </a:r>
          </a:p>
        </p:txBody>
      </p:sp>
    </p:spTree>
  </p:cSld>
  <p:clrMapOvr>
    <a:masterClrMapping/>
  </p:clrMapOvr>
  <p:transition>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3" cstate="print"/>
          <a:stretch>
            <a:fillRect/>
          </a:stretch>
        </p:blipFill>
        <p:spPr>
          <a:xfrm>
            <a:off x="2320954" y="2406190"/>
            <a:ext cx="6163736" cy="3891846"/>
          </a:xfrm>
          <a:prstGeom prst="rect">
            <a:avLst/>
          </a:prstGeom>
        </p:spPr>
      </p:pic>
      <p:sp>
        <p:nvSpPr>
          <p:cNvPr id="5" name="Title 4">
            <a:extLst>
              <a:ext uri="{FF2B5EF4-FFF2-40B4-BE49-F238E27FC236}">
                <a16:creationId xmlns:a16="http://schemas.microsoft.com/office/drawing/2014/main" id="{5E080C99-8B44-19FF-DCDA-1589917AC6E8}"/>
              </a:ext>
            </a:extLst>
          </p:cNvPr>
          <p:cNvSpPr>
            <a:spLocks noGrp="1"/>
          </p:cNvSpPr>
          <p:nvPr>
            <p:ph type="title"/>
          </p:nvPr>
        </p:nvSpPr>
        <p:spPr/>
        <p:txBody>
          <a:bodyPr/>
          <a:lstStyle/>
          <a:p>
            <a:r>
              <a:rPr lang="en-US" dirty="0"/>
              <a:t>DSDV by example</a:t>
            </a:r>
          </a:p>
        </p:txBody>
      </p:sp>
      <p:sp>
        <p:nvSpPr>
          <p:cNvPr id="4" name="object 4"/>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47</a:t>
            </a:r>
          </a:p>
        </p:txBody>
      </p:sp>
    </p:spTree>
  </p:cSld>
  <p:clrMapOvr>
    <a:masterClrMapping/>
  </p:clrMapOvr>
  <p:transition>
    <p:cu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3" cstate="print"/>
          <a:stretch>
            <a:fillRect/>
          </a:stretch>
        </p:blipFill>
        <p:spPr>
          <a:xfrm>
            <a:off x="2320954" y="2406190"/>
            <a:ext cx="6163736" cy="3891846"/>
          </a:xfrm>
          <a:prstGeom prst="rect">
            <a:avLst/>
          </a:prstGeom>
        </p:spPr>
      </p:pic>
      <p:sp>
        <p:nvSpPr>
          <p:cNvPr id="5" name="Title 4">
            <a:extLst>
              <a:ext uri="{FF2B5EF4-FFF2-40B4-BE49-F238E27FC236}">
                <a16:creationId xmlns:a16="http://schemas.microsoft.com/office/drawing/2014/main" id="{BEDF5DF8-C481-D6DF-20FC-2A72C36293CC}"/>
              </a:ext>
            </a:extLst>
          </p:cNvPr>
          <p:cNvSpPr>
            <a:spLocks noGrp="1"/>
          </p:cNvSpPr>
          <p:nvPr>
            <p:ph type="title"/>
          </p:nvPr>
        </p:nvSpPr>
        <p:spPr/>
        <p:txBody>
          <a:bodyPr/>
          <a:lstStyle/>
          <a:p>
            <a:r>
              <a:rPr lang="en-US" dirty="0"/>
              <a:t>DSDV by example</a:t>
            </a:r>
          </a:p>
        </p:txBody>
      </p:sp>
      <p:sp>
        <p:nvSpPr>
          <p:cNvPr id="4" name="object 4"/>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48</a:t>
            </a:r>
          </a:p>
        </p:txBody>
      </p:sp>
    </p:spTree>
  </p:cSld>
  <p:clrMapOvr>
    <a:masterClrMapping/>
  </p:clrMapOvr>
  <p:transition>
    <p:cu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3" cstate="print"/>
          <a:stretch>
            <a:fillRect/>
          </a:stretch>
        </p:blipFill>
        <p:spPr>
          <a:xfrm>
            <a:off x="2320954" y="2406190"/>
            <a:ext cx="6163736" cy="3891846"/>
          </a:xfrm>
          <a:prstGeom prst="rect">
            <a:avLst/>
          </a:prstGeom>
        </p:spPr>
      </p:pic>
      <p:sp>
        <p:nvSpPr>
          <p:cNvPr id="5" name="Title 4">
            <a:extLst>
              <a:ext uri="{FF2B5EF4-FFF2-40B4-BE49-F238E27FC236}">
                <a16:creationId xmlns:a16="http://schemas.microsoft.com/office/drawing/2014/main" id="{C7912279-F021-A608-2829-6A5626FC9E34}"/>
              </a:ext>
            </a:extLst>
          </p:cNvPr>
          <p:cNvSpPr>
            <a:spLocks noGrp="1"/>
          </p:cNvSpPr>
          <p:nvPr>
            <p:ph type="title"/>
          </p:nvPr>
        </p:nvSpPr>
        <p:spPr/>
        <p:txBody>
          <a:bodyPr/>
          <a:lstStyle/>
          <a:p>
            <a:r>
              <a:rPr lang="en-US" dirty="0"/>
              <a:t>DSDV by example</a:t>
            </a:r>
          </a:p>
        </p:txBody>
      </p:sp>
      <p:sp>
        <p:nvSpPr>
          <p:cNvPr id="4" name="object 4"/>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49</a:t>
            </a: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20" dirty="0"/>
              <a:t>WiFi</a:t>
            </a:r>
          </a:p>
        </p:txBody>
      </p:sp>
      <p:sp>
        <p:nvSpPr>
          <p:cNvPr id="3" name="object 3"/>
          <p:cNvSpPr txBox="1"/>
          <p:nvPr/>
        </p:nvSpPr>
        <p:spPr>
          <a:xfrm>
            <a:off x="2113201" y="1811612"/>
            <a:ext cx="8799310" cy="2604785"/>
          </a:xfrm>
          <a:prstGeom prst="rect">
            <a:avLst/>
          </a:prstGeom>
        </p:spPr>
        <p:txBody>
          <a:bodyPr vert="horz" wrap="square" lIns="0" tIns="85568" rIns="0" bIns="0" rtlCol="0">
            <a:spAutoFit/>
          </a:bodyPr>
          <a:lstStyle/>
          <a:p>
            <a:pPr marL="374997" indent="-351088">
              <a:spcBef>
                <a:spcPts val="674"/>
              </a:spcBef>
              <a:buFont typeface="Wingdings" pitchFamily="2" charset="2"/>
              <a:buChar char="q"/>
              <a:tabLst>
                <a:tab pos="376255" algn="l"/>
              </a:tabLst>
            </a:pPr>
            <a:r>
              <a:rPr sz="2400" spc="50" dirty="0">
                <a:solidFill>
                  <a:srgbClr val="22373A"/>
                </a:solidFill>
                <a:cs typeface="Tahoma"/>
              </a:rPr>
              <a:t>WiFi</a:t>
            </a:r>
            <a:r>
              <a:rPr sz="2400" spc="20" dirty="0">
                <a:solidFill>
                  <a:srgbClr val="22373A"/>
                </a:solidFill>
                <a:cs typeface="Tahoma"/>
              </a:rPr>
              <a:t> </a:t>
            </a:r>
            <a:r>
              <a:rPr sz="2400" spc="-119" dirty="0">
                <a:solidFill>
                  <a:srgbClr val="22373A"/>
                </a:solidFill>
                <a:cs typeface="Tahoma"/>
              </a:rPr>
              <a:t>access</a:t>
            </a:r>
            <a:r>
              <a:rPr sz="2400" spc="30" dirty="0">
                <a:solidFill>
                  <a:srgbClr val="22373A"/>
                </a:solidFill>
                <a:cs typeface="Tahoma"/>
              </a:rPr>
              <a:t> </a:t>
            </a:r>
            <a:r>
              <a:rPr sz="2400" spc="-59" dirty="0">
                <a:solidFill>
                  <a:srgbClr val="22373A"/>
                </a:solidFill>
                <a:cs typeface="Tahoma"/>
              </a:rPr>
              <a:t>points</a:t>
            </a:r>
            <a:r>
              <a:rPr sz="2400" spc="20" dirty="0">
                <a:solidFill>
                  <a:srgbClr val="22373A"/>
                </a:solidFill>
                <a:cs typeface="Tahoma"/>
              </a:rPr>
              <a:t> </a:t>
            </a:r>
            <a:r>
              <a:rPr sz="2400" spc="-139" dirty="0">
                <a:solidFill>
                  <a:srgbClr val="22373A"/>
                </a:solidFill>
                <a:cs typeface="Tahoma"/>
              </a:rPr>
              <a:t>are</a:t>
            </a:r>
            <a:r>
              <a:rPr sz="2400" spc="30" dirty="0">
                <a:solidFill>
                  <a:srgbClr val="22373A"/>
                </a:solidFill>
                <a:cs typeface="Tahoma"/>
              </a:rPr>
              <a:t> </a:t>
            </a:r>
            <a:r>
              <a:rPr sz="2400" spc="-69" dirty="0">
                <a:solidFill>
                  <a:srgbClr val="22373A"/>
                </a:solidFill>
                <a:cs typeface="Tahoma"/>
              </a:rPr>
              <a:t>ubiquitous</a:t>
            </a:r>
            <a:endParaRPr sz="2400" dirty="0">
              <a:cs typeface="Tahoma"/>
            </a:endParaRPr>
          </a:p>
          <a:p>
            <a:pPr marL="374997" indent="-351088">
              <a:spcBef>
                <a:spcPts val="466"/>
              </a:spcBef>
              <a:buFont typeface="Wingdings" pitchFamily="2" charset="2"/>
              <a:buChar char="q"/>
              <a:tabLst>
                <a:tab pos="376255" algn="l"/>
              </a:tabLst>
            </a:pPr>
            <a:r>
              <a:rPr sz="2400" spc="-50" dirty="0">
                <a:solidFill>
                  <a:srgbClr val="22373A"/>
                </a:solidFill>
                <a:cs typeface="Tahoma"/>
              </a:rPr>
              <a:t>Recall</a:t>
            </a:r>
            <a:r>
              <a:rPr sz="2400" dirty="0">
                <a:solidFill>
                  <a:srgbClr val="22373A"/>
                </a:solidFill>
                <a:cs typeface="Tahoma"/>
              </a:rPr>
              <a:t> </a:t>
            </a:r>
            <a:r>
              <a:rPr sz="2400" spc="-89" dirty="0">
                <a:solidFill>
                  <a:srgbClr val="22373A"/>
                </a:solidFill>
                <a:cs typeface="Tahoma"/>
              </a:rPr>
              <a:t>our</a:t>
            </a:r>
            <a:r>
              <a:rPr sz="2400" dirty="0">
                <a:solidFill>
                  <a:srgbClr val="22373A"/>
                </a:solidFill>
                <a:cs typeface="Tahoma"/>
              </a:rPr>
              <a:t> </a:t>
            </a:r>
            <a:r>
              <a:rPr sz="2400" spc="-89" dirty="0">
                <a:solidFill>
                  <a:srgbClr val="22373A"/>
                </a:solidFill>
                <a:cs typeface="Tahoma"/>
              </a:rPr>
              <a:t>channel</a:t>
            </a:r>
            <a:r>
              <a:rPr sz="2400" spc="10" dirty="0">
                <a:solidFill>
                  <a:srgbClr val="22373A"/>
                </a:solidFill>
                <a:cs typeface="Tahoma"/>
              </a:rPr>
              <a:t> </a:t>
            </a:r>
            <a:r>
              <a:rPr sz="2400" spc="-69" dirty="0">
                <a:solidFill>
                  <a:srgbClr val="22373A"/>
                </a:solidFill>
                <a:cs typeface="Tahoma"/>
              </a:rPr>
              <a:t>modelling</a:t>
            </a:r>
            <a:endParaRPr sz="2400" dirty="0">
              <a:cs typeface="Tahoma"/>
            </a:endParaRPr>
          </a:p>
          <a:p>
            <a:pPr marL="374997" marR="10067" indent="-351088">
              <a:lnSpc>
                <a:spcPct val="118000"/>
              </a:lnSpc>
              <a:buFont typeface="Wingdings" pitchFamily="2" charset="2"/>
              <a:buChar char="q"/>
              <a:tabLst>
                <a:tab pos="376255" algn="l"/>
              </a:tabLst>
            </a:pPr>
            <a:r>
              <a:rPr sz="2400" spc="-129" dirty="0">
                <a:solidFill>
                  <a:srgbClr val="22373A"/>
                </a:solidFill>
                <a:cs typeface="Tahoma"/>
              </a:rPr>
              <a:t>If</a:t>
            </a:r>
            <a:r>
              <a:rPr sz="2400" spc="40" dirty="0">
                <a:solidFill>
                  <a:srgbClr val="22373A"/>
                </a:solidFill>
                <a:cs typeface="Tahoma"/>
              </a:rPr>
              <a:t> </a:t>
            </a:r>
            <a:r>
              <a:rPr sz="2400" spc="-208" dirty="0">
                <a:solidFill>
                  <a:srgbClr val="22373A"/>
                </a:solidFill>
                <a:cs typeface="Tahoma"/>
              </a:rPr>
              <a:t>we</a:t>
            </a:r>
            <a:r>
              <a:rPr sz="2400" spc="40" dirty="0">
                <a:solidFill>
                  <a:srgbClr val="22373A"/>
                </a:solidFill>
                <a:cs typeface="Tahoma"/>
              </a:rPr>
              <a:t> </a:t>
            </a:r>
            <a:r>
              <a:rPr sz="2400" spc="-139" dirty="0">
                <a:solidFill>
                  <a:srgbClr val="22373A"/>
                </a:solidFill>
                <a:cs typeface="Tahoma"/>
              </a:rPr>
              <a:t>assume</a:t>
            </a:r>
            <a:r>
              <a:rPr sz="2400" spc="50" dirty="0">
                <a:solidFill>
                  <a:srgbClr val="22373A"/>
                </a:solidFill>
                <a:cs typeface="Tahoma"/>
              </a:rPr>
              <a:t> </a:t>
            </a:r>
            <a:r>
              <a:rPr sz="2400" spc="-119" dirty="0">
                <a:solidFill>
                  <a:srgbClr val="22373A"/>
                </a:solidFill>
                <a:cs typeface="Tahoma"/>
              </a:rPr>
              <a:t>free-space</a:t>
            </a:r>
            <a:r>
              <a:rPr sz="2400" spc="40" dirty="0">
                <a:solidFill>
                  <a:srgbClr val="22373A"/>
                </a:solidFill>
                <a:cs typeface="Tahoma"/>
              </a:rPr>
              <a:t> </a:t>
            </a:r>
            <a:r>
              <a:rPr sz="2400" spc="-79" dirty="0">
                <a:solidFill>
                  <a:srgbClr val="22373A"/>
                </a:solidFill>
                <a:cs typeface="Tahoma"/>
              </a:rPr>
              <a:t>model,</a:t>
            </a:r>
            <a:r>
              <a:rPr sz="2400" spc="40" dirty="0">
                <a:solidFill>
                  <a:srgbClr val="22373A"/>
                </a:solidFill>
                <a:cs typeface="Tahoma"/>
              </a:rPr>
              <a:t> </a:t>
            </a:r>
            <a:r>
              <a:rPr sz="2400" spc="-208" dirty="0">
                <a:solidFill>
                  <a:srgbClr val="22373A"/>
                </a:solidFill>
                <a:cs typeface="Tahoma"/>
              </a:rPr>
              <a:t>we</a:t>
            </a:r>
            <a:r>
              <a:rPr sz="2400" spc="50" dirty="0">
                <a:solidFill>
                  <a:srgbClr val="22373A"/>
                </a:solidFill>
                <a:cs typeface="Tahoma"/>
              </a:rPr>
              <a:t> </a:t>
            </a:r>
            <a:r>
              <a:rPr sz="2400" spc="-89" dirty="0">
                <a:solidFill>
                  <a:srgbClr val="22373A"/>
                </a:solidFill>
                <a:cs typeface="Tahoma"/>
              </a:rPr>
              <a:t>can</a:t>
            </a:r>
            <a:r>
              <a:rPr sz="2400" spc="40" dirty="0">
                <a:solidFill>
                  <a:srgbClr val="22373A"/>
                </a:solidFill>
                <a:cs typeface="Tahoma"/>
              </a:rPr>
              <a:t> </a:t>
            </a:r>
            <a:r>
              <a:rPr sz="2400" spc="-79" dirty="0">
                <a:solidFill>
                  <a:srgbClr val="22373A"/>
                </a:solidFill>
                <a:cs typeface="Tahoma"/>
              </a:rPr>
              <a:t>relate</a:t>
            </a:r>
            <a:r>
              <a:rPr sz="2400" spc="50" dirty="0">
                <a:solidFill>
                  <a:srgbClr val="22373A"/>
                </a:solidFill>
                <a:cs typeface="Tahoma"/>
              </a:rPr>
              <a:t> </a:t>
            </a:r>
            <a:r>
              <a:rPr sz="2400" spc="-109" dirty="0">
                <a:solidFill>
                  <a:srgbClr val="22373A"/>
                </a:solidFill>
                <a:cs typeface="Tahoma"/>
              </a:rPr>
              <a:t>received</a:t>
            </a:r>
            <a:r>
              <a:rPr sz="2400" spc="40" dirty="0">
                <a:solidFill>
                  <a:srgbClr val="22373A"/>
                </a:solidFill>
                <a:cs typeface="Tahoma"/>
              </a:rPr>
              <a:t> </a:t>
            </a:r>
            <a:r>
              <a:rPr sz="2400" spc="-79" dirty="0">
                <a:solidFill>
                  <a:srgbClr val="22373A"/>
                </a:solidFill>
                <a:cs typeface="Tahoma"/>
              </a:rPr>
              <a:t>signal </a:t>
            </a:r>
            <a:r>
              <a:rPr sz="2400" spc="-654" dirty="0">
                <a:solidFill>
                  <a:srgbClr val="22373A"/>
                </a:solidFill>
                <a:cs typeface="Tahoma"/>
              </a:rPr>
              <a:t> </a:t>
            </a:r>
            <a:r>
              <a:rPr sz="2400" spc="-79" dirty="0">
                <a:solidFill>
                  <a:srgbClr val="22373A"/>
                </a:solidFill>
                <a:cs typeface="Tahoma"/>
              </a:rPr>
              <a:t>strength</a:t>
            </a:r>
            <a:r>
              <a:rPr sz="2400" spc="20" dirty="0">
                <a:solidFill>
                  <a:srgbClr val="22373A"/>
                </a:solidFill>
                <a:cs typeface="Tahoma"/>
              </a:rPr>
              <a:t> </a:t>
            </a:r>
            <a:r>
              <a:rPr sz="2400" spc="-40" dirty="0">
                <a:solidFill>
                  <a:srgbClr val="22373A"/>
                </a:solidFill>
                <a:cs typeface="Tahoma"/>
              </a:rPr>
              <a:t>(RSSI)</a:t>
            </a:r>
            <a:r>
              <a:rPr sz="2400" spc="30" dirty="0">
                <a:solidFill>
                  <a:srgbClr val="22373A"/>
                </a:solidFill>
                <a:cs typeface="Tahoma"/>
              </a:rPr>
              <a:t> </a:t>
            </a:r>
            <a:r>
              <a:rPr sz="2400" spc="-30" dirty="0">
                <a:solidFill>
                  <a:srgbClr val="22373A"/>
                </a:solidFill>
                <a:cs typeface="Tahoma"/>
              </a:rPr>
              <a:t>to</a:t>
            </a:r>
            <a:r>
              <a:rPr sz="2400" spc="30" dirty="0">
                <a:solidFill>
                  <a:srgbClr val="22373A"/>
                </a:solidFill>
                <a:cs typeface="Tahoma"/>
              </a:rPr>
              <a:t> </a:t>
            </a:r>
            <a:r>
              <a:rPr sz="2400" spc="-79" dirty="0">
                <a:solidFill>
                  <a:srgbClr val="22373A"/>
                </a:solidFill>
                <a:cs typeface="Tahoma"/>
              </a:rPr>
              <a:t>distance</a:t>
            </a:r>
            <a:endParaRPr sz="2400" dirty="0">
              <a:cs typeface="Tahoma"/>
            </a:endParaRPr>
          </a:p>
          <a:p>
            <a:pPr marL="374997" marR="693367" indent="-351088">
              <a:lnSpc>
                <a:spcPct val="118000"/>
              </a:lnSpc>
              <a:spcBef>
                <a:spcPts val="10"/>
              </a:spcBef>
              <a:buFont typeface="Wingdings" pitchFamily="2" charset="2"/>
              <a:buChar char="q"/>
              <a:tabLst>
                <a:tab pos="376255" algn="l"/>
              </a:tabLst>
            </a:pPr>
            <a:r>
              <a:rPr sz="2400" spc="-79" dirty="0">
                <a:solidFill>
                  <a:srgbClr val="22373A"/>
                </a:solidFill>
                <a:cs typeface="Tahoma"/>
              </a:rPr>
              <a:t>Given</a:t>
            </a:r>
            <a:r>
              <a:rPr sz="2400" spc="40" dirty="0">
                <a:solidFill>
                  <a:srgbClr val="22373A"/>
                </a:solidFill>
                <a:cs typeface="Tahoma"/>
              </a:rPr>
              <a:t> </a:t>
            </a:r>
            <a:r>
              <a:rPr sz="2400" spc="-99" dirty="0">
                <a:solidFill>
                  <a:srgbClr val="22373A"/>
                </a:solidFill>
                <a:cs typeface="Tahoma"/>
              </a:rPr>
              <a:t>three</a:t>
            </a:r>
            <a:r>
              <a:rPr sz="2400" spc="40" dirty="0">
                <a:solidFill>
                  <a:srgbClr val="22373A"/>
                </a:solidFill>
                <a:cs typeface="Tahoma"/>
              </a:rPr>
              <a:t> </a:t>
            </a:r>
            <a:r>
              <a:rPr sz="2400" spc="-119" dirty="0">
                <a:solidFill>
                  <a:srgbClr val="22373A"/>
                </a:solidFill>
                <a:cs typeface="Tahoma"/>
              </a:rPr>
              <a:t>or</a:t>
            </a:r>
            <a:r>
              <a:rPr sz="2400" spc="40" dirty="0">
                <a:solidFill>
                  <a:srgbClr val="22373A"/>
                </a:solidFill>
                <a:cs typeface="Tahoma"/>
              </a:rPr>
              <a:t> </a:t>
            </a:r>
            <a:r>
              <a:rPr sz="2400" spc="-139" dirty="0">
                <a:solidFill>
                  <a:srgbClr val="22373A"/>
                </a:solidFill>
                <a:cs typeface="Tahoma"/>
              </a:rPr>
              <a:t>more</a:t>
            </a:r>
            <a:r>
              <a:rPr sz="2400" spc="40" dirty="0">
                <a:solidFill>
                  <a:srgbClr val="22373A"/>
                </a:solidFill>
                <a:cs typeface="Tahoma"/>
              </a:rPr>
              <a:t> </a:t>
            </a:r>
            <a:r>
              <a:rPr sz="2400" spc="-79" dirty="0">
                <a:solidFill>
                  <a:srgbClr val="22373A"/>
                </a:solidFill>
                <a:cs typeface="Tahoma"/>
              </a:rPr>
              <a:t>distance</a:t>
            </a:r>
            <a:r>
              <a:rPr sz="2400" spc="40" dirty="0">
                <a:solidFill>
                  <a:srgbClr val="22373A"/>
                </a:solidFill>
                <a:cs typeface="Tahoma"/>
              </a:rPr>
              <a:t> </a:t>
            </a:r>
            <a:r>
              <a:rPr sz="2400" spc="-119" dirty="0">
                <a:solidFill>
                  <a:srgbClr val="22373A"/>
                </a:solidFill>
                <a:cs typeface="Tahoma"/>
              </a:rPr>
              <a:t>measurements,</a:t>
            </a:r>
            <a:r>
              <a:rPr sz="2400" spc="40" dirty="0">
                <a:solidFill>
                  <a:srgbClr val="22373A"/>
                </a:solidFill>
                <a:cs typeface="Tahoma"/>
              </a:rPr>
              <a:t> </a:t>
            </a:r>
            <a:r>
              <a:rPr sz="2400" spc="-89" dirty="0">
                <a:solidFill>
                  <a:srgbClr val="22373A"/>
                </a:solidFill>
                <a:cs typeface="Tahoma"/>
              </a:rPr>
              <a:t>simple </a:t>
            </a:r>
            <a:r>
              <a:rPr sz="2400" spc="-79" dirty="0">
                <a:solidFill>
                  <a:srgbClr val="22373A"/>
                </a:solidFill>
                <a:cs typeface="Tahoma"/>
              </a:rPr>
              <a:t> </a:t>
            </a:r>
            <a:r>
              <a:rPr sz="2400" spc="-40" dirty="0">
                <a:solidFill>
                  <a:srgbClr val="22373A"/>
                </a:solidFill>
                <a:cs typeface="Tahoma"/>
              </a:rPr>
              <a:t>trilateration</a:t>
            </a:r>
            <a:r>
              <a:rPr sz="2400" spc="20" dirty="0">
                <a:solidFill>
                  <a:srgbClr val="22373A"/>
                </a:solidFill>
                <a:cs typeface="Tahoma"/>
              </a:rPr>
              <a:t> </a:t>
            </a:r>
            <a:r>
              <a:rPr sz="2400" spc="-89" dirty="0">
                <a:solidFill>
                  <a:srgbClr val="22373A"/>
                </a:solidFill>
                <a:cs typeface="Tahoma"/>
              </a:rPr>
              <a:t>can</a:t>
            </a:r>
            <a:r>
              <a:rPr sz="2400" spc="20" dirty="0">
                <a:solidFill>
                  <a:srgbClr val="22373A"/>
                </a:solidFill>
                <a:cs typeface="Tahoma"/>
              </a:rPr>
              <a:t> </a:t>
            </a:r>
            <a:r>
              <a:rPr sz="2400" spc="-99" dirty="0">
                <a:solidFill>
                  <a:srgbClr val="22373A"/>
                </a:solidFill>
                <a:cs typeface="Tahoma"/>
              </a:rPr>
              <a:t>determine</a:t>
            </a:r>
            <a:r>
              <a:rPr sz="2400" spc="20" dirty="0">
                <a:solidFill>
                  <a:srgbClr val="22373A"/>
                </a:solidFill>
                <a:cs typeface="Tahoma"/>
              </a:rPr>
              <a:t> </a:t>
            </a:r>
            <a:r>
              <a:rPr sz="2400" spc="-79" dirty="0">
                <a:solidFill>
                  <a:srgbClr val="22373A"/>
                </a:solidFill>
                <a:cs typeface="Tahoma"/>
              </a:rPr>
              <a:t>the</a:t>
            </a:r>
            <a:r>
              <a:rPr sz="2400" spc="30" dirty="0">
                <a:solidFill>
                  <a:srgbClr val="22373A"/>
                </a:solidFill>
                <a:cs typeface="Tahoma"/>
              </a:rPr>
              <a:t> </a:t>
            </a:r>
            <a:r>
              <a:rPr sz="2400" spc="-50" dirty="0">
                <a:solidFill>
                  <a:srgbClr val="22373A"/>
                </a:solidFill>
                <a:cs typeface="Tahoma"/>
              </a:rPr>
              <a:t>position</a:t>
            </a:r>
            <a:r>
              <a:rPr sz="2400" spc="20" dirty="0">
                <a:solidFill>
                  <a:srgbClr val="22373A"/>
                </a:solidFill>
                <a:cs typeface="Tahoma"/>
              </a:rPr>
              <a:t> </a:t>
            </a:r>
            <a:r>
              <a:rPr sz="2400" spc="-69" dirty="0">
                <a:solidFill>
                  <a:srgbClr val="22373A"/>
                </a:solidFill>
                <a:cs typeface="Tahoma"/>
              </a:rPr>
              <a:t>of</a:t>
            </a:r>
            <a:r>
              <a:rPr sz="2400" spc="20" dirty="0">
                <a:solidFill>
                  <a:srgbClr val="22373A"/>
                </a:solidFill>
                <a:cs typeface="Tahoma"/>
              </a:rPr>
              <a:t> </a:t>
            </a:r>
            <a:r>
              <a:rPr sz="2400" spc="-79" dirty="0">
                <a:solidFill>
                  <a:srgbClr val="22373A"/>
                </a:solidFill>
                <a:cs typeface="Tahoma"/>
              </a:rPr>
              <a:t>the</a:t>
            </a:r>
            <a:r>
              <a:rPr sz="2400" spc="30" dirty="0">
                <a:solidFill>
                  <a:srgbClr val="22373A"/>
                </a:solidFill>
                <a:cs typeface="Tahoma"/>
              </a:rPr>
              <a:t> </a:t>
            </a:r>
            <a:r>
              <a:rPr sz="2400" spc="-99" dirty="0">
                <a:solidFill>
                  <a:srgbClr val="22373A"/>
                </a:solidFill>
                <a:cs typeface="Tahoma"/>
              </a:rPr>
              <a:t>receiver</a:t>
            </a:r>
            <a:endParaRPr sz="2400" dirty="0">
              <a:cs typeface="Tahoma"/>
            </a:endParaRPr>
          </a:p>
        </p:txBody>
      </p:sp>
    </p:spTree>
  </p:cSld>
  <p:clrMapOvr>
    <a:masterClrMapping/>
  </p:clrMapOvr>
  <p:transition>
    <p:cu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59" dirty="0"/>
              <a:t>DS</a:t>
            </a:r>
            <a:r>
              <a:rPr spc="-20" dirty="0"/>
              <a:t>D</a:t>
            </a:r>
            <a:r>
              <a:rPr spc="149" dirty="0"/>
              <a:t>V</a:t>
            </a:r>
          </a:p>
        </p:txBody>
      </p:sp>
      <p:sp>
        <p:nvSpPr>
          <p:cNvPr id="3" name="object 3"/>
          <p:cNvSpPr txBox="1"/>
          <p:nvPr/>
        </p:nvSpPr>
        <p:spPr>
          <a:xfrm>
            <a:off x="2716101" y="1668164"/>
            <a:ext cx="7373923" cy="1760836"/>
          </a:xfrm>
          <a:prstGeom prst="rect">
            <a:avLst/>
          </a:prstGeom>
        </p:spPr>
        <p:txBody>
          <a:bodyPr vert="horz" wrap="square" lIns="0" tIns="85568" rIns="0" bIns="0" rtlCol="0">
            <a:spAutoFit/>
          </a:bodyPr>
          <a:lstStyle/>
          <a:p>
            <a:pPr marL="374997" indent="-351088">
              <a:spcBef>
                <a:spcPts val="674"/>
              </a:spcBef>
              <a:buFont typeface="Wingdings" pitchFamily="2" charset="2"/>
              <a:buChar char="q"/>
              <a:tabLst>
                <a:tab pos="376255" algn="l"/>
              </a:tabLst>
            </a:pPr>
            <a:r>
              <a:rPr sz="2400" spc="-79" dirty="0">
                <a:solidFill>
                  <a:srgbClr val="22373A"/>
                </a:solidFill>
                <a:cs typeface="Tahoma"/>
              </a:rPr>
              <a:t>Handles</a:t>
            </a:r>
            <a:r>
              <a:rPr sz="2400" spc="20" dirty="0">
                <a:solidFill>
                  <a:srgbClr val="22373A"/>
                </a:solidFill>
                <a:cs typeface="Tahoma"/>
              </a:rPr>
              <a:t> </a:t>
            </a:r>
            <a:r>
              <a:rPr sz="2400" spc="-119" dirty="0">
                <a:solidFill>
                  <a:srgbClr val="22373A"/>
                </a:solidFill>
                <a:cs typeface="Tahoma"/>
              </a:rPr>
              <a:t>issues</a:t>
            </a:r>
            <a:r>
              <a:rPr sz="2400" spc="20" dirty="0">
                <a:solidFill>
                  <a:srgbClr val="22373A"/>
                </a:solidFill>
                <a:cs typeface="Tahoma"/>
              </a:rPr>
              <a:t> </a:t>
            </a:r>
            <a:r>
              <a:rPr sz="2400" spc="-50" dirty="0">
                <a:solidFill>
                  <a:srgbClr val="22373A"/>
                </a:solidFill>
                <a:cs typeface="Tahoma"/>
              </a:rPr>
              <a:t>with</a:t>
            </a:r>
            <a:r>
              <a:rPr sz="2400" spc="20" dirty="0">
                <a:solidFill>
                  <a:srgbClr val="22373A"/>
                </a:solidFill>
                <a:cs typeface="Tahoma"/>
              </a:rPr>
              <a:t> </a:t>
            </a:r>
            <a:r>
              <a:rPr sz="2400" spc="-79" dirty="0">
                <a:solidFill>
                  <a:srgbClr val="22373A"/>
                </a:solidFill>
                <a:cs typeface="Tahoma"/>
              </a:rPr>
              <a:t>stale</a:t>
            </a:r>
            <a:r>
              <a:rPr sz="2400" spc="30" dirty="0">
                <a:solidFill>
                  <a:srgbClr val="22373A"/>
                </a:solidFill>
                <a:cs typeface="Tahoma"/>
              </a:rPr>
              <a:t> </a:t>
            </a:r>
            <a:r>
              <a:rPr sz="2400" spc="-69" dirty="0">
                <a:solidFill>
                  <a:srgbClr val="22373A"/>
                </a:solidFill>
                <a:cs typeface="Tahoma"/>
              </a:rPr>
              <a:t>information</a:t>
            </a:r>
            <a:endParaRPr sz="2400" dirty="0">
              <a:cs typeface="Tahoma"/>
            </a:endParaRPr>
          </a:p>
          <a:p>
            <a:pPr marL="374997" marR="96895" indent="-351088">
              <a:lnSpc>
                <a:spcPct val="118000"/>
              </a:lnSpc>
              <a:buFont typeface="Wingdings" pitchFamily="2" charset="2"/>
              <a:buChar char="q"/>
              <a:tabLst>
                <a:tab pos="376255" algn="l"/>
              </a:tabLst>
            </a:pPr>
            <a:r>
              <a:rPr sz="2400" spc="-79" dirty="0">
                <a:solidFill>
                  <a:srgbClr val="22373A"/>
                </a:solidFill>
                <a:cs typeface="Tahoma"/>
              </a:rPr>
              <a:t>Does</a:t>
            </a:r>
            <a:r>
              <a:rPr sz="2400" spc="30" dirty="0">
                <a:solidFill>
                  <a:srgbClr val="22373A"/>
                </a:solidFill>
                <a:cs typeface="Tahoma"/>
              </a:rPr>
              <a:t> </a:t>
            </a:r>
            <a:r>
              <a:rPr sz="2400" spc="-59" dirty="0">
                <a:solidFill>
                  <a:srgbClr val="22373A"/>
                </a:solidFill>
                <a:cs typeface="Tahoma"/>
              </a:rPr>
              <a:t>not</a:t>
            </a:r>
            <a:r>
              <a:rPr sz="2400" spc="30" dirty="0">
                <a:solidFill>
                  <a:srgbClr val="22373A"/>
                </a:solidFill>
                <a:cs typeface="Tahoma"/>
              </a:rPr>
              <a:t> </a:t>
            </a:r>
            <a:r>
              <a:rPr sz="2400" spc="-99" dirty="0">
                <a:solidFill>
                  <a:srgbClr val="22373A"/>
                </a:solidFill>
                <a:cs typeface="Tahoma"/>
              </a:rPr>
              <a:t>scale</a:t>
            </a:r>
            <a:r>
              <a:rPr sz="2400" spc="40" dirty="0">
                <a:solidFill>
                  <a:srgbClr val="22373A"/>
                </a:solidFill>
                <a:cs typeface="Tahoma"/>
              </a:rPr>
              <a:t> </a:t>
            </a:r>
            <a:r>
              <a:rPr sz="2400" spc="-99" dirty="0">
                <a:solidFill>
                  <a:srgbClr val="22373A"/>
                </a:solidFill>
                <a:cs typeface="Tahoma"/>
              </a:rPr>
              <a:t>well</a:t>
            </a:r>
            <a:r>
              <a:rPr sz="2400" spc="30" dirty="0">
                <a:solidFill>
                  <a:srgbClr val="22373A"/>
                </a:solidFill>
                <a:cs typeface="Tahoma"/>
              </a:rPr>
              <a:t> </a:t>
            </a:r>
            <a:r>
              <a:rPr sz="2400" spc="-30" dirty="0">
                <a:solidFill>
                  <a:srgbClr val="22373A"/>
                </a:solidFill>
                <a:cs typeface="Tahoma"/>
              </a:rPr>
              <a:t>to</a:t>
            </a:r>
            <a:r>
              <a:rPr sz="2400" spc="40" dirty="0">
                <a:solidFill>
                  <a:srgbClr val="22373A"/>
                </a:solidFill>
                <a:cs typeface="Tahoma"/>
              </a:rPr>
              <a:t> </a:t>
            </a:r>
            <a:r>
              <a:rPr sz="2400" spc="-109" dirty="0">
                <a:solidFill>
                  <a:srgbClr val="22373A"/>
                </a:solidFill>
                <a:cs typeface="Tahoma"/>
              </a:rPr>
              <a:t>very</a:t>
            </a:r>
            <a:r>
              <a:rPr sz="2400" spc="30" dirty="0">
                <a:solidFill>
                  <a:srgbClr val="22373A"/>
                </a:solidFill>
                <a:cs typeface="Tahoma"/>
              </a:rPr>
              <a:t> </a:t>
            </a:r>
            <a:r>
              <a:rPr sz="2400" spc="-109" dirty="0">
                <a:solidFill>
                  <a:srgbClr val="22373A"/>
                </a:solidFill>
                <a:cs typeface="Tahoma"/>
              </a:rPr>
              <a:t>large</a:t>
            </a:r>
            <a:r>
              <a:rPr sz="2400" spc="40" dirty="0">
                <a:solidFill>
                  <a:srgbClr val="22373A"/>
                </a:solidFill>
                <a:cs typeface="Tahoma"/>
              </a:rPr>
              <a:t> </a:t>
            </a:r>
            <a:r>
              <a:rPr sz="2400" spc="-109" dirty="0">
                <a:solidFill>
                  <a:srgbClr val="22373A"/>
                </a:solidFill>
                <a:cs typeface="Tahoma"/>
              </a:rPr>
              <a:t>networks,</a:t>
            </a:r>
            <a:r>
              <a:rPr sz="2400" spc="30" dirty="0">
                <a:solidFill>
                  <a:srgbClr val="22373A"/>
                </a:solidFill>
                <a:cs typeface="Tahoma"/>
              </a:rPr>
              <a:t> </a:t>
            </a:r>
            <a:r>
              <a:rPr sz="2400" spc="-129" dirty="0">
                <a:solidFill>
                  <a:srgbClr val="22373A"/>
                </a:solidFill>
                <a:cs typeface="Tahoma"/>
              </a:rPr>
              <a:t>as</a:t>
            </a:r>
            <a:r>
              <a:rPr sz="2400" spc="40" dirty="0">
                <a:solidFill>
                  <a:srgbClr val="22373A"/>
                </a:solidFill>
                <a:cs typeface="Tahoma"/>
              </a:rPr>
              <a:t> </a:t>
            </a:r>
            <a:r>
              <a:rPr sz="2400" spc="-59" dirty="0">
                <a:solidFill>
                  <a:srgbClr val="22373A"/>
                </a:solidFill>
                <a:cs typeface="Tahoma"/>
              </a:rPr>
              <a:t>routing</a:t>
            </a:r>
            <a:r>
              <a:rPr sz="2400" spc="30" dirty="0">
                <a:solidFill>
                  <a:srgbClr val="22373A"/>
                </a:solidFill>
                <a:cs typeface="Tahoma"/>
              </a:rPr>
              <a:t> </a:t>
            </a:r>
            <a:r>
              <a:rPr sz="2400" spc="-79" dirty="0">
                <a:solidFill>
                  <a:srgbClr val="22373A"/>
                </a:solidFill>
                <a:cs typeface="Tahoma"/>
              </a:rPr>
              <a:t>tables </a:t>
            </a:r>
            <a:r>
              <a:rPr sz="2400" spc="-644" dirty="0">
                <a:solidFill>
                  <a:srgbClr val="22373A"/>
                </a:solidFill>
                <a:cs typeface="Tahoma"/>
              </a:rPr>
              <a:t> </a:t>
            </a:r>
            <a:r>
              <a:rPr sz="2400" spc="-89" dirty="0">
                <a:solidFill>
                  <a:srgbClr val="22373A"/>
                </a:solidFill>
                <a:cs typeface="Tahoma"/>
              </a:rPr>
              <a:t>for</a:t>
            </a:r>
            <a:r>
              <a:rPr sz="2400" spc="20" dirty="0">
                <a:solidFill>
                  <a:srgbClr val="22373A"/>
                </a:solidFill>
                <a:cs typeface="Tahoma"/>
              </a:rPr>
              <a:t> </a:t>
            </a:r>
            <a:r>
              <a:rPr sz="2400" spc="-30" dirty="0">
                <a:solidFill>
                  <a:srgbClr val="22373A"/>
                </a:solidFill>
                <a:cs typeface="Tahoma"/>
              </a:rPr>
              <a:t>all</a:t>
            </a:r>
            <a:r>
              <a:rPr sz="2400" spc="30" dirty="0">
                <a:solidFill>
                  <a:srgbClr val="22373A"/>
                </a:solidFill>
                <a:cs typeface="Tahoma"/>
              </a:rPr>
              <a:t> </a:t>
            </a:r>
            <a:r>
              <a:rPr sz="2400" spc="-69" dirty="0">
                <a:solidFill>
                  <a:srgbClr val="22373A"/>
                </a:solidFill>
                <a:cs typeface="Tahoma"/>
              </a:rPr>
              <a:t>destinations</a:t>
            </a:r>
            <a:r>
              <a:rPr sz="2400" spc="30" dirty="0">
                <a:solidFill>
                  <a:srgbClr val="22373A"/>
                </a:solidFill>
                <a:cs typeface="Tahoma"/>
              </a:rPr>
              <a:t> </a:t>
            </a:r>
            <a:r>
              <a:rPr sz="2400" spc="-149" dirty="0">
                <a:solidFill>
                  <a:srgbClr val="22373A"/>
                </a:solidFill>
                <a:cs typeface="Tahoma"/>
              </a:rPr>
              <a:t>need</a:t>
            </a:r>
            <a:r>
              <a:rPr sz="2400" spc="30" dirty="0">
                <a:solidFill>
                  <a:srgbClr val="22373A"/>
                </a:solidFill>
                <a:cs typeface="Tahoma"/>
              </a:rPr>
              <a:t> </a:t>
            </a:r>
            <a:r>
              <a:rPr sz="2400" spc="-30" dirty="0">
                <a:solidFill>
                  <a:srgbClr val="22373A"/>
                </a:solidFill>
                <a:cs typeface="Tahoma"/>
              </a:rPr>
              <a:t>to</a:t>
            </a:r>
            <a:r>
              <a:rPr sz="2400" spc="30" dirty="0">
                <a:solidFill>
                  <a:srgbClr val="22373A"/>
                </a:solidFill>
                <a:cs typeface="Tahoma"/>
              </a:rPr>
              <a:t> </a:t>
            </a:r>
            <a:r>
              <a:rPr sz="2400" spc="-109" dirty="0">
                <a:solidFill>
                  <a:srgbClr val="22373A"/>
                </a:solidFill>
                <a:cs typeface="Tahoma"/>
              </a:rPr>
              <a:t>be</a:t>
            </a:r>
            <a:r>
              <a:rPr sz="2400" spc="30" dirty="0">
                <a:solidFill>
                  <a:srgbClr val="22373A"/>
                </a:solidFill>
                <a:cs typeface="Tahoma"/>
              </a:rPr>
              <a:t> </a:t>
            </a:r>
            <a:r>
              <a:rPr sz="2400" spc="-79" dirty="0">
                <a:solidFill>
                  <a:srgbClr val="22373A"/>
                </a:solidFill>
                <a:cs typeface="Tahoma"/>
              </a:rPr>
              <a:t>maintained</a:t>
            </a:r>
            <a:endParaRPr sz="2400" dirty="0">
              <a:cs typeface="Tahoma"/>
            </a:endParaRPr>
          </a:p>
          <a:p>
            <a:pPr marL="374997" indent="-351088">
              <a:spcBef>
                <a:spcPts val="466"/>
              </a:spcBef>
              <a:buFont typeface="Wingdings" pitchFamily="2" charset="2"/>
              <a:buChar char="q"/>
              <a:tabLst>
                <a:tab pos="376255" algn="l"/>
              </a:tabLst>
            </a:pPr>
            <a:r>
              <a:rPr sz="2400" spc="-10" dirty="0">
                <a:solidFill>
                  <a:srgbClr val="22373A"/>
                </a:solidFill>
                <a:cs typeface="Tahoma"/>
              </a:rPr>
              <a:t>As</a:t>
            </a:r>
            <a:r>
              <a:rPr sz="2400" spc="30" dirty="0">
                <a:solidFill>
                  <a:srgbClr val="22373A"/>
                </a:solidFill>
                <a:cs typeface="Tahoma"/>
              </a:rPr>
              <a:t> </a:t>
            </a:r>
            <a:r>
              <a:rPr sz="2400" spc="-79" dirty="0">
                <a:solidFill>
                  <a:srgbClr val="22373A"/>
                </a:solidFill>
                <a:cs typeface="Tahoma"/>
              </a:rPr>
              <a:t>tables</a:t>
            </a:r>
            <a:r>
              <a:rPr sz="2400" spc="40" dirty="0">
                <a:solidFill>
                  <a:srgbClr val="22373A"/>
                </a:solidFill>
                <a:cs typeface="Tahoma"/>
              </a:rPr>
              <a:t> </a:t>
            </a:r>
            <a:r>
              <a:rPr sz="2400" spc="-129" dirty="0">
                <a:solidFill>
                  <a:srgbClr val="22373A"/>
                </a:solidFill>
                <a:cs typeface="Tahoma"/>
              </a:rPr>
              <a:t>grow</a:t>
            </a:r>
            <a:r>
              <a:rPr sz="2400" spc="40" dirty="0">
                <a:solidFill>
                  <a:srgbClr val="22373A"/>
                </a:solidFill>
                <a:cs typeface="Tahoma"/>
              </a:rPr>
              <a:t> </a:t>
            </a:r>
            <a:r>
              <a:rPr sz="2400" spc="-40" dirty="0">
                <a:solidFill>
                  <a:srgbClr val="22373A"/>
                </a:solidFill>
                <a:cs typeface="Tahoma"/>
              </a:rPr>
              <a:t>in</a:t>
            </a:r>
            <a:r>
              <a:rPr sz="2400" spc="40" dirty="0">
                <a:solidFill>
                  <a:srgbClr val="22373A"/>
                </a:solidFill>
                <a:cs typeface="Tahoma"/>
              </a:rPr>
              <a:t> </a:t>
            </a:r>
            <a:r>
              <a:rPr sz="2400" spc="-89" dirty="0">
                <a:solidFill>
                  <a:srgbClr val="22373A"/>
                </a:solidFill>
                <a:cs typeface="Tahoma"/>
              </a:rPr>
              <a:t>size,</a:t>
            </a:r>
            <a:r>
              <a:rPr sz="2400" spc="30" dirty="0">
                <a:solidFill>
                  <a:srgbClr val="22373A"/>
                </a:solidFill>
                <a:cs typeface="Tahoma"/>
              </a:rPr>
              <a:t> </a:t>
            </a:r>
            <a:r>
              <a:rPr sz="2400" spc="-89" dirty="0">
                <a:solidFill>
                  <a:srgbClr val="22373A"/>
                </a:solidFill>
                <a:cs typeface="Tahoma"/>
              </a:rPr>
              <a:t>they</a:t>
            </a:r>
            <a:r>
              <a:rPr sz="2400" spc="40" dirty="0">
                <a:solidFill>
                  <a:srgbClr val="22373A"/>
                </a:solidFill>
                <a:cs typeface="Tahoma"/>
              </a:rPr>
              <a:t> </a:t>
            </a:r>
            <a:r>
              <a:rPr sz="2400" spc="-119" dirty="0">
                <a:solidFill>
                  <a:srgbClr val="22373A"/>
                </a:solidFill>
                <a:cs typeface="Tahoma"/>
              </a:rPr>
              <a:t>consume</a:t>
            </a:r>
            <a:r>
              <a:rPr sz="2400" spc="40" dirty="0">
                <a:solidFill>
                  <a:srgbClr val="22373A"/>
                </a:solidFill>
                <a:cs typeface="Tahoma"/>
              </a:rPr>
              <a:t> </a:t>
            </a:r>
            <a:r>
              <a:rPr sz="2400" spc="-139" dirty="0">
                <a:solidFill>
                  <a:srgbClr val="22373A"/>
                </a:solidFill>
                <a:cs typeface="Tahoma"/>
              </a:rPr>
              <a:t>more</a:t>
            </a:r>
            <a:r>
              <a:rPr sz="2400" spc="40" dirty="0">
                <a:solidFill>
                  <a:srgbClr val="22373A"/>
                </a:solidFill>
                <a:cs typeface="Tahoma"/>
              </a:rPr>
              <a:t> </a:t>
            </a:r>
            <a:r>
              <a:rPr sz="2400" spc="-109" dirty="0">
                <a:solidFill>
                  <a:srgbClr val="22373A"/>
                </a:solidFill>
                <a:cs typeface="Tahoma"/>
              </a:rPr>
              <a:t>network</a:t>
            </a:r>
            <a:r>
              <a:rPr sz="2400" spc="30" dirty="0">
                <a:solidFill>
                  <a:srgbClr val="22373A"/>
                </a:solidFill>
                <a:cs typeface="Tahoma"/>
              </a:rPr>
              <a:t> </a:t>
            </a:r>
            <a:r>
              <a:rPr sz="2400" spc="-119" dirty="0">
                <a:solidFill>
                  <a:srgbClr val="22373A"/>
                </a:solidFill>
                <a:cs typeface="Tahoma"/>
              </a:rPr>
              <a:t>overhead</a:t>
            </a:r>
            <a:endParaRPr sz="2400" dirty="0">
              <a:cs typeface="Tahoma"/>
            </a:endParaRPr>
          </a:p>
        </p:txBody>
      </p:sp>
    </p:spTree>
  </p:cSld>
  <p:clrMapOvr>
    <a:masterClrMapping/>
  </p:clrMapOvr>
  <p:transition>
    <p:cu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82454" y="2003558"/>
            <a:ext cx="5027091" cy="1327651"/>
          </a:xfrm>
          <a:prstGeom prst="rect">
            <a:avLst/>
          </a:prstGeom>
        </p:spPr>
        <p:txBody>
          <a:bodyPr vert="horz" wrap="square" lIns="0" tIns="235311" rIns="0" bIns="0" rtlCol="0">
            <a:spAutoFit/>
          </a:bodyPr>
          <a:lstStyle/>
          <a:p>
            <a:pPr marL="25168" algn="ctr">
              <a:spcBef>
                <a:spcPts val="1853"/>
              </a:spcBef>
            </a:pPr>
            <a:r>
              <a:rPr sz="3600" b="1" spc="-50" dirty="0">
                <a:solidFill>
                  <a:srgbClr val="002D86"/>
                </a:solidFill>
                <a:cs typeface="Arial"/>
              </a:rPr>
              <a:t>Routing</a:t>
            </a:r>
            <a:r>
              <a:rPr sz="3600" b="1" spc="208" dirty="0">
                <a:solidFill>
                  <a:srgbClr val="002D86"/>
                </a:solidFill>
                <a:cs typeface="Arial"/>
              </a:rPr>
              <a:t> </a:t>
            </a:r>
            <a:r>
              <a:rPr sz="3600" b="1" spc="-89" dirty="0">
                <a:solidFill>
                  <a:srgbClr val="002D86"/>
                </a:solidFill>
                <a:cs typeface="Arial"/>
              </a:rPr>
              <a:t>and</a:t>
            </a:r>
            <a:r>
              <a:rPr sz="3600" b="1" spc="218" dirty="0">
                <a:solidFill>
                  <a:srgbClr val="002D86"/>
                </a:solidFill>
                <a:cs typeface="Arial"/>
              </a:rPr>
              <a:t> </a:t>
            </a:r>
            <a:r>
              <a:rPr sz="3600" b="1" spc="-40" dirty="0">
                <a:solidFill>
                  <a:srgbClr val="002D86"/>
                </a:solidFill>
                <a:cs typeface="Arial"/>
              </a:rPr>
              <a:t>Networking</a:t>
            </a:r>
            <a:endParaRPr sz="3600" dirty="0">
              <a:solidFill>
                <a:srgbClr val="002D86"/>
              </a:solidFill>
              <a:cs typeface="Arial"/>
            </a:endParaRPr>
          </a:p>
          <a:p>
            <a:pPr marL="32718" algn="ctr">
              <a:spcBef>
                <a:spcPts val="1328"/>
              </a:spcBef>
            </a:pPr>
            <a:r>
              <a:rPr sz="2400" b="1" spc="-139" dirty="0">
                <a:solidFill>
                  <a:srgbClr val="002D86"/>
                </a:solidFill>
                <a:cs typeface="Arial"/>
              </a:rPr>
              <a:t>Resource</a:t>
            </a:r>
            <a:r>
              <a:rPr lang="en-GB" sz="2400" b="1" spc="159" dirty="0">
                <a:solidFill>
                  <a:srgbClr val="002D86"/>
                </a:solidFill>
                <a:cs typeface="Arial"/>
              </a:rPr>
              <a:t>-</a:t>
            </a:r>
            <a:r>
              <a:rPr sz="2400" b="1" spc="-109" dirty="0">
                <a:solidFill>
                  <a:srgbClr val="002D86"/>
                </a:solidFill>
                <a:cs typeface="Arial"/>
              </a:rPr>
              <a:t>constrained</a:t>
            </a:r>
            <a:r>
              <a:rPr sz="2400" b="1" spc="159" dirty="0">
                <a:solidFill>
                  <a:srgbClr val="002D86"/>
                </a:solidFill>
                <a:cs typeface="Arial"/>
              </a:rPr>
              <a:t> </a:t>
            </a:r>
            <a:r>
              <a:rPr sz="2400" b="1" spc="-69" dirty="0">
                <a:solidFill>
                  <a:srgbClr val="002D86"/>
                </a:solidFill>
                <a:cs typeface="Arial"/>
              </a:rPr>
              <a:t>routing</a:t>
            </a:r>
            <a:endParaRPr sz="2400" dirty="0">
              <a:solidFill>
                <a:srgbClr val="002D86"/>
              </a:solidFill>
              <a:cs typeface="Arial"/>
            </a:endParaRPr>
          </a:p>
        </p:txBody>
      </p:sp>
      <p:sp>
        <p:nvSpPr>
          <p:cNvPr id="3" name="object 3"/>
          <p:cNvSpPr txBox="1">
            <a:spLocks noGrp="1"/>
          </p:cNvSpPr>
          <p:nvPr>
            <p:ph type="sldNum" sz="quarter" idx="7"/>
          </p:nvPr>
        </p:nvSpPr>
        <p:spPr>
          <a:xfrm>
            <a:off x="16948560" y="13149037"/>
            <a:ext cx="9642547" cy="299819"/>
          </a:xfrm>
          <a:prstGeom prst="rect">
            <a:avLst/>
          </a:prstGeom>
        </p:spPr>
        <p:txBody>
          <a:bodyPr vert="horz" wrap="square" lIns="0" tIns="55365" rIns="0" bIns="0" rtlCol="0" anchor="ctr">
            <a:spAutoFit/>
          </a:bodyPr>
          <a:lstStyle/>
          <a:p>
            <a:pPr marL="75503">
              <a:spcBef>
                <a:spcPts val="434"/>
              </a:spcBef>
            </a:pPr>
            <a:r>
              <a:rPr spc="-50" dirty="0"/>
              <a:t>62</a:t>
            </a:r>
          </a:p>
        </p:txBody>
      </p:sp>
    </p:spTree>
  </p:cSld>
  <p:clrMapOvr>
    <a:masterClrMapping/>
  </p:clrMapOvr>
  <p:transition>
    <p:cu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139" dirty="0"/>
              <a:t>Resource</a:t>
            </a:r>
            <a:r>
              <a:rPr lang="en-GB" spc="159" dirty="0"/>
              <a:t>-</a:t>
            </a:r>
            <a:r>
              <a:rPr spc="-109" dirty="0"/>
              <a:t>constrained</a:t>
            </a:r>
            <a:r>
              <a:rPr spc="168" dirty="0"/>
              <a:t> </a:t>
            </a:r>
            <a:r>
              <a:rPr spc="-69" dirty="0"/>
              <a:t>routing</a:t>
            </a:r>
          </a:p>
        </p:txBody>
      </p:sp>
      <p:sp>
        <p:nvSpPr>
          <p:cNvPr id="3" name="object 3"/>
          <p:cNvSpPr txBox="1"/>
          <p:nvPr/>
        </p:nvSpPr>
        <p:spPr>
          <a:xfrm>
            <a:off x="2474942" y="2227305"/>
            <a:ext cx="7511083" cy="1322639"/>
          </a:xfrm>
          <a:prstGeom prst="rect">
            <a:avLst/>
          </a:prstGeom>
        </p:spPr>
        <p:txBody>
          <a:bodyPr vert="horz" wrap="square" lIns="0" tIns="85568" rIns="0" bIns="0" rtlCol="0">
            <a:spAutoFit/>
          </a:bodyPr>
          <a:lstStyle/>
          <a:p>
            <a:pPr marL="374997" indent="-351088">
              <a:spcBef>
                <a:spcPts val="674"/>
              </a:spcBef>
              <a:buFont typeface="Wingdings" pitchFamily="2" charset="2"/>
              <a:buChar char="q"/>
              <a:tabLst>
                <a:tab pos="376255" algn="l"/>
              </a:tabLst>
            </a:pPr>
            <a:r>
              <a:rPr sz="2400" spc="-79" dirty="0">
                <a:solidFill>
                  <a:srgbClr val="22373A"/>
                </a:solidFill>
                <a:cs typeface="Tahoma"/>
              </a:rPr>
              <a:t>Nodes</a:t>
            </a:r>
            <a:r>
              <a:rPr sz="2400" spc="30" dirty="0">
                <a:solidFill>
                  <a:srgbClr val="22373A"/>
                </a:solidFill>
                <a:cs typeface="Tahoma"/>
              </a:rPr>
              <a:t> </a:t>
            </a:r>
            <a:r>
              <a:rPr sz="2400" spc="-129" dirty="0">
                <a:solidFill>
                  <a:srgbClr val="22373A"/>
                </a:solidFill>
                <a:cs typeface="Tahoma"/>
              </a:rPr>
              <a:t>may</a:t>
            </a:r>
            <a:r>
              <a:rPr sz="2400" spc="40" dirty="0">
                <a:solidFill>
                  <a:srgbClr val="22373A"/>
                </a:solidFill>
                <a:cs typeface="Tahoma"/>
              </a:rPr>
              <a:t> </a:t>
            </a:r>
            <a:r>
              <a:rPr sz="2400" spc="-109" dirty="0">
                <a:solidFill>
                  <a:srgbClr val="22373A"/>
                </a:solidFill>
                <a:cs typeface="Tahoma"/>
              </a:rPr>
              <a:t>be</a:t>
            </a:r>
            <a:r>
              <a:rPr sz="2400" spc="40" dirty="0">
                <a:solidFill>
                  <a:srgbClr val="22373A"/>
                </a:solidFill>
                <a:cs typeface="Tahoma"/>
              </a:rPr>
              <a:t> </a:t>
            </a:r>
            <a:r>
              <a:rPr sz="2400" spc="-129" dirty="0">
                <a:solidFill>
                  <a:srgbClr val="22373A"/>
                </a:solidFill>
                <a:cs typeface="Tahoma"/>
              </a:rPr>
              <a:t>energy</a:t>
            </a:r>
            <a:r>
              <a:rPr sz="2400" spc="30" dirty="0">
                <a:solidFill>
                  <a:srgbClr val="22373A"/>
                </a:solidFill>
                <a:cs typeface="Tahoma"/>
              </a:rPr>
              <a:t> </a:t>
            </a:r>
            <a:r>
              <a:rPr sz="2400" spc="-119" dirty="0">
                <a:solidFill>
                  <a:srgbClr val="22373A"/>
                </a:solidFill>
                <a:cs typeface="Tahoma"/>
              </a:rPr>
              <a:t>or</a:t>
            </a:r>
            <a:r>
              <a:rPr sz="2400" spc="40" dirty="0">
                <a:solidFill>
                  <a:srgbClr val="22373A"/>
                </a:solidFill>
                <a:cs typeface="Tahoma"/>
              </a:rPr>
              <a:t> </a:t>
            </a:r>
            <a:r>
              <a:rPr sz="2400" spc="-59" dirty="0">
                <a:solidFill>
                  <a:srgbClr val="22373A"/>
                </a:solidFill>
                <a:cs typeface="Tahoma"/>
              </a:rPr>
              <a:t>computationally</a:t>
            </a:r>
            <a:r>
              <a:rPr sz="2400" spc="40" dirty="0">
                <a:solidFill>
                  <a:srgbClr val="22373A"/>
                </a:solidFill>
                <a:cs typeface="Tahoma"/>
              </a:rPr>
              <a:t> </a:t>
            </a:r>
            <a:r>
              <a:rPr sz="2400" spc="-50" dirty="0">
                <a:solidFill>
                  <a:srgbClr val="22373A"/>
                </a:solidFill>
                <a:cs typeface="Tahoma"/>
              </a:rPr>
              <a:t>limited</a:t>
            </a:r>
            <a:endParaRPr sz="2400" dirty="0">
              <a:cs typeface="Tahoma"/>
            </a:endParaRPr>
          </a:p>
          <a:p>
            <a:pPr marL="374997" indent="-351088">
              <a:spcBef>
                <a:spcPts val="466"/>
              </a:spcBef>
              <a:buFont typeface="Wingdings" pitchFamily="2" charset="2"/>
              <a:buChar char="q"/>
              <a:tabLst>
                <a:tab pos="376255" algn="l"/>
              </a:tabLst>
            </a:pPr>
            <a:r>
              <a:rPr sz="2400" spc="-99" dirty="0">
                <a:solidFill>
                  <a:srgbClr val="22373A"/>
                </a:solidFill>
                <a:cs typeface="Tahoma"/>
              </a:rPr>
              <a:t>Need</a:t>
            </a:r>
            <a:r>
              <a:rPr sz="2400" spc="20" dirty="0">
                <a:solidFill>
                  <a:srgbClr val="22373A"/>
                </a:solidFill>
                <a:cs typeface="Tahoma"/>
              </a:rPr>
              <a:t> </a:t>
            </a:r>
            <a:r>
              <a:rPr sz="2400" spc="-139" dirty="0">
                <a:solidFill>
                  <a:srgbClr val="22373A"/>
                </a:solidFill>
                <a:cs typeface="Tahoma"/>
              </a:rPr>
              <a:t>more</a:t>
            </a:r>
            <a:r>
              <a:rPr sz="2400" spc="30" dirty="0">
                <a:solidFill>
                  <a:srgbClr val="22373A"/>
                </a:solidFill>
                <a:cs typeface="Tahoma"/>
              </a:rPr>
              <a:t> </a:t>
            </a:r>
            <a:r>
              <a:rPr sz="2400" spc="-69" dirty="0">
                <a:solidFill>
                  <a:srgbClr val="22373A"/>
                </a:solidFill>
                <a:cs typeface="Tahoma"/>
              </a:rPr>
              <a:t>efficient</a:t>
            </a:r>
            <a:r>
              <a:rPr sz="2400" spc="30" dirty="0">
                <a:solidFill>
                  <a:srgbClr val="22373A"/>
                </a:solidFill>
                <a:cs typeface="Tahoma"/>
              </a:rPr>
              <a:t> </a:t>
            </a:r>
            <a:r>
              <a:rPr sz="2400" spc="-89" dirty="0">
                <a:solidFill>
                  <a:srgbClr val="22373A"/>
                </a:solidFill>
                <a:cs typeface="Tahoma"/>
              </a:rPr>
              <a:t>techniques</a:t>
            </a:r>
            <a:r>
              <a:rPr sz="2400" spc="20" dirty="0">
                <a:solidFill>
                  <a:srgbClr val="22373A"/>
                </a:solidFill>
                <a:cs typeface="Tahoma"/>
              </a:rPr>
              <a:t> </a:t>
            </a:r>
            <a:r>
              <a:rPr sz="2400" spc="-89" dirty="0">
                <a:solidFill>
                  <a:srgbClr val="22373A"/>
                </a:solidFill>
                <a:cs typeface="Tahoma"/>
              </a:rPr>
              <a:t>for</a:t>
            </a:r>
            <a:r>
              <a:rPr sz="2400" spc="30" dirty="0">
                <a:solidFill>
                  <a:srgbClr val="22373A"/>
                </a:solidFill>
                <a:cs typeface="Tahoma"/>
              </a:rPr>
              <a:t> </a:t>
            </a:r>
            <a:r>
              <a:rPr sz="2400" spc="-59" dirty="0">
                <a:solidFill>
                  <a:srgbClr val="22373A"/>
                </a:solidFill>
                <a:cs typeface="Tahoma"/>
              </a:rPr>
              <a:t>routing</a:t>
            </a:r>
            <a:r>
              <a:rPr sz="2400" spc="30" dirty="0">
                <a:solidFill>
                  <a:srgbClr val="22373A"/>
                </a:solidFill>
                <a:cs typeface="Tahoma"/>
              </a:rPr>
              <a:t> </a:t>
            </a:r>
            <a:r>
              <a:rPr sz="2400" spc="-69" dirty="0">
                <a:solidFill>
                  <a:srgbClr val="22373A"/>
                </a:solidFill>
                <a:cs typeface="Tahoma"/>
              </a:rPr>
              <a:t>data</a:t>
            </a:r>
            <a:endParaRPr sz="2400" dirty="0">
              <a:cs typeface="Tahoma"/>
            </a:endParaRPr>
          </a:p>
          <a:p>
            <a:pPr marL="374997" indent="-351088">
              <a:spcBef>
                <a:spcPts val="476"/>
              </a:spcBef>
              <a:buFont typeface="Wingdings" pitchFamily="2" charset="2"/>
              <a:buChar char="q"/>
              <a:tabLst>
                <a:tab pos="376255" algn="l"/>
              </a:tabLst>
            </a:pPr>
            <a:r>
              <a:rPr sz="2400" spc="-20" dirty="0">
                <a:solidFill>
                  <a:srgbClr val="22373A"/>
                </a:solidFill>
                <a:cs typeface="Tahoma"/>
              </a:rPr>
              <a:t>May</a:t>
            </a:r>
            <a:r>
              <a:rPr sz="2400" spc="40" dirty="0">
                <a:solidFill>
                  <a:srgbClr val="22373A"/>
                </a:solidFill>
                <a:cs typeface="Tahoma"/>
              </a:rPr>
              <a:t> </a:t>
            </a:r>
            <a:r>
              <a:rPr sz="2400" spc="-59" dirty="0">
                <a:solidFill>
                  <a:srgbClr val="22373A"/>
                </a:solidFill>
                <a:cs typeface="Tahoma"/>
              </a:rPr>
              <a:t>not</a:t>
            </a:r>
            <a:r>
              <a:rPr sz="2400" spc="40" dirty="0">
                <a:solidFill>
                  <a:srgbClr val="22373A"/>
                </a:solidFill>
                <a:cs typeface="Tahoma"/>
              </a:rPr>
              <a:t> </a:t>
            </a:r>
            <a:r>
              <a:rPr sz="2400" spc="-129" dirty="0">
                <a:solidFill>
                  <a:srgbClr val="22373A"/>
                </a:solidFill>
                <a:cs typeface="Tahoma"/>
              </a:rPr>
              <a:t>have</a:t>
            </a:r>
            <a:r>
              <a:rPr sz="2400" spc="40" dirty="0">
                <a:solidFill>
                  <a:srgbClr val="22373A"/>
                </a:solidFill>
                <a:cs typeface="Tahoma"/>
              </a:rPr>
              <a:t> </a:t>
            </a:r>
            <a:r>
              <a:rPr sz="2400" spc="-119" dirty="0">
                <a:solidFill>
                  <a:srgbClr val="22373A"/>
                </a:solidFill>
                <a:cs typeface="Tahoma"/>
              </a:rPr>
              <a:t>space</a:t>
            </a:r>
            <a:r>
              <a:rPr sz="2400" spc="40" dirty="0">
                <a:solidFill>
                  <a:srgbClr val="22373A"/>
                </a:solidFill>
                <a:cs typeface="Tahoma"/>
              </a:rPr>
              <a:t> </a:t>
            </a:r>
            <a:r>
              <a:rPr sz="2400" spc="-119" dirty="0">
                <a:solidFill>
                  <a:srgbClr val="22373A"/>
                </a:solidFill>
                <a:cs typeface="Tahoma"/>
              </a:rPr>
              <a:t>or</a:t>
            </a:r>
            <a:r>
              <a:rPr sz="2400" spc="40" dirty="0">
                <a:solidFill>
                  <a:srgbClr val="22373A"/>
                </a:solidFill>
                <a:cs typeface="Tahoma"/>
              </a:rPr>
              <a:t> </a:t>
            </a:r>
            <a:r>
              <a:rPr sz="2400" spc="-119" dirty="0">
                <a:solidFill>
                  <a:srgbClr val="22373A"/>
                </a:solidFill>
                <a:cs typeface="Tahoma"/>
              </a:rPr>
              <a:t>resources</a:t>
            </a:r>
            <a:r>
              <a:rPr sz="2400" spc="40" dirty="0">
                <a:solidFill>
                  <a:srgbClr val="22373A"/>
                </a:solidFill>
                <a:cs typeface="Tahoma"/>
              </a:rPr>
              <a:t> </a:t>
            </a:r>
            <a:r>
              <a:rPr sz="2400" spc="-30" dirty="0">
                <a:solidFill>
                  <a:srgbClr val="22373A"/>
                </a:solidFill>
                <a:cs typeface="Tahoma"/>
              </a:rPr>
              <a:t>to</a:t>
            </a:r>
            <a:r>
              <a:rPr sz="2400" spc="40" dirty="0">
                <a:solidFill>
                  <a:srgbClr val="22373A"/>
                </a:solidFill>
                <a:cs typeface="Tahoma"/>
              </a:rPr>
              <a:t> </a:t>
            </a:r>
            <a:r>
              <a:rPr sz="2400" spc="-109" dirty="0">
                <a:solidFill>
                  <a:srgbClr val="22373A"/>
                </a:solidFill>
                <a:cs typeface="Tahoma"/>
              </a:rPr>
              <a:t>store</a:t>
            </a:r>
            <a:r>
              <a:rPr sz="2400" spc="40" dirty="0">
                <a:solidFill>
                  <a:srgbClr val="22373A"/>
                </a:solidFill>
                <a:cs typeface="Tahoma"/>
              </a:rPr>
              <a:t> </a:t>
            </a:r>
            <a:r>
              <a:rPr sz="2400" spc="-79" dirty="0">
                <a:solidFill>
                  <a:srgbClr val="22373A"/>
                </a:solidFill>
                <a:cs typeface="Tahoma"/>
              </a:rPr>
              <a:t>entire</a:t>
            </a:r>
            <a:r>
              <a:rPr sz="2400" spc="40" dirty="0">
                <a:solidFill>
                  <a:srgbClr val="22373A"/>
                </a:solidFill>
                <a:cs typeface="Tahoma"/>
              </a:rPr>
              <a:t> </a:t>
            </a:r>
            <a:r>
              <a:rPr sz="2400" spc="-59" dirty="0">
                <a:solidFill>
                  <a:srgbClr val="22373A"/>
                </a:solidFill>
                <a:cs typeface="Tahoma"/>
              </a:rPr>
              <a:t>routing</a:t>
            </a:r>
            <a:r>
              <a:rPr sz="2400" spc="40" dirty="0">
                <a:solidFill>
                  <a:srgbClr val="22373A"/>
                </a:solidFill>
                <a:cs typeface="Tahoma"/>
              </a:rPr>
              <a:t> </a:t>
            </a:r>
            <a:r>
              <a:rPr sz="2400" spc="-79" dirty="0">
                <a:solidFill>
                  <a:srgbClr val="22373A"/>
                </a:solidFill>
                <a:cs typeface="Tahoma"/>
              </a:rPr>
              <a:t>tables</a:t>
            </a:r>
            <a:endParaRPr sz="2400" dirty="0">
              <a:cs typeface="Tahoma"/>
            </a:endParaRPr>
          </a:p>
        </p:txBody>
      </p:sp>
    </p:spTree>
  </p:cSld>
  <p:clrMapOvr>
    <a:masterClrMapping/>
  </p:clrMapOvr>
  <p:transition>
    <p:cu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59" dirty="0"/>
              <a:t>Mesh</a:t>
            </a:r>
            <a:r>
              <a:rPr spc="99" dirty="0"/>
              <a:t> </a:t>
            </a:r>
            <a:r>
              <a:rPr spc="-129" dirty="0"/>
              <a:t>networks</a:t>
            </a:r>
          </a:p>
        </p:txBody>
      </p:sp>
      <p:sp>
        <p:nvSpPr>
          <p:cNvPr id="3" name="object 3"/>
          <p:cNvSpPr txBox="1"/>
          <p:nvPr/>
        </p:nvSpPr>
        <p:spPr>
          <a:xfrm>
            <a:off x="2746247" y="2207927"/>
            <a:ext cx="7171476" cy="1322639"/>
          </a:xfrm>
          <a:prstGeom prst="rect">
            <a:avLst/>
          </a:prstGeom>
        </p:spPr>
        <p:txBody>
          <a:bodyPr vert="horz" wrap="square" lIns="0" tIns="85568" rIns="0" bIns="0" rtlCol="0">
            <a:spAutoFit/>
          </a:bodyPr>
          <a:lstStyle/>
          <a:p>
            <a:pPr marL="374997" indent="-351088">
              <a:spcBef>
                <a:spcPts val="674"/>
              </a:spcBef>
              <a:buFont typeface="Wingdings" pitchFamily="2" charset="2"/>
              <a:buChar char="q"/>
              <a:tabLst>
                <a:tab pos="376255" algn="l"/>
              </a:tabLst>
            </a:pPr>
            <a:r>
              <a:rPr sz="2400" spc="-89" dirty="0">
                <a:solidFill>
                  <a:srgbClr val="22373A"/>
                </a:solidFill>
                <a:cs typeface="Tahoma"/>
              </a:rPr>
              <a:t>Densely</a:t>
            </a:r>
            <a:r>
              <a:rPr sz="2400" spc="30" dirty="0">
                <a:solidFill>
                  <a:srgbClr val="22373A"/>
                </a:solidFill>
                <a:cs typeface="Tahoma"/>
              </a:rPr>
              <a:t> </a:t>
            </a:r>
            <a:r>
              <a:rPr sz="2400" spc="-89" dirty="0">
                <a:solidFill>
                  <a:srgbClr val="22373A"/>
                </a:solidFill>
                <a:cs typeface="Tahoma"/>
              </a:rPr>
              <a:t>connected</a:t>
            </a:r>
            <a:r>
              <a:rPr sz="2400" spc="30" dirty="0">
                <a:solidFill>
                  <a:srgbClr val="22373A"/>
                </a:solidFill>
                <a:cs typeface="Tahoma"/>
              </a:rPr>
              <a:t> </a:t>
            </a:r>
            <a:r>
              <a:rPr sz="2400" spc="-119" dirty="0">
                <a:solidFill>
                  <a:srgbClr val="22373A"/>
                </a:solidFill>
                <a:cs typeface="Tahoma"/>
              </a:rPr>
              <a:t>networks</a:t>
            </a:r>
            <a:r>
              <a:rPr sz="2400" spc="30" dirty="0">
                <a:solidFill>
                  <a:srgbClr val="22373A"/>
                </a:solidFill>
                <a:cs typeface="Tahoma"/>
              </a:rPr>
              <a:t> </a:t>
            </a:r>
            <a:r>
              <a:rPr sz="2400" spc="-50" dirty="0">
                <a:solidFill>
                  <a:srgbClr val="22373A"/>
                </a:solidFill>
                <a:cs typeface="Tahoma"/>
              </a:rPr>
              <a:t>with</a:t>
            </a:r>
            <a:r>
              <a:rPr sz="2400" spc="30" dirty="0">
                <a:solidFill>
                  <a:srgbClr val="22373A"/>
                </a:solidFill>
                <a:cs typeface="Tahoma"/>
              </a:rPr>
              <a:t> </a:t>
            </a:r>
            <a:r>
              <a:rPr sz="2400" spc="-10" dirty="0">
                <a:solidFill>
                  <a:srgbClr val="22373A"/>
                </a:solidFill>
                <a:cs typeface="Tahoma"/>
              </a:rPr>
              <a:t>little</a:t>
            </a:r>
            <a:r>
              <a:rPr sz="2400" spc="30" dirty="0">
                <a:solidFill>
                  <a:srgbClr val="22373A"/>
                </a:solidFill>
                <a:cs typeface="Tahoma"/>
              </a:rPr>
              <a:t> </a:t>
            </a:r>
            <a:r>
              <a:rPr sz="2400" spc="-119" dirty="0">
                <a:solidFill>
                  <a:srgbClr val="22373A"/>
                </a:solidFill>
                <a:cs typeface="Tahoma"/>
              </a:rPr>
              <a:t>or</a:t>
            </a:r>
            <a:r>
              <a:rPr sz="2400" spc="30" dirty="0">
                <a:solidFill>
                  <a:srgbClr val="22373A"/>
                </a:solidFill>
                <a:cs typeface="Tahoma"/>
              </a:rPr>
              <a:t> </a:t>
            </a:r>
            <a:r>
              <a:rPr sz="2400" spc="-109" dirty="0">
                <a:solidFill>
                  <a:srgbClr val="22373A"/>
                </a:solidFill>
                <a:cs typeface="Tahoma"/>
              </a:rPr>
              <a:t>no</a:t>
            </a:r>
            <a:r>
              <a:rPr sz="2400" spc="30" dirty="0">
                <a:solidFill>
                  <a:srgbClr val="22373A"/>
                </a:solidFill>
                <a:cs typeface="Tahoma"/>
              </a:rPr>
              <a:t> </a:t>
            </a:r>
            <a:r>
              <a:rPr sz="2400" spc="-50" dirty="0">
                <a:solidFill>
                  <a:srgbClr val="22373A"/>
                </a:solidFill>
                <a:cs typeface="Tahoma"/>
              </a:rPr>
              <a:t>mobility</a:t>
            </a:r>
            <a:endParaRPr sz="2400" dirty="0">
              <a:cs typeface="Tahoma"/>
            </a:endParaRPr>
          </a:p>
          <a:p>
            <a:pPr marL="374997" indent="-351088">
              <a:spcBef>
                <a:spcPts val="466"/>
              </a:spcBef>
              <a:buFont typeface="Wingdings" pitchFamily="2" charset="2"/>
              <a:buChar char="q"/>
              <a:tabLst>
                <a:tab pos="376255" algn="l"/>
              </a:tabLst>
            </a:pPr>
            <a:r>
              <a:rPr sz="2400" spc="-20" dirty="0">
                <a:solidFill>
                  <a:srgbClr val="22373A"/>
                </a:solidFill>
                <a:cs typeface="Tahoma"/>
              </a:rPr>
              <a:t>Data</a:t>
            </a:r>
            <a:r>
              <a:rPr sz="2400" spc="20" dirty="0">
                <a:solidFill>
                  <a:srgbClr val="22373A"/>
                </a:solidFill>
                <a:cs typeface="Tahoma"/>
              </a:rPr>
              <a:t> </a:t>
            </a:r>
            <a:r>
              <a:rPr sz="2400" spc="-79" dirty="0">
                <a:solidFill>
                  <a:srgbClr val="22373A"/>
                </a:solidFill>
                <a:cs typeface="Tahoma"/>
              </a:rPr>
              <a:t>travels</a:t>
            </a:r>
            <a:r>
              <a:rPr sz="2400" spc="30" dirty="0">
                <a:solidFill>
                  <a:srgbClr val="22373A"/>
                </a:solidFill>
                <a:cs typeface="Tahoma"/>
              </a:rPr>
              <a:t> </a:t>
            </a:r>
            <a:r>
              <a:rPr sz="2400" spc="-109" dirty="0">
                <a:solidFill>
                  <a:srgbClr val="22373A"/>
                </a:solidFill>
                <a:cs typeface="Tahoma"/>
              </a:rPr>
              <a:t>over</a:t>
            </a:r>
            <a:r>
              <a:rPr sz="2400" spc="20" dirty="0">
                <a:solidFill>
                  <a:srgbClr val="22373A"/>
                </a:solidFill>
                <a:cs typeface="Tahoma"/>
              </a:rPr>
              <a:t> </a:t>
            </a:r>
            <a:r>
              <a:rPr sz="2400" spc="-50" dirty="0">
                <a:solidFill>
                  <a:srgbClr val="22373A"/>
                </a:solidFill>
                <a:cs typeface="Tahoma"/>
              </a:rPr>
              <a:t>multiple</a:t>
            </a:r>
            <a:r>
              <a:rPr sz="2400" spc="30" dirty="0">
                <a:solidFill>
                  <a:srgbClr val="22373A"/>
                </a:solidFill>
                <a:cs typeface="Tahoma"/>
              </a:rPr>
              <a:t> </a:t>
            </a:r>
            <a:r>
              <a:rPr sz="2400" spc="-109" dirty="0">
                <a:solidFill>
                  <a:srgbClr val="22373A"/>
                </a:solidFill>
                <a:cs typeface="Tahoma"/>
              </a:rPr>
              <a:t>hops</a:t>
            </a:r>
            <a:r>
              <a:rPr sz="2400" spc="20" dirty="0">
                <a:solidFill>
                  <a:srgbClr val="22373A"/>
                </a:solidFill>
                <a:cs typeface="Tahoma"/>
              </a:rPr>
              <a:t> </a:t>
            </a:r>
            <a:r>
              <a:rPr sz="2400" spc="-30" dirty="0">
                <a:solidFill>
                  <a:srgbClr val="22373A"/>
                </a:solidFill>
                <a:cs typeface="Tahoma"/>
              </a:rPr>
              <a:t>to</a:t>
            </a:r>
            <a:r>
              <a:rPr sz="2400" spc="30" dirty="0">
                <a:solidFill>
                  <a:srgbClr val="22373A"/>
                </a:solidFill>
                <a:cs typeface="Tahoma"/>
              </a:rPr>
              <a:t> </a:t>
            </a:r>
            <a:r>
              <a:rPr sz="2400" spc="-139" dirty="0">
                <a:solidFill>
                  <a:srgbClr val="22373A"/>
                </a:solidFill>
                <a:cs typeface="Tahoma"/>
              </a:rPr>
              <a:t>save</a:t>
            </a:r>
            <a:r>
              <a:rPr sz="2400" spc="30" dirty="0">
                <a:solidFill>
                  <a:srgbClr val="22373A"/>
                </a:solidFill>
                <a:cs typeface="Tahoma"/>
              </a:rPr>
              <a:t> </a:t>
            </a:r>
            <a:r>
              <a:rPr sz="2400" spc="-129" dirty="0">
                <a:solidFill>
                  <a:srgbClr val="22373A"/>
                </a:solidFill>
                <a:cs typeface="Tahoma"/>
              </a:rPr>
              <a:t>energy</a:t>
            </a:r>
            <a:endParaRPr sz="2400" dirty="0">
              <a:cs typeface="Tahoma"/>
            </a:endParaRPr>
          </a:p>
          <a:p>
            <a:pPr marL="374997" indent="-351088">
              <a:spcBef>
                <a:spcPts val="476"/>
              </a:spcBef>
              <a:buFont typeface="Wingdings" pitchFamily="2" charset="2"/>
              <a:buChar char="q"/>
              <a:tabLst>
                <a:tab pos="376255" algn="l"/>
              </a:tabLst>
            </a:pPr>
            <a:r>
              <a:rPr sz="2400" spc="-69" dirty="0">
                <a:solidFill>
                  <a:srgbClr val="22373A"/>
                </a:solidFill>
                <a:cs typeface="Tahoma"/>
              </a:rPr>
              <a:t>Long-lived,</a:t>
            </a:r>
            <a:r>
              <a:rPr sz="2400" spc="20" dirty="0">
                <a:solidFill>
                  <a:srgbClr val="22373A"/>
                </a:solidFill>
                <a:cs typeface="Tahoma"/>
              </a:rPr>
              <a:t> </a:t>
            </a:r>
            <a:r>
              <a:rPr sz="2400" spc="-119" dirty="0">
                <a:solidFill>
                  <a:srgbClr val="22373A"/>
                </a:solidFill>
                <a:cs typeface="Tahoma"/>
              </a:rPr>
              <a:t>low-power</a:t>
            </a:r>
            <a:r>
              <a:rPr sz="2400" spc="20" dirty="0">
                <a:solidFill>
                  <a:srgbClr val="22373A"/>
                </a:solidFill>
                <a:cs typeface="Tahoma"/>
              </a:rPr>
              <a:t> </a:t>
            </a:r>
            <a:r>
              <a:rPr sz="2400" spc="-119" dirty="0">
                <a:solidFill>
                  <a:srgbClr val="22373A"/>
                </a:solidFill>
                <a:cs typeface="Tahoma"/>
              </a:rPr>
              <a:t>networks</a:t>
            </a:r>
            <a:endParaRPr sz="2400" dirty="0">
              <a:cs typeface="Tahoma"/>
            </a:endParaRPr>
          </a:p>
        </p:txBody>
      </p:sp>
    </p:spTree>
  </p:cSld>
  <p:clrMapOvr>
    <a:masterClrMapping/>
  </p:clrMapOvr>
  <p:transition>
    <p:cu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109" dirty="0"/>
              <a:t>Geographical</a:t>
            </a:r>
            <a:r>
              <a:rPr spc="99" dirty="0"/>
              <a:t> </a:t>
            </a:r>
            <a:r>
              <a:rPr spc="-69" dirty="0"/>
              <a:t>routing</a:t>
            </a:r>
          </a:p>
        </p:txBody>
      </p:sp>
      <p:sp>
        <p:nvSpPr>
          <p:cNvPr id="3" name="object 3"/>
          <p:cNvSpPr txBox="1">
            <a:spLocks noGrp="1"/>
          </p:cNvSpPr>
          <p:nvPr>
            <p:ph idx="1"/>
          </p:nvPr>
        </p:nvSpPr>
        <p:spPr>
          <a:xfrm>
            <a:off x="838199" y="861772"/>
            <a:ext cx="11189677" cy="2995194"/>
          </a:xfrm>
          <a:prstGeom prst="rect">
            <a:avLst/>
          </a:prstGeom>
        </p:spPr>
        <p:txBody>
          <a:bodyPr vert="horz" wrap="square" lIns="0" tIns="1249187" rIns="0" bIns="0" rtlCol="0">
            <a:spAutoFit/>
          </a:bodyPr>
          <a:lstStyle/>
          <a:p>
            <a:pPr marL="568788" marR="395131" indent="-351088">
              <a:lnSpc>
                <a:spcPct val="100000"/>
              </a:lnSpc>
              <a:spcBef>
                <a:spcPts val="198"/>
              </a:spcBef>
              <a:tabLst>
                <a:tab pos="571304" algn="l"/>
              </a:tabLst>
            </a:pPr>
            <a:r>
              <a:rPr spc="-59" dirty="0"/>
              <a:t>Rather</a:t>
            </a:r>
            <a:r>
              <a:rPr spc="30" dirty="0"/>
              <a:t> </a:t>
            </a:r>
            <a:r>
              <a:rPr spc="-69" dirty="0"/>
              <a:t>than</a:t>
            </a:r>
            <a:r>
              <a:rPr spc="40" dirty="0"/>
              <a:t> </a:t>
            </a:r>
            <a:r>
              <a:rPr spc="-109" dirty="0"/>
              <a:t>sending</a:t>
            </a:r>
            <a:r>
              <a:rPr spc="30" dirty="0"/>
              <a:t> </a:t>
            </a:r>
            <a:r>
              <a:rPr spc="-69" dirty="0"/>
              <a:t>data</a:t>
            </a:r>
            <a:r>
              <a:rPr spc="40" dirty="0"/>
              <a:t> </a:t>
            </a:r>
            <a:r>
              <a:rPr spc="-30" dirty="0"/>
              <a:t>to</a:t>
            </a:r>
            <a:r>
              <a:rPr spc="40" dirty="0"/>
              <a:t> </a:t>
            </a:r>
            <a:r>
              <a:rPr spc="-109" dirty="0"/>
              <a:t>a</a:t>
            </a:r>
            <a:r>
              <a:rPr spc="30" dirty="0"/>
              <a:t> </a:t>
            </a:r>
            <a:r>
              <a:rPr spc="-59" dirty="0"/>
              <a:t>particular</a:t>
            </a:r>
            <a:r>
              <a:rPr spc="40" dirty="0"/>
              <a:t> </a:t>
            </a:r>
            <a:r>
              <a:rPr spc="-69" dirty="0"/>
              <a:t>destination</a:t>
            </a:r>
            <a:r>
              <a:rPr spc="40" dirty="0"/>
              <a:t> </a:t>
            </a:r>
            <a:r>
              <a:rPr spc="-129" dirty="0"/>
              <a:t>by</a:t>
            </a:r>
            <a:r>
              <a:rPr spc="30" dirty="0"/>
              <a:t> </a:t>
            </a:r>
            <a:r>
              <a:rPr spc="-69" dirty="0"/>
              <a:t>ID, </a:t>
            </a:r>
            <a:r>
              <a:rPr spc="-654" dirty="0"/>
              <a:t> </a:t>
            </a:r>
            <a:r>
              <a:rPr spc="-69" dirty="0"/>
              <a:t>data</a:t>
            </a:r>
            <a:r>
              <a:rPr spc="20" dirty="0"/>
              <a:t> </a:t>
            </a:r>
            <a:r>
              <a:rPr spc="-89" dirty="0"/>
              <a:t>can</a:t>
            </a:r>
            <a:r>
              <a:rPr spc="30" dirty="0"/>
              <a:t> </a:t>
            </a:r>
            <a:r>
              <a:rPr spc="-109" dirty="0"/>
              <a:t>be</a:t>
            </a:r>
            <a:r>
              <a:rPr spc="30" dirty="0"/>
              <a:t> </a:t>
            </a:r>
            <a:r>
              <a:rPr spc="-99" dirty="0"/>
              <a:t>sent</a:t>
            </a:r>
            <a:r>
              <a:rPr spc="30" dirty="0"/>
              <a:t> </a:t>
            </a:r>
            <a:r>
              <a:rPr spc="-129" dirty="0"/>
              <a:t>by</a:t>
            </a:r>
            <a:r>
              <a:rPr spc="20" dirty="0"/>
              <a:t> </a:t>
            </a:r>
            <a:r>
              <a:rPr spc="-40" dirty="0"/>
              <a:t>location</a:t>
            </a:r>
          </a:p>
          <a:p>
            <a:pPr marL="568788" marR="10067" indent="-351088">
              <a:lnSpc>
                <a:spcPct val="100000"/>
              </a:lnSpc>
              <a:tabLst>
                <a:tab pos="571304" algn="l"/>
              </a:tabLst>
            </a:pPr>
            <a:r>
              <a:rPr spc="50" dirty="0"/>
              <a:t>At</a:t>
            </a:r>
            <a:r>
              <a:rPr spc="20" dirty="0"/>
              <a:t> </a:t>
            </a:r>
            <a:r>
              <a:rPr spc="-109" dirty="0"/>
              <a:t>each</a:t>
            </a:r>
            <a:r>
              <a:rPr spc="30" dirty="0"/>
              <a:t> </a:t>
            </a:r>
            <a:r>
              <a:rPr spc="-89" dirty="0"/>
              <a:t>hop,</a:t>
            </a:r>
            <a:r>
              <a:rPr spc="20" dirty="0"/>
              <a:t> </a:t>
            </a:r>
            <a:r>
              <a:rPr spc="-79" dirty="0"/>
              <a:t>the</a:t>
            </a:r>
            <a:r>
              <a:rPr spc="30" dirty="0"/>
              <a:t> </a:t>
            </a:r>
            <a:r>
              <a:rPr spc="-69" dirty="0"/>
              <a:t>aim</a:t>
            </a:r>
            <a:r>
              <a:rPr spc="30" dirty="0"/>
              <a:t> </a:t>
            </a:r>
            <a:r>
              <a:rPr spc="-69" dirty="0"/>
              <a:t>is</a:t>
            </a:r>
            <a:r>
              <a:rPr spc="20" dirty="0"/>
              <a:t> </a:t>
            </a:r>
            <a:r>
              <a:rPr spc="-30" dirty="0"/>
              <a:t>to</a:t>
            </a:r>
            <a:r>
              <a:rPr spc="30" dirty="0"/>
              <a:t> </a:t>
            </a:r>
            <a:r>
              <a:rPr spc="-89" dirty="0"/>
              <a:t>get</a:t>
            </a:r>
            <a:r>
              <a:rPr spc="30" dirty="0"/>
              <a:t> </a:t>
            </a:r>
            <a:r>
              <a:rPr spc="-50" dirty="0"/>
              <a:t>(physically)</a:t>
            </a:r>
            <a:r>
              <a:rPr spc="20" dirty="0"/>
              <a:t> </a:t>
            </a:r>
            <a:r>
              <a:rPr spc="-89" dirty="0"/>
              <a:t>closer</a:t>
            </a:r>
            <a:r>
              <a:rPr spc="30" dirty="0"/>
              <a:t> </a:t>
            </a:r>
            <a:r>
              <a:rPr spc="-30" dirty="0"/>
              <a:t>to</a:t>
            </a:r>
            <a:r>
              <a:rPr spc="30" dirty="0"/>
              <a:t> </a:t>
            </a:r>
            <a:r>
              <a:rPr spc="-79" dirty="0"/>
              <a:t>the</a:t>
            </a:r>
            <a:r>
              <a:rPr spc="20" dirty="0"/>
              <a:t> </a:t>
            </a:r>
            <a:r>
              <a:rPr spc="-79" dirty="0"/>
              <a:t>target </a:t>
            </a:r>
            <a:r>
              <a:rPr spc="-644" dirty="0"/>
              <a:t> </a:t>
            </a:r>
            <a:r>
              <a:rPr spc="-40" dirty="0"/>
              <a:t>location</a:t>
            </a:r>
          </a:p>
          <a:p>
            <a:pPr marL="568788" indent="-351088">
              <a:lnSpc>
                <a:spcPct val="100000"/>
              </a:lnSpc>
              <a:spcBef>
                <a:spcPts val="476"/>
              </a:spcBef>
              <a:tabLst>
                <a:tab pos="571304" algn="l"/>
              </a:tabLst>
            </a:pPr>
            <a:r>
              <a:rPr spc="-99" dirty="0"/>
              <a:t>Assume</a:t>
            </a:r>
            <a:r>
              <a:rPr spc="20" dirty="0"/>
              <a:t> </a:t>
            </a:r>
            <a:r>
              <a:rPr spc="-30" dirty="0"/>
              <a:t>all</a:t>
            </a:r>
            <a:r>
              <a:rPr spc="30" dirty="0"/>
              <a:t> </a:t>
            </a:r>
            <a:r>
              <a:rPr spc="-119" dirty="0"/>
              <a:t>nodes</a:t>
            </a:r>
            <a:r>
              <a:rPr spc="30" dirty="0"/>
              <a:t> </a:t>
            </a:r>
            <a:r>
              <a:rPr spc="-119" dirty="0"/>
              <a:t>know</a:t>
            </a:r>
            <a:r>
              <a:rPr spc="20" dirty="0"/>
              <a:t> </a:t>
            </a:r>
            <a:r>
              <a:rPr spc="-59" dirty="0"/>
              <a:t>their</a:t>
            </a:r>
            <a:r>
              <a:rPr spc="30" dirty="0"/>
              <a:t> </a:t>
            </a:r>
            <a:r>
              <a:rPr spc="-40" dirty="0"/>
              <a:t>location</a:t>
            </a:r>
          </a:p>
          <a:p>
            <a:pPr marL="568788" indent="-351088">
              <a:lnSpc>
                <a:spcPct val="100000"/>
              </a:lnSpc>
              <a:spcBef>
                <a:spcPts val="476"/>
              </a:spcBef>
              <a:tabLst>
                <a:tab pos="571304" algn="l"/>
              </a:tabLst>
            </a:pPr>
            <a:r>
              <a:rPr spc="-99" dirty="0"/>
              <a:t>Assume</a:t>
            </a:r>
            <a:r>
              <a:rPr spc="30" dirty="0"/>
              <a:t> </a:t>
            </a:r>
            <a:r>
              <a:rPr spc="-30" dirty="0"/>
              <a:t>all</a:t>
            </a:r>
            <a:r>
              <a:rPr spc="40" dirty="0"/>
              <a:t> </a:t>
            </a:r>
            <a:r>
              <a:rPr spc="-119" dirty="0"/>
              <a:t>nodes</a:t>
            </a:r>
            <a:r>
              <a:rPr spc="40" dirty="0"/>
              <a:t> </a:t>
            </a:r>
            <a:r>
              <a:rPr spc="-119" dirty="0"/>
              <a:t>know</a:t>
            </a:r>
            <a:r>
              <a:rPr spc="40" dirty="0"/>
              <a:t> </a:t>
            </a:r>
            <a:r>
              <a:rPr spc="-59" dirty="0"/>
              <a:t>their</a:t>
            </a:r>
            <a:r>
              <a:rPr spc="40" dirty="0"/>
              <a:t> </a:t>
            </a:r>
            <a:r>
              <a:rPr spc="-109" dirty="0"/>
              <a:t>one-hop</a:t>
            </a:r>
            <a:r>
              <a:rPr spc="40" dirty="0"/>
              <a:t> </a:t>
            </a:r>
            <a:r>
              <a:rPr spc="-99" dirty="0"/>
              <a:t>neighbours</a:t>
            </a:r>
          </a:p>
        </p:txBody>
      </p:sp>
    </p:spTree>
  </p:cSld>
  <p:clrMapOvr>
    <a:masterClrMapping/>
  </p:clrMapOvr>
  <p:transition>
    <p:cu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109" dirty="0"/>
              <a:t>Geographical</a:t>
            </a:r>
            <a:r>
              <a:rPr spc="99" dirty="0"/>
              <a:t> </a:t>
            </a:r>
            <a:r>
              <a:rPr spc="-69" dirty="0"/>
              <a:t>routing</a:t>
            </a:r>
          </a:p>
        </p:txBody>
      </p:sp>
      <p:sp>
        <p:nvSpPr>
          <p:cNvPr id="3" name="object 3"/>
          <p:cNvSpPr txBox="1"/>
          <p:nvPr/>
        </p:nvSpPr>
        <p:spPr>
          <a:xfrm>
            <a:off x="2420993" y="2374689"/>
            <a:ext cx="7350014" cy="1299684"/>
          </a:xfrm>
          <a:prstGeom prst="rect">
            <a:avLst/>
          </a:prstGeom>
        </p:spPr>
        <p:txBody>
          <a:bodyPr vert="horz" wrap="square" lIns="0" tIns="85568" rIns="0" bIns="0" rtlCol="0">
            <a:spAutoFit/>
          </a:bodyPr>
          <a:lstStyle/>
          <a:p>
            <a:pPr marL="374997" indent="-351088">
              <a:spcBef>
                <a:spcPts val="674"/>
              </a:spcBef>
              <a:buFont typeface="Wingdings" pitchFamily="2" charset="2"/>
              <a:buChar char="q"/>
              <a:tabLst>
                <a:tab pos="376255" algn="l"/>
              </a:tabLst>
            </a:pPr>
            <a:r>
              <a:rPr sz="2400" spc="-59" dirty="0">
                <a:solidFill>
                  <a:srgbClr val="22373A"/>
                </a:solidFill>
                <a:cs typeface="Tahoma"/>
              </a:rPr>
              <a:t>Simplest</a:t>
            </a:r>
            <a:r>
              <a:rPr sz="2400" spc="10" dirty="0">
                <a:solidFill>
                  <a:srgbClr val="22373A"/>
                </a:solidFill>
                <a:cs typeface="Tahoma"/>
              </a:rPr>
              <a:t> </a:t>
            </a:r>
            <a:r>
              <a:rPr sz="2400" spc="-109" dirty="0">
                <a:solidFill>
                  <a:srgbClr val="22373A"/>
                </a:solidFill>
                <a:cs typeface="Tahoma"/>
              </a:rPr>
              <a:t>approach:</a:t>
            </a:r>
            <a:r>
              <a:rPr sz="2400" spc="268" dirty="0">
                <a:solidFill>
                  <a:srgbClr val="22373A"/>
                </a:solidFill>
                <a:cs typeface="Tahoma"/>
              </a:rPr>
              <a:t> </a:t>
            </a:r>
            <a:r>
              <a:rPr sz="2400" spc="-129" dirty="0">
                <a:solidFill>
                  <a:srgbClr val="22373A"/>
                </a:solidFill>
                <a:cs typeface="Tahoma"/>
              </a:rPr>
              <a:t>greedy</a:t>
            </a:r>
            <a:r>
              <a:rPr sz="2400" spc="20" dirty="0">
                <a:solidFill>
                  <a:srgbClr val="22373A"/>
                </a:solidFill>
                <a:cs typeface="Tahoma"/>
              </a:rPr>
              <a:t> </a:t>
            </a:r>
            <a:r>
              <a:rPr sz="2400" spc="-99" dirty="0">
                <a:solidFill>
                  <a:srgbClr val="22373A"/>
                </a:solidFill>
                <a:cs typeface="Tahoma"/>
              </a:rPr>
              <a:t>forwarding</a:t>
            </a:r>
            <a:endParaRPr sz="2400" dirty="0">
              <a:cs typeface="Tahoma"/>
            </a:endParaRPr>
          </a:p>
          <a:p>
            <a:pPr marL="374997" marR="10067" indent="-351088">
              <a:lnSpc>
                <a:spcPct val="118000"/>
              </a:lnSpc>
              <a:buFont typeface="Wingdings" pitchFamily="2" charset="2"/>
              <a:buChar char="q"/>
              <a:tabLst>
                <a:tab pos="376255" algn="l"/>
              </a:tabLst>
            </a:pPr>
            <a:r>
              <a:rPr sz="2400" spc="50" dirty="0">
                <a:solidFill>
                  <a:srgbClr val="22373A"/>
                </a:solidFill>
                <a:cs typeface="Tahoma"/>
              </a:rPr>
              <a:t>At</a:t>
            </a:r>
            <a:r>
              <a:rPr sz="2400" spc="30" dirty="0">
                <a:solidFill>
                  <a:srgbClr val="22373A"/>
                </a:solidFill>
                <a:cs typeface="Tahoma"/>
              </a:rPr>
              <a:t> </a:t>
            </a:r>
            <a:r>
              <a:rPr sz="2400" spc="-109" dirty="0">
                <a:solidFill>
                  <a:srgbClr val="22373A"/>
                </a:solidFill>
                <a:cs typeface="Tahoma"/>
              </a:rPr>
              <a:t>each</a:t>
            </a:r>
            <a:r>
              <a:rPr sz="2400" spc="30" dirty="0">
                <a:solidFill>
                  <a:srgbClr val="22373A"/>
                </a:solidFill>
                <a:cs typeface="Tahoma"/>
              </a:rPr>
              <a:t> </a:t>
            </a:r>
            <a:r>
              <a:rPr sz="2400" spc="-89" dirty="0">
                <a:solidFill>
                  <a:srgbClr val="22373A"/>
                </a:solidFill>
                <a:cs typeface="Tahoma"/>
              </a:rPr>
              <a:t>hop,</a:t>
            </a:r>
            <a:r>
              <a:rPr sz="2400" spc="30" dirty="0">
                <a:solidFill>
                  <a:srgbClr val="22373A"/>
                </a:solidFill>
                <a:cs typeface="Tahoma"/>
              </a:rPr>
              <a:t> </a:t>
            </a:r>
            <a:r>
              <a:rPr sz="2400" spc="-119" dirty="0">
                <a:solidFill>
                  <a:srgbClr val="22373A"/>
                </a:solidFill>
                <a:cs typeface="Tahoma"/>
              </a:rPr>
              <a:t>forward</a:t>
            </a:r>
            <a:r>
              <a:rPr sz="2400" spc="30" dirty="0">
                <a:solidFill>
                  <a:srgbClr val="22373A"/>
                </a:solidFill>
                <a:cs typeface="Tahoma"/>
              </a:rPr>
              <a:t> </a:t>
            </a:r>
            <a:r>
              <a:rPr sz="2400" spc="-30" dirty="0">
                <a:solidFill>
                  <a:srgbClr val="22373A"/>
                </a:solidFill>
                <a:cs typeface="Tahoma"/>
              </a:rPr>
              <a:t>to</a:t>
            </a:r>
            <a:r>
              <a:rPr sz="2400" spc="40" dirty="0">
                <a:solidFill>
                  <a:srgbClr val="22373A"/>
                </a:solidFill>
                <a:cs typeface="Tahoma"/>
              </a:rPr>
              <a:t> </a:t>
            </a:r>
            <a:r>
              <a:rPr lang="en-GB" sz="2400" spc="-79" dirty="0">
                <a:solidFill>
                  <a:srgbClr val="22373A"/>
                </a:solidFill>
                <a:cs typeface="Tahoma"/>
              </a:rPr>
              <a:t>a</a:t>
            </a:r>
            <a:r>
              <a:rPr sz="2400" spc="30" dirty="0">
                <a:solidFill>
                  <a:srgbClr val="22373A"/>
                </a:solidFill>
                <a:cs typeface="Tahoma"/>
              </a:rPr>
              <a:t> </a:t>
            </a:r>
            <a:r>
              <a:rPr sz="2400" spc="-89" dirty="0">
                <a:solidFill>
                  <a:srgbClr val="22373A"/>
                </a:solidFill>
                <a:cs typeface="Tahoma"/>
              </a:rPr>
              <a:t>neighbour</a:t>
            </a:r>
            <a:r>
              <a:rPr sz="2400" spc="30" dirty="0">
                <a:solidFill>
                  <a:srgbClr val="22373A"/>
                </a:solidFill>
                <a:cs typeface="Tahoma"/>
              </a:rPr>
              <a:t> </a:t>
            </a:r>
            <a:r>
              <a:rPr sz="2400" spc="-79" dirty="0">
                <a:solidFill>
                  <a:srgbClr val="22373A"/>
                </a:solidFill>
                <a:cs typeface="Tahoma"/>
              </a:rPr>
              <a:t>which</a:t>
            </a:r>
            <a:r>
              <a:rPr sz="2400" spc="30" dirty="0">
                <a:solidFill>
                  <a:srgbClr val="22373A"/>
                </a:solidFill>
                <a:cs typeface="Tahoma"/>
              </a:rPr>
              <a:t> </a:t>
            </a:r>
            <a:r>
              <a:rPr sz="2400" spc="-69" dirty="0">
                <a:solidFill>
                  <a:srgbClr val="22373A"/>
                </a:solidFill>
                <a:cs typeface="Tahoma"/>
              </a:rPr>
              <a:t>is</a:t>
            </a:r>
            <a:r>
              <a:rPr sz="2400" spc="40" dirty="0">
                <a:solidFill>
                  <a:srgbClr val="22373A"/>
                </a:solidFill>
                <a:cs typeface="Tahoma"/>
              </a:rPr>
              <a:t> </a:t>
            </a:r>
            <a:r>
              <a:rPr sz="2400" spc="-89" dirty="0">
                <a:solidFill>
                  <a:srgbClr val="22373A"/>
                </a:solidFill>
                <a:cs typeface="Tahoma"/>
              </a:rPr>
              <a:t>closer</a:t>
            </a:r>
            <a:r>
              <a:rPr sz="2400" spc="30" dirty="0">
                <a:solidFill>
                  <a:srgbClr val="22373A"/>
                </a:solidFill>
                <a:cs typeface="Tahoma"/>
              </a:rPr>
              <a:t> </a:t>
            </a:r>
            <a:r>
              <a:rPr sz="2400" spc="-30" dirty="0">
                <a:solidFill>
                  <a:srgbClr val="22373A"/>
                </a:solidFill>
                <a:cs typeface="Tahoma"/>
              </a:rPr>
              <a:t>to</a:t>
            </a:r>
            <a:r>
              <a:rPr sz="2400" spc="30" dirty="0">
                <a:solidFill>
                  <a:srgbClr val="22373A"/>
                </a:solidFill>
                <a:cs typeface="Tahoma"/>
              </a:rPr>
              <a:t> </a:t>
            </a:r>
            <a:r>
              <a:rPr sz="2400" spc="-79" dirty="0">
                <a:solidFill>
                  <a:srgbClr val="22373A"/>
                </a:solidFill>
                <a:cs typeface="Tahoma"/>
              </a:rPr>
              <a:t>the </a:t>
            </a:r>
            <a:r>
              <a:rPr sz="2400" spc="-654" dirty="0">
                <a:solidFill>
                  <a:srgbClr val="22373A"/>
                </a:solidFill>
                <a:cs typeface="Tahoma"/>
              </a:rPr>
              <a:t> </a:t>
            </a:r>
            <a:r>
              <a:rPr sz="2400" spc="-69" dirty="0">
                <a:solidFill>
                  <a:srgbClr val="22373A"/>
                </a:solidFill>
                <a:cs typeface="Tahoma"/>
              </a:rPr>
              <a:t>destination</a:t>
            </a:r>
            <a:endParaRPr sz="2400" dirty="0">
              <a:cs typeface="Tahoma"/>
            </a:endParaRPr>
          </a:p>
        </p:txBody>
      </p:sp>
    </p:spTree>
  </p:cSld>
  <p:clrMapOvr>
    <a:masterClrMapping/>
  </p:clrMapOvr>
  <p:transition>
    <p:cu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3" cstate="print"/>
          <a:stretch>
            <a:fillRect/>
          </a:stretch>
        </p:blipFill>
        <p:spPr>
          <a:xfrm>
            <a:off x="2626832" y="1488277"/>
            <a:ext cx="6934238" cy="4003005"/>
          </a:xfrm>
          <a:prstGeom prst="rect">
            <a:avLst/>
          </a:prstGeom>
        </p:spPr>
      </p:pic>
      <p:sp>
        <p:nvSpPr>
          <p:cNvPr id="5" name="Title 4">
            <a:extLst>
              <a:ext uri="{FF2B5EF4-FFF2-40B4-BE49-F238E27FC236}">
                <a16:creationId xmlns:a16="http://schemas.microsoft.com/office/drawing/2014/main" id="{99CCF59D-4F7E-E346-456C-3AF3CDA367D9}"/>
              </a:ext>
            </a:extLst>
          </p:cNvPr>
          <p:cNvSpPr>
            <a:spLocks noGrp="1"/>
          </p:cNvSpPr>
          <p:nvPr>
            <p:ph type="title"/>
          </p:nvPr>
        </p:nvSpPr>
        <p:spPr/>
        <p:txBody>
          <a:bodyPr>
            <a:normAutofit/>
          </a:bodyPr>
          <a:lstStyle/>
          <a:p>
            <a:r>
              <a:rPr lang="en-US" dirty="0"/>
              <a:t>Greedy forwarding</a:t>
            </a:r>
          </a:p>
        </p:txBody>
      </p:sp>
      <p:sp>
        <p:nvSpPr>
          <p:cNvPr id="4" name="object 4"/>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67</a:t>
            </a:r>
          </a:p>
        </p:txBody>
      </p:sp>
    </p:spTree>
  </p:cSld>
  <p:clrMapOvr>
    <a:masterClrMapping/>
  </p:clrMapOvr>
  <p:transition>
    <p:cu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3" cstate="print"/>
          <a:stretch>
            <a:fillRect/>
          </a:stretch>
        </p:blipFill>
        <p:spPr>
          <a:xfrm>
            <a:off x="2626832" y="1488277"/>
            <a:ext cx="6934238" cy="4003005"/>
          </a:xfrm>
          <a:prstGeom prst="rect">
            <a:avLst/>
          </a:prstGeom>
        </p:spPr>
      </p:pic>
      <p:sp>
        <p:nvSpPr>
          <p:cNvPr id="5" name="Title 4">
            <a:extLst>
              <a:ext uri="{FF2B5EF4-FFF2-40B4-BE49-F238E27FC236}">
                <a16:creationId xmlns:a16="http://schemas.microsoft.com/office/drawing/2014/main" id="{051A5C5F-1174-46A5-6965-3ED9AA2DD76F}"/>
              </a:ext>
            </a:extLst>
          </p:cNvPr>
          <p:cNvSpPr>
            <a:spLocks noGrp="1"/>
          </p:cNvSpPr>
          <p:nvPr>
            <p:ph type="title"/>
          </p:nvPr>
        </p:nvSpPr>
        <p:spPr/>
        <p:txBody>
          <a:bodyPr/>
          <a:lstStyle/>
          <a:p>
            <a:r>
              <a:rPr lang="en-US" dirty="0"/>
              <a:t>Greedy forwarding</a:t>
            </a:r>
          </a:p>
        </p:txBody>
      </p:sp>
      <p:sp>
        <p:nvSpPr>
          <p:cNvPr id="4" name="object 4"/>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68</a:t>
            </a:r>
          </a:p>
        </p:txBody>
      </p:sp>
    </p:spTree>
  </p:cSld>
  <p:clrMapOvr>
    <a:masterClrMapping/>
  </p:clrMapOvr>
  <p:transition>
    <p:cu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3" cstate="print"/>
          <a:stretch>
            <a:fillRect/>
          </a:stretch>
        </p:blipFill>
        <p:spPr>
          <a:xfrm>
            <a:off x="2626832" y="1488277"/>
            <a:ext cx="6934238" cy="4003005"/>
          </a:xfrm>
          <a:prstGeom prst="rect">
            <a:avLst/>
          </a:prstGeom>
        </p:spPr>
      </p:pic>
      <p:sp>
        <p:nvSpPr>
          <p:cNvPr id="5" name="Title 4">
            <a:extLst>
              <a:ext uri="{FF2B5EF4-FFF2-40B4-BE49-F238E27FC236}">
                <a16:creationId xmlns:a16="http://schemas.microsoft.com/office/drawing/2014/main" id="{C45A3BEE-E214-D58E-011B-7BC230C90F9D}"/>
              </a:ext>
            </a:extLst>
          </p:cNvPr>
          <p:cNvSpPr>
            <a:spLocks noGrp="1"/>
          </p:cNvSpPr>
          <p:nvPr>
            <p:ph type="title"/>
          </p:nvPr>
        </p:nvSpPr>
        <p:spPr/>
        <p:txBody>
          <a:bodyPr/>
          <a:lstStyle/>
          <a:p>
            <a:r>
              <a:rPr lang="en-US" dirty="0"/>
              <a:t>Greedy forwarding</a:t>
            </a:r>
          </a:p>
        </p:txBody>
      </p:sp>
      <p:sp>
        <p:nvSpPr>
          <p:cNvPr id="4" name="object 4"/>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69</a:t>
            </a:r>
          </a:p>
        </p:txBody>
      </p:sp>
    </p:spTree>
  </p:cSld>
  <p:clrMapOvr>
    <a:masterClrMapping/>
  </p:clrMapOvr>
  <p:transition>
    <p:cu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lang="en-GB" spc="-119" dirty="0"/>
              <a:t>Face routing</a:t>
            </a:r>
            <a:endParaRPr spc="-69" dirty="0"/>
          </a:p>
        </p:txBody>
      </p:sp>
      <p:sp>
        <p:nvSpPr>
          <p:cNvPr id="3" name="object 3"/>
          <p:cNvSpPr txBox="1"/>
          <p:nvPr/>
        </p:nvSpPr>
        <p:spPr>
          <a:xfrm>
            <a:off x="2364996" y="1413778"/>
            <a:ext cx="7462007" cy="3579463"/>
          </a:xfrm>
          <a:prstGeom prst="rect">
            <a:avLst/>
          </a:prstGeom>
        </p:spPr>
        <p:txBody>
          <a:bodyPr vert="horz" wrap="square" lIns="0" tIns="25167" rIns="0" bIns="0" rtlCol="0">
            <a:spAutoFit/>
          </a:bodyPr>
          <a:lstStyle/>
          <a:p>
            <a:pPr marL="374997" marR="383806" indent="-351088">
              <a:lnSpc>
                <a:spcPct val="118000"/>
              </a:lnSpc>
              <a:spcBef>
                <a:spcPts val="198"/>
              </a:spcBef>
              <a:buFont typeface="Wingdings" pitchFamily="2" charset="2"/>
              <a:buChar char="q"/>
              <a:tabLst>
                <a:tab pos="376255" algn="l"/>
              </a:tabLst>
            </a:pPr>
            <a:r>
              <a:rPr sz="2400" spc="-109" dirty="0">
                <a:solidFill>
                  <a:srgbClr val="22373A"/>
                </a:solidFill>
                <a:cs typeface="Tahoma"/>
              </a:rPr>
              <a:t>Greedy</a:t>
            </a:r>
            <a:r>
              <a:rPr sz="2400" spc="40" dirty="0">
                <a:solidFill>
                  <a:srgbClr val="22373A"/>
                </a:solidFill>
                <a:cs typeface="Tahoma"/>
              </a:rPr>
              <a:t> </a:t>
            </a:r>
            <a:r>
              <a:rPr sz="2400" spc="-89" dirty="0">
                <a:solidFill>
                  <a:srgbClr val="22373A"/>
                </a:solidFill>
                <a:cs typeface="Tahoma"/>
              </a:rPr>
              <a:t>geographical</a:t>
            </a:r>
            <a:r>
              <a:rPr sz="2400" spc="50" dirty="0">
                <a:solidFill>
                  <a:srgbClr val="22373A"/>
                </a:solidFill>
                <a:cs typeface="Tahoma"/>
              </a:rPr>
              <a:t> </a:t>
            </a:r>
            <a:r>
              <a:rPr sz="2400" spc="-99" dirty="0">
                <a:solidFill>
                  <a:srgbClr val="22373A"/>
                </a:solidFill>
                <a:cs typeface="Tahoma"/>
              </a:rPr>
              <a:t>forwading</a:t>
            </a:r>
            <a:r>
              <a:rPr sz="2400" spc="40" dirty="0">
                <a:solidFill>
                  <a:srgbClr val="22373A"/>
                </a:solidFill>
                <a:cs typeface="Tahoma"/>
              </a:rPr>
              <a:t> </a:t>
            </a:r>
            <a:r>
              <a:rPr sz="2400" spc="-30" dirty="0">
                <a:solidFill>
                  <a:srgbClr val="22373A"/>
                </a:solidFill>
                <a:cs typeface="Tahoma"/>
              </a:rPr>
              <a:t>will</a:t>
            </a:r>
            <a:r>
              <a:rPr sz="2400" spc="50" dirty="0">
                <a:solidFill>
                  <a:srgbClr val="22373A"/>
                </a:solidFill>
                <a:cs typeface="Tahoma"/>
              </a:rPr>
              <a:t> </a:t>
            </a:r>
            <a:r>
              <a:rPr sz="2400" spc="-89" dirty="0">
                <a:solidFill>
                  <a:srgbClr val="22373A"/>
                </a:solidFill>
                <a:cs typeface="Tahoma"/>
              </a:rPr>
              <a:t>get</a:t>
            </a:r>
            <a:r>
              <a:rPr sz="2400" spc="50" dirty="0">
                <a:solidFill>
                  <a:srgbClr val="22373A"/>
                </a:solidFill>
                <a:cs typeface="Tahoma"/>
              </a:rPr>
              <a:t> </a:t>
            </a:r>
            <a:r>
              <a:rPr sz="2400" spc="-79" dirty="0">
                <a:solidFill>
                  <a:srgbClr val="22373A"/>
                </a:solidFill>
                <a:cs typeface="Tahoma"/>
              </a:rPr>
              <a:t>trapped</a:t>
            </a:r>
            <a:r>
              <a:rPr sz="2400" spc="40" dirty="0">
                <a:solidFill>
                  <a:srgbClr val="22373A"/>
                </a:solidFill>
                <a:cs typeface="Tahoma"/>
              </a:rPr>
              <a:t> </a:t>
            </a:r>
            <a:r>
              <a:rPr sz="2400" spc="-40" dirty="0">
                <a:solidFill>
                  <a:srgbClr val="22373A"/>
                </a:solidFill>
                <a:cs typeface="Tahoma"/>
              </a:rPr>
              <a:t>in</a:t>
            </a:r>
            <a:r>
              <a:rPr sz="2400" spc="50" dirty="0">
                <a:solidFill>
                  <a:srgbClr val="22373A"/>
                </a:solidFill>
                <a:cs typeface="Tahoma"/>
              </a:rPr>
              <a:t> </a:t>
            </a:r>
            <a:r>
              <a:rPr sz="2400" spc="-89" dirty="0">
                <a:solidFill>
                  <a:srgbClr val="22373A"/>
                </a:solidFill>
                <a:cs typeface="Tahoma"/>
              </a:rPr>
              <a:t>voids</a:t>
            </a:r>
            <a:r>
              <a:rPr sz="2400" spc="40" dirty="0">
                <a:solidFill>
                  <a:srgbClr val="22373A"/>
                </a:solidFill>
                <a:cs typeface="Tahoma"/>
              </a:rPr>
              <a:t> </a:t>
            </a:r>
            <a:r>
              <a:rPr sz="2400" spc="-119" dirty="0">
                <a:solidFill>
                  <a:srgbClr val="22373A"/>
                </a:solidFill>
                <a:cs typeface="Tahoma"/>
              </a:rPr>
              <a:t>or </a:t>
            </a:r>
            <a:r>
              <a:rPr sz="2400" spc="-644" dirty="0">
                <a:solidFill>
                  <a:srgbClr val="22373A"/>
                </a:solidFill>
                <a:cs typeface="Tahoma"/>
              </a:rPr>
              <a:t> </a:t>
            </a:r>
            <a:r>
              <a:rPr sz="2400" spc="-40" dirty="0">
                <a:solidFill>
                  <a:srgbClr val="22373A"/>
                </a:solidFill>
                <a:cs typeface="Tahoma"/>
              </a:rPr>
              <a:t>local</a:t>
            </a:r>
            <a:r>
              <a:rPr sz="2400" spc="20" dirty="0">
                <a:solidFill>
                  <a:srgbClr val="22373A"/>
                </a:solidFill>
                <a:cs typeface="Tahoma"/>
              </a:rPr>
              <a:t> </a:t>
            </a:r>
            <a:r>
              <a:rPr sz="2400" spc="-69" dirty="0">
                <a:solidFill>
                  <a:srgbClr val="22373A"/>
                </a:solidFill>
                <a:cs typeface="Tahoma"/>
              </a:rPr>
              <a:t>minima</a:t>
            </a:r>
            <a:endParaRPr sz="2400" dirty="0">
              <a:cs typeface="Tahoma"/>
            </a:endParaRPr>
          </a:p>
          <a:p>
            <a:pPr marL="374997" indent="-351088">
              <a:spcBef>
                <a:spcPts val="476"/>
              </a:spcBef>
              <a:buFont typeface="Wingdings" pitchFamily="2" charset="2"/>
              <a:buChar char="q"/>
              <a:tabLst>
                <a:tab pos="376255" algn="l"/>
              </a:tabLst>
            </a:pPr>
            <a:r>
              <a:rPr sz="2400" spc="10" dirty="0">
                <a:solidFill>
                  <a:srgbClr val="22373A"/>
                </a:solidFill>
                <a:cs typeface="Tahoma"/>
              </a:rPr>
              <a:t>An</a:t>
            </a:r>
            <a:r>
              <a:rPr sz="2400" spc="30" dirty="0">
                <a:solidFill>
                  <a:srgbClr val="22373A"/>
                </a:solidFill>
                <a:cs typeface="Tahoma"/>
              </a:rPr>
              <a:t> </a:t>
            </a:r>
            <a:r>
              <a:rPr sz="2400" spc="-69" dirty="0">
                <a:solidFill>
                  <a:srgbClr val="22373A"/>
                </a:solidFill>
                <a:cs typeface="Tahoma"/>
              </a:rPr>
              <a:t>alternative</a:t>
            </a:r>
            <a:r>
              <a:rPr sz="2400" spc="40" dirty="0">
                <a:solidFill>
                  <a:srgbClr val="22373A"/>
                </a:solidFill>
                <a:cs typeface="Tahoma"/>
              </a:rPr>
              <a:t> </a:t>
            </a:r>
            <a:r>
              <a:rPr sz="2400" spc="-30" dirty="0">
                <a:solidFill>
                  <a:srgbClr val="22373A"/>
                </a:solidFill>
                <a:cs typeface="Tahoma"/>
              </a:rPr>
              <a:t>to</a:t>
            </a:r>
            <a:r>
              <a:rPr sz="2400" spc="40" dirty="0">
                <a:solidFill>
                  <a:srgbClr val="22373A"/>
                </a:solidFill>
                <a:cs typeface="Tahoma"/>
              </a:rPr>
              <a:t> </a:t>
            </a:r>
            <a:r>
              <a:rPr sz="2400" spc="-129" dirty="0">
                <a:solidFill>
                  <a:srgbClr val="22373A"/>
                </a:solidFill>
                <a:cs typeface="Tahoma"/>
              </a:rPr>
              <a:t>greedy</a:t>
            </a:r>
            <a:r>
              <a:rPr sz="2400" spc="40" dirty="0">
                <a:solidFill>
                  <a:srgbClr val="22373A"/>
                </a:solidFill>
                <a:cs typeface="Tahoma"/>
              </a:rPr>
              <a:t> </a:t>
            </a:r>
            <a:r>
              <a:rPr sz="2400" spc="-59" dirty="0">
                <a:solidFill>
                  <a:srgbClr val="22373A"/>
                </a:solidFill>
                <a:cs typeface="Tahoma"/>
              </a:rPr>
              <a:t>routing</a:t>
            </a:r>
            <a:r>
              <a:rPr sz="2400" spc="40" dirty="0">
                <a:solidFill>
                  <a:srgbClr val="22373A"/>
                </a:solidFill>
                <a:cs typeface="Tahoma"/>
              </a:rPr>
              <a:t> </a:t>
            </a:r>
            <a:r>
              <a:rPr sz="2400" spc="-69" dirty="0">
                <a:solidFill>
                  <a:srgbClr val="22373A"/>
                </a:solidFill>
                <a:cs typeface="Tahoma"/>
              </a:rPr>
              <a:t>is</a:t>
            </a:r>
            <a:r>
              <a:rPr sz="2400" spc="30" dirty="0">
                <a:solidFill>
                  <a:srgbClr val="22373A"/>
                </a:solidFill>
                <a:cs typeface="Tahoma"/>
              </a:rPr>
              <a:t> </a:t>
            </a:r>
            <a:r>
              <a:rPr sz="2400" spc="-30" dirty="0">
                <a:solidFill>
                  <a:srgbClr val="22373A"/>
                </a:solidFill>
                <a:cs typeface="Tahoma"/>
              </a:rPr>
              <a:t>to</a:t>
            </a:r>
            <a:r>
              <a:rPr sz="2400" spc="40" dirty="0">
                <a:solidFill>
                  <a:srgbClr val="22373A"/>
                </a:solidFill>
                <a:cs typeface="Tahoma"/>
              </a:rPr>
              <a:t> </a:t>
            </a:r>
            <a:r>
              <a:rPr sz="2400" spc="-149" dirty="0">
                <a:solidFill>
                  <a:srgbClr val="22373A"/>
                </a:solidFill>
                <a:cs typeface="Tahoma"/>
              </a:rPr>
              <a:t>use</a:t>
            </a:r>
            <a:r>
              <a:rPr sz="2400" spc="40" dirty="0">
                <a:solidFill>
                  <a:srgbClr val="22373A"/>
                </a:solidFill>
                <a:cs typeface="Tahoma"/>
              </a:rPr>
              <a:t> </a:t>
            </a:r>
            <a:r>
              <a:rPr sz="2400" i="1" spc="-129" dirty="0">
                <a:solidFill>
                  <a:srgbClr val="22373A"/>
                </a:solidFill>
                <a:cs typeface="Arial"/>
              </a:rPr>
              <a:t>face</a:t>
            </a:r>
            <a:r>
              <a:rPr sz="2400" i="1" spc="119" dirty="0">
                <a:solidFill>
                  <a:srgbClr val="22373A"/>
                </a:solidFill>
                <a:cs typeface="Arial"/>
              </a:rPr>
              <a:t> </a:t>
            </a:r>
            <a:r>
              <a:rPr sz="2400" i="1" spc="-40" dirty="0">
                <a:solidFill>
                  <a:srgbClr val="22373A"/>
                </a:solidFill>
                <a:cs typeface="Arial"/>
              </a:rPr>
              <a:t>routing</a:t>
            </a:r>
            <a:endParaRPr sz="2400" dirty="0">
              <a:cs typeface="Arial"/>
            </a:endParaRPr>
          </a:p>
          <a:p>
            <a:pPr marL="374997" marR="10067" indent="-351088">
              <a:lnSpc>
                <a:spcPct val="118000"/>
              </a:lnSpc>
              <a:buFont typeface="Wingdings" pitchFamily="2" charset="2"/>
              <a:buChar char="q"/>
              <a:tabLst>
                <a:tab pos="376255" algn="l"/>
              </a:tabLst>
            </a:pPr>
            <a:r>
              <a:rPr sz="2400" spc="-79" dirty="0">
                <a:solidFill>
                  <a:srgbClr val="22373A"/>
                </a:solidFill>
                <a:cs typeface="Tahoma"/>
              </a:rPr>
              <a:t>Face</a:t>
            </a:r>
            <a:r>
              <a:rPr sz="2400" spc="40" dirty="0">
                <a:solidFill>
                  <a:srgbClr val="22373A"/>
                </a:solidFill>
                <a:cs typeface="Tahoma"/>
              </a:rPr>
              <a:t> </a:t>
            </a:r>
            <a:r>
              <a:rPr sz="2400" spc="-59" dirty="0">
                <a:solidFill>
                  <a:srgbClr val="22373A"/>
                </a:solidFill>
                <a:cs typeface="Tahoma"/>
              </a:rPr>
              <a:t>routing</a:t>
            </a:r>
            <a:r>
              <a:rPr sz="2400" spc="40" dirty="0">
                <a:solidFill>
                  <a:srgbClr val="22373A"/>
                </a:solidFill>
                <a:cs typeface="Tahoma"/>
              </a:rPr>
              <a:t> </a:t>
            </a:r>
            <a:r>
              <a:rPr sz="2400" spc="-129" dirty="0">
                <a:solidFill>
                  <a:srgbClr val="22373A"/>
                </a:solidFill>
                <a:cs typeface="Tahoma"/>
              </a:rPr>
              <a:t>works</a:t>
            </a:r>
            <a:r>
              <a:rPr sz="2400" spc="40" dirty="0">
                <a:solidFill>
                  <a:srgbClr val="22373A"/>
                </a:solidFill>
                <a:cs typeface="Tahoma"/>
              </a:rPr>
              <a:t> </a:t>
            </a:r>
            <a:r>
              <a:rPr sz="2400" spc="-69" dirty="0">
                <a:solidFill>
                  <a:srgbClr val="22373A"/>
                </a:solidFill>
                <a:cs typeface="Tahoma"/>
              </a:rPr>
              <a:t>correctly</a:t>
            </a:r>
            <a:r>
              <a:rPr sz="2400" spc="40" dirty="0">
                <a:solidFill>
                  <a:srgbClr val="22373A"/>
                </a:solidFill>
                <a:cs typeface="Tahoma"/>
              </a:rPr>
              <a:t> </a:t>
            </a:r>
            <a:r>
              <a:rPr sz="2400" spc="-109" dirty="0">
                <a:solidFill>
                  <a:srgbClr val="22373A"/>
                </a:solidFill>
                <a:cs typeface="Tahoma"/>
              </a:rPr>
              <a:t>on</a:t>
            </a:r>
            <a:r>
              <a:rPr sz="2400" spc="40" dirty="0">
                <a:solidFill>
                  <a:srgbClr val="22373A"/>
                </a:solidFill>
                <a:cs typeface="Tahoma"/>
              </a:rPr>
              <a:t> </a:t>
            </a:r>
            <a:r>
              <a:rPr sz="2400" spc="-89" dirty="0">
                <a:solidFill>
                  <a:srgbClr val="22373A"/>
                </a:solidFill>
                <a:cs typeface="Tahoma"/>
              </a:rPr>
              <a:t>planar</a:t>
            </a:r>
            <a:r>
              <a:rPr sz="2400" spc="50" dirty="0">
                <a:solidFill>
                  <a:srgbClr val="22373A"/>
                </a:solidFill>
                <a:cs typeface="Tahoma"/>
              </a:rPr>
              <a:t> </a:t>
            </a:r>
            <a:r>
              <a:rPr sz="2400" spc="-99" dirty="0">
                <a:solidFill>
                  <a:srgbClr val="22373A"/>
                </a:solidFill>
                <a:cs typeface="Tahoma"/>
              </a:rPr>
              <a:t>graphs,</a:t>
            </a:r>
            <a:r>
              <a:rPr sz="2400" spc="40" dirty="0">
                <a:solidFill>
                  <a:srgbClr val="22373A"/>
                </a:solidFill>
                <a:cs typeface="Tahoma"/>
              </a:rPr>
              <a:t> </a:t>
            </a:r>
            <a:r>
              <a:rPr sz="2400" spc="-30" dirty="0">
                <a:solidFill>
                  <a:srgbClr val="22373A"/>
                </a:solidFill>
                <a:cs typeface="Tahoma"/>
              </a:rPr>
              <a:t>that</a:t>
            </a:r>
            <a:r>
              <a:rPr sz="2400" spc="40" dirty="0">
                <a:solidFill>
                  <a:srgbClr val="22373A"/>
                </a:solidFill>
                <a:cs typeface="Tahoma"/>
              </a:rPr>
              <a:t> </a:t>
            </a:r>
            <a:r>
              <a:rPr sz="2400" spc="-69" dirty="0">
                <a:solidFill>
                  <a:srgbClr val="22373A"/>
                </a:solidFill>
                <a:cs typeface="Tahoma"/>
              </a:rPr>
              <a:t>is,</a:t>
            </a:r>
            <a:r>
              <a:rPr sz="2400" spc="40" dirty="0">
                <a:solidFill>
                  <a:srgbClr val="22373A"/>
                </a:solidFill>
                <a:cs typeface="Tahoma"/>
              </a:rPr>
              <a:t> </a:t>
            </a:r>
            <a:r>
              <a:rPr sz="2400" spc="-109" dirty="0">
                <a:solidFill>
                  <a:srgbClr val="22373A"/>
                </a:solidFill>
                <a:cs typeface="Tahoma"/>
              </a:rPr>
              <a:t>graphs </a:t>
            </a:r>
            <a:r>
              <a:rPr sz="2400" spc="-644" dirty="0">
                <a:solidFill>
                  <a:srgbClr val="22373A"/>
                </a:solidFill>
                <a:cs typeface="Tahoma"/>
              </a:rPr>
              <a:t> </a:t>
            </a:r>
            <a:r>
              <a:rPr sz="2400" spc="-50" dirty="0">
                <a:solidFill>
                  <a:srgbClr val="22373A"/>
                </a:solidFill>
                <a:cs typeface="Tahoma"/>
              </a:rPr>
              <a:t>with</a:t>
            </a:r>
            <a:r>
              <a:rPr sz="2400" spc="20" dirty="0">
                <a:solidFill>
                  <a:srgbClr val="22373A"/>
                </a:solidFill>
                <a:cs typeface="Tahoma"/>
              </a:rPr>
              <a:t> </a:t>
            </a:r>
            <a:r>
              <a:rPr sz="2400" spc="-109" dirty="0">
                <a:solidFill>
                  <a:srgbClr val="22373A"/>
                </a:solidFill>
                <a:cs typeface="Tahoma"/>
              </a:rPr>
              <a:t>no</a:t>
            </a:r>
            <a:r>
              <a:rPr sz="2400" spc="30" dirty="0">
                <a:solidFill>
                  <a:srgbClr val="22373A"/>
                </a:solidFill>
                <a:cs typeface="Tahoma"/>
              </a:rPr>
              <a:t> </a:t>
            </a:r>
            <a:r>
              <a:rPr sz="2400" spc="-89" dirty="0">
                <a:solidFill>
                  <a:srgbClr val="22373A"/>
                </a:solidFill>
                <a:cs typeface="Tahoma"/>
              </a:rPr>
              <a:t>crossing</a:t>
            </a:r>
            <a:r>
              <a:rPr sz="2400" spc="30" dirty="0">
                <a:solidFill>
                  <a:srgbClr val="22373A"/>
                </a:solidFill>
                <a:cs typeface="Tahoma"/>
              </a:rPr>
              <a:t> </a:t>
            </a:r>
            <a:r>
              <a:rPr sz="2400" spc="-149" dirty="0">
                <a:solidFill>
                  <a:srgbClr val="22373A"/>
                </a:solidFill>
                <a:cs typeface="Tahoma"/>
              </a:rPr>
              <a:t>edges</a:t>
            </a:r>
            <a:endParaRPr sz="2400" dirty="0">
              <a:cs typeface="Tahoma"/>
            </a:endParaRPr>
          </a:p>
          <a:p>
            <a:pPr marL="374997" indent="-351088">
              <a:spcBef>
                <a:spcPts val="476"/>
              </a:spcBef>
              <a:buFont typeface="Wingdings" pitchFamily="2" charset="2"/>
              <a:buChar char="q"/>
              <a:tabLst>
                <a:tab pos="376255" algn="l"/>
              </a:tabLst>
            </a:pPr>
            <a:r>
              <a:rPr sz="2400" spc="-79" dirty="0">
                <a:solidFill>
                  <a:srgbClr val="22373A"/>
                </a:solidFill>
                <a:cs typeface="Tahoma"/>
              </a:rPr>
              <a:t>Face</a:t>
            </a:r>
            <a:r>
              <a:rPr sz="2400" spc="20" dirty="0">
                <a:solidFill>
                  <a:srgbClr val="22373A"/>
                </a:solidFill>
                <a:cs typeface="Tahoma"/>
              </a:rPr>
              <a:t> </a:t>
            </a:r>
            <a:r>
              <a:rPr sz="2400" spc="-59" dirty="0">
                <a:solidFill>
                  <a:srgbClr val="22373A"/>
                </a:solidFill>
                <a:cs typeface="Tahoma"/>
              </a:rPr>
              <a:t>routing</a:t>
            </a:r>
            <a:r>
              <a:rPr sz="2400" spc="30" dirty="0">
                <a:solidFill>
                  <a:srgbClr val="22373A"/>
                </a:solidFill>
                <a:cs typeface="Tahoma"/>
              </a:rPr>
              <a:t> </a:t>
            </a:r>
            <a:r>
              <a:rPr sz="2400" spc="-149" dirty="0">
                <a:solidFill>
                  <a:srgbClr val="22373A"/>
                </a:solidFill>
                <a:cs typeface="Tahoma"/>
              </a:rPr>
              <a:t>uses</a:t>
            </a:r>
            <a:r>
              <a:rPr sz="2400" spc="30" dirty="0">
                <a:solidFill>
                  <a:srgbClr val="22373A"/>
                </a:solidFill>
                <a:cs typeface="Tahoma"/>
              </a:rPr>
              <a:t> </a:t>
            </a:r>
            <a:r>
              <a:rPr sz="2400" spc="-119" dirty="0">
                <a:solidFill>
                  <a:srgbClr val="22373A"/>
                </a:solidFill>
                <a:cs typeface="Tahoma"/>
              </a:rPr>
              <a:t>two</a:t>
            </a:r>
            <a:r>
              <a:rPr sz="2400" spc="30" dirty="0">
                <a:solidFill>
                  <a:srgbClr val="22373A"/>
                </a:solidFill>
                <a:cs typeface="Tahoma"/>
              </a:rPr>
              <a:t> </a:t>
            </a:r>
            <a:r>
              <a:rPr sz="2400" spc="-59" dirty="0">
                <a:solidFill>
                  <a:srgbClr val="22373A"/>
                </a:solidFill>
                <a:cs typeface="Tahoma"/>
              </a:rPr>
              <a:t>primitive</a:t>
            </a:r>
            <a:r>
              <a:rPr sz="2400" spc="30" dirty="0">
                <a:solidFill>
                  <a:srgbClr val="22373A"/>
                </a:solidFill>
                <a:cs typeface="Tahoma"/>
              </a:rPr>
              <a:t> </a:t>
            </a:r>
            <a:r>
              <a:rPr sz="2400" spc="-79" dirty="0">
                <a:solidFill>
                  <a:srgbClr val="22373A"/>
                </a:solidFill>
                <a:cs typeface="Tahoma"/>
              </a:rPr>
              <a:t>operations</a:t>
            </a:r>
            <a:r>
              <a:rPr sz="2400" spc="20" dirty="0">
                <a:solidFill>
                  <a:srgbClr val="22373A"/>
                </a:solidFill>
                <a:cs typeface="Tahoma"/>
              </a:rPr>
              <a:t> </a:t>
            </a:r>
            <a:r>
              <a:rPr sz="2400" spc="-30" dirty="0">
                <a:solidFill>
                  <a:srgbClr val="22373A"/>
                </a:solidFill>
                <a:cs typeface="Tahoma"/>
              </a:rPr>
              <a:t>to</a:t>
            </a:r>
            <a:r>
              <a:rPr sz="2400" spc="30" dirty="0">
                <a:solidFill>
                  <a:srgbClr val="22373A"/>
                </a:solidFill>
                <a:cs typeface="Tahoma"/>
              </a:rPr>
              <a:t> </a:t>
            </a:r>
            <a:r>
              <a:rPr sz="2400" spc="-79" dirty="0">
                <a:solidFill>
                  <a:srgbClr val="22373A"/>
                </a:solidFill>
                <a:cs typeface="Tahoma"/>
              </a:rPr>
              <a:t>route</a:t>
            </a:r>
            <a:endParaRPr sz="2400" dirty="0">
              <a:cs typeface="Tahoma"/>
            </a:endParaRPr>
          </a:p>
          <a:p>
            <a:pPr marL="934338" lvl="1" indent="-342900">
              <a:spcBef>
                <a:spcPts val="1288"/>
              </a:spcBef>
              <a:buFont typeface="Courier New" panose="02070309020205020404" pitchFamily="49" charset="0"/>
              <a:buChar char="o"/>
              <a:tabLst>
                <a:tab pos="926165" algn="l"/>
              </a:tabLst>
            </a:pPr>
            <a:r>
              <a:rPr sz="2400" spc="-50" dirty="0">
                <a:solidFill>
                  <a:srgbClr val="22373A"/>
                </a:solidFill>
                <a:cs typeface="Tahoma"/>
              </a:rPr>
              <a:t>Right-hand</a:t>
            </a:r>
            <a:r>
              <a:rPr sz="2400" spc="-59" dirty="0">
                <a:solidFill>
                  <a:srgbClr val="22373A"/>
                </a:solidFill>
                <a:cs typeface="Tahoma"/>
              </a:rPr>
              <a:t> </a:t>
            </a:r>
            <a:r>
              <a:rPr sz="2400" spc="-69" dirty="0">
                <a:solidFill>
                  <a:srgbClr val="22373A"/>
                </a:solidFill>
                <a:cs typeface="Tahoma"/>
              </a:rPr>
              <a:t>rule</a:t>
            </a:r>
            <a:endParaRPr sz="2400" dirty="0">
              <a:cs typeface="Tahoma"/>
            </a:endParaRPr>
          </a:p>
          <a:p>
            <a:pPr marL="934338" lvl="1" indent="-342900">
              <a:spcBef>
                <a:spcPts val="347"/>
              </a:spcBef>
              <a:buFont typeface="Courier New" panose="02070309020205020404" pitchFamily="49" charset="0"/>
              <a:buChar char="o"/>
              <a:tabLst>
                <a:tab pos="926165" algn="l"/>
              </a:tabLst>
            </a:pPr>
            <a:r>
              <a:rPr sz="2400" spc="-69" dirty="0">
                <a:solidFill>
                  <a:srgbClr val="22373A"/>
                </a:solidFill>
                <a:cs typeface="Tahoma"/>
              </a:rPr>
              <a:t>Face</a:t>
            </a:r>
            <a:r>
              <a:rPr sz="2400" spc="-40" dirty="0">
                <a:solidFill>
                  <a:srgbClr val="22373A"/>
                </a:solidFill>
                <a:cs typeface="Tahoma"/>
              </a:rPr>
              <a:t> </a:t>
            </a:r>
            <a:r>
              <a:rPr sz="2400" spc="-109" dirty="0">
                <a:solidFill>
                  <a:srgbClr val="22373A"/>
                </a:solidFill>
                <a:cs typeface="Tahoma"/>
              </a:rPr>
              <a:t>changes</a:t>
            </a:r>
            <a:endParaRPr sz="2400" dirty="0">
              <a:cs typeface="Tahoma"/>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02">
            <a:extLst>
              <a:ext uri="{FF2B5EF4-FFF2-40B4-BE49-F238E27FC236}">
                <a16:creationId xmlns:a16="http://schemas.microsoft.com/office/drawing/2014/main" id="{6C532FD5-AC24-A0E5-BCB7-6328EFCDAEA5}"/>
              </a:ext>
            </a:extLst>
          </p:cNvPr>
          <p:cNvSpPr>
            <a:spLocks noGrp="1"/>
          </p:cNvSpPr>
          <p:nvPr>
            <p:ph type="title"/>
          </p:nvPr>
        </p:nvSpPr>
        <p:spPr/>
        <p:txBody>
          <a:bodyPr/>
          <a:lstStyle/>
          <a:p>
            <a:r>
              <a:rPr lang="en-US" dirty="0"/>
              <a:t>Trilateration</a:t>
            </a:r>
          </a:p>
        </p:txBody>
      </p:sp>
      <p:sp>
        <p:nvSpPr>
          <p:cNvPr id="102" name="object 102"/>
          <p:cNvSpPr txBox="1">
            <a:spLocks noGrp="1"/>
          </p:cNvSpPr>
          <p:nvPr>
            <p:ph type="sldNum" sz="quarter" idx="4294967295"/>
          </p:nvPr>
        </p:nvSpPr>
        <p:spPr>
          <a:xfrm>
            <a:off x="2549525" y="13149263"/>
            <a:ext cx="9642475" cy="300037"/>
          </a:xfrm>
          <a:prstGeom prst="rect">
            <a:avLst/>
          </a:prstGeom>
        </p:spPr>
        <p:txBody>
          <a:bodyPr vert="horz" wrap="square" lIns="0" tIns="55365" rIns="0" bIns="0" rtlCol="0" anchor="ctr">
            <a:spAutoFit/>
          </a:bodyPr>
          <a:lstStyle/>
          <a:p>
            <a:pPr marL="75503">
              <a:spcBef>
                <a:spcPts val="434"/>
              </a:spcBef>
            </a:pPr>
            <a:r>
              <a:rPr spc="-50" dirty="0"/>
              <a:t>6</a:t>
            </a:r>
          </a:p>
        </p:txBody>
      </p:sp>
      <p:grpSp>
        <p:nvGrpSpPr>
          <p:cNvPr id="105" name="Group 104">
            <a:extLst>
              <a:ext uri="{FF2B5EF4-FFF2-40B4-BE49-F238E27FC236}">
                <a16:creationId xmlns:a16="http://schemas.microsoft.com/office/drawing/2014/main" id="{72F59F1C-1F67-CED3-2A1F-F74B64CF9D0E}"/>
              </a:ext>
            </a:extLst>
          </p:cNvPr>
          <p:cNvGrpSpPr/>
          <p:nvPr/>
        </p:nvGrpSpPr>
        <p:grpSpPr>
          <a:xfrm>
            <a:off x="1797403" y="856391"/>
            <a:ext cx="8597193" cy="5517196"/>
            <a:chOff x="2013866" y="2007807"/>
            <a:chExt cx="6045159" cy="4114572"/>
          </a:xfrm>
        </p:grpSpPr>
        <p:grpSp>
          <p:nvGrpSpPr>
            <p:cNvPr id="3" name="object 3"/>
            <p:cNvGrpSpPr/>
            <p:nvPr/>
          </p:nvGrpSpPr>
          <p:grpSpPr>
            <a:xfrm>
              <a:off x="2367514" y="2108416"/>
              <a:ext cx="5691511" cy="3800213"/>
              <a:chOff x="914476" y="771614"/>
              <a:chExt cx="2872105" cy="1917700"/>
            </a:xfrm>
          </p:grpSpPr>
          <p:sp>
            <p:nvSpPr>
              <p:cNvPr id="4" name="object 4"/>
              <p:cNvSpPr/>
              <p:nvPr/>
            </p:nvSpPr>
            <p:spPr>
              <a:xfrm>
                <a:off x="1567759" y="1902009"/>
                <a:ext cx="38735" cy="38735"/>
              </a:xfrm>
              <a:custGeom>
                <a:avLst/>
                <a:gdLst/>
                <a:ahLst/>
                <a:cxnLst/>
                <a:rect l="l" t="t" r="r" b="b"/>
                <a:pathLst>
                  <a:path w="38734" h="38735">
                    <a:moveTo>
                      <a:pt x="24189" y="0"/>
                    </a:moveTo>
                    <a:lnTo>
                      <a:pt x="14048" y="0"/>
                    </a:lnTo>
                    <a:lnTo>
                      <a:pt x="9185" y="2014"/>
                    </a:lnTo>
                    <a:lnTo>
                      <a:pt x="2014" y="9185"/>
                    </a:lnTo>
                    <a:lnTo>
                      <a:pt x="0" y="14048"/>
                    </a:lnTo>
                    <a:lnTo>
                      <a:pt x="0" y="24189"/>
                    </a:lnTo>
                    <a:lnTo>
                      <a:pt x="2014" y="29053"/>
                    </a:lnTo>
                    <a:lnTo>
                      <a:pt x="9185" y="36224"/>
                    </a:lnTo>
                    <a:lnTo>
                      <a:pt x="14048" y="38238"/>
                    </a:lnTo>
                    <a:lnTo>
                      <a:pt x="19119" y="38238"/>
                    </a:lnTo>
                    <a:lnTo>
                      <a:pt x="24189" y="38238"/>
                    </a:lnTo>
                    <a:lnTo>
                      <a:pt x="29053" y="36224"/>
                    </a:lnTo>
                    <a:lnTo>
                      <a:pt x="36224" y="29053"/>
                    </a:lnTo>
                    <a:lnTo>
                      <a:pt x="38238" y="24189"/>
                    </a:lnTo>
                    <a:lnTo>
                      <a:pt x="38238" y="14048"/>
                    </a:lnTo>
                    <a:lnTo>
                      <a:pt x="36224" y="9185"/>
                    </a:lnTo>
                    <a:lnTo>
                      <a:pt x="29053" y="2014"/>
                    </a:lnTo>
                    <a:lnTo>
                      <a:pt x="24189" y="0"/>
                    </a:lnTo>
                    <a:close/>
                  </a:path>
                </a:pathLst>
              </a:custGeom>
              <a:solidFill>
                <a:srgbClr val="0000FF"/>
              </a:solidFill>
            </p:spPr>
            <p:txBody>
              <a:bodyPr wrap="square" lIns="0" tIns="0" rIns="0" bIns="0" rtlCol="0"/>
              <a:lstStyle/>
              <a:p>
                <a:endParaRPr sz="3567"/>
              </a:p>
            </p:txBody>
          </p:sp>
          <p:sp>
            <p:nvSpPr>
              <p:cNvPr id="5" name="object 5"/>
              <p:cNvSpPr/>
              <p:nvPr/>
            </p:nvSpPr>
            <p:spPr>
              <a:xfrm>
                <a:off x="1567759" y="1902009"/>
                <a:ext cx="38735" cy="38735"/>
              </a:xfrm>
              <a:custGeom>
                <a:avLst/>
                <a:gdLst/>
                <a:ahLst/>
                <a:cxnLst/>
                <a:rect l="l" t="t" r="r" b="b"/>
                <a:pathLst>
                  <a:path w="38734" h="38735">
                    <a:moveTo>
                      <a:pt x="19119" y="38238"/>
                    </a:moveTo>
                    <a:lnTo>
                      <a:pt x="24189" y="38238"/>
                    </a:lnTo>
                    <a:lnTo>
                      <a:pt x="29053" y="36224"/>
                    </a:lnTo>
                    <a:lnTo>
                      <a:pt x="32638" y="32638"/>
                    </a:lnTo>
                    <a:lnTo>
                      <a:pt x="36224" y="29053"/>
                    </a:lnTo>
                    <a:lnTo>
                      <a:pt x="38238" y="24189"/>
                    </a:lnTo>
                    <a:lnTo>
                      <a:pt x="38238" y="19119"/>
                    </a:lnTo>
                    <a:lnTo>
                      <a:pt x="38238" y="14048"/>
                    </a:lnTo>
                    <a:lnTo>
                      <a:pt x="36224" y="9185"/>
                    </a:lnTo>
                    <a:lnTo>
                      <a:pt x="32638" y="5599"/>
                    </a:lnTo>
                    <a:lnTo>
                      <a:pt x="29053" y="2014"/>
                    </a:lnTo>
                    <a:lnTo>
                      <a:pt x="24189" y="0"/>
                    </a:lnTo>
                    <a:lnTo>
                      <a:pt x="19119" y="0"/>
                    </a:lnTo>
                    <a:lnTo>
                      <a:pt x="14048" y="0"/>
                    </a:lnTo>
                    <a:lnTo>
                      <a:pt x="9185" y="2014"/>
                    </a:lnTo>
                    <a:lnTo>
                      <a:pt x="5599" y="5599"/>
                    </a:lnTo>
                    <a:lnTo>
                      <a:pt x="2014" y="9185"/>
                    </a:lnTo>
                    <a:lnTo>
                      <a:pt x="0" y="14048"/>
                    </a:lnTo>
                    <a:lnTo>
                      <a:pt x="0" y="19119"/>
                    </a:lnTo>
                    <a:lnTo>
                      <a:pt x="0" y="24189"/>
                    </a:lnTo>
                    <a:lnTo>
                      <a:pt x="2014" y="29053"/>
                    </a:lnTo>
                    <a:lnTo>
                      <a:pt x="5599" y="32638"/>
                    </a:lnTo>
                    <a:lnTo>
                      <a:pt x="9185" y="36224"/>
                    </a:lnTo>
                    <a:lnTo>
                      <a:pt x="14048" y="38238"/>
                    </a:lnTo>
                    <a:lnTo>
                      <a:pt x="19119" y="38238"/>
                    </a:lnTo>
                    <a:close/>
                  </a:path>
                </a:pathLst>
              </a:custGeom>
              <a:ln w="8550">
                <a:solidFill>
                  <a:srgbClr val="000000"/>
                </a:solidFill>
              </a:ln>
            </p:spPr>
            <p:txBody>
              <a:bodyPr wrap="square" lIns="0" tIns="0" rIns="0" bIns="0" rtlCol="0"/>
              <a:lstStyle/>
              <a:p>
                <a:endParaRPr sz="3567"/>
              </a:p>
            </p:txBody>
          </p:sp>
          <p:sp>
            <p:nvSpPr>
              <p:cNvPr id="6" name="object 6"/>
              <p:cNvSpPr/>
              <p:nvPr/>
            </p:nvSpPr>
            <p:spPr>
              <a:xfrm>
                <a:off x="2331139" y="2474544"/>
                <a:ext cx="38735" cy="38735"/>
              </a:xfrm>
              <a:custGeom>
                <a:avLst/>
                <a:gdLst/>
                <a:ahLst/>
                <a:cxnLst/>
                <a:rect l="l" t="t" r="r" b="b"/>
                <a:pathLst>
                  <a:path w="38735" h="38735">
                    <a:moveTo>
                      <a:pt x="24189" y="0"/>
                    </a:moveTo>
                    <a:lnTo>
                      <a:pt x="14048" y="0"/>
                    </a:lnTo>
                    <a:lnTo>
                      <a:pt x="9185" y="2014"/>
                    </a:lnTo>
                    <a:lnTo>
                      <a:pt x="2014" y="9185"/>
                    </a:lnTo>
                    <a:lnTo>
                      <a:pt x="0" y="14048"/>
                    </a:lnTo>
                    <a:lnTo>
                      <a:pt x="0" y="24189"/>
                    </a:lnTo>
                    <a:lnTo>
                      <a:pt x="2014" y="29053"/>
                    </a:lnTo>
                    <a:lnTo>
                      <a:pt x="9185" y="36224"/>
                    </a:lnTo>
                    <a:lnTo>
                      <a:pt x="14048" y="38238"/>
                    </a:lnTo>
                    <a:lnTo>
                      <a:pt x="19119" y="38238"/>
                    </a:lnTo>
                    <a:lnTo>
                      <a:pt x="24189" y="38238"/>
                    </a:lnTo>
                    <a:lnTo>
                      <a:pt x="29053" y="36224"/>
                    </a:lnTo>
                    <a:lnTo>
                      <a:pt x="36224" y="29053"/>
                    </a:lnTo>
                    <a:lnTo>
                      <a:pt x="38238" y="24189"/>
                    </a:lnTo>
                    <a:lnTo>
                      <a:pt x="38238" y="14048"/>
                    </a:lnTo>
                    <a:lnTo>
                      <a:pt x="36224" y="9185"/>
                    </a:lnTo>
                    <a:lnTo>
                      <a:pt x="29053" y="2014"/>
                    </a:lnTo>
                    <a:lnTo>
                      <a:pt x="24189" y="0"/>
                    </a:lnTo>
                    <a:close/>
                  </a:path>
                </a:pathLst>
              </a:custGeom>
              <a:solidFill>
                <a:srgbClr val="0000FF"/>
              </a:solidFill>
            </p:spPr>
            <p:txBody>
              <a:bodyPr wrap="square" lIns="0" tIns="0" rIns="0" bIns="0" rtlCol="0"/>
              <a:lstStyle/>
              <a:p>
                <a:endParaRPr sz="3567"/>
              </a:p>
            </p:txBody>
          </p:sp>
          <p:sp>
            <p:nvSpPr>
              <p:cNvPr id="7" name="object 7"/>
              <p:cNvSpPr/>
              <p:nvPr/>
            </p:nvSpPr>
            <p:spPr>
              <a:xfrm>
                <a:off x="2331139" y="2474544"/>
                <a:ext cx="38735" cy="38735"/>
              </a:xfrm>
              <a:custGeom>
                <a:avLst/>
                <a:gdLst/>
                <a:ahLst/>
                <a:cxnLst/>
                <a:rect l="l" t="t" r="r" b="b"/>
                <a:pathLst>
                  <a:path w="38735" h="38735">
                    <a:moveTo>
                      <a:pt x="19119" y="38238"/>
                    </a:moveTo>
                    <a:lnTo>
                      <a:pt x="24189" y="38238"/>
                    </a:lnTo>
                    <a:lnTo>
                      <a:pt x="29053" y="36224"/>
                    </a:lnTo>
                    <a:lnTo>
                      <a:pt x="32638" y="32638"/>
                    </a:lnTo>
                    <a:lnTo>
                      <a:pt x="36224" y="29053"/>
                    </a:lnTo>
                    <a:lnTo>
                      <a:pt x="38238" y="24189"/>
                    </a:lnTo>
                    <a:lnTo>
                      <a:pt x="38238" y="19119"/>
                    </a:lnTo>
                    <a:lnTo>
                      <a:pt x="38238" y="14048"/>
                    </a:lnTo>
                    <a:lnTo>
                      <a:pt x="36224" y="9185"/>
                    </a:lnTo>
                    <a:lnTo>
                      <a:pt x="32638" y="5599"/>
                    </a:lnTo>
                    <a:lnTo>
                      <a:pt x="29053" y="2014"/>
                    </a:lnTo>
                    <a:lnTo>
                      <a:pt x="24189" y="0"/>
                    </a:lnTo>
                    <a:lnTo>
                      <a:pt x="19119" y="0"/>
                    </a:lnTo>
                    <a:lnTo>
                      <a:pt x="14048" y="0"/>
                    </a:lnTo>
                    <a:lnTo>
                      <a:pt x="9185" y="2014"/>
                    </a:lnTo>
                    <a:lnTo>
                      <a:pt x="5599" y="5599"/>
                    </a:lnTo>
                    <a:lnTo>
                      <a:pt x="2014" y="9185"/>
                    </a:lnTo>
                    <a:lnTo>
                      <a:pt x="0" y="14048"/>
                    </a:lnTo>
                    <a:lnTo>
                      <a:pt x="0" y="19119"/>
                    </a:lnTo>
                    <a:lnTo>
                      <a:pt x="0" y="24189"/>
                    </a:lnTo>
                    <a:lnTo>
                      <a:pt x="2014" y="29053"/>
                    </a:lnTo>
                    <a:lnTo>
                      <a:pt x="5599" y="32638"/>
                    </a:lnTo>
                    <a:lnTo>
                      <a:pt x="9185" y="36224"/>
                    </a:lnTo>
                    <a:lnTo>
                      <a:pt x="14048" y="38238"/>
                    </a:lnTo>
                    <a:lnTo>
                      <a:pt x="19119" y="38238"/>
                    </a:lnTo>
                    <a:close/>
                  </a:path>
                </a:pathLst>
              </a:custGeom>
              <a:ln w="8550">
                <a:solidFill>
                  <a:srgbClr val="000000"/>
                </a:solidFill>
              </a:ln>
            </p:spPr>
            <p:txBody>
              <a:bodyPr wrap="square" lIns="0" tIns="0" rIns="0" bIns="0" rtlCol="0"/>
              <a:lstStyle/>
              <a:p>
                <a:endParaRPr sz="3567"/>
              </a:p>
            </p:txBody>
          </p:sp>
          <p:sp>
            <p:nvSpPr>
              <p:cNvPr id="8" name="object 8"/>
              <p:cNvSpPr/>
              <p:nvPr/>
            </p:nvSpPr>
            <p:spPr>
              <a:xfrm>
                <a:off x="2331139" y="1711164"/>
                <a:ext cx="38735" cy="38735"/>
              </a:xfrm>
              <a:custGeom>
                <a:avLst/>
                <a:gdLst/>
                <a:ahLst/>
                <a:cxnLst/>
                <a:rect l="l" t="t" r="r" b="b"/>
                <a:pathLst>
                  <a:path w="38735" h="38735">
                    <a:moveTo>
                      <a:pt x="24189" y="0"/>
                    </a:moveTo>
                    <a:lnTo>
                      <a:pt x="14048" y="0"/>
                    </a:lnTo>
                    <a:lnTo>
                      <a:pt x="9185" y="2014"/>
                    </a:lnTo>
                    <a:lnTo>
                      <a:pt x="2014" y="9185"/>
                    </a:lnTo>
                    <a:lnTo>
                      <a:pt x="0" y="14048"/>
                    </a:lnTo>
                    <a:lnTo>
                      <a:pt x="0" y="24189"/>
                    </a:lnTo>
                    <a:lnTo>
                      <a:pt x="2014" y="29053"/>
                    </a:lnTo>
                    <a:lnTo>
                      <a:pt x="9185" y="36224"/>
                    </a:lnTo>
                    <a:lnTo>
                      <a:pt x="14048" y="38238"/>
                    </a:lnTo>
                    <a:lnTo>
                      <a:pt x="19119" y="38238"/>
                    </a:lnTo>
                    <a:lnTo>
                      <a:pt x="24189" y="38238"/>
                    </a:lnTo>
                    <a:lnTo>
                      <a:pt x="29053" y="36224"/>
                    </a:lnTo>
                    <a:lnTo>
                      <a:pt x="36224" y="29053"/>
                    </a:lnTo>
                    <a:lnTo>
                      <a:pt x="38238" y="24189"/>
                    </a:lnTo>
                    <a:lnTo>
                      <a:pt x="38238" y="14048"/>
                    </a:lnTo>
                    <a:lnTo>
                      <a:pt x="36224" y="9185"/>
                    </a:lnTo>
                    <a:lnTo>
                      <a:pt x="29053" y="2014"/>
                    </a:lnTo>
                    <a:lnTo>
                      <a:pt x="24189" y="0"/>
                    </a:lnTo>
                    <a:close/>
                  </a:path>
                </a:pathLst>
              </a:custGeom>
              <a:solidFill>
                <a:srgbClr val="FF0000"/>
              </a:solidFill>
            </p:spPr>
            <p:txBody>
              <a:bodyPr wrap="square" lIns="0" tIns="0" rIns="0" bIns="0" rtlCol="0"/>
              <a:lstStyle/>
              <a:p>
                <a:endParaRPr sz="3567"/>
              </a:p>
            </p:txBody>
          </p:sp>
          <p:sp>
            <p:nvSpPr>
              <p:cNvPr id="9" name="object 9"/>
              <p:cNvSpPr/>
              <p:nvPr/>
            </p:nvSpPr>
            <p:spPr>
              <a:xfrm>
                <a:off x="2331139" y="1711164"/>
                <a:ext cx="38735" cy="38735"/>
              </a:xfrm>
              <a:custGeom>
                <a:avLst/>
                <a:gdLst/>
                <a:ahLst/>
                <a:cxnLst/>
                <a:rect l="l" t="t" r="r" b="b"/>
                <a:pathLst>
                  <a:path w="38735" h="38735">
                    <a:moveTo>
                      <a:pt x="19119" y="38238"/>
                    </a:moveTo>
                    <a:lnTo>
                      <a:pt x="24189" y="38238"/>
                    </a:lnTo>
                    <a:lnTo>
                      <a:pt x="29053" y="36224"/>
                    </a:lnTo>
                    <a:lnTo>
                      <a:pt x="32638" y="32638"/>
                    </a:lnTo>
                    <a:lnTo>
                      <a:pt x="36224" y="29053"/>
                    </a:lnTo>
                    <a:lnTo>
                      <a:pt x="38238" y="24189"/>
                    </a:lnTo>
                    <a:lnTo>
                      <a:pt x="38238" y="19119"/>
                    </a:lnTo>
                    <a:lnTo>
                      <a:pt x="38238" y="14048"/>
                    </a:lnTo>
                    <a:lnTo>
                      <a:pt x="36224" y="9185"/>
                    </a:lnTo>
                    <a:lnTo>
                      <a:pt x="32638" y="5599"/>
                    </a:lnTo>
                    <a:lnTo>
                      <a:pt x="29053" y="2014"/>
                    </a:lnTo>
                    <a:lnTo>
                      <a:pt x="24189" y="0"/>
                    </a:lnTo>
                    <a:lnTo>
                      <a:pt x="19119" y="0"/>
                    </a:lnTo>
                    <a:lnTo>
                      <a:pt x="14048" y="0"/>
                    </a:lnTo>
                    <a:lnTo>
                      <a:pt x="9185" y="2014"/>
                    </a:lnTo>
                    <a:lnTo>
                      <a:pt x="5599" y="5599"/>
                    </a:lnTo>
                    <a:lnTo>
                      <a:pt x="2014" y="9185"/>
                    </a:lnTo>
                    <a:lnTo>
                      <a:pt x="0" y="14048"/>
                    </a:lnTo>
                    <a:lnTo>
                      <a:pt x="0" y="19119"/>
                    </a:lnTo>
                    <a:lnTo>
                      <a:pt x="0" y="24189"/>
                    </a:lnTo>
                    <a:lnTo>
                      <a:pt x="2014" y="29053"/>
                    </a:lnTo>
                    <a:lnTo>
                      <a:pt x="5599" y="32638"/>
                    </a:lnTo>
                    <a:lnTo>
                      <a:pt x="9185" y="36224"/>
                    </a:lnTo>
                    <a:lnTo>
                      <a:pt x="14048" y="38238"/>
                    </a:lnTo>
                    <a:lnTo>
                      <a:pt x="19119" y="38238"/>
                    </a:lnTo>
                    <a:close/>
                  </a:path>
                </a:pathLst>
              </a:custGeom>
              <a:ln w="8550">
                <a:solidFill>
                  <a:srgbClr val="000000"/>
                </a:solidFill>
              </a:ln>
            </p:spPr>
            <p:txBody>
              <a:bodyPr wrap="square" lIns="0" tIns="0" rIns="0" bIns="0" rtlCol="0"/>
              <a:lstStyle/>
              <a:p>
                <a:endParaRPr sz="3567"/>
              </a:p>
            </p:txBody>
          </p:sp>
          <p:sp>
            <p:nvSpPr>
              <p:cNvPr id="10" name="object 10"/>
              <p:cNvSpPr/>
              <p:nvPr/>
            </p:nvSpPr>
            <p:spPr>
              <a:xfrm>
                <a:off x="918921" y="1134255"/>
                <a:ext cx="1454785" cy="1550670"/>
              </a:xfrm>
              <a:custGeom>
                <a:avLst/>
                <a:gdLst/>
                <a:ahLst/>
                <a:cxnLst/>
                <a:rect l="l" t="t" r="r" b="b"/>
                <a:pathLst>
                  <a:path w="1454785" h="1550670">
                    <a:moveTo>
                      <a:pt x="667957" y="0"/>
                    </a:moveTo>
                    <a:lnTo>
                      <a:pt x="717838" y="1582"/>
                    </a:lnTo>
                    <a:lnTo>
                      <a:pt x="767519" y="6324"/>
                    </a:lnTo>
                    <a:lnTo>
                      <a:pt x="816799" y="14205"/>
                    </a:lnTo>
                    <a:lnTo>
                      <a:pt x="865481" y="25194"/>
                    </a:lnTo>
                    <a:lnTo>
                      <a:pt x="913368" y="39248"/>
                    </a:lnTo>
                    <a:lnTo>
                      <a:pt x="960267" y="56308"/>
                    </a:lnTo>
                    <a:lnTo>
                      <a:pt x="1005991" y="76308"/>
                    </a:lnTo>
                    <a:lnTo>
                      <a:pt x="1050355" y="99166"/>
                    </a:lnTo>
                    <a:lnTo>
                      <a:pt x="1093181" y="124790"/>
                    </a:lnTo>
                    <a:lnTo>
                      <a:pt x="1134297" y="153077"/>
                    </a:lnTo>
                    <a:lnTo>
                      <a:pt x="1173536" y="183914"/>
                    </a:lnTo>
                    <a:lnTo>
                      <a:pt x="1210742" y="217176"/>
                    </a:lnTo>
                    <a:lnTo>
                      <a:pt x="1245765" y="252730"/>
                    </a:lnTo>
                    <a:lnTo>
                      <a:pt x="1278463" y="290433"/>
                    </a:lnTo>
                    <a:lnTo>
                      <a:pt x="1308705" y="330132"/>
                    </a:lnTo>
                    <a:lnTo>
                      <a:pt x="1336370" y="371669"/>
                    </a:lnTo>
                    <a:lnTo>
                      <a:pt x="1361346" y="414876"/>
                    </a:lnTo>
                    <a:lnTo>
                      <a:pt x="1383533" y="459580"/>
                    </a:lnTo>
                    <a:lnTo>
                      <a:pt x="1402842" y="505600"/>
                    </a:lnTo>
                    <a:lnTo>
                      <a:pt x="1419194" y="552751"/>
                    </a:lnTo>
                    <a:lnTo>
                      <a:pt x="1432525" y="600844"/>
                    </a:lnTo>
                    <a:lnTo>
                      <a:pt x="1442780" y="649686"/>
                    </a:lnTo>
                    <a:lnTo>
                      <a:pt x="1449918" y="699079"/>
                    </a:lnTo>
                    <a:lnTo>
                      <a:pt x="1453910" y="748826"/>
                    </a:lnTo>
                    <a:lnTo>
                      <a:pt x="1454742" y="798725"/>
                    </a:lnTo>
                    <a:lnTo>
                      <a:pt x="1452408" y="848577"/>
                    </a:lnTo>
                    <a:lnTo>
                      <a:pt x="1446919" y="898181"/>
                    </a:lnTo>
                    <a:lnTo>
                      <a:pt x="1438296" y="947337"/>
                    </a:lnTo>
                    <a:lnTo>
                      <a:pt x="1426574" y="995847"/>
                    </a:lnTo>
                    <a:lnTo>
                      <a:pt x="1411801" y="1043517"/>
                    </a:lnTo>
                    <a:lnTo>
                      <a:pt x="1394036" y="1090154"/>
                    </a:lnTo>
                    <a:lnTo>
                      <a:pt x="1373350" y="1135572"/>
                    </a:lnTo>
                    <a:lnTo>
                      <a:pt x="1349827" y="1179587"/>
                    </a:lnTo>
                    <a:lnTo>
                      <a:pt x="1323561" y="1222022"/>
                    </a:lnTo>
                    <a:lnTo>
                      <a:pt x="1294657" y="1262707"/>
                    </a:lnTo>
                    <a:lnTo>
                      <a:pt x="1263233" y="1301477"/>
                    </a:lnTo>
                    <a:lnTo>
                      <a:pt x="1229414" y="1338178"/>
                    </a:lnTo>
                    <a:lnTo>
                      <a:pt x="1193337" y="1372661"/>
                    </a:lnTo>
                    <a:lnTo>
                      <a:pt x="1155146" y="1404787"/>
                    </a:lnTo>
                    <a:lnTo>
                      <a:pt x="1114995" y="1434428"/>
                    </a:lnTo>
                    <a:lnTo>
                      <a:pt x="1073046" y="1461464"/>
                    </a:lnTo>
                    <a:lnTo>
                      <a:pt x="1029468" y="1485787"/>
                    </a:lnTo>
                    <a:lnTo>
                      <a:pt x="984436" y="1507298"/>
                    </a:lnTo>
                    <a:lnTo>
                      <a:pt x="938130" y="1525911"/>
                    </a:lnTo>
                    <a:lnTo>
                      <a:pt x="890738" y="1541552"/>
                    </a:lnTo>
                    <a:lnTo>
                      <a:pt x="857402" y="1550253"/>
                    </a:lnTo>
                  </a:path>
                  <a:path w="1454785" h="1550670">
                    <a:moveTo>
                      <a:pt x="0" y="371117"/>
                    </a:moveTo>
                    <a:lnTo>
                      <a:pt x="25757" y="332176"/>
                    </a:lnTo>
                    <a:lnTo>
                      <a:pt x="55873" y="292380"/>
                    </a:lnTo>
                    <a:lnTo>
                      <a:pt x="88451" y="254574"/>
                    </a:lnTo>
                    <a:lnTo>
                      <a:pt x="123360" y="218908"/>
                    </a:lnTo>
                    <a:lnTo>
                      <a:pt x="160459" y="185528"/>
                    </a:lnTo>
                    <a:lnTo>
                      <a:pt x="199601" y="154566"/>
                    </a:lnTo>
                    <a:lnTo>
                      <a:pt x="240626" y="126148"/>
                    </a:lnTo>
                    <a:lnTo>
                      <a:pt x="283370" y="100387"/>
                    </a:lnTo>
                    <a:lnTo>
                      <a:pt x="327661" y="77388"/>
                    </a:lnTo>
                    <a:lnTo>
                      <a:pt x="373321" y="57243"/>
                    </a:lnTo>
                    <a:lnTo>
                      <a:pt x="420166" y="40033"/>
                    </a:lnTo>
                    <a:lnTo>
                      <a:pt x="468008" y="25827"/>
                    </a:lnTo>
                    <a:lnTo>
                      <a:pt x="516654" y="14683"/>
                    </a:lnTo>
                    <a:lnTo>
                      <a:pt x="565909" y="6645"/>
                    </a:lnTo>
                    <a:lnTo>
                      <a:pt x="615574" y="1745"/>
                    </a:lnTo>
                    <a:lnTo>
                      <a:pt x="665450" y="3"/>
                    </a:lnTo>
                  </a:path>
                </a:pathLst>
              </a:custGeom>
              <a:ln w="8550">
                <a:solidFill>
                  <a:srgbClr val="FF0000"/>
                </a:solidFill>
              </a:ln>
            </p:spPr>
            <p:txBody>
              <a:bodyPr wrap="square" lIns="0" tIns="0" rIns="0" bIns="0" rtlCol="0"/>
              <a:lstStyle/>
              <a:p>
                <a:endParaRPr sz="3567"/>
              </a:p>
            </p:txBody>
          </p:sp>
          <p:sp>
            <p:nvSpPr>
              <p:cNvPr id="11" name="object 11"/>
              <p:cNvSpPr/>
              <p:nvPr/>
            </p:nvSpPr>
            <p:spPr>
              <a:xfrm>
                <a:off x="2903674" y="947784"/>
                <a:ext cx="38735" cy="38735"/>
              </a:xfrm>
              <a:custGeom>
                <a:avLst/>
                <a:gdLst/>
                <a:ahLst/>
                <a:cxnLst/>
                <a:rect l="l" t="t" r="r" b="b"/>
                <a:pathLst>
                  <a:path w="38735" h="38734">
                    <a:moveTo>
                      <a:pt x="24189" y="0"/>
                    </a:moveTo>
                    <a:lnTo>
                      <a:pt x="14048" y="0"/>
                    </a:lnTo>
                    <a:lnTo>
                      <a:pt x="9185" y="2014"/>
                    </a:lnTo>
                    <a:lnTo>
                      <a:pt x="2014" y="9185"/>
                    </a:lnTo>
                    <a:lnTo>
                      <a:pt x="0" y="14048"/>
                    </a:lnTo>
                    <a:lnTo>
                      <a:pt x="0" y="24189"/>
                    </a:lnTo>
                    <a:lnTo>
                      <a:pt x="2014" y="29053"/>
                    </a:lnTo>
                    <a:lnTo>
                      <a:pt x="9185" y="36224"/>
                    </a:lnTo>
                    <a:lnTo>
                      <a:pt x="14048" y="38238"/>
                    </a:lnTo>
                    <a:lnTo>
                      <a:pt x="19119" y="38238"/>
                    </a:lnTo>
                    <a:lnTo>
                      <a:pt x="24189" y="38238"/>
                    </a:lnTo>
                    <a:lnTo>
                      <a:pt x="29053" y="36224"/>
                    </a:lnTo>
                    <a:lnTo>
                      <a:pt x="36224" y="29053"/>
                    </a:lnTo>
                    <a:lnTo>
                      <a:pt x="38238" y="24189"/>
                    </a:lnTo>
                    <a:lnTo>
                      <a:pt x="38238" y="14048"/>
                    </a:lnTo>
                    <a:lnTo>
                      <a:pt x="36224" y="9185"/>
                    </a:lnTo>
                    <a:lnTo>
                      <a:pt x="29053" y="2014"/>
                    </a:lnTo>
                    <a:lnTo>
                      <a:pt x="24189" y="0"/>
                    </a:lnTo>
                    <a:close/>
                  </a:path>
                </a:pathLst>
              </a:custGeom>
              <a:solidFill>
                <a:srgbClr val="0000FF"/>
              </a:solidFill>
            </p:spPr>
            <p:txBody>
              <a:bodyPr wrap="square" lIns="0" tIns="0" rIns="0" bIns="0" rtlCol="0"/>
              <a:lstStyle/>
              <a:p>
                <a:endParaRPr sz="3567"/>
              </a:p>
            </p:txBody>
          </p:sp>
          <p:sp>
            <p:nvSpPr>
              <p:cNvPr id="12" name="object 12"/>
              <p:cNvSpPr/>
              <p:nvPr/>
            </p:nvSpPr>
            <p:spPr>
              <a:xfrm>
                <a:off x="2903674" y="947784"/>
                <a:ext cx="38735" cy="38735"/>
              </a:xfrm>
              <a:custGeom>
                <a:avLst/>
                <a:gdLst/>
                <a:ahLst/>
                <a:cxnLst/>
                <a:rect l="l" t="t" r="r" b="b"/>
                <a:pathLst>
                  <a:path w="38735" h="38734">
                    <a:moveTo>
                      <a:pt x="19119" y="38238"/>
                    </a:moveTo>
                    <a:lnTo>
                      <a:pt x="24189" y="38238"/>
                    </a:lnTo>
                    <a:lnTo>
                      <a:pt x="29053" y="36224"/>
                    </a:lnTo>
                    <a:lnTo>
                      <a:pt x="32638" y="32638"/>
                    </a:lnTo>
                    <a:lnTo>
                      <a:pt x="36224" y="29053"/>
                    </a:lnTo>
                    <a:lnTo>
                      <a:pt x="38238" y="24189"/>
                    </a:lnTo>
                    <a:lnTo>
                      <a:pt x="38238" y="19119"/>
                    </a:lnTo>
                    <a:lnTo>
                      <a:pt x="38238" y="14048"/>
                    </a:lnTo>
                    <a:lnTo>
                      <a:pt x="36224" y="9185"/>
                    </a:lnTo>
                    <a:lnTo>
                      <a:pt x="32638" y="5599"/>
                    </a:lnTo>
                    <a:lnTo>
                      <a:pt x="29053" y="2014"/>
                    </a:lnTo>
                    <a:lnTo>
                      <a:pt x="24189" y="0"/>
                    </a:lnTo>
                    <a:lnTo>
                      <a:pt x="19119" y="0"/>
                    </a:lnTo>
                    <a:lnTo>
                      <a:pt x="14048" y="0"/>
                    </a:lnTo>
                    <a:lnTo>
                      <a:pt x="9185" y="2014"/>
                    </a:lnTo>
                    <a:lnTo>
                      <a:pt x="5599" y="5599"/>
                    </a:lnTo>
                    <a:lnTo>
                      <a:pt x="2014" y="9185"/>
                    </a:lnTo>
                    <a:lnTo>
                      <a:pt x="0" y="14048"/>
                    </a:lnTo>
                    <a:lnTo>
                      <a:pt x="0" y="19119"/>
                    </a:lnTo>
                    <a:lnTo>
                      <a:pt x="0" y="24189"/>
                    </a:lnTo>
                    <a:lnTo>
                      <a:pt x="2014" y="29053"/>
                    </a:lnTo>
                    <a:lnTo>
                      <a:pt x="5599" y="32638"/>
                    </a:lnTo>
                    <a:lnTo>
                      <a:pt x="9185" y="36224"/>
                    </a:lnTo>
                    <a:lnTo>
                      <a:pt x="14048" y="38238"/>
                    </a:lnTo>
                    <a:lnTo>
                      <a:pt x="19119" y="38238"/>
                    </a:lnTo>
                    <a:close/>
                  </a:path>
                </a:pathLst>
              </a:custGeom>
              <a:ln w="8550">
                <a:solidFill>
                  <a:srgbClr val="000000"/>
                </a:solidFill>
              </a:ln>
            </p:spPr>
            <p:txBody>
              <a:bodyPr wrap="square" lIns="0" tIns="0" rIns="0" bIns="0" rtlCol="0"/>
              <a:lstStyle/>
              <a:p>
                <a:endParaRPr sz="3567"/>
              </a:p>
            </p:txBody>
          </p:sp>
          <p:sp>
            <p:nvSpPr>
              <p:cNvPr id="13" name="object 13"/>
              <p:cNvSpPr/>
              <p:nvPr/>
            </p:nvSpPr>
            <p:spPr>
              <a:xfrm>
                <a:off x="1587006" y="776059"/>
                <a:ext cx="2195195" cy="1908810"/>
              </a:xfrm>
              <a:custGeom>
                <a:avLst/>
                <a:gdLst/>
                <a:ahLst/>
                <a:cxnLst/>
                <a:rect l="l" t="t" r="r" b="b"/>
                <a:pathLst>
                  <a:path w="2195195" h="1908810">
                    <a:moveTo>
                      <a:pt x="2194589" y="606267"/>
                    </a:moveTo>
                    <a:lnTo>
                      <a:pt x="2162676" y="667079"/>
                    </a:lnTo>
                    <a:lnTo>
                      <a:pt x="2130824" y="718539"/>
                    </a:lnTo>
                    <a:lnTo>
                      <a:pt x="2095773" y="767877"/>
                    </a:lnTo>
                    <a:lnTo>
                      <a:pt x="2057665" y="814893"/>
                    </a:lnTo>
                    <a:lnTo>
                      <a:pt x="2016654" y="859399"/>
                    </a:lnTo>
                    <a:lnTo>
                      <a:pt x="1972904" y="901216"/>
                    </a:lnTo>
                    <a:lnTo>
                      <a:pt x="1926591" y="940175"/>
                    </a:lnTo>
                    <a:lnTo>
                      <a:pt x="1877901" y="976120"/>
                    </a:lnTo>
                    <a:lnTo>
                      <a:pt x="1827030" y="1008906"/>
                    </a:lnTo>
                    <a:lnTo>
                      <a:pt x="1774184" y="1038402"/>
                    </a:lnTo>
                    <a:lnTo>
                      <a:pt x="1719574" y="1064488"/>
                    </a:lnTo>
                    <a:lnTo>
                      <a:pt x="1663420" y="1087060"/>
                    </a:lnTo>
                    <a:lnTo>
                      <a:pt x="1605949" y="1106026"/>
                    </a:lnTo>
                    <a:lnTo>
                      <a:pt x="1547390" y="1121312"/>
                    </a:lnTo>
                    <a:lnTo>
                      <a:pt x="1487981" y="1132854"/>
                    </a:lnTo>
                    <a:lnTo>
                      <a:pt x="1427959" y="1140607"/>
                    </a:lnTo>
                    <a:lnTo>
                      <a:pt x="1367566" y="1144540"/>
                    </a:lnTo>
                    <a:lnTo>
                      <a:pt x="1307046" y="1144636"/>
                    </a:lnTo>
                    <a:lnTo>
                      <a:pt x="1246641" y="1140896"/>
                    </a:lnTo>
                    <a:lnTo>
                      <a:pt x="1186595" y="1133334"/>
                    </a:lnTo>
                    <a:lnTo>
                      <a:pt x="1127149" y="1121981"/>
                    </a:lnTo>
                    <a:lnTo>
                      <a:pt x="1068542" y="1106882"/>
                    </a:lnTo>
                    <a:lnTo>
                      <a:pt x="1011010" y="1088099"/>
                    </a:lnTo>
                    <a:lnTo>
                      <a:pt x="954785" y="1065706"/>
                    </a:lnTo>
                    <a:lnTo>
                      <a:pt x="900092" y="1039794"/>
                    </a:lnTo>
                    <a:lnTo>
                      <a:pt x="847152" y="1010467"/>
                    </a:lnTo>
                    <a:lnTo>
                      <a:pt x="796178" y="977843"/>
                    </a:lnTo>
                    <a:lnTo>
                      <a:pt x="747374" y="942053"/>
                    </a:lnTo>
                    <a:lnTo>
                      <a:pt x="700937" y="903242"/>
                    </a:lnTo>
                    <a:lnTo>
                      <a:pt x="657053" y="861564"/>
                    </a:lnTo>
                    <a:lnTo>
                      <a:pt x="615900" y="817189"/>
                    </a:lnTo>
                    <a:lnTo>
                      <a:pt x="577643" y="770295"/>
                    </a:lnTo>
                    <a:lnTo>
                      <a:pt x="542435" y="721069"/>
                    </a:lnTo>
                    <a:lnTo>
                      <a:pt x="510419" y="669711"/>
                    </a:lnTo>
                    <a:lnTo>
                      <a:pt x="481723" y="616426"/>
                    </a:lnTo>
                    <a:lnTo>
                      <a:pt x="456462" y="561429"/>
                    </a:lnTo>
                    <a:lnTo>
                      <a:pt x="434739" y="504942"/>
                    </a:lnTo>
                    <a:lnTo>
                      <a:pt x="416640" y="447191"/>
                    </a:lnTo>
                    <a:lnTo>
                      <a:pt x="402238" y="388409"/>
                    </a:lnTo>
                    <a:lnTo>
                      <a:pt x="391592" y="328832"/>
                    </a:lnTo>
                    <a:lnTo>
                      <a:pt x="384744" y="268701"/>
                    </a:lnTo>
                    <a:lnTo>
                      <a:pt x="381721" y="208256"/>
                    </a:lnTo>
                    <a:lnTo>
                      <a:pt x="382536" y="147741"/>
                    </a:lnTo>
                    <a:lnTo>
                      <a:pt x="387186" y="87399"/>
                    </a:lnTo>
                    <a:lnTo>
                      <a:pt x="395652" y="27474"/>
                    </a:lnTo>
                    <a:lnTo>
                      <a:pt x="401329" y="0"/>
                    </a:lnTo>
                  </a:path>
                  <a:path w="2195195" h="1908810">
                    <a:moveTo>
                      <a:pt x="763252" y="954224"/>
                    </a:moveTo>
                    <a:lnTo>
                      <a:pt x="811644" y="955760"/>
                    </a:lnTo>
                    <a:lnTo>
                      <a:pt x="859842" y="960360"/>
                    </a:lnTo>
                    <a:lnTo>
                      <a:pt x="907651" y="968006"/>
                    </a:lnTo>
                    <a:lnTo>
                      <a:pt x="954878" y="978667"/>
                    </a:lnTo>
                    <a:lnTo>
                      <a:pt x="1001336" y="992301"/>
                    </a:lnTo>
                    <a:lnTo>
                      <a:pt x="1046835" y="1008852"/>
                    </a:lnTo>
                    <a:lnTo>
                      <a:pt x="1091194" y="1028254"/>
                    </a:lnTo>
                    <a:lnTo>
                      <a:pt x="1134233" y="1050430"/>
                    </a:lnTo>
                    <a:lnTo>
                      <a:pt x="1175781" y="1075289"/>
                    </a:lnTo>
                    <a:lnTo>
                      <a:pt x="1215668" y="1102731"/>
                    </a:lnTo>
                    <a:lnTo>
                      <a:pt x="1253736" y="1132648"/>
                    </a:lnTo>
                    <a:lnTo>
                      <a:pt x="1289831" y="1164917"/>
                    </a:lnTo>
                    <a:lnTo>
                      <a:pt x="1323808" y="1199409"/>
                    </a:lnTo>
                    <a:lnTo>
                      <a:pt x="1355530" y="1235986"/>
                    </a:lnTo>
                    <a:lnTo>
                      <a:pt x="1384869" y="1274500"/>
                    </a:lnTo>
                    <a:lnTo>
                      <a:pt x="1411708" y="1314797"/>
                    </a:lnTo>
                    <a:lnTo>
                      <a:pt x="1435939" y="1356714"/>
                    </a:lnTo>
                    <a:lnTo>
                      <a:pt x="1457463" y="1400083"/>
                    </a:lnTo>
                    <a:lnTo>
                      <a:pt x="1476195" y="1444729"/>
                    </a:lnTo>
                    <a:lnTo>
                      <a:pt x="1492059" y="1490472"/>
                    </a:lnTo>
                    <a:lnTo>
                      <a:pt x="1504992" y="1537129"/>
                    </a:lnTo>
                    <a:lnTo>
                      <a:pt x="1514941" y="1584513"/>
                    </a:lnTo>
                    <a:lnTo>
                      <a:pt x="1521866" y="1632431"/>
                    </a:lnTo>
                    <a:lnTo>
                      <a:pt x="1525739" y="1680692"/>
                    </a:lnTo>
                    <a:lnTo>
                      <a:pt x="1526546" y="1729102"/>
                    </a:lnTo>
                    <a:lnTo>
                      <a:pt x="1524281" y="1777465"/>
                    </a:lnTo>
                    <a:lnTo>
                      <a:pt x="1518956" y="1825588"/>
                    </a:lnTo>
                    <a:lnTo>
                      <a:pt x="1510591" y="1873276"/>
                    </a:lnTo>
                    <a:lnTo>
                      <a:pt x="1502092" y="1908449"/>
                    </a:lnTo>
                  </a:path>
                  <a:path w="2195195" h="1908810">
                    <a:moveTo>
                      <a:pt x="24448" y="1908449"/>
                    </a:moveTo>
                    <a:lnTo>
                      <a:pt x="16413" y="1875656"/>
                    </a:lnTo>
                    <a:lnTo>
                      <a:pt x="7896" y="1827995"/>
                    </a:lnTo>
                    <a:lnTo>
                      <a:pt x="2418" y="1779889"/>
                    </a:lnTo>
                    <a:lnTo>
                      <a:pt x="0" y="1731533"/>
                    </a:lnTo>
                    <a:lnTo>
                      <a:pt x="652" y="1683121"/>
                    </a:lnTo>
                    <a:lnTo>
                      <a:pt x="4371" y="1634848"/>
                    </a:lnTo>
                    <a:lnTo>
                      <a:pt x="11144" y="1586908"/>
                    </a:lnTo>
                    <a:lnTo>
                      <a:pt x="20942" y="1539493"/>
                    </a:lnTo>
                    <a:lnTo>
                      <a:pt x="33725" y="1492795"/>
                    </a:lnTo>
                    <a:lnTo>
                      <a:pt x="49444" y="1447001"/>
                    </a:lnTo>
                    <a:lnTo>
                      <a:pt x="68033" y="1402295"/>
                    </a:lnTo>
                    <a:lnTo>
                      <a:pt x="89420" y="1358858"/>
                    </a:lnTo>
                    <a:lnTo>
                      <a:pt x="113516" y="1316865"/>
                    </a:lnTo>
                    <a:lnTo>
                      <a:pt x="140227" y="1276483"/>
                    </a:lnTo>
                    <a:lnTo>
                      <a:pt x="169443" y="1237875"/>
                    </a:lnTo>
                    <a:lnTo>
                      <a:pt x="201049" y="1201197"/>
                    </a:lnTo>
                    <a:lnTo>
                      <a:pt x="234915" y="1166597"/>
                    </a:lnTo>
                    <a:lnTo>
                      <a:pt x="270907" y="1134213"/>
                    </a:lnTo>
                    <a:lnTo>
                      <a:pt x="308880" y="1104176"/>
                    </a:lnTo>
                    <a:lnTo>
                      <a:pt x="348680" y="1076606"/>
                    </a:lnTo>
                    <a:lnTo>
                      <a:pt x="390148" y="1051615"/>
                    </a:lnTo>
                    <a:lnTo>
                      <a:pt x="433117" y="1029302"/>
                    </a:lnTo>
                    <a:lnTo>
                      <a:pt x="477413" y="1009759"/>
                    </a:lnTo>
                    <a:lnTo>
                      <a:pt x="522860" y="993063"/>
                    </a:lnTo>
                    <a:lnTo>
                      <a:pt x="569273" y="979281"/>
                    </a:lnTo>
                    <a:lnTo>
                      <a:pt x="616467" y="968469"/>
                    </a:lnTo>
                    <a:lnTo>
                      <a:pt x="664251" y="960671"/>
                    </a:lnTo>
                    <a:lnTo>
                      <a:pt x="712434" y="955918"/>
                    </a:lnTo>
                    <a:lnTo>
                      <a:pt x="760821" y="954228"/>
                    </a:lnTo>
                  </a:path>
                </a:pathLst>
              </a:custGeom>
              <a:ln w="8550">
                <a:solidFill>
                  <a:srgbClr val="FF0000"/>
                </a:solidFill>
              </a:ln>
            </p:spPr>
            <p:txBody>
              <a:bodyPr wrap="square" lIns="0" tIns="0" rIns="0" bIns="0" rtlCol="0"/>
              <a:lstStyle/>
              <a:p>
                <a:endParaRPr sz="3567"/>
              </a:p>
            </p:txBody>
          </p:sp>
          <p:sp>
            <p:nvSpPr>
              <p:cNvPr id="14" name="object 14"/>
              <p:cNvSpPr/>
              <p:nvPr/>
            </p:nvSpPr>
            <p:spPr>
              <a:xfrm>
                <a:off x="3781596" y="776059"/>
                <a:ext cx="0" cy="1908810"/>
              </a:xfrm>
              <a:custGeom>
                <a:avLst/>
                <a:gdLst/>
                <a:ahLst/>
                <a:cxnLst/>
                <a:rect l="l" t="t" r="r" b="b"/>
                <a:pathLst>
                  <a:path h="1908810">
                    <a:moveTo>
                      <a:pt x="0" y="1908449"/>
                    </a:moveTo>
                    <a:lnTo>
                      <a:pt x="0" y="0"/>
                    </a:lnTo>
                  </a:path>
                </a:pathLst>
              </a:custGeom>
              <a:ln w="8550">
                <a:solidFill>
                  <a:srgbClr val="000000"/>
                </a:solidFill>
              </a:ln>
            </p:spPr>
            <p:txBody>
              <a:bodyPr wrap="square" lIns="0" tIns="0" rIns="0" bIns="0" rtlCol="0"/>
              <a:lstStyle/>
              <a:p>
                <a:endParaRPr sz="3567"/>
              </a:p>
            </p:txBody>
          </p:sp>
          <p:sp>
            <p:nvSpPr>
              <p:cNvPr id="15" name="object 15"/>
              <p:cNvSpPr/>
              <p:nvPr/>
            </p:nvSpPr>
            <p:spPr>
              <a:xfrm>
                <a:off x="918921" y="2336318"/>
                <a:ext cx="478790" cy="348615"/>
              </a:xfrm>
              <a:custGeom>
                <a:avLst/>
                <a:gdLst/>
                <a:ahLst/>
                <a:cxnLst/>
                <a:rect l="l" t="t" r="r" b="b"/>
                <a:pathLst>
                  <a:path w="478790" h="348614">
                    <a:moveTo>
                      <a:pt x="478617" y="348190"/>
                    </a:moveTo>
                    <a:lnTo>
                      <a:pt x="400139" y="324705"/>
                    </a:lnTo>
                    <a:lnTo>
                      <a:pt x="353774" y="306240"/>
                    </a:lnTo>
                    <a:lnTo>
                      <a:pt x="308674" y="284872"/>
                    </a:lnTo>
                    <a:lnTo>
                      <a:pt x="265018" y="260688"/>
                    </a:lnTo>
                    <a:lnTo>
                      <a:pt x="222983" y="233786"/>
                    </a:lnTo>
                    <a:lnTo>
                      <a:pt x="182739" y="204273"/>
                    </a:lnTo>
                    <a:lnTo>
                      <a:pt x="144446" y="172268"/>
                    </a:lnTo>
                    <a:lnTo>
                      <a:pt x="108259" y="137900"/>
                    </a:lnTo>
                    <a:lnTo>
                      <a:pt x="74323" y="101308"/>
                    </a:lnTo>
                    <a:lnTo>
                      <a:pt x="42775" y="62637"/>
                    </a:lnTo>
                    <a:lnTo>
                      <a:pt x="13742" y="22045"/>
                    </a:lnTo>
                    <a:lnTo>
                      <a:pt x="0" y="0"/>
                    </a:lnTo>
                  </a:path>
                </a:pathLst>
              </a:custGeom>
              <a:ln w="8550">
                <a:solidFill>
                  <a:srgbClr val="FF0000"/>
                </a:solidFill>
              </a:ln>
            </p:spPr>
            <p:txBody>
              <a:bodyPr wrap="square" lIns="0" tIns="0" rIns="0" bIns="0" rtlCol="0"/>
              <a:lstStyle/>
              <a:p>
                <a:endParaRPr sz="3567"/>
              </a:p>
            </p:txBody>
          </p:sp>
          <p:sp>
            <p:nvSpPr>
              <p:cNvPr id="16" name="object 16"/>
              <p:cNvSpPr/>
              <p:nvPr/>
            </p:nvSpPr>
            <p:spPr>
              <a:xfrm>
                <a:off x="918921" y="776059"/>
                <a:ext cx="2863215" cy="1908810"/>
              </a:xfrm>
              <a:custGeom>
                <a:avLst/>
                <a:gdLst/>
                <a:ahLst/>
                <a:cxnLst/>
                <a:rect l="l" t="t" r="r" b="b"/>
                <a:pathLst>
                  <a:path w="2863215" h="1908810">
                    <a:moveTo>
                      <a:pt x="0" y="1908449"/>
                    </a:moveTo>
                    <a:lnTo>
                      <a:pt x="2862674" y="1908449"/>
                    </a:lnTo>
                  </a:path>
                  <a:path w="2863215" h="1908810">
                    <a:moveTo>
                      <a:pt x="0" y="1908449"/>
                    </a:moveTo>
                    <a:lnTo>
                      <a:pt x="0" y="0"/>
                    </a:lnTo>
                    <a:lnTo>
                      <a:pt x="2862674" y="0"/>
                    </a:lnTo>
                  </a:path>
                </a:pathLst>
              </a:custGeom>
              <a:ln w="8550">
                <a:solidFill>
                  <a:srgbClr val="000000"/>
                </a:solidFill>
              </a:ln>
            </p:spPr>
            <p:txBody>
              <a:bodyPr wrap="square" lIns="0" tIns="0" rIns="0" bIns="0" rtlCol="0"/>
              <a:lstStyle/>
              <a:p>
                <a:endParaRPr sz="3567"/>
              </a:p>
            </p:txBody>
          </p:sp>
          <p:sp>
            <p:nvSpPr>
              <p:cNvPr id="17" name="object 17"/>
              <p:cNvSpPr/>
              <p:nvPr/>
            </p:nvSpPr>
            <p:spPr>
              <a:xfrm>
                <a:off x="1014344" y="2650307"/>
                <a:ext cx="0" cy="34290"/>
              </a:xfrm>
              <a:custGeom>
                <a:avLst/>
                <a:gdLst/>
                <a:ahLst/>
                <a:cxnLst/>
                <a:rect l="l" t="t" r="r" b="b"/>
                <a:pathLst>
                  <a:path h="34289">
                    <a:moveTo>
                      <a:pt x="0" y="0"/>
                    </a:moveTo>
                    <a:lnTo>
                      <a:pt x="0" y="34201"/>
                    </a:lnTo>
                  </a:path>
                </a:pathLst>
              </a:custGeom>
              <a:solidFill>
                <a:srgbClr val="000000"/>
              </a:solidFill>
            </p:spPr>
            <p:txBody>
              <a:bodyPr wrap="square" lIns="0" tIns="0" rIns="0" bIns="0" rtlCol="0"/>
              <a:lstStyle/>
              <a:p>
                <a:endParaRPr sz="3567"/>
              </a:p>
            </p:txBody>
          </p:sp>
          <p:sp>
            <p:nvSpPr>
              <p:cNvPr id="18" name="object 18"/>
              <p:cNvSpPr/>
              <p:nvPr/>
            </p:nvSpPr>
            <p:spPr>
              <a:xfrm>
                <a:off x="1014344" y="2650307"/>
                <a:ext cx="0" cy="34290"/>
              </a:xfrm>
              <a:custGeom>
                <a:avLst/>
                <a:gdLst/>
                <a:ahLst/>
                <a:cxnLst/>
                <a:rect l="l" t="t" r="r" b="b"/>
                <a:pathLst>
                  <a:path h="34289">
                    <a:moveTo>
                      <a:pt x="0" y="34201"/>
                    </a:moveTo>
                    <a:lnTo>
                      <a:pt x="0" y="0"/>
                    </a:lnTo>
                  </a:path>
                </a:pathLst>
              </a:custGeom>
              <a:ln w="4275">
                <a:solidFill>
                  <a:srgbClr val="000000"/>
                </a:solidFill>
              </a:ln>
            </p:spPr>
            <p:txBody>
              <a:bodyPr wrap="square" lIns="0" tIns="0" rIns="0" bIns="0" rtlCol="0"/>
              <a:lstStyle/>
              <a:p>
                <a:endParaRPr sz="3567"/>
              </a:p>
            </p:txBody>
          </p:sp>
          <p:sp>
            <p:nvSpPr>
              <p:cNvPr id="19" name="object 19"/>
              <p:cNvSpPr/>
              <p:nvPr/>
            </p:nvSpPr>
            <p:spPr>
              <a:xfrm>
                <a:off x="1014344" y="776059"/>
                <a:ext cx="0" cy="34290"/>
              </a:xfrm>
              <a:custGeom>
                <a:avLst/>
                <a:gdLst/>
                <a:ahLst/>
                <a:cxnLst/>
                <a:rect l="l" t="t" r="r" b="b"/>
                <a:pathLst>
                  <a:path h="34290">
                    <a:moveTo>
                      <a:pt x="0" y="0"/>
                    </a:moveTo>
                    <a:lnTo>
                      <a:pt x="0" y="34201"/>
                    </a:lnTo>
                  </a:path>
                </a:pathLst>
              </a:custGeom>
              <a:solidFill>
                <a:srgbClr val="000000"/>
              </a:solidFill>
            </p:spPr>
            <p:txBody>
              <a:bodyPr wrap="square" lIns="0" tIns="0" rIns="0" bIns="0" rtlCol="0"/>
              <a:lstStyle/>
              <a:p>
                <a:endParaRPr sz="3567"/>
              </a:p>
            </p:txBody>
          </p:sp>
          <p:sp>
            <p:nvSpPr>
              <p:cNvPr id="20" name="object 20"/>
              <p:cNvSpPr/>
              <p:nvPr/>
            </p:nvSpPr>
            <p:spPr>
              <a:xfrm>
                <a:off x="1014344" y="776059"/>
                <a:ext cx="0" cy="34290"/>
              </a:xfrm>
              <a:custGeom>
                <a:avLst/>
                <a:gdLst/>
                <a:ahLst/>
                <a:cxnLst/>
                <a:rect l="l" t="t" r="r" b="b"/>
                <a:pathLst>
                  <a:path h="34290">
                    <a:moveTo>
                      <a:pt x="0" y="0"/>
                    </a:moveTo>
                    <a:lnTo>
                      <a:pt x="0" y="34201"/>
                    </a:lnTo>
                  </a:path>
                </a:pathLst>
              </a:custGeom>
              <a:ln w="4275">
                <a:solidFill>
                  <a:srgbClr val="000000"/>
                </a:solidFill>
              </a:ln>
            </p:spPr>
            <p:txBody>
              <a:bodyPr wrap="square" lIns="0" tIns="0" rIns="0" bIns="0" rtlCol="0"/>
              <a:lstStyle/>
              <a:p>
                <a:endParaRPr sz="3567"/>
              </a:p>
            </p:txBody>
          </p:sp>
        </p:grpSp>
        <p:sp>
          <p:nvSpPr>
            <p:cNvPr id="21" name="object 21"/>
            <p:cNvSpPr txBox="1"/>
            <p:nvPr/>
          </p:nvSpPr>
          <p:spPr>
            <a:xfrm>
              <a:off x="2476511" y="5939406"/>
              <a:ext cx="320879" cy="182973"/>
            </a:xfrm>
            <a:prstGeom prst="rect">
              <a:avLst/>
            </a:prstGeom>
          </p:spPr>
          <p:txBody>
            <a:bodyPr vert="horz" wrap="square" lIns="0" tIns="30200" rIns="0" bIns="0" rtlCol="0">
              <a:spAutoFit/>
            </a:bodyPr>
            <a:lstStyle/>
            <a:p>
              <a:pPr marL="25168">
                <a:spcBef>
                  <a:spcPts val="238"/>
                </a:spcBef>
              </a:pPr>
              <a:r>
                <a:rPr sz="991" spc="178" dirty="0">
                  <a:latin typeface="Lucida Sans Unicode"/>
                  <a:cs typeface="Lucida Sans Unicode"/>
                </a:rPr>
                <a:t>0.2</a:t>
              </a:r>
              <a:endParaRPr sz="991">
                <a:latin typeface="Lucida Sans Unicode"/>
                <a:cs typeface="Lucida Sans Unicode"/>
              </a:endParaRPr>
            </a:p>
          </p:txBody>
        </p:sp>
        <p:sp>
          <p:nvSpPr>
            <p:cNvPr id="22" name="object 22"/>
            <p:cNvSpPr/>
            <p:nvPr/>
          </p:nvSpPr>
          <p:spPr>
            <a:xfrm>
              <a:off x="2377668" y="6035399"/>
              <a:ext cx="106960" cy="15100"/>
            </a:xfrm>
            <a:custGeom>
              <a:avLst/>
              <a:gdLst/>
              <a:ahLst/>
              <a:cxnLst/>
              <a:rect l="l" t="t" r="r" b="b"/>
              <a:pathLst>
                <a:path w="53975" h="7619">
                  <a:moveTo>
                    <a:pt x="53525" y="0"/>
                  </a:moveTo>
                  <a:lnTo>
                    <a:pt x="0" y="0"/>
                  </a:lnTo>
                  <a:lnTo>
                    <a:pt x="0" y="7096"/>
                  </a:lnTo>
                  <a:lnTo>
                    <a:pt x="53525" y="7096"/>
                  </a:lnTo>
                  <a:lnTo>
                    <a:pt x="53525" y="0"/>
                  </a:lnTo>
                  <a:close/>
                </a:path>
              </a:pathLst>
            </a:custGeom>
            <a:solidFill>
              <a:srgbClr val="000000"/>
            </a:solidFill>
          </p:spPr>
          <p:txBody>
            <a:bodyPr wrap="square" lIns="0" tIns="0" rIns="0" bIns="0" rtlCol="0"/>
            <a:lstStyle/>
            <a:p>
              <a:endParaRPr sz="3567"/>
            </a:p>
          </p:txBody>
        </p:sp>
        <p:grpSp>
          <p:nvGrpSpPr>
            <p:cNvPr id="23" name="object 23"/>
            <p:cNvGrpSpPr/>
            <p:nvPr/>
          </p:nvGrpSpPr>
          <p:grpSpPr>
            <a:xfrm>
              <a:off x="3317389" y="2112820"/>
              <a:ext cx="8808" cy="3791404"/>
              <a:chOff x="1393811" y="773836"/>
              <a:chExt cx="4445" cy="1913255"/>
            </a:xfrm>
          </p:grpSpPr>
          <p:sp>
            <p:nvSpPr>
              <p:cNvPr id="24" name="object 24"/>
              <p:cNvSpPr/>
              <p:nvPr/>
            </p:nvSpPr>
            <p:spPr>
              <a:xfrm>
                <a:off x="1396034" y="2650307"/>
                <a:ext cx="0" cy="34290"/>
              </a:xfrm>
              <a:custGeom>
                <a:avLst/>
                <a:gdLst/>
                <a:ahLst/>
                <a:cxnLst/>
                <a:rect l="l" t="t" r="r" b="b"/>
                <a:pathLst>
                  <a:path h="34289">
                    <a:moveTo>
                      <a:pt x="0" y="0"/>
                    </a:moveTo>
                    <a:lnTo>
                      <a:pt x="0" y="34201"/>
                    </a:lnTo>
                  </a:path>
                </a:pathLst>
              </a:custGeom>
              <a:solidFill>
                <a:srgbClr val="000000"/>
              </a:solidFill>
            </p:spPr>
            <p:txBody>
              <a:bodyPr wrap="square" lIns="0" tIns="0" rIns="0" bIns="0" rtlCol="0"/>
              <a:lstStyle/>
              <a:p>
                <a:endParaRPr sz="3567"/>
              </a:p>
            </p:txBody>
          </p:sp>
          <p:sp>
            <p:nvSpPr>
              <p:cNvPr id="25" name="object 25"/>
              <p:cNvSpPr/>
              <p:nvPr/>
            </p:nvSpPr>
            <p:spPr>
              <a:xfrm>
                <a:off x="1396034" y="2650307"/>
                <a:ext cx="0" cy="34290"/>
              </a:xfrm>
              <a:custGeom>
                <a:avLst/>
                <a:gdLst/>
                <a:ahLst/>
                <a:cxnLst/>
                <a:rect l="l" t="t" r="r" b="b"/>
                <a:pathLst>
                  <a:path h="34289">
                    <a:moveTo>
                      <a:pt x="0" y="34201"/>
                    </a:moveTo>
                    <a:lnTo>
                      <a:pt x="0" y="0"/>
                    </a:lnTo>
                  </a:path>
                </a:pathLst>
              </a:custGeom>
              <a:ln w="4275">
                <a:solidFill>
                  <a:srgbClr val="000000"/>
                </a:solidFill>
              </a:ln>
            </p:spPr>
            <p:txBody>
              <a:bodyPr wrap="square" lIns="0" tIns="0" rIns="0" bIns="0" rtlCol="0"/>
              <a:lstStyle/>
              <a:p>
                <a:endParaRPr sz="3567"/>
              </a:p>
            </p:txBody>
          </p:sp>
          <p:sp>
            <p:nvSpPr>
              <p:cNvPr id="26" name="object 26"/>
              <p:cNvSpPr/>
              <p:nvPr/>
            </p:nvSpPr>
            <p:spPr>
              <a:xfrm>
                <a:off x="1396034" y="776059"/>
                <a:ext cx="0" cy="34290"/>
              </a:xfrm>
              <a:custGeom>
                <a:avLst/>
                <a:gdLst/>
                <a:ahLst/>
                <a:cxnLst/>
                <a:rect l="l" t="t" r="r" b="b"/>
                <a:pathLst>
                  <a:path h="34290">
                    <a:moveTo>
                      <a:pt x="0" y="0"/>
                    </a:moveTo>
                    <a:lnTo>
                      <a:pt x="0" y="34201"/>
                    </a:lnTo>
                  </a:path>
                </a:pathLst>
              </a:custGeom>
              <a:solidFill>
                <a:srgbClr val="000000"/>
              </a:solidFill>
            </p:spPr>
            <p:txBody>
              <a:bodyPr wrap="square" lIns="0" tIns="0" rIns="0" bIns="0" rtlCol="0"/>
              <a:lstStyle/>
              <a:p>
                <a:endParaRPr sz="3567"/>
              </a:p>
            </p:txBody>
          </p:sp>
          <p:sp>
            <p:nvSpPr>
              <p:cNvPr id="27" name="object 27"/>
              <p:cNvSpPr/>
              <p:nvPr/>
            </p:nvSpPr>
            <p:spPr>
              <a:xfrm>
                <a:off x="1396034" y="776059"/>
                <a:ext cx="0" cy="34290"/>
              </a:xfrm>
              <a:custGeom>
                <a:avLst/>
                <a:gdLst/>
                <a:ahLst/>
                <a:cxnLst/>
                <a:rect l="l" t="t" r="r" b="b"/>
                <a:pathLst>
                  <a:path h="34290">
                    <a:moveTo>
                      <a:pt x="0" y="0"/>
                    </a:moveTo>
                    <a:lnTo>
                      <a:pt x="0" y="34201"/>
                    </a:lnTo>
                  </a:path>
                </a:pathLst>
              </a:custGeom>
              <a:ln w="4275">
                <a:solidFill>
                  <a:srgbClr val="000000"/>
                </a:solidFill>
              </a:ln>
            </p:spPr>
            <p:txBody>
              <a:bodyPr wrap="square" lIns="0" tIns="0" rIns="0" bIns="0" rtlCol="0"/>
              <a:lstStyle/>
              <a:p>
                <a:endParaRPr sz="3567"/>
              </a:p>
            </p:txBody>
          </p:sp>
        </p:grpSp>
        <p:sp>
          <p:nvSpPr>
            <p:cNvPr id="28" name="object 28"/>
            <p:cNvSpPr txBox="1"/>
            <p:nvPr/>
          </p:nvSpPr>
          <p:spPr>
            <a:xfrm>
              <a:off x="3161869" y="5939406"/>
              <a:ext cx="320879" cy="182973"/>
            </a:xfrm>
            <a:prstGeom prst="rect">
              <a:avLst/>
            </a:prstGeom>
          </p:spPr>
          <p:txBody>
            <a:bodyPr vert="horz" wrap="square" lIns="0" tIns="30200" rIns="0" bIns="0" rtlCol="0">
              <a:spAutoFit/>
            </a:bodyPr>
            <a:lstStyle/>
            <a:p>
              <a:pPr marL="25168">
                <a:spcBef>
                  <a:spcPts val="238"/>
                </a:spcBef>
              </a:pPr>
              <a:r>
                <a:rPr sz="991" spc="178" dirty="0">
                  <a:latin typeface="Lucida Sans Unicode"/>
                  <a:cs typeface="Lucida Sans Unicode"/>
                </a:rPr>
                <a:t>0.0</a:t>
              </a:r>
              <a:endParaRPr sz="991">
                <a:latin typeface="Lucida Sans Unicode"/>
                <a:cs typeface="Lucida Sans Unicode"/>
              </a:endParaRPr>
            </a:p>
          </p:txBody>
        </p:sp>
        <p:grpSp>
          <p:nvGrpSpPr>
            <p:cNvPr id="29" name="object 29"/>
            <p:cNvGrpSpPr/>
            <p:nvPr/>
          </p:nvGrpSpPr>
          <p:grpSpPr>
            <a:xfrm>
              <a:off x="4073766" y="2112820"/>
              <a:ext cx="8808" cy="3791404"/>
              <a:chOff x="1775501" y="773836"/>
              <a:chExt cx="4445" cy="1913255"/>
            </a:xfrm>
          </p:grpSpPr>
          <p:sp>
            <p:nvSpPr>
              <p:cNvPr id="30" name="object 30"/>
              <p:cNvSpPr/>
              <p:nvPr/>
            </p:nvSpPr>
            <p:spPr>
              <a:xfrm>
                <a:off x="1777724" y="2650307"/>
                <a:ext cx="0" cy="34290"/>
              </a:xfrm>
              <a:custGeom>
                <a:avLst/>
                <a:gdLst/>
                <a:ahLst/>
                <a:cxnLst/>
                <a:rect l="l" t="t" r="r" b="b"/>
                <a:pathLst>
                  <a:path h="34289">
                    <a:moveTo>
                      <a:pt x="0" y="0"/>
                    </a:moveTo>
                    <a:lnTo>
                      <a:pt x="0" y="34201"/>
                    </a:lnTo>
                  </a:path>
                </a:pathLst>
              </a:custGeom>
              <a:solidFill>
                <a:srgbClr val="000000"/>
              </a:solidFill>
            </p:spPr>
            <p:txBody>
              <a:bodyPr wrap="square" lIns="0" tIns="0" rIns="0" bIns="0" rtlCol="0"/>
              <a:lstStyle/>
              <a:p>
                <a:endParaRPr sz="3567"/>
              </a:p>
            </p:txBody>
          </p:sp>
          <p:sp>
            <p:nvSpPr>
              <p:cNvPr id="31" name="object 31"/>
              <p:cNvSpPr/>
              <p:nvPr/>
            </p:nvSpPr>
            <p:spPr>
              <a:xfrm>
                <a:off x="1777724" y="2650307"/>
                <a:ext cx="0" cy="34290"/>
              </a:xfrm>
              <a:custGeom>
                <a:avLst/>
                <a:gdLst/>
                <a:ahLst/>
                <a:cxnLst/>
                <a:rect l="l" t="t" r="r" b="b"/>
                <a:pathLst>
                  <a:path h="34289">
                    <a:moveTo>
                      <a:pt x="0" y="34201"/>
                    </a:moveTo>
                    <a:lnTo>
                      <a:pt x="0" y="0"/>
                    </a:lnTo>
                  </a:path>
                </a:pathLst>
              </a:custGeom>
              <a:ln w="4275">
                <a:solidFill>
                  <a:srgbClr val="000000"/>
                </a:solidFill>
              </a:ln>
            </p:spPr>
            <p:txBody>
              <a:bodyPr wrap="square" lIns="0" tIns="0" rIns="0" bIns="0" rtlCol="0"/>
              <a:lstStyle/>
              <a:p>
                <a:endParaRPr sz="3567"/>
              </a:p>
            </p:txBody>
          </p:sp>
          <p:sp>
            <p:nvSpPr>
              <p:cNvPr id="32" name="object 32"/>
              <p:cNvSpPr/>
              <p:nvPr/>
            </p:nvSpPr>
            <p:spPr>
              <a:xfrm>
                <a:off x="1777724" y="776059"/>
                <a:ext cx="0" cy="34290"/>
              </a:xfrm>
              <a:custGeom>
                <a:avLst/>
                <a:gdLst/>
                <a:ahLst/>
                <a:cxnLst/>
                <a:rect l="l" t="t" r="r" b="b"/>
                <a:pathLst>
                  <a:path h="34290">
                    <a:moveTo>
                      <a:pt x="0" y="0"/>
                    </a:moveTo>
                    <a:lnTo>
                      <a:pt x="0" y="34201"/>
                    </a:lnTo>
                  </a:path>
                </a:pathLst>
              </a:custGeom>
              <a:solidFill>
                <a:srgbClr val="000000"/>
              </a:solidFill>
            </p:spPr>
            <p:txBody>
              <a:bodyPr wrap="square" lIns="0" tIns="0" rIns="0" bIns="0" rtlCol="0"/>
              <a:lstStyle/>
              <a:p>
                <a:endParaRPr sz="3567"/>
              </a:p>
            </p:txBody>
          </p:sp>
          <p:sp>
            <p:nvSpPr>
              <p:cNvPr id="33" name="object 33"/>
              <p:cNvSpPr/>
              <p:nvPr/>
            </p:nvSpPr>
            <p:spPr>
              <a:xfrm>
                <a:off x="1777724" y="776059"/>
                <a:ext cx="0" cy="34290"/>
              </a:xfrm>
              <a:custGeom>
                <a:avLst/>
                <a:gdLst/>
                <a:ahLst/>
                <a:cxnLst/>
                <a:rect l="l" t="t" r="r" b="b"/>
                <a:pathLst>
                  <a:path h="34290">
                    <a:moveTo>
                      <a:pt x="0" y="0"/>
                    </a:moveTo>
                    <a:lnTo>
                      <a:pt x="0" y="34201"/>
                    </a:lnTo>
                  </a:path>
                </a:pathLst>
              </a:custGeom>
              <a:ln w="4275">
                <a:solidFill>
                  <a:srgbClr val="000000"/>
                </a:solidFill>
              </a:ln>
            </p:spPr>
            <p:txBody>
              <a:bodyPr wrap="square" lIns="0" tIns="0" rIns="0" bIns="0" rtlCol="0"/>
              <a:lstStyle/>
              <a:p>
                <a:endParaRPr sz="3567"/>
              </a:p>
            </p:txBody>
          </p:sp>
        </p:grpSp>
        <p:sp>
          <p:nvSpPr>
            <p:cNvPr id="34" name="object 34"/>
            <p:cNvSpPr txBox="1"/>
            <p:nvPr/>
          </p:nvSpPr>
          <p:spPr>
            <a:xfrm>
              <a:off x="3918245" y="5939406"/>
              <a:ext cx="320879" cy="182973"/>
            </a:xfrm>
            <a:prstGeom prst="rect">
              <a:avLst/>
            </a:prstGeom>
          </p:spPr>
          <p:txBody>
            <a:bodyPr vert="horz" wrap="square" lIns="0" tIns="30200" rIns="0" bIns="0" rtlCol="0">
              <a:spAutoFit/>
            </a:bodyPr>
            <a:lstStyle/>
            <a:p>
              <a:pPr marL="25168">
                <a:spcBef>
                  <a:spcPts val="238"/>
                </a:spcBef>
              </a:pPr>
              <a:r>
                <a:rPr sz="991" spc="178" dirty="0">
                  <a:latin typeface="Lucida Sans Unicode"/>
                  <a:cs typeface="Lucida Sans Unicode"/>
                </a:rPr>
                <a:t>0.2</a:t>
              </a:r>
              <a:endParaRPr sz="991">
                <a:latin typeface="Lucida Sans Unicode"/>
                <a:cs typeface="Lucida Sans Unicode"/>
              </a:endParaRPr>
            </a:p>
          </p:txBody>
        </p:sp>
        <p:grpSp>
          <p:nvGrpSpPr>
            <p:cNvPr id="35" name="object 35"/>
            <p:cNvGrpSpPr/>
            <p:nvPr/>
          </p:nvGrpSpPr>
          <p:grpSpPr>
            <a:xfrm>
              <a:off x="4830142" y="2112820"/>
              <a:ext cx="8808" cy="3791404"/>
              <a:chOff x="2157191" y="773836"/>
              <a:chExt cx="4445" cy="1913255"/>
            </a:xfrm>
          </p:grpSpPr>
          <p:sp>
            <p:nvSpPr>
              <p:cNvPr id="36" name="object 36"/>
              <p:cNvSpPr/>
              <p:nvPr/>
            </p:nvSpPr>
            <p:spPr>
              <a:xfrm>
                <a:off x="2159413" y="2650307"/>
                <a:ext cx="0" cy="34290"/>
              </a:xfrm>
              <a:custGeom>
                <a:avLst/>
                <a:gdLst/>
                <a:ahLst/>
                <a:cxnLst/>
                <a:rect l="l" t="t" r="r" b="b"/>
                <a:pathLst>
                  <a:path h="34289">
                    <a:moveTo>
                      <a:pt x="0" y="0"/>
                    </a:moveTo>
                    <a:lnTo>
                      <a:pt x="0" y="34201"/>
                    </a:lnTo>
                  </a:path>
                </a:pathLst>
              </a:custGeom>
              <a:solidFill>
                <a:srgbClr val="000000"/>
              </a:solidFill>
            </p:spPr>
            <p:txBody>
              <a:bodyPr wrap="square" lIns="0" tIns="0" rIns="0" bIns="0" rtlCol="0"/>
              <a:lstStyle/>
              <a:p>
                <a:endParaRPr sz="3567"/>
              </a:p>
            </p:txBody>
          </p:sp>
          <p:sp>
            <p:nvSpPr>
              <p:cNvPr id="37" name="object 37"/>
              <p:cNvSpPr/>
              <p:nvPr/>
            </p:nvSpPr>
            <p:spPr>
              <a:xfrm>
                <a:off x="2159413" y="2650307"/>
                <a:ext cx="0" cy="34290"/>
              </a:xfrm>
              <a:custGeom>
                <a:avLst/>
                <a:gdLst/>
                <a:ahLst/>
                <a:cxnLst/>
                <a:rect l="l" t="t" r="r" b="b"/>
                <a:pathLst>
                  <a:path h="34289">
                    <a:moveTo>
                      <a:pt x="0" y="34201"/>
                    </a:moveTo>
                    <a:lnTo>
                      <a:pt x="0" y="0"/>
                    </a:lnTo>
                  </a:path>
                </a:pathLst>
              </a:custGeom>
              <a:ln w="4275">
                <a:solidFill>
                  <a:srgbClr val="000000"/>
                </a:solidFill>
              </a:ln>
            </p:spPr>
            <p:txBody>
              <a:bodyPr wrap="square" lIns="0" tIns="0" rIns="0" bIns="0" rtlCol="0"/>
              <a:lstStyle/>
              <a:p>
                <a:endParaRPr sz="3567"/>
              </a:p>
            </p:txBody>
          </p:sp>
          <p:sp>
            <p:nvSpPr>
              <p:cNvPr id="38" name="object 38"/>
              <p:cNvSpPr/>
              <p:nvPr/>
            </p:nvSpPr>
            <p:spPr>
              <a:xfrm>
                <a:off x="2159413" y="776059"/>
                <a:ext cx="0" cy="34290"/>
              </a:xfrm>
              <a:custGeom>
                <a:avLst/>
                <a:gdLst/>
                <a:ahLst/>
                <a:cxnLst/>
                <a:rect l="l" t="t" r="r" b="b"/>
                <a:pathLst>
                  <a:path h="34290">
                    <a:moveTo>
                      <a:pt x="0" y="0"/>
                    </a:moveTo>
                    <a:lnTo>
                      <a:pt x="0" y="34201"/>
                    </a:lnTo>
                  </a:path>
                </a:pathLst>
              </a:custGeom>
              <a:solidFill>
                <a:srgbClr val="000000"/>
              </a:solidFill>
            </p:spPr>
            <p:txBody>
              <a:bodyPr wrap="square" lIns="0" tIns="0" rIns="0" bIns="0" rtlCol="0"/>
              <a:lstStyle/>
              <a:p>
                <a:endParaRPr sz="3567"/>
              </a:p>
            </p:txBody>
          </p:sp>
          <p:sp>
            <p:nvSpPr>
              <p:cNvPr id="39" name="object 39"/>
              <p:cNvSpPr/>
              <p:nvPr/>
            </p:nvSpPr>
            <p:spPr>
              <a:xfrm>
                <a:off x="2159413" y="776059"/>
                <a:ext cx="0" cy="34290"/>
              </a:xfrm>
              <a:custGeom>
                <a:avLst/>
                <a:gdLst/>
                <a:ahLst/>
                <a:cxnLst/>
                <a:rect l="l" t="t" r="r" b="b"/>
                <a:pathLst>
                  <a:path h="34290">
                    <a:moveTo>
                      <a:pt x="0" y="0"/>
                    </a:moveTo>
                    <a:lnTo>
                      <a:pt x="0" y="34201"/>
                    </a:lnTo>
                  </a:path>
                </a:pathLst>
              </a:custGeom>
              <a:ln w="4275">
                <a:solidFill>
                  <a:srgbClr val="000000"/>
                </a:solidFill>
              </a:ln>
            </p:spPr>
            <p:txBody>
              <a:bodyPr wrap="square" lIns="0" tIns="0" rIns="0" bIns="0" rtlCol="0"/>
              <a:lstStyle/>
              <a:p>
                <a:endParaRPr sz="3567"/>
              </a:p>
            </p:txBody>
          </p:sp>
        </p:grpSp>
        <p:sp>
          <p:nvSpPr>
            <p:cNvPr id="40" name="object 40"/>
            <p:cNvSpPr txBox="1"/>
            <p:nvPr/>
          </p:nvSpPr>
          <p:spPr>
            <a:xfrm>
              <a:off x="4674622" y="5939406"/>
              <a:ext cx="320879" cy="182973"/>
            </a:xfrm>
            <a:prstGeom prst="rect">
              <a:avLst/>
            </a:prstGeom>
          </p:spPr>
          <p:txBody>
            <a:bodyPr vert="horz" wrap="square" lIns="0" tIns="30200" rIns="0" bIns="0" rtlCol="0">
              <a:spAutoFit/>
            </a:bodyPr>
            <a:lstStyle/>
            <a:p>
              <a:pPr marL="25168">
                <a:spcBef>
                  <a:spcPts val="238"/>
                </a:spcBef>
              </a:pPr>
              <a:r>
                <a:rPr sz="991" spc="178" dirty="0">
                  <a:latin typeface="Lucida Sans Unicode"/>
                  <a:cs typeface="Lucida Sans Unicode"/>
                </a:rPr>
                <a:t>0.4</a:t>
              </a:r>
              <a:endParaRPr sz="991">
                <a:latin typeface="Lucida Sans Unicode"/>
                <a:cs typeface="Lucida Sans Unicode"/>
              </a:endParaRPr>
            </a:p>
          </p:txBody>
        </p:sp>
        <p:grpSp>
          <p:nvGrpSpPr>
            <p:cNvPr id="41" name="object 41"/>
            <p:cNvGrpSpPr/>
            <p:nvPr/>
          </p:nvGrpSpPr>
          <p:grpSpPr>
            <a:xfrm>
              <a:off x="5586519" y="2112820"/>
              <a:ext cx="8808" cy="3791404"/>
              <a:chOff x="2538881" y="773836"/>
              <a:chExt cx="4445" cy="1913255"/>
            </a:xfrm>
          </p:grpSpPr>
          <p:sp>
            <p:nvSpPr>
              <p:cNvPr id="42" name="object 42"/>
              <p:cNvSpPr/>
              <p:nvPr/>
            </p:nvSpPr>
            <p:spPr>
              <a:xfrm>
                <a:off x="2541103" y="2650307"/>
                <a:ext cx="0" cy="34290"/>
              </a:xfrm>
              <a:custGeom>
                <a:avLst/>
                <a:gdLst/>
                <a:ahLst/>
                <a:cxnLst/>
                <a:rect l="l" t="t" r="r" b="b"/>
                <a:pathLst>
                  <a:path h="34289">
                    <a:moveTo>
                      <a:pt x="0" y="0"/>
                    </a:moveTo>
                    <a:lnTo>
                      <a:pt x="0" y="34201"/>
                    </a:lnTo>
                  </a:path>
                </a:pathLst>
              </a:custGeom>
              <a:solidFill>
                <a:srgbClr val="000000"/>
              </a:solidFill>
            </p:spPr>
            <p:txBody>
              <a:bodyPr wrap="square" lIns="0" tIns="0" rIns="0" bIns="0" rtlCol="0"/>
              <a:lstStyle/>
              <a:p>
                <a:endParaRPr sz="3567"/>
              </a:p>
            </p:txBody>
          </p:sp>
          <p:sp>
            <p:nvSpPr>
              <p:cNvPr id="43" name="object 43"/>
              <p:cNvSpPr/>
              <p:nvPr/>
            </p:nvSpPr>
            <p:spPr>
              <a:xfrm>
                <a:off x="2541103" y="2650307"/>
                <a:ext cx="0" cy="34290"/>
              </a:xfrm>
              <a:custGeom>
                <a:avLst/>
                <a:gdLst/>
                <a:ahLst/>
                <a:cxnLst/>
                <a:rect l="l" t="t" r="r" b="b"/>
                <a:pathLst>
                  <a:path h="34289">
                    <a:moveTo>
                      <a:pt x="0" y="34201"/>
                    </a:moveTo>
                    <a:lnTo>
                      <a:pt x="0" y="0"/>
                    </a:lnTo>
                  </a:path>
                </a:pathLst>
              </a:custGeom>
              <a:ln w="4275">
                <a:solidFill>
                  <a:srgbClr val="000000"/>
                </a:solidFill>
              </a:ln>
            </p:spPr>
            <p:txBody>
              <a:bodyPr wrap="square" lIns="0" tIns="0" rIns="0" bIns="0" rtlCol="0"/>
              <a:lstStyle/>
              <a:p>
                <a:endParaRPr sz="3567"/>
              </a:p>
            </p:txBody>
          </p:sp>
          <p:sp>
            <p:nvSpPr>
              <p:cNvPr id="44" name="object 44"/>
              <p:cNvSpPr/>
              <p:nvPr/>
            </p:nvSpPr>
            <p:spPr>
              <a:xfrm>
                <a:off x="2541103" y="776059"/>
                <a:ext cx="0" cy="34290"/>
              </a:xfrm>
              <a:custGeom>
                <a:avLst/>
                <a:gdLst/>
                <a:ahLst/>
                <a:cxnLst/>
                <a:rect l="l" t="t" r="r" b="b"/>
                <a:pathLst>
                  <a:path h="34290">
                    <a:moveTo>
                      <a:pt x="0" y="0"/>
                    </a:moveTo>
                    <a:lnTo>
                      <a:pt x="0" y="34201"/>
                    </a:lnTo>
                  </a:path>
                </a:pathLst>
              </a:custGeom>
              <a:solidFill>
                <a:srgbClr val="000000"/>
              </a:solidFill>
            </p:spPr>
            <p:txBody>
              <a:bodyPr wrap="square" lIns="0" tIns="0" rIns="0" bIns="0" rtlCol="0"/>
              <a:lstStyle/>
              <a:p>
                <a:endParaRPr sz="3567"/>
              </a:p>
            </p:txBody>
          </p:sp>
          <p:sp>
            <p:nvSpPr>
              <p:cNvPr id="45" name="object 45"/>
              <p:cNvSpPr/>
              <p:nvPr/>
            </p:nvSpPr>
            <p:spPr>
              <a:xfrm>
                <a:off x="2541103" y="776059"/>
                <a:ext cx="0" cy="34290"/>
              </a:xfrm>
              <a:custGeom>
                <a:avLst/>
                <a:gdLst/>
                <a:ahLst/>
                <a:cxnLst/>
                <a:rect l="l" t="t" r="r" b="b"/>
                <a:pathLst>
                  <a:path h="34290">
                    <a:moveTo>
                      <a:pt x="0" y="0"/>
                    </a:moveTo>
                    <a:lnTo>
                      <a:pt x="0" y="34201"/>
                    </a:lnTo>
                  </a:path>
                </a:pathLst>
              </a:custGeom>
              <a:ln w="4275">
                <a:solidFill>
                  <a:srgbClr val="000000"/>
                </a:solidFill>
              </a:ln>
            </p:spPr>
            <p:txBody>
              <a:bodyPr wrap="square" lIns="0" tIns="0" rIns="0" bIns="0" rtlCol="0"/>
              <a:lstStyle/>
              <a:p>
                <a:endParaRPr sz="3567"/>
              </a:p>
            </p:txBody>
          </p:sp>
        </p:grpSp>
        <p:sp>
          <p:nvSpPr>
            <p:cNvPr id="46" name="object 46"/>
            <p:cNvSpPr txBox="1"/>
            <p:nvPr/>
          </p:nvSpPr>
          <p:spPr>
            <a:xfrm>
              <a:off x="5430998" y="5939406"/>
              <a:ext cx="320879" cy="182973"/>
            </a:xfrm>
            <a:prstGeom prst="rect">
              <a:avLst/>
            </a:prstGeom>
          </p:spPr>
          <p:txBody>
            <a:bodyPr vert="horz" wrap="square" lIns="0" tIns="30200" rIns="0" bIns="0" rtlCol="0">
              <a:spAutoFit/>
            </a:bodyPr>
            <a:lstStyle/>
            <a:p>
              <a:pPr marL="25168">
                <a:spcBef>
                  <a:spcPts val="238"/>
                </a:spcBef>
              </a:pPr>
              <a:r>
                <a:rPr sz="991" spc="178" dirty="0">
                  <a:latin typeface="Lucida Sans Unicode"/>
                  <a:cs typeface="Lucida Sans Unicode"/>
                </a:rPr>
                <a:t>0.6</a:t>
              </a:r>
              <a:endParaRPr sz="991">
                <a:latin typeface="Lucida Sans Unicode"/>
                <a:cs typeface="Lucida Sans Unicode"/>
              </a:endParaRPr>
            </a:p>
          </p:txBody>
        </p:sp>
        <p:grpSp>
          <p:nvGrpSpPr>
            <p:cNvPr id="47" name="object 47"/>
            <p:cNvGrpSpPr/>
            <p:nvPr/>
          </p:nvGrpSpPr>
          <p:grpSpPr>
            <a:xfrm>
              <a:off x="6342895" y="2112820"/>
              <a:ext cx="8808" cy="3791404"/>
              <a:chOff x="2920571" y="773836"/>
              <a:chExt cx="4445" cy="1913255"/>
            </a:xfrm>
          </p:grpSpPr>
          <p:sp>
            <p:nvSpPr>
              <p:cNvPr id="48" name="object 48"/>
              <p:cNvSpPr/>
              <p:nvPr/>
            </p:nvSpPr>
            <p:spPr>
              <a:xfrm>
                <a:off x="2922793" y="2650307"/>
                <a:ext cx="0" cy="34290"/>
              </a:xfrm>
              <a:custGeom>
                <a:avLst/>
                <a:gdLst/>
                <a:ahLst/>
                <a:cxnLst/>
                <a:rect l="l" t="t" r="r" b="b"/>
                <a:pathLst>
                  <a:path h="34289">
                    <a:moveTo>
                      <a:pt x="0" y="0"/>
                    </a:moveTo>
                    <a:lnTo>
                      <a:pt x="0" y="34201"/>
                    </a:lnTo>
                  </a:path>
                </a:pathLst>
              </a:custGeom>
              <a:solidFill>
                <a:srgbClr val="000000"/>
              </a:solidFill>
            </p:spPr>
            <p:txBody>
              <a:bodyPr wrap="square" lIns="0" tIns="0" rIns="0" bIns="0" rtlCol="0"/>
              <a:lstStyle/>
              <a:p>
                <a:endParaRPr sz="3567"/>
              </a:p>
            </p:txBody>
          </p:sp>
          <p:sp>
            <p:nvSpPr>
              <p:cNvPr id="49" name="object 49"/>
              <p:cNvSpPr/>
              <p:nvPr/>
            </p:nvSpPr>
            <p:spPr>
              <a:xfrm>
                <a:off x="2922793" y="2650307"/>
                <a:ext cx="0" cy="34290"/>
              </a:xfrm>
              <a:custGeom>
                <a:avLst/>
                <a:gdLst/>
                <a:ahLst/>
                <a:cxnLst/>
                <a:rect l="l" t="t" r="r" b="b"/>
                <a:pathLst>
                  <a:path h="34289">
                    <a:moveTo>
                      <a:pt x="0" y="34201"/>
                    </a:moveTo>
                    <a:lnTo>
                      <a:pt x="0" y="0"/>
                    </a:lnTo>
                  </a:path>
                </a:pathLst>
              </a:custGeom>
              <a:ln w="4275">
                <a:solidFill>
                  <a:srgbClr val="000000"/>
                </a:solidFill>
              </a:ln>
            </p:spPr>
            <p:txBody>
              <a:bodyPr wrap="square" lIns="0" tIns="0" rIns="0" bIns="0" rtlCol="0"/>
              <a:lstStyle/>
              <a:p>
                <a:endParaRPr sz="3567"/>
              </a:p>
            </p:txBody>
          </p:sp>
          <p:sp>
            <p:nvSpPr>
              <p:cNvPr id="50" name="object 50"/>
              <p:cNvSpPr/>
              <p:nvPr/>
            </p:nvSpPr>
            <p:spPr>
              <a:xfrm>
                <a:off x="2922793" y="776059"/>
                <a:ext cx="0" cy="34290"/>
              </a:xfrm>
              <a:custGeom>
                <a:avLst/>
                <a:gdLst/>
                <a:ahLst/>
                <a:cxnLst/>
                <a:rect l="l" t="t" r="r" b="b"/>
                <a:pathLst>
                  <a:path h="34290">
                    <a:moveTo>
                      <a:pt x="0" y="0"/>
                    </a:moveTo>
                    <a:lnTo>
                      <a:pt x="0" y="34201"/>
                    </a:lnTo>
                  </a:path>
                </a:pathLst>
              </a:custGeom>
              <a:solidFill>
                <a:srgbClr val="000000"/>
              </a:solidFill>
            </p:spPr>
            <p:txBody>
              <a:bodyPr wrap="square" lIns="0" tIns="0" rIns="0" bIns="0" rtlCol="0"/>
              <a:lstStyle/>
              <a:p>
                <a:endParaRPr sz="3567"/>
              </a:p>
            </p:txBody>
          </p:sp>
          <p:sp>
            <p:nvSpPr>
              <p:cNvPr id="51" name="object 51"/>
              <p:cNvSpPr/>
              <p:nvPr/>
            </p:nvSpPr>
            <p:spPr>
              <a:xfrm>
                <a:off x="2922793" y="776059"/>
                <a:ext cx="0" cy="34290"/>
              </a:xfrm>
              <a:custGeom>
                <a:avLst/>
                <a:gdLst/>
                <a:ahLst/>
                <a:cxnLst/>
                <a:rect l="l" t="t" r="r" b="b"/>
                <a:pathLst>
                  <a:path h="34290">
                    <a:moveTo>
                      <a:pt x="0" y="0"/>
                    </a:moveTo>
                    <a:lnTo>
                      <a:pt x="0" y="34201"/>
                    </a:lnTo>
                  </a:path>
                </a:pathLst>
              </a:custGeom>
              <a:ln w="4275">
                <a:solidFill>
                  <a:srgbClr val="000000"/>
                </a:solidFill>
              </a:ln>
            </p:spPr>
            <p:txBody>
              <a:bodyPr wrap="square" lIns="0" tIns="0" rIns="0" bIns="0" rtlCol="0"/>
              <a:lstStyle/>
              <a:p>
                <a:endParaRPr sz="3567"/>
              </a:p>
            </p:txBody>
          </p:sp>
        </p:grpSp>
        <p:sp>
          <p:nvSpPr>
            <p:cNvPr id="52" name="object 52"/>
            <p:cNvSpPr txBox="1"/>
            <p:nvPr/>
          </p:nvSpPr>
          <p:spPr>
            <a:xfrm>
              <a:off x="6187375" y="5939406"/>
              <a:ext cx="320879" cy="182973"/>
            </a:xfrm>
            <a:prstGeom prst="rect">
              <a:avLst/>
            </a:prstGeom>
          </p:spPr>
          <p:txBody>
            <a:bodyPr vert="horz" wrap="square" lIns="0" tIns="30200" rIns="0" bIns="0" rtlCol="0">
              <a:spAutoFit/>
            </a:bodyPr>
            <a:lstStyle/>
            <a:p>
              <a:pPr marL="25168">
                <a:spcBef>
                  <a:spcPts val="238"/>
                </a:spcBef>
              </a:pPr>
              <a:r>
                <a:rPr sz="991" spc="178" dirty="0">
                  <a:latin typeface="Lucida Sans Unicode"/>
                  <a:cs typeface="Lucida Sans Unicode"/>
                </a:rPr>
                <a:t>0.8</a:t>
              </a:r>
              <a:endParaRPr sz="991">
                <a:latin typeface="Lucida Sans Unicode"/>
                <a:cs typeface="Lucida Sans Unicode"/>
              </a:endParaRPr>
            </a:p>
          </p:txBody>
        </p:sp>
        <p:grpSp>
          <p:nvGrpSpPr>
            <p:cNvPr id="53" name="object 53"/>
            <p:cNvGrpSpPr/>
            <p:nvPr/>
          </p:nvGrpSpPr>
          <p:grpSpPr>
            <a:xfrm>
              <a:off x="7099272" y="2112820"/>
              <a:ext cx="8808" cy="3791404"/>
              <a:chOff x="3302261" y="773836"/>
              <a:chExt cx="4445" cy="1913255"/>
            </a:xfrm>
          </p:grpSpPr>
          <p:sp>
            <p:nvSpPr>
              <p:cNvPr id="54" name="object 54"/>
              <p:cNvSpPr/>
              <p:nvPr/>
            </p:nvSpPr>
            <p:spPr>
              <a:xfrm>
                <a:off x="3304483" y="2650307"/>
                <a:ext cx="0" cy="34290"/>
              </a:xfrm>
              <a:custGeom>
                <a:avLst/>
                <a:gdLst/>
                <a:ahLst/>
                <a:cxnLst/>
                <a:rect l="l" t="t" r="r" b="b"/>
                <a:pathLst>
                  <a:path h="34289">
                    <a:moveTo>
                      <a:pt x="0" y="0"/>
                    </a:moveTo>
                    <a:lnTo>
                      <a:pt x="0" y="34201"/>
                    </a:lnTo>
                  </a:path>
                </a:pathLst>
              </a:custGeom>
              <a:solidFill>
                <a:srgbClr val="000000"/>
              </a:solidFill>
            </p:spPr>
            <p:txBody>
              <a:bodyPr wrap="square" lIns="0" tIns="0" rIns="0" bIns="0" rtlCol="0"/>
              <a:lstStyle/>
              <a:p>
                <a:endParaRPr sz="3567"/>
              </a:p>
            </p:txBody>
          </p:sp>
          <p:sp>
            <p:nvSpPr>
              <p:cNvPr id="55" name="object 55"/>
              <p:cNvSpPr/>
              <p:nvPr/>
            </p:nvSpPr>
            <p:spPr>
              <a:xfrm>
                <a:off x="3304483" y="2650307"/>
                <a:ext cx="0" cy="34290"/>
              </a:xfrm>
              <a:custGeom>
                <a:avLst/>
                <a:gdLst/>
                <a:ahLst/>
                <a:cxnLst/>
                <a:rect l="l" t="t" r="r" b="b"/>
                <a:pathLst>
                  <a:path h="34289">
                    <a:moveTo>
                      <a:pt x="0" y="34201"/>
                    </a:moveTo>
                    <a:lnTo>
                      <a:pt x="0" y="0"/>
                    </a:lnTo>
                  </a:path>
                </a:pathLst>
              </a:custGeom>
              <a:ln w="4275">
                <a:solidFill>
                  <a:srgbClr val="000000"/>
                </a:solidFill>
              </a:ln>
            </p:spPr>
            <p:txBody>
              <a:bodyPr wrap="square" lIns="0" tIns="0" rIns="0" bIns="0" rtlCol="0"/>
              <a:lstStyle/>
              <a:p>
                <a:endParaRPr sz="3567"/>
              </a:p>
            </p:txBody>
          </p:sp>
          <p:sp>
            <p:nvSpPr>
              <p:cNvPr id="56" name="object 56"/>
              <p:cNvSpPr/>
              <p:nvPr/>
            </p:nvSpPr>
            <p:spPr>
              <a:xfrm>
                <a:off x="3304483" y="776059"/>
                <a:ext cx="0" cy="34290"/>
              </a:xfrm>
              <a:custGeom>
                <a:avLst/>
                <a:gdLst/>
                <a:ahLst/>
                <a:cxnLst/>
                <a:rect l="l" t="t" r="r" b="b"/>
                <a:pathLst>
                  <a:path h="34290">
                    <a:moveTo>
                      <a:pt x="0" y="0"/>
                    </a:moveTo>
                    <a:lnTo>
                      <a:pt x="0" y="34201"/>
                    </a:lnTo>
                  </a:path>
                </a:pathLst>
              </a:custGeom>
              <a:solidFill>
                <a:srgbClr val="000000"/>
              </a:solidFill>
            </p:spPr>
            <p:txBody>
              <a:bodyPr wrap="square" lIns="0" tIns="0" rIns="0" bIns="0" rtlCol="0"/>
              <a:lstStyle/>
              <a:p>
                <a:endParaRPr sz="3567"/>
              </a:p>
            </p:txBody>
          </p:sp>
          <p:sp>
            <p:nvSpPr>
              <p:cNvPr id="57" name="object 57"/>
              <p:cNvSpPr/>
              <p:nvPr/>
            </p:nvSpPr>
            <p:spPr>
              <a:xfrm>
                <a:off x="3304483" y="776059"/>
                <a:ext cx="0" cy="34290"/>
              </a:xfrm>
              <a:custGeom>
                <a:avLst/>
                <a:gdLst/>
                <a:ahLst/>
                <a:cxnLst/>
                <a:rect l="l" t="t" r="r" b="b"/>
                <a:pathLst>
                  <a:path h="34290">
                    <a:moveTo>
                      <a:pt x="0" y="0"/>
                    </a:moveTo>
                    <a:lnTo>
                      <a:pt x="0" y="34201"/>
                    </a:lnTo>
                  </a:path>
                </a:pathLst>
              </a:custGeom>
              <a:ln w="4275">
                <a:solidFill>
                  <a:srgbClr val="000000"/>
                </a:solidFill>
              </a:ln>
            </p:spPr>
            <p:txBody>
              <a:bodyPr wrap="square" lIns="0" tIns="0" rIns="0" bIns="0" rtlCol="0"/>
              <a:lstStyle/>
              <a:p>
                <a:endParaRPr sz="3567"/>
              </a:p>
            </p:txBody>
          </p:sp>
        </p:grpSp>
        <p:sp>
          <p:nvSpPr>
            <p:cNvPr id="58" name="object 58"/>
            <p:cNvSpPr txBox="1"/>
            <p:nvPr/>
          </p:nvSpPr>
          <p:spPr>
            <a:xfrm>
              <a:off x="6943751" y="5939406"/>
              <a:ext cx="320879" cy="182973"/>
            </a:xfrm>
            <a:prstGeom prst="rect">
              <a:avLst/>
            </a:prstGeom>
          </p:spPr>
          <p:txBody>
            <a:bodyPr vert="horz" wrap="square" lIns="0" tIns="30200" rIns="0" bIns="0" rtlCol="0">
              <a:spAutoFit/>
            </a:bodyPr>
            <a:lstStyle/>
            <a:p>
              <a:pPr marL="25168">
                <a:spcBef>
                  <a:spcPts val="238"/>
                </a:spcBef>
              </a:pPr>
              <a:r>
                <a:rPr sz="991" spc="178" dirty="0">
                  <a:latin typeface="Lucida Sans Unicode"/>
                  <a:cs typeface="Lucida Sans Unicode"/>
                </a:rPr>
                <a:t>1.0</a:t>
              </a:r>
              <a:endParaRPr sz="991">
                <a:latin typeface="Lucida Sans Unicode"/>
                <a:cs typeface="Lucida Sans Unicode"/>
              </a:endParaRPr>
            </a:p>
          </p:txBody>
        </p:sp>
        <p:grpSp>
          <p:nvGrpSpPr>
            <p:cNvPr id="59" name="object 59"/>
            <p:cNvGrpSpPr/>
            <p:nvPr/>
          </p:nvGrpSpPr>
          <p:grpSpPr>
            <a:xfrm>
              <a:off x="7855648" y="2112820"/>
              <a:ext cx="8808" cy="3791404"/>
              <a:chOff x="3683951" y="773836"/>
              <a:chExt cx="4445" cy="1913255"/>
            </a:xfrm>
          </p:grpSpPr>
          <p:sp>
            <p:nvSpPr>
              <p:cNvPr id="60" name="object 60"/>
              <p:cNvSpPr/>
              <p:nvPr/>
            </p:nvSpPr>
            <p:spPr>
              <a:xfrm>
                <a:off x="3686173" y="2650307"/>
                <a:ext cx="0" cy="34290"/>
              </a:xfrm>
              <a:custGeom>
                <a:avLst/>
                <a:gdLst/>
                <a:ahLst/>
                <a:cxnLst/>
                <a:rect l="l" t="t" r="r" b="b"/>
                <a:pathLst>
                  <a:path h="34289">
                    <a:moveTo>
                      <a:pt x="0" y="0"/>
                    </a:moveTo>
                    <a:lnTo>
                      <a:pt x="0" y="34201"/>
                    </a:lnTo>
                  </a:path>
                </a:pathLst>
              </a:custGeom>
              <a:solidFill>
                <a:srgbClr val="000000"/>
              </a:solidFill>
            </p:spPr>
            <p:txBody>
              <a:bodyPr wrap="square" lIns="0" tIns="0" rIns="0" bIns="0" rtlCol="0"/>
              <a:lstStyle/>
              <a:p>
                <a:endParaRPr sz="3567"/>
              </a:p>
            </p:txBody>
          </p:sp>
          <p:sp>
            <p:nvSpPr>
              <p:cNvPr id="61" name="object 61"/>
              <p:cNvSpPr/>
              <p:nvPr/>
            </p:nvSpPr>
            <p:spPr>
              <a:xfrm>
                <a:off x="3686173" y="2650307"/>
                <a:ext cx="0" cy="34290"/>
              </a:xfrm>
              <a:custGeom>
                <a:avLst/>
                <a:gdLst/>
                <a:ahLst/>
                <a:cxnLst/>
                <a:rect l="l" t="t" r="r" b="b"/>
                <a:pathLst>
                  <a:path h="34289">
                    <a:moveTo>
                      <a:pt x="0" y="34201"/>
                    </a:moveTo>
                    <a:lnTo>
                      <a:pt x="0" y="0"/>
                    </a:lnTo>
                  </a:path>
                </a:pathLst>
              </a:custGeom>
              <a:ln w="4275">
                <a:solidFill>
                  <a:srgbClr val="000000"/>
                </a:solidFill>
              </a:ln>
            </p:spPr>
            <p:txBody>
              <a:bodyPr wrap="square" lIns="0" tIns="0" rIns="0" bIns="0" rtlCol="0"/>
              <a:lstStyle/>
              <a:p>
                <a:endParaRPr sz="3567"/>
              </a:p>
            </p:txBody>
          </p:sp>
          <p:sp>
            <p:nvSpPr>
              <p:cNvPr id="62" name="object 62"/>
              <p:cNvSpPr/>
              <p:nvPr/>
            </p:nvSpPr>
            <p:spPr>
              <a:xfrm>
                <a:off x="3686173" y="776059"/>
                <a:ext cx="0" cy="34290"/>
              </a:xfrm>
              <a:custGeom>
                <a:avLst/>
                <a:gdLst/>
                <a:ahLst/>
                <a:cxnLst/>
                <a:rect l="l" t="t" r="r" b="b"/>
                <a:pathLst>
                  <a:path h="34290">
                    <a:moveTo>
                      <a:pt x="0" y="0"/>
                    </a:moveTo>
                    <a:lnTo>
                      <a:pt x="0" y="34201"/>
                    </a:lnTo>
                  </a:path>
                </a:pathLst>
              </a:custGeom>
              <a:solidFill>
                <a:srgbClr val="000000"/>
              </a:solidFill>
            </p:spPr>
            <p:txBody>
              <a:bodyPr wrap="square" lIns="0" tIns="0" rIns="0" bIns="0" rtlCol="0"/>
              <a:lstStyle/>
              <a:p>
                <a:endParaRPr sz="3567"/>
              </a:p>
            </p:txBody>
          </p:sp>
          <p:sp>
            <p:nvSpPr>
              <p:cNvPr id="63" name="object 63"/>
              <p:cNvSpPr/>
              <p:nvPr/>
            </p:nvSpPr>
            <p:spPr>
              <a:xfrm>
                <a:off x="3686173" y="776059"/>
                <a:ext cx="0" cy="34290"/>
              </a:xfrm>
              <a:custGeom>
                <a:avLst/>
                <a:gdLst/>
                <a:ahLst/>
                <a:cxnLst/>
                <a:rect l="l" t="t" r="r" b="b"/>
                <a:pathLst>
                  <a:path h="34290">
                    <a:moveTo>
                      <a:pt x="0" y="0"/>
                    </a:moveTo>
                    <a:lnTo>
                      <a:pt x="0" y="34201"/>
                    </a:lnTo>
                  </a:path>
                </a:pathLst>
              </a:custGeom>
              <a:ln w="4275">
                <a:solidFill>
                  <a:srgbClr val="000000"/>
                </a:solidFill>
              </a:ln>
            </p:spPr>
            <p:txBody>
              <a:bodyPr wrap="square" lIns="0" tIns="0" rIns="0" bIns="0" rtlCol="0"/>
              <a:lstStyle/>
              <a:p>
                <a:endParaRPr sz="3567"/>
              </a:p>
            </p:txBody>
          </p:sp>
        </p:grpSp>
        <p:sp>
          <p:nvSpPr>
            <p:cNvPr id="64" name="object 64"/>
            <p:cNvSpPr txBox="1"/>
            <p:nvPr/>
          </p:nvSpPr>
          <p:spPr>
            <a:xfrm>
              <a:off x="7700128" y="5939406"/>
              <a:ext cx="320879" cy="182973"/>
            </a:xfrm>
            <a:prstGeom prst="rect">
              <a:avLst/>
            </a:prstGeom>
          </p:spPr>
          <p:txBody>
            <a:bodyPr vert="horz" wrap="square" lIns="0" tIns="30200" rIns="0" bIns="0" rtlCol="0">
              <a:spAutoFit/>
            </a:bodyPr>
            <a:lstStyle/>
            <a:p>
              <a:pPr marL="25168">
                <a:spcBef>
                  <a:spcPts val="238"/>
                </a:spcBef>
              </a:pPr>
              <a:r>
                <a:rPr sz="991" spc="178" dirty="0">
                  <a:latin typeface="Lucida Sans Unicode"/>
                  <a:cs typeface="Lucida Sans Unicode"/>
                </a:rPr>
                <a:t>1.2</a:t>
              </a:r>
              <a:endParaRPr sz="991">
                <a:latin typeface="Lucida Sans Unicode"/>
                <a:cs typeface="Lucida Sans Unicode"/>
              </a:endParaRPr>
            </a:p>
          </p:txBody>
        </p:sp>
        <p:grpSp>
          <p:nvGrpSpPr>
            <p:cNvPr id="65" name="object 65"/>
            <p:cNvGrpSpPr/>
            <p:nvPr/>
          </p:nvGrpSpPr>
          <p:grpSpPr>
            <a:xfrm>
              <a:off x="2371918" y="5894703"/>
              <a:ext cx="5682702" cy="8808"/>
              <a:chOff x="916699" y="2682286"/>
              <a:chExt cx="2867660" cy="4445"/>
            </a:xfrm>
          </p:grpSpPr>
          <p:sp>
            <p:nvSpPr>
              <p:cNvPr id="66" name="object 66"/>
              <p:cNvSpPr/>
              <p:nvPr/>
            </p:nvSpPr>
            <p:spPr>
              <a:xfrm>
                <a:off x="918921" y="2684508"/>
                <a:ext cx="34290" cy="0"/>
              </a:xfrm>
              <a:custGeom>
                <a:avLst/>
                <a:gdLst/>
                <a:ahLst/>
                <a:cxnLst/>
                <a:rect l="l" t="t" r="r" b="b"/>
                <a:pathLst>
                  <a:path w="34290">
                    <a:moveTo>
                      <a:pt x="34201" y="0"/>
                    </a:moveTo>
                    <a:lnTo>
                      <a:pt x="0" y="0"/>
                    </a:lnTo>
                  </a:path>
                </a:pathLst>
              </a:custGeom>
              <a:solidFill>
                <a:srgbClr val="000000"/>
              </a:solidFill>
            </p:spPr>
            <p:txBody>
              <a:bodyPr wrap="square" lIns="0" tIns="0" rIns="0" bIns="0" rtlCol="0"/>
              <a:lstStyle/>
              <a:p>
                <a:endParaRPr sz="3567"/>
              </a:p>
            </p:txBody>
          </p:sp>
          <p:sp>
            <p:nvSpPr>
              <p:cNvPr id="67" name="object 67"/>
              <p:cNvSpPr/>
              <p:nvPr/>
            </p:nvSpPr>
            <p:spPr>
              <a:xfrm>
                <a:off x="918921" y="2684508"/>
                <a:ext cx="34290" cy="0"/>
              </a:xfrm>
              <a:custGeom>
                <a:avLst/>
                <a:gdLst/>
                <a:ahLst/>
                <a:cxnLst/>
                <a:rect l="l" t="t" r="r" b="b"/>
                <a:pathLst>
                  <a:path w="34290">
                    <a:moveTo>
                      <a:pt x="0" y="0"/>
                    </a:moveTo>
                    <a:lnTo>
                      <a:pt x="34201" y="0"/>
                    </a:lnTo>
                  </a:path>
                </a:pathLst>
              </a:custGeom>
              <a:ln w="4275">
                <a:solidFill>
                  <a:srgbClr val="000000"/>
                </a:solidFill>
              </a:ln>
            </p:spPr>
            <p:txBody>
              <a:bodyPr wrap="square" lIns="0" tIns="0" rIns="0" bIns="0" rtlCol="0"/>
              <a:lstStyle/>
              <a:p>
                <a:endParaRPr sz="3567"/>
              </a:p>
            </p:txBody>
          </p:sp>
          <p:sp>
            <p:nvSpPr>
              <p:cNvPr id="68" name="object 68"/>
              <p:cNvSpPr/>
              <p:nvPr/>
            </p:nvSpPr>
            <p:spPr>
              <a:xfrm>
                <a:off x="3747394" y="2684508"/>
                <a:ext cx="34290" cy="0"/>
              </a:xfrm>
              <a:custGeom>
                <a:avLst/>
                <a:gdLst/>
                <a:ahLst/>
                <a:cxnLst/>
                <a:rect l="l" t="t" r="r" b="b"/>
                <a:pathLst>
                  <a:path w="34289">
                    <a:moveTo>
                      <a:pt x="34201" y="0"/>
                    </a:moveTo>
                    <a:lnTo>
                      <a:pt x="0" y="0"/>
                    </a:lnTo>
                  </a:path>
                </a:pathLst>
              </a:custGeom>
              <a:solidFill>
                <a:srgbClr val="000000"/>
              </a:solidFill>
            </p:spPr>
            <p:txBody>
              <a:bodyPr wrap="square" lIns="0" tIns="0" rIns="0" bIns="0" rtlCol="0"/>
              <a:lstStyle/>
              <a:p>
                <a:endParaRPr sz="3567"/>
              </a:p>
            </p:txBody>
          </p:sp>
          <p:sp>
            <p:nvSpPr>
              <p:cNvPr id="69" name="object 69"/>
              <p:cNvSpPr/>
              <p:nvPr/>
            </p:nvSpPr>
            <p:spPr>
              <a:xfrm>
                <a:off x="3747394" y="2684508"/>
                <a:ext cx="34290" cy="0"/>
              </a:xfrm>
              <a:custGeom>
                <a:avLst/>
                <a:gdLst/>
                <a:ahLst/>
                <a:cxnLst/>
                <a:rect l="l" t="t" r="r" b="b"/>
                <a:pathLst>
                  <a:path w="34289">
                    <a:moveTo>
                      <a:pt x="34201" y="0"/>
                    </a:moveTo>
                    <a:lnTo>
                      <a:pt x="0" y="0"/>
                    </a:lnTo>
                  </a:path>
                </a:pathLst>
              </a:custGeom>
              <a:ln w="4275">
                <a:solidFill>
                  <a:srgbClr val="000000"/>
                </a:solidFill>
              </a:ln>
            </p:spPr>
            <p:txBody>
              <a:bodyPr wrap="square" lIns="0" tIns="0" rIns="0" bIns="0" rtlCol="0"/>
              <a:lstStyle/>
              <a:p>
                <a:endParaRPr sz="3567"/>
              </a:p>
            </p:txBody>
          </p:sp>
        </p:grpSp>
        <p:sp>
          <p:nvSpPr>
            <p:cNvPr id="70" name="object 70"/>
            <p:cNvSpPr txBox="1"/>
            <p:nvPr/>
          </p:nvSpPr>
          <p:spPr>
            <a:xfrm>
              <a:off x="2013866" y="5789690"/>
              <a:ext cx="320879" cy="182973"/>
            </a:xfrm>
            <a:prstGeom prst="rect">
              <a:avLst/>
            </a:prstGeom>
          </p:spPr>
          <p:txBody>
            <a:bodyPr vert="horz" wrap="square" lIns="0" tIns="30200" rIns="0" bIns="0" rtlCol="0">
              <a:spAutoFit/>
            </a:bodyPr>
            <a:lstStyle/>
            <a:p>
              <a:pPr marL="25168">
                <a:spcBef>
                  <a:spcPts val="238"/>
                </a:spcBef>
              </a:pPr>
              <a:r>
                <a:rPr sz="991" spc="178" dirty="0">
                  <a:latin typeface="Lucida Sans Unicode"/>
                  <a:cs typeface="Lucida Sans Unicode"/>
                </a:rPr>
                <a:t>0.0</a:t>
              </a:r>
              <a:endParaRPr sz="991">
                <a:latin typeface="Lucida Sans Unicode"/>
                <a:cs typeface="Lucida Sans Unicode"/>
              </a:endParaRPr>
            </a:p>
          </p:txBody>
        </p:sp>
        <p:grpSp>
          <p:nvGrpSpPr>
            <p:cNvPr id="71" name="object 71"/>
            <p:cNvGrpSpPr/>
            <p:nvPr/>
          </p:nvGrpSpPr>
          <p:grpSpPr>
            <a:xfrm>
              <a:off x="2371918" y="5138326"/>
              <a:ext cx="5682702" cy="8808"/>
              <a:chOff x="916699" y="2300596"/>
              <a:chExt cx="2867660" cy="4445"/>
            </a:xfrm>
          </p:grpSpPr>
          <p:sp>
            <p:nvSpPr>
              <p:cNvPr id="72" name="object 72"/>
              <p:cNvSpPr/>
              <p:nvPr/>
            </p:nvSpPr>
            <p:spPr>
              <a:xfrm>
                <a:off x="918921" y="2302818"/>
                <a:ext cx="34290" cy="0"/>
              </a:xfrm>
              <a:custGeom>
                <a:avLst/>
                <a:gdLst/>
                <a:ahLst/>
                <a:cxnLst/>
                <a:rect l="l" t="t" r="r" b="b"/>
                <a:pathLst>
                  <a:path w="34290">
                    <a:moveTo>
                      <a:pt x="34201" y="0"/>
                    </a:moveTo>
                    <a:lnTo>
                      <a:pt x="0" y="0"/>
                    </a:lnTo>
                  </a:path>
                </a:pathLst>
              </a:custGeom>
              <a:solidFill>
                <a:srgbClr val="000000"/>
              </a:solidFill>
            </p:spPr>
            <p:txBody>
              <a:bodyPr wrap="square" lIns="0" tIns="0" rIns="0" bIns="0" rtlCol="0"/>
              <a:lstStyle/>
              <a:p>
                <a:endParaRPr sz="3567"/>
              </a:p>
            </p:txBody>
          </p:sp>
          <p:sp>
            <p:nvSpPr>
              <p:cNvPr id="73" name="object 73"/>
              <p:cNvSpPr/>
              <p:nvPr/>
            </p:nvSpPr>
            <p:spPr>
              <a:xfrm>
                <a:off x="918921" y="2302818"/>
                <a:ext cx="34290" cy="0"/>
              </a:xfrm>
              <a:custGeom>
                <a:avLst/>
                <a:gdLst/>
                <a:ahLst/>
                <a:cxnLst/>
                <a:rect l="l" t="t" r="r" b="b"/>
                <a:pathLst>
                  <a:path w="34290">
                    <a:moveTo>
                      <a:pt x="0" y="0"/>
                    </a:moveTo>
                    <a:lnTo>
                      <a:pt x="34201" y="0"/>
                    </a:lnTo>
                  </a:path>
                </a:pathLst>
              </a:custGeom>
              <a:ln w="4275">
                <a:solidFill>
                  <a:srgbClr val="000000"/>
                </a:solidFill>
              </a:ln>
            </p:spPr>
            <p:txBody>
              <a:bodyPr wrap="square" lIns="0" tIns="0" rIns="0" bIns="0" rtlCol="0"/>
              <a:lstStyle/>
              <a:p>
                <a:endParaRPr sz="3567"/>
              </a:p>
            </p:txBody>
          </p:sp>
          <p:sp>
            <p:nvSpPr>
              <p:cNvPr id="74" name="object 74"/>
              <p:cNvSpPr/>
              <p:nvPr/>
            </p:nvSpPr>
            <p:spPr>
              <a:xfrm>
                <a:off x="3747394" y="2302818"/>
                <a:ext cx="34290" cy="0"/>
              </a:xfrm>
              <a:custGeom>
                <a:avLst/>
                <a:gdLst/>
                <a:ahLst/>
                <a:cxnLst/>
                <a:rect l="l" t="t" r="r" b="b"/>
                <a:pathLst>
                  <a:path w="34289">
                    <a:moveTo>
                      <a:pt x="34201" y="0"/>
                    </a:moveTo>
                    <a:lnTo>
                      <a:pt x="0" y="0"/>
                    </a:lnTo>
                  </a:path>
                </a:pathLst>
              </a:custGeom>
              <a:solidFill>
                <a:srgbClr val="000000"/>
              </a:solidFill>
            </p:spPr>
            <p:txBody>
              <a:bodyPr wrap="square" lIns="0" tIns="0" rIns="0" bIns="0" rtlCol="0"/>
              <a:lstStyle/>
              <a:p>
                <a:endParaRPr sz="3567"/>
              </a:p>
            </p:txBody>
          </p:sp>
          <p:sp>
            <p:nvSpPr>
              <p:cNvPr id="75" name="object 75"/>
              <p:cNvSpPr/>
              <p:nvPr/>
            </p:nvSpPr>
            <p:spPr>
              <a:xfrm>
                <a:off x="3747394" y="2302818"/>
                <a:ext cx="34290" cy="0"/>
              </a:xfrm>
              <a:custGeom>
                <a:avLst/>
                <a:gdLst/>
                <a:ahLst/>
                <a:cxnLst/>
                <a:rect l="l" t="t" r="r" b="b"/>
                <a:pathLst>
                  <a:path w="34289">
                    <a:moveTo>
                      <a:pt x="34201" y="0"/>
                    </a:moveTo>
                    <a:lnTo>
                      <a:pt x="0" y="0"/>
                    </a:lnTo>
                  </a:path>
                </a:pathLst>
              </a:custGeom>
              <a:ln w="4275">
                <a:solidFill>
                  <a:srgbClr val="000000"/>
                </a:solidFill>
              </a:ln>
            </p:spPr>
            <p:txBody>
              <a:bodyPr wrap="square" lIns="0" tIns="0" rIns="0" bIns="0" rtlCol="0"/>
              <a:lstStyle/>
              <a:p>
                <a:endParaRPr sz="3567"/>
              </a:p>
            </p:txBody>
          </p:sp>
        </p:grpSp>
        <p:sp>
          <p:nvSpPr>
            <p:cNvPr id="76" name="object 76"/>
            <p:cNvSpPr txBox="1"/>
            <p:nvPr/>
          </p:nvSpPr>
          <p:spPr>
            <a:xfrm>
              <a:off x="2013866" y="5033313"/>
              <a:ext cx="320879" cy="182973"/>
            </a:xfrm>
            <a:prstGeom prst="rect">
              <a:avLst/>
            </a:prstGeom>
          </p:spPr>
          <p:txBody>
            <a:bodyPr vert="horz" wrap="square" lIns="0" tIns="30200" rIns="0" bIns="0" rtlCol="0">
              <a:spAutoFit/>
            </a:bodyPr>
            <a:lstStyle/>
            <a:p>
              <a:pPr marL="25168">
                <a:spcBef>
                  <a:spcPts val="238"/>
                </a:spcBef>
              </a:pPr>
              <a:r>
                <a:rPr sz="991" spc="178" dirty="0">
                  <a:latin typeface="Lucida Sans Unicode"/>
                  <a:cs typeface="Lucida Sans Unicode"/>
                </a:rPr>
                <a:t>0.2</a:t>
              </a:r>
              <a:endParaRPr sz="991">
                <a:latin typeface="Lucida Sans Unicode"/>
                <a:cs typeface="Lucida Sans Unicode"/>
              </a:endParaRPr>
            </a:p>
          </p:txBody>
        </p:sp>
        <p:grpSp>
          <p:nvGrpSpPr>
            <p:cNvPr id="77" name="object 77"/>
            <p:cNvGrpSpPr/>
            <p:nvPr/>
          </p:nvGrpSpPr>
          <p:grpSpPr>
            <a:xfrm>
              <a:off x="2371918" y="4381950"/>
              <a:ext cx="5682702" cy="8808"/>
              <a:chOff x="916699" y="1918906"/>
              <a:chExt cx="2867660" cy="4445"/>
            </a:xfrm>
          </p:grpSpPr>
          <p:sp>
            <p:nvSpPr>
              <p:cNvPr id="78" name="object 78"/>
              <p:cNvSpPr/>
              <p:nvPr/>
            </p:nvSpPr>
            <p:spPr>
              <a:xfrm>
                <a:off x="918921" y="1921129"/>
                <a:ext cx="34290" cy="0"/>
              </a:xfrm>
              <a:custGeom>
                <a:avLst/>
                <a:gdLst/>
                <a:ahLst/>
                <a:cxnLst/>
                <a:rect l="l" t="t" r="r" b="b"/>
                <a:pathLst>
                  <a:path w="34290">
                    <a:moveTo>
                      <a:pt x="34201" y="0"/>
                    </a:moveTo>
                    <a:lnTo>
                      <a:pt x="0" y="0"/>
                    </a:lnTo>
                  </a:path>
                </a:pathLst>
              </a:custGeom>
              <a:solidFill>
                <a:srgbClr val="000000"/>
              </a:solidFill>
            </p:spPr>
            <p:txBody>
              <a:bodyPr wrap="square" lIns="0" tIns="0" rIns="0" bIns="0" rtlCol="0"/>
              <a:lstStyle/>
              <a:p>
                <a:endParaRPr sz="3567"/>
              </a:p>
            </p:txBody>
          </p:sp>
          <p:sp>
            <p:nvSpPr>
              <p:cNvPr id="79" name="object 79"/>
              <p:cNvSpPr/>
              <p:nvPr/>
            </p:nvSpPr>
            <p:spPr>
              <a:xfrm>
                <a:off x="918921" y="1921129"/>
                <a:ext cx="34290" cy="0"/>
              </a:xfrm>
              <a:custGeom>
                <a:avLst/>
                <a:gdLst/>
                <a:ahLst/>
                <a:cxnLst/>
                <a:rect l="l" t="t" r="r" b="b"/>
                <a:pathLst>
                  <a:path w="34290">
                    <a:moveTo>
                      <a:pt x="0" y="0"/>
                    </a:moveTo>
                    <a:lnTo>
                      <a:pt x="34201" y="0"/>
                    </a:lnTo>
                  </a:path>
                </a:pathLst>
              </a:custGeom>
              <a:ln w="4275">
                <a:solidFill>
                  <a:srgbClr val="000000"/>
                </a:solidFill>
              </a:ln>
            </p:spPr>
            <p:txBody>
              <a:bodyPr wrap="square" lIns="0" tIns="0" rIns="0" bIns="0" rtlCol="0"/>
              <a:lstStyle/>
              <a:p>
                <a:endParaRPr sz="3567"/>
              </a:p>
            </p:txBody>
          </p:sp>
          <p:sp>
            <p:nvSpPr>
              <p:cNvPr id="80" name="object 80"/>
              <p:cNvSpPr/>
              <p:nvPr/>
            </p:nvSpPr>
            <p:spPr>
              <a:xfrm>
                <a:off x="3747394" y="1921129"/>
                <a:ext cx="34290" cy="0"/>
              </a:xfrm>
              <a:custGeom>
                <a:avLst/>
                <a:gdLst/>
                <a:ahLst/>
                <a:cxnLst/>
                <a:rect l="l" t="t" r="r" b="b"/>
                <a:pathLst>
                  <a:path w="34289">
                    <a:moveTo>
                      <a:pt x="34201" y="0"/>
                    </a:moveTo>
                    <a:lnTo>
                      <a:pt x="0" y="0"/>
                    </a:lnTo>
                  </a:path>
                </a:pathLst>
              </a:custGeom>
              <a:solidFill>
                <a:srgbClr val="000000"/>
              </a:solidFill>
            </p:spPr>
            <p:txBody>
              <a:bodyPr wrap="square" lIns="0" tIns="0" rIns="0" bIns="0" rtlCol="0"/>
              <a:lstStyle/>
              <a:p>
                <a:endParaRPr sz="3567"/>
              </a:p>
            </p:txBody>
          </p:sp>
          <p:sp>
            <p:nvSpPr>
              <p:cNvPr id="81" name="object 81"/>
              <p:cNvSpPr/>
              <p:nvPr/>
            </p:nvSpPr>
            <p:spPr>
              <a:xfrm>
                <a:off x="3747394" y="1921129"/>
                <a:ext cx="34290" cy="0"/>
              </a:xfrm>
              <a:custGeom>
                <a:avLst/>
                <a:gdLst/>
                <a:ahLst/>
                <a:cxnLst/>
                <a:rect l="l" t="t" r="r" b="b"/>
                <a:pathLst>
                  <a:path w="34289">
                    <a:moveTo>
                      <a:pt x="34201" y="0"/>
                    </a:moveTo>
                    <a:lnTo>
                      <a:pt x="0" y="0"/>
                    </a:lnTo>
                  </a:path>
                </a:pathLst>
              </a:custGeom>
              <a:ln w="4275">
                <a:solidFill>
                  <a:srgbClr val="000000"/>
                </a:solidFill>
              </a:ln>
            </p:spPr>
            <p:txBody>
              <a:bodyPr wrap="square" lIns="0" tIns="0" rIns="0" bIns="0" rtlCol="0"/>
              <a:lstStyle/>
              <a:p>
                <a:endParaRPr sz="3567"/>
              </a:p>
            </p:txBody>
          </p:sp>
        </p:grpSp>
        <p:sp>
          <p:nvSpPr>
            <p:cNvPr id="82" name="object 82"/>
            <p:cNvSpPr txBox="1"/>
            <p:nvPr/>
          </p:nvSpPr>
          <p:spPr>
            <a:xfrm>
              <a:off x="2013866" y="4276937"/>
              <a:ext cx="320879" cy="182973"/>
            </a:xfrm>
            <a:prstGeom prst="rect">
              <a:avLst/>
            </a:prstGeom>
          </p:spPr>
          <p:txBody>
            <a:bodyPr vert="horz" wrap="square" lIns="0" tIns="30200" rIns="0" bIns="0" rtlCol="0">
              <a:spAutoFit/>
            </a:bodyPr>
            <a:lstStyle/>
            <a:p>
              <a:pPr marL="25168">
                <a:spcBef>
                  <a:spcPts val="238"/>
                </a:spcBef>
              </a:pPr>
              <a:r>
                <a:rPr sz="991" spc="178" dirty="0">
                  <a:latin typeface="Lucida Sans Unicode"/>
                  <a:cs typeface="Lucida Sans Unicode"/>
                </a:rPr>
                <a:t>0.4</a:t>
              </a:r>
              <a:endParaRPr sz="991">
                <a:latin typeface="Lucida Sans Unicode"/>
                <a:cs typeface="Lucida Sans Unicode"/>
              </a:endParaRPr>
            </a:p>
          </p:txBody>
        </p:sp>
        <p:grpSp>
          <p:nvGrpSpPr>
            <p:cNvPr id="83" name="object 83"/>
            <p:cNvGrpSpPr/>
            <p:nvPr/>
          </p:nvGrpSpPr>
          <p:grpSpPr>
            <a:xfrm>
              <a:off x="2371918" y="3625573"/>
              <a:ext cx="5682702" cy="8808"/>
              <a:chOff x="916699" y="1537216"/>
              <a:chExt cx="2867660" cy="4445"/>
            </a:xfrm>
          </p:grpSpPr>
          <p:sp>
            <p:nvSpPr>
              <p:cNvPr id="84" name="object 84"/>
              <p:cNvSpPr/>
              <p:nvPr/>
            </p:nvSpPr>
            <p:spPr>
              <a:xfrm>
                <a:off x="918921" y="1539439"/>
                <a:ext cx="34290" cy="0"/>
              </a:xfrm>
              <a:custGeom>
                <a:avLst/>
                <a:gdLst/>
                <a:ahLst/>
                <a:cxnLst/>
                <a:rect l="l" t="t" r="r" b="b"/>
                <a:pathLst>
                  <a:path w="34290">
                    <a:moveTo>
                      <a:pt x="34201" y="0"/>
                    </a:moveTo>
                    <a:lnTo>
                      <a:pt x="0" y="0"/>
                    </a:lnTo>
                  </a:path>
                </a:pathLst>
              </a:custGeom>
              <a:solidFill>
                <a:srgbClr val="000000"/>
              </a:solidFill>
            </p:spPr>
            <p:txBody>
              <a:bodyPr wrap="square" lIns="0" tIns="0" rIns="0" bIns="0" rtlCol="0"/>
              <a:lstStyle/>
              <a:p>
                <a:endParaRPr sz="3567"/>
              </a:p>
            </p:txBody>
          </p:sp>
          <p:sp>
            <p:nvSpPr>
              <p:cNvPr id="85" name="object 85"/>
              <p:cNvSpPr/>
              <p:nvPr/>
            </p:nvSpPr>
            <p:spPr>
              <a:xfrm>
                <a:off x="918921" y="1539439"/>
                <a:ext cx="34290" cy="0"/>
              </a:xfrm>
              <a:custGeom>
                <a:avLst/>
                <a:gdLst/>
                <a:ahLst/>
                <a:cxnLst/>
                <a:rect l="l" t="t" r="r" b="b"/>
                <a:pathLst>
                  <a:path w="34290">
                    <a:moveTo>
                      <a:pt x="0" y="0"/>
                    </a:moveTo>
                    <a:lnTo>
                      <a:pt x="34201" y="0"/>
                    </a:lnTo>
                  </a:path>
                </a:pathLst>
              </a:custGeom>
              <a:ln w="4275">
                <a:solidFill>
                  <a:srgbClr val="000000"/>
                </a:solidFill>
              </a:ln>
            </p:spPr>
            <p:txBody>
              <a:bodyPr wrap="square" lIns="0" tIns="0" rIns="0" bIns="0" rtlCol="0"/>
              <a:lstStyle/>
              <a:p>
                <a:endParaRPr sz="3567"/>
              </a:p>
            </p:txBody>
          </p:sp>
          <p:sp>
            <p:nvSpPr>
              <p:cNvPr id="86" name="object 86"/>
              <p:cNvSpPr/>
              <p:nvPr/>
            </p:nvSpPr>
            <p:spPr>
              <a:xfrm>
                <a:off x="3747394" y="1539439"/>
                <a:ext cx="34290" cy="0"/>
              </a:xfrm>
              <a:custGeom>
                <a:avLst/>
                <a:gdLst/>
                <a:ahLst/>
                <a:cxnLst/>
                <a:rect l="l" t="t" r="r" b="b"/>
                <a:pathLst>
                  <a:path w="34289">
                    <a:moveTo>
                      <a:pt x="34201" y="0"/>
                    </a:moveTo>
                    <a:lnTo>
                      <a:pt x="0" y="0"/>
                    </a:lnTo>
                  </a:path>
                </a:pathLst>
              </a:custGeom>
              <a:solidFill>
                <a:srgbClr val="000000"/>
              </a:solidFill>
            </p:spPr>
            <p:txBody>
              <a:bodyPr wrap="square" lIns="0" tIns="0" rIns="0" bIns="0" rtlCol="0"/>
              <a:lstStyle/>
              <a:p>
                <a:endParaRPr sz="3567"/>
              </a:p>
            </p:txBody>
          </p:sp>
          <p:sp>
            <p:nvSpPr>
              <p:cNvPr id="87" name="object 87"/>
              <p:cNvSpPr/>
              <p:nvPr/>
            </p:nvSpPr>
            <p:spPr>
              <a:xfrm>
                <a:off x="3747394" y="1539439"/>
                <a:ext cx="34290" cy="0"/>
              </a:xfrm>
              <a:custGeom>
                <a:avLst/>
                <a:gdLst/>
                <a:ahLst/>
                <a:cxnLst/>
                <a:rect l="l" t="t" r="r" b="b"/>
                <a:pathLst>
                  <a:path w="34289">
                    <a:moveTo>
                      <a:pt x="34201" y="0"/>
                    </a:moveTo>
                    <a:lnTo>
                      <a:pt x="0" y="0"/>
                    </a:lnTo>
                  </a:path>
                </a:pathLst>
              </a:custGeom>
              <a:ln w="4275">
                <a:solidFill>
                  <a:srgbClr val="000000"/>
                </a:solidFill>
              </a:ln>
            </p:spPr>
            <p:txBody>
              <a:bodyPr wrap="square" lIns="0" tIns="0" rIns="0" bIns="0" rtlCol="0"/>
              <a:lstStyle/>
              <a:p>
                <a:endParaRPr sz="3567"/>
              </a:p>
            </p:txBody>
          </p:sp>
        </p:grpSp>
        <p:sp>
          <p:nvSpPr>
            <p:cNvPr id="88" name="object 88"/>
            <p:cNvSpPr txBox="1"/>
            <p:nvPr/>
          </p:nvSpPr>
          <p:spPr>
            <a:xfrm>
              <a:off x="2013866" y="3520560"/>
              <a:ext cx="320879" cy="182973"/>
            </a:xfrm>
            <a:prstGeom prst="rect">
              <a:avLst/>
            </a:prstGeom>
          </p:spPr>
          <p:txBody>
            <a:bodyPr vert="horz" wrap="square" lIns="0" tIns="30200" rIns="0" bIns="0" rtlCol="0">
              <a:spAutoFit/>
            </a:bodyPr>
            <a:lstStyle/>
            <a:p>
              <a:pPr marL="25168">
                <a:spcBef>
                  <a:spcPts val="238"/>
                </a:spcBef>
              </a:pPr>
              <a:r>
                <a:rPr sz="991" spc="178" dirty="0">
                  <a:latin typeface="Lucida Sans Unicode"/>
                  <a:cs typeface="Lucida Sans Unicode"/>
                </a:rPr>
                <a:t>0.6</a:t>
              </a:r>
              <a:endParaRPr sz="991">
                <a:latin typeface="Lucida Sans Unicode"/>
                <a:cs typeface="Lucida Sans Unicode"/>
              </a:endParaRPr>
            </a:p>
          </p:txBody>
        </p:sp>
        <p:grpSp>
          <p:nvGrpSpPr>
            <p:cNvPr id="89" name="object 89"/>
            <p:cNvGrpSpPr/>
            <p:nvPr/>
          </p:nvGrpSpPr>
          <p:grpSpPr>
            <a:xfrm>
              <a:off x="2371918" y="2869197"/>
              <a:ext cx="5682702" cy="8808"/>
              <a:chOff x="916699" y="1155526"/>
              <a:chExt cx="2867660" cy="4445"/>
            </a:xfrm>
          </p:grpSpPr>
          <p:sp>
            <p:nvSpPr>
              <p:cNvPr id="90" name="object 90"/>
              <p:cNvSpPr/>
              <p:nvPr/>
            </p:nvSpPr>
            <p:spPr>
              <a:xfrm>
                <a:off x="918921" y="1157749"/>
                <a:ext cx="34290" cy="0"/>
              </a:xfrm>
              <a:custGeom>
                <a:avLst/>
                <a:gdLst/>
                <a:ahLst/>
                <a:cxnLst/>
                <a:rect l="l" t="t" r="r" b="b"/>
                <a:pathLst>
                  <a:path w="34290">
                    <a:moveTo>
                      <a:pt x="34201" y="0"/>
                    </a:moveTo>
                    <a:lnTo>
                      <a:pt x="0" y="0"/>
                    </a:lnTo>
                  </a:path>
                </a:pathLst>
              </a:custGeom>
              <a:solidFill>
                <a:srgbClr val="000000"/>
              </a:solidFill>
            </p:spPr>
            <p:txBody>
              <a:bodyPr wrap="square" lIns="0" tIns="0" rIns="0" bIns="0" rtlCol="0"/>
              <a:lstStyle/>
              <a:p>
                <a:endParaRPr sz="3567"/>
              </a:p>
            </p:txBody>
          </p:sp>
          <p:sp>
            <p:nvSpPr>
              <p:cNvPr id="91" name="object 91"/>
              <p:cNvSpPr/>
              <p:nvPr/>
            </p:nvSpPr>
            <p:spPr>
              <a:xfrm>
                <a:off x="918921" y="1157749"/>
                <a:ext cx="34290" cy="0"/>
              </a:xfrm>
              <a:custGeom>
                <a:avLst/>
                <a:gdLst/>
                <a:ahLst/>
                <a:cxnLst/>
                <a:rect l="l" t="t" r="r" b="b"/>
                <a:pathLst>
                  <a:path w="34290">
                    <a:moveTo>
                      <a:pt x="0" y="0"/>
                    </a:moveTo>
                    <a:lnTo>
                      <a:pt x="34201" y="0"/>
                    </a:lnTo>
                  </a:path>
                </a:pathLst>
              </a:custGeom>
              <a:ln w="4275">
                <a:solidFill>
                  <a:srgbClr val="000000"/>
                </a:solidFill>
              </a:ln>
            </p:spPr>
            <p:txBody>
              <a:bodyPr wrap="square" lIns="0" tIns="0" rIns="0" bIns="0" rtlCol="0"/>
              <a:lstStyle/>
              <a:p>
                <a:endParaRPr sz="3567"/>
              </a:p>
            </p:txBody>
          </p:sp>
          <p:sp>
            <p:nvSpPr>
              <p:cNvPr id="92" name="object 92"/>
              <p:cNvSpPr/>
              <p:nvPr/>
            </p:nvSpPr>
            <p:spPr>
              <a:xfrm>
                <a:off x="3747394" y="1157749"/>
                <a:ext cx="34290" cy="0"/>
              </a:xfrm>
              <a:custGeom>
                <a:avLst/>
                <a:gdLst/>
                <a:ahLst/>
                <a:cxnLst/>
                <a:rect l="l" t="t" r="r" b="b"/>
                <a:pathLst>
                  <a:path w="34289">
                    <a:moveTo>
                      <a:pt x="34201" y="0"/>
                    </a:moveTo>
                    <a:lnTo>
                      <a:pt x="0" y="0"/>
                    </a:lnTo>
                  </a:path>
                </a:pathLst>
              </a:custGeom>
              <a:solidFill>
                <a:srgbClr val="000000"/>
              </a:solidFill>
            </p:spPr>
            <p:txBody>
              <a:bodyPr wrap="square" lIns="0" tIns="0" rIns="0" bIns="0" rtlCol="0"/>
              <a:lstStyle/>
              <a:p>
                <a:endParaRPr sz="3567"/>
              </a:p>
            </p:txBody>
          </p:sp>
          <p:sp>
            <p:nvSpPr>
              <p:cNvPr id="93" name="object 93"/>
              <p:cNvSpPr/>
              <p:nvPr/>
            </p:nvSpPr>
            <p:spPr>
              <a:xfrm>
                <a:off x="3747394" y="1157749"/>
                <a:ext cx="34290" cy="0"/>
              </a:xfrm>
              <a:custGeom>
                <a:avLst/>
                <a:gdLst/>
                <a:ahLst/>
                <a:cxnLst/>
                <a:rect l="l" t="t" r="r" b="b"/>
                <a:pathLst>
                  <a:path w="34289">
                    <a:moveTo>
                      <a:pt x="34201" y="0"/>
                    </a:moveTo>
                    <a:lnTo>
                      <a:pt x="0" y="0"/>
                    </a:lnTo>
                  </a:path>
                </a:pathLst>
              </a:custGeom>
              <a:ln w="4275">
                <a:solidFill>
                  <a:srgbClr val="000000"/>
                </a:solidFill>
              </a:ln>
            </p:spPr>
            <p:txBody>
              <a:bodyPr wrap="square" lIns="0" tIns="0" rIns="0" bIns="0" rtlCol="0"/>
              <a:lstStyle/>
              <a:p>
                <a:endParaRPr sz="3567"/>
              </a:p>
            </p:txBody>
          </p:sp>
        </p:grpSp>
        <p:sp>
          <p:nvSpPr>
            <p:cNvPr id="94" name="object 94"/>
            <p:cNvSpPr txBox="1"/>
            <p:nvPr/>
          </p:nvSpPr>
          <p:spPr>
            <a:xfrm>
              <a:off x="2013866" y="2764184"/>
              <a:ext cx="320879" cy="182973"/>
            </a:xfrm>
            <a:prstGeom prst="rect">
              <a:avLst/>
            </a:prstGeom>
          </p:spPr>
          <p:txBody>
            <a:bodyPr vert="horz" wrap="square" lIns="0" tIns="30200" rIns="0" bIns="0" rtlCol="0">
              <a:spAutoFit/>
            </a:bodyPr>
            <a:lstStyle/>
            <a:p>
              <a:pPr marL="25168">
                <a:spcBef>
                  <a:spcPts val="238"/>
                </a:spcBef>
              </a:pPr>
              <a:r>
                <a:rPr sz="991" spc="178" dirty="0">
                  <a:latin typeface="Lucida Sans Unicode"/>
                  <a:cs typeface="Lucida Sans Unicode"/>
                </a:rPr>
                <a:t>0.8</a:t>
              </a:r>
              <a:endParaRPr sz="991">
                <a:latin typeface="Lucida Sans Unicode"/>
                <a:cs typeface="Lucida Sans Unicode"/>
              </a:endParaRPr>
            </a:p>
          </p:txBody>
        </p:sp>
        <p:grpSp>
          <p:nvGrpSpPr>
            <p:cNvPr id="95" name="object 95"/>
            <p:cNvGrpSpPr/>
            <p:nvPr/>
          </p:nvGrpSpPr>
          <p:grpSpPr>
            <a:xfrm>
              <a:off x="2376322" y="2112989"/>
              <a:ext cx="5673894" cy="8808"/>
              <a:chOff x="918921" y="773921"/>
              <a:chExt cx="2863215" cy="4445"/>
            </a:xfrm>
          </p:grpSpPr>
          <p:sp>
            <p:nvSpPr>
              <p:cNvPr id="96" name="object 96"/>
              <p:cNvSpPr/>
              <p:nvPr/>
            </p:nvSpPr>
            <p:spPr>
              <a:xfrm>
                <a:off x="918921" y="776059"/>
                <a:ext cx="34290" cy="0"/>
              </a:xfrm>
              <a:custGeom>
                <a:avLst/>
                <a:gdLst/>
                <a:ahLst/>
                <a:cxnLst/>
                <a:rect l="l" t="t" r="r" b="b"/>
                <a:pathLst>
                  <a:path w="34290">
                    <a:moveTo>
                      <a:pt x="34201" y="0"/>
                    </a:moveTo>
                    <a:lnTo>
                      <a:pt x="0" y="0"/>
                    </a:lnTo>
                  </a:path>
                </a:pathLst>
              </a:custGeom>
              <a:solidFill>
                <a:srgbClr val="000000"/>
              </a:solidFill>
            </p:spPr>
            <p:txBody>
              <a:bodyPr wrap="square" lIns="0" tIns="0" rIns="0" bIns="0" rtlCol="0"/>
              <a:lstStyle/>
              <a:p>
                <a:endParaRPr sz="3567"/>
              </a:p>
            </p:txBody>
          </p:sp>
          <p:sp>
            <p:nvSpPr>
              <p:cNvPr id="97" name="object 97"/>
              <p:cNvSpPr/>
              <p:nvPr/>
            </p:nvSpPr>
            <p:spPr>
              <a:xfrm>
                <a:off x="918921" y="776059"/>
                <a:ext cx="34290" cy="0"/>
              </a:xfrm>
              <a:custGeom>
                <a:avLst/>
                <a:gdLst/>
                <a:ahLst/>
                <a:cxnLst/>
                <a:rect l="l" t="t" r="r" b="b"/>
                <a:pathLst>
                  <a:path w="34290">
                    <a:moveTo>
                      <a:pt x="0" y="0"/>
                    </a:moveTo>
                    <a:lnTo>
                      <a:pt x="34201" y="0"/>
                    </a:lnTo>
                  </a:path>
                </a:pathLst>
              </a:custGeom>
              <a:ln w="4275">
                <a:solidFill>
                  <a:srgbClr val="000000"/>
                </a:solidFill>
              </a:ln>
            </p:spPr>
            <p:txBody>
              <a:bodyPr wrap="square" lIns="0" tIns="0" rIns="0" bIns="0" rtlCol="0"/>
              <a:lstStyle/>
              <a:p>
                <a:endParaRPr sz="3567"/>
              </a:p>
            </p:txBody>
          </p:sp>
          <p:sp>
            <p:nvSpPr>
              <p:cNvPr id="98" name="object 98"/>
              <p:cNvSpPr/>
              <p:nvPr/>
            </p:nvSpPr>
            <p:spPr>
              <a:xfrm>
                <a:off x="3747394" y="776059"/>
                <a:ext cx="34290" cy="0"/>
              </a:xfrm>
              <a:custGeom>
                <a:avLst/>
                <a:gdLst/>
                <a:ahLst/>
                <a:cxnLst/>
                <a:rect l="l" t="t" r="r" b="b"/>
                <a:pathLst>
                  <a:path w="34289">
                    <a:moveTo>
                      <a:pt x="34201" y="0"/>
                    </a:moveTo>
                    <a:lnTo>
                      <a:pt x="0" y="0"/>
                    </a:lnTo>
                  </a:path>
                </a:pathLst>
              </a:custGeom>
              <a:solidFill>
                <a:srgbClr val="000000"/>
              </a:solidFill>
            </p:spPr>
            <p:txBody>
              <a:bodyPr wrap="square" lIns="0" tIns="0" rIns="0" bIns="0" rtlCol="0"/>
              <a:lstStyle/>
              <a:p>
                <a:endParaRPr sz="3567"/>
              </a:p>
            </p:txBody>
          </p:sp>
          <p:sp>
            <p:nvSpPr>
              <p:cNvPr id="99" name="object 99"/>
              <p:cNvSpPr/>
              <p:nvPr/>
            </p:nvSpPr>
            <p:spPr>
              <a:xfrm>
                <a:off x="3747394" y="776059"/>
                <a:ext cx="34290" cy="0"/>
              </a:xfrm>
              <a:custGeom>
                <a:avLst/>
                <a:gdLst/>
                <a:ahLst/>
                <a:cxnLst/>
                <a:rect l="l" t="t" r="r" b="b"/>
                <a:pathLst>
                  <a:path w="34289">
                    <a:moveTo>
                      <a:pt x="34201" y="0"/>
                    </a:moveTo>
                    <a:lnTo>
                      <a:pt x="0" y="0"/>
                    </a:lnTo>
                  </a:path>
                </a:pathLst>
              </a:custGeom>
              <a:ln w="4275">
                <a:solidFill>
                  <a:srgbClr val="000000"/>
                </a:solidFill>
              </a:ln>
            </p:spPr>
            <p:txBody>
              <a:bodyPr wrap="square" lIns="0" tIns="0" rIns="0" bIns="0" rtlCol="0"/>
              <a:lstStyle/>
              <a:p>
                <a:endParaRPr sz="3567"/>
              </a:p>
            </p:txBody>
          </p:sp>
        </p:grpSp>
        <p:sp>
          <p:nvSpPr>
            <p:cNvPr id="100" name="object 100"/>
            <p:cNvSpPr txBox="1"/>
            <p:nvPr/>
          </p:nvSpPr>
          <p:spPr>
            <a:xfrm>
              <a:off x="2013866" y="2007807"/>
              <a:ext cx="320879" cy="182973"/>
            </a:xfrm>
            <a:prstGeom prst="rect">
              <a:avLst/>
            </a:prstGeom>
          </p:spPr>
          <p:txBody>
            <a:bodyPr vert="horz" wrap="square" lIns="0" tIns="30200" rIns="0" bIns="0" rtlCol="0">
              <a:spAutoFit/>
            </a:bodyPr>
            <a:lstStyle/>
            <a:p>
              <a:pPr marL="25168">
                <a:spcBef>
                  <a:spcPts val="238"/>
                </a:spcBef>
              </a:pPr>
              <a:r>
                <a:rPr sz="991" spc="178" dirty="0">
                  <a:latin typeface="Lucida Sans Unicode"/>
                  <a:cs typeface="Lucida Sans Unicode"/>
                </a:rPr>
                <a:t>1.0</a:t>
              </a:r>
              <a:endParaRPr sz="991" dirty="0">
                <a:latin typeface="Lucida Sans Unicode"/>
                <a:cs typeface="Lucida Sans Unicode"/>
              </a:endParaRPr>
            </a:p>
          </p:txBody>
        </p:sp>
        <p:sp>
          <p:nvSpPr>
            <p:cNvPr id="101" name="object 101"/>
            <p:cNvSpPr txBox="1"/>
            <p:nvPr/>
          </p:nvSpPr>
          <p:spPr>
            <a:xfrm>
              <a:off x="5187568" y="3662926"/>
              <a:ext cx="770109" cy="182973"/>
            </a:xfrm>
            <a:prstGeom prst="rect">
              <a:avLst/>
            </a:prstGeom>
          </p:spPr>
          <p:txBody>
            <a:bodyPr vert="horz" wrap="square" lIns="0" tIns="30200" rIns="0" bIns="0" rtlCol="0">
              <a:spAutoFit/>
            </a:bodyPr>
            <a:lstStyle/>
            <a:p>
              <a:pPr marL="25168">
                <a:spcBef>
                  <a:spcPts val="238"/>
                </a:spcBef>
              </a:pPr>
              <a:r>
                <a:rPr sz="991" spc="198" dirty="0">
                  <a:latin typeface="Lucida Sans Unicode"/>
                  <a:cs typeface="Lucida Sans Unicode"/>
                </a:rPr>
                <a:t>Location</a:t>
              </a:r>
              <a:endParaRPr sz="991">
                <a:latin typeface="Lucida Sans Unicode"/>
                <a:cs typeface="Lucida Sans Unicode"/>
              </a:endParaRPr>
            </a:p>
          </p:txBody>
        </p:sp>
      </p:grpSp>
    </p:spTree>
  </p:cSld>
  <p:clrMapOvr>
    <a:masterClrMapping/>
  </p:clrMapOvr>
  <p:transition>
    <p:cu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lang="en-GB" spc="-119" dirty="0"/>
              <a:t>Face routing: Right-hand rule</a:t>
            </a:r>
            <a:endParaRPr spc="-89" dirty="0"/>
          </a:p>
        </p:txBody>
      </p:sp>
      <p:sp>
        <p:nvSpPr>
          <p:cNvPr id="3" name="object 3"/>
          <p:cNvSpPr txBox="1"/>
          <p:nvPr/>
        </p:nvSpPr>
        <p:spPr>
          <a:xfrm>
            <a:off x="2414653" y="906207"/>
            <a:ext cx="8779211" cy="869362"/>
          </a:xfrm>
          <a:prstGeom prst="rect">
            <a:avLst/>
          </a:prstGeom>
        </p:spPr>
        <p:txBody>
          <a:bodyPr vert="horz" wrap="square" lIns="0" tIns="25167" rIns="0" bIns="0" rtlCol="0">
            <a:spAutoFit/>
          </a:bodyPr>
          <a:lstStyle/>
          <a:p>
            <a:pPr marL="374997" marR="10067" indent="-351088">
              <a:lnSpc>
                <a:spcPct val="118000"/>
              </a:lnSpc>
              <a:spcBef>
                <a:spcPts val="198"/>
              </a:spcBef>
              <a:buFont typeface="Wingdings" pitchFamily="2" charset="2"/>
              <a:buChar char="q"/>
              <a:tabLst>
                <a:tab pos="376255" algn="l"/>
              </a:tabLst>
            </a:pPr>
            <a:r>
              <a:rPr sz="2400" spc="-59" dirty="0">
                <a:solidFill>
                  <a:srgbClr val="22373A"/>
                </a:solidFill>
                <a:cs typeface="Tahoma"/>
              </a:rPr>
              <a:t>Right-hand </a:t>
            </a:r>
            <a:r>
              <a:rPr sz="2400" spc="-79" dirty="0">
                <a:solidFill>
                  <a:srgbClr val="22373A"/>
                </a:solidFill>
                <a:cs typeface="Tahoma"/>
              </a:rPr>
              <a:t>rule - </a:t>
            </a:r>
            <a:r>
              <a:rPr sz="2400" spc="-139" dirty="0">
                <a:solidFill>
                  <a:srgbClr val="22373A"/>
                </a:solidFill>
                <a:cs typeface="Tahoma"/>
              </a:rPr>
              <a:t>send</a:t>
            </a:r>
            <a:r>
              <a:rPr sz="2400" spc="-129" dirty="0">
                <a:solidFill>
                  <a:srgbClr val="22373A"/>
                </a:solidFill>
                <a:cs typeface="Tahoma"/>
              </a:rPr>
              <a:t> </a:t>
            </a:r>
            <a:r>
              <a:rPr sz="2400" spc="-30" dirty="0">
                <a:solidFill>
                  <a:srgbClr val="22373A"/>
                </a:solidFill>
                <a:cs typeface="Tahoma"/>
              </a:rPr>
              <a:t>to </a:t>
            </a:r>
            <a:r>
              <a:rPr sz="2400" spc="-79" dirty="0">
                <a:solidFill>
                  <a:srgbClr val="22373A"/>
                </a:solidFill>
                <a:cs typeface="Tahoma"/>
              </a:rPr>
              <a:t>next </a:t>
            </a:r>
            <a:r>
              <a:rPr sz="2400" spc="-149" dirty="0">
                <a:solidFill>
                  <a:srgbClr val="22373A"/>
                </a:solidFill>
                <a:cs typeface="Tahoma"/>
              </a:rPr>
              <a:t>edge</a:t>
            </a:r>
            <a:r>
              <a:rPr sz="2400" spc="-139" dirty="0">
                <a:solidFill>
                  <a:srgbClr val="22373A"/>
                </a:solidFill>
                <a:cs typeface="Tahoma"/>
              </a:rPr>
              <a:t> </a:t>
            </a:r>
            <a:r>
              <a:rPr sz="2400" spc="-79" dirty="0">
                <a:solidFill>
                  <a:srgbClr val="22373A"/>
                </a:solidFill>
                <a:cs typeface="Tahoma"/>
              </a:rPr>
              <a:t>counter-clockwise </a:t>
            </a:r>
            <a:r>
              <a:rPr sz="2400" spc="-69" dirty="0">
                <a:solidFill>
                  <a:srgbClr val="22373A"/>
                </a:solidFill>
                <a:cs typeface="Tahoma"/>
              </a:rPr>
              <a:t>relative </a:t>
            </a:r>
            <a:r>
              <a:rPr sz="2400" spc="-654" dirty="0">
                <a:solidFill>
                  <a:srgbClr val="22373A"/>
                </a:solidFill>
                <a:cs typeface="Tahoma"/>
              </a:rPr>
              <a:t> </a:t>
            </a:r>
            <a:r>
              <a:rPr sz="2400" spc="-30" dirty="0">
                <a:solidFill>
                  <a:srgbClr val="22373A"/>
                </a:solidFill>
                <a:cs typeface="Tahoma"/>
              </a:rPr>
              <a:t>to</a:t>
            </a:r>
            <a:r>
              <a:rPr sz="2400" spc="20" dirty="0">
                <a:solidFill>
                  <a:srgbClr val="22373A"/>
                </a:solidFill>
                <a:cs typeface="Tahoma"/>
              </a:rPr>
              <a:t> </a:t>
            </a:r>
            <a:r>
              <a:rPr sz="2400" spc="-69" dirty="0">
                <a:solidFill>
                  <a:srgbClr val="22373A"/>
                </a:solidFill>
                <a:cs typeface="Tahoma"/>
              </a:rPr>
              <a:t>incoming</a:t>
            </a:r>
            <a:r>
              <a:rPr sz="2400" spc="30" dirty="0">
                <a:solidFill>
                  <a:srgbClr val="22373A"/>
                </a:solidFill>
                <a:cs typeface="Tahoma"/>
              </a:rPr>
              <a:t> </a:t>
            </a:r>
            <a:r>
              <a:rPr sz="2400" spc="-149" dirty="0">
                <a:solidFill>
                  <a:srgbClr val="22373A"/>
                </a:solidFill>
                <a:cs typeface="Tahoma"/>
              </a:rPr>
              <a:t>edge</a:t>
            </a:r>
            <a:endParaRPr sz="2400" dirty="0">
              <a:cs typeface="Tahoma"/>
            </a:endParaRPr>
          </a:p>
        </p:txBody>
      </p:sp>
      <p:pic>
        <p:nvPicPr>
          <p:cNvPr id="4" name="object 4"/>
          <p:cNvPicPr/>
          <p:nvPr/>
        </p:nvPicPr>
        <p:blipFill>
          <a:blip r:embed="rId3" cstate="print"/>
          <a:stretch>
            <a:fillRect/>
          </a:stretch>
        </p:blipFill>
        <p:spPr>
          <a:xfrm>
            <a:off x="2626832" y="2092732"/>
            <a:ext cx="6934202" cy="3999260"/>
          </a:xfrm>
          <a:prstGeom prst="rect">
            <a:avLst/>
          </a:prstGeom>
        </p:spPr>
      </p:pic>
    </p:spTree>
  </p:cSld>
  <p:clrMapOvr>
    <a:masterClrMapping/>
  </p:clrMapOvr>
  <p:transition>
    <p:cu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lang="en-GB" spc="-119" dirty="0"/>
              <a:t>Face routing: </a:t>
            </a:r>
            <a:r>
              <a:rPr spc="-119" dirty="0"/>
              <a:t>Face</a:t>
            </a:r>
            <a:r>
              <a:rPr spc="99" dirty="0"/>
              <a:t> </a:t>
            </a:r>
            <a:r>
              <a:rPr spc="-159" dirty="0"/>
              <a:t>changes</a:t>
            </a:r>
          </a:p>
        </p:txBody>
      </p:sp>
      <p:sp>
        <p:nvSpPr>
          <p:cNvPr id="3" name="object 3"/>
          <p:cNvSpPr txBox="1"/>
          <p:nvPr/>
        </p:nvSpPr>
        <p:spPr>
          <a:xfrm>
            <a:off x="2414651" y="906207"/>
            <a:ext cx="8859600" cy="1760836"/>
          </a:xfrm>
          <a:prstGeom prst="rect">
            <a:avLst/>
          </a:prstGeom>
        </p:spPr>
        <p:txBody>
          <a:bodyPr vert="horz" wrap="square" lIns="0" tIns="85568" rIns="0" bIns="0" rtlCol="0">
            <a:spAutoFit/>
          </a:bodyPr>
          <a:lstStyle/>
          <a:p>
            <a:pPr marL="374997" indent="-351088">
              <a:spcBef>
                <a:spcPts val="674"/>
              </a:spcBef>
              <a:buFont typeface="Wingdings" pitchFamily="2" charset="2"/>
              <a:buChar char="q"/>
              <a:tabLst>
                <a:tab pos="376255" algn="l"/>
              </a:tabLst>
            </a:pPr>
            <a:r>
              <a:rPr sz="2400" spc="129" dirty="0">
                <a:solidFill>
                  <a:srgbClr val="22373A"/>
                </a:solidFill>
                <a:cs typeface="Tahoma"/>
              </a:rPr>
              <a:t>A</a:t>
            </a:r>
            <a:r>
              <a:rPr sz="2400" spc="30" dirty="0">
                <a:solidFill>
                  <a:srgbClr val="22373A"/>
                </a:solidFill>
                <a:cs typeface="Tahoma"/>
              </a:rPr>
              <a:t> </a:t>
            </a:r>
            <a:r>
              <a:rPr sz="2400" spc="-40" dirty="0">
                <a:solidFill>
                  <a:srgbClr val="22373A"/>
                </a:solidFill>
                <a:cs typeface="Tahoma"/>
              </a:rPr>
              <a:t>virtual</a:t>
            </a:r>
            <a:r>
              <a:rPr sz="2400" spc="40" dirty="0">
                <a:solidFill>
                  <a:srgbClr val="22373A"/>
                </a:solidFill>
                <a:cs typeface="Tahoma"/>
              </a:rPr>
              <a:t> </a:t>
            </a:r>
            <a:r>
              <a:rPr sz="2400" spc="-69" dirty="0">
                <a:solidFill>
                  <a:srgbClr val="22373A"/>
                </a:solidFill>
                <a:cs typeface="Tahoma"/>
              </a:rPr>
              <a:t>line</a:t>
            </a:r>
            <a:r>
              <a:rPr sz="2400" spc="40" dirty="0">
                <a:solidFill>
                  <a:srgbClr val="22373A"/>
                </a:solidFill>
                <a:cs typeface="Tahoma"/>
              </a:rPr>
              <a:t> </a:t>
            </a:r>
            <a:r>
              <a:rPr sz="2400" spc="-69" dirty="0">
                <a:solidFill>
                  <a:srgbClr val="22373A"/>
                </a:solidFill>
                <a:cs typeface="Tahoma"/>
              </a:rPr>
              <a:t>is</a:t>
            </a:r>
            <a:r>
              <a:rPr sz="2400" spc="30" dirty="0">
                <a:solidFill>
                  <a:srgbClr val="22373A"/>
                </a:solidFill>
                <a:cs typeface="Tahoma"/>
              </a:rPr>
              <a:t> </a:t>
            </a:r>
            <a:r>
              <a:rPr sz="2400" spc="-119" dirty="0">
                <a:solidFill>
                  <a:srgbClr val="22373A"/>
                </a:solidFill>
                <a:cs typeface="Tahoma"/>
              </a:rPr>
              <a:t>drawn</a:t>
            </a:r>
            <a:r>
              <a:rPr sz="2400" spc="40" dirty="0">
                <a:solidFill>
                  <a:srgbClr val="22373A"/>
                </a:solidFill>
                <a:cs typeface="Tahoma"/>
              </a:rPr>
              <a:t> </a:t>
            </a:r>
            <a:r>
              <a:rPr sz="2400" spc="-79" dirty="0">
                <a:solidFill>
                  <a:srgbClr val="22373A"/>
                </a:solidFill>
                <a:cs typeface="Tahoma"/>
              </a:rPr>
              <a:t>from</a:t>
            </a:r>
            <a:r>
              <a:rPr sz="2400" spc="40" dirty="0">
                <a:solidFill>
                  <a:srgbClr val="22373A"/>
                </a:solidFill>
                <a:cs typeface="Tahoma"/>
              </a:rPr>
              <a:t> </a:t>
            </a:r>
            <a:r>
              <a:rPr sz="2400" spc="-109" dirty="0">
                <a:solidFill>
                  <a:srgbClr val="22373A"/>
                </a:solidFill>
                <a:cs typeface="Tahoma"/>
              </a:rPr>
              <a:t>source</a:t>
            </a:r>
            <a:r>
              <a:rPr sz="2400" spc="40" dirty="0">
                <a:solidFill>
                  <a:srgbClr val="22373A"/>
                </a:solidFill>
                <a:cs typeface="Tahoma"/>
              </a:rPr>
              <a:t> </a:t>
            </a:r>
            <a:r>
              <a:rPr sz="2400" spc="-30" dirty="0">
                <a:solidFill>
                  <a:srgbClr val="22373A"/>
                </a:solidFill>
                <a:cs typeface="Tahoma"/>
              </a:rPr>
              <a:t>to</a:t>
            </a:r>
            <a:r>
              <a:rPr sz="2400" spc="30" dirty="0">
                <a:solidFill>
                  <a:srgbClr val="22373A"/>
                </a:solidFill>
                <a:cs typeface="Tahoma"/>
              </a:rPr>
              <a:t> </a:t>
            </a:r>
            <a:r>
              <a:rPr sz="2400" spc="-69" dirty="0">
                <a:solidFill>
                  <a:srgbClr val="22373A"/>
                </a:solidFill>
                <a:cs typeface="Tahoma"/>
              </a:rPr>
              <a:t>destination</a:t>
            </a:r>
            <a:endParaRPr sz="2400" dirty="0">
              <a:cs typeface="Tahoma"/>
            </a:endParaRPr>
          </a:p>
          <a:p>
            <a:pPr marL="374997" marR="10067" indent="-351088">
              <a:lnSpc>
                <a:spcPct val="118000"/>
              </a:lnSpc>
              <a:buFont typeface="Wingdings" pitchFamily="2" charset="2"/>
              <a:buChar char="q"/>
              <a:tabLst>
                <a:tab pos="376255" algn="l"/>
              </a:tabLst>
            </a:pPr>
            <a:r>
              <a:rPr sz="2400" spc="-20" dirty="0">
                <a:solidFill>
                  <a:srgbClr val="22373A"/>
                </a:solidFill>
                <a:cs typeface="Tahoma"/>
              </a:rPr>
              <a:t>Any</a:t>
            </a:r>
            <a:r>
              <a:rPr sz="2400" spc="30" dirty="0">
                <a:solidFill>
                  <a:srgbClr val="22373A"/>
                </a:solidFill>
                <a:cs typeface="Tahoma"/>
              </a:rPr>
              <a:t> </a:t>
            </a:r>
            <a:r>
              <a:rPr sz="2400" spc="-149" dirty="0">
                <a:solidFill>
                  <a:srgbClr val="22373A"/>
                </a:solidFill>
                <a:cs typeface="Tahoma"/>
              </a:rPr>
              <a:t>edge</a:t>
            </a:r>
            <a:r>
              <a:rPr sz="2400" spc="30" dirty="0">
                <a:solidFill>
                  <a:srgbClr val="22373A"/>
                </a:solidFill>
                <a:cs typeface="Tahoma"/>
              </a:rPr>
              <a:t> </a:t>
            </a:r>
            <a:r>
              <a:rPr sz="2400" spc="-79" dirty="0">
                <a:solidFill>
                  <a:srgbClr val="22373A"/>
                </a:solidFill>
                <a:cs typeface="Tahoma"/>
              </a:rPr>
              <a:t>which</a:t>
            </a:r>
            <a:r>
              <a:rPr sz="2400" spc="30" dirty="0">
                <a:solidFill>
                  <a:srgbClr val="22373A"/>
                </a:solidFill>
                <a:cs typeface="Tahoma"/>
              </a:rPr>
              <a:t> </a:t>
            </a:r>
            <a:r>
              <a:rPr sz="2400" spc="-119" dirty="0">
                <a:solidFill>
                  <a:srgbClr val="22373A"/>
                </a:solidFill>
                <a:cs typeface="Tahoma"/>
              </a:rPr>
              <a:t>crosses</a:t>
            </a:r>
            <a:r>
              <a:rPr sz="2400" spc="30" dirty="0">
                <a:solidFill>
                  <a:srgbClr val="22373A"/>
                </a:solidFill>
                <a:cs typeface="Tahoma"/>
              </a:rPr>
              <a:t> </a:t>
            </a:r>
            <a:r>
              <a:rPr sz="2400" spc="-50" dirty="0">
                <a:solidFill>
                  <a:srgbClr val="22373A"/>
                </a:solidFill>
                <a:cs typeface="Tahoma"/>
              </a:rPr>
              <a:t>this</a:t>
            </a:r>
            <a:r>
              <a:rPr sz="2400" spc="30" dirty="0">
                <a:solidFill>
                  <a:srgbClr val="22373A"/>
                </a:solidFill>
                <a:cs typeface="Tahoma"/>
              </a:rPr>
              <a:t> </a:t>
            </a:r>
            <a:r>
              <a:rPr sz="2400" spc="-69" dirty="0">
                <a:solidFill>
                  <a:srgbClr val="22373A"/>
                </a:solidFill>
                <a:cs typeface="Tahoma"/>
              </a:rPr>
              <a:t>line</a:t>
            </a:r>
            <a:r>
              <a:rPr sz="2400" spc="30" dirty="0">
                <a:solidFill>
                  <a:srgbClr val="22373A"/>
                </a:solidFill>
                <a:cs typeface="Tahoma"/>
              </a:rPr>
              <a:t> </a:t>
            </a:r>
            <a:r>
              <a:rPr sz="2400" spc="-89" dirty="0">
                <a:solidFill>
                  <a:srgbClr val="22373A"/>
                </a:solidFill>
                <a:cs typeface="Tahoma"/>
              </a:rPr>
              <a:t>switches</a:t>
            </a:r>
            <a:r>
              <a:rPr sz="2400" spc="40" dirty="0">
                <a:solidFill>
                  <a:srgbClr val="22373A"/>
                </a:solidFill>
                <a:cs typeface="Tahoma"/>
              </a:rPr>
              <a:t> </a:t>
            </a:r>
            <a:r>
              <a:rPr sz="2400" spc="-79" dirty="0">
                <a:solidFill>
                  <a:srgbClr val="22373A"/>
                </a:solidFill>
                <a:cs typeface="Tahoma"/>
              </a:rPr>
              <a:t>the</a:t>
            </a:r>
            <a:r>
              <a:rPr sz="2400" spc="30" dirty="0">
                <a:solidFill>
                  <a:srgbClr val="22373A"/>
                </a:solidFill>
                <a:cs typeface="Tahoma"/>
              </a:rPr>
              <a:t> </a:t>
            </a:r>
            <a:r>
              <a:rPr sz="2400" spc="-59" dirty="0">
                <a:solidFill>
                  <a:srgbClr val="22373A"/>
                </a:solidFill>
                <a:cs typeface="Tahoma"/>
              </a:rPr>
              <a:t>primitive</a:t>
            </a:r>
            <a:r>
              <a:rPr sz="2400" spc="30" dirty="0">
                <a:solidFill>
                  <a:srgbClr val="22373A"/>
                </a:solidFill>
                <a:cs typeface="Tahoma"/>
              </a:rPr>
              <a:t> </a:t>
            </a:r>
            <a:r>
              <a:rPr sz="2400" spc="-79" dirty="0">
                <a:solidFill>
                  <a:srgbClr val="22373A"/>
                </a:solidFill>
                <a:cs typeface="Tahoma"/>
              </a:rPr>
              <a:t>from </a:t>
            </a:r>
            <a:r>
              <a:rPr sz="2400" spc="-654" dirty="0">
                <a:solidFill>
                  <a:srgbClr val="22373A"/>
                </a:solidFill>
                <a:cs typeface="Tahoma"/>
              </a:rPr>
              <a:t> </a:t>
            </a:r>
            <a:r>
              <a:rPr sz="2400" spc="-69" dirty="0">
                <a:solidFill>
                  <a:srgbClr val="22373A"/>
                </a:solidFill>
                <a:cs typeface="Tahoma"/>
              </a:rPr>
              <a:t>right-hand</a:t>
            </a:r>
            <a:r>
              <a:rPr sz="2400" spc="20" dirty="0">
                <a:solidFill>
                  <a:srgbClr val="22373A"/>
                </a:solidFill>
                <a:cs typeface="Tahoma"/>
              </a:rPr>
              <a:t> </a:t>
            </a:r>
            <a:r>
              <a:rPr sz="2400" spc="-79" dirty="0">
                <a:solidFill>
                  <a:srgbClr val="22373A"/>
                </a:solidFill>
                <a:cs typeface="Tahoma"/>
              </a:rPr>
              <a:t>rule</a:t>
            </a:r>
            <a:r>
              <a:rPr sz="2400" spc="30" dirty="0">
                <a:solidFill>
                  <a:srgbClr val="22373A"/>
                </a:solidFill>
                <a:cs typeface="Tahoma"/>
              </a:rPr>
              <a:t> </a:t>
            </a:r>
            <a:r>
              <a:rPr sz="2400" spc="-30" dirty="0">
                <a:solidFill>
                  <a:srgbClr val="22373A"/>
                </a:solidFill>
                <a:cs typeface="Tahoma"/>
              </a:rPr>
              <a:t>to</a:t>
            </a:r>
            <a:r>
              <a:rPr sz="2400" spc="30" dirty="0">
                <a:solidFill>
                  <a:srgbClr val="22373A"/>
                </a:solidFill>
                <a:cs typeface="Tahoma"/>
              </a:rPr>
              <a:t> </a:t>
            </a:r>
            <a:r>
              <a:rPr sz="2400" spc="-99" dirty="0">
                <a:solidFill>
                  <a:srgbClr val="22373A"/>
                </a:solidFill>
                <a:cs typeface="Tahoma"/>
              </a:rPr>
              <a:t>face</a:t>
            </a:r>
            <a:r>
              <a:rPr sz="2400" spc="30" dirty="0">
                <a:solidFill>
                  <a:srgbClr val="22373A"/>
                </a:solidFill>
                <a:cs typeface="Tahoma"/>
              </a:rPr>
              <a:t> </a:t>
            </a:r>
            <a:r>
              <a:rPr sz="2400" spc="-79" dirty="0">
                <a:solidFill>
                  <a:srgbClr val="22373A"/>
                </a:solidFill>
                <a:cs typeface="Tahoma"/>
              </a:rPr>
              <a:t>traversal</a:t>
            </a:r>
            <a:endParaRPr sz="2400" dirty="0">
              <a:cs typeface="Tahoma"/>
            </a:endParaRPr>
          </a:p>
          <a:p>
            <a:pPr marL="374997" indent="-351088">
              <a:spcBef>
                <a:spcPts val="466"/>
              </a:spcBef>
              <a:buFont typeface="Wingdings" pitchFamily="2" charset="2"/>
              <a:buChar char="q"/>
              <a:tabLst>
                <a:tab pos="376255" algn="l"/>
              </a:tabLst>
            </a:pPr>
            <a:r>
              <a:rPr sz="2400" spc="-99" dirty="0">
                <a:solidFill>
                  <a:srgbClr val="22373A"/>
                </a:solidFill>
                <a:cs typeface="Tahoma"/>
              </a:rPr>
              <a:t>Change</a:t>
            </a:r>
            <a:r>
              <a:rPr sz="2400" spc="20" dirty="0">
                <a:solidFill>
                  <a:srgbClr val="22373A"/>
                </a:solidFill>
                <a:cs typeface="Tahoma"/>
              </a:rPr>
              <a:t> </a:t>
            </a:r>
            <a:r>
              <a:rPr sz="2400" spc="-30" dirty="0">
                <a:solidFill>
                  <a:srgbClr val="22373A"/>
                </a:solidFill>
                <a:cs typeface="Tahoma"/>
              </a:rPr>
              <a:t>to</a:t>
            </a:r>
            <a:r>
              <a:rPr sz="2400" spc="30" dirty="0">
                <a:solidFill>
                  <a:srgbClr val="22373A"/>
                </a:solidFill>
                <a:cs typeface="Tahoma"/>
              </a:rPr>
              <a:t> </a:t>
            </a:r>
            <a:r>
              <a:rPr sz="2400" spc="-79" dirty="0">
                <a:solidFill>
                  <a:srgbClr val="22373A"/>
                </a:solidFill>
                <a:cs typeface="Tahoma"/>
              </a:rPr>
              <a:t>next</a:t>
            </a:r>
            <a:r>
              <a:rPr sz="2400" spc="20" dirty="0">
                <a:solidFill>
                  <a:srgbClr val="22373A"/>
                </a:solidFill>
                <a:cs typeface="Tahoma"/>
              </a:rPr>
              <a:t> </a:t>
            </a:r>
            <a:r>
              <a:rPr sz="2400" spc="-99" dirty="0">
                <a:solidFill>
                  <a:srgbClr val="22373A"/>
                </a:solidFill>
                <a:cs typeface="Tahoma"/>
              </a:rPr>
              <a:t>face</a:t>
            </a:r>
            <a:r>
              <a:rPr sz="2400" spc="30" dirty="0">
                <a:solidFill>
                  <a:srgbClr val="22373A"/>
                </a:solidFill>
                <a:cs typeface="Tahoma"/>
              </a:rPr>
              <a:t> </a:t>
            </a:r>
            <a:r>
              <a:rPr sz="2400" spc="-10" dirty="0">
                <a:solidFill>
                  <a:srgbClr val="22373A"/>
                </a:solidFill>
                <a:cs typeface="Tahoma"/>
              </a:rPr>
              <a:t>if</a:t>
            </a:r>
            <a:r>
              <a:rPr sz="2400" spc="20" dirty="0">
                <a:solidFill>
                  <a:srgbClr val="22373A"/>
                </a:solidFill>
                <a:cs typeface="Tahoma"/>
              </a:rPr>
              <a:t> </a:t>
            </a:r>
            <a:r>
              <a:rPr sz="2400" spc="-50" dirty="0">
                <a:solidFill>
                  <a:srgbClr val="22373A"/>
                </a:solidFill>
                <a:cs typeface="Tahoma"/>
              </a:rPr>
              <a:t>this</a:t>
            </a:r>
            <a:r>
              <a:rPr sz="2400" spc="30" dirty="0">
                <a:solidFill>
                  <a:srgbClr val="22373A"/>
                </a:solidFill>
                <a:cs typeface="Tahoma"/>
              </a:rPr>
              <a:t> </a:t>
            </a:r>
            <a:r>
              <a:rPr sz="2400" spc="-79" dirty="0">
                <a:solidFill>
                  <a:srgbClr val="22373A"/>
                </a:solidFill>
                <a:cs typeface="Tahoma"/>
              </a:rPr>
              <a:t>occurs</a:t>
            </a:r>
            <a:endParaRPr sz="2400" dirty="0">
              <a:cs typeface="Tahoma"/>
            </a:endParaRPr>
          </a:p>
        </p:txBody>
      </p:sp>
      <p:pic>
        <p:nvPicPr>
          <p:cNvPr id="4" name="object 4"/>
          <p:cNvPicPr/>
          <p:nvPr/>
        </p:nvPicPr>
        <p:blipFill>
          <a:blip r:embed="rId3" cstate="print"/>
          <a:stretch>
            <a:fillRect/>
          </a:stretch>
        </p:blipFill>
        <p:spPr>
          <a:xfrm>
            <a:off x="2626832" y="2877010"/>
            <a:ext cx="6934202" cy="3971576"/>
          </a:xfrm>
          <a:prstGeom prst="rect">
            <a:avLst/>
          </a:prstGeom>
        </p:spPr>
      </p:pic>
    </p:spTree>
  </p:cSld>
  <p:clrMapOvr>
    <a:masterClrMapping/>
  </p:clrMapOvr>
  <p:transition>
    <p:cu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109" dirty="0"/>
              <a:t>Greedy</a:t>
            </a:r>
            <a:r>
              <a:rPr spc="218" dirty="0"/>
              <a:t> </a:t>
            </a:r>
            <a:r>
              <a:rPr spc="-50" dirty="0"/>
              <a:t>Perimeter</a:t>
            </a:r>
            <a:r>
              <a:rPr spc="226" dirty="0"/>
              <a:t> </a:t>
            </a:r>
            <a:r>
              <a:rPr spc="-99" dirty="0"/>
              <a:t>Stateless</a:t>
            </a:r>
            <a:r>
              <a:rPr spc="226" dirty="0"/>
              <a:t> </a:t>
            </a:r>
            <a:r>
              <a:rPr spc="-79" dirty="0"/>
              <a:t>Routing</a:t>
            </a:r>
            <a:r>
              <a:rPr spc="226" dirty="0"/>
              <a:t> </a:t>
            </a:r>
            <a:r>
              <a:rPr spc="30" dirty="0"/>
              <a:t>(GPSR)</a:t>
            </a:r>
          </a:p>
        </p:txBody>
      </p:sp>
      <p:sp>
        <p:nvSpPr>
          <p:cNvPr id="3" name="object 3"/>
          <p:cNvSpPr txBox="1"/>
          <p:nvPr/>
        </p:nvSpPr>
        <p:spPr>
          <a:xfrm>
            <a:off x="2364317" y="980902"/>
            <a:ext cx="8196501" cy="869362"/>
          </a:xfrm>
          <a:prstGeom prst="rect">
            <a:avLst/>
          </a:prstGeom>
        </p:spPr>
        <p:txBody>
          <a:bodyPr vert="horz" wrap="square" lIns="0" tIns="25167" rIns="0" bIns="0" rtlCol="0">
            <a:spAutoFit/>
          </a:bodyPr>
          <a:lstStyle/>
          <a:p>
            <a:pPr marL="425330" marR="60402" indent="-351088">
              <a:lnSpc>
                <a:spcPct val="118000"/>
              </a:lnSpc>
              <a:spcBef>
                <a:spcPts val="198"/>
              </a:spcBef>
              <a:buFont typeface="Wingdings" pitchFamily="2" charset="2"/>
              <a:buChar char="q"/>
              <a:tabLst>
                <a:tab pos="426591" algn="l"/>
              </a:tabLst>
            </a:pPr>
            <a:r>
              <a:rPr sz="2400" spc="30" dirty="0">
                <a:solidFill>
                  <a:srgbClr val="22373A"/>
                </a:solidFill>
                <a:cs typeface="Tahoma"/>
              </a:rPr>
              <a:t>GPSR</a:t>
            </a:r>
            <a:r>
              <a:rPr sz="2400" spc="44" baseline="27777" dirty="0">
                <a:solidFill>
                  <a:srgbClr val="22373A"/>
                </a:solidFill>
                <a:cs typeface="Arial"/>
              </a:rPr>
              <a:t>4</a:t>
            </a:r>
            <a:r>
              <a:rPr sz="2400" spc="563" baseline="27777" dirty="0">
                <a:solidFill>
                  <a:srgbClr val="22373A"/>
                </a:solidFill>
                <a:cs typeface="Arial"/>
              </a:rPr>
              <a:t> </a:t>
            </a:r>
            <a:r>
              <a:rPr sz="2400" spc="-99" dirty="0">
                <a:solidFill>
                  <a:srgbClr val="22373A"/>
                </a:solidFill>
                <a:cs typeface="Tahoma"/>
              </a:rPr>
              <a:t>combines</a:t>
            </a:r>
            <a:r>
              <a:rPr sz="2400" spc="30" dirty="0">
                <a:solidFill>
                  <a:srgbClr val="22373A"/>
                </a:solidFill>
                <a:cs typeface="Tahoma"/>
              </a:rPr>
              <a:t> </a:t>
            </a:r>
            <a:r>
              <a:rPr sz="2400" spc="-129" dirty="0">
                <a:solidFill>
                  <a:srgbClr val="22373A"/>
                </a:solidFill>
                <a:cs typeface="Tahoma"/>
              </a:rPr>
              <a:t>greedy</a:t>
            </a:r>
            <a:r>
              <a:rPr sz="2400" spc="40" dirty="0">
                <a:solidFill>
                  <a:srgbClr val="22373A"/>
                </a:solidFill>
                <a:cs typeface="Tahoma"/>
              </a:rPr>
              <a:t> </a:t>
            </a:r>
            <a:r>
              <a:rPr sz="2400" spc="-59" dirty="0">
                <a:solidFill>
                  <a:srgbClr val="22373A"/>
                </a:solidFill>
                <a:cs typeface="Tahoma"/>
              </a:rPr>
              <a:t>routing</a:t>
            </a:r>
            <a:r>
              <a:rPr sz="2400" spc="40" dirty="0">
                <a:solidFill>
                  <a:srgbClr val="22373A"/>
                </a:solidFill>
                <a:cs typeface="Tahoma"/>
              </a:rPr>
              <a:t> </a:t>
            </a:r>
            <a:r>
              <a:rPr sz="2400" spc="-50" dirty="0">
                <a:solidFill>
                  <a:srgbClr val="22373A"/>
                </a:solidFill>
                <a:cs typeface="Tahoma"/>
              </a:rPr>
              <a:t>with</a:t>
            </a:r>
            <a:r>
              <a:rPr sz="2400" spc="30" dirty="0">
                <a:solidFill>
                  <a:srgbClr val="22373A"/>
                </a:solidFill>
                <a:cs typeface="Tahoma"/>
              </a:rPr>
              <a:t> </a:t>
            </a:r>
            <a:r>
              <a:rPr sz="2400" spc="-99" dirty="0">
                <a:solidFill>
                  <a:srgbClr val="22373A"/>
                </a:solidFill>
                <a:cs typeface="Tahoma"/>
              </a:rPr>
              <a:t>face</a:t>
            </a:r>
            <a:r>
              <a:rPr sz="2400" spc="40" dirty="0">
                <a:solidFill>
                  <a:srgbClr val="22373A"/>
                </a:solidFill>
                <a:cs typeface="Tahoma"/>
              </a:rPr>
              <a:t> </a:t>
            </a:r>
            <a:r>
              <a:rPr sz="2400" spc="-59" dirty="0">
                <a:solidFill>
                  <a:srgbClr val="22373A"/>
                </a:solidFill>
                <a:cs typeface="Tahoma"/>
              </a:rPr>
              <a:t>routing</a:t>
            </a:r>
            <a:r>
              <a:rPr sz="2400" spc="30" dirty="0">
                <a:solidFill>
                  <a:srgbClr val="22373A"/>
                </a:solidFill>
                <a:cs typeface="Tahoma"/>
              </a:rPr>
              <a:t> </a:t>
            </a:r>
            <a:r>
              <a:rPr sz="2400" spc="-139" dirty="0">
                <a:solidFill>
                  <a:srgbClr val="22373A"/>
                </a:solidFill>
                <a:cs typeface="Tahoma"/>
              </a:rPr>
              <a:t>when</a:t>
            </a:r>
            <a:r>
              <a:rPr sz="2400" spc="40" dirty="0">
                <a:solidFill>
                  <a:srgbClr val="22373A"/>
                </a:solidFill>
                <a:cs typeface="Tahoma"/>
              </a:rPr>
              <a:t> </a:t>
            </a:r>
            <a:r>
              <a:rPr sz="2400" spc="-40" dirty="0">
                <a:solidFill>
                  <a:srgbClr val="22373A"/>
                </a:solidFill>
                <a:cs typeface="Tahoma"/>
              </a:rPr>
              <a:t>local </a:t>
            </a:r>
            <a:r>
              <a:rPr sz="2400" spc="-654" dirty="0">
                <a:solidFill>
                  <a:srgbClr val="22373A"/>
                </a:solidFill>
                <a:cs typeface="Tahoma"/>
              </a:rPr>
              <a:t> </a:t>
            </a:r>
            <a:r>
              <a:rPr sz="2400" spc="-69" dirty="0">
                <a:solidFill>
                  <a:srgbClr val="22373A"/>
                </a:solidFill>
                <a:cs typeface="Tahoma"/>
              </a:rPr>
              <a:t>minima</a:t>
            </a:r>
            <a:r>
              <a:rPr sz="2400" spc="20" dirty="0">
                <a:solidFill>
                  <a:srgbClr val="22373A"/>
                </a:solidFill>
                <a:cs typeface="Tahoma"/>
              </a:rPr>
              <a:t> </a:t>
            </a:r>
            <a:r>
              <a:rPr sz="2400" spc="-139" dirty="0">
                <a:solidFill>
                  <a:srgbClr val="22373A"/>
                </a:solidFill>
                <a:cs typeface="Tahoma"/>
              </a:rPr>
              <a:t>are</a:t>
            </a:r>
            <a:r>
              <a:rPr sz="2400" spc="30" dirty="0">
                <a:solidFill>
                  <a:srgbClr val="22373A"/>
                </a:solidFill>
                <a:cs typeface="Tahoma"/>
              </a:rPr>
              <a:t> </a:t>
            </a:r>
            <a:r>
              <a:rPr sz="2400" spc="-99" dirty="0">
                <a:solidFill>
                  <a:srgbClr val="22373A"/>
                </a:solidFill>
                <a:cs typeface="Tahoma"/>
              </a:rPr>
              <a:t>encountered</a:t>
            </a:r>
            <a:endParaRPr sz="2400" dirty="0">
              <a:cs typeface="Tahoma"/>
            </a:endParaRPr>
          </a:p>
        </p:txBody>
      </p:sp>
      <p:pic>
        <p:nvPicPr>
          <p:cNvPr id="4" name="object 4"/>
          <p:cNvPicPr/>
          <p:nvPr/>
        </p:nvPicPr>
        <p:blipFill>
          <a:blip r:embed="rId3" cstate="print"/>
          <a:stretch>
            <a:fillRect/>
          </a:stretch>
        </p:blipFill>
        <p:spPr>
          <a:xfrm>
            <a:off x="3012038" y="2316707"/>
            <a:ext cx="6163715" cy="2804619"/>
          </a:xfrm>
          <a:prstGeom prst="rect">
            <a:avLst/>
          </a:prstGeom>
        </p:spPr>
      </p:pic>
      <p:sp>
        <p:nvSpPr>
          <p:cNvPr id="5" name="object 5"/>
          <p:cNvSpPr/>
          <p:nvPr/>
        </p:nvSpPr>
        <p:spPr>
          <a:xfrm>
            <a:off x="2241577" y="5329610"/>
            <a:ext cx="3624044" cy="0"/>
          </a:xfrm>
          <a:custGeom>
            <a:avLst/>
            <a:gdLst/>
            <a:ahLst/>
            <a:cxnLst/>
            <a:rect l="l" t="t" r="r" b="b"/>
            <a:pathLst>
              <a:path w="1828800">
                <a:moveTo>
                  <a:pt x="0" y="0"/>
                </a:moveTo>
                <a:lnTo>
                  <a:pt x="1828800" y="0"/>
                </a:lnTo>
              </a:path>
            </a:pathLst>
          </a:custGeom>
          <a:ln w="5054">
            <a:solidFill>
              <a:srgbClr val="394B4E"/>
            </a:solidFill>
          </a:ln>
        </p:spPr>
        <p:txBody>
          <a:bodyPr wrap="square" lIns="0" tIns="0" rIns="0" bIns="0" rtlCol="0"/>
          <a:lstStyle/>
          <a:p>
            <a:endParaRPr sz="3567"/>
          </a:p>
        </p:txBody>
      </p:sp>
      <p:sp>
        <p:nvSpPr>
          <p:cNvPr id="6" name="object 6"/>
          <p:cNvSpPr txBox="1"/>
          <p:nvPr/>
        </p:nvSpPr>
        <p:spPr>
          <a:xfrm>
            <a:off x="2166076" y="5333914"/>
            <a:ext cx="7728777" cy="829800"/>
          </a:xfrm>
          <a:prstGeom prst="rect">
            <a:avLst/>
          </a:prstGeom>
        </p:spPr>
        <p:txBody>
          <a:bodyPr vert="horz" wrap="square" lIns="0" tIns="25167" rIns="0" bIns="0" rtlCol="0">
            <a:spAutoFit/>
          </a:bodyPr>
          <a:lstStyle/>
          <a:p>
            <a:pPr marL="75503" marR="60402" indent="67952">
              <a:lnSpc>
                <a:spcPct val="113399"/>
              </a:lnSpc>
              <a:spcBef>
                <a:spcPts val="198"/>
              </a:spcBef>
            </a:pPr>
            <a:r>
              <a:rPr sz="1784" spc="14" baseline="27777" dirty="0">
                <a:solidFill>
                  <a:srgbClr val="394B4E"/>
                </a:solidFill>
                <a:latin typeface="Arial"/>
                <a:cs typeface="Arial"/>
              </a:rPr>
              <a:t>4</a:t>
            </a:r>
            <a:r>
              <a:rPr sz="1585" spc="10" dirty="0">
                <a:solidFill>
                  <a:srgbClr val="22373A"/>
                </a:solidFill>
                <a:latin typeface="Arial"/>
                <a:cs typeface="Arial"/>
              </a:rPr>
              <a:t>Brad</a:t>
            </a:r>
            <a:r>
              <a:rPr sz="1585" spc="99" dirty="0">
                <a:solidFill>
                  <a:srgbClr val="22373A"/>
                </a:solidFill>
                <a:latin typeface="Arial"/>
                <a:cs typeface="Arial"/>
              </a:rPr>
              <a:t> </a:t>
            </a:r>
            <a:r>
              <a:rPr sz="1585" dirty="0">
                <a:solidFill>
                  <a:srgbClr val="22373A"/>
                </a:solidFill>
                <a:latin typeface="Arial"/>
                <a:cs typeface="Arial"/>
              </a:rPr>
              <a:t>Karp</a:t>
            </a:r>
            <a:r>
              <a:rPr sz="1585" spc="109" dirty="0">
                <a:solidFill>
                  <a:srgbClr val="22373A"/>
                </a:solidFill>
                <a:latin typeface="Arial"/>
                <a:cs typeface="Arial"/>
              </a:rPr>
              <a:t> </a:t>
            </a:r>
            <a:r>
              <a:rPr sz="1585" spc="-40" dirty="0">
                <a:solidFill>
                  <a:srgbClr val="22373A"/>
                </a:solidFill>
                <a:latin typeface="Arial"/>
                <a:cs typeface="Arial"/>
              </a:rPr>
              <a:t>and</a:t>
            </a:r>
            <a:r>
              <a:rPr sz="1585" spc="109" dirty="0">
                <a:solidFill>
                  <a:srgbClr val="22373A"/>
                </a:solidFill>
                <a:latin typeface="Arial"/>
                <a:cs typeface="Arial"/>
              </a:rPr>
              <a:t> </a:t>
            </a:r>
            <a:r>
              <a:rPr sz="1585" spc="-30" dirty="0">
                <a:solidFill>
                  <a:srgbClr val="22373A"/>
                </a:solidFill>
                <a:latin typeface="Arial"/>
                <a:cs typeface="Arial"/>
              </a:rPr>
              <a:t>Hsiang-Tsung</a:t>
            </a:r>
            <a:r>
              <a:rPr sz="1585" spc="109" dirty="0">
                <a:solidFill>
                  <a:srgbClr val="22373A"/>
                </a:solidFill>
                <a:latin typeface="Arial"/>
                <a:cs typeface="Arial"/>
              </a:rPr>
              <a:t> </a:t>
            </a:r>
            <a:r>
              <a:rPr sz="1585" spc="10" dirty="0">
                <a:solidFill>
                  <a:srgbClr val="22373A"/>
                </a:solidFill>
                <a:latin typeface="Arial"/>
                <a:cs typeface="Arial"/>
              </a:rPr>
              <a:t>Kung.</a:t>
            </a:r>
            <a:r>
              <a:rPr sz="1585" spc="297" dirty="0">
                <a:solidFill>
                  <a:srgbClr val="22373A"/>
                </a:solidFill>
                <a:latin typeface="Arial"/>
                <a:cs typeface="Arial"/>
              </a:rPr>
              <a:t> </a:t>
            </a:r>
            <a:r>
              <a:rPr sz="1585" dirty="0">
                <a:solidFill>
                  <a:srgbClr val="22373A"/>
                </a:solidFill>
                <a:latin typeface="Arial"/>
                <a:cs typeface="Arial"/>
              </a:rPr>
              <a:t>“GPSR:</a:t>
            </a:r>
            <a:r>
              <a:rPr sz="1585" spc="109" dirty="0">
                <a:solidFill>
                  <a:srgbClr val="22373A"/>
                </a:solidFill>
                <a:latin typeface="Arial"/>
                <a:cs typeface="Arial"/>
              </a:rPr>
              <a:t> </a:t>
            </a:r>
            <a:r>
              <a:rPr sz="1585" spc="-69" dirty="0">
                <a:solidFill>
                  <a:srgbClr val="22373A"/>
                </a:solidFill>
                <a:latin typeface="Arial"/>
                <a:cs typeface="Arial"/>
              </a:rPr>
              <a:t>Greedy</a:t>
            </a:r>
            <a:r>
              <a:rPr sz="1585" spc="109" dirty="0">
                <a:solidFill>
                  <a:srgbClr val="22373A"/>
                </a:solidFill>
                <a:latin typeface="Arial"/>
                <a:cs typeface="Arial"/>
              </a:rPr>
              <a:t> </a:t>
            </a:r>
            <a:r>
              <a:rPr sz="1585" spc="-10" dirty="0">
                <a:solidFill>
                  <a:srgbClr val="22373A"/>
                </a:solidFill>
                <a:latin typeface="Arial"/>
                <a:cs typeface="Arial"/>
              </a:rPr>
              <a:t>perimeter</a:t>
            </a:r>
            <a:r>
              <a:rPr sz="1585" spc="109" dirty="0">
                <a:solidFill>
                  <a:srgbClr val="22373A"/>
                </a:solidFill>
                <a:latin typeface="Arial"/>
                <a:cs typeface="Arial"/>
              </a:rPr>
              <a:t> </a:t>
            </a:r>
            <a:r>
              <a:rPr sz="1585" spc="-50" dirty="0">
                <a:solidFill>
                  <a:srgbClr val="22373A"/>
                </a:solidFill>
                <a:latin typeface="Arial"/>
                <a:cs typeface="Arial"/>
              </a:rPr>
              <a:t>stateless</a:t>
            </a:r>
            <a:r>
              <a:rPr sz="1585" spc="109" dirty="0">
                <a:solidFill>
                  <a:srgbClr val="22373A"/>
                </a:solidFill>
                <a:latin typeface="Arial"/>
                <a:cs typeface="Arial"/>
              </a:rPr>
              <a:t> </a:t>
            </a:r>
            <a:r>
              <a:rPr sz="1585" spc="20" dirty="0">
                <a:solidFill>
                  <a:srgbClr val="22373A"/>
                </a:solidFill>
                <a:latin typeface="Arial"/>
                <a:cs typeface="Arial"/>
              </a:rPr>
              <a:t>routing</a:t>
            </a:r>
            <a:r>
              <a:rPr sz="1585" spc="109" dirty="0">
                <a:solidFill>
                  <a:srgbClr val="22373A"/>
                </a:solidFill>
                <a:latin typeface="Arial"/>
                <a:cs typeface="Arial"/>
              </a:rPr>
              <a:t> </a:t>
            </a:r>
            <a:r>
              <a:rPr sz="1585" dirty="0">
                <a:solidFill>
                  <a:srgbClr val="22373A"/>
                </a:solidFill>
                <a:latin typeface="Arial"/>
                <a:cs typeface="Arial"/>
              </a:rPr>
              <a:t>for </a:t>
            </a:r>
            <a:r>
              <a:rPr sz="1585" spc="-404" dirty="0">
                <a:solidFill>
                  <a:srgbClr val="22373A"/>
                </a:solidFill>
                <a:latin typeface="Arial"/>
                <a:cs typeface="Arial"/>
              </a:rPr>
              <a:t> </a:t>
            </a:r>
            <a:r>
              <a:rPr sz="1585" spc="-59" dirty="0">
                <a:solidFill>
                  <a:srgbClr val="22373A"/>
                </a:solidFill>
                <a:latin typeface="Arial"/>
                <a:cs typeface="Arial"/>
              </a:rPr>
              <a:t>wireless</a:t>
            </a:r>
            <a:r>
              <a:rPr sz="1585" spc="-50" dirty="0">
                <a:solidFill>
                  <a:srgbClr val="22373A"/>
                </a:solidFill>
                <a:latin typeface="Arial"/>
                <a:cs typeface="Arial"/>
              </a:rPr>
              <a:t> </a:t>
            </a:r>
            <a:r>
              <a:rPr sz="1585" spc="-30" dirty="0">
                <a:solidFill>
                  <a:srgbClr val="22373A"/>
                </a:solidFill>
                <a:latin typeface="Arial"/>
                <a:cs typeface="Arial"/>
              </a:rPr>
              <a:t>networks”.</a:t>
            </a:r>
            <a:r>
              <a:rPr sz="1585" spc="-20" dirty="0">
                <a:solidFill>
                  <a:srgbClr val="22373A"/>
                </a:solidFill>
                <a:latin typeface="Arial"/>
                <a:cs typeface="Arial"/>
              </a:rPr>
              <a:t> </a:t>
            </a:r>
            <a:r>
              <a:rPr sz="1585" spc="10" dirty="0">
                <a:solidFill>
                  <a:srgbClr val="6E7B7D"/>
                </a:solidFill>
                <a:latin typeface="Arial"/>
                <a:cs typeface="Arial"/>
              </a:rPr>
              <a:t>In:</a:t>
            </a:r>
            <a:r>
              <a:rPr sz="1585" spc="20" dirty="0">
                <a:solidFill>
                  <a:srgbClr val="6E7B7D"/>
                </a:solidFill>
                <a:latin typeface="Arial"/>
                <a:cs typeface="Arial"/>
              </a:rPr>
              <a:t> </a:t>
            </a:r>
            <a:r>
              <a:rPr sz="1585" i="1" spc="-50" dirty="0">
                <a:solidFill>
                  <a:srgbClr val="6E7B7D"/>
                </a:solidFill>
                <a:latin typeface="Arial"/>
                <a:cs typeface="Arial"/>
              </a:rPr>
              <a:t>Proceedings</a:t>
            </a:r>
            <a:r>
              <a:rPr sz="1585" i="1" spc="-40" dirty="0">
                <a:solidFill>
                  <a:srgbClr val="6E7B7D"/>
                </a:solidFill>
                <a:latin typeface="Arial"/>
                <a:cs typeface="Arial"/>
              </a:rPr>
              <a:t> </a:t>
            </a:r>
            <a:r>
              <a:rPr sz="1585" i="1" spc="10" dirty="0">
                <a:solidFill>
                  <a:srgbClr val="6E7B7D"/>
                </a:solidFill>
                <a:latin typeface="Arial"/>
                <a:cs typeface="Arial"/>
              </a:rPr>
              <a:t>of </a:t>
            </a:r>
            <a:r>
              <a:rPr sz="1585" i="1" dirty="0">
                <a:solidFill>
                  <a:srgbClr val="6E7B7D"/>
                </a:solidFill>
                <a:latin typeface="Arial"/>
                <a:cs typeface="Arial"/>
              </a:rPr>
              <a:t>the </a:t>
            </a:r>
            <a:r>
              <a:rPr sz="1585" i="1" spc="30" dirty="0">
                <a:solidFill>
                  <a:srgbClr val="6E7B7D"/>
                </a:solidFill>
                <a:latin typeface="Arial"/>
                <a:cs typeface="Arial"/>
              </a:rPr>
              <a:t>6th </a:t>
            </a:r>
            <a:r>
              <a:rPr sz="1585" i="1" spc="-30" dirty="0">
                <a:solidFill>
                  <a:srgbClr val="6E7B7D"/>
                </a:solidFill>
                <a:latin typeface="Arial"/>
                <a:cs typeface="Arial"/>
              </a:rPr>
              <a:t>annual </a:t>
            </a:r>
            <a:r>
              <a:rPr sz="1585" i="1" spc="10" dirty="0">
                <a:solidFill>
                  <a:srgbClr val="6E7B7D"/>
                </a:solidFill>
                <a:latin typeface="Arial"/>
                <a:cs typeface="Arial"/>
              </a:rPr>
              <a:t>international </a:t>
            </a:r>
            <a:r>
              <a:rPr sz="1585" i="1" spc="-50" dirty="0">
                <a:solidFill>
                  <a:srgbClr val="6E7B7D"/>
                </a:solidFill>
                <a:latin typeface="Arial"/>
                <a:cs typeface="Arial"/>
              </a:rPr>
              <a:t>conference</a:t>
            </a:r>
            <a:r>
              <a:rPr sz="1585" i="1" spc="337" dirty="0">
                <a:solidFill>
                  <a:srgbClr val="6E7B7D"/>
                </a:solidFill>
                <a:latin typeface="Arial"/>
                <a:cs typeface="Arial"/>
              </a:rPr>
              <a:t> </a:t>
            </a:r>
            <a:r>
              <a:rPr sz="1585" i="1" spc="-30" dirty="0">
                <a:solidFill>
                  <a:srgbClr val="6E7B7D"/>
                </a:solidFill>
                <a:latin typeface="Arial"/>
                <a:cs typeface="Arial"/>
              </a:rPr>
              <a:t>on </a:t>
            </a:r>
            <a:r>
              <a:rPr sz="1585" i="1" spc="-20" dirty="0">
                <a:solidFill>
                  <a:srgbClr val="6E7B7D"/>
                </a:solidFill>
                <a:latin typeface="Arial"/>
                <a:cs typeface="Arial"/>
              </a:rPr>
              <a:t> </a:t>
            </a:r>
            <a:r>
              <a:rPr sz="1585" i="1" dirty="0">
                <a:solidFill>
                  <a:srgbClr val="6E7B7D"/>
                </a:solidFill>
                <a:latin typeface="Arial"/>
                <a:cs typeface="Arial"/>
              </a:rPr>
              <a:t>Mobile</a:t>
            </a:r>
            <a:r>
              <a:rPr sz="1585" i="1" spc="109" dirty="0">
                <a:solidFill>
                  <a:srgbClr val="6E7B7D"/>
                </a:solidFill>
                <a:latin typeface="Arial"/>
                <a:cs typeface="Arial"/>
              </a:rPr>
              <a:t> </a:t>
            </a:r>
            <a:r>
              <a:rPr sz="1585" i="1" dirty="0">
                <a:solidFill>
                  <a:srgbClr val="6E7B7D"/>
                </a:solidFill>
                <a:latin typeface="Arial"/>
                <a:cs typeface="Arial"/>
              </a:rPr>
              <a:t>computing</a:t>
            </a:r>
            <a:r>
              <a:rPr sz="1585" i="1" spc="109" dirty="0">
                <a:solidFill>
                  <a:srgbClr val="6E7B7D"/>
                </a:solidFill>
                <a:latin typeface="Arial"/>
                <a:cs typeface="Arial"/>
              </a:rPr>
              <a:t> </a:t>
            </a:r>
            <a:r>
              <a:rPr sz="1585" i="1" spc="-40" dirty="0">
                <a:solidFill>
                  <a:srgbClr val="6E7B7D"/>
                </a:solidFill>
                <a:latin typeface="Arial"/>
                <a:cs typeface="Arial"/>
              </a:rPr>
              <a:t>and</a:t>
            </a:r>
            <a:r>
              <a:rPr sz="1585" i="1" spc="109" dirty="0">
                <a:solidFill>
                  <a:srgbClr val="6E7B7D"/>
                </a:solidFill>
                <a:latin typeface="Arial"/>
                <a:cs typeface="Arial"/>
              </a:rPr>
              <a:t> </a:t>
            </a:r>
            <a:r>
              <a:rPr sz="1585" i="1" spc="-10" dirty="0">
                <a:solidFill>
                  <a:srgbClr val="6E7B7D"/>
                </a:solidFill>
                <a:latin typeface="Arial"/>
                <a:cs typeface="Arial"/>
              </a:rPr>
              <a:t>networking</a:t>
            </a:r>
            <a:r>
              <a:rPr sz="1585" spc="-10" dirty="0">
                <a:solidFill>
                  <a:srgbClr val="6E7B7D"/>
                </a:solidFill>
                <a:latin typeface="Arial"/>
                <a:cs typeface="Arial"/>
              </a:rPr>
              <a:t>.</a:t>
            </a:r>
            <a:r>
              <a:rPr sz="1585" spc="297" dirty="0">
                <a:solidFill>
                  <a:srgbClr val="6E7B7D"/>
                </a:solidFill>
                <a:latin typeface="Arial"/>
                <a:cs typeface="Arial"/>
              </a:rPr>
              <a:t> </a:t>
            </a:r>
            <a:r>
              <a:rPr sz="1585" spc="20" dirty="0">
                <a:solidFill>
                  <a:srgbClr val="6E7B7D"/>
                </a:solidFill>
                <a:latin typeface="Arial"/>
                <a:cs typeface="Arial"/>
              </a:rPr>
              <a:t>ACM.</a:t>
            </a:r>
            <a:r>
              <a:rPr sz="1585" spc="109" dirty="0">
                <a:solidFill>
                  <a:srgbClr val="6E7B7D"/>
                </a:solidFill>
                <a:latin typeface="Arial"/>
                <a:cs typeface="Arial"/>
              </a:rPr>
              <a:t> </a:t>
            </a:r>
            <a:r>
              <a:rPr sz="1585" spc="-30" dirty="0">
                <a:solidFill>
                  <a:srgbClr val="6E7B7D"/>
                </a:solidFill>
                <a:latin typeface="Arial"/>
                <a:cs typeface="Arial"/>
              </a:rPr>
              <a:t>2000,</a:t>
            </a:r>
            <a:r>
              <a:rPr sz="1585" spc="109" dirty="0">
                <a:solidFill>
                  <a:srgbClr val="6E7B7D"/>
                </a:solidFill>
                <a:latin typeface="Arial"/>
                <a:cs typeface="Arial"/>
              </a:rPr>
              <a:t> </a:t>
            </a:r>
            <a:r>
              <a:rPr sz="1585" spc="-10" dirty="0">
                <a:solidFill>
                  <a:srgbClr val="6E7B7D"/>
                </a:solidFill>
                <a:latin typeface="Arial"/>
                <a:cs typeface="Arial"/>
              </a:rPr>
              <a:t>pp.</a:t>
            </a:r>
            <a:r>
              <a:rPr sz="1585" spc="109" dirty="0">
                <a:solidFill>
                  <a:srgbClr val="6E7B7D"/>
                </a:solidFill>
                <a:latin typeface="Arial"/>
                <a:cs typeface="Arial"/>
              </a:rPr>
              <a:t> </a:t>
            </a:r>
            <a:r>
              <a:rPr sz="1585" spc="-40" dirty="0">
                <a:solidFill>
                  <a:srgbClr val="6E7B7D"/>
                </a:solidFill>
                <a:latin typeface="Arial"/>
                <a:cs typeface="Arial"/>
              </a:rPr>
              <a:t>243–254</a:t>
            </a:r>
            <a:r>
              <a:rPr sz="1585" spc="-40" dirty="0">
                <a:solidFill>
                  <a:srgbClr val="394B4E"/>
                </a:solidFill>
                <a:latin typeface="Arial"/>
                <a:cs typeface="Arial"/>
              </a:rPr>
              <a:t>.</a:t>
            </a:r>
            <a:endParaRPr sz="1585">
              <a:latin typeface="Arial"/>
              <a:cs typeface="Arial"/>
            </a:endParaRPr>
          </a:p>
        </p:txBody>
      </p:sp>
    </p:spTree>
  </p:cSld>
  <p:clrMapOvr>
    <a:masterClrMapping/>
  </p:clrMapOvr>
  <p:transition>
    <p:cut/>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109" dirty="0"/>
              <a:t>Geographical</a:t>
            </a:r>
            <a:r>
              <a:rPr spc="178" dirty="0"/>
              <a:t> </a:t>
            </a:r>
            <a:r>
              <a:rPr spc="-69" dirty="0"/>
              <a:t>Routing:</a:t>
            </a:r>
            <a:r>
              <a:rPr spc="446" dirty="0"/>
              <a:t> </a:t>
            </a:r>
            <a:r>
              <a:rPr spc="-89" dirty="0"/>
              <a:t>Overview</a:t>
            </a:r>
          </a:p>
        </p:txBody>
      </p:sp>
      <p:sp>
        <p:nvSpPr>
          <p:cNvPr id="3" name="object 3"/>
          <p:cNvSpPr txBox="1"/>
          <p:nvPr/>
        </p:nvSpPr>
        <p:spPr>
          <a:xfrm>
            <a:off x="2324216" y="1252108"/>
            <a:ext cx="8598342" cy="2635615"/>
          </a:xfrm>
          <a:prstGeom prst="rect">
            <a:avLst/>
          </a:prstGeom>
        </p:spPr>
        <p:txBody>
          <a:bodyPr vert="horz" wrap="square" lIns="0" tIns="25167" rIns="0" bIns="0" rtlCol="0">
            <a:spAutoFit/>
          </a:bodyPr>
          <a:lstStyle/>
          <a:p>
            <a:pPr marL="374997" marR="10067" indent="-351088">
              <a:lnSpc>
                <a:spcPct val="118000"/>
              </a:lnSpc>
              <a:spcBef>
                <a:spcPts val="198"/>
              </a:spcBef>
              <a:buFont typeface="Wingdings" pitchFamily="2" charset="2"/>
              <a:buChar char="q"/>
              <a:tabLst>
                <a:tab pos="376255" algn="l"/>
              </a:tabLst>
            </a:pPr>
            <a:r>
              <a:rPr sz="2400" spc="-79" dirty="0">
                <a:solidFill>
                  <a:srgbClr val="22373A"/>
                </a:solidFill>
                <a:cs typeface="Tahoma"/>
              </a:rPr>
              <a:t>Geographical</a:t>
            </a:r>
            <a:r>
              <a:rPr sz="2400" spc="20" dirty="0">
                <a:solidFill>
                  <a:srgbClr val="22373A"/>
                </a:solidFill>
                <a:cs typeface="Tahoma"/>
              </a:rPr>
              <a:t> </a:t>
            </a:r>
            <a:r>
              <a:rPr sz="2400" spc="-59" dirty="0">
                <a:solidFill>
                  <a:srgbClr val="22373A"/>
                </a:solidFill>
                <a:cs typeface="Tahoma"/>
              </a:rPr>
              <a:t>routing</a:t>
            </a:r>
            <a:r>
              <a:rPr sz="2400" spc="30" dirty="0">
                <a:solidFill>
                  <a:srgbClr val="22373A"/>
                </a:solidFill>
                <a:cs typeface="Tahoma"/>
              </a:rPr>
              <a:t> </a:t>
            </a:r>
            <a:r>
              <a:rPr sz="2400" spc="-69" dirty="0">
                <a:solidFill>
                  <a:srgbClr val="22373A"/>
                </a:solidFill>
                <a:cs typeface="Tahoma"/>
              </a:rPr>
              <a:t>is</a:t>
            </a:r>
            <a:r>
              <a:rPr sz="2400" spc="30" dirty="0">
                <a:solidFill>
                  <a:srgbClr val="22373A"/>
                </a:solidFill>
                <a:cs typeface="Tahoma"/>
              </a:rPr>
              <a:t> </a:t>
            </a:r>
            <a:r>
              <a:rPr sz="2400" spc="-109" dirty="0">
                <a:solidFill>
                  <a:srgbClr val="22373A"/>
                </a:solidFill>
                <a:cs typeface="Tahoma"/>
              </a:rPr>
              <a:t>a</a:t>
            </a:r>
            <a:r>
              <a:rPr sz="2400" spc="30" dirty="0">
                <a:solidFill>
                  <a:srgbClr val="22373A"/>
                </a:solidFill>
                <a:cs typeface="Tahoma"/>
              </a:rPr>
              <a:t> </a:t>
            </a:r>
            <a:r>
              <a:rPr sz="2400" spc="-159" dirty="0">
                <a:solidFill>
                  <a:srgbClr val="22373A"/>
                </a:solidFill>
                <a:cs typeface="Tahoma"/>
              </a:rPr>
              <a:t>way</a:t>
            </a:r>
            <a:r>
              <a:rPr sz="2400" spc="30" dirty="0">
                <a:solidFill>
                  <a:srgbClr val="22373A"/>
                </a:solidFill>
                <a:cs typeface="Tahoma"/>
              </a:rPr>
              <a:t> </a:t>
            </a:r>
            <a:r>
              <a:rPr sz="2400" spc="-69" dirty="0">
                <a:solidFill>
                  <a:srgbClr val="22373A"/>
                </a:solidFill>
                <a:cs typeface="Tahoma"/>
              </a:rPr>
              <a:t>of</a:t>
            </a:r>
            <a:r>
              <a:rPr sz="2400" spc="30" dirty="0">
                <a:solidFill>
                  <a:srgbClr val="22373A"/>
                </a:solidFill>
                <a:cs typeface="Tahoma"/>
              </a:rPr>
              <a:t> </a:t>
            </a:r>
            <a:r>
              <a:rPr sz="2400" spc="-59" dirty="0">
                <a:solidFill>
                  <a:srgbClr val="22373A"/>
                </a:solidFill>
                <a:cs typeface="Tahoma"/>
              </a:rPr>
              <a:t>routing</a:t>
            </a:r>
            <a:r>
              <a:rPr sz="2400" spc="30" dirty="0">
                <a:solidFill>
                  <a:srgbClr val="22373A"/>
                </a:solidFill>
                <a:cs typeface="Tahoma"/>
              </a:rPr>
              <a:t> </a:t>
            </a:r>
            <a:r>
              <a:rPr sz="2400" spc="-50" dirty="0">
                <a:solidFill>
                  <a:srgbClr val="22373A"/>
                </a:solidFill>
                <a:cs typeface="Tahoma"/>
              </a:rPr>
              <a:t>without</a:t>
            </a:r>
            <a:r>
              <a:rPr sz="2400" spc="30" dirty="0">
                <a:solidFill>
                  <a:srgbClr val="22373A"/>
                </a:solidFill>
                <a:cs typeface="Tahoma"/>
              </a:rPr>
              <a:t> </a:t>
            </a:r>
            <a:r>
              <a:rPr sz="2400" spc="-40" dirty="0">
                <a:solidFill>
                  <a:srgbClr val="22373A"/>
                </a:solidFill>
                <a:cs typeface="Tahoma"/>
              </a:rPr>
              <a:t>explicitly </a:t>
            </a:r>
            <a:r>
              <a:rPr sz="2400" spc="-654" dirty="0">
                <a:solidFill>
                  <a:srgbClr val="22373A"/>
                </a:solidFill>
                <a:cs typeface="Tahoma"/>
              </a:rPr>
              <a:t> </a:t>
            </a:r>
            <a:r>
              <a:rPr sz="2400" spc="-59" dirty="0">
                <a:solidFill>
                  <a:srgbClr val="22373A"/>
                </a:solidFill>
                <a:cs typeface="Tahoma"/>
              </a:rPr>
              <a:t>constructing</a:t>
            </a:r>
            <a:r>
              <a:rPr sz="2400" spc="20" dirty="0">
                <a:solidFill>
                  <a:srgbClr val="22373A"/>
                </a:solidFill>
                <a:cs typeface="Tahoma"/>
              </a:rPr>
              <a:t> </a:t>
            </a:r>
            <a:r>
              <a:rPr sz="2400" spc="-109" dirty="0">
                <a:solidFill>
                  <a:srgbClr val="22373A"/>
                </a:solidFill>
                <a:cs typeface="Tahoma"/>
              </a:rPr>
              <a:t>a</a:t>
            </a:r>
            <a:r>
              <a:rPr sz="2400" spc="30" dirty="0">
                <a:solidFill>
                  <a:srgbClr val="22373A"/>
                </a:solidFill>
                <a:cs typeface="Tahoma"/>
              </a:rPr>
              <a:t> </a:t>
            </a:r>
            <a:r>
              <a:rPr sz="2400" spc="-59" dirty="0">
                <a:solidFill>
                  <a:srgbClr val="22373A"/>
                </a:solidFill>
                <a:cs typeface="Tahoma"/>
              </a:rPr>
              <a:t>routing</a:t>
            </a:r>
            <a:r>
              <a:rPr sz="2400" spc="30" dirty="0">
                <a:solidFill>
                  <a:srgbClr val="22373A"/>
                </a:solidFill>
                <a:cs typeface="Tahoma"/>
              </a:rPr>
              <a:t> </a:t>
            </a:r>
            <a:r>
              <a:rPr sz="2400" spc="-99" dirty="0">
                <a:solidFill>
                  <a:srgbClr val="22373A"/>
                </a:solidFill>
                <a:cs typeface="Tahoma"/>
              </a:rPr>
              <a:t>tree</a:t>
            </a:r>
            <a:endParaRPr sz="2400" dirty="0">
              <a:cs typeface="Tahoma"/>
            </a:endParaRPr>
          </a:p>
          <a:p>
            <a:pPr marL="374997" marR="765095" indent="-351088">
              <a:lnSpc>
                <a:spcPct val="118000"/>
              </a:lnSpc>
              <a:buFont typeface="Wingdings" pitchFamily="2" charset="2"/>
              <a:buChar char="q"/>
              <a:tabLst>
                <a:tab pos="376255" algn="l"/>
              </a:tabLst>
            </a:pPr>
            <a:r>
              <a:rPr sz="2400" spc="-69" dirty="0">
                <a:solidFill>
                  <a:srgbClr val="22373A"/>
                </a:solidFill>
                <a:cs typeface="Tahoma"/>
              </a:rPr>
              <a:t>Decisions</a:t>
            </a:r>
            <a:r>
              <a:rPr sz="2400" spc="30" dirty="0">
                <a:solidFill>
                  <a:srgbClr val="22373A"/>
                </a:solidFill>
                <a:cs typeface="Tahoma"/>
              </a:rPr>
              <a:t> </a:t>
            </a:r>
            <a:r>
              <a:rPr sz="2400" spc="-139" dirty="0">
                <a:solidFill>
                  <a:srgbClr val="22373A"/>
                </a:solidFill>
                <a:cs typeface="Tahoma"/>
              </a:rPr>
              <a:t>are</a:t>
            </a:r>
            <a:r>
              <a:rPr sz="2400" spc="30" dirty="0">
                <a:solidFill>
                  <a:srgbClr val="22373A"/>
                </a:solidFill>
                <a:cs typeface="Tahoma"/>
              </a:rPr>
              <a:t> </a:t>
            </a:r>
            <a:r>
              <a:rPr sz="2400" spc="-89" dirty="0">
                <a:solidFill>
                  <a:srgbClr val="22373A"/>
                </a:solidFill>
                <a:cs typeface="Tahoma"/>
              </a:rPr>
              <a:t>taken</a:t>
            </a:r>
            <a:r>
              <a:rPr sz="2400" spc="40" dirty="0">
                <a:solidFill>
                  <a:srgbClr val="22373A"/>
                </a:solidFill>
                <a:cs typeface="Tahoma"/>
              </a:rPr>
              <a:t> </a:t>
            </a:r>
            <a:r>
              <a:rPr sz="2400" spc="-40" dirty="0">
                <a:solidFill>
                  <a:srgbClr val="22373A"/>
                </a:solidFill>
                <a:cs typeface="Tahoma"/>
              </a:rPr>
              <a:t>locally</a:t>
            </a:r>
            <a:r>
              <a:rPr sz="2400" spc="30" dirty="0">
                <a:solidFill>
                  <a:srgbClr val="22373A"/>
                </a:solidFill>
                <a:cs typeface="Tahoma"/>
              </a:rPr>
              <a:t> </a:t>
            </a:r>
            <a:r>
              <a:rPr sz="2400" spc="-129" dirty="0">
                <a:solidFill>
                  <a:srgbClr val="22373A"/>
                </a:solidFill>
                <a:cs typeface="Tahoma"/>
              </a:rPr>
              <a:t>based</a:t>
            </a:r>
            <a:r>
              <a:rPr sz="2400" spc="30" dirty="0">
                <a:solidFill>
                  <a:srgbClr val="22373A"/>
                </a:solidFill>
                <a:cs typeface="Tahoma"/>
              </a:rPr>
              <a:t> </a:t>
            </a:r>
            <a:r>
              <a:rPr sz="2400" spc="-109" dirty="0">
                <a:solidFill>
                  <a:srgbClr val="22373A"/>
                </a:solidFill>
                <a:cs typeface="Tahoma"/>
              </a:rPr>
              <a:t>on</a:t>
            </a:r>
            <a:r>
              <a:rPr sz="2400" spc="40" dirty="0">
                <a:solidFill>
                  <a:srgbClr val="22373A"/>
                </a:solidFill>
                <a:cs typeface="Tahoma"/>
              </a:rPr>
              <a:t> </a:t>
            </a:r>
            <a:r>
              <a:rPr sz="2400" spc="-89" dirty="0">
                <a:solidFill>
                  <a:srgbClr val="22373A"/>
                </a:solidFill>
                <a:cs typeface="Tahoma"/>
              </a:rPr>
              <a:t>co-ordinates</a:t>
            </a:r>
            <a:r>
              <a:rPr sz="2400" spc="30" dirty="0">
                <a:solidFill>
                  <a:srgbClr val="22373A"/>
                </a:solidFill>
                <a:cs typeface="Tahoma"/>
              </a:rPr>
              <a:t> </a:t>
            </a:r>
            <a:r>
              <a:rPr sz="2400" spc="-69" dirty="0">
                <a:solidFill>
                  <a:srgbClr val="22373A"/>
                </a:solidFill>
                <a:cs typeface="Tahoma"/>
              </a:rPr>
              <a:t>of </a:t>
            </a:r>
            <a:r>
              <a:rPr sz="2400" spc="-654" dirty="0">
                <a:solidFill>
                  <a:srgbClr val="22373A"/>
                </a:solidFill>
                <a:cs typeface="Tahoma"/>
              </a:rPr>
              <a:t> </a:t>
            </a:r>
            <a:r>
              <a:rPr sz="2400" spc="-89" dirty="0">
                <a:solidFill>
                  <a:srgbClr val="22373A"/>
                </a:solidFill>
                <a:cs typeface="Tahoma"/>
              </a:rPr>
              <a:t>neighbouring</a:t>
            </a:r>
            <a:r>
              <a:rPr sz="2400" spc="20" dirty="0">
                <a:solidFill>
                  <a:srgbClr val="22373A"/>
                </a:solidFill>
                <a:cs typeface="Tahoma"/>
              </a:rPr>
              <a:t> </a:t>
            </a:r>
            <a:r>
              <a:rPr sz="2400" spc="-119" dirty="0">
                <a:solidFill>
                  <a:srgbClr val="22373A"/>
                </a:solidFill>
                <a:cs typeface="Tahoma"/>
              </a:rPr>
              <a:t>nodes</a:t>
            </a:r>
            <a:endParaRPr sz="2400" dirty="0">
              <a:cs typeface="Tahoma"/>
            </a:endParaRPr>
          </a:p>
          <a:p>
            <a:pPr marL="374997" indent="-351088">
              <a:spcBef>
                <a:spcPts val="476"/>
              </a:spcBef>
              <a:buFont typeface="Wingdings" pitchFamily="2" charset="2"/>
              <a:buChar char="q"/>
              <a:tabLst>
                <a:tab pos="376255" algn="l"/>
              </a:tabLst>
            </a:pPr>
            <a:r>
              <a:rPr sz="2400" spc="-79" dirty="0">
                <a:solidFill>
                  <a:srgbClr val="22373A"/>
                </a:solidFill>
                <a:cs typeface="Tahoma"/>
              </a:rPr>
              <a:t>Handles</a:t>
            </a:r>
            <a:r>
              <a:rPr sz="2400" spc="-10" dirty="0">
                <a:solidFill>
                  <a:srgbClr val="22373A"/>
                </a:solidFill>
                <a:cs typeface="Tahoma"/>
              </a:rPr>
              <a:t> </a:t>
            </a:r>
            <a:r>
              <a:rPr sz="2400" spc="-109" dirty="0">
                <a:solidFill>
                  <a:srgbClr val="22373A"/>
                </a:solidFill>
                <a:cs typeface="Tahoma"/>
              </a:rPr>
              <a:t>node</a:t>
            </a:r>
            <a:r>
              <a:rPr sz="2400" spc="-10" dirty="0">
                <a:solidFill>
                  <a:srgbClr val="22373A"/>
                </a:solidFill>
                <a:cs typeface="Tahoma"/>
              </a:rPr>
              <a:t> </a:t>
            </a:r>
            <a:r>
              <a:rPr sz="2400" spc="-50" dirty="0">
                <a:solidFill>
                  <a:srgbClr val="22373A"/>
                </a:solidFill>
                <a:cs typeface="Tahoma"/>
              </a:rPr>
              <a:t>mobility</a:t>
            </a:r>
            <a:r>
              <a:rPr sz="2400" spc="-10" dirty="0">
                <a:solidFill>
                  <a:srgbClr val="22373A"/>
                </a:solidFill>
                <a:cs typeface="Tahoma"/>
              </a:rPr>
              <a:t> </a:t>
            </a:r>
            <a:r>
              <a:rPr sz="2400" spc="-79" dirty="0">
                <a:solidFill>
                  <a:srgbClr val="22373A"/>
                </a:solidFill>
                <a:cs typeface="Tahoma"/>
              </a:rPr>
              <a:t>elegantly</a:t>
            </a:r>
            <a:endParaRPr sz="2400" dirty="0">
              <a:cs typeface="Tahoma"/>
            </a:endParaRPr>
          </a:p>
          <a:p>
            <a:pPr marL="374997" indent="-351088">
              <a:spcBef>
                <a:spcPts val="476"/>
              </a:spcBef>
              <a:buFont typeface="Wingdings" pitchFamily="2" charset="2"/>
              <a:buChar char="q"/>
              <a:tabLst>
                <a:tab pos="376255" algn="l"/>
              </a:tabLst>
            </a:pPr>
            <a:r>
              <a:rPr sz="2400" spc="-79" dirty="0">
                <a:solidFill>
                  <a:srgbClr val="22373A"/>
                </a:solidFill>
                <a:cs typeface="Tahoma"/>
              </a:rPr>
              <a:t>Does</a:t>
            </a:r>
            <a:r>
              <a:rPr sz="2400" spc="20" dirty="0">
                <a:solidFill>
                  <a:srgbClr val="22373A"/>
                </a:solidFill>
                <a:cs typeface="Tahoma"/>
              </a:rPr>
              <a:t> </a:t>
            </a:r>
            <a:r>
              <a:rPr sz="2400" spc="-99" dirty="0">
                <a:solidFill>
                  <a:srgbClr val="22373A"/>
                </a:solidFill>
                <a:cs typeface="Tahoma"/>
              </a:rPr>
              <a:t>require</a:t>
            </a:r>
            <a:r>
              <a:rPr sz="2400" spc="30" dirty="0">
                <a:solidFill>
                  <a:srgbClr val="22373A"/>
                </a:solidFill>
                <a:cs typeface="Tahoma"/>
              </a:rPr>
              <a:t> </a:t>
            </a:r>
            <a:r>
              <a:rPr sz="2400" spc="-40" dirty="0">
                <a:solidFill>
                  <a:srgbClr val="22373A"/>
                </a:solidFill>
                <a:cs typeface="Tahoma"/>
              </a:rPr>
              <a:t>location</a:t>
            </a:r>
            <a:r>
              <a:rPr sz="2400" spc="30" dirty="0">
                <a:solidFill>
                  <a:srgbClr val="22373A"/>
                </a:solidFill>
                <a:cs typeface="Tahoma"/>
              </a:rPr>
              <a:t> </a:t>
            </a:r>
            <a:r>
              <a:rPr sz="2400" spc="-69" dirty="0">
                <a:solidFill>
                  <a:srgbClr val="22373A"/>
                </a:solidFill>
                <a:cs typeface="Tahoma"/>
              </a:rPr>
              <a:t>of</a:t>
            </a:r>
            <a:r>
              <a:rPr sz="2400" spc="20" dirty="0">
                <a:solidFill>
                  <a:srgbClr val="22373A"/>
                </a:solidFill>
                <a:cs typeface="Tahoma"/>
              </a:rPr>
              <a:t> </a:t>
            </a:r>
            <a:r>
              <a:rPr sz="2400" spc="-30" dirty="0">
                <a:solidFill>
                  <a:srgbClr val="22373A"/>
                </a:solidFill>
                <a:cs typeface="Tahoma"/>
              </a:rPr>
              <a:t>all</a:t>
            </a:r>
            <a:r>
              <a:rPr sz="2400" spc="30" dirty="0">
                <a:solidFill>
                  <a:srgbClr val="22373A"/>
                </a:solidFill>
                <a:cs typeface="Tahoma"/>
              </a:rPr>
              <a:t> </a:t>
            </a:r>
            <a:r>
              <a:rPr sz="2400" spc="-119" dirty="0">
                <a:solidFill>
                  <a:srgbClr val="22373A"/>
                </a:solidFill>
                <a:cs typeface="Tahoma"/>
              </a:rPr>
              <a:t>nodes</a:t>
            </a:r>
            <a:r>
              <a:rPr sz="2400" spc="30" dirty="0">
                <a:solidFill>
                  <a:srgbClr val="22373A"/>
                </a:solidFill>
                <a:cs typeface="Tahoma"/>
              </a:rPr>
              <a:t> </a:t>
            </a:r>
            <a:r>
              <a:rPr sz="2400" spc="-30" dirty="0">
                <a:solidFill>
                  <a:srgbClr val="22373A"/>
                </a:solidFill>
                <a:cs typeface="Tahoma"/>
              </a:rPr>
              <a:t>to</a:t>
            </a:r>
            <a:r>
              <a:rPr sz="2400" spc="20" dirty="0">
                <a:solidFill>
                  <a:srgbClr val="22373A"/>
                </a:solidFill>
                <a:cs typeface="Tahoma"/>
              </a:rPr>
              <a:t> </a:t>
            </a:r>
            <a:r>
              <a:rPr sz="2400" spc="-109" dirty="0">
                <a:solidFill>
                  <a:srgbClr val="22373A"/>
                </a:solidFill>
                <a:cs typeface="Tahoma"/>
              </a:rPr>
              <a:t>be</a:t>
            </a:r>
            <a:r>
              <a:rPr sz="2400" spc="30" dirty="0">
                <a:solidFill>
                  <a:srgbClr val="22373A"/>
                </a:solidFill>
                <a:cs typeface="Tahoma"/>
              </a:rPr>
              <a:t> </a:t>
            </a:r>
            <a:r>
              <a:rPr sz="2400" spc="-109" dirty="0">
                <a:solidFill>
                  <a:srgbClr val="22373A"/>
                </a:solidFill>
                <a:cs typeface="Tahoma"/>
              </a:rPr>
              <a:t>known</a:t>
            </a:r>
            <a:endParaRPr sz="2400" dirty="0">
              <a:cs typeface="Tahoma"/>
            </a:endParaRPr>
          </a:p>
        </p:txBody>
      </p:sp>
    </p:spTree>
  </p:cSld>
  <p:clrMapOvr>
    <a:masterClrMapping/>
  </p:clrMapOvr>
  <p:transition>
    <p:cu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75503">
              <a:lnSpc>
                <a:spcPct val="100000"/>
              </a:lnSpc>
              <a:spcBef>
                <a:spcPts val="188"/>
              </a:spcBef>
            </a:pPr>
            <a:r>
              <a:rPr spc="-79" dirty="0"/>
              <a:t>Routing</a:t>
            </a:r>
            <a:r>
              <a:rPr spc="198" dirty="0"/>
              <a:t> </a:t>
            </a:r>
            <a:r>
              <a:rPr spc="-59" dirty="0"/>
              <a:t>Tree:</a:t>
            </a:r>
            <a:r>
              <a:rPr spc="486" dirty="0"/>
              <a:t> </a:t>
            </a:r>
            <a:r>
              <a:rPr spc="-79" dirty="0"/>
              <a:t>Collection</a:t>
            </a:r>
            <a:r>
              <a:rPr spc="208" dirty="0"/>
              <a:t> </a:t>
            </a:r>
            <a:r>
              <a:rPr spc="-59" dirty="0"/>
              <a:t>Tree</a:t>
            </a:r>
            <a:r>
              <a:rPr spc="198" dirty="0"/>
              <a:t> </a:t>
            </a:r>
            <a:r>
              <a:rPr spc="-50" dirty="0"/>
              <a:t>Protocol</a:t>
            </a:r>
            <a:r>
              <a:rPr sz="2378" b="0" spc="-73" baseline="31250" dirty="0">
                <a:latin typeface="Arial"/>
                <a:cs typeface="Arial"/>
              </a:rPr>
              <a:t>5</a:t>
            </a:r>
            <a:endParaRPr sz="2378" baseline="31250">
              <a:latin typeface="Arial"/>
              <a:cs typeface="Arial"/>
            </a:endParaRPr>
          </a:p>
        </p:txBody>
      </p:sp>
      <p:sp>
        <p:nvSpPr>
          <p:cNvPr id="3" name="object 3"/>
          <p:cNvSpPr txBox="1"/>
          <p:nvPr/>
        </p:nvSpPr>
        <p:spPr>
          <a:xfrm>
            <a:off x="2743132" y="1657679"/>
            <a:ext cx="7389023" cy="2125423"/>
          </a:xfrm>
          <a:prstGeom prst="rect">
            <a:avLst/>
          </a:prstGeom>
        </p:spPr>
        <p:txBody>
          <a:bodyPr vert="horz" wrap="square" lIns="0" tIns="85568" rIns="0" bIns="0" rtlCol="0">
            <a:spAutoFit/>
          </a:bodyPr>
          <a:lstStyle/>
          <a:p>
            <a:pPr marL="374997" indent="-351088">
              <a:spcBef>
                <a:spcPts val="674"/>
              </a:spcBef>
              <a:buFont typeface="Wingdings" pitchFamily="2" charset="2"/>
              <a:buChar char="q"/>
              <a:tabLst>
                <a:tab pos="376255" algn="l"/>
              </a:tabLst>
            </a:pPr>
            <a:r>
              <a:rPr sz="2400" spc="-99" dirty="0">
                <a:solidFill>
                  <a:srgbClr val="22373A"/>
                </a:solidFill>
                <a:cs typeface="Tahoma"/>
              </a:rPr>
              <a:t>Degenerate</a:t>
            </a:r>
            <a:r>
              <a:rPr sz="2400" spc="20" dirty="0">
                <a:solidFill>
                  <a:srgbClr val="22373A"/>
                </a:solidFill>
                <a:cs typeface="Tahoma"/>
              </a:rPr>
              <a:t> </a:t>
            </a:r>
            <a:r>
              <a:rPr sz="2400" spc="-99" dirty="0">
                <a:solidFill>
                  <a:srgbClr val="22373A"/>
                </a:solidFill>
                <a:cs typeface="Tahoma"/>
              </a:rPr>
              <a:t>form</a:t>
            </a:r>
            <a:r>
              <a:rPr sz="2400" spc="30" dirty="0">
                <a:solidFill>
                  <a:srgbClr val="22373A"/>
                </a:solidFill>
                <a:cs typeface="Tahoma"/>
              </a:rPr>
              <a:t> </a:t>
            </a:r>
            <a:r>
              <a:rPr sz="2400" spc="-69" dirty="0">
                <a:solidFill>
                  <a:srgbClr val="22373A"/>
                </a:solidFill>
                <a:cs typeface="Tahoma"/>
              </a:rPr>
              <a:t>of</a:t>
            </a:r>
            <a:r>
              <a:rPr sz="2400" spc="30" dirty="0">
                <a:solidFill>
                  <a:srgbClr val="22373A"/>
                </a:solidFill>
                <a:cs typeface="Tahoma"/>
              </a:rPr>
              <a:t> </a:t>
            </a:r>
            <a:r>
              <a:rPr sz="2400" spc="-109" dirty="0">
                <a:solidFill>
                  <a:srgbClr val="22373A"/>
                </a:solidFill>
                <a:cs typeface="Tahoma"/>
              </a:rPr>
              <a:t>a</a:t>
            </a:r>
            <a:r>
              <a:rPr sz="2400" spc="30" dirty="0">
                <a:solidFill>
                  <a:srgbClr val="22373A"/>
                </a:solidFill>
                <a:cs typeface="Tahoma"/>
              </a:rPr>
              <a:t> </a:t>
            </a:r>
            <a:r>
              <a:rPr sz="2400" spc="-139" dirty="0">
                <a:solidFill>
                  <a:srgbClr val="22373A"/>
                </a:solidFill>
                <a:cs typeface="Tahoma"/>
              </a:rPr>
              <a:t>mesh</a:t>
            </a:r>
            <a:r>
              <a:rPr sz="2400" spc="30" dirty="0">
                <a:solidFill>
                  <a:srgbClr val="22373A"/>
                </a:solidFill>
                <a:cs typeface="Tahoma"/>
              </a:rPr>
              <a:t> </a:t>
            </a:r>
            <a:r>
              <a:rPr sz="2400" spc="-109" dirty="0">
                <a:solidFill>
                  <a:srgbClr val="22373A"/>
                </a:solidFill>
                <a:cs typeface="Tahoma"/>
              </a:rPr>
              <a:t>network</a:t>
            </a:r>
            <a:r>
              <a:rPr sz="2400" spc="30" dirty="0">
                <a:solidFill>
                  <a:srgbClr val="22373A"/>
                </a:solidFill>
                <a:cs typeface="Tahoma"/>
              </a:rPr>
              <a:t> </a:t>
            </a:r>
            <a:r>
              <a:rPr sz="2400" spc="-50" dirty="0">
                <a:solidFill>
                  <a:srgbClr val="22373A"/>
                </a:solidFill>
                <a:cs typeface="Tahoma"/>
              </a:rPr>
              <a:t>with</a:t>
            </a:r>
            <a:r>
              <a:rPr sz="2400" spc="30" dirty="0">
                <a:solidFill>
                  <a:srgbClr val="22373A"/>
                </a:solidFill>
                <a:cs typeface="Tahoma"/>
              </a:rPr>
              <a:t> </a:t>
            </a:r>
            <a:r>
              <a:rPr sz="2400" spc="-109" dirty="0">
                <a:solidFill>
                  <a:srgbClr val="22373A"/>
                </a:solidFill>
                <a:cs typeface="Tahoma"/>
              </a:rPr>
              <a:t>a</a:t>
            </a:r>
            <a:r>
              <a:rPr sz="2400" spc="20" dirty="0">
                <a:solidFill>
                  <a:srgbClr val="22373A"/>
                </a:solidFill>
                <a:cs typeface="Tahoma"/>
              </a:rPr>
              <a:t> </a:t>
            </a:r>
            <a:r>
              <a:rPr sz="2400" spc="-89" dirty="0">
                <a:solidFill>
                  <a:srgbClr val="22373A"/>
                </a:solidFill>
                <a:cs typeface="Tahoma"/>
              </a:rPr>
              <a:t>single</a:t>
            </a:r>
            <a:r>
              <a:rPr sz="2400" spc="30" dirty="0">
                <a:solidFill>
                  <a:srgbClr val="22373A"/>
                </a:solidFill>
                <a:cs typeface="Tahoma"/>
              </a:rPr>
              <a:t> </a:t>
            </a:r>
            <a:r>
              <a:rPr sz="2400" spc="-69" dirty="0">
                <a:solidFill>
                  <a:srgbClr val="22373A"/>
                </a:solidFill>
                <a:cs typeface="Tahoma"/>
              </a:rPr>
              <a:t>destination</a:t>
            </a:r>
            <a:endParaRPr sz="2400" dirty="0">
              <a:cs typeface="Tahoma"/>
            </a:endParaRPr>
          </a:p>
          <a:p>
            <a:pPr marL="374997" indent="-351088">
              <a:spcBef>
                <a:spcPts val="466"/>
              </a:spcBef>
              <a:buFont typeface="Wingdings" pitchFamily="2" charset="2"/>
              <a:buChar char="q"/>
              <a:tabLst>
                <a:tab pos="376255" algn="l"/>
              </a:tabLst>
            </a:pPr>
            <a:r>
              <a:rPr sz="2400" spc="50" dirty="0">
                <a:solidFill>
                  <a:srgbClr val="22373A"/>
                </a:solidFill>
                <a:cs typeface="Tahoma"/>
              </a:rPr>
              <a:t>All</a:t>
            </a:r>
            <a:r>
              <a:rPr sz="2400" spc="40" dirty="0">
                <a:solidFill>
                  <a:srgbClr val="22373A"/>
                </a:solidFill>
                <a:cs typeface="Tahoma"/>
              </a:rPr>
              <a:t> </a:t>
            </a:r>
            <a:r>
              <a:rPr sz="2400" spc="-69" dirty="0">
                <a:solidFill>
                  <a:srgbClr val="22373A"/>
                </a:solidFill>
                <a:cs typeface="Tahoma"/>
              </a:rPr>
              <a:t>data</a:t>
            </a:r>
            <a:r>
              <a:rPr sz="2400" spc="40" dirty="0">
                <a:solidFill>
                  <a:srgbClr val="22373A"/>
                </a:solidFill>
                <a:cs typeface="Tahoma"/>
              </a:rPr>
              <a:t> </a:t>
            </a:r>
            <a:r>
              <a:rPr sz="2400" spc="-89" dirty="0">
                <a:solidFill>
                  <a:srgbClr val="22373A"/>
                </a:solidFill>
                <a:cs typeface="Tahoma"/>
              </a:rPr>
              <a:t>concentrates</a:t>
            </a:r>
            <a:r>
              <a:rPr sz="2400" spc="40" dirty="0">
                <a:solidFill>
                  <a:srgbClr val="22373A"/>
                </a:solidFill>
                <a:cs typeface="Tahoma"/>
              </a:rPr>
              <a:t> </a:t>
            </a:r>
            <a:r>
              <a:rPr sz="2400" spc="-30" dirty="0">
                <a:solidFill>
                  <a:srgbClr val="22373A"/>
                </a:solidFill>
                <a:cs typeface="Tahoma"/>
              </a:rPr>
              <a:t>at</a:t>
            </a:r>
            <a:r>
              <a:rPr sz="2400" spc="50" dirty="0">
                <a:solidFill>
                  <a:srgbClr val="22373A"/>
                </a:solidFill>
                <a:cs typeface="Tahoma"/>
              </a:rPr>
              <a:t> </a:t>
            </a:r>
            <a:r>
              <a:rPr sz="2400" spc="-109" dirty="0">
                <a:solidFill>
                  <a:srgbClr val="22373A"/>
                </a:solidFill>
                <a:cs typeface="Tahoma"/>
              </a:rPr>
              <a:t>a</a:t>
            </a:r>
            <a:r>
              <a:rPr sz="2400" spc="40" dirty="0">
                <a:solidFill>
                  <a:srgbClr val="22373A"/>
                </a:solidFill>
                <a:cs typeface="Tahoma"/>
              </a:rPr>
              <a:t> </a:t>
            </a:r>
            <a:r>
              <a:rPr sz="2400" spc="-89" dirty="0">
                <a:solidFill>
                  <a:srgbClr val="22373A"/>
                </a:solidFill>
                <a:cs typeface="Tahoma"/>
              </a:rPr>
              <a:t>single</a:t>
            </a:r>
            <a:r>
              <a:rPr sz="2400" spc="40" dirty="0">
                <a:solidFill>
                  <a:srgbClr val="22373A"/>
                </a:solidFill>
                <a:cs typeface="Tahoma"/>
              </a:rPr>
              <a:t> </a:t>
            </a:r>
            <a:r>
              <a:rPr sz="2400" spc="-40" dirty="0">
                <a:solidFill>
                  <a:srgbClr val="22373A"/>
                </a:solidFill>
                <a:cs typeface="Tahoma"/>
              </a:rPr>
              <a:t>point</a:t>
            </a:r>
            <a:r>
              <a:rPr sz="2400" spc="40" dirty="0">
                <a:solidFill>
                  <a:srgbClr val="22373A"/>
                </a:solidFill>
                <a:cs typeface="Tahoma"/>
              </a:rPr>
              <a:t> </a:t>
            </a:r>
            <a:r>
              <a:rPr sz="2400" spc="-69" dirty="0">
                <a:solidFill>
                  <a:srgbClr val="22373A"/>
                </a:solidFill>
                <a:cs typeface="Tahoma"/>
              </a:rPr>
              <a:t>(basestation)</a:t>
            </a:r>
            <a:endParaRPr sz="2400" dirty="0">
              <a:cs typeface="Tahoma"/>
            </a:endParaRPr>
          </a:p>
          <a:p>
            <a:pPr marL="374997" indent="-351088">
              <a:spcBef>
                <a:spcPts val="476"/>
              </a:spcBef>
              <a:buFont typeface="Wingdings" pitchFamily="2" charset="2"/>
              <a:buChar char="q"/>
              <a:tabLst>
                <a:tab pos="376255" algn="l"/>
              </a:tabLst>
            </a:pPr>
            <a:r>
              <a:rPr sz="2400" spc="-59" dirty="0">
                <a:solidFill>
                  <a:srgbClr val="22373A"/>
                </a:solidFill>
                <a:cs typeface="Tahoma"/>
              </a:rPr>
              <a:t>Basestation</a:t>
            </a:r>
            <a:r>
              <a:rPr sz="2400" dirty="0">
                <a:solidFill>
                  <a:srgbClr val="22373A"/>
                </a:solidFill>
                <a:cs typeface="Tahoma"/>
              </a:rPr>
              <a:t> </a:t>
            </a:r>
            <a:r>
              <a:rPr sz="2400" spc="-119" dirty="0">
                <a:solidFill>
                  <a:srgbClr val="22373A"/>
                </a:solidFill>
                <a:cs typeface="Tahoma"/>
              </a:rPr>
              <a:t>has</a:t>
            </a:r>
            <a:r>
              <a:rPr sz="2400" spc="10" dirty="0">
                <a:solidFill>
                  <a:srgbClr val="22373A"/>
                </a:solidFill>
                <a:cs typeface="Tahoma"/>
              </a:rPr>
              <a:t> </a:t>
            </a:r>
            <a:r>
              <a:rPr sz="2400" spc="-109" dirty="0">
                <a:solidFill>
                  <a:srgbClr val="22373A"/>
                </a:solidFill>
                <a:cs typeface="Tahoma"/>
              </a:rPr>
              <a:t>a</a:t>
            </a:r>
            <a:r>
              <a:rPr sz="2400" spc="10" dirty="0">
                <a:solidFill>
                  <a:srgbClr val="22373A"/>
                </a:solidFill>
                <a:cs typeface="Tahoma"/>
              </a:rPr>
              <a:t> </a:t>
            </a:r>
            <a:r>
              <a:rPr sz="2400" spc="-30" dirty="0">
                <a:solidFill>
                  <a:srgbClr val="22373A"/>
                </a:solidFill>
                <a:cs typeface="Tahoma"/>
              </a:rPr>
              <a:t>cost/metric</a:t>
            </a:r>
            <a:r>
              <a:rPr sz="2400" spc="10" dirty="0">
                <a:solidFill>
                  <a:srgbClr val="22373A"/>
                </a:solidFill>
                <a:cs typeface="Tahoma"/>
              </a:rPr>
              <a:t> </a:t>
            </a:r>
            <a:r>
              <a:rPr sz="2400" spc="-69" dirty="0">
                <a:solidFill>
                  <a:srgbClr val="22373A"/>
                </a:solidFill>
                <a:cs typeface="Tahoma"/>
              </a:rPr>
              <a:t>of</a:t>
            </a:r>
            <a:r>
              <a:rPr sz="2400" spc="10" dirty="0">
                <a:solidFill>
                  <a:srgbClr val="22373A"/>
                </a:solidFill>
                <a:cs typeface="Tahoma"/>
              </a:rPr>
              <a:t> </a:t>
            </a:r>
            <a:r>
              <a:rPr sz="2400" spc="-109" dirty="0">
                <a:solidFill>
                  <a:srgbClr val="22373A"/>
                </a:solidFill>
                <a:cs typeface="Tahoma"/>
              </a:rPr>
              <a:t>0</a:t>
            </a:r>
            <a:endParaRPr sz="2400" dirty="0">
              <a:cs typeface="Tahoma"/>
            </a:endParaRPr>
          </a:p>
          <a:p>
            <a:pPr marL="374997" indent="-351088">
              <a:spcBef>
                <a:spcPts val="476"/>
              </a:spcBef>
              <a:buFont typeface="Wingdings" pitchFamily="2" charset="2"/>
              <a:buChar char="q"/>
              <a:tabLst>
                <a:tab pos="376255" algn="l"/>
              </a:tabLst>
            </a:pPr>
            <a:r>
              <a:rPr sz="2400" spc="-79" dirty="0">
                <a:solidFill>
                  <a:srgbClr val="22373A"/>
                </a:solidFill>
                <a:cs typeface="Tahoma"/>
              </a:rPr>
              <a:t>Nodes</a:t>
            </a:r>
            <a:r>
              <a:rPr sz="2400" spc="20" dirty="0">
                <a:solidFill>
                  <a:srgbClr val="22373A"/>
                </a:solidFill>
                <a:cs typeface="Tahoma"/>
              </a:rPr>
              <a:t> </a:t>
            </a:r>
            <a:r>
              <a:rPr sz="2400" spc="-20" dirty="0">
                <a:solidFill>
                  <a:srgbClr val="22373A"/>
                </a:solidFill>
                <a:cs typeface="Tahoma"/>
              </a:rPr>
              <a:t>don’t</a:t>
            </a:r>
            <a:r>
              <a:rPr sz="2400" spc="30" dirty="0">
                <a:solidFill>
                  <a:srgbClr val="22373A"/>
                </a:solidFill>
                <a:cs typeface="Tahoma"/>
              </a:rPr>
              <a:t> </a:t>
            </a:r>
            <a:r>
              <a:rPr sz="2400" spc="-149" dirty="0">
                <a:solidFill>
                  <a:srgbClr val="22373A"/>
                </a:solidFill>
                <a:cs typeface="Tahoma"/>
              </a:rPr>
              <a:t>need</a:t>
            </a:r>
            <a:r>
              <a:rPr sz="2400" spc="20" dirty="0">
                <a:solidFill>
                  <a:srgbClr val="22373A"/>
                </a:solidFill>
                <a:cs typeface="Tahoma"/>
              </a:rPr>
              <a:t> </a:t>
            </a:r>
            <a:r>
              <a:rPr sz="2400" spc="-30" dirty="0">
                <a:solidFill>
                  <a:srgbClr val="22373A"/>
                </a:solidFill>
                <a:cs typeface="Tahoma"/>
              </a:rPr>
              <a:t>to</a:t>
            </a:r>
            <a:r>
              <a:rPr sz="2400" spc="30" dirty="0">
                <a:solidFill>
                  <a:srgbClr val="22373A"/>
                </a:solidFill>
                <a:cs typeface="Tahoma"/>
              </a:rPr>
              <a:t> </a:t>
            </a:r>
            <a:r>
              <a:rPr sz="2400" spc="-119" dirty="0">
                <a:solidFill>
                  <a:srgbClr val="22373A"/>
                </a:solidFill>
                <a:cs typeface="Tahoma"/>
              </a:rPr>
              <a:t>know</a:t>
            </a:r>
            <a:r>
              <a:rPr sz="2400" spc="30" dirty="0">
                <a:solidFill>
                  <a:srgbClr val="22373A"/>
                </a:solidFill>
                <a:cs typeface="Tahoma"/>
              </a:rPr>
              <a:t> </a:t>
            </a:r>
            <a:r>
              <a:rPr sz="2400" spc="-79" dirty="0">
                <a:solidFill>
                  <a:srgbClr val="22373A"/>
                </a:solidFill>
                <a:cs typeface="Tahoma"/>
              </a:rPr>
              <a:t>basestation</a:t>
            </a:r>
            <a:r>
              <a:rPr sz="2400" spc="20" dirty="0">
                <a:solidFill>
                  <a:srgbClr val="22373A"/>
                </a:solidFill>
                <a:cs typeface="Tahoma"/>
              </a:rPr>
              <a:t> </a:t>
            </a:r>
            <a:r>
              <a:rPr sz="2400" spc="-69" dirty="0">
                <a:solidFill>
                  <a:srgbClr val="22373A"/>
                </a:solidFill>
                <a:cs typeface="Tahoma"/>
              </a:rPr>
              <a:t>ID</a:t>
            </a:r>
            <a:r>
              <a:rPr sz="2400" spc="30" dirty="0">
                <a:solidFill>
                  <a:srgbClr val="22373A"/>
                </a:solidFill>
                <a:cs typeface="Tahoma"/>
              </a:rPr>
              <a:t> </a:t>
            </a:r>
            <a:r>
              <a:rPr sz="2400" spc="-109" dirty="0">
                <a:solidFill>
                  <a:srgbClr val="22373A"/>
                </a:solidFill>
                <a:cs typeface="Tahoma"/>
              </a:rPr>
              <a:t>beforehand</a:t>
            </a:r>
            <a:endParaRPr sz="2400" dirty="0">
              <a:cs typeface="Tahoma"/>
            </a:endParaRPr>
          </a:p>
        </p:txBody>
      </p:sp>
      <p:sp>
        <p:nvSpPr>
          <p:cNvPr id="4" name="object 4"/>
          <p:cNvSpPr/>
          <p:nvPr/>
        </p:nvSpPr>
        <p:spPr>
          <a:xfrm>
            <a:off x="2241577" y="5603551"/>
            <a:ext cx="3624044" cy="0"/>
          </a:xfrm>
          <a:custGeom>
            <a:avLst/>
            <a:gdLst/>
            <a:ahLst/>
            <a:cxnLst/>
            <a:rect l="l" t="t" r="r" b="b"/>
            <a:pathLst>
              <a:path w="1828800">
                <a:moveTo>
                  <a:pt x="0" y="0"/>
                </a:moveTo>
                <a:lnTo>
                  <a:pt x="1828800" y="0"/>
                </a:lnTo>
              </a:path>
            </a:pathLst>
          </a:custGeom>
          <a:ln w="5054">
            <a:solidFill>
              <a:srgbClr val="394B4E"/>
            </a:solidFill>
          </a:ln>
        </p:spPr>
        <p:txBody>
          <a:bodyPr wrap="square" lIns="0" tIns="0" rIns="0" bIns="0" rtlCol="0"/>
          <a:lstStyle/>
          <a:p>
            <a:endParaRPr sz="3567"/>
          </a:p>
        </p:txBody>
      </p:sp>
      <p:sp>
        <p:nvSpPr>
          <p:cNvPr id="5" name="object 5"/>
          <p:cNvSpPr txBox="1"/>
          <p:nvPr/>
        </p:nvSpPr>
        <p:spPr>
          <a:xfrm>
            <a:off x="2166077" y="5607830"/>
            <a:ext cx="7433065" cy="554147"/>
          </a:xfrm>
          <a:prstGeom prst="rect">
            <a:avLst/>
          </a:prstGeom>
        </p:spPr>
        <p:txBody>
          <a:bodyPr vert="horz" wrap="square" lIns="0" tIns="25167" rIns="0" bIns="0" rtlCol="0">
            <a:spAutoFit/>
          </a:bodyPr>
          <a:lstStyle/>
          <a:p>
            <a:pPr marL="75503" marR="60402" indent="67952">
              <a:lnSpc>
                <a:spcPct val="113399"/>
              </a:lnSpc>
              <a:spcBef>
                <a:spcPts val="198"/>
              </a:spcBef>
            </a:pPr>
            <a:r>
              <a:rPr sz="1784" spc="-44" baseline="27777" dirty="0">
                <a:solidFill>
                  <a:srgbClr val="394B4E"/>
                </a:solidFill>
                <a:latin typeface="Arial"/>
                <a:cs typeface="Arial"/>
              </a:rPr>
              <a:t>5</a:t>
            </a:r>
            <a:r>
              <a:rPr sz="1585" spc="-30" dirty="0">
                <a:solidFill>
                  <a:srgbClr val="22373A"/>
                </a:solidFill>
                <a:latin typeface="Arial"/>
                <a:cs typeface="Arial"/>
              </a:rPr>
              <a:t>Omprakash</a:t>
            </a:r>
            <a:r>
              <a:rPr sz="1585" spc="129" dirty="0">
                <a:solidFill>
                  <a:srgbClr val="22373A"/>
                </a:solidFill>
                <a:latin typeface="Arial"/>
                <a:cs typeface="Arial"/>
              </a:rPr>
              <a:t> </a:t>
            </a:r>
            <a:r>
              <a:rPr sz="1585" spc="-50" dirty="0">
                <a:solidFill>
                  <a:srgbClr val="22373A"/>
                </a:solidFill>
                <a:latin typeface="Arial"/>
                <a:cs typeface="Arial"/>
              </a:rPr>
              <a:t>Gnawali</a:t>
            </a:r>
            <a:r>
              <a:rPr sz="1585" spc="129" dirty="0">
                <a:solidFill>
                  <a:srgbClr val="22373A"/>
                </a:solidFill>
                <a:latin typeface="Arial"/>
                <a:cs typeface="Arial"/>
              </a:rPr>
              <a:t> </a:t>
            </a:r>
            <a:r>
              <a:rPr sz="1585" spc="10" dirty="0">
                <a:solidFill>
                  <a:srgbClr val="22373A"/>
                </a:solidFill>
                <a:latin typeface="Arial"/>
                <a:cs typeface="Arial"/>
              </a:rPr>
              <a:t>et</a:t>
            </a:r>
            <a:r>
              <a:rPr sz="1585" spc="129" dirty="0">
                <a:solidFill>
                  <a:srgbClr val="22373A"/>
                </a:solidFill>
                <a:latin typeface="Arial"/>
                <a:cs typeface="Arial"/>
              </a:rPr>
              <a:t> </a:t>
            </a:r>
            <a:r>
              <a:rPr sz="1585" spc="-10" dirty="0">
                <a:solidFill>
                  <a:srgbClr val="22373A"/>
                </a:solidFill>
                <a:latin typeface="Arial"/>
                <a:cs typeface="Arial"/>
              </a:rPr>
              <a:t>al.</a:t>
            </a:r>
            <a:r>
              <a:rPr sz="1585" spc="139" dirty="0">
                <a:solidFill>
                  <a:srgbClr val="22373A"/>
                </a:solidFill>
                <a:latin typeface="Arial"/>
                <a:cs typeface="Arial"/>
              </a:rPr>
              <a:t> </a:t>
            </a:r>
            <a:r>
              <a:rPr sz="1585" spc="10" dirty="0">
                <a:solidFill>
                  <a:srgbClr val="22373A"/>
                </a:solidFill>
                <a:latin typeface="Arial"/>
                <a:cs typeface="Arial"/>
              </a:rPr>
              <a:t>“Collection</a:t>
            </a:r>
            <a:r>
              <a:rPr sz="1585" spc="139" dirty="0">
                <a:solidFill>
                  <a:srgbClr val="22373A"/>
                </a:solidFill>
                <a:latin typeface="Arial"/>
                <a:cs typeface="Arial"/>
              </a:rPr>
              <a:t> </a:t>
            </a:r>
            <a:r>
              <a:rPr sz="1585" spc="-20" dirty="0">
                <a:solidFill>
                  <a:srgbClr val="22373A"/>
                </a:solidFill>
                <a:latin typeface="Arial"/>
                <a:cs typeface="Arial"/>
              </a:rPr>
              <a:t>tree</a:t>
            </a:r>
            <a:r>
              <a:rPr sz="1585" spc="129" dirty="0">
                <a:solidFill>
                  <a:srgbClr val="22373A"/>
                </a:solidFill>
                <a:latin typeface="Arial"/>
                <a:cs typeface="Arial"/>
              </a:rPr>
              <a:t> </a:t>
            </a:r>
            <a:r>
              <a:rPr sz="1585" spc="10" dirty="0">
                <a:solidFill>
                  <a:srgbClr val="22373A"/>
                </a:solidFill>
                <a:latin typeface="Arial"/>
                <a:cs typeface="Arial"/>
              </a:rPr>
              <a:t>protocol”.</a:t>
            </a:r>
            <a:r>
              <a:rPr sz="1585" spc="327" dirty="0">
                <a:solidFill>
                  <a:srgbClr val="22373A"/>
                </a:solidFill>
                <a:latin typeface="Arial"/>
                <a:cs typeface="Arial"/>
              </a:rPr>
              <a:t> </a:t>
            </a:r>
            <a:r>
              <a:rPr sz="1585" spc="10" dirty="0">
                <a:solidFill>
                  <a:srgbClr val="6E7B7D"/>
                </a:solidFill>
                <a:latin typeface="Arial"/>
                <a:cs typeface="Arial"/>
              </a:rPr>
              <a:t>In:</a:t>
            </a:r>
            <a:r>
              <a:rPr sz="1585" spc="337" dirty="0">
                <a:solidFill>
                  <a:srgbClr val="6E7B7D"/>
                </a:solidFill>
                <a:latin typeface="Arial"/>
                <a:cs typeface="Arial"/>
              </a:rPr>
              <a:t> </a:t>
            </a:r>
            <a:r>
              <a:rPr sz="1585" i="1" spc="-50" dirty="0">
                <a:solidFill>
                  <a:srgbClr val="6E7B7D"/>
                </a:solidFill>
                <a:latin typeface="Arial"/>
                <a:cs typeface="Arial"/>
              </a:rPr>
              <a:t>Proceedings</a:t>
            </a:r>
            <a:r>
              <a:rPr sz="1585" i="1" spc="129" dirty="0">
                <a:solidFill>
                  <a:srgbClr val="6E7B7D"/>
                </a:solidFill>
                <a:latin typeface="Arial"/>
                <a:cs typeface="Arial"/>
              </a:rPr>
              <a:t> </a:t>
            </a:r>
            <a:r>
              <a:rPr sz="1585" i="1" spc="10" dirty="0">
                <a:solidFill>
                  <a:srgbClr val="6E7B7D"/>
                </a:solidFill>
                <a:latin typeface="Arial"/>
                <a:cs typeface="Arial"/>
              </a:rPr>
              <a:t>of</a:t>
            </a:r>
            <a:r>
              <a:rPr sz="1585" i="1" spc="129" dirty="0">
                <a:solidFill>
                  <a:srgbClr val="6E7B7D"/>
                </a:solidFill>
                <a:latin typeface="Arial"/>
                <a:cs typeface="Arial"/>
              </a:rPr>
              <a:t> </a:t>
            </a:r>
            <a:r>
              <a:rPr sz="1585" i="1" dirty="0">
                <a:solidFill>
                  <a:srgbClr val="6E7B7D"/>
                </a:solidFill>
                <a:latin typeface="Arial"/>
                <a:cs typeface="Arial"/>
              </a:rPr>
              <a:t>the</a:t>
            </a:r>
            <a:r>
              <a:rPr sz="1585" i="1" spc="129" dirty="0">
                <a:solidFill>
                  <a:srgbClr val="6E7B7D"/>
                </a:solidFill>
                <a:latin typeface="Arial"/>
                <a:cs typeface="Arial"/>
              </a:rPr>
              <a:t> </a:t>
            </a:r>
            <a:r>
              <a:rPr sz="1585" i="1" spc="30" dirty="0">
                <a:solidFill>
                  <a:srgbClr val="6E7B7D"/>
                </a:solidFill>
                <a:latin typeface="Arial"/>
                <a:cs typeface="Arial"/>
              </a:rPr>
              <a:t>7th </a:t>
            </a:r>
            <a:r>
              <a:rPr sz="1585" i="1" spc="-404" dirty="0">
                <a:solidFill>
                  <a:srgbClr val="6E7B7D"/>
                </a:solidFill>
                <a:latin typeface="Arial"/>
                <a:cs typeface="Arial"/>
              </a:rPr>
              <a:t> </a:t>
            </a:r>
            <a:r>
              <a:rPr sz="1585" i="1" spc="20" dirty="0">
                <a:solidFill>
                  <a:srgbClr val="6E7B7D"/>
                </a:solidFill>
                <a:latin typeface="Arial"/>
                <a:cs typeface="Arial"/>
              </a:rPr>
              <a:t>ACM</a:t>
            </a:r>
            <a:r>
              <a:rPr sz="1585" i="1" spc="119" dirty="0">
                <a:solidFill>
                  <a:srgbClr val="6E7B7D"/>
                </a:solidFill>
                <a:latin typeface="Arial"/>
                <a:cs typeface="Arial"/>
              </a:rPr>
              <a:t> </a:t>
            </a:r>
            <a:r>
              <a:rPr sz="1585" i="1" spc="-50" dirty="0">
                <a:solidFill>
                  <a:srgbClr val="6E7B7D"/>
                </a:solidFill>
                <a:latin typeface="Arial"/>
                <a:cs typeface="Arial"/>
              </a:rPr>
              <a:t>conference</a:t>
            </a:r>
            <a:r>
              <a:rPr sz="1585" i="1" spc="119" dirty="0">
                <a:solidFill>
                  <a:srgbClr val="6E7B7D"/>
                </a:solidFill>
                <a:latin typeface="Arial"/>
                <a:cs typeface="Arial"/>
              </a:rPr>
              <a:t> </a:t>
            </a:r>
            <a:r>
              <a:rPr sz="1585" i="1" spc="-30" dirty="0">
                <a:solidFill>
                  <a:srgbClr val="6E7B7D"/>
                </a:solidFill>
                <a:latin typeface="Arial"/>
                <a:cs typeface="Arial"/>
              </a:rPr>
              <a:t>on</a:t>
            </a:r>
            <a:r>
              <a:rPr sz="1585" i="1" spc="119" dirty="0">
                <a:solidFill>
                  <a:srgbClr val="6E7B7D"/>
                </a:solidFill>
                <a:latin typeface="Arial"/>
                <a:cs typeface="Arial"/>
              </a:rPr>
              <a:t> </a:t>
            </a:r>
            <a:r>
              <a:rPr sz="1585" i="1" spc="-59" dirty="0">
                <a:solidFill>
                  <a:srgbClr val="6E7B7D"/>
                </a:solidFill>
                <a:latin typeface="Arial"/>
                <a:cs typeface="Arial"/>
              </a:rPr>
              <a:t>embedded</a:t>
            </a:r>
            <a:r>
              <a:rPr sz="1585" i="1" spc="129" dirty="0">
                <a:solidFill>
                  <a:srgbClr val="6E7B7D"/>
                </a:solidFill>
                <a:latin typeface="Arial"/>
                <a:cs typeface="Arial"/>
              </a:rPr>
              <a:t> </a:t>
            </a:r>
            <a:r>
              <a:rPr sz="1585" i="1" spc="-40" dirty="0">
                <a:solidFill>
                  <a:srgbClr val="6E7B7D"/>
                </a:solidFill>
                <a:latin typeface="Arial"/>
                <a:cs typeface="Arial"/>
              </a:rPr>
              <a:t>networked</a:t>
            </a:r>
            <a:r>
              <a:rPr sz="1585" i="1" spc="119" dirty="0">
                <a:solidFill>
                  <a:srgbClr val="6E7B7D"/>
                </a:solidFill>
                <a:latin typeface="Arial"/>
                <a:cs typeface="Arial"/>
              </a:rPr>
              <a:t> </a:t>
            </a:r>
            <a:r>
              <a:rPr sz="1585" i="1" spc="-89" dirty="0">
                <a:solidFill>
                  <a:srgbClr val="6E7B7D"/>
                </a:solidFill>
                <a:latin typeface="Arial"/>
                <a:cs typeface="Arial"/>
              </a:rPr>
              <a:t>sensor</a:t>
            </a:r>
            <a:r>
              <a:rPr sz="1585" i="1" spc="119" dirty="0">
                <a:solidFill>
                  <a:srgbClr val="6E7B7D"/>
                </a:solidFill>
                <a:latin typeface="Arial"/>
                <a:cs typeface="Arial"/>
              </a:rPr>
              <a:t> </a:t>
            </a:r>
            <a:r>
              <a:rPr sz="1585" i="1" spc="-59" dirty="0">
                <a:solidFill>
                  <a:srgbClr val="6E7B7D"/>
                </a:solidFill>
                <a:latin typeface="Arial"/>
                <a:cs typeface="Arial"/>
              </a:rPr>
              <a:t>systems</a:t>
            </a:r>
            <a:r>
              <a:rPr sz="1585" spc="-59" dirty="0">
                <a:solidFill>
                  <a:srgbClr val="6E7B7D"/>
                </a:solidFill>
                <a:latin typeface="Arial"/>
                <a:cs typeface="Arial"/>
              </a:rPr>
              <a:t>.  </a:t>
            </a:r>
            <a:r>
              <a:rPr sz="1585" spc="20" dirty="0">
                <a:solidFill>
                  <a:srgbClr val="6E7B7D"/>
                </a:solidFill>
                <a:latin typeface="Arial"/>
                <a:cs typeface="Arial"/>
              </a:rPr>
              <a:t>ACM.</a:t>
            </a:r>
            <a:r>
              <a:rPr sz="1585" spc="119" dirty="0">
                <a:solidFill>
                  <a:srgbClr val="6E7B7D"/>
                </a:solidFill>
                <a:latin typeface="Arial"/>
                <a:cs typeface="Arial"/>
              </a:rPr>
              <a:t> </a:t>
            </a:r>
            <a:r>
              <a:rPr sz="1585" spc="-30" dirty="0">
                <a:solidFill>
                  <a:srgbClr val="6E7B7D"/>
                </a:solidFill>
                <a:latin typeface="Arial"/>
                <a:cs typeface="Arial"/>
              </a:rPr>
              <a:t>2009,</a:t>
            </a:r>
            <a:r>
              <a:rPr sz="1585" spc="119" dirty="0">
                <a:solidFill>
                  <a:srgbClr val="6E7B7D"/>
                </a:solidFill>
                <a:latin typeface="Arial"/>
                <a:cs typeface="Arial"/>
              </a:rPr>
              <a:t> </a:t>
            </a:r>
            <a:r>
              <a:rPr sz="1585" spc="-10" dirty="0">
                <a:solidFill>
                  <a:srgbClr val="6E7B7D"/>
                </a:solidFill>
                <a:latin typeface="Arial"/>
                <a:cs typeface="Arial"/>
              </a:rPr>
              <a:t>pp.</a:t>
            </a:r>
            <a:r>
              <a:rPr sz="1585" spc="129" dirty="0">
                <a:solidFill>
                  <a:srgbClr val="6E7B7D"/>
                </a:solidFill>
                <a:latin typeface="Arial"/>
                <a:cs typeface="Arial"/>
              </a:rPr>
              <a:t> </a:t>
            </a:r>
            <a:r>
              <a:rPr sz="1585" spc="-30" dirty="0">
                <a:solidFill>
                  <a:srgbClr val="6E7B7D"/>
                </a:solidFill>
                <a:latin typeface="Arial"/>
                <a:cs typeface="Arial"/>
              </a:rPr>
              <a:t>1–14</a:t>
            </a:r>
            <a:r>
              <a:rPr sz="1585" spc="-30" dirty="0">
                <a:solidFill>
                  <a:srgbClr val="394B4E"/>
                </a:solidFill>
                <a:latin typeface="Arial"/>
                <a:cs typeface="Arial"/>
              </a:rPr>
              <a:t>.</a:t>
            </a:r>
            <a:endParaRPr sz="1585">
              <a:latin typeface="Arial"/>
              <a:cs typeface="Arial"/>
            </a:endParaRPr>
          </a:p>
        </p:txBody>
      </p:sp>
    </p:spTree>
  </p:cSld>
  <p:clrMapOvr>
    <a:masterClrMapping/>
  </p:clrMapOvr>
  <p:transition>
    <p:cut/>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79" dirty="0"/>
              <a:t>Routing</a:t>
            </a:r>
            <a:r>
              <a:rPr spc="198" dirty="0"/>
              <a:t> </a:t>
            </a:r>
            <a:r>
              <a:rPr spc="-59" dirty="0"/>
              <a:t>Tree</a:t>
            </a:r>
            <a:r>
              <a:rPr spc="208" dirty="0"/>
              <a:t> </a:t>
            </a:r>
            <a:r>
              <a:rPr spc="-89" dirty="0"/>
              <a:t>Construction</a:t>
            </a:r>
          </a:p>
        </p:txBody>
      </p:sp>
      <p:sp>
        <p:nvSpPr>
          <p:cNvPr id="3" name="object 3"/>
          <p:cNvSpPr txBox="1"/>
          <p:nvPr/>
        </p:nvSpPr>
        <p:spPr>
          <a:xfrm>
            <a:off x="2461354" y="1877008"/>
            <a:ext cx="8993767" cy="2166588"/>
          </a:xfrm>
          <a:prstGeom prst="rect">
            <a:avLst/>
          </a:prstGeom>
        </p:spPr>
        <p:txBody>
          <a:bodyPr vert="horz" wrap="square" lIns="0" tIns="85568" rIns="0" bIns="0" rtlCol="0">
            <a:spAutoFit/>
          </a:bodyPr>
          <a:lstStyle/>
          <a:p>
            <a:pPr marL="374997" indent="-351088">
              <a:spcBef>
                <a:spcPts val="674"/>
              </a:spcBef>
              <a:buFont typeface="Wingdings" pitchFamily="2" charset="2"/>
              <a:buChar char="q"/>
              <a:tabLst>
                <a:tab pos="376255" algn="l"/>
              </a:tabLst>
            </a:pPr>
            <a:r>
              <a:rPr lang="en-GB" sz="2400" spc="-109" dirty="0" err="1">
                <a:solidFill>
                  <a:srgbClr val="22373A"/>
                </a:solidFill>
                <a:cs typeface="Tahoma"/>
              </a:rPr>
              <a:t>Basestation</a:t>
            </a:r>
            <a:r>
              <a:rPr sz="2400" spc="30" dirty="0">
                <a:solidFill>
                  <a:srgbClr val="22373A"/>
                </a:solidFill>
                <a:cs typeface="Tahoma"/>
              </a:rPr>
              <a:t> </a:t>
            </a:r>
            <a:r>
              <a:rPr sz="2400" spc="-50" dirty="0">
                <a:solidFill>
                  <a:srgbClr val="22373A"/>
                </a:solidFill>
                <a:cs typeface="Tahoma"/>
              </a:rPr>
              <a:t>initiates</a:t>
            </a:r>
            <a:r>
              <a:rPr sz="2400" spc="40" dirty="0">
                <a:solidFill>
                  <a:srgbClr val="22373A"/>
                </a:solidFill>
                <a:cs typeface="Tahoma"/>
              </a:rPr>
              <a:t> </a:t>
            </a:r>
            <a:r>
              <a:rPr sz="2400" spc="-59" dirty="0">
                <a:solidFill>
                  <a:srgbClr val="22373A"/>
                </a:solidFill>
                <a:cs typeface="Tahoma"/>
              </a:rPr>
              <a:t>construction</a:t>
            </a:r>
            <a:r>
              <a:rPr sz="2400" spc="40" dirty="0">
                <a:solidFill>
                  <a:srgbClr val="22373A"/>
                </a:solidFill>
                <a:cs typeface="Tahoma"/>
              </a:rPr>
              <a:t> </a:t>
            </a:r>
            <a:r>
              <a:rPr sz="2400" spc="-129" dirty="0">
                <a:solidFill>
                  <a:srgbClr val="22373A"/>
                </a:solidFill>
                <a:cs typeface="Tahoma"/>
              </a:rPr>
              <a:t>by</a:t>
            </a:r>
            <a:r>
              <a:rPr sz="2400" spc="40" dirty="0">
                <a:solidFill>
                  <a:srgbClr val="22373A"/>
                </a:solidFill>
                <a:cs typeface="Tahoma"/>
              </a:rPr>
              <a:t> </a:t>
            </a:r>
            <a:r>
              <a:rPr sz="2400" spc="-79" dirty="0">
                <a:solidFill>
                  <a:srgbClr val="22373A"/>
                </a:solidFill>
                <a:cs typeface="Tahoma"/>
              </a:rPr>
              <a:t>broadcasting</a:t>
            </a:r>
            <a:r>
              <a:rPr sz="2400" spc="40" dirty="0">
                <a:solidFill>
                  <a:srgbClr val="22373A"/>
                </a:solidFill>
                <a:cs typeface="Tahoma"/>
              </a:rPr>
              <a:t> </a:t>
            </a:r>
            <a:r>
              <a:rPr sz="2400" spc="-30" dirty="0">
                <a:solidFill>
                  <a:srgbClr val="22373A"/>
                </a:solidFill>
                <a:cs typeface="Tahoma"/>
              </a:rPr>
              <a:t>its</a:t>
            </a:r>
            <a:r>
              <a:rPr sz="2400" spc="40" dirty="0">
                <a:solidFill>
                  <a:srgbClr val="22373A"/>
                </a:solidFill>
                <a:cs typeface="Tahoma"/>
              </a:rPr>
              <a:t> </a:t>
            </a:r>
            <a:r>
              <a:rPr sz="2400" spc="-79" dirty="0">
                <a:solidFill>
                  <a:srgbClr val="22373A"/>
                </a:solidFill>
                <a:cs typeface="Tahoma"/>
              </a:rPr>
              <a:t>hop-count</a:t>
            </a:r>
            <a:r>
              <a:rPr sz="2400" spc="40" dirty="0">
                <a:solidFill>
                  <a:srgbClr val="22373A"/>
                </a:solidFill>
                <a:cs typeface="Tahoma"/>
              </a:rPr>
              <a:t> </a:t>
            </a:r>
            <a:r>
              <a:rPr sz="2400" spc="-40" dirty="0">
                <a:solidFill>
                  <a:srgbClr val="22373A"/>
                </a:solidFill>
                <a:cs typeface="Tahoma"/>
              </a:rPr>
              <a:t>(0)</a:t>
            </a:r>
            <a:endParaRPr sz="2400" dirty="0">
              <a:cs typeface="Tahoma"/>
            </a:endParaRPr>
          </a:p>
          <a:p>
            <a:pPr marL="374997" indent="-351088">
              <a:spcBef>
                <a:spcPts val="466"/>
              </a:spcBef>
              <a:buFont typeface="Wingdings" pitchFamily="2" charset="2"/>
              <a:buChar char="q"/>
              <a:tabLst>
                <a:tab pos="376255" algn="l"/>
              </a:tabLst>
            </a:pPr>
            <a:r>
              <a:rPr sz="2400" spc="-79" dirty="0">
                <a:solidFill>
                  <a:srgbClr val="22373A"/>
                </a:solidFill>
                <a:cs typeface="Tahoma"/>
              </a:rPr>
              <a:t>Nodes</a:t>
            </a:r>
            <a:r>
              <a:rPr sz="2400" spc="20" dirty="0">
                <a:solidFill>
                  <a:srgbClr val="22373A"/>
                </a:solidFill>
                <a:cs typeface="Tahoma"/>
              </a:rPr>
              <a:t> </a:t>
            </a:r>
            <a:r>
              <a:rPr sz="2400" spc="-109" dirty="0">
                <a:solidFill>
                  <a:srgbClr val="22373A"/>
                </a:solidFill>
                <a:cs typeface="Tahoma"/>
              </a:rPr>
              <a:t>increase</a:t>
            </a:r>
            <a:r>
              <a:rPr sz="2400" spc="30" dirty="0">
                <a:solidFill>
                  <a:srgbClr val="22373A"/>
                </a:solidFill>
                <a:cs typeface="Tahoma"/>
              </a:rPr>
              <a:t> </a:t>
            </a:r>
            <a:r>
              <a:rPr sz="2400" spc="-79" dirty="0">
                <a:solidFill>
                  <a:srgbClr val="22373A"/>
                </a:solidFill>
                <a:cs typeface="Tahoma"/>
              </a:rPr>
              <a:t>hop-count</a:t>
            </a:r>
            <a:r>
              <a:rPr sz="2400" spc="30" dirty="0">
                <a:solidFill>
                  <a:srgbClr val="22373A"/>
                </a:solidFill>
                <a:cs typeface="Tahoma"/>
              </a:rPr>
              <a:t> </a:t>
            </a:r>
            <a:r>
              <a:rPr sz="2400" spc="-99" dirty="0">
                <a:solidFill>
                  <a:srgbClr val="22373A"/>
                </a:solidFill>
                <a:cs typeface="Tahoma"/>
              </a:rPr>
              <a:t>and</a:t>
            </a:r>
            <a:r>
              <a:rPr sz="2400" spc="30" dirty="0">
                <a:solidFill>
                  <a:srgbClr val="22373A"/>
                </a:solidFill>
                <a:cs typeface="Tahoma"/>
              </a:rPr>
              <a:t> </a:t>
            </a:r>
            <a:r>
              <a:rPr sz="2400" spc="-89" dirty="0">
                <a:solidFill>
                  <a:srgbClr val="22373A"/>
                </a:solidFill>
                <a:cs typeface="Tahoma"/>
              </a:rPr>
              <a:t>rebroadcast</a:t>
            </a:r>
            <a:r>
              <a:rPr sz="2400" spc="30" dirty="0">
                <a:solidFill>
                  <a:srgbClr val="22373A"/>
                </a:solidFill>
                <a:cs typeface="Tahoma"/>
              </a:rPr>
              <a:t> </a:t>
            </a:r>
            <a:r>
              <a:rPr sz="2400" spc="-99" dirty="0">
                <a:solidFill>
                  <a:srgbClr val="22373A"/>
                </a:solidFill>
                <a:cs typeface="Tahoma"/>
              </a:rPr>
              <a:t>beacon</a:t>
            </a:r>
            <a:endParaRPr sz="2400" dirty="0">
              <a:cs typeface="Tahoma"/>
            </a:endParaRPr>
          </a:p>
          <a:p>
            <a:pPr marL="374997" indent="-351088">
              <a:spcBef>
                <a:spcPts val="476"/>
              </a:spcBef>
              <a:buFont typeface="Wingdings" pitchFamily="2" charset="2"/>
              <a:buChar char="q"/>
              <a:tabLst>
                <a:tab pos="376255" algn="l"/>
              </a:tabLst>
            </a:pPr>
            <a:r>
              <a:rPr sz="2400" spc="-79" dirty="0">
                <a:solidFill>
                  <a:srgbClr val="22373A"/>
                </a:solidFill>
                <a:cs typeface="Tahoma"/>
              </a:rPr>
              <a:t>Nodes</a:t>
            </a:r>
            <a:r>
              <a:rPr sz="2400" spc="30" dirty="0">
                <a:solidFill>
                  <a:srgbClr val="22373A"/>
                </a:solidFill>
                <a:cs typeface="Tahoma"/>
              </a:rPr>
              <a:t> </a:t>
            </a:r>
            <a:r>
              <a:rPr sz="2400" spc="-109" dirty="0">
                <a:solidFill>
                  <a:srgbClr val="22373A"/>
                </a:solidFill>
                <a:cs typeface="Tahoma"/>
              </a:rPr>
              <a:t>choose</a:t>
            </a:r>
            <a:r>
              <a:rPr sz="2400" spc="30" dirty="0">
                <a:solidFill>
                  <a:srgbClr val="22373A"/>
                </a:solidFill>
                <a:cs typeface="Tahoma"/>
              </a:rPr>
              <a:t> </a:t>
            </a:r>
            <a:r>
              <a:rPr sz="2400" spc="-109" dirty="0">
                <a:solidFill>
                  <a:srgbClr val="22373A"/>
                </a:solidFill>
                <a:cs typeface="Tahoma"/>
              </a:rPr>
              <a:t>a</a:t>
            </a:r>
            <a:r>
              <a:rPr sz="2400" spc="30" dirty="0">
                <a:solidFill>
                  <a:srgbClr val="22373A"/>
                </a:solidFill>
                <a:cs typeface="Tahoma"/>
              </a:rPr>
              <a:t> </a:t>
            </a:r>
            <a:r>
              <a:rPr sz="2400" spc="-99" dirty="0">
                <a:solidFill>
                  <a:srgbClr val="22373A"/>
                </a:solidFill>
                <a:cs typeface="Tahoma"/>
              </a:rPr>
              <a:t>parent</a:t>
            </a:r>
            <a:r>
              <a:rPr sz="2400" spc="30" dirty="0">
                <a:solidFill>
                  <a:srgbClr val="22373A"/>
                </a:solidFill>
                <a:cs typeface="Tahoma"/>
              </a:rPr>
              <a:t> </a:t>
            </a:r>
            <a:r>
              <a:rPr sz="2400" spc="-50" dirty="0">
                <a:solidFill>
                  <a:srgbClr val="22373A"/>
                </a:solidFill>
                <a:cs typeface="Tahoma"/>
              </a:rPr>
              <a:t>with</a:t>
            </a:r>
            <a:r>
              <a:rPr sz="2400" spc="30" dirty="0">
                <a:solidFill>
                  <a:srgbClr val="22373A"/>
                </a:solidFill>
                <a:cs typeface="Tahoma"/>
              </a:rPr>
              <a:t> </a:t>
            </a:r>
            <a:r>
              <a:rPr sz="2400" spc="-109" dirty="0">
                <a:solidFill>
                  <a:srgbClr val="22373A"/>
                </a:solidFill>
                <a:cs typeface="Tahoma"/>
              </a:rPr>
              <a:t>lowest</a:t>
            </a:r>
            <a:r>
              <a:rPr sz="2400" spc="30" dirty="0">
                <a:solidFill>
                  <a:srgbClr val="22373A"/>
                </a:solidFill>
                <a:cs typeface="Tahoma"/>
              </a:rPr>
              <a:t> </a:t>
            </a:r>
            <a:r>
              <a:rPr sz="2400" spc="-79" dirty="0">
                <a:solidFill>
                  <a:srgbClr val="22373A"/>
                </a:solidFill>
                <a:cs typeface="Tahoma"/>
              </a:rPr>
              <a:t>distance</a:t>
            </a:r>
            <a:r>
              <a:rPr sz="2400" spc="30" dirty="0">
                <a:solidFill>
                  <a:srgbClr val="22373A"/>
                </a:solidFill>
                <a:cs typeface="Tahoma"/>
              </a:rPr>
              <a:t> </a:t>
            </a:r>
            <a:r>
              <a:rPr sz="2400" spc="-30" dirty="0">
                <a:solidFill>
                  <a:srgbClr val="22373A"/>
                </a:solidFill>
                <a:cs typeface="Tahoma"/>
              </a:rPr>
              <a:t>to</a:t>
            </a:r>
            <a:r>
              <a:rPr sz="2400" spc="30" dirty="0">
                <a:solidFill>
                  <a:srgbClr val="22373A"/>
                </a:solidFill>
                <a:cs typeface="Tahoma"/>
              </a:rPr>
              <a:t> </a:t>
            </a:r>
            <a:r>
              <a:rPr sz="2400" spc="-40" dirty="0">
                <a:solidFill>
                  <a:srgbClr val="22373A"/>
                </a:solidFill>
                <a:cs typeface="Tahoma"/>
              </a:rPr>
              <a:t>root</a:t>
            </a:r>
            <a:endParaRPr sz="2400" dirty="0">
              <a:cs typeface="Tahoma"/>
            </a:endParaRPr>
          </a:p>
          <a:p>
            <a:pPr marL="374997" marR="288169" indent="-351088">
              <a:lnSpc>
                <a:spcPct val="118000"/>
              </a:lnSpc>
              <a:buFont typeface="Wingdings" pitchFamily="2" charset="2"/>
              <a:buChar char="q"/>
              <a:tabLst>
                <a:tab pos="376255" algn="l"/>
              </a:tabLst>
            </a:pPr>
            <a:r>
              <a:rPr sz="2400" spc="-129" dirty="0">
                <a:solidFill>
                  <a:srgbClr val="22373A"/>
                </a:solidFill>
                <a:cs typeface="Tahoma"/>
              </a:rPr>
              <a:t>Increase</a:t>
            </a:r>
            <a:r>
              <a:rPr sz="2400" spc="40" dirty="0">
                <a:solidFill>
                  <a:srgbClr val="22373A"/>
                </a:solidFill>
                <a:cs typeface="Tahoma"/>
              </a:rPr>
              <a:t> </a:t>
            </a:r>
            <a:r>
              <a:rPr sz="2400" spc="-79" dirty="0">
                <a:solidFill>
                  <a:srgbClr val="22373A"/>
                </a:solidFill>
                <a:cs typeface="Tahoma"/>
              </a:rPr>
              <a:t>hop-count</a:t>
            </a:r>
            <a:r>
              <a:rPr sz="2400" spc="40" dirty="0">
                <a:solidFill>
                  <a:srgbClr val="22373A"/>
                </a:solidFill>
                <a:cs typeface="Tahoma"/>
              </a:rPr>
              <a:t> </a:t>
            </a:r>
            <a:r>
              <a:rPr sz="2400" spc="-10" dirty="0">
                <a:solidFill>
                  <a:srgbClr val="22373A"/>
                </a:solidFill>
                <a:cs typeface="Tahoma"/>
              </a:rPr>
              <a:t>if</a:t>
            </a:r>
            <a:r>
              <a:rPr sz="2400" spc="40" dirty="0">
                <a:solidFill>
                  <a:srgbClr val="22373A"/>
                </a:solidFill>
                <a:cs typeface="Tahoma"/>
              </a:rPr>
              <a:t> </a:t>
            </a:r>
            <a:r>
              <a:rPr sz="2400" spc="-99" dirty="0">
                <a:solidFill>
                  <a:srgbClr val="22373A"/>
                </a:solidFill>
                <a:cs typeface="Tahoma"/>
              </a:rPr>
              <a:t>parent</a:t>
            </a:r>
            <a:r>
              <a:rPr sz="2400" spc="50" dirty="0">
                <a:solidFill>
                  <a:srgbClr val="22373A"/>
                </a:solidFill>
                <a:cs typeface="Tahoma"/>
              </a:rPr>
              <a:t> </a:t>
            </a:r>
            <a:r>
              <a:rPr sz="2400" spc="-99" dirty="0">
                <a:solidFill>
                  <a:srgbClr val="22373A"/>
                </a:solidFill>
                <a:cs typeface="Tahoma"/>
              </a:rPr>
              <a:t>beacon</a:t>
            </a:r>
            <a:r>
              <a:rPr sz="2400" spc="40" dirty="0">
                <a:solidFill>
                  <a:srgbClr val="22373A"/>
                </a:solidFill>
                <a:cs typeface="Tahoma"/>
              </a:rPr>
              <a:t> </a:t>
            </a:r>
            <a:r>
              <a:rPr sz="2400" spc="-69" dirty="0">
                <a:solidFill>
                  <a:srgbClr val="22373A"/>
                </a:solidFill>
                <a:cs typeface="Tahoma"/>
              </a:rPr>
              <a:t>is</a:t>
            </a:r>
            <a:r>
              <a:rPr sz="2400" spc="40" dirty="0">
                <a:solidFill>
                  <a:srgbClr val="22373A"/>
                </a:solidFill>
                <a:cs typeface="Tahoma"/>
              </a:rPr>
              <a:t> </a:t>
            </a:r>
            <a:r>
              <a:rPr sz="2400" spc="-59" dirty="0">
                <a:solidFill>
                  <a:srgbClr val="22373A"/>
                </a:solidFill>
                <a:cs typeface="Tahoma"/>
              </a:rPr>
              <a:t>not</a:t>
            </a:r>
            <a:r>
              <a:rPr sz="2400" spc="40" dirty="0">
                <a:solidFill>
                  <a:srgbClr val="22373A"/>
                </a:solidFill>
                <a:cs typeface="Tahoma"/>
              </a:rPr>
              <a:t> </a:t>
            </a:r>
            <a:r>
              <a:rPr sz="2400" spc="-109" dirty="0">
                <a:solidFill>
                  <a:srgbClr val="22373A"/>
                </a:solidFill>
                <a:cs typeface="Tahoma"/>
              </a:rPr>
              <a:t>received</a:t>
            </a:r>
            <a:r>
              <a:rPr sz="2400" spc="50" dirty="0">
                <a:solidFill>
                  <a:srgbClr val="22373A"/>
                </a:solidFill>
                <a:cs typeface="Tahoma"/>
              </a:rPr>
              <a:t> </a:t>
            </a:r>
            <a:r>
              <a:rPr sz="2400" spc="-50" dirty="0">
                <a:solidFill>
                  <a:srgbClr val="22373A"/>
                </a:solidFill>
                <a:cs typeface="Tahoma"/>
              </a:rPr>
              <a:t>within </a:t>
            </a:r>
            <a:r>
              <a:rPr sz="2400" spc="-654" dirty="0">
                <a:solidFill>
                  <a:srgbClr val="22373A"/>
                </a:solidFill>
                <a:cs typeface="Tahoma"/>
              </a:rPr>
              <a:t> </a:t>
            </a:r>
            <a:r>
              <a:rPr sz="2400" spc="-59" dirty="0">
                <a:solidFill>
                  <a:srgbClr val="22373A"/>
                </a:solidFill>
                <a:cs typeface="Tahoma"/>
              </a:rPr>
              <a:t>timeout</a:t>
            </a:r>
            <a:r>
              <a:rPr sz="2400" spc="20" dirty="0">
                <a:solidFill>
                  <a:srgbClr val="22373A"/>
                </a:solidFill>
                <a:cs typeface="Tahoma"/>
              </a:rPr>
              <a:t> </a:t>
            </a:r>
            <a:r>
              <a:rPr sz="2400" spc="-69" dirty="0">
                <a:solidFill>
                  <a:srgbClr val="22373A"/>
                </a:solidFill>
                <a:cs typeface="Tahoma"/>
              </a:rPr>
              <a:t>period</a:t>
            </a:r>
            <a:endParaRPr sz="2400" dirty="0">
              <a:cs typeface="Tahoma"/>
            </a:endParaRPr>
          </a:p>
        </p:txBody>
      </p:sp>
    </p:spTree>
  </p:cSld>
  <p:clrMapOvr>
    <a:masterClrMapping/>
  </p:clrMapOvr>
  <p:transition>
    <p:cu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79" dirty="0"/>
              <a:t>Routing</a:t>
            </a:r>
            <a:r>
              <a:rPr spc="168" dirty="0"/>
              <a:t> </a:t>
            </a:r>
            <a:r>
              <a:rPr spc="-30" dirty="0"/>
              <a:t>tree</a:t>
            </a:r>
            <a:r>
              <a:rPr spc="168" dirty="0"/>
              <a:t> </a:t>
            </a:r>
            <a:r>
              <a:rPr spc="-89" dirty="0"/>
              <a:t>metrics</a:t>
            </a:r>
          </a:p>
        </p:txBody>
      </p:sp>
      <p:sp>
        <p:nvSpPr>
          <p:cNvPr id="3" name="object 3"/>
          <p:cNvSpPr txBox="1"/>
          <p:nvPr/>
        </p:nvSpPr>
        <p:spPr>
          <a:xfrm>
            <a:off x="3450951" y="1668040"/>
            <a:ext cx="5290098" cy="2703963"/>
          </a:xfrm>
          <a:prstGeom prst="rect">
            <a:avLst/>
          </a:prstGeom>
        </p:spPr>
        <p:txBody>
          <a:bodyPr vert="horz" wrap="square" lIns="0" tIns="203852" rIns="0" bIns="0" rtlCol="0">
            <a:spAutoFit/>
          </a:bodyPr>
          <a:lstStyle/>
          <a:p>
            <a:pPr marL="374997" indent="-351088">
              <a:spcBef>
                <a:spcPts val="1605"/>
              </a:spcBef>
              <a:buFont typeface="Wingdings" pitchFamily="2" charset="2"/>
              <a:buChar char="q"/>
              <a:tabLst>
                <a:tab pos="376255" algn="l"/>
              </a:tabLst>
            </a:pPr>
            <a:r>
              <a:rPr sz="2400" spc="-59" dirty="0">
                <a:solidFill>
                  <a:srgbClr val="22373A"/>
                </a:solidFill>
                <a:cs typeface="Tahoma"/>
              </a:rPr>
              <a:t>Different</a:t>
            </a:r>
            <a:r>
              <a:rPr sz="2400" spc="10" dirty="0">
                <a:solidFill>
                  <a:srgbClr val="22373A"/>
                </a:solidFill>
                <a:cs typeface="Tahoma"/>
              </a:rPr>
              <a:t> </a:t>
            </a:r>
            <a:r>
              <a:rPr sz="2400" spc="-79" dirty="0">
                <a:solidFill>
                  <a:srgbClr val="22373A"/>
                </a:solidFill>
                <a:cs typeface="Tahoma"/>
              </a:rPr>
              <a:t>costs</a:t>
            </a:r>
            <a:r>
              <a:rPr sz="2400" spc="10" dirty="0">
                <a:solidFill>
                  <a:srgbClr val="22373A"/>
                </a:solidFill>
                <a:cs typeface="Tahoma"/>
              </a:rPr>
              <a:t> </a:t>
            </a:r>
            <a:r>
              <a:rPr sz="2400" spc="-89" dirty="0">
                <a:solidFill>
                  <a:srgbClr val="22373A"/>
                </a:solidFill>
                <a:cs typeface="Tahoma"/>
              </a:rPr>
              <a:t>can</a:t>
            </a:r>
            <a:r>
              <a:rPr sz="2400" spc="10" dirty="0">
                <a:solidFill>
                  <a:srgbClr val="22373A"/>
                </a:solidFill>
                <a:cs typeface="Tahoma"/>
              </a:rPr>
              <a:t> </a:t>
            </a:r>
            <a:r>
              <a:rPr sz="2400" spc="-109" dirty="0">
                <a:solidFill>
                  <a:srgbClr val="22373A"/>
                </a:solidFill>
                <a:cs typeface="Tahoma"/>
              </a:rPr>
              <a:t>be</a:t>
            </a:r>
            <a:r>
              <a:rPr sz="2400" spc="10" dirty="0">
                <a:solidFill>
                  <a:srgbClr val="22373A"/>
                </a:solidFill>
                <a:cs typeface="Tahoma"/>
              </a:rPr>
              <a:t> </a:t>
            </a:r>
            <a:r>
              <a:rPr sz="2400" spc="-139" dirty="0">
                <a:solidFill>
                  <a:srgbClr val="22373A"/>
                </a:solidFill>
                <a:cs typeface="Tahoma"/>
              </a:rPr>
              <a:t>used</a:t>
            </a:r>
            <a:endParaRPr sz="2400" dirty="0">
              <a:cs typeface="Tahoma"/>
            </a:endParaRPr>
          </a:p>
          <a:p>
            <a:pPr marL="934338" lvl="1" indent="-342900">
              <a:spcBef>
                <a:spcPts val="1298"/>
              </a:spcBef>
              <a:buFont typeface="Courier New" panose="02070309020205020404" pitchFamily="49" charset="0"/>
              <a:buChar char="o"/>
              <a:tabLst>
                <a:tab pos="926165" algn="l"/>
              </a:tabLst>
            </a:pPr>
            <a:r>
              <a:rPr sz="2400" spc="-59" dirty="0">
                <a:solidFill>
                  <a:srgbClr val="22373A"/>
                </a:solidFill>
                <a:cs typeface="Tahoma"/>
              </a:rPr>
              <a:t>Hops</a:t>
            </a:r>
            <a:r>
              <a:rPr sz="2400" spc="-40" dirty="0">
                <a:solidFill>
                  <a:srgbClr val="22373A"/>
                </a:solidFill>
                <a:cs typeface="Tahoma"/>
              </a:rPr>
              <a:t> </a:t>
            </a:r>
            <a:r>
              <a:rPr sz="2400" spc="-20" dirty="0">
                <a:solidFill>
                  <a:srgbClr val="22373A"/>
                </a:solidFill>
                <a:cs typeface="Tahoma"/>
              </a:rPr>
              <a:t>to</a:t>
            </a:r>
            <a:r>
              <a:rPr sz="2400" spc="-30" dirty="0">
                <a:solidFill>
                  <a:srgbClr val="22373A"/>
                </a:solidFill>
                <a:cs typeface="Tahoma"/>
              </a:rPr>
              <a:t> root</a:t>
            </a:r>
            <a:endParaRPr sz="2400" dirty="0">
              <a:cs typeface="Tahoma"/>
            </a:endParaRPr>
          </a:p>
          <a:p>
            <a:pPr marL="934338" lvl="1" indent="-342900">
              <a:spcBef>
                <a:spcPts val="347"/>
              </a:spcBef>
              <a:buFont typeface="Courier New" panose="02070309020205020404" pitchFamily="49" charset="0"/>
              <a:buChar char="o"/>
              <a:tabLst>
                <a:tab pos="926165" algn="l"/>
              </a:tabLst>
            </a:pPr>
            <a:r>
              <a:rPr sz="2400" spc="-69" dirty="0">
                <a:solidFill>
                  <a:srgbClr val="22373A"/>
                </a:solidFill>
                <a:cs typeface="Tahoma"/>
              </a:rPr>
              <a:t>Remaining</a:t>
            </a:r>
            <a:r>
              <a:rPr sz="2400" dirty="0">
                <a:solidFill>
                  <a:srgbClr val="22373A"/>
                </a:solidFill>
                <a:cs typeface="Tahoma"/>
              </a:rPr>
              <a:t> </a:t>
            </a:r>
            <a:r>
              <a:rPr sz="2400" spc="-99" dirty="0">
                <a:solidFill>
                  <a:srgbClr val="22373A"/>
                </a:solidFill>
                <a:cs typeface="Tahoma"/>
              </a:rPr>
              <a:t>node</a:t>
            </a:r>
            <a:r>
              <a:rPr sz="2400" dirty="0">
                <a:solidFill>
                  <a:srgbClr val="22373A"/>
                </a:solidFill>
                <a:cs typeface="Tahoma"/>
              </a:rPr>
              <a:t> </a:t>
            </a:r>
            <a:r>
              <a:rPr sz="2400" spc="-109" dirty="0">
                <a:solidFill>
                  <a:srgbClr val="22373A"/>
                </a:solidFill>
                <a:cs typeface="Tahoma"/>
              </a:rPr>
              <a:t>energy</a:t>
            </a:r>
            <a:endParaRPr sz="2400" dirty="0">
              <a:cs typeface="Tahoma"/>
            </a:endParaRPr>
          </a:p>
          <a:p>
            <a:pPr marL="934338" lvl="1" indent="-342900">
              <a:spcBef>
                <a:spcPts val="347"/>
              </a:spcBef>
              <a:buFont typeface="Courier New" panose="02070309020205020404" pitchFamily="49" charset="0"/>
              <a:buChar char="o"/>
              <a:tabLst>
                <a:tab pos="926165" algn="l"/>
              </a:tabLst>
            </a:pPr>
            <a:r>
              <a:rPr sz="2400" spc="-10" dirty="0">
                <a:solidFill>
                  <a:srgbClr val="22373A"/>
                </a:solidFill>
                <a:cs typeface="Tahoma"/>
              </a:rPr>
              <a:t>Link</a:t>
            </a:r>
            <a:r>
              <a:rPr sz="2400" spc="-20" dirty="0">
                <a:solidFill>
                  <a:srgbClr val="22373A"/>
                </a:solidFill>
                <a:cs typeface="Tahoma"/>
              </a:rPr>
              <a:t> </a:t>
            </a:r>
            <a:r>
              <a:rPr sz="2400" spc="-40" dirty="0">
                <a:solidFill>
                  <a:srgbClr val="22373A"/>
                </a:solidFill>
                <a:cs typeface="Tahoma"/>
              </a:rPr>
              <a:t>reliability</a:t>
            </a:r>
            <a:endParaRPr sz="2400" dirty="0">
              <a:cs typeface="Tahoma"/>
            </a:endParaRPr>
          </a:p>
          <a:p>
            <a:pPr marL="934338" lvl="1" indent="-342900">
              <a:spcBef>
                <a:spcPts val="347"/>
              </a:spcBef>
              <a:buFont typeface="Courier New" panose="02070309020205020404" pitchFamily="49" charset="0"/>
              <a:buChar char="o"/>
              <a:tabLst>
                <a:tab pos="926165" algn="l"/>
              </a:tabLst>
            </a:pPr>
            <a:r>
              <a:rPr sz="2400" spc="-99" dirty="0">
                <a:solidFill>
                  <a:srgbClr val="22373A"/>
                </a:solidFill>
                <a:cs typeface="Tahoma"/>
              </a:rPr>
              <a:t>Some</a:t>
            </a:r>
            <a:r>
              <a:rPr sz="2400" spc="20" dirty="0">
                <a:solidFill>
                  <a:srgbClr val="22373A"/>
                </a:solidFill>
                <a:cs typeface="Tahoma"/>
              </a:rPr>
              <a:t> </a:t>
            </a:r>
            <a:r>
              <a:rPr sz="2400" spc="-89" dirty="0">
                <a:solidFill>
                  <a:srgbClr val="22373A"/>
                </a:solidFill>
                <a:cs typeface="Tahoma"/>
              </a:rPr>
              <a:t>weighted</a:t>
            </a:r>
            <a:r>
              <a:rPr sz="2400" spc="30" dirty="0">
                <a:solidFill>
                  <a:srgbClr val="22373A"/>
                </a:solidFill>
                <a:cs typeface="Tahoma"/>
              </a:rPr>
              <a:t> </a:t>
            </a:r>
            <a:r>
              <a:rPr sz="2400" spc="-59" dirty="0">
                <a:solidFill>
                  <a:srgbClr val="22373A"/>
                </a:solidFill>
                <a:cs typeface="Tahoma"/>
              </a:rPr>
              <a:t>combination</a:t>
            </a:r>
            <a:r>
              <a:rPr sz="2400" spc="30" dirty="0">
                <a:solidFill>
                  <a:srgbClr val="22373A"/>
                </a:solidFill>
                <a:cs typeface="Tahoma"/>
              </a:rPr>
              <a:t> </a:t>
            </a:r>
            <a:r>
              <a:rPr sz="2400" spc="-59" dirty="0">
                <a:solidFill>
                  <a:srgbClr val="22373A"/>
                </a:solidFill>
                <a:cs typeface="Tahoma"/>
              </a:rPr>
              <a:t>of</a:t>
            </a:r>
            <a:r>
              <a:rPr sz="2400" spc="30" dirty="0">
                <a:solidFill>
                  <a:srgbClr val="22373A"/>
                </a:solidFill>
                <a:cs typeface="Tahoma"/>
              </a:rPr>
              <a:t> </a:t>
            </a:r>
            <a:r>
              <a:rPr sz="2400" spc="-69" dirty="0">
                <a:solidFill>
                  <a:srgbClr val="22373A"/>
                </a:solidFill>
                <a:cs typeface="Tahoma"/>
              </a:rPr>
              <a:t>the</a:t>
            </a:r>
            <a:r>
              <a:rPr sz="2400" spc="30" dirty="0">
                <a:solidFill>
                  <a:srgbClr val="22373A"/>
                </a:solidFill>
                <a:cs typeface="Tahoma"/>
              </a:rPr>
              <a:t> </a:t>
            </a:r>
            <a:r>
              <a:rPr sz="2400" spc="-99" dirty="0">
                <a:solidFill>
                  <a:srgbClr val="22373A"/>
                </a:solidFill>
                <a:cs typeface="Tahoma"/>
              </a:rPr>
              <a:t>above</a:t>
            </a:r>
            <a:endParaRPr sz="2400" dirty="0">
              <a:cs typeface="Tahoma"/>
            </a:endParaRPr>
          </a:p>
        </p:txBody>
      </p:sp>
    </p:spTree>
  </p:cSld>
  <p:clrMapOvr>
    <a:masterClrMapping/>
  </p:clrMapOvr>
  <p:transition>
    <p:cut/>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dirty="0"/>
              <a:t>Do</a:t>
            </a:r>
            <a:r>
              <a:rPr spc="198" dirty="0"/>
              <a:t> </a:t>
            </a:r>
            <a:r>
              <a:rPr spc="-149" dirty="0"/>
              <a:t>we</a:t>
            </a:r>
            <a:r>
              <a:rPr spc="198" dirty="0"/>
              <a:t> </a:t>
            </a:r>
            <a:r>
              <a:rPr spc="-129" dirty="0"/>
              <a:t>even</a:t>
            </a:r>
            <a:r>
              <a:rPr spc="208" dirty="0"/>
              <a:t> </a:t>
            </a:r>
            <a:r>
              <a:rPr spc="-119" dirty="0"/>
              <a:t>need</a:t>
            </a:r>
            <a:r>
              <a:rPr spc="198" dirty="0"/>
              <a:t> </a:t>
            </a:r>
            <a:r>
              <a:rPr spc="-69" dirty="0"/>
              <a:t>routing</a:t>
            </a:r>
            <a:r>
              <a:rPr spc="198" dirty="0"/>
              <a:t> </a:t>
            </a:r>
            <a:r>
              <a:rPr spc="-129" dirty="0"/>
              <a:t>protocols?</a:t>
            </a:r>
            <a:endParaRPr sz="1585" dirty="0">
              <a:latin typeface="Comic Sans MS"/>
              <a:cs typeface="Comic Sans MS"/>
            </a:endParaRPr>
          </a:p>
        </p:txBody>
      </p:sp>
      <p:sp>
        <p:nvSpPr>
          <p:cNvPr id="3" name="object 3"/>
          <p:cNvSpPr txBox="1"/>
          <p:nvPr/>
        </p:nvSpPr>
        <p:spPr>
          <a:xfrm>
            <a:off x="2166077" y="1359658"/>
            <a:ext cx="9017746" cy="3048484"/>
          </a:xfrm>
          <a:prstGeom prst="rect">
            <a:avLst/>
          </a:prstGeom>
        </p:spPr>
        <p:txBody>
          <a:bodyPr vert="horz" wrap="square" lIns="0" tIns="25167" rIns="0" bIns="0" rtlCol="0">
            <a:spAutoFit/>
          </a:bodyPr>
          <a:lstStyle/>
          <a:p>
            <a:pPr marL="425330" marR="763836" indent="-351088">
              <a:lnSpc>
                <a:spcPct val="118000"/>
              </a:lnSpc>
              <a:spcBef>
                <a:spcPts val="198"/>
              </a:spcBef>
              <a:buFont typeface="Wingdings" pitchFamily="2" charset="2"/>
              <a:buChar char="q"/>
              <a:tabLst>
                <a:tab pos="426591" algn="l"/>
              </a:tabLst>
            </a:pPr>
            <a:r>
              <a:rPr sz="2400" spc="-79" dirty="0">
                <a:solidFill>
                  <a:srgbClr val="22373A"/>
                </a:solidFill>
                <a:cs typeface="Tahoma"/>
              </a:rPr>
              <a:t>Glossy</a:t>
            </a:r>
            <a:r>
              <a:rPr sz="2400" spc="-119" baseline="27777" dirty="0">
                <a:solidFill>
                  <a:srgbClr val="22373A"/>
                </a:solidFill>
                <a:cs typeface="Arial"/>
              </a:rPr>
              <a:t>9</a:t>
            </a:r>
            <a:r>
              <a:rPr sz="2400" spc="30" baseline="27777" dirty="0">
                <a:solidFill>
                  <a:srgbClr val="22373A"/>
                </a:solidFill>
                <a:cs typeface="Arial"/>
              </a:rPr>
              <a:t> </a:t>
            </a:r>
            <a:r>
              <a:rPr sz="2400" spc="-69" dirty="0">
                <a:solidFill>
                  <a:srgbClr val="22373A"/>
                </a:solidFill>
                <a:cs typeface="Tahoma"/>
              </a:rPr>
              <a:t>is</a:t>
            </a:r>
            <a:r>
              <a:rPr sz="2400" spc="30" dirty="0">
                <a:solidFill>
                  <a:srgbClr val="22373A"/>
                </a:solidFill>
                <a:cs typeface="Tahoma"/>
              </a:rPr>
              <a:t> </a:t>
            </a:r>
            <a:r>
              <a:rPr sz="2400" spc="-109" dirty="0">
                <a:solidFill>
                  <a:srgbClr val="22373A"/>
                </a:solidFill>
                <a:cs typeface="Tahoma"/>
              </a:rPr>
              <a:t>an</a:t>
            </a:r>
            <a:r>
              <a:rPr sz="2400" spc="30" dirty="0">
                <a:solidFill>
                  <a:srgbClr val="22373A"/>
                </a:solidFill>
                <a:cs typeface="Tahoma"/>
              </a:rPr>
              <a:t> </a:t>
            </a:r>
            <a:r>
              <a:rPr sz="2400" spc="-109" dirty="0">
                <a:solidFill>
                  <a:srgbClr val="22373A"/>
                </a:solidFill>
                <a:cs typeface="Tahoma"/>
              </a:rPr>
              <a:t>emerging</a:t>
            </a:r>
            <a:r>
              <a:rPr sz="2400" spc="30" dirty="0">
                <a:solidFill>
                  <a:srgbClr val="22373A"/>
                </a:solidFill>
                <a:cs typeface="Tahoma"/>
              </a:rPr>
              <a:t> </a:t>
            </a:r>
            <a:r>
              <a:rPr sz="2400" spc="-99" dirty="0">
                <a:solidFill>
                  <a:srgbClr val="22373A"/>
                </a:solidFill>
                <a:cs typeface="Tahoma"/>
              </a:rPr>
              <a:t>approach</a:t>
            </a:r>
            <a:r>
              <a:rPr sz="2400" spc="30" dirty="0">
                <a:solidFill>
                  <a:srgbClr val="22373A"/>
                </a:solidFill>
                <a:cs typeface="Tahoma"/>
              </a:rPr>
              <a:t> </a:t>
            </a:r>
            <a:r>
              <a:rPr sz="2400" spc="-79" dirty="0">
                <a:solidFill>
                  <a:srgbClr val="22373A"/>
                </a:solidFill>
                <a:cs typeface="Tahoma"/>
              </a:rPr>
              <a:t>which</a:t>
            </a:r>
            <a:r>
              <a:rPr sz="2400" spc="30" dirty="0">
                <a:solidFill>
                  <a:srgbClr val="22373A"/>
                </a:solidFill>
                <a:cs typeface="Tahoma"/>
              </a:rPr>
              <a:t> </a:t>
            </a:r>
            <a:r>
              <a:rPr sz="2400" spc="-119" dirty="0">
                <a:solidFill>
                  <a:srgbClr val="22373A"/>
                </a:solidFill>
                <a:cs typeface="Tahoma"/>
              </a:rPr>
              <a:t>does</a:t>
            </a:r>
            <a:r>
              <a:rPr sz="2400" spc="30" dirty="0">
                <a:solidFill>
                  <a:srgbClr val="22373A"/>
                </a:solidFill>
                <a:cs typeface="Tahoma"/>
              </a:rPr>
              <a:t> </a:t>
            </a:r>
            <a:r>
              <a:rPr sz="2400" spc="-168" dirty="0">
                <a:solidFill>
                  <a:srgbClr val="22373A"/>
                </a:solidFill>
                <a:cs typeface="Tahoma"/>
              </a:rPr>
              <a:t>away</a:t>
            </a:r>
            <a:r>
              <a:rPr sz="2400" spc="40" dirty="0">
                <a:solidFill>
                  <a:srgbClr val="22373A"/>
                </a:solidFill>
                <a:cs typeface="Tahoma"/>
              </a:rPr>
              <a:t> </a:t>
            </a:r>
            <a:r>
              <a:rPr sz="2400" spc="-50" dirty="0">
                <a:solidFill>
                  <a:srgbClr val="22373A"/>
                </a:solidFill>
                <a:cs typeface="Tahoma"/>
              </a:rPr>
              <a:t>with </a:t>
            </a:r>
            <a:r>
              <a:rPr sz="2400" spc="-654" dirty="0">
                <a:solidFill>
                  <a:srgbClr val="22373A"/>
                </a:solidFill>
                <a:cs typeface="Tahoma"/>
              </a:rPr>
              <a:t> </a:t>
            </a:r>
            <a:r>
              <a:rPr sz="2400" spc="-40" dirty="0">
                <a:solidFill>
                  <a:srgbClr val="22373A"/>
                </a:solidFill>
                <a:cs typeface="Tahoma"/>
              </a:rPr>
              <a:t>explicit</a:t>
            </a:r>
            <a:r>
              <a:rPr sz="2400" spc="20" dirty="0">
                <a:solidFill>
                  <a:srgbClr val="22373A"/>
                </a:solidFill>
                <a:cs typeface="Tahoma"/>
              </a:rPr>
              <a:t> </a:t>
            </a:r>
            <a:r>
              <a:rPr sz="2400" spc="-59" dirty="0">
                <a:solidFill>
                  <a:srgbClr val="22373A"/>
                </a:solidFill>
                <a:cs typeface="Tahoma"/>
              </a:rPr>
              <a:t>routing</a:t>
            </a:r>
            <a:r>
              <a:rPr sz="2400" spc="30" dirty="0">
                <a:solidFill>
                  <a:srgbClr val="22373A"/>
                </a:solidFill>
                <a:cs typeface="Tahoma"/>
              </a:rPr>
              <a:t> </a:t>
            </a:r>
            <a:r>
              <a:rPr sz="2400" spc="-69" dirty="0">
                <a:solidFill>
                  <a:srgbClr val="22373A"/>
                </a:solidFill>
                <a:cs typeface="Tahoma"/>
              </a:rPr>
              <a:t>protocols</a:t>
            </a:r>
            <a:endParaRPr sz="2400" dirty="0">
              <a:cs typeface="Tahoma"/>
            </a:endParaRPr>
          </a:p>
          <a:p>
            <a:pPr marL="425330" marR="269293" indent="-351088">
              <a:lnSpc>
                <a:spcPct val="118000"/>
              </a:lnSpc>
              <a:buFont typeface="Wingdings" pitchFamily="2" charset="2"/>
              <a:buChar char="q"/>
              <a:tabLst>
                <a:tab pos="426591" algn="l"/>
              </a:tabLst>
            </a:pPr>
            <a:r>
              <a:rPr sz="2400" spc="-89" dirty="0">
                <a:solidFill>
                  <a:srgbClr val="22373A"/>
                </a:solidFill>
                <a:cs typeface="Tahoma"/>
              </a:rPr>
              <a:t>It</a:t>
            </a:r>
            <a:r>
              <a:rPr sz="2400" spc="40" dirty="0">
                <a:solidFill>
                  <a:srgbClr val="22373A"/>
                </a:solidFill>
                <a:cs typeface="Tahoma"/>
              </a:rPr>
              <a:t> </a:t>
            </a:r>
            <a:r>
              <a:rPr sz="2400" spc="-109" dirty="0">
                <a:solidFill>
                  <a:srgbClr val="22373A"/>
                </a:solidFill>
                <a:cs typeface="Tahoma"/>
              </a:rPr>
              <a:t>achieves</a:t>
            </a:r>
            <a:r>
              <a:rPr sz="2400" spc="40" dirty="0">
                <a:solidFill>
                  <a:srgbClr val="22373A"/>
                </a:solidFill>
                <a:cs typeface="Tahoma"/>
              </a:rPr>
              <a:t> </a:t>
            </a:r>
            <a:r>
              <a:rPr sz="2400" spc="-50" dirty="0">
                <a:solidFill>
                  <a:srgbClr val="22373A"/>
                </a:solidFill>
                <a:cs typeface="Tahoma"/>
              </a:rPr>
              <a:t>reliability</a:t>
            </a:r>
            <a:r>
              <a:rPr sz="2400" spc="50" dirty="0">
                <a:solidFill>
                  <a:srgbClr val="22373A"/>
                </a:solidFill>
                <a:cs typeface="Tahoma"/>
              </a:rPr>
              <a:t> </a:t>
            </a:r>
            <a:r>
              <a:rPr sz="2400" spc="-69" dirty="0">
                <a:solidFill>
                  <a:srgbClr val="22373A"/>
                </a:solidFill>
                <a:cs typeface="Tahoma"/>
              </a:rPr>
              <a:t>of</a:t>
            </a:r>
            <a:r>
              <a:rPr sz="2400" spc="40" dirty="0">
                <a:solidFill>
                  <a:srgbClr val="22373A"/>
                </a:solidFill>
                <a:cs typeface="Tahoma"/>
              </a:rPr>
              <a:t> </a:t>
            </a:r>
            <a:r>
              <a:rPr sz="2400" spc="-139" dirty="0">
                <a:solidFill>
                  <a:srgbClr val="22373A"/>
                </a:solidFill>
                <a:cs typeface="Tahoma"/>
              </a:rPr>
              <a:t>99.99%</a:t>
            </a:r>
            <a:r>
              <a:rPr sz="2400" spc="50" dirty="0">
                <a:solidFill>
                  <a:srgbClr val="22373A"/>
                </a:solidFill>
                <a:cs typeface="Tahoma"/>
              </a:rPr>
              <a:t> </a:t>
            </a:r>
            <a:r>
              <a:rPr sz="2400" spc="-89" dirty="0">
                <a:solidFill>
                  <a:srgbClr val="22373A"/>
                </a:solidFill>
                <a:cs typeface="Tahoma"/>
              </a:rPr>
              <a:t>for</a:t>
            </a:r>
            <a:r>
              <a:rPr sz="2400" spc="40" dirty="0">
                <a:solidFill>
                  <a:srgbClr val="22373A"/>
                </a:solidFill>
                <a:cs typeface="Tahoma"/>
              </a:rPr>
              <a:t> </a:t>
            </a:r>
            <a:r>
              <a:rPr sz="2400" spc="-59" dirty="0">
                <a:solidFill>
                  <a:srgbClr val="22373A"/>
                </a:solidFill>
                <a:cs typeface="Tahoma"/>
              </a:rPr>
              <a:t>flooding</a:t>
            </a:r>
            <a:r>
              <a:rPr sz="2400" spc="50" dirty="0">
                <a:solidFill>
                  <a:srgbClr val="22373A"/>
                </a:solidFill>
                <a:cs typeface="Tahoma"/>
              </a:rPr>
              <a:t> </a:t>
            </a:r>
            <a:r>
              <a:rPr sz="2400" spc="-69" dirty="0">
                <a:solidFill>
                  <a:srgbClr val="22373A"/>
                </a:solidFill>
                <a:cs typeface="Tahoma"/>
              </a:rPr>
              <a:t>data</a:t>
            </a:r>
            <a:r>
              <a:rPr sz="2400" spc="40" dirty="0">
                <a:solidFill>
                  <a:srgbClr val="22373A"/>
                </a:solidFill>
                <a:cs typeface="Tahoma"/>
              </a:rPr>
              <a:t> </a:t>
            </a:r>
            <a:r>
              <a:rPr sz="2400" spc="-79" dirty="0">
                <a:solidFill>
                  <a:srgbClr val="22373A"/>
                </a:solidFill>
                <a:cs typeface="Tahoma"/>
              </a:rPr>
              <a:t>through</a:t>
            </a:r>
            <a:r>
              <a:rPr sz="2400" spc="40" dirty="0">
                <a:solidFill>
                  <a:srgbClr val="22373A"/>
                </a:solidFill>
                <a:cs typeface="Tahoma"/>
              </a:rPr>
              <a:t> </a:t>
            </a:r>
            <a:r>
              <a:rPr sz="2400" spc="-109" dirty="0">
                <a:solidFill>
                  <a:srgbClr val="22373A"/>
                </a:solidFill>
                <a:cs typeface="Tahoma"/>
              </a:rPr>
              <a:t>a </a:t>
            </a:r>
            <a:r>
              <a:rPr sz="2400" spc="-644" dirty="0">
                <a:solidFill>
                  <a:srgbClr val="22373A"/>
                </a:solidFill>
                <a:cs typeface="Tahoma"/>
              </a:rPr>
              <a:t> </a:t>
            </a:r>
            <a:r>
              <a:rPr sz="2400" spc="-109" dirty="0">
                <a:solidFill>
                  <a:srgbClr val="22373A"/>
                </a:solidFill>
                <a:cs typeface="Tahoma"/>
              </a:rPr>
              <a:t>network</a:t>
            </a:r>
            <a:endParaRPr sz="2400" dirty="0">
              <a:cs typeface="Tahoma"/>
            </a:endParaRPr>
          </a:p>
          <a:p>
            <a:pPr marL="425330" marR="1444620" indent="-351088">
              <a:lnSpc>
                <a:spcPct val="118000"/>
              </a:lnSpc>
              <a:buFont typeface="Wingdings" pitchFamily="2" charset="2"/>
              <a:buChar char="q"/>
              <a:tabLst>
                <a:tab pos="426591" algn="l"/>
              </a:tabLst>
            </a:pPr>
            <a:r>
              <a:rPr sz="2400" spc="-79" dirty="0">
                <a:solidFill>
                  <a:srgbClr val="22373A"/>
                </a:solidFill>
                <a:cs typeface="Tahoma"/>
              </a:rPr>
              <a:t>Glossy</a:t>
            </a:r>
            <a:r>
              <a:rPr sz="2400" spc="20" dirty="0">
                <a:solidFill>
                  <a:srgbClr val="22373A"/>
                </a:solidFill>
                <a:cs typeface="Tahoma"/>
              </a:rPr>
              <a:t> </a:t>
            </a:r>
            <a:r>
              <a:rPr sz="2400" spc="-89" dirty="0">
                <a:solidFill>
                  <a:srgbClr val="22373A"/>
                </a:solidFill>
                <a:cs typeface="Tahoma"/>
              </a:rPr>
              <a:t>relies</a:t>
            </a:r>
            <a:r>
              <a:rPr sz="2400" spc="30" dirty="0">
                <a:solidFill>
                  <a:srgbClr val="22373A"/>
                </a:solidFill>
                <a:cs typeface="Tahoma"/>
              </a:rPr>
              <a:t> </a:t>
            </a:r>
            <a:r>
              <a:rPr sz="2400" spc="-109" dirty="0">
                <a:solidFill>
                  <a:srgbClr val="22373A"/>
                </a:solidFill>
                <a:cs typeface="Tahoma"/>
              </a:rPr>
              <a:t>on</a:t>
            </a:r>
            <a:r>
              <a:rPr sz="2400" spc="30" dirty="0">
                <a:solidFill>
                  <a:srgbClr val="22373A"/>
                </a:solidFill>
                <a:cs typeface="Tahoma"/>
              </a:rPr>
              <a:t> </a:t>
            </a:r>
            <a:r>
              <a:rPr sz="2400" spc="-69" dirty="0">
                <a:solidFill>
                  <a:srgbClr val="22373A"/>
                </a:solidFill>
                <a:cs typeface="Tahoma"/>
              </a:rPr>
              <a:t>constructive</a:t>
            </a:r>
            <a:r>
              <a:rPr sz="2400" spc="20" dirty="0">
                <a:solidFill>
                  <a:srgbClr val="22373A"/>
                </a:solidFill>
                <a:cs typeface="Tahoma"/>
              </a:rPr>
              <a:t> </a:t>
            </a:r>
            <a:r>
              <a:rPr sz="2400" spc="-89" dirty="0">
                <a:solidFill>
                  <a:srgbClr val="22373A"/>
                </a:solidFill>
                <a:cs typeface="Tahoma"/>
              </a:rPr>
              <a:t>interference</a:t>
            </a:r>
            <a:r>
              <a:rPr sz="2400" spc="30" dirty="0">
                <a:solidFill>
                  <a:srgbClr val="22373A"/>
                </a:solidFill>
                <a:cs typeface="Tahoma"/>
              </a:rPr>
              <a:t> </a:t>
            </a:r>
            <a:r>
              <a:rPr sz="2400" spc="-79" dirty="0">
                <a:solidFill>
                  <a:srgbClr val="22373A"/>
                </a:solidFill>
                <a:cs typeface="Tahoma"/>
              </a:rPr>
              <a:t>through </a:t>
            </a:r>
            <a:r>
              <a:rPr sz="2400" spc="-654" dirty="0">
                <a:solidFill>
                  <a:srgbClr val="22373A"/>
                </a:solidFill>
                <a:cs typeface="Tahoma"/>
              </a:rPr>
              <a:t> </a:t>
            </a:r>
            <a:r>
              <a:rPr sz="2400" spc="-89" dirty="0">
                <a:solidFill>
                  <a:srgbClr val="22373A"/>
                </a:solidFill>
                <a:cs typeface="Tahoma"/>
              </a:rPr>
              <a:t>simultaneous</a:t>
            </a:r>
            <a:r>
              <a:rPr sz="2400" spc="20" dirty="0">
                <a:solidFill>
                  <a:srgbClr val="22373A"/>
                </a:solidFill>
                <a:cs typeface="Tahoma"/>
              </a:rPr>
              <a:t> </a:t>
            </a:r>
            <a:r>
              <a:rPr sz="2400" spc="-99" dirty="0">
                <a:solidFill>
                  <a:srgbClr val="22373A"/>
                </a:solidFill>
                <a:cs typeface="Tahoma"/>
              </a:rPr>
              <a:t>rebroadcasts</a:t>
            </a:r>
            <a:endParaRPr sz="2400" dirty="0">
              <a:cs typeface="Tahoma"/>
            </a:endParaRPr>
          </a:p>
          <a:p>
            <a:pPr marL="425330" marR="60402" indent="-351088">
              <a:lnSpc>
                <a:spcPct val="118000"/>
              </a:lnSpc>
              <a:buFont typeface="Wingdings" pitchFamily="2" charset="2"/>
              <a:buChar char="q"/>
              <a:tabLst>
                <a:tab pos="426591" algn="l"/>
              </a:tabLst>
            </a:pPr>
            <a:r>
              <a:rPr sz="2400" spc="30" dirty="0">
                <a:solidFill>
                  <a:srgbClr val="22373A"/>
                </a:solidFill>
                <a:cs typeface="Tahoma"/>
              </a:rPr>
              <a:t>By</a:t>
            </a:r>
            <a:r>
              <a:rPr sz="2400" spc="40" dirty="0">
                <a:solidFill>
                  <a:srgbClr val="22373A"/>
                </a:solidFill>
                <a:cs typeface="Tahoma"/>
              </a:rPr>
              <a:t> </a:t>
            </a:r>
            <a:r>
              <a:rPr sz="2400" spc="-59" dirty="0">
                <a:solidFill>
                  <a:srgbClr val="22373A"/>
                </a:solidFill>
                <a:cs typeface="Tahoma"/>
              </a:rPr>
              <a:t>exploiting</a:t>
            </a:r>
            <a:r>
              <a:rPr sz="2400" spc="40" dirty="0">
                <a:solidFill>
                  <a:srgbClr val="22373A"/>
                </a:solidFill>
                <a:cs typeface="Tahoma"/>
              </a:rPr>
              <a:t> </a:t>
            </a:r>
            <a:r>
              <a:rPr sz="2400" spc="-79" dirty="0">
                <a:solidFill>
                  <a:srgbClr val="22373A"/>
                </a:solidFill>
                <a:cs typeface="Tahoma"/>
              </a:rPr>
              <a:t>the</a:t>
            </a:r>
            <a:r>
              <a:rPr sz="2400" spc="40" dirty="0">
                <a:solidFill>
                  <a:srgbClr val="22373A"/>
                </a:solidFill>
                <a:cs typeface="Tahoma"/>
              </a:rPr>
              <a:t> </a:t>
            </a:r>
            <a:r>
              <a:rPr sz="2400" spc="-89" dirty="0">
                <a:solidFill>
                  <a:srgbClr val="22373A"/>
                </a:solidFill>
                <a:cs typeface="Tahoma"/>
              </a:rPr>
              <a:t>properties</a:t>
            </a:r>
            <a:r>
              <a:rPr sz="2400" spc="40" dirty="0">
                <a:solidFill>
                  <a:srgbClr val="22373A"/>
                </a:solidFill>
                <a:cs typeface="Tahoma"/>
              </a:rPr>
              <a:t> </a:t>
            </a:r>
            <a:r>
              <a:rPr sz="2400" spc="-69" dirty="0">
                <a:solidFill>
                  <a:srgbClr val="22373A"/>
                </a:solidFill>
                <a:cs typeface="Tahoma"/>
              </a:rPr>
              <a:t>of</a:t>
            </a:r>
            <a:r>
              <a:rPr sz="2400" spc="40" dirty="0">
                <a:solidFill>
                  <a:srgbClr val="22373A"/>
                </a:solidFill>
                <a:cs typeface="Tahoma"/>
              </a:rPr>
              <a:t> </a:t>
            </a:r>
            <a:r>
              <a:rPr sz="2400" spc="-79" dirty="0">
                <a:solidFill>
                  <a:srgbClr val="22373A"/>
                </a:solidFill>
                <a:cs typeface="Tahoma"/>
              </a:rPr>
              <a:t>the</a:t>
            </a:r>
            <a:r>
              <a:rPr sz="2400" spc="40" dirty="0">
                <a:solidFill>
                  <a:srgbClr val="22373A"/>
                </a:solidFill>
                <a:cs typeface="Tahoma"/>
              </a:rPr>
              <a:t> </a:t>
            </a:r>
            <a:r>
              <a:rPr sz="2400" spc="-10" dirty="0">
                <a:solidFill>
                  <a:srgbClr val="22373A"/>
                </a:solidFill>
                <a:cs typeface="Tahoma"/>
              </a:rPr>
              <a:t>PHYsical</a:t>
            </a:r>
            <a:r>
              <a:rPr sz="2400" spc="40" dirty="0">
                <a:solidFill>
                  <a:srgbClr val="22373A"/>
                </a:solidFill>
                <a:cs typeface="Tahoma"/>
              </a:rPr>
              <a:t> </a:t>
            </a:r>
            <a:r>
              <a:rPr sz="2400" spc="-109" dirty="0">
                <a:solidFill>
                  <a:srgbClr val="22373A"/>
                </a:solidFill>
                <a:cs typeface="Tahoma"/>
              </a:rPr>
              <a:t>layer,</a:t>
            </a:r>
            <a:r>
              <a:rPr sz="2400" spc="40" dirty="0">
                <a:solidFill>
                  <a:srgbClr val="22373A"/>
                </a:solidFill>
                <a:cs typeface="Tahoma"/>
              </a:rPr>
              <a:t> </a:t>
            </a:r>
            <a:r>
              <a:rPr sz="2400" spc="30" dirty="0">
                <a:solidFill>
                  <a:srgbClr val="22373A"/>
                </a:solidFill>
                <a:cs typeface="Tahoma"/>
              </a:rPr>
              <a:t>it</a:t>
            </a:r>
            <a:r>
              <a:rPr sz="2400" spc="40" dirty="0">
                <a:solidFill>
                  <a:srgbClr val="22373A"/>
                </a:solidFill>
                <a:cs typeface="Tahoma"/>
              </a:rPr>
              <a:t> </a:t>
            </a:r>
            <a:r>
              <a:rPr sz="2400" spc="-109" dirty="0">
                <a:solidFill>
                  <a:srgbClr val="22373A"/>
                </a:solidFill>
                <a:cs typeface="Tahoma"/>
              </a:rPr>
              <a:t>provides </a:t>
            </a:r>
            <a:r>
              <a:rPr sz="2400" spc="-654" dirty="0">
                <a:solidFill>
                  <a:srgbClr val="22373A"/>
                </a:solidFill>
                <a:cs typeface="Tahoma"/>
              </a:rPr>
              <a:t> </a:t>
            </a:r>
            <a:r>
              <a:rPr sz="2400" spc="-109" dirty="0">
                <a:solidFill>
                  <a:srgbClr val="22373A"/>
                </a:solidFill>
                <a:cs typeface="Tahoma"/>
              </a:rPr>
              <a:t>an</a:t>
            </a:r>
            <a:r>
              <a:rPr sz="2400" spc="20" dirty="0">
                <a:solidFill>
                  <a:srgbClr val="22373A"/>
                </a:solidFill>
                <a:cs typeface="Tahoma"/>
              </a:rPr>
              <a:t> </a:t>
            </a:r>
            <a:r>
              <a:rPr sz="2400" spc="-69" dirty="0">
                <a:solidFill>
                  <a:srgbClr val="22373A"/>
                </a:solidFill>
                <a:cs typeface="Tahoma"/>
              </a:rPr>
              <a:t>alternative</a:t>
            </a:r>
            <a:r>
              <a:rPr sz="2400" spc="30" dirty="0">
                <a:solidFill>
                  <a:srgbClr val="22373A"/>
                </a:solidFill>
                <a:cs typeface="Tahoma"/>
              </a:rPr>
              <a:t> </a:t>
            </a:r>
            <a:r>
              <a:rPr sz="2400" spc="-109" dirty="0">
                <a:solidFill>
                  <a:srgbClr val="22373A"/>
                </a:solidFill>
                <a:cs typeface="Tahoma"/>
              </a:rPr>
              <a:t>network</a:t>
            </a:r>
            <a:r>
              <a:rPr sz="2400" spc="30" dirty="0">
                <a:solidFill>
                  <a:srgbClr val="22373A"/>
                </a:solidFill>
                <a:cs typeface="Tahoma"/>
              </a:rPr>
              <a:t> </a:t>
            </a:r>
            <a:r>
              <a:rPr sz="2400" spc="-59" dirty="0">
                <a:solidFill>
                  <a:srgbClr val="22373A"/>
                </a:solidFill>
                <a:cs typeface="Tahoma"/>
              </a:rPr>
              <a:t>primitive</a:t>
            </a:r>
            <a:endParaRPr sz="2400" dirty="0">
              <a:cs typeface="Tahoma"/>
            </a:endParaRPr>
          </a:p>
        </p:txBody>
      </p:sp>
      <p:sp>
        <p:nvSpPr>
          <p:cNvPr id="4" name="object 4"/>
          <p:cNvSpPr/>
          <p:nvPr/>
        </p:nvSpPr>
        <p:spPr>
          <a:xfrm>
            <a:off x="2241577" y="5329610"/>
            <a:ext cx="3624044" cy="0"/>
          </a:xfrm>
          <a:custGeom>
            <a:avLst/>
            <a:gdLst/>
            <a:ahLst/>
            <a:cxnLst/>
            <a:rect l="l" t="t" r="r" b="b"/>
            <a:pathLst>
              <a:path w="1828800">
                <a:moveTo>
                  <a:pt x="0" y="0"/>
                </a:moveTo>
                <a:lnTo>
                  <a:pt x="1828800" y="0"/>
                </a:lnTo>
              </a:path>
            </a:pathLst>
          </a:custGeom>
          <a:ln w="5054">
            <a:solidFill>
              <a:srgbClr val="394B4E"/>
            </a:solidFill>
          </a:ln>
        </p:spPr>
        <p:txBody>
          <a:bodyPr wrap="square" lIns="0" tIns="0" rIns="0" bIns="0" rtlCol="0"/>
          <a:lstStyle/>
          <a:p>
            <a:endParaRPr sz="3567"/>
          </a:p>
        </p:txBody>
      </p:sp>
      <p:sp>
        <p:nvSpPr>
          <p:cNvPr id="5" name="object 5"/>
          <p:cNvSpPr txBox="1"/>
          <p:nvPr/>
        </p:nvSpPr>
        <p:spPr>
          <a:xfrm>
            <a:off x="2166077" y="5333914"/>
            <a:ext cx="7433065" cy="829800"/>
          </a:xfrm>
          <a:prstGeom prst="rect">
            <a:avLst/>
          </a:prstGeom>
        </p:spPr>
        <p:txBody>
          <a:bodyPr vert="horz" wrap="square" lIns="0" tIns="25167" rIns="0" bIns="0" rtlCol="0">
            <a:spAutoFit/>
          </a:bodyPr>
          <a:lstStyle/>
          <a:p>
            <a:pPr marL="75503" marR="60402" indent="67952">
              <a:lnSpc>
                <a:spcPct val="113399"/>
              </a:lnSpc>
              <a:spcBef>
                <a:spcPts val="198"/>
              </a:spcBef>
            </a:pPr>
            <a:r>
              <a:rPr sz="1784" spc="-59" baseline="27777" dirty="0">
                <a:solidFill>
                  <a:srgbClr val="394B4E"/>
                </a:solidFill>
                <a:latin typeface="Arial"/>
                <a:cs typeface="Arial"/>
              </a:rPr>
              <a:t>9</a:t>
            </a:r>
            <a:r>
              <a:rPr sz="1585" spc="-40" dirty="0">
                <a:solidFill>
                  <a:srgbClr val="22373A"/>
                </a:solidFill>
                <a:latin typeface="Arial"/>
                <a:cs typeface="Arial"/>
              </a:rPr>
              <a:t>Federico</a:t>
            </a:r>
            <a:r>
              <a:rPr sz="1585" spc="129" dirty="0">
                <a:solidFill>
                  <a:srgbClr val="22373A"/>
                </a:solidFill>
                <a:latin typeface="Arial"/>
                <a:cs typeface="Arial"/>
              </a:rPr>
              <a:t> </a:t>
            </a:r>
            <a:r>
              <a:rPr sz="1585" spc="-20" dirty="0">
                <a:solidFill>
                  <a:srgbClr val="22373A"/>
                </a:solidFill>
                <a:latin typeface="Arial"/>
                <a:cs typeface="Arial"/>
              </a:rPr>
              <a:t>Ferrari</a:t>
            </a:r>
            <a:r>
              <a:rPr sz="1585" spc="129" dirty="0">
                <a:solidFill>
                  <a:srgbClr val="22373A"/>
                </a:solidFill>
                <a:latin typeface="Arial"/>
                <a:cs typeface="Arial"/>
              </a:rPr>
              <a:t> </a:t>
            </a:r>
            <a:r>
              <a:rPr sz="1585" spc="10" dirty="0">
                <a:solidFill>
                  <a:srgbClr val="22373A"/>
                </a:solidFill>
                <a:latin typeface="Arial"/>
                <a:cs typeface="Arial"/>
              </a:rPr>
              <a:t>et</a:t>
            </a:r>
            <a:r>
              <a:rPr sz="1585" spc="139" dirty="0">
                <a:solidFill>
                  <a:srgbClr val="22373A"/>
                </a:solidFill>
                <a:latin typeface="Arial"/>
                <a:cs typeface="Arial"/>
              </a:rPr>
              <a:t> </a:t>
            </a:r>
            <a:r>
              <a:rPr sz="1585" spc="-10" dirty="0">
                <a:solidFill>
                  <a:srgbClr val="22373A"/>
                </a:solidFill>
                <a:latin typeface="Arial"/>
                <a:cs typeface="Arial"/>
              </a:rPr>
              <a:t>al.</a:t>
            </a:r>
            <a:r>
              <a:rPr sz="1585" spc="129" dirty="0">
                <a:solidFill>
                  <a:srgbClr val="22373A"/>
                </a:solidFill>
                <a:latin typeface="Arial"/>
                <a:cs typeface="Arial"/>
              </a:rPr>
              <a:t> </a:t>
            </a:r>
            <a:r>
              <a:rPr sz="1585" spc="30" dirty="0">
                <a:solidFill>
                  <a:srgbClr val="22373A"/>
                </a:solidFill>
                <a:latin typeface="Arial"/>
                <a:cs typeface="Arial"/>
              </a:rPr>
              <a:t>“Efficient</a:t>
            </a:r>
            <a:r>
              <a:rPr sz="1585" spc="129" dirty="0">
                <a:solidFill>
                  <a:srgbClr val="22373A"/>
                </a:solidFill>
                <a:latin typeface="Arial"/>
                <a:cs typeface="Arial"/>
              </a:rPr>
              <a:t> </a:t>
            </a:r>
            <a:r>
              <a:rPr sz="1585" spc="-20" dirty="0">
                <a:solidFill>
                  <a:srgbClr val="22373A"/>
                </a:solidFill>
                <a:latin typeface="Arial"/>
                <a:cs typeface="Arial"/>
              </a:rPr>
              <a:t>network</a:t>
            </a:r>
            <a:r>
              <a:rPr sz="1585" spc="129" dirty="0">
                <a:solidFill>
                  <a:srgbClr val="22373A"/>
                </a:solidFill>
                <a:latin typeface="Arial"/>
                <a:cs typeface="Arial"/>
              </a:rPr>
              <a:t> </a:t>
            </a:r>
            <a:r>
              <a:rPr sz="1585" dirty="0">
                <a:solidFill>
                  <a:srgbClr val="22373A"/>
                </a:solidFill>
                <a:latin typeface="Arial"/>
                <a:cs typeface="Arial"/>
              </a:rPr>
              <a:t>flooding</a:t>
            </a:r>
            <a:r>
              <a:rPr sz="1585" spc="139" dirty="0">
                <a:solidFill>
                  <a:srgbClr val="22373A"/>
                </a:solidFill>
                <a:latin typeface="Arial"/>
                <a:cs typeface="Arial"/>
              </a:rPr>
              <a:t> </a:t>
            </a:r>
            <a:r>
              <a:rPr sz="1585" spc="-40" dirty="0">
                <a:solidFill>
                  <a:srgbClr val="22373A"/>
                </a:solidFill>
                <a:latin typeface="Arial"/>
                <a:cs typeface="Arial"/>
              </a:rPr>
              <a:t>and</a:t>
            </a:r>
            <a:r>
              <a:rPr sz="1585" spc="129" dirty="0">
                <a:solidFill>
                  <a:srgbClr val="22373A"/>
                </a:solidFill>
                <a:latin typeface="Arial"/>
                <a:cs typeface="Arial"/>
              </a:rPr>
              <a:t> </a:t>
            </a:r>
            <a:r>
              <a:rPr sz="1585" spc="20" dirty="0">
                <a:solidFill>
                  <a:srgbClr val="22373A"/>
                </a:solidFill>
                <a:latin typeface="Arial"/>
                <a:cs typeface="Arial"/>
              </a:rPr>
              <a:t>time</a:t>
            </a:r>
            <a:r>
              <a:rPr sz="1585" spc="129" dirty="0">
                <a:solidFill>
                  <a:srgbClr val="22373A"/>
                </a:solidFill>
                <a:latin typeface="Arial"/>
                <a:cs typeface="Arial"/>
              </a:rPr>
              <a:t> </a:t>
            </a:r>
            <a:r>
              <a:rPr sz="1585" spc="-20" dirty="0">
                <a:solidFill>
                  <a:srgbClr val="22373A"/>
                </a:solidFill>
                <a:latin typeface="Arial"/>
                <a:cs typeface="Arial"/>
              </a:rPr>
              <a:t>synchronization</a:t>
            </a:r>
            <a:r>
              <a:rPr sz="1585" spc="129" dirty="0">
                <a:solidFill>
                  <a:srgbClr val="22373A"/>
                </a:solidFill>
                <a:latin typeface="Arial"/>
                <a:cs typeface="Arial"/>
              </a:rPr>
              <a:t> </a:t>
            </a:r>
            <a:r>
              <a:rPr sz="1585" spc="50" dirty="0">
                <a:solidFill>
                  <a:srgbClr val="22373A"/>
                </a:solidFill>
                <a:latin typeface="Arial"/>
                <a:cs typeface="Arial"/>
              </a:rPr>
              <a:t>with </a:t>
            </a:r>
            <a:r>
              <a:rPr sz="1585" spc="-404" dirty="0">
                <a:solidFill>
                  <a:srgbClr val="22373A"/>
                </a:solidFill>
                <a:latin typeface="Arial"/>
                <a:cs typeface="Arial"/>
              </a:rPr>
              <a:t> </a:t>
            </a:r>
            <a:r>
              <a:rPr sz="1585" spc="-40" dirty="0">
                <a:solidFill>
                  <a:srgbClr val="22373A"/>
                </a:solidFill>
                <a:latin typeface="Arial"/>
                <a:cs typeface="Arial"/>
              </a:rPr>
              <a:t>glossy”.</a:t>
            </a:r>
            <a:r>
              <a:rPr sz="1585" spc="-30" dirty="0">
                <a:solidFill>
                  <a:srgbClr val="22373A"/>
                </a:solidFill>
                <a:latin typeface="Arial"/>
                <a:cs typeface="Arial"/>
              </a:rPr>
              <a:t> </a:t>
            </a:r>
            <a:r>
              <a:rPr sz="1585" spc="10" dirty="0">
                <a:solidFill>
                  <a:srgbClr val="6E7B7D"/>
                </a:solidFill>
                <a:latin typeface="Arial"/>
                <a:cs typeface="Arial"/>
              </a:rPr>
              <a:t>In:</a:t>
            </a:r>
            <a:r>
              <a:rPr sz="1585" spc="20" dirty="0">
                <a:solidFill>
                  <a:srgbClr val="6E7B7D"/>
                </a:solidFill>
                <a:latin typeface="Arial"/>
                <a:cs typeface="Arial"/>
              </a:rPr>
              <a:t> </a:t>
            </a:r>
            <a:r>
              <a:rPr sz="1585" i="1" spc="10" dirty="0">
                <a:solidFill>
                  <a:srgbClr val="6E7B7D"/>
                </a:solidFill>
                <a:latin typeface="Arial"/>
                <a:cs typeface="Arial"/>
              </a:rPr>
              <a:t>Information </a:t>
            </a:r>
            <a:r>
              <a:rPr sz="1585" i="1" spc="-50" dirty="0">
                <a:solidFill>
                  <a:srgbClr val="6E7B7D"/>
                </a:solidFill>
                <a:latin typeface="Arial"/>
                <a:cs typeface="Arial"/>
              </a:rPr>
              <a:t>Processing</a:t>
            </a:r>
            <a:r>
              <a:rPr sz="1585" i="1" spc="-40" dirty="0">
                <a:solidFill>
                  <a:srgbClr val="6E7B7D"/>
                </a:solidFill>
                <a:latin typeface="Arial"/>
                <a:cs typeface="Arial"/>
              </a:rPr>
              <a:t> </a:t>
            </a:r>
            <a:r>
              <a:rPr sz="1585" i="1" spc="10" dirty="0">
                <a:solidFill>
                  <a:srgbClr val="6E7B7D"/>
                </a:solidFill>
                <a:latin typeface="Arial"/>
                <a:cs typeface="Arial"/>
              </a:rPr>
              <a:t>in </a:t>
            </a:r>
            <a:r>
              <a:rPr sz="1585" i="1" spc="-79" dirty="0">
                <a:solidFill>
                  <a:srgbClr val="6E7B7D"/>
                </a:solidFill>
                <a:latin typeface="Arial"/>
                <a:cs typeface="Arial"/>
              </a:rPr>
              <a:t>Sensor</a:t>
            </a:r>
            <a:r>
              <a:rPr sz="1585" i="1" spc="-69" dirty="0">
                <a:solidFill>
                  <a:srgbClr val="6E7B7D"/>
                </a:solidFill>
                <a:latin typeface="Arial"/>
                <a:cs typeface="Arial"/>
              </a:rPr>
              <a:t> </a:t>
            </a:r>
            <a:r>
              <a:rPr sz="1585" i="1" spc="-30" dirty="0">
                <a:solidFill>
                  <a:srgbClr val="6E7B7D"/>
                </a:solidFill>
                <a:latin typeface="Arial"/>
                <a:cs typeface="Arial"/>
              </a:rPr>
              <a:t>Networks </a:t>
            </a:r>
            <a:r>
              <a:rPr sz="1585" i="1" spc="30" dirty="0">
                <a:solidFill>
                  <a:srgbClr val="6E7B7D"/>
                </a:solidFill>
                <a:latin typeface="Arial"/>
                <a:cs typeface="Arial"/>
              </a:rPr>
              <a:t>(IPSN), </a:t>
            </a:r>
            <a:r>
              <a:rPr sz="1585" i="1" spc="-50" dirty="0">
                <a:solidFill>
                  <a:srgbClr val="6E7B7D"/>
                </a:solidFill>
                <a:latin typeface="Arial"/>
                <a:cs typeface="Arial"/>
              </a:rPr>
              <a:t>2011</a:t>
            </a:r>
            <a:r>
              <a:rPr sz="1585" i="1" spc="-40" dirty="0">
                <a:solidFill>
                  <a:srgbClr val="6E7B7D"/>
                </a:solidFill>
                <a:latin typeface="Arial"/>
                <a:cs typeface="Arial"/>
              </a:rPr>
              <a:t> </a:t>
            </a:r>
            <a:r>
              <a:rPr sz="1585" i="1" spc="10" dirty="0">
                <a:solidFill>
                  <a:srgbClr val="6E7B7D"/>
                </a:solidFill>
                <a:latin typeface="Arial"/>
                <a:cs typeface="Arial"/>
              </a:rPr>
              <a:t>10th </a:t>
            </a:r>
            <a:r>
              <a:rPr sz="1585" i="1" spc="20" dirty="0">
                <a:solidFill>
                  <a:srgbClr val="6E7B7D"/>
                </a:solidFill>
                <a:latin typeface="Arial"/>
                <a:cs typeface="Arial"/>
              </a:rPr>
              <a:t> </a:t>
            </a:r>
            <a:r>
              <a:rPr sz="1585" i="1" dirty="0">
                <a:solidFill>
                  <a:srgbClr val="6E7B7D"/>
                </a:solidFill>
                <a:latin typeface="Arial"/>
                <a:cs typeface="Arial"/>
              </a:rPr>
              <a:t>International</a:t>
            </a:r>
            <a:r>
              <a:rPr sz="1585" i="1" spc="109" dirty="0">
                <a:solidFill>
                  <a:srgbClr val="6E7B7D"/>
                </a:solidFill>
                <a:latin typeface="Arial"/>
                <a:cs typeface="Arial"/>
              </a:rPr>
              <a:t> </a:t>
            </a:r>
            <a:r>
              <a:rPr sz="1585" i="1" spc="-50" dirty="0">
                <a:solidFill>
                  <a:srgbClr val="6E7B7D"/>
                </a:solidFill>
                <a:latin typeface="Arial"/>
                <a:cs typeface="Arial"/>
              </a:rPr>
              <a:t>Conference</a:t>
            </a:r>
            <a:r>
              <a:rPr sz="1585" i="1" spc="109" dirty="0">
                <a:solidFill>
                  <a:srgbClr val="6E7B7D"/>
                </a:solidFill>
                <a:latin typeface="Arial"/>
                <a:cs typeface="Arial"/>
              </a:rPr>
              <a:t> </a:t>
            </a:r>
            <a:r>
              <a:rPr sz="1585" i="1" spc="-20" dirty="0">
                <a:solidFill>
                  <a:srgbClr val="6E7B7D"/>
                </a:solidFill>
                <a:latin typeface="Arial"/>
                <a:cs typeface="Arial"/>
              </a:rPr>
              <a:t>on</a:t>
            </a:r>
            <a:r>
              <a:rPr sz="1585" spc="-20" dirty="0">
                <a:solidFill>
                  <a:srgbClr val="6E7B7D"/>
                </a:solidFill>
                <a:latin typeface="Arial"/>
                <a:cs typeface="Arial"/>
              </a:rPr>
              <a:t>.</a:t>
            </a:r>
            <a:r>
              <a:rPr sz="1585" spc="307" dirty="0">
                <a:solidFill>
                  <a:srgbClr val="6E7B7D"/>
                </a:solidFill>
                <a:latin typeface="Arial"/>
                <a:cs typeface="Arial"/>
              </a:rPr>
              <a:t> </a:t>
            </a:r>
            <a:r>
              <a:rPr sz="1585" spc="-30" dirty="0">
                <a:solidFill>
                  <a:srgbClr val="6E7B7D"/>
                </a:solidFill>
                <a:latin typeface="Arial"/>
                <a:cs typeface="Arial"/>
              </a:rPr>
              <a:t>IEEE.</a:t>
            </a:r>
            <a:r>
              <a:rPr sz="1585" spc="109" dirty="0">
                <a:solidFill>
                  <a:srgbClr val="6E7B7D"/>
                </a:solidFill>
                <a:latin typeface="Arial"/>
                <a:cs typeface="Arial"/>
              </a:rPr>
              <a:t> </a:t>
            </a:r>
            <a:r>
              <a:rPr sz="1585" spc="-30" dirty="0">
                <a:solidFill>
                  <a:srgbClr val="6E7B7D"/>
                </a:solidFill>
                <a:latin typeface="Arial"/>
                <a:cs typeface="Arial"/>
              </a:rPr>
              <a:t>2011,</a:t>
            </a:r>
            <a:r>
              <a:rPr sz="1585" spc="109" dirty="0">
                <a:solidFill>
                  <a:srgbClr val="6E7B7D"/>
                </a:solidFill>
                <a:latin typeface="Arial"/>
                <a:cs typeface="Arial"/>
              </a:rPr>
              <a:t> </a:t>
            </a:r>
            <a:r>
              <a:rPr sz="1585" spc="-10" dirty="0">
                <a:solidFill>
                  <a:srgbClr val="6E7B7D"/>
                </a:solidFill>
                <a:latin typeface="Arial"/>
                <a:cs typeface="Arial"/>
              </a:rPr>
              <a:t>pp.</a:t>
            </a:r>
            <a:r>
              <a:rPr sz="1585" spc="109" dirty="0">
                <a:solidFill>
                  <a:srgbClr val="6E7B7D"/>
                </a:solidFill>
                <a:latin typeface="Arial"/>
                <a:cs typeface="Arial"/>
              </a:rPr>
              <a:t> </a:t>
            </a:r>
            <a:r>
              <a:rPr sz="1585" spc="-40" dirty="0">
                <a:solidFill>
                  <a:srgbClr val="6E7B7D"/>
                </a:solidFill>
                <a:latin typeface="Arial"/>
                <a:cs typeface="Arial"/>
              </a:rPr>
              <a:t>73–84</a:t>
            </a:r>
            <a:r>
              <a:rPr sz="1585" spc="-40" dirty="0">
                <a:solidFill>
                  <a:srgbClr val="394B4E"/>
                </a:solidFill>
                <a:latin typeface="Arial"/>
                <a:cs typeface="Arial"/>
              </a:rPr>
              <a:t>.</a:t>
            </a:r>
            <a:endParaRPr sz="1585">
              <a:latin typeface="Arial"/>
              <a:cs typeface="Arial"/>
            </a:endParaRPr>
          </a:p>
        </p:txBody>
      </p:sp>
    </p:spTree>
  </p:cSld>
  <p:clrMapOvr>
    <a:masterClrMapping/>
  </p:clrMapOvr>
  <p:transition>
    <p:cu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68388"/>
            <a:ext cx="10515600" cy="393474"/>
          </a:xfrm>
          <a:prstGeom prst="rect">
            <a:avLst/>
          </a:prstGeom>
        </p:spPr>
        <p:txBody>
          <a:bodyPr vert="horz" wrap="square" lIns="0" tIns="23909" rIns="0" bIns="0" rtlCol="0" anchor="ctr">
            <a:spAutoFit/>
          </a:bodyPr>
          <a:lstStyle/>
          <a:p>
            <a:pPr marL="25168">
              <a:lnSpc>
                <a:spcPct val="100000"/>
              </a:lnSpc>
              <a:spcBef>
                <a:spcPts val="188"/>
              </a:spcBef>
            </a:pPr>
            <a:r>
              <a:rPr sz="2400" spc="-129" dirty="0"/>
              <a:t>Comparison</a:t>
            </a:r>
            <a:r>
              <a:rPr sz="2400" spc="218" dirty="0"/>
              <a:t> </a:t>
            </a:r>
            <a:r>
              <a:rPr sz="2400" spc="-79" dirty="0"/>
              <a:t>of</a:t>
            </a:r>
            <a:r>
              <a:rPr sz="2400" spc="218" dirty="0"/>
              <a:t> </a:t>
            </a:r>
            <a:r>
              <a:rPr sz="2400" spc="-139" dirty="0"/>
              <a:t>resource</a:t>
            </a:r>
            <a:r>
              <a:rPr lang="en-GB" sz="2400" spc="226" dirty="0"/>
              <a:t>-</a:t>
            </a:r>
            <a:r>
              <a:rPr sz="2400" spc="-109" dirty="0"/>
              <a:t>constrained</a:t>
            </a:r>
            <a:r>
              <a:rPr sz="2400" spc="218" dirty="0"/>
              <a:t> </a:t>
            </a:r>
            <a:r>
              <a:rPr sz="2400" spc="-149" dirty="0"/>
              <a:t>approaches</a:t>
            </a:r>
          </a:p>
        </p:txBody>
      </p:sp>
      <p:sp>
        <p:nvSpPr>
          <p:cNvPr id="3" name="object 3"/>
          <p:cNvSpPr txBox="1"/>
          <p:nvPr/>
        </p:nvSpPr>
        <p:spPr>
          <a:xfrm>
            <a:off x="1841895" y="1393536"/>
            <a:ext cx="8960084" cy="2377275"/>
          </a:xfrm>
          <a:prstGeom prst="rect">
            <a:avLst/>
          </a:prstGeom>
        </p:spPr>
        <p:txBody>
          <a:bodyPr vert="horz" wrap="square" lIns="0" tIns="25167" rIns="0" bIns="0" rtlCol="0">
            <a:spAutoFit/>
          </a:bodyPr>
          <a:lstStyle/>
          <a:p>
            <a:pPr marL="374997" marR="10067" indent="-351088">
              <a:lnSpc>
                <a:spcPct val="118000"/>
              </a:lnSpc>
              <a:spcBef>
                <a:spcPts val="198"/>
              </a:spcBef>
              <a:buFont typeface="Wingdings" pitchFamily="2" charset="2"/>
              <a:buChar char="q"/>
              <a:tabLst>
                <a:tab pos="376255" algn="l"/>
              </a:tabLst>
            </a:pPr>
            <a:r>
              <a:rPr sz="2400" spc="-159" dirty="0">
                <a:solidFill>
                  <a:srgbClr val="22373A"/>
                </a:solidFill>
                <a:cs typeface="Tahoma"/>
              </a:rPr>
              <a:t>In</a:t>
            </a:r>
            <a:r>
              <a:rPr sz="2400" spc="20" dirty="0">
                <a:solidFill>
                  <a:srgbClr val="22373A"/>
                </a:solidFill>
                <a:cs typeface="Tahoma"/>
              </a:rPr>
              <a:t> </a:t>
            </a:r>
            <a:r>
              <a:rPr sz="2400" spc="-149" dirty="0">
                <a:solidFill>
                  <a:srgbClr val="22373A"/>
                </a:solidFill>
                <a:cs typeface="Tahoma"/>
              </a:rPr>
              <a:t>dense</a:t>
            </a:r>
            <a:r>
              <a:rPr sz="2400" spc="20" dirty="0">
                <a:solidFill>
                  <a:srgbClr val="22373A"/>
                </a:solidFill>
                <a:cs typeface="Tahoma"/>
              </a:rPr>
              <a:t> </a:t>
            </a:r>
            <a:r>
              <a:rPr sz="2400" spc="-119" dirty="0">
                <a:solidFill>
                  <a:srgbClr val="22373A"/>
                </a:solidFill>
                <a:cs typeface="Tahoma"/>
              </a:rPr>
              <a:t>or</a:t>
            </a:r>
            <a:r>
              <a:rPr sz="2400" spc="30" dirty="0">
                <a:solidFill>
                  <a:srgbClr val="22373A"/>
                </a:solidFill>
                <a:cs typeface="Tahoma"/>
              </a:rPr>
              <a:t> </a:t>
            </a:r>
            <a:r>
              <a:rPr sz="2400" spc="-109" dirty="0">
                <a:solidFill>
                  <a:srgbClr val="22373A"/>
                </a:solidFill>
                <a:cs typeface="Tahoma"/>
              </a:rPr>
              <a:t>resource</a:t>
            </a:r>
            <a:r>
              <a:rPr lang="en-GB" sz="2400" spc="20" dirty="0">
                <a:solidFill>
                  <a:srgbClr val="22373A"/>
                </a:solidFill>
                <a:cs typeface="Tahoma"/>
              </a:rPr>
              <a:t>-</a:t>
            </a:r>
            <a:r>
              <a:rPr sz="2400" spc="-79" dirty="0">
                <a:solidFill>
                  <a:srgbClr val="22373A"/>
                </a:solidFill>
                <a:cs typeface="Tahoma"/>
              </a:rPr>
              <a:t>constrained</a:t>
            </a:r>
            <a:r>
              <a:rPr sz="2400" spc="20" dirty="0">
                <a:solidFill>
                  <a:srgbClr val="22373A"/>
                </a:solidFill>
                <a:cs typeface="Tahoma"/>
              </a:rPr>
              <a:t> </a:t>
            </a:r>
            <a:r>
              <a:rPr sz="2400" spc="-109" dirty="0">
                <a:solidFill>
                  <a:srgbClr val="22373A"/>
                </a:solidFill>
                <a:cs typeface="Tahoma"/>
              </a:rPr>
              <a:t>networks,</a:t>
            </a:r>
            <a:r>
              <a:rPr sz="2400" spc="30" dirty="0">
                <a:solidFill>
                  <a:srgbClr val="22373A"/>
                </a:solidFill>
                <a:cs typeface="Tahoma"/>
              </a:rPr>
              <a:t> </a:t>
            </a:r>
            <a:r>
              <a:rPr sz="2400" spc="-79" dirty="0">
                <a:solidFill>
                  <a:srgbClr val="22373A"/>
                </a:solidFill>
                <a:cs typeface="Tahoma"/>
              </a:rPr>
              <a:t>the</a:t>
            </a:r>
            <a:r>
              <a:rPr sz="2400" spc="20" dirty="0">
                <a:solidFill>
                  <a:srgbClr val="22373A"/>
                </a:solidFill>
                <a:cs typeface="Tahoma"/>
              </a:rPr>
              <a:t> </a:t>
            </a:r>
            <a:r>
              <a:rPr sz="2400" spc="-50" dirty="0">
                <a:solidFill>
                  <a:srgbClr val="22373A"/>
                </a:solidFill>
                <a:cs typeface="Tahoma"/>
              </a:rPr>
              <a:t>identity</a:t>
            </a:r>
            <a:r>
              <a:rPr sz="2400" spc="20" dirty="0">
                <a:solidFill>
                  <a:srgbClr val="22373A"/>
                </a:solidFill>
                <a:cs typeface="Tahoma"/>
              </a:rPr>
              <a:t> </a:t>
            </a:r>
            <a:r>
              <a:rPr sz="2400" spc="-69" dirty="0">
                <a:solidFill>
                  <a:srgbClr val="22373A"/>
                </a:solidFill>
                <a:cs typeface="Tahoma"/>
              </a:rPr>
              <a:t>of</a:t>
            </a:r>
            <a:r>
              <a:rPr sz="2400" spc="30" dirty="0">
                <a:solidFill>
                  <a:srgbClr val="22373A"/>
                </a:solidFill>
                <a:cs typeface="Tahoma"/>
              </a:rPr>
              <a:t> </a:t>
            </a:r>
            <a:r>
              <a:rPr sz="2400" spc="-79" dirty="0">
                <a:solidFill>
                  <a:srgbClr val="22373A"/>
                </a:solidFill>
                <a:cs typeface="Tahoma"/>
              </a:rPr>
              <a:t>the </a:t>
            </a:r>
            <a:r>
              <a:rPr sz="2400" spc="-654" dirty="0">
                <a:solidFill>
                  <a:srgbClr val="22373A"/>
                </a:solidFill>
                <a:cs typeface="Tahoma"/>
              </a:rPr>
              <a:t> </a:t>
            </a:r>
            <a:r>
              <a:rPr sz="2400" spc="-109" dirty="0">
                <a:solidFill>
                  <a:srgbClr val="22373A"/>
                </a:solidFill>
                <a:cs typeface="Tahoma"/>
              </a:rPr>
              <a:t>node</a:t>
            </a:r>
            <a:r>
              <a:rPr sz="2400" spc="20" dirty="0">
                <a:solidFill>
                  <a:srgbClr val="22373A"/>
                </a:solidFill>
                <a:cs typeface="Tahoma"/>
              </a:rPr>
              <a:t> </a:t>
            </a:r>
            <a:r>
              <a:rPr sz="2400" spc="-69" dirty="0">
                <a:solidFill>
                  <a:srgbClr val="22373A"/>
                </a:solidFill>
                <a:cs typeface="Tahoma"/>
              </a:rPr>
              <a:t>is</a:t>
            </a:r>
            <a:r>
              <a:rPr sz="2400" spc="30" dirty="0">
                <a:solidFill>
                  <a:srgbClr val="22373A"/>
                </a:solidFill>
                <a:cs typeface="Tahoma"/>
              </a:rPr>
              <a:t> </a:t>
            </a:r>
            <a:r>
              <a:rPr sz="2400" spc="-79" dirty="0">
                <a:solidFill>
                  <a:srgbClr val="22373A"/>
                </a:solidFill>
                <a:cs typeface="Tahoma"/>
              </a:rPr>
              <a:t>often</a:t>
            </a:r>
            <a:r>
              <a:rPr sz="2400" spc="30" dirty="0">
                <a:solidFill>
                  <a:srgbClr val="22373A"/>
                </a:solidFill>
                <a:cs typeface="Tahoma"/>
              </a:rPr>
              <a:t> </a:t>
            </a:r>
            <a:r>
              <a:rPr sz="2400" spc="-59" dirty="0">
                <a:solidFill>
                  <a:srgbClr val="22373A"/>
                </a:solidFill>
                <a:cs typeface="Tahoma"/>
              </a:rPr>
              <a:t>not</a:t>
            </a:r>
            <a:r>
              <a:rPr sz="2400" spc="30" dirty="0">
                <a:solidFill>
                  <a:srgbClr val="22373A"/>
                </a:solidFill>
                <a:cs typeface="Tahoma"/>
              </a:rPr>
              <a:t> </a:t>
            </a:r>
            <a:r>
              <a:rPr sz="2400" spc="-129" dirty="0">
                <a:solidFill>
                  <a:srgbClr val="22373A"/>
                </a:solidFill>
                <a:cs typeface="Tahoma"/>
              </a:rPr>
              <a:t>as</a:t>
            </a:r>
            <a:r>
              <a:rPr sz="2400" spc="30" dirty="0">
                <a:solidFill>
                  <a:srgbClr val="22373A"/>
                </a:solidFill>
                <a:cs typeface="Tahoma"/>
              </a:rPr>
              <a:t> </a:t>
            </a:r>
            <a:r>
              <a:rPr sz="2400" spc="-50" dirty="0">
                <a:solidFill>
                  <a:srgbClr val="22373A"/>
                </a:solidFill>
                <a:cs typeface="Tahoma"/>
              </a:rPr>
              <a:t>important</a:t>
            </a:r>
            <a:r>
              <a:rPr sz="2400" spc="20" dirty="0">
                <a:solidFill>
                  <a:srgbClr val="22373A"/>
                </a:solidFill>
                <a:cs typeface="Tahoma"/>
              </a:rPr>
              <a:t> </a:t>
            </a:r>
            <a:r>
              <a:rPr sz="2400" spc="-149" dirty="0">
                <a:solidFill>
                  <a:srgbClr val="22373A"/>
                </a:solidFill>
                <a:cs typeface="Tahoma"/>
              </a:rPr>
              <a:t>as:</a:t>
            </a:r>
            <a:endParaRPr sz="2400" dirty="0">
              <a:cs typeface="Tahoma"/>
            </a:endParaRPr>
          </a:p>
          <a:p>
            <a:pPr marL="934338" lvl="1" indent="-342900">
              <a:spcBef>
                <a:spcPts val="1298"/>
              </a:spcBef>
              <a:buFont typeface="Courier New" panose="02070309020205020404" pitchFamily="49" charset="0"/>
              <a:buChar char="o"/>
              <a:tabLst>
                <a:tab pos="926165" algn="l"/>
              </a:tabLst>
            </a:pPr>
            <a:r>
              <a:rPr sz="2400" spc="-30" dirty="0">
                <a:solidFill>
                  <a:srgbClr val="22373A"/>
                </a:solidFill>
                <a:cs typeface="Tahoma"/>
              </a:rPr>
              <a:t>Location</a:t>
            </a:r>
            <a:r>
              <a:rPr sz="2400" spc="20" dirty="0">
                <a:solidFill>
                  <a:srgbClr val="22373A"/>
                </a:solidFill>
                <a:cs typeface="Tahoma"/>
              </a:rPr>
              <a:t> </a:t>
            </a:r>
            <a:r>
              <a:rPr sz="2400" spc="-69" dirty="0">
                <a:solidFill>
                  <a:srgbClr val="22373A"/>
                </a:solidFill>
                <a:cs typeface="Tahoma"/>
              </a:rPr>
              <a:t>(geographical</a:t>
            </a:r>
            <a:r>
              <a:rPr sz="2400" spc="20" dirty="0">
                <a:solidFill>
                  <a:srgbClr val="22373A"/>
                </a:solidFill>
                <a:cs typeface="Tahoma"/>
              </a:rPr>
              <a:t> </a:t>
            </a:r>
            <a:r>
              <a:rPr sz="2400" spc="-50" dirty="0">
                <a:solidFill>
                  <a:srgbClr val="22373A"/>
                </a:solidFill>
                <a:cs typeface="Tahoma"/>
              </a:rPr>
              <a:t>routing)</a:t>
            </a:r>
            <a:endParaRPr sz="2400" dirty="0">
              <a:cs typeface="Tahoma"/>
            </a:endParaRPr>
          </a:p>
          <a:p>
            <a:pPr marL="934338" lvl="1" indent="-342900">
              <a:spcBef>
                <a:spcPts val="347"/>
              </a:spcBef>
              <a:buFont typeface="Courier New" panose="02070309020205020404" pitchFamily="49" charset="0"/>
              <a:buChar char="o"/>
              <a:tabLst>
                <a:tab pos="926165" algn="l"/>
              </a:tabLst>
            </a:pPr>
            <a:r>
              <a:rPr sz="2400" spc="-50" dirty="0">
                <a:solidFill>
                  <a:srgbClr val="22373A"/>
                </a:solidFill>
                <a:cs typeface="Tahoma"/>
              </a:rPr>
              <a:t>Distance</a:t>
            </a:r>
            <a:r>
              <a:rPr sz="2400" spc="20" dirty="0">
                <a:solidFill>
                  <a:srgbClr val="22373A"/>
                </a:solidFill>
                <a:cs typeface="Tahoma"/>
              </a:rPr>
              <a:t> </a:t>
            </a:r>
            <a:r>
              <a:rPr sz="2400" spc="-69" dirty="0">
                <a:solidFill>
                  <a:srgbClr val="22373A"/>
                </a:solidFill>
                <a:cs typeface="Tahoma"/>
              </a:rPr>
              <a:t>from</a:t>
            </a:r>
            <a:r>
              <a:rPr sz="2400" spc="20" dirty="0">
                <a:solidFill>
                  <a:srgbClr val="22373A"/>
                </a:solidFill>
                <a:cs typeface="Tahoma"/>
              </a:rPr>
              <a:t> </a:t>
            </a:r>
            <a:r>
              <a:rPr sz="2400" spc="-30" dirty="0">
                <a:solidFill>
                  <a:srgbClr val="22373A"/>
                </a:solidFill>
                <a:cs typeface="Tahoma"/>
              </a:rPr>
              <a:t>root</a:t>
            </a:r>
            <a:r>
              <a:rPr sz="2400" spc="20" dirty="0">
                <a:solidFill>
                  <a:srgbClr val="22373A"/>
                </a:solidFill>
                <a:cs typeface="Tahoma"/>
              </a:rPr>
              <a:t> </a:t>
            </a:r>
            <a:r>
              <a:rPr sz="2400" spc="-40" dirty="0">
                <a:solidFill>
                  <a:srgbClr val="22373A"/>
                </a:solidFill>
                <a:cs typeface="Tahoma"/>
              </a:rPr>
              <a:t>(collection</a:t>
            </a:r>
            <a:r>
              <a:rPr sz="2400" spc="20" dirty="0">
                <a:solidFill>
                  <a:srgbClr val="22373A"/>
                </a:solidFill>
                <a:cs typeface="Tahoma"/>
              </a:rPr>
              <a:t> </a:t>
            </a:r>
            <a:r>
              <a:rPr sz="2400" spc="-69" dirty="0">
                <a:solidFill>
                  <a:srgbClr val="22373A"/>
                </a:solidFill>
                <a:cs typeface="Tahoma"/>
              </a:rPr>
              <a:t>tree)</a:t>
            </a:r>
            <a:endParaRPr lang="en-GB" sz="2400" spc="-69" dirty="0">
              <a:solidFill>
                <a:srgbClr val="22373A"/>
              </a:solidFill>
              <a:cs typeface="Tahoma"/>
            </a:endParaRPr>
          </a:p>
          <a:p>
            <a:pPr marL="374997" marR="245384" indent="-351088">
              <a:lnSpc>
                <a:spcPct val="118000"/>
              </a:lnSpc>
              <a:spcBef>
                <a:spcPts val="1021"/>
              </a:spcBef>
              <a:buFont typeface="Wingdings" pitchFamily="2" charset="2"/>
              <a:buChar char="q"/>
              <a:tabLst>
                <a:tab pos="376255" algn="l"/>
              </a:tabLst>
            </a:pPr>
            <a:r>
              <a:rPr sz="2400" spc="-89" dirty="0">
                <a:solidFill>
                  <a:srgbClr val="22373A"/>
                </a:solidFill>
                <a:cs typeface="Tahoma"/>
              </a:rPr>
              <a:t>These </a:t>
            </a:r>
            <a:r>
              <a:rPr sz="2400" spc="-139" dirty="0">
                <a:solidFill>
                  <a:srgbClr val="22373A"/>
                </a:solidFill>
                <a:cs typeface="Tahoma"/>
              </a:rPr>
              <a:t>are</a:t>
            </a:r>
            <a:r>
              <a:rPr sz="2400" spc="-129" dirty="0">
                <a:solidFill>
                  <a:srgbClr val="22373A"/>
                </a:solidFill>
                <a:cs typeface="Tahoma"/>
              </a:rPr>
              <a:t> </a:t>
            </a:r>
            <a:r>
              <a:rPr sz="2400" spc="-59" dirty="0">
                <a:solidFill>
                  <a:srgbClr val="22373A"/>
                </a:solidFill>
                <a:cs typeface="Tahoma"/>
              </a:rPr>
              <a:t>akin </a:t>
            </a:r>
            <a:r>
              <a:rPr sz="2400" spc="-30" dirty="0">
                <a:solidFill>
                  <a:srgbClr val="22373A"/>
                </a:solidFill>
                <a:cs typeface="Tahoma"/>
              </a:rPr>
              <a:t>to </a:t>
            </a:r>
            <a:r>
              <a:rPr sz="2400" spc="-79" dirty="0">
                <a:solidFill>
                  <a:srgbClr val="22373A"/>
                </a:solidFill>
                <a:cs typeface="Tahoma"/>
              </a:rPr>
              <a:t>semantic </a:t>
            </a:r>
            <a:r>
              <a:rPr sz="2400" spc="-99" dirty="0">
                <a:solidFill>
                  <a:srgbClr val="22373A"/>
                </a:solidFill>
                <a:cs typeface="Tahoma"/>
              </a:rPr>
              <a:t>overlays, </a:t>
            </a:r>
            <a:r>
              <a:rPr sz="2400" spc="-139" dirty="0">
                <a:solidFill>
                  <a:srgbClr val="22373A"/>
                </a:solidFill>
                <a:cs typeface="Tahoma"/>
              </a:rPr>
              <a:t>where</a:t>
            </a:r>
            <a:r>
              <a:rPr sz="2400" spc="-129" dirty="0">
                <a:solidFill>
                  <a:srgbClr val="22373A"/>
                </a:solidFill>
                <a:cs typeface="Tahoma"/>
              </a:rPr>
              <a:t> </a:t>
            </a:r>
            <a:r>
              <a:rPr sz="2400" spc="-109" dirty="0">
                <a:solidFill>
                  <a:srgbClr val="22373A"/>
                </a:solidFill>
                <a:cs typeface="Tahoma"/>
              </a:rPr>
              <a:t>node </a:t>
            </a:r>
            <a:r>
              <a:rPr sz="2400" spc="-50" dirty="0">
                <a:solidFill>
                  <a:srgbClr val="22373A"/>
                </a:solidFill>
                <a:cs typeface="Tahoma"/>
              </a:rPr>
              <a:t>identity </a:t>
            </a:r>
            <a:r>
              <a:rPr sz="2400" spc="-69" dirty="0">
                <a:solidFill>
                  <a:srgbClr val="22373A"/>
                </a:solidFill>
                <a:cs typeface="Tahoma"/>
              </a:rPr>
              <a:t>is </a:t>
            </a:r>
            <a:r>
              <a:rPr sz="2400" spc="-654" dirty="0">
                <a:solidFill>
                  <a:srgbClr val="22373A"/>
                </a:solidFill>
                <a:cs typeface="Tahoma"/>
              </a:rPr>
              <a:t> </a:t>
            </a:r>
            <a:r>
              <a:rPr sz="2400" spc="-69" dirty="0">
                <a:solidFill>
                  <a:srgbClr val="22373A"/>
                </a:solidFill>
                <a:cs typeface="Tahoma"/>
              </a:rPr>
              <a:t>irrelevant</a:t>
            </a:r>
            <a:endParaRPr sz="2400" dirty="0">
              <a:cs typeface="Tahoma"/>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909" rIns="0" bIns="0" rtlCol="0" anchor="ctr">
            <a:spAutoFit/>
          </a:bodyPr>
          <a:lstStyle/>
          <a:p>
            <a:pPr marL="25168">
              <a:lnSpc>
                <a:spcPct val="100000"/>
              </a:lnSpc>
              <a:spcBef>
                <a:spcPts val="188"/>
              </a:spcBef>
            </a:pPr>
            <a:r>
              <a:rPr spc="-79" dirty="0"/>
              <a:t>Radio</a:t>
            </a:r>
            <a:r>
              <a:rPr lang="en-GB" spc="-79" dirty="0"/>
              <a:t> </a:t>
            </a:r>
            <a:r>
              <a:rPr spc="-79" dirty="0"/>
              <a:t>map</a:t>
            </a:r>
          </a:p>
        </p:txBody>
      </p:sp>
      <p:sp>
        <p:nvSpPr>
          <p:cNvPr id="3" name="object 3"/>
          <p:cNvSpPr txBox="1"/>
          <p:nvPr/>
        </p:nvSpPr>
        <p:spPr>
          <a:xfrm>
            <a:off x="2066189" y="1348745"/>
            <a:ext cx="8142936" cy="1305187"/>
          </a:xfrm>
          <a:prstGeom prst="rect">
            <a:avLst/>
          </a:prstGeom>
        </p:spPr>
        <p:txBody>
          <a:bodyPr vert="horz" wrap="square" lIns="0" tIns="25167" rIns="0" bIns="0" rtlCol="0">
            <a:spAutoFit/>
          </a:bodyPr>
          <a:lstStyle/>
          <a:p>
            <a:pPr marL="74242" marR="60402">
              <a:lnSpc>
                <a:spcPct val="118000"/>
              </a:lnSpc>
              <a:spcBef>
                <a:spcPts val="198"/>
              </a:spcBef>
              <a:tabLst>
                <a:tab pos="426591" algn="l"/>
              </a:tabLst>
            </a:pPr>
            <a:r>
              <a:rPr sz="2400" spc="-159" dirty="0">
                <a:solidFill>
                  <a:srgbClr val="22373A"/>
                </a:solidFill>
                <a:cs typeface="Tahoma"/>
              </a:rPr>
              <a:t>In</a:t>
            </a:r>
            <a:r>
              <a:rPr sz="2400" spc="30" dirty="0">
                <a:solidFill>
                  <a:srgbClr val="22373A"/>
                </a:solidFill>
                <a:cs typeface="Tahoma"/>
              </a:rPr>
              <a:t> </a:t>
            </a:r>
            <a:r>
              <a:rPr sz="2400" spc="-89" dirty="0">
                <a:solidFill>
                  <a:srgbClr val="22373A"/>
                </a:solidFill>
                <a:cs typeface="Tahoma"/>
              </a:rPr>
              <a:t>reality,</a:t>
            </a:r>
            <a:r>
              <a:rPr sz="2400" spc="40" dirty="0">
                <a:solidFill>
                  <a:srgbClr val="22373A"/>
                </a:solidFill>
                <a:cs typeface="Tahoma"/>
              </a:rPr>
              <a:t> </a:t>
            </a:r>
            <a:r>
              <a:rPr sz="2400" spc="-79" dirty="0">
                <a:solidFill>
                  <a:srgbClr val="22373A"/>
                </a:solidFill>
                <a:cs typeface="Tahoma"/>
              </a:rPr>
              <a:t>especially</a:t>
            </a:r>
            <a:r>
              <a:rPr sz="2400" spc="30" dirty="0">
                <a:solidFill>
                  <a:srgbClr val="22373A"/>
                </a:solidFill>
                <a:cs typeface="Tahoma"/>
              </a:rPr>
              <a:t> </a:t>
            </a:r>
            <a:r>
              <a:rPr sz="2400" spc="-79" dirty="0">
                <a:solidFill>
                  <a:srgbClr val="22373A"/>
                </a:solidFill>
                <a:cs typeface="Tahoma"/>
              </a:rPr>
              <a:t>indoors,</a:t>
            </a:r>
            <a:r>
              <a:rPr sz="2400" spc="40" dirty="0">
                <a:solidFill>
                  <a:srgbClr val="22373A"/>
                </a:solidFill>
                <a:cs typeface="Tahoma"/>
              </a:rPr>
              <a:t> </a:t>
            </a:r>
            <a:r>
              <a:rPr sz="2400" spc="-40" dirty="0">
                <a:solidFill>
                  <a:srgbClr val="22373A"/>
                </a:solidFill>
                <a:cs typeface="Tahoma"/>
              </a:rPr>
              <a:t>trilateration</a:t>
            </a:r>
            <a:r>
              <a:rPr sz="2400" spc="30" dirty="0">
                <a:solidFill>
                  <a:srgbClr val="22373A"/>
                </a:solidFill>
                <a:cs typeface="Tahoma"/>
              </a:rPr>
              <a:t> </a:t>
            </a:r>
            <a:r>
              <a:rPr sz="2400" spc="-119" dirty="0">
                <a:solidFill>
                  <a:srgbClr val="22373A"/>
                </a:solidFill>
                <a:cs typeface="Tahoma"/>
              </a:rPr>
              <a:t>does</a:t>
            </a:r>
            <a:r>
              <a:rPr sz="2400" spc="40" dirty="0">
                <a:solidFill>
                  <a:srgbClr val="22373A"/>
                </a:solidFill>
                <a:cs typeface="Tahoma"/>
              </a:rPr>
              <a:t> </a:t>
            </a:r>
            <a:r>
              <a:rPr sz="2400" spc="-59" dirty="0">
                <a:solidFill>
                  <a:srgbClr val="22373A"/>
                </a:solidFill>
                <a:cs typeface="Tahoma"/>
              </a:rPr>
              <a:t>not</a:t>
            </a:r>
            <a:r>
              <a:rPr sz="2400" spc="30" dirty="0">
                <a:solidFill>
                  <a:srgbClr val="22373A"/>
                </a:solidFill>
                <a:cs typeface="Tahoma"/>
              </a:rPr>
              <a:t> </a:t>
            </a:r>
            <a:r>
              <a:rPr sz="2400" spc="-109" dirty="0">
                <a:solidFill>
                  <a:srgbClr val="22373A"/>
                </a:solidFill>
                <a:cs typeface="Tahoma"/>
              </a:rPr>
              <a:t>work,</a:t>
            </a:r>
            <a:r>
              <a:rPr sz="2400" spc="40" dirty="0">
                <a:solidFill>
                  <a:srgbClr val="22373A"/>
                </a:solidFill>
                <a:cs typeface="Tahoma"/>
              </a:rPr>
              <a:t> </a:t>
            </a:r>
            <a:r>
              <a:rPr sz="2400" spc="-129" dirty="0">
                <a:solidFill>
                  <a:srgbClr val="22373A"/>
                </a:solidFill>
                <a:cs typeface="Tahoma"/>
              </a:rPr>
              <a:t>as </a:t>
            </a:r>
            <a:r>
              <a:rPr sz="2400" spc="-654" dirty="0">
                <a:solidFill>
                  <a:srgbClr val="22373A"/>
                </a:solidFill>
                <a:cs typeface="Tahoma"/>
              </a:rPr>
              <a:t> </a:t>
            </a:r>
            <a:r>
              <a:rPr sz="2400" spc="-79" dirty="0">
                <a:solidFill>
                  <a:srgbClr val="22373A"/>
                </a:solidFill>
                <a:cs typeface="Tahoma"/>
              </a:rPr>
              <a:t>the</a:t>
            </a:r>
            <a:r>
              <a:rPr sz="2400" spc="20" dirty="0">
                <a:solidFill>
                  <a:srgbClr val="22373A"/>
                </a:solidFill>
                <a:cs typeface="Tahoma"/>
              </a:rPr>
              <a:t> </a:t>
            </a:r>
            <a:r>
              <a:rPr sz="2400" spc="-89" dirty="0">
                <a:solidFill>
                  <a:srgbClr val="22373A"/>
                </a:solidFill>
                <a:cs typeface="Tahoma"/>
              </a:rPr>
              <a:t>channel</a:t>
            </a:r>
            <a:r>
              <a:rPr sz="2400" spc="30" dirty="0">
                <a:solidFill>
                  <a:srgbClr val="22373A"/>
                </a:solidFill>
                <a:cs typeface="Tahoma"/>
              </a:rPr>
              <a:t> </a:t>
            </a:r>
            <a:r>
              <a:rPr sz="2400" spc="-69" dirty="0">
                <a:solidFill>
                  <a:srgbClr val="22373A"/>
                </a:solidFill>
                <a:cs typeface="Tahoma"/>
              </a:rPr>
              <a:t>is</a:t>
            </a:r>
            <a:r>
              <a:rPr sz="2400" spc="30" dirty="0">
                <a:solidFill>
                  <a:srgbClr val="22373A"/>
                </a:solidFill>
                <a:cs typeface="Tahoma"/>
              </a:rPr>
              <a:t> </a:t>
            </a:r>
            <a:r>
              <a:rPr sz="2400" spc="-40" dirty="0">
                <a:solidFill>
                  <a:srgbClr val="22373A"/>
                </a:solidFill>
                <a:cs typeface="Tahoma"/>
              </a:rPr>
              <a:t>too</a:t>
            </a:r>
            <a:r>
              <a:rPr sz="2400" spc="20" dirty="0">
                <a:solidFill>
                  <a:srgbClr val="22373A"/>
                </a:solidFill>
                <a:cs typeface="Tahoma"/>
              </a:rPr>
              <a:t> </a:t>
            </a:r>
            <a:r>
              <a:rPr sz="2400" spc="-89" dirty="0">
                <a:solidFill>
                  <a:srgbClr val="22373A"/>
                </a:solidFill>
                <a:cs typeface="Tahoma"/>
              </a:rPr>
              <a:t>complex</a:t>
            </a:r>
            <a:r>
              <a:rPr sz="2400" spc="30" dirty="0">
                <a:solidFill>
                  <a:srgbClr val="22373A"/>
                </a:solidFill>
                <a:cs typeface="Tahoma"/>
              </a:rPr>
              <a:t> </a:t>
            </a:r>
            <a:r>
              <a:rPr sz="2400" spc="-30" dirty="0">
                <a:solidFill>
                  <a:srgbClr val="22373A"/>
                </a:solidFill>
                <a:cs typeface="Tahoma"/>
              </a:rPr>
              <a:t>to</a:t>
            </a:r>
            <a:r>
              <a:rPr sz="2400" spc="30" dirty="0">
                <a:solidFill>
                  <a:srgbClr val="22373A"/>
                </a:solidFill>
                <a:cs typeface="Tahoma"/>
              </a:rPr>
              <a:t> </a:t>
            </a:r>
            <a:r>
              <a:rPr sz="2400" spc="-79" dirty="0">
                <a:solidFill>
                  <a:srgbClr val="22373A"/>
                </a:solidFill>
                <a:cs typeface="Tahoma"/>
              </a:rPr>
              <a:t>model</a:t>
            </a:r>
            <a:r>
              <a:rPr lang="en-GB" sz="2400" spc="-79" dirty="0">
                <a:solidFill>
                  <a:srgbClr val="22373A"/>
                </a:solidFill>
                <a:cs typeface="Tahoma"/>
              </a:rPr>
              <a:t>, so we use techniques such as fingerprinting</a:t>
            </a:r>
            <a:r>
              <a:rPr sz="2400" spc="-119" baseline="27777" dirty="0">
                <a:solidFill>
                  <a:srgbClr val="22373A"/>
                </a:solidFill>
                <a:cs typeface="Arial"/>
              </a:rPr>
              <a:t>1</a:t>
            </a:r>
            <a:r>
              <a:rPr lang="en-GB" sz="2400" spc="-119" baseline="27777" dirty="0">
                <a:solidFill>
                  <a:srgbClr val="22373A"/>
                </a:solidFill>
                <a:cs typeface="Arial"/>
              </a:rPr>
              <a:t> </a:t>
            </a:r>
            <a:r>
              <a:rPr lang="en-GB" sz="2400" spc="-119" dirty="0">
                <a:solidFill>
                  <a:srgbClr val="22373A"/>
                </a:solidFill>
                <a:cs typeface="Arial"/>
              </a:rPr>
              <a:t>instead.</a:t>
            </a:r>
            <a:endParaRPr sz="2400" dirty="0">
              <a:cs typeface="Arial"/>
            </a:endParaRPr>
          </a:p>
        </p:txBody>
      </p:sp>
      <p:pic>
        <p:nvPicPr>
          <p:cNvPr id="4" name="object 4"/>
          <p:cNvPicPr/>
          <p:nvPr/>
        </p:nvPicPr>
        <p:blipFill>
          <a:blip r:embed="rId3" cstate="print"/>
          <a:stretch>
            <a:fillRect/>
          </a:stretch>
        </p:blipFill>
        <p:spPr>
          <a:xfrm>
            <a:off x="3236805" y="2965063"/>
            <a:ext cx="3467079" cy="1973957"/>
          </a:xfrm>
          <a:prstGeom prst="rect">
            <a:avLst/>
          </a:prstGeom>
        </p:spPr>
      </p:pic>
      <p:sp>
        <p:nvSpPr>
          <p:cNvPr id="5" name="object 5"/>
          <p:cNvSpPr/>
          <p:nvPr/>
        </p:nvSpPr>
        <p:spPr>
          <a:xfrm>
            <a:off x="1943450" y="5329610"/>
            <a:ext cx="3624044" cy="0"/>
          </a:xfrm>
          <a:custGeom>
            <a:avLst/>
            <a:gdLst/>
            <a:ahLst/>
            <a:cxnLst/>
            <a:rect l="l" t="t" r="r" b="b"/>
            <a:pathLst>
              <a:path w="1828800">
                <a:moveTo>
                  <a:pt x="0" y="0"/>
                </a:moveTo>
                <a:lnTo>
                  <a:pt x="1828800" y="0"/>
                </a:lnTo>
              </a:path>
            </a:pathLst>
          </a:custGeom>
          <a:ln w="5054">
            <a:solidFill>
              <a:srgbClr val="394B4E"/>
            </a:solidFill>
          </a:ln>
        </p:spPr>
        <p:txBody>
          <a:bodyPr wrap="square" lIns="0" tIns="0" rIns="0" bIns="0" rtlCol="0"/>
          <a:lstStyle/>
          <a:p>
            <a:endParaRPr sz="3567"/>
          </a:p>
        </p:txBody>
      </p:sp>
      <p:sp>
        <p:nvSpPr>
          <p:cNvPr id="6" name="object 6"/>
          <p:cNvSpPr txBox="1"/>
          <p:nvPr/>
        </p:nvSpPr>
        <p:spPr>
          <a:xfrm>
            <a:off x="1867948" y="5333914"/>
            <a:ext cx="8004657" cy="829800"/>
          </a:xfrm>
          <a:prstGeom prst="rect">
            <a:avLst/>
          </a:prstGeom>
        </p:spPr>
        <p:txBody>
          <a:bodyPr vert="horz" wrap="square" lIns="0" tIns="25167" rIns="0" bIns="0" rtlCol="0">
            <a:spAutoFit/>
          </a:bodyPr>
          <a:lstStyle/>
          <a:p>
            <a:pPr marL="75503" marR="60402" indent="67952">
              <a:lnSpc>
                <a:spcPct val="113399"/>
              </a:lnSpc>
              <a:spcBef>
                <a:spcPts val="198"/>
              </a:spcBef>
            </a:pPr>
            <a:r>
              <a:rPr sz="1784" baseline="27777" dirty="0">
                <a:solidFill>
                  <a:srgbClr val="394B4E"/>
                </a:solidFill>
                <a:latin typeface="Arial"/>
                <a:cs typeface="Arial"/>
              </a:rPr>
              <a:t>1</a:t>
            </a:r>
            <a:r>
              <a:rPr sz="1585" dirty="0">
                <a:solidFill>
                  <a:srgbClr val="22373A"/>
                </a:solidFill>
                <a:latin typeface="Arial"/>
                <a:cs typeface="Arial"/>
              </a:rPr>
              <a:t>Christian </a:t>
            </a:r>
            <a:r>
              <a:rPr sz="1585" spc="-30" dirty="0">
                <a:solidFill>
                  <a:srgbClr val="22373A"/>
                </a:solidFill>
                <a:latin typeface="Arial"/>
                <a:cs typeface="Arial"/>
              </a:rPr>
              <a:t>Beder, </a:t>
            </a:r>
            <a:r>
              <a:rPr sz="1585" dirty="0">
                <a:solidFill>
                  <a:srgbClr val="22373A"/>
                </a:solidFill>
                <a:latin typeface="Arial"/>
                <a:cs typeface="Arial"/>
              </a:rPr>
              <a:t>Alan </a:t>
            </a:r>
            <a:r>
              <a:rPr sz="1585" spc="-40" dirty="0">
                <a:solidFill>
                  <a:srgbClr val="22373A"/>
                </a:solidFill>
                <a:latin typeface="Arial"/>
                <a:cs typeface="Arial"/>
              </a:rPr>
              <a:t>McGibney,</a:t>
            </a:r>
            <a:r>
              <a:rPr sz="1585" spc="-30" dirty="0">
                <a:solidFill>
                  <a:srgbClr val="22373A"/>
                </a:solidFill>
                <a:latin typeface="Arial"/>
                <a:cs typeface="Arial"/>
              </a:rPr>
              <a:t> </a:t>
            </a:r>
            <a:r>
              <a:rPr sz="1585" spc="-40" dirty="0">
                <a:solidFill>
                  <a:srgbClr val="22373A"/>
                </a:solidFill>
                <a:latin typeface="Arial"/>
                <a:cs typeface="Arial"/>
              </a:rPr>
              <a:t>and</a:t>
            </a:r>
            <a:r>
              <a:rPr sz="1585" spc="-30" dirty="0">
                <a:solidFill>
                  <a:srgbClr val="22373A"/>
                </a:solidFill>
                <a:latin typeface="Arial"/>
                <a:cs typeface="Arial"/>
              </a:rPr>
              <a:t> </a:t>
            </a:r>
            <a:r>
              <a:rPr sz="1585" spc="40" dirty="0">
                <a:solidFill>
                  <a:srgbClr val="22373A"/>
                </a:solidFill>
                <a:latin typeface="Arial"/>
                <a:cs typeface="Arial"/>
              </a:rPr>
              <a:t>Martin </a:t>
            </a:r>
            <a:r>
              <a:rPr sz="1585" dirty="0">
                <a:solidFill>
                  <a:srgbClr val="22373A"/>
                </a:solidFill>
                <a:latin typeface="Arial"/>
                <a:cs typeface="Arial"/>
              </a:rPr>
              <a:t>Klepal.</a:t>
            </a:r>
            <a:r>
              <a:rPr sz="1585" spc="436" dirty="0">
                <a:solidFill>
                  <a:srgbClr val="22373A"/>
                </a:solidFill>
                <a:latin typeface="Arial"/>
                <a:cs typeface="Arial"/>
              </a:rPr>
              <a:t> </a:t>
            </a:r>
            <a:r>
              <a:rPr sz="1585" spc="30" dirty="0">
                <a:solidFill>
                  <a:srgbClr val="22373A"/>
                </a:solidFill>
                <a:latin typeface="Arial"/>
                <a:cs typeface="Arial"/>
              </a:rPr>
              <a:t>“Predicting </a:t>
            </a:r>
            <a:r>
              <a:rPr sz="1585" dirty="0">
                <a:solidFill>
                  <a:srgbClr val="22373A"/>
                </a:solidFill>
                <a:latin typeface="Arial"/>
                <a:cs typeface="Arial"/>
              </a:rPr>
              <a:t>the </a:t>
            </a:r>
            <a:r>
              <a:rPr sz="1585" spc="-40" dirty="0">
                <a:solidFill>
                  <a:srgbClr val="22373A"/>
                </a:solidFill>
                <a:latin typeface="Arial"/>
                <a:cs typeface="Arial"/>
              </a:rPr>
              <a:t>expected </a:t>
            </a:r>
            <a:r>
              <a:rPr sz="1585" spc="-30" dirty="0">
                <a:solidFill>
                  <a:srgbClr val="22373A"/>
                </a:solidFill>
                <a:latin typeface="Arial"/>
                <a:cs typeface="Arial"/>
              </a:rPr>
              <a:t> </a:t>
            </a:r>
            <a:r>
              <a:rPr sz="1585" spc="-40" dirty="0">
                <a:solidFill>
                  <a:srgbClr val="22373A"/>
                </a:solidFill>
                <a:latin typeface="Arial"/>
                <a:cs typeface="Arial"/>
              </a:rPr>
              <a:t>accuracy</a:t>
            </a:r>
            <a:r>
              <a:rPr sz="1585" spc="-30" dirty="0">
                <a:solidFill>
                  <a:srgbClr val="22373A"/>
                </a:solidFill>
                <a:latin typeface="Arial"/>
                <a:cs typeface="Arial"/>
              </a:rPr>
              <a:t> </a:t>
            </a:r>
            <a:r>
              <a:rPr sz="1585" dirty="0">
                <a:solidFill>
                  <a:srgbClr val="22373A"/>
                </a:solidFill>
                <a:latin typeface="Arial"/>
                <a:cs typeface="Arial"/>
              </a:rPr>
              <a:t>for</a:t>
            </a:r>
            <a:r>
              <a:rPr sz="1585" spc="10" dirty="0">
                <a:solidFill>
                  <a:srgbClr val="22373A"/>
                </a:solidFill>
                <a:latin typeface="Arial"/>
                <a:cs typeface="Arial"/>
              </a:rPr>
              <a:t> </a:t>
            </a:r>
            <a:r>
              <a:rPr sz="1585" dirty="0">
                <a:solidFill>
                  <a:srgbClr val="22373A"/>
                </a:solidFill>
                <a:latin typeface="Arial"/>
                <a:cs typeface="Arial"/>
              </a:rPr>
              <a:t>fingerprinting</a:t>
            </a:r>
            <a:r>
              <a:rPr sz="1585" spc="436" dirty="0">
                <a:solidFill>
                  <a:srgbClr val="22373A"/>
                </a:solidFill>
                <a:latin typeface="Arial"/>
                <a:cs typeface="Arial"/>
              </a:rPr>
              <a:t> </a:t>
            </a:r>
            <a:r>
              <a:rPr sz="1585" spc="-79" dirty="0">
                <a:solidFill>
                  <a:srgbClr val="22373A"/>
                </a:solidFill>
                <a:latin typeface="Arial"/>
                <a:cs typeface="Arial"/>
              </a:rPr>
              <a:t>based</a:t>
            </a:r>
            <a:r>
              <a:rPr sz="1585" spc="277" dirty="0">
                <a:solidFill>
                  <a:srgbClr val="22373A"/>
                </a:solidFill>
                <a:latin typeface="Arial"/>
                <a:cs typeface="Arial"/>
              </a:rPr>
              <a:t> </a:t>
            </a:r>
            <a:r>
              <a:rPr sz="1585" spc="40" dirty="0">
                <a:solidFill>
                  <a:srgbClr val="22373A"/>
                </a:solidFill>
                <a:latin typeface="Arial"/>
                <a:cs typeface="Arial"/>
              </a:rPr>
              <a:t>WiFi </a:t>
            </a:r>
            <a:r>
              <a:rPr sz="1585" spc="-10" dirty="0">
                <a:solidFill>
                  <a:srgbClr val="22373A"/>
                </a:solidFill>
                <a:latin typeface="Arial"/>
                <a:cs typeface="Arial"/>
              </a:rPr>
              <a:t>localisation</a:t>
            </a:r>
            <a:r>
              <a:rPr sz="1585" spc="426" dirty="0">
                <a:solidFill>
                  <a:srgbClr val="22373A"/>
                </a:solidFill>
                <a:latin typeface="Arial"/>
                <a:cs typeface="Arial"/>
              </a:rPr>
              <a:t> </a:t>
            </a:r>
            <a:r>
              <a:rPr sz="1585" spc="-50" dirty="0">
                <a:solidFill>
                  <a:srgbClr val="22373A"/>
                </a:solidFill>
                <a:latin typeface="Arial"/>
                <a:cs typeface="Arial"/>
              </a:rPr>
              <a:t>systems”.</a:t>
            </a:r>
            <a:r>
              <a:rPr sz="1585" spc="337" dirty="0">
                <a:solidFill>
                  <a:srgbClr val="22373A"/>
                </a:solidFill>
                <a:latin typeface="Arial"/>
                <a:cs typeface="Arial"/>
              </a:rPr>
              <a:t> </a:t>
            </a:r>
            <a:r>
              <a:rPr sz="1585" spc="10" dirty="0">
                <a:solidFill>
                  <a:srgbClr val="6E7B7D"/>
                </a:solidFill>
                <a:latin typeface="Arial"/>
                <a:cs typeface="Arial"/>
              </a:rPr>
              <a:t>In:  </a:t>
            </a:r>
            <a:r>
              <a:rPr sz="1585" i="1" spc="-10" dirty="0">
                <a:solidFill>
                  <a:srgbClr val="6E7B7D"/>
                </a:solidFill>
                <a:latin typeface="Arial"/>
                <a:cs typeface="Arial"/>
              </a:rPr>
              <a:t>Indoor</a:t>
            </a:r>
            <a:r>
              <a:rPr sz="1585" i="1" spc="426" dirty="0">
                <a:solidFill>
                  <a:srgbClr val="6E7B7D"/>
                </a:solidFill>
                <a:latin typeface="Arial"/>
                <a:cs typeface="Arial"/>
              </a:rPr>
              <a:t> </a:t>
            </a:r>
            <a:r>
              <a:rPr sz="1585" i="1" spc="-10" dirty="0">
                <a:solidFill>
                  <a:srgbClr val="6E7B7D"/>
                </a:solidFill>
                <a:latin typeface="Arial"/>
                <a:cs typeface="Arial"/>
              </a:rPr>
              <a:t>Positioning </a:t>
            </a:r>
            <a:r>
              <a:rPr sz="1585" i="1" dirty="0">
                <a:solidFill>
                  <a:srgbClr val="6E7B7D"/>
                </a:solidFill>
                <a:latin typeface="Arial"/>
                <a:cs typeface="Arial"/>
              </a:rPr>
              <a:t> </a:t>
            </a:r>
            <a:r>
              <a:rPr sz="1585" i="1" spc="-40" dirty="0">
                <a:solidFill>
                  <a:srgbClr val="6E7B7D"/>
                </a:solidFill>
                <a:latin typeface="Arial"/>
                <a:cs typeface="Arial"/>
              </a:rPr>
              <a:t>and</a:t>
            </a:r>
            <a:r>
              <a:rPr sz="1585" i="1" spc="109" dirty="0">
                <a:solidFill>
                  <a:srgbClr val="6E7B7D"/>
                </a:solidFill>
                <a:latin typeface="Arial"/>
                <a:cs typeface="Arial"/>
              </a:rPr>
              <a:t> </a:t>
            </a:r>
            <a:r>
              <a:rPr sz="1585" i="1" spc="-10" dirty="0">
                <a:solidFill>
                  <a:srgbClr val="6E7B7D"/>
                </a:solidFill>
                <a:latin typeface="Arial"/>
                <a:cs typeface="Arial"/>
              </a:rPr>
              <a:t>Indoor</a:t>
            </a:r>
            <a:r>
              <a:rPr sz="1585" i="1" spc="109" dirty="0">
                <a:solidFill>
                  <a:srgbClr val="6E7B7D"/>
                </a:solidFill>
                <a:latin typeface="Arial"/>
                <a:cs typeface="Arial"/>
              </a:rPr>
              <a:t> </a:t>
            </a:r>
            <a:r>
              <a:rPr sz="1585" i="1" dirty="0">
                <a:solidFill>
                  <a:srgbClr val="6E7B7D"/>
                </a:solidFill>
                <a:latin typeface="Arial"/>
                <a:cs typeface="Arial"/>
              </a:rPr>
              <a:t>Navigation</a:t>
            </a:r>
            <a:r>
              <a:rPr sz="1585" i="1" spc="119" dirty="0">
                <a:solidFill>
                  <a:srgbClr val="6E7B7D"/>
                </a:solidFill>
                <a:latin typeface="Arial"/>
                <a:cs typeface="Arial"/>
              </a:rPr>
              <a:t> </a:t>
            </a:r>
            <a:r>
              <a:rPr sz="1585" i="1" spc="50" dirty="0">
                <a:solidFill>
                  <a:srgbClr val="6E7B7D"/>
                </a:solidFill>
                <a:latin typeface="Arial"/>
                <a:cs typeface="Arial"/>
              </a:rPr>
              <a:t>(IPIN),</a:t>
            </a:r>
            <a:r>
              <a:rPr sz="1585" i="1" spc="109" dirty="0">
                <a:solidFill>
                  <a:srgbClr val="6E7B7D"/>
                </a:solidFill>
                <a:latin typeface="Arial"/>
                <a:cs typeface="Arial"/>
              </a:rPr>
              <a:t> </a:t>
            </a:r>
            <a:r>
              <a:rPr sz="1585" i="1" spc="-50" dirty="0">
                <a:solidFill>
                  <a:srgbClr val="6E7B7D"/>
                </a:solidFill>
                <a:latin typeface="Arial"/>
                <a:cs typeface="Arial"/>
              </a:rPr>
              <a:t>2011</a:t>
            </a:r>
            <a:r>
              <a:rPr sz="1585" i="1" spc="119" dirty="0">
                <a:solidFill>
                  <a:srgbClr val="6E7B7D"/>
                </a:solidFill>
                <a:latin typeface="Arial"/>
                <a:cs typeface="Arial"/>
              </a:rPr>
              <a:t> </a:t>
            </a:r>
            <a:r>
              <a:rPr sz="1585" i="1" dirty="0">
                <a:solidFill>
                  <a:srgbClr val="6E7B7D"/>
                </a:solidFill>
                <a:latin typeface="Arial"/>
                <a:cs typeface="Arial"/>
              </a:rPr>
              <a:t>International</a:t>
            </a:r>
            <a:r>
              <a:rPr sz="1585" i="1" spc="109" dirty="0">
                <a:solidFill>
                  <a:srgbClr val="6E7B7D"/>
                </a:solidFill>
                <a:latin typeface="Arial"/>
                <a:cs typeface="Arial"/>
              </a:rPr>
              <a:t> </a:t>
            </a:r>
            <a:r>
              <a:rPr sz="1585" i="1" spc="-50" dirty="0">
                <a:solidFill>
                  <a:srgbClr val="6E7B7D"/>
                </a:solidFill>
                <a:latin typeface="Arial"/>
                <a:cs typeface="Arial"/>
              </a:rPr>
              <a:t>Conference</a:t>
            </a:r>
            <a:r>
              <a:rPr sz="1585" i="1" spc="109" dirty="0">
                <a:solidFill>
                  <a:srgbClr val="6E7B7D"/>
                </a:solidFill>
                <a:latin typeface="Arial"/>
                <a:cs typeface="Arial"/>
              </a:rPr>
              <a:t> </a:t>
            </a:r>
            <a:r>
              <a:rPr sz="1585" i="1" spc="-20" dirty="0">
                <a:solidFill>
                  <a:srgbClr val="6E7B7D"/>
                </a:solidFill>
                <a:latin typeface="Arial"/>
                <a:cs typeface="Arial"/>
              </a:rPr>
              <a:t>on</a:t>
            </a:r>
            <a:r>
              <a:rPr sz="1585" spc="-20" dirty="0">
                <a:solidFill>
                  <a:srgbClr val="6E7B7D"/>
                </a:solidFill>
                <a:latin typeface="Arial"/>
                <a:cs typeface="Arial"/>
              </a:rPr>
              <a:t>.</a:t>
            </a:r>
            <a:r>
              <a:rPr sz="1585" spc="317" dirty="0">
                <a:solidFill>
                  <a:srgbClr val="6E7B7D"/>
                </a:solidFill>
                <a:latin typeface="Arial"/>
                <a:cs typeface="Arial"/>
              </a:rPr>
              <a:t> </a:t>
            </a:r>
            <a:r>
              <a:rPr sz="1585" spc="-30" dirty="0">
                <a:solidFill>
                  <a:srgbClr val="6E7B7D"/>
                </a:solidFill>
                <a:latin typeface="Arial"/>
                <a:cs typeface="Arial"/>
              </a:rPr>
              <a:t>IEEE.</a:t>
            </a:r>
            <a:r>
              <a:rPr sz="1585" spc="109" dirty="0">
                <a:solidFill>
                  <a:srgbClr val="6E7B7D"/>
                </a:solidFill>
                <a:latin typeface="Arial"/>
                <a:cs typeface="Arial"/>
              </a:rPr>
              <a:t> </a:t>
            </a:r>
            <a:r>
              <a:rPr sz="1585" spc="-30" dirty="0">
                <a:solidFill>
                  <a:srgbClr val="6E7B7D"/>
                </a:solidFill>
                <a:latin typeface="Arial"/>
                <a:cs typeface="Arial"/>
              </a:rPr>
              <a:t>2011,</a:t>
            </a:r>
            <a:r>
              <a:rPr sz="1585" spc="119" dirty="0">
                <a:solidFill>
                  <a:srgbClr val="6E7B7D"/>
                </a:solidFill>
                <a:latin typeface="Arial"/>
                <a:cs typeface="Arial"/>
              </a:rPr>
              <a:t> </a:t>
            </a:r>
            <a:r>
              <a:rPr sz="1585" spc="-10" dirty="0">
                <a:solidFill>
                  <a:srgbClr val="6E7B7D"/>
                </a:solidFill>
                <a:latin typeface="Arial"/>
                <a:cs typeface="Arial"/>
              </a:rPr>
              <a:t>pp.</a:t>
            </a:r>
            <a:r>
              <a:rPr sz="1585" spc="109" dirty="0">
                <a:solidFill>
                  <a:srgbClr val="6E7B7D"/>
                </a:solidFill>
                <a:latin typeface="Arial"/>
                <a:cs typeface="Arial"/>
              </a:rPr>
              <a:t> </a:t>
            </a:r>
            <a:r>
              <a:rPr sz="1585" spc="-30" dirty="0">
                <a:solidFill>
                  <a:srgbClr val="6E7B7D"/>
                </a:solidFill>
                <a:latin typeface="Arial"/>
                <a:cs typeface="Arial"/>
              </a:rPr>
              <a:t>1–6</a:t>
            </a:r>
            <a:r>
              <a:rPr sz="1585" spc="-30" dirty="0">
                <a:solidFill>
                  <a:srgbClr val="394B4E"/>
                </a:solidFill>
                <a:latin typeface="Arial"/>
                <a:cs typeface="Arial"/>
              </a:rPr>
              <a:t>.</a:t>
            </a:r>
            <a:endParaRPr sz="1585" dirty="0">
              <a:latin typeface="Arial"/>
              <a:cs typeface="Arial"/>
            </a:endParaRPr>
          </a:p>
        </p:txBody>
      </p:sp>
    </p:spTree>
  </p:cSld>
  <p:clrMapOvr>
    <a:masterClrMapping/>
  </p:clrMapOvr>
  <p:transition>
    <p:cut/>
  </p:transition>
</p:sld>
</file>

<file path=ppt/theme/theme1.xml><?xml version="1.0" encoding="utf-8"?>
<a:theme xmlns:a="http://schemas.openxmlformats.org/drawingml/2006/main" name="MNS_Theme_v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NS_Theme_v1" id="{10341B9C-F8D1-4CF9-A9CE-2400CAFBBCCA}" vid="{B300319A-8420-4EE9-914E-D5531BDD38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MNS_Theme_v1</Template>
  <TotalTime>51044</TotalTime>
  <Words>10217</Words>
  <Application>Microsoft Macintosh PowerPoint</Application>
  <PresentationFormat>Widescreen</PresentationFormat>
  <Paragraphs>724</Paragraphs>
  <Slides>88</Slides>
  <Notes>88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88</vt:i4>
      </vt:variant>
    </vt:vector>
  </HeadingPairs>
  <TitlesOfParts>
    <vt:vector size="97" baseType="lpstr">
      <vt:lpstr>Arial</vt:lpstr>
      <vt:lpstr>Calibri</vt:lpstr>
      <vt:lpstr>Calibri Light</vt:lpstr>
      <vt:lpstr>Comic Sans MS</vt:lpstr>
      <vt:lpstr>Courier New</vt:lpstr>
      <vt:lpstr>Lucida Sans Unicode</vt:lpstr>
      <vt:lpstr>Tahoma</vt:lpstr>
      <vt:lpstr>Wingdings</vt:lpstr>
      <vt:lpstr>MNS_Theme_v1</vt:lpstr>
      <vt:lpstr>Nhat (Nick) Pham</vt:lpstr>
      <vt:lpstr>Localization</vt:lpstr>
      <vt:lpstr>Overview</vt:lpstr>
      <vt:lpstr>Manual</vt:lpstr>
      <vt:lpstr>GPS/GNSS</vt:lpstr>
      <vt:lpstr>GPS/GNSS</vt:lpstr>
      <vt:lpstr>WiFi</vt:lpstr>
      <vt:lpstr>Trilateration</vt:lpstr>
      <vt:lpstr>Radio map</vt:lpstr>
      <vt:lpstr>Fingerprinting</vt:lpstr>
      <vt:lpstr>The Horus Localization System</vt:lpstr>
      <vt:lpstr>Temporal variation</vt:lpstr>
      <vt:lpstr>Localization Weird and wonderful positioning techniques </vt:lpstr>
      <vt:lpstr>Where in the world am I?</vt:lpstr>
      <vt:lpstr>Inertial Measurement Units</vt:lpstr>
      <vt:lpstr>Inertial Measurement</vt:lpstr>
      <vt:lpstr>LiFi4</vt:lpstr>
      <vt:lpstr>Geomagnetic5</vt:lpstr>
      <vt:lpstr>Light-level geolocators</vt:lpstr>
      <vt:lpstr>Further reading</vt:lpstr>
      <vt:lpstr>PowerPoint Presentation</vt:lpstr>
      <vt:lpstr>Overview</vt:lpstr>
      <vt:lpstr>Star topology</vt:lpstr>
      <vt:lpstr>Star topology examples:</vt:lpstr>
      <vt:lpstr>Star topology</vt:lpstr>
      <vt:lpstr>PowerPoint Presentation</vt:lpstr>
      <vt:lpstr>Mobile Ad-hoc Network (MANET)</vt:lpstr>
      <vt:lpstr>Why do we need network routing?</vt:lpstr>
      <vt:lpstr>Routing problem</vt:lpstr>
      <vt:lpstr>Challenges: Dynamic Connectivity</vt:lpstr>
      <vt:lpstr>Challenges</vt:lpstr>
      <vt:lpstr>Design goals</vt:lpstr>
      <vt:lpstr>Link-State (Source) Routing</vt:lpstr>
      <vt:lpstr>Link-State Routing</vt:lpstr>
      <vt:lpstr>Link-State Routing</vt:lpstr>
      <vt:lpstr>Dijkstra’s algorithm</vt:lpstr>
      <vt:lpstr>Dijkstra’s algorithm example</vt:lpstr>
      <vt:lpstr>Dijkstra’s algorithm example</vt:lpstr>
      <vt:lpstr>Dijkstra’s algorithm example</vt:lpstr>
      <vt:lpstr>Dijkstra’s algorithm example</vt:lpstr>
      <vt:lpstr>Dijkstra’s algorithm example</vt:lpstr>
      <vt:lpstr>Dijkstra’s algorithm example</vt:lpstr>
      <vt:lpstr>Dijkstra’s algorithm example</vt:lpstr>
      <vt:lpstr>Dijkstra’s algorithm example</vt:lpstr>
      <vt:lpstr>Dijkstra’s algorithm example</vt:lpstr>
      <vt:lpstr>Dijkstra’s algorithm example</vt:lpstr>
      <vt:lpstr>Dijkstra’s algorithm example</vt:lpstr>
      <vt:lpstr>Link-State Routing</vt:lpstr>
      <vt:lpstr>Distance Vector Routing</vt:lpstr>
      <vt:lpstr>Distance Vector Routing</vt:lpstr>
      <vt:lpstr>Distance Vector Routing</vt:lpstr>
      <vt:lpstr>  Distributed Bellman-Ford Algorithm</vt:lpstr>
      <vt:lpstr>Distributed Bellman-Ford Algorithm</vt:lpstr>
      <vt:lpstr>Distributed Bellman-Ford Algorithm</vt:lpstr>
      <vt:lpstr>Distributed Bellman-Ford Algorithm</vt:lpstr>
      <vt:lpstr>Distributed Bellman-Ford Algorithm</vt:lpstr>
      <vt:lpstr>Distributed Bellman-Ford Algorithm</vt:lpstr>
      <vt:lpstr>Distance Vector Routing</vt:lpstr>
      <vt:lpstr>Routing loops</vt:lpstr>
      <vt:lpstr>Routing loops</vt:lpstr>
      <vt:lpstr>Practical Distance Vector Routing</vt:lpstr>
      <vt:lpstr>Destination Sequence Distance Vector2</vt:lpstr>
      <vt:lpstr>DSDV by example</vt:lpstr>
      <vt:lpstr>DSDV by example</vt:lpstr>
      <vt:lpstr>DSDV by example</vt:lpstr>
      <vt:lpstr>DSDV by example</vt:lpstr>
      <vt:lpstr>DSDV by example</vt:lpstr>
      <vt:lpstr>DSDV by example</vt:lpstr>
      <vt:lpstr>DSDV by example</vt:lpstr>
      <vt:lpstr>DSDV</vt:lpstr>
      <vt:lpstr>PowerPoint Presentation</vt:lpstr>
      <vt:lpstr>Resource-constrained routing</vt:lpstr>
      <vt:lpstr>Mesh networks</vt:lpstr>
      <vt:lpstr>Geographical routing</vt:lpstr>
      <vt:lpstr>Geographical routing</vt:lpstr>
      <vt:lpstr>Greedy forwarding</vt:lpstr>
      <vt:lpstr>Greedy forwarding</vt:lpstr>
      <vt:lpstr>Greedy forwarding</vt:lpstr>
      <vt:lpstr>Face routing</vt:lpstr>
      <vt:lpstr>Face routing: Right-hand rule</vt:lpstr>
      <vt:lpstr>Face routing: Face changes</vt:lpstr>
      <vt:lpstr>Greedy Perimeter Stateless Routing (GPSR)</vt:lpstr>
      <vt:lpstr>Geographical Routing: Overview</vt:lpstr>
      <vt:lpstr>Routing Tree: Collection Tree Protocol5</vt:lpstr>
      <vt:lpstr>Routing Tree Construction</vt:lpstr>
      <vt:lpstr>Routing tree metrics</vt:lpstr>
      <vt:lpstr>Do we even need routing protocols?</vt:lpstr>
      <vt:lpstr>Comparison of resource-constrained approaches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MNS</dc:creator>
  <cp:lastModifiedBy>Huu Pham</cp:lastModifiedBy>
  <cp:revision>2841</cp:revision>
  <cp:lastPrinted>2022-06-23T10:24:54Z</cp:lastPrinted>
  <dcterms:created xsi:type="dcterms:W3CDTF">2015-09-27T20:30:00Z</dcterms:created>
  <dcterms:modified xsi:type="dcterms:W3CDTF">2023-02-07T09:31:17Z</dcterms:modified>
</cp:coreProperties>
</file>