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58" r:id="rId7"/>
    <p:sldId id="281" r:id="rId8"/>
    <p:sldId id="270" r:id="rId9"/>
    <p:sldId id="282" r:id="rId10"/>
    <p:sldId id="286" r:id="rId11"/>
    <p:sldId id="287" r:id="rId12"/>
    <p:sldId id="292" r:id="rId13"/>
    <p:sldId id="291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2021/5/26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2021/5/26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2021/5/26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3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03193"/>
              </p:ext>
            </p:extLst>
          </p:nvPr>
        </p:nvGraphicFramePr>
        <p:xfrm>
          <a:off x="482104" y="1103720"/>
          <a:ext cx="817979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845">
                  <a:extLst>
                    <a:ext uri="{9D8B030D-6E8A-4147-A177-3AD203B41FA5}">
                      <a16:colId xmlns:a16="http://schemas.microsoft.com/office/drawing/2014/main" val="2479661537"/>
                    </a:ext>
                  </a:extLst>
                </a:gridCol>
                <a:gridCol w="1164055">
                  <a:extLst>
                    <a:ext uri="{9D8B030D-6E8A-4147-A177-3AD203B41FA5}">
                      <a16:colId xmlns:a16="http://schemas.microsoft.com/office/drawing/2014/main" val="9110628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801544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6693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20057478"/>
                    </a:ext>
                  </a:extLst>
                </a:gridCol>
                <a:gridCol w="1607541">
                  <a:extLst>
                    <a:ext uri="{9D8B030D-6E8A-4147-A177-3AD203B41FA5}">
                      <a16:colId xmlns:a16="http://schemas.microsoft.com/office/drawing/2014/main" val="269242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– M –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 Ortools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 Choco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CBLS with</a:t>
                      </a:r>
                      <a:r>
                        <a:rPr lang="en-US" baseline="0" dirty="0"/>
                        <a:t> TabuSearch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– 2 – 4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18773/9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 /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 /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3287 /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 /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7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 – 3 – 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904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39459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 / 8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0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– 4 –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 /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833 /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715172/5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 / 6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– 6 –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1532 /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1632 / 7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3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– 8 – 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6803 /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36902 / 20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5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– 10 – 122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16600 /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47584 / 14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12986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F301A2-6B46-46EE-940F-2927EF4BF90C}"/>
              </a:ext>
            </a:extLst>
          </p:cNvPr>
          <p:cNvSpPr txBox="1">
            <a:spLocks/>
          </p:cNvSpPr>
          <p:nvPr/>
        </p:nvSpPr>
        <p:spPr>
          <a:xfrm>
            <a:off x="287524" y="4376058"/>
            <a:ext cx="8568952" cy="1555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~ :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objective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time/output: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F1D54-D969-4EBF-80CB-343298602611}"/>
              </a:ext>
            </a:extLst>
          </p:cNvPr>
          <p:cNvSpPr txBox="1">
            <a:spLocks/>
          </p:cNvSpPr>
          <p:nvPr/>
        </p:nvSpPr>
        <p:spPr>
          <a:xfrm>
            <a:off x="248196" y="2181497"/>
            <a:ext cx="8606791" cy="159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TỐI ƯU LẬP KẾ HOẠCH</a:t>
            </a:r>
          </a:p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Mini Project 8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196" y="5329645"/>
            <a:ext cx="3631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7: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20172998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20170121</a:t>
            </a: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2566"/>
            <a:ext cx="7886700" cy="517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MIP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CBLS with TabuSearch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Có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 2, …,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học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kỳ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vi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viên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đăng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Giữa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sách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trùng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ngày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viên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đăng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 2, …,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vi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chỗ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ngồi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ngày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thành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4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Lập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kế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hoạch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trí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tổng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ngày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diễn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9A5539-E297-4A54-AD10-239F0A03B9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852566"/>
            <a:ext cx="8568952" cy="52190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N = 16, M = 3, K = 12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9816EE-2293-479C-A235-E29DEA34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1720"/>
              </p:ext>
            </p:extLst>
          </p:nvPr>
        </p:nvGraphicFramePr>
        <p:xfrm>
          <a:off x="323532" y="1389222"/>
          <a:ext cx="8191818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84">
                  <a:extLst>
                    <a:ext uri="{9D8B030D-6E8A-4147-A177-3AD203B41FA5}">
                      <a16:colId xmlns:a16="http://schemas.microsoft.com/office/drawing/2014/main" val="56092576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60060189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667648076"/>
                    </a:ext>
                  </a:extLst>
                </a:gridCol>
                <a:gridCol w="400825">
                  <a:extLst>
                    <a:ext uri="{9D8B030D-6E8A-4147-A177-3AD203B41FA5}">
                      <a16:colId xmlns:a16="http://schemas.microsoft.com/office/drawing/2014/main" val="4100217743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3437739328"/>
                    </a:ext>
                  </a:extLst>
                </a:gridCol>
                <a:gridCol w="400825">
                  <a:extLst>
                    <a:ext uri="{9D8B030D-6E8A-4147-A177-3AD203B41FA5}">
                      <a16:colId xmlns:a16="http://schemas.microsoft.com/office/drawing/2014/main" val="1043122004"/>
                    </a:ext>
                  </a:extLst>
                </a:gridCol>
                <a:gridCol w="400825">
                  <a:extLst>
                    <a:ext uri="{9D8B030D-6E8A-4147-A177-3AD203B41FA5}">
                      <a16:colId xmlns:a16="http://schemas.microsoft.com/office/drawing/2014/main" val="2354655474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765929762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3887302593"/>
                    </a:ext>
                  </a:extLst>
                </a:gridCol>
                <a:gridCol w="405857">
                  <a:extLst>
                    <a:ext uri="{9D8B030D-6E8A-4147-A177-3AD203B41FA5}">
                      <a16:colId xmlns:a16="http://schemas.microsoft.com/office/drawing/2014/main" val="486054938"/>
                    </a:ext>
                  </a:extLst>
                </a:gridCol>
                <a:gridCol w="458376">
                  <a:extLst>
                    <a:ext uri="{9D8B030D-6E8A-4147-A177-3AD203B41FA5}">
                      <a16:colId xmlns:a16="http://schemas.microsoft.com/office/drawing/2014/main" val="3073728835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2192430652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720354973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1699277161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58637089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1709398047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545583453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d[</a:t>
                      </a:r>
                      <a:r>
                        <a:rPr lang="en-US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221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991278-63FC-4D5F-B6AF-589F97C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62453"/>
              </p:ext>
            </p:extLst>
          </p:nvPr>
        </p:nvGraphicFramePr>
        <p:xfrm>
          <a:off x="323528" y="3590218"/>
          <a:ext cx="117579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96">
                  <a:extLst>
                    <a:ext uri="{9D8B030D-6E8A-4147-A177-3AD203B41FA5}">
                      <a16:colId xmlns:a16="http://schemas.microsoft.com/office/drawing/2014/main" val="2388604513"/>
                    </a:ext>
                  </a:extLst>
                </a:gridCol>
                <a:gridCol w="587896">
                  <a:extLst>
                    <a:ext uri="{9D8B030D-6E8A-4147-A177-3AD203B41FA5}">
                      <a16:colId xmlns:a16="http://schemas.microsoft.com/office/drawing/2014/main" val="18634360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624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29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9838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7138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88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934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07F5AC-AE46-4D6A-B8E6-C37C2F57E644}"/>
              </a:ext>
            </a:extLst>
          </p:cNvPr>
          <p:cNvSpPr txBox="1"/>
          <p:nvPr/>
        </p:nvSpPr>
        <p:spPr>
          <a:xfrm>
            <a:off x="230076" y="3153414"/>
            <a:ext cx="27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Conflicting subject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j)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9816EE-2293-479C-A235-E29DEA34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89232"/>
              </p:ext>
            </p:extLst>
          </p:nvPr>
        </p:nvGraphicFramePr>
        <p:xfrm>
          <a:off x="323528" y="2271318"/>
          <a:ext cx="2253593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84">
                  <a:extLst>
                    <a:ext uri="{9D8B030D-6E8A-4147-A177-3AD203B41FA5}">
                      <a16:colId xmlns:a16="http://schemas.microsoft.com/office/drawing/2014/main" val="56092576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60060189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667648076"/>
                    </a:ext>
                  </a:extLst>
                </a:gridCol>
                <a:gridCol w="400825">
                  <a:extLst>
                    <a:ext uri="{9D8B030D-6E8A-4147-A177-3AD203B41FA5}">
                      <a16:colId xmlns:a16="http://schemas.microsoft.com/office/drawing/2014/main" val="4100217743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c[j]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221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991278-63FC-4D5F-B6AF-589F97C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48280"/>
              </p:ext>
            </p:extLst>
          </p:nvPr>
        </p:nvGraphicFramePr>
        <p:xfrm>
          <a:off x="1802539" y="3590218"/>
          <a:ext cx="117579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96">
                  <a:extLst>
                    <a:ext uri="{9D8B030D-6E8A-4147-A177-3AD203B41FA5}">
                      <a16:colId xmlns:a16="http://schemas.microsoft.com/office/drawing/2014/main" val="2388604513"/>
                    </a:ext>
                  </a:extLst>
                </a:gridCol>
                <a:gridCol w="587896">
                  <a:extLst>
                    <a:ext uri="{9D8B030D-6E8A-4147-A177-3AD203B41FA5}">
                      <a16:colId xmlns:a16="http://schemas.microsoft.com/office/drawing/2014/main" val="18634360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624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29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9838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7138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88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93401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307F5AC-AE46-4D6A-B8E6-C37C2F57E644}"/>
              </a:ext>
            </a:extLst>
          </p:cNvPr>
          <p:cNvSpPr txBox="1"/>
          <p:nvPr/>
        </p:nvSpPr>
        <p:spPr>
          <a:xfrm>
            <a:off x="4419441" y="2650494"/>
            <a:ext cx="281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thoả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29816EE-2293-479C-A235-E29DEA34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99553"/>
              </p:ext>
            </p:extLst>
          </p:nvPr>
        </p:nvGraphicFramePr>
        <p:xfrm>
          <a:off x="4552697" y="3153414"/>
          <a:ext cx="2684668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337">
                  <a:extLst>
                    <a:ext uri="{9D8B030D-6E8A-4147-A177-3AD203B41FA5}">
                      <a16:colId xmlns:a16="http://schemas.microsoft.com/office/drawing/2014/main" val="560925767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2600601898"/>
                    </a:ext>
                  </a:extLst>
                </a:gridCol>
                <a:gridCol w="496389">
                  <a:extLst>
                    <a:ext uri="{9D8B030D-6E8A-4147-A177-3AD203B41FA5}">
                      <a16:colId xmlns:a16="http://schemas.microsoft.com/office/drawing/2014/main" val="2667648076"/>
                    </a:ext>
                  </a:extLst>
                </a:gridCol>
                <a:gridCol w="444679">
                  <a:extLst>
                    <a:ext uri="{9D8B030D-6E8A-4147-A177-3AD203B41FA5}">
                      <a16:colId xmlns:a16="http://schemas.microsoft.com/office/drawing/2014/main" val="4100217743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Kíp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2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8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7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6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68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31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8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MIP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sz="18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][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][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]: </m:t>
                    </m:r>
                  </m:oMath>
                </a14:m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nhị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18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&lt; 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&lt; 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GB" sz="18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][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][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]) = {0, 1}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GB" sz="1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0,1,…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học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18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conflict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tiêu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2"/>
                <a:stretch>
                  <a:fillRect l="-640" t="-12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MIP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conflict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≤1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−1;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đa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≤1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US" sz="1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đa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ở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≤1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;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US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Xếp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vào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phòng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j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sức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chứa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c[j]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phù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US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kíp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∞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0  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−1;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2"/>
                <a:stretch>
                  <a:fillRect l="-640" t="-15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CP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CBLS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GB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GB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={0,1}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𝑜𝑏𝑗𝑒𝑐𝑡𝑖𝑣𝑒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bố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trí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𝑜𝑏𝑗𝑒𝑐𝑡𝑖𝑣𝑒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∈{1,…,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danh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sách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học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conflict</a:t>
                </a: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GB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tiêu</a:t>
                </a:r>
                <a:endParaRPr lang="en-GB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𝑜𝑏𝑗𝑒𝑐𝑡𝑖𝑣𝑒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GB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sz="1600" b="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2"/>
                <a:stretch>
                  <a:fillRect l="-640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CP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CBLS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Ràng </a:t>
                </a:r>
                <a:r>
                  <a:rPr lang="en-GB" sz="2000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buộc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Hai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conflict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thì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cùng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kíp</a:t>
                </a:r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Hai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cùng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kíp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thì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cùng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phòng</a:t>
                </a:r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≤1, 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∈{1,…,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chỉ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dược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xếp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vào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phòng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duy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nhất</a:t>
                </a:r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 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∈{1,…,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Chỉ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xếp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học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vào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phòng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sức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chứa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phù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hợp</a:t>
                </a:r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CP: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∈{1,…,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Tabu:</a:t>
                </a:r>
              </a:p>
              <a:p>
                <a:pPr marL="914400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∈{1,…,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2"/>
                <a:stretch>
                  <a:fillRect l="-640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45D10BB30FF24E9B27D17B2A30AB4D" ma:contentTypeVersion="2" ma:contentTypeDescription="Create a new document." ma:contentTypeScope="" ma:versionID="bd298fc70c95124163a31eed50568f32">
  <xsd:schema xmlns:xsd="http://www.w3.org/2001/XMLSchema" xmlns:xs="http://www.w3.org/2001/XMLSchema" xmlns:p="http://schemas.microsoft.com/office/2006/metadata/properties" xmlns:ns2="afe6f9fe-71bc-4bf1-b7d6-82a282d57b63" targetNamespace="http://schemas.microsoft.com/office/2006/metadata/properties" ma:root="true" ma:fieldsID="9349b777c6f3cf9e526302205621aeb8" ns2:_="">
    <xsd:import namespace="afe6f9fe-71bc-4bf1-b7d6-82a282d57b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6f9fe-71bc-4bf1-b7d6-82a282d57b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9FB995-5DF8-46C9-91D4-F25E982A72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A6DDA4-ADD7-467C-A4F1-2215E58E3C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492D6A-B107-42DB-8C89-711CDC9CE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e6f9fe-71bc-4bf1-b7d6-82a282d57b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564</Words>
  <Application>Microsoft Office PowerPoint</Application>
  <PresentationFormat>On-screen Show (4:3)</PresentationFormat>
  <Paragraphs>211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等线</vt:lpstr>
      <vt:lpstr>等线 Light</vt:lpstr>
      <vt:lpstr>Linh AvantGarde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Nội dung</vt:lpstr>
      <vt:lpstr>Bài toán Xếp lịch thi học kỳ</vt:lpstr>
      <vt:lpstr>Bài toán Xếp lịch thi học kỳ</vt:lpstr>
      <vt:lpstr>Mô hình hoá MIP</vt:lpstr>
      <vt:lpstr>Mô hình hoá MIP</vt:lpstr>
      <vt:lpstr>Mô hình hoá CP và CBLS</vt:lpstr>
      <vt:lpstr>Mô hình hoá CP và CBLS</vt:lpstr>
      <vt:lpstr>Kết quả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Bui Minh Tuan 20170121</cp:lastModifiedBy>
  <cp:revision>95</cp:revision>
  <dcterms:created xsi:type="dcterms:W3CDTF">2020-04-20T02:25:53Z</dcterms:created>
  <dcterms:modified xsi:type="dcterms:W3CDTF">2021-05-26T06:39:37Z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0x010100D345D10BB30FF24E9B27D17B2A30AB4D</vt:lpwstr>
  </property>
</Properties>
</file>