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71" r:id="rId7"/>
    <p:sldId id="276" r:id="rId8"/>
    <p:sldId id="272" r:id="rId9"/>
    <p:sldId id="273" r:id="rId10"/>
    <p:sldId id="274" r:id="rId11"/>
    <p:sldId id="275" r:id="rId12"/>
    <p:sldId id="264" r:id="rId13"/>
    <p:sldId id="265" r:id="rId14"/>
    <p:sldId id="270" r:id="rId15"/>
    <p:sldId id="277" r:id="rId16"/>
    <p:sldId id="278" r:id="rId17"/>
    <p:sldId id="279" r:id="rId18"/>
    <p:sldId id="280" r:id="rId19"/>
    <p:sldId id="281" r:id="rId20"/>
    <p:sldId id="282" r:id="rId21"/>
    <p:sldId id="285" r:id="rId22"/>
    <p:sldId id="283" r:id="rId23"/>
    <p:sldId id="284" r:id="rId24"/>
    <p:sldId id="256" r:id="rId25"/>
    <p:sldId id="25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7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8DB13-2DA5-4F0C-B014-AE57F4FF486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E3F21-4B15-41BC-BBF3-CBCAE7E8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3F21-4B15-41BC-BBF3-CBCAE7E81B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6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8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Problems in Concurrent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Nguyễn Minh Đăng</a:t>
            </a:r>
          </a:p>
        </p:txBody>
      </p:sp>
    </p:spTree>
    <p:extLst>
      <p:ext uri="{BB962C8B-B14F-4D97-AF65-F5344CB8AC3E}">
        <p14:creationId xmlns:p14="http://schemas.microsoft.com/office/powerpoint/2010/main" val="183285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983009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1.5. OS scheduling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70383"/>
            <a:ext cx="5940154" cy="983009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Priority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F988C02-46A5-4D4F-8779-449C5B270BCC}"/>
              </a:ext>
            </a:extLst>
          </p:cNvPr>
          <p:cNvSpPr txBox="1">
            <a:spLocks/>
          </p:cNvSpPr>
          <p:nvPr/>
        </p:nvSpPr>
        <p:spPr>
          <a:xfrm>
            <a:off x="6779942" y="1631715"/>
            <a:ext cx="4572270" cy="451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C5EF0D-CEE6-47BD-8A43-F5862D13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31842"/>
              </p:ext>
            </p:extLst>
          </p:nvPr>
        </p:nvGraphicFramePr>
        <p:xfrm>
          <a:off x="8277707" y="2698398"/>
          <a:ext cx="3074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23">
                  <a:extLst>
                    <a:ext uri="{9D8B030D-6E8A-4147-A177-3AD203B41FA5}">
                      <a16:colId xmlns:a16="http://schemas.microsoft.com/office/drawing/2014/main" val="1283878154"/>
                    </a:ext>
                  </a:extLst>
                </a:gridCol>
                <a:gridCol w="1993182">
                  <a:extLst>
                    <a:ext uri="{9D8B030D-6E8A-4147-A177-3AD203B41FA5}">
                      <a16:colId xmlns:a16="http://schemas.microsoft.com/office/drawing/2014/main" val="144020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7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 – 0 = 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 – 1 = 10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1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 – 2 = 12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75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 – 3 = 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50464"/>
                  </a:ext>
                </a:extLst>
              </a:tr>
            </a:tbl>
          </a:graphicData>
        </a:graphic>
      </p:graphicFrame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F06D4ED-25A3-42A3-A605-8E35D199991A}"/>
              </a:ext>
            </a:extLst>
          </p:cNvPr>
          <p:cNvSpPr txBox="1">
            <a:spLocks/>
          </p:cNvSpPr>
          <p:nvPr/>
        </p:nvSpPr>
        <p:spPr>
          <a:xfrm>
            <a:off x="3876907" y="5009117"/>
            <a:ext cx="4438185" cy="98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/>
              <a:t>Average Wait Time (AWT):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 = (0 + 10 + 12 + 2)/4 = 6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8912C37-271C-4767-A4C9-F89C3F119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41285"/>
              </p:ext>
            </p:extLst>
          </p:nvPr>
        </p:nvGraphicFramePr>
        <p:xfrm>
          <a:off x="839788" y="2703671"/>
          <a:ext cx="6892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908">
                  <a:extLst>
                    <a:ext uri="{9D8B030D-6E8A-4147-A177-3AD203B41FA5}">
                      <a16:colId xmlns:a16="http://schemas.microsoft.com/office/drawing/2014/main" val="16916383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2012489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289173834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3390526062"/>
                    </a:ext>
                  </a:extLst>
                </a:gridCol>
                <a:gridCol w="1590260">
                  <a:extLst>
                    <a:ext uri="{9D8B030D-6E8A-4147-A177-3AD203B41FA5}">
                      <a16:colId xmlns:a16="http://schemas.microsoft.com/office/drawing/2014/main" val="3875419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Execute Time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Priority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Service Time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08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1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3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7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18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983009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1.5. OS scheduling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70383"/>
            <a:ext cx="5940154" cy="983009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Round Robin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C5EF0D-CEE6-47BD-8A43-F5862D13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040390"/>
              </p:ext>
            </p:extLst>
          </p:nvPr>
        </p:nvGraphicFramePr>
        <p:xfrm>
          <a:off x="6779942" y="2562840"/>
          <a:ext cx="5044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15">
                  <a:extLst>
                    <a:ext uri="{9D8B030D-6E8A-4147-A177-3AD203B41FA5}">
                      <a16:colId xmlns:a16="http://schemas.microsoft.com/office/drawing/2014/main" val="1283878154"/>
                    </a:ext>
                  </a:extLst>
                </a:gridCol>
                <a:gridCol w="3891253">
                  <a:extLst>
                    <a:ext uri="{9D8B030D-6E8A-4147-A177-3AD203B41FA5}">
                      <a16:colId xmlns:a16="http://schemas.microsoft.com/office/drawing/2014/main" val="144020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7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(0 – 0) + (12 – 3) = 9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(3 – 1) = 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1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(6 – 2) + (14 – 9) + (20 – 17) = 12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75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(9 – 3) + (17 – 12) = 11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50464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DECD9E5-137F-4996-8C71-94581272472D}"/>
              </a:ext>
            </a:extLst>
          </p:cNvPr>
          <p:cNvSpPr txBox="1">
            <a:spLocks/>
          </p:cNvSpPr>
          <p:nvPr/>
        </p:nvSpPr>
        <p:spPr>
          <a:xfrm>
            <a:off x="6779942" y="4026108"/>
            <a:ext cx="5151864" cy="98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F06D4ED-25A3-42A3-A605-8E35D199991A}"/>
              </a:ext>
            </a:extLst>
          </p:cNvPr>
          <p:cNvSpPr txBox="1">
            <a:spLocks/>
          </p:cNvSpPr>
          <p:nvPr/>
        </p:nvSpPr>
        <p:spPr>
          <a:xfrm>
            <a:off x="8396986" y="4843456"/>
            <a:ext cx="3425824" cy="1044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000" dirty="0"/>
              <a:t>Average Wait Time (AWT):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T =(9 + 2 + 12 + 11)/4 = 8.5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43E2D5E-8702-4D37-8F38-42883B52A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3910"/>
              </p:ext>
            </p:extLst>
          </p:nvPr>
        </p:nvGraphicFramePr>
        <p:xfrm>
          <a:off x="367990" y="2553392"/>
          <a:ext cx="59401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56">
                  <a:extLst>
                    <a:ext uri="{9D8B030D-6E8A-4147-A177-3AD203B41FA5}">
                      <a16:colId xmlns:a16="http://schemas.microsoft.com/office/drawing/2014/main" val="1687545334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1394927804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1587015819"/>
                    </a:ext>
                  </a:extLst>
                </a:gridCol>
                <a:gridCol w="1604965">
                  <a:extLst>
                    <a:ext uri="{9D8B030D-6E8A-4147-A177-3AD203B41FA5}">
                      <a16:colId xmlns:a16="http://schemas.microsoft.com/office/drawing/2014/main" val="3381722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Execute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Service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1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7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03829"/>
                  </a:ext>
                </a:extLst>
              </a:tr>
            </a:tbl>
          </a:graphicData>
        </a:graphic>
      </p:graphicFrame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15D149F-D7C4-4A0B-9FC0-1593F47D3595}"/>
              </a:ext>
            </a:extLst>
          </p:cNvPr>
          <p:cNvSpPr txBox="1">
            <a:spLocks/>
          </p:cNvSpPr>
          <p:nvPr/>
        </p:nvSpPr>
        <p:spPr>
          <a:xfrm>
            <a:off x="839788" y="4425614"/>
            <a:ext cx="2037228" cy="522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800" dirty="0"/>
              <a:t>Quantum = 3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8CFE5BA6-87E0-4E7C-8512-D5B067314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87781"/>
              </p:ext>
            </p:extLst>
          </p:nvPr>
        </p:nvGraphicFramePr>
        <p:xfrm>
          <a:off x="367990" y="4843456"/>
          <a:ext cx="7920000" cy="930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2727781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139211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546507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927688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971958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280043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0378639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76426866"/>
                    </a:ext>
                  </a:extLst>
                </a:gridCol>
              </a:tblGrid>
              <a:tr h="559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8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74239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A18FDD2-5AB7-49ED-BCBA-05649A180B93}"/>
              </a:ext>
            </a:extLst>
          </p:cNvPr>
          <p:cNvSpPr txBox="1">
            <a:spLocks/>
          </p:cNvSpPr>
          <p:nvPr/>
        </p:nvSpPr>
        <p:spPr>
          <a:xfrm>
            <a:off x="200316" y="5781555"/>
            <a:ext cx="8329961" cy="837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000" dirty="0"/>
              <a:t>0             3              6             9            12       14           17           20       22</a:t>
            </a:r>
          </a:p>
        </p:txBody>
      </p:sp>
    </p:spTree>
    <p:extLst>
      <p:ext uri="{BB962C8B-B14F-4D97-AF65-F5344CB8AC3E}">
        <p14:creationId xmlns:p14="http://schemas.microsoft.com/office/powerpoint/2010/main" val="338203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/>
              <a:t>2. Thread</a:t>
            </a:r>
          </a:p>
        </p:txBody>
      </p:sp>
      <p:pic>
        <p:nvPicPr>
          <p:cNvPr id="7" name="Content Placeholder 6" descr="Single vs Multithreaded Proces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1387475"/>
            <a:ext cx="571500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4646612" cy="448151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/>
              <a:t>Luồng là thành phần của tiến trình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/>
              <a:t>Luồng được biết đến như </a:t>
            </a:r>
            <a:r>
              <a:rPr lang="en-US" sz="2400" b="1"/>
              <a:t>lightweight process, </a:t>
            </a:r>
            <a:r>
              <a:rPr lang="en-US" sz="2400"/>
              <a:t>các tiến trình được chia thành các luồng để thực thi song song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20621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/>
              <a:t>2. Thread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10247312" cy="4481513"/>
          </a:xfrm>
        </p:spPr>
        <p:txBody>
          <a:bodyPr anchor="t"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en-US" sz="2400"/>
              <a:t>Ưu điểm của Luồng so với Tiến trình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Khả năng phản hồi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Chuyển đổi ngữ cảnh nhanh hơn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Tận dụng hiệu quả hệ thống đa lõi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Chia sẻ tài nguyên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Giao tiếp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Tăng cường thông lượng của hệ thống</a:t>
            </a:r>
          </a:p>
        </p:txBody>
      </p:sp>
    </p:spTree>
    <p:extLst>
      <p:ext uri="{BB962C8B-B14F-4D97-AF65-F5344CB8AC3E}">
        <p14:creationId xmlns:p14="http://schemas.microsoft.com/office/powerpoint/2010/main" val="134272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3. Problem in Concurrent Programming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3.1. Race Condition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83635"/>
            <a:ext cx="4635461" cy="2026340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200" dirty="0"/>
              <a:t>Race Condition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tình</a:t>
            </a:r>
            <a:r>
              <a:rPr lang="en-US" sz="2200" dirty="0"/>
              <a:t> </a:t>
            </a:r>
            <a:r>
              <a:rPr lang="en-US" sz="2200" dirty="0" err="1"/>
              <a:t>huống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mong</a:t>
            </a:r>
            <a:r>
              <a:rPr lang="en-US" sz="2200" dirty="0"/>
              <a:t> </a:t>
            </a:r>
            <a:r>
              <a:rPr lang="en-US" sz="2200" dirty="0" err="1"/>
              <a:t>muốn</a:t>
            </a:r>
            <a:r>
              <a:rPr lang="en-US" sz="2200" dirty="0"/>
              <a:t>, </a:t>
            </a:r>
            <a:r>
              <a:rPr lang="en-US" sz="2200" dirty="0" err="1"/>
              <a:t>xảy</a:t>
            </a:r>
            <a:r>
              <a:rPr lang="en-US" sz="2200" dirty="0"/>
              <a:t> ra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chung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ở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C4F81-7514-4A43-9AE7-AE757E35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753" y="1085504"/>
            <a:ext cx="4825194" cy="5553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CD992-5730-455A-87E0-B9BB1434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3" y="4506034"/>
            <a:ext cx="5062249" cy="12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8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 fontScale="90000"/>
          </a:bodyPr>
          <a:lstStyle/>
          <a:p>
            <a:r>
              <a:rPr lang="en-US" b="1"/>
              <a:t>3. Problem in Concurrent Programming</a:t>
            </a:r>
            <a:br>
              <a:rPr lang="en-US" b="1"/>
            </a:br>
            <a:r>
              <a:rPr lang="en-US" b="1"/>
              <a:t>	</a:t>
            </a:r>
            <a:r>
              <a:rPr lang="en-US" sz="2200" b="1"/>
              <a:t>3.2. Deadlock</a:t>
            </a:r>
            <a:endParaRPr lang="en-US" sz="2200" b="1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5887112" y="1455945"/>
            <a:ext cx="5148800" cy="3361381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Deadlock </a:t>
            </a:r>
            <a:r>
              <a:rPr lang="en-US" sz="2200" dirty="0" err="1"/>
              <a:t>xảy</a:t>
            </a:r>
            <a:r>
              <a:rPr lang="en-US" sz="2200" dirty="0"/>
              <a:t> ra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rơi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chờ</a:t>
            </a:r>
            <a:r>
              <a:rPr lang="en-US" sz="2200" dirty="0"/>
              <a:t>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giữ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chờ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chờ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do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chờ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giữ</a:t>
            </a:r>
            <a:r>
              <a:rPr lang="en-US" sz="22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646788-2592-4B96-86D5-F2003C9B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4" y="1458378"/>
            <a:ext cx="4737484" cy="5185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694345-DCBD-411E-99CD-94766AC1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112" y="5065957"/>
            <a:ext cx="5148800" cy="15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7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4. Solutions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4.1. Atomic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2877015"/>
            <a:ext cx="10247312" cy="2991973"/>
          </a:xfrm>
        </p:spPr>
        <p:txBody>
          <a:bodyPr anchor="t">
            <a:normAutofit fontScale="6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so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lõi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Giao </a:t>
            </a:r>
            <a:r>
              <a:rPr lang="en-US" sz="2400" dirty="0" err="1"/>
              <a:t>tiếp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cường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929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4. Solutions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4.2. Spinlock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2877015"/>
            <a:ext cx="10247312" cy="2991973"/>
          </a:xfrm>
        </p:spPr>
        <p:txBody>
          <a:bodyPr anchor="t">
            <a:normAutofit fontScale="6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so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lõi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Giao </a:t>
            </a:r>
            <a:r>
              <a:rPr lang="en-US" sz="2400" dirty="0" err="1"/>
              <a:t>tiếp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cường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81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4. Solutions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4.3. Mutex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2877015"/>
            <a:ext cx="10247312" cy="2991973"/>
          </a:xfrm>
        </p:spPr>
        <p:txBody>
          <a:bodyPr anchor="t">
            <a:normAutofit fontScale="6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so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lõi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Giao </a:t>
            </a:r>
            <a:r>
              <a:rPr lang="en-US" sz="2400" dirty="0" err="1"/>
              <a:t>tiếp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cường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717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4. Solutions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4.4. Semaphore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2877015"/>
            <a:ext cx="10247312" cy="2991973"/>
          </a:xfrm>
        </p:spPr>
        <p:txBody>
          <a:bodyPr anchor="t">
            <a:normAutofit fontScale="6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so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lõi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Giao </a:t>
            </a:r>
            <a:r>
              <a:rPr lang="en-US" sz="2400" dirty="0" err="1"/>
              <a:t>tiếp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cường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924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60499"/>
            <a:ext cx="4826620" cy="5032375"/>
          </a:xfrm>
        </p:spPr>
        <p:txBody>
          <a:bodyPr numCol="1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1. Process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1.1. Definition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1.2. Process state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1.3. Process control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1.4. Context switch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1.5. OS scheduling algorithms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2. Thread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2.1. Definition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2.2. Advantages of Thread over </a:t>
            </a:r>
            <a:r>
              <a:rPr lang="en-US" sz="2000" dirty="0" err="1"/>
              <a:t>Processs</a:t>
            </a:r>
            <a:endParaRPr lang="en-US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3. Problem in Concurrent Programming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3B4273-E9CD-4F08-91CA-88C51AB45DED}"/>
              </a:ext>
            </a:extLst>
          </p:cNvPr>
          <p:cNvSpPr txBox="1">
            <a:spLocks/>
          </p:cNvSpPr>
          <p:nvPr/>
        </p:nvSpPr>
        <p:spPr>
          <a:xfrm>
            <a:off x="6527180" y="1825625"/>
            <a:ext cx="4826620" cy="435133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4300A2-F0AD-45C3-AB87-D46F0D396DFF}"/>
              </a:ext>
            </a:extLst>
          </p:cNvPr>
          <p:cNvSpPr txBox="1">
            <a:spLocks/>
          </p:cNvSpPr>
          <p:nvPr/>
        </p:nvSpPr>
        <p:spPr>
          <a:xfrm>
            <a:off x="6527180" y="1825625"/>
            <a:ext cx="4826620" cy="50323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83834C-3D74-4B31-8CA5-59BC6521B9D0}"/>
              </a:ext>
            </a:extLst>
          </p:cNvPr>
          <p:cNvSpPr txBox="1">
            <a:spLocks/>
          </p:cNvSpPr>
          <p:nvPr/>
        </p:nvSpPr>
        <p:spPr>
          <a:xfrm>
            <a:off x="6527180" y="1460498"/>
            <a:ext cx="4826620" cy="50323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3.1. Race condition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3.2. Deadlocks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4. Solutions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4.1. Atomic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4.2. Spinlock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4.3. Mutex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4.4. Semaphore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5. Concurrency in GO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5.1. Goroutine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5.2. Channel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   5.3. Concurrency with shared variables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8882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5.1. Goroutine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2518B5D-73AD-4926-8E29-991FF34D1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83634"/>
            <a:ext cx="10266362" cy="4780552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Goroutine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endParaRPr lang="en-US" sz="2200" dirty="0"/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Goroutine vs Thread:</a:t>
            </a:r>
          </a:p>
          <a:p>
            <a:pPr algn="just">
              <a:lnSpc>
                <a:spcPct val="130000"/>
              </a:lnSpc>
            </a:pPr>
            <a:r>
              <a:rPr lang="en-US" sz="2200" dirty="0"/>
              <a:t>	- Goroutine </a:t>
            </a:r>
            <a:r>
              <a:rPr lang="en-US" sz="2200" dirty="0" err="1"/>
              <a:t>nhẹ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Thread (2KB so </a:t>
            </a:r>
            <a:r>
              <a:rPr lang="en-US" sz="2200" dirty="0" err="1"/>
              <a:t>với</a:t>
            </a:r>
            <a:r>
              <a:rPr lang="en-US" sz="2200" dirty="0"/>
              <a:t> 2MB)</a:t>
            </a:r>
          </a:p>
          <a:p>
            <a:pPr algn="just">
              <a:lnSpc>
                <a:spcPct val="130000"/>
              </a:lnSpc>
            </a:pPr>
            <a:r>
              <a:rPr lang="en-US" sz="2200" dirty="0"/>
              <a:t>	- Stack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giảm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thước</a:t>
            </a:r>
            <a:r>
              <a:rPr lang="en-US" sz="2200" dirty="0"/>
              <a:t> </a:t>
            </a:r>
            <a:r>
              <a:rPr lang="en-US" sz="2200" dirty="0" err="1"/>
              <a:t>tùy</a:t>
            </a:r>
            <a:r>
              <a:rPr lang="en-US" sz="2200" dirty="0"/>
              <a:t> </a:t>
            </a:r>
            <a:r>
              <a:rPr lang="en-US" sz="2200" dirty="0" err="1"/>
              <a:t>nhu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endParaRPr lang="en-US" sz="2200" dirty="0"/>
          </a:p>
          <a:p>
            <a:pPr algn="just">
              <a:lnSpc>
                <a:spcPct val="130000"/>
              </a:lnSpc>
            </a:pPr>
            <a:r>
              <a:rPr lang="en-US" sz="2200" dirty="0"/>
              <a:t>	- </a:t>
            </a:r>
            <a:r>
              <a:rPr lang="en-US" sz="2200" dirty="0" err="1"/>
              <a:t>Các</a:t>
            </a:r>
            <a:r>
              <a:rPr lang="en-US" sz="2200" dirty="0"/>
              <a:t> goroutine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qua channel</a:t>
            </a:r>
          </a:p>
          <a:p>
            <a:pPr algn="just">
              <a:lnSpc>
                <a:spcPct val="130000"/>
              </a:lnSpc>
            </a:pPr>
            <a:r>
              <a:rPr lang="en-US" sz="2200" dirty="0"/>
              <a:t>	-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goroutine. </a:t>
            </a:r>
            <a:r>
              <a:rPr lang="en-US" sz="2200" dirty="0" err="1"/>
              <a:t>Nếu</a:t>
            </a:r>
            <a:r>
              <a:rPr lang="en-US" sz="2200" dirty="0"/>
              <a:t> goroutine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block, </a:t>
            </a:r>
            <a:r>
              <a:rPr lang="en-US" sz="2200" dirty="0" err="1"/>
              <a:t>các</a:t>
            </a:r>
            <a:r>
              <a:rPr lang="en-US" sz="2200" dirty="0"/>
              <a:t> goroutine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sang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1411444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5.1. Goroutine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BCDB33F-70E9-42E5-901D-8DE697C79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83634"/>
            <a:ext cx="4880076" cy="4882220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 </a:t>
            </a:r>
            <a:r>
              <a:rPr lang="en-US" sz="2200" b="1" dirty="0"/>
              <a:t>go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lời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goroutine </a:t>
            </a:r>
            <a:r>
              <a:rPr lang="en-US" sz="2200" dirty="0" err="1"/>
              <a:t>mới</a:t>
            </a:r>
            <a:endParaRPr lang="en-US" sz="2200" dirty="0"/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đều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goroutine, </a:t>
            </a:r>
            <a:r>
              <a:rPr lang="en-US" sz="2200" b="1" dirty="0"/>
              <a:t>main goroutine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Khi main goroutine </a:t>
            </a:r>
            <a:r>
              <a:rPr lang="en-US" sz="2200" dirty="0" err="1"/>
              <a:t>dừng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goroutine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chấm</a:t>
            </a:r>
            <a:r>
              <a:rPr lang="en-US" sz="2200" dirty="0"/>
              <a:t> </a:t>
            </a:r>
            <a:r>
              <a:rPr lang="en-US" sz="2200" dirty="0" err="1"/>
              <a:t>dứt</a:t>
            </a:r>
            <a:r>
              <a:rPr lang="en-US" sz="2200" dirty="0"/>
              <a:t>,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thúc</a:t>
            </a:r>
            <a:r>
              <a:rPr lang="en-US" sz="22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E776A-C68C-43B2-AA3C-2C3F0E0B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3634"/>
            <a:ext cx="4142058" cy="4882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C27B0-DD6F-471E-A56A-F43BE162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561" y="2458932"/>
            <a:ext cx="932031" cy="31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5.2. Channel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2877015"/>
            <a:ext cx="10247312" cy="2991973"/>
          </a:xfrm>
        </p:spPr>
        <p:txBody>
          <a:bodyPr anchor="t">
            <a:normAutofit fontScale="6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so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lõi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Giao </a:t>
            </a:r>
            <a:r>
              <a:rPr lang="en-US" sz="2400" dirty="0" err="1"/>
              <a:t>tiếp</a:t>
            </a:r>
            <a:endParaRPr lang="en-US" sz="24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cường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190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587375"/>
            <a:ext cx="7621725" cy="996259"/>
          </a:xfrm>
        </p:spPr>
        <p:txBody>
          <a:bodyPr anchor="t">
            <a:normAutofit/>
          </a:bodyPr>
          <a:lstStyle/>
          <a:p>
            <a:r>
              <a:rPr lang="en-US" b="1" dirty="0"/>
              <a:t>5. Concurrency in GO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5.2. Concurrency with shared variables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7" y="1583634"/>
            <a:ext cx="10512426" cy="4605293"/>
          </a:xfrm>
        </p:spPr>
        <p:txBody>
          <a:bodyPr anchor="t"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en-US" sz="5000" dirty="0"/>
              <a:t>FIX THIS</a:t>
            </a:r>
          </a:p>
        </p:txBody>
      </p:sp>
    </p:spTree>
    <p:extLst>
      <p:ext uri="{BB962C8B-B14F-4D97-AF65-F5344CB8AC3E}">
        <p14:creationId xmlns:p14="http://schemas.microsoft.com/office/powerpoint/2010/main" val="186801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sync.Mutex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147763"/>
            <a:ext cx="5157787" cy="509587"/>
          </a:xfrm>
        </p:spPr>
        <p:txBody>
          <a:bodyPr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without Mutex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763"/>
            <a:ext cx="5183188" cy="509587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 Mutex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82221" y="1657350"/>
            <a:ext cx="4563145" cy="4532313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6956" y="1666081"/>
            <a:ext cx="4743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75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3932237" cy="622300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4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Biến atomic được dùng để kiếm soát trạng thái bên cạnh cơ chế chính là giao tiếp qua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</a:p>
          <a:p>
            <a:pPr algn="just"/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Biến atomic ngăn chạn race condition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987424"/>
            <a:ext cx="5893594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3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Cảm ơn mọi người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395464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976382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1.1. Definitions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4044446" cy="448151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,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file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nạp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endParaRPr lang="en-US" sz="2400" dirty="0"/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AE362A-DD79-4AC2-A85A-BFEE332B7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50987"/>
            <a:ext cx="6172200" cy="4146501"/>
          </a:xfrm>
        </p:spPr>
      </p:pic>
    </p:spTree>
    <p:extLst>
      <p:ext uri="{BB962C8B-B14F-4D97-AF65-F5344CB8AC3E}">
        <p14:creationId xmlns:p14="http://schemas.microsoft.com/office/powerpoint/2010/main" val="165217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989634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1.2. Process state</a:t>
            </a:r>
          </a:p>
        </p:txBody>
      </p:sp>
      <p:pic>
        <p:nvPicPr>
          <p:cNvPr id="7" name="Content Placeholder 6" descr="Image for pos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714500"/>
            <a:ext cx="10609765" cy="4271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79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4341812" cy="976383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1.3. Process Control Block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847953"/>
            <a:ext cx="6761162" cy="4305231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Process Control Block (PCB)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OS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PCB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,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,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,…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PCB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endParaRPr lang="en-US" sz="2400" dirty="0"/>
          </a:p>
        </p:txBody>
      </p:sp>
      <p:pic>
        <p:nvPicPr>
          <p:cNvPr id="8" name="Content Placeholder 7" descr="Process Control Block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881" y="1563757"/>
            <a:ext cx="3160331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97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983009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1.4. Context Switching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7" y="1570383"/>
            <a:ext cx="6323013" cy="4298605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khôi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CPU </a:t>
            </a:r>
            <a:r>
              <a:rPr lang="en-US" sz="2400" dirty="0" err="1"/>
              <a:t>trong</a:t>
            </a:r>
            <a:r>
              <a:rPr lang="en-US" sz="2400" dirty="0"/>
              <a:t> PCB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Cho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CPU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Khi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,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PCB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khôi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endParaRPr lang="en-US" sz="2400" dirty="0"/>
          </a:p>
        </p:txBody>
      </p:sp>
      <p:pic>
        <p:nvPicPr>
          <p:cNvPr id="6" name="Picture 5" descr="Process Context Switc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79" y="731602"/>
            <a:ext cx="3897312" cy="5976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983009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1.4. Context Switching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7" y="1570383"/>
            <a:ext cx="6323013" cy="4298605"/>
          </a:xfrm>
        </p:spPr>
        <p:txBody>
          <a:bodyPr anchor="ctr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Context switching </a:t>
            </a:r>
            <a:r>
              <a:rPr lang="en-US" sz="2400" dirty="0" err="1"/>
              <a:t>xảy</a:t>
            </a:r>
            <a:r>
              <a:rPr lang="en-US" sz="2400" dirty="0"/>
              <a:t> ra </a:t>
            </a:r>
            <a:r>
              <a:rPr lang="en-US" sz="2400" dirty="0" err="1"/>
              <a:t>khi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Ready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gián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xảy</a:t>
            </a:r>
            <a:r>
              <a:rPr lang="en-US" sz="2400" dirty="0"/>
              <a:t> ra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User </a:t>
            </a:r>
            <a:r>
              <a:rPr lang="en-US" sz="2400" dirty="0" err="1"/>
              <a:t>với</a:t>
            </a:r>
            <a:r>
              <a:rPr lang="en-US" sz="2400" dirty="0"/>
              <a:t> Kernel</a:t>
            </a:r>
          </a:p>
        </p:txBody>
      </p:sp>
      <p:pic>
        <p:nvPicPr>
          <p:cNvPr id="6" name="Picture 5" descr="Process Context Switc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79" y="731602"/>
            <a:ext cx="3897312" cy="5976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556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983009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1.5. OS scheduling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70383"/>
            <a:ext cx="5940154" cy="983009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First-Come, First-Serve (FCFS)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F988C02-46A5-4D4F-8779-449C5B270BCC}"/>
              </a:ext>
            </a:extLst>
          </p:cNvPr>
          <p:cNvSpPr txBox="1">
            <a:spLocks/>
          </p:cNvSpPr>
          <p:nvPr/>
        </p:nvSpPr>
        <p:spPr>
          <a:xfrm>
            <a:off x="6779942" y="1631715"/>
            <a:ext cx="4572270" cy="451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C5EF0D-CEE6-47BD-8A43-F5862D13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16356"/>
              </p:ext>
            </p:extLst>
          </p:nvPr>
        </p:nvGraphicFramePr>
        <p:xfrm>
          <a:off x="7136781" y="2553392"/>
          <a:ext cx="44381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204">
                  <a:extLst>
                    <a:ext uri="{9D8B030D-6E8A-4147-A177-3AD203B41FA5}">
                      <a16:colId xmlns:a16="http://schemas.microsoft.com/office/drawing/2014/main" val="1283878154"/>
                    </a:ext>
                  </a:extLst>
                </a:gridCol>
                <a:gridCol w="3021981">
                  <a:extLst>
                    <a:ext uri="{9D8B030D-6E8A-4147-A177-3AD203B41FA5}">
                      <a16:colId xmlns:a16="http://schemas.microsoft.com/office/drawing/2014/main" val="144020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7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 – 0 = 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 – 1 = 4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1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 – 2 = 6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75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 – 3 = 13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50464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DECD9E5-137F-4996-8C71-94581272472D}"/>
              </a:ext>
            </a:extLst>
          </p:cNvPr>
          <p:cNvSpPr txBox="1">
            <a:spLocks/>
          </p:cNvSpPr>
          <p:nvPr/>
        </p:nvSpPr>
        <p:spPr>
          <a:xfrm>
            <a:off x="6779942" y="4026108"/>
            <a:ext cx="5151864" cy="98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F06D4ED-25A3-42A3-A605-8E35D199991A}"/>
              </a:ext>
            </a:extLst>
          </p:cNvPr>
          <p:cNvSpPr txBox="1">
            <a:spLocks/>
          </p:cNvSpPr>
          <p:nvPr/>
        </p:nvSpPr>
        <p:spPr>
          <a:xfrm>
            <a:off x="3876907" y="5009117"/>
            <a:ext cx="4438185" cy="98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/>
              <a:t>Average Wait Time (AWT):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 = (0 + 4 + 6 + 13)/4 = 5.75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43E2D5E-8702-4D37-8F38-42883B52A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12717"/>
              </p:ext>
            </p:extLst>
          </p:nvPr>
        </p:nvGraphicFramePr>
        <p:xfrm>
          <a:off x="839789" y="2553392"/>
          <a:ext cx="59401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56">
                  <a:extLst>
                    <a:ext uri="{9D8B030D-6E8A-4147-A177-3AD203B41FA5}">
                      <a16:colId xmlns:a16="http://schemas.microsoft.com/office/drawing/2014/main" val="1687545334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1394927804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1587015819"/>
                    </a:ext>
                  </a:extLst>
                </a:gridCol>
                <a:gridCol w="1604965">
                  <a:extLst>
                    <a:ext uri="{9D8B030D-6E8A-4147-A177-3AD203B41FA5}">
                      <a16:colId xmlns:a16="http://schemas.microsoft.com/office/drawing/2014/main" val="3381722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Execute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Service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1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7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0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51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4"/>
            <a:ext cx="5256212" cy="983009"/>
          </a:xfrm>
        </p:spPr>
        <p:txBody>
          <a:bodyPr anchor="t">
            <a:normAutofit/>
          </a:bodyPr>
          <a:lstStyle/>
          <a:p>
            <a:r>
              <a:rPr lang="en-US" b="1" dirty="0"/>
              <a:t>1. Process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200" b="1" dirty="0"/>
              <a:t>1.5. OS scheduling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570383"/>
            <a:ext cx="5940154" cy="983009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Shortest Job First (SJF)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F988C02-46A5-4D4F-8779-449C5B270BCC}"/>
              </a:ext>
            </a:extLst>
          </p:cNvPr>
          <p:cNvSpPr txBox="1">
            <a:spLocks/>
          </p:cNvSpPr>
          <p:nvPr/>
        </p:nvSpPr>
        <p:spPr>
          <a:xfrm>
            <a:off x="6779942" y="1631715"/>
            <a:ext cx="4572270" cy="451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C5EF0D-CEE6-47BD-8A43-F5862D13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25603"/>
              </p:ext>
            </p:extLst>
          </p:nvPr>
        </p:nvGraphicFramePr>
        <p:xfrm>
          <a:off x="7136781" y="2553392"/>
          <a:ext cx="44381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204">
                  <a:extLst>
                    <a:ext uri="{9D8B030D-6E8A-4147-A177-3AD203B41FA5}">
                      <a16:colId xmlns:a16="http://schemas.microsoft.com/office/drawing/2014/main" val="1283878154"/>
                    </a:ext>
                  </a:extLst>
                </a:gridCol>
                <a:gridCol w="3021981">
                  <a:extLst>
                    <a:ext uri="{9D8B030D-6E8A-4147-A177-3AD203B41FA5}">
                      <a16:colId xmlns:a16="http://schemas.microsoft.com/office/drawing/2014/main" val="144020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Wait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7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 – 0 = 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 – 1 = 4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1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 – 2 = 12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75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 – 3 = 5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50464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DECD9E5-137F-4996-8C71-94581272472D}"/>
              </a:ext>
            </a:extLst>
          </p:cNvPr>
          <p:cNvSpPr txBox="1">
            <a:spLocks/>
          </p:cNvSpPr>
          <p:nvPr/>
        </p:nvSpPr>
        <p:spPr>
          <a:xfrm>
            <a:off x="6779942" y="4026108"/>
            <a:ext cx="5151864" cy="98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F06D4ED-25A3-42A3-A605-8E35D199991A}"/>
              </a:ext>
            </a:extLst>
          </p:cNvPr>
          <p:cNvSpPr txBox="1">
            <a:spLocks/>
          </p:cNvSpPr>
          <p:nvPr/>
        </p:nvSpPr>
        <p:spPr>
          <a:xfrm>
            <a:off x="3876907" y="5009117"/>
            <a:ext cx="4438185" cy="983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/>
              <a:t>Average Wait Time (AWT):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 = (0 + 4 + 12 + 5)/4 = 5.25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43E2D5E-8702-4D37-8F38-42883B52A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54504"/>
              </p:ext>
            </p:extLst>
          </p:nvPr>
        </p:nvGraphicFramePr>
        <p:xfrm>
          <a:off x="839789" y="2553392"/>
          <a:ext cx="59401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56">
                  <a:extLst>
                    <a:ext uri="{9D8B030D-6E8A-4147-A177-3AD203B41FA5}">
                      <a16:colId xmlns:a16="http://schemas.microsoft.com/office/drawing/2014/main" val="1687545334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1394927804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1587015819"/>
                    </a:ext>
                  </a:extLst>
                </a:gridCol>
                <a:gridCol w="1604965">
                  <a:extLst>
                    <a:ext uri="{9D8B030D-6E8A-4147-A177-3AD203B41FA5}">
                      <a16:colId xmlns:a16="http://schemas.microsoft.com/office/drawing/2014/main" val="3381722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Execute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Service Time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1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7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0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78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1375</Words>
  <Application>Microsoft Office PowerPoint</Application>
  <PresentationFormat>Widescreen</PresentationFormat>
  <Paragraphs>273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Problems in Concurrent Programming</vt:lpstr>
      <vt:lpstr>Overview</vt:lpstr>
      <vt:lpstr>1. Process  1.1. Definitions</vt:lpstr>
      <vt:lpstr>1. Process  1.2. Process state</vt:lpstr>
      <vt:lpstr>1. Process  1.3. Process Control Block</vt:lpstr>
      <vt:lpstr>1. Process  1.4. Context Switching</vt:lpstr>
      <vt:lpstr>1. Process  1.4. Context Switching</vt:lpstr>
      <vt:lpstr>1. Process  1.5. OS scheduling algorithms</vt:lpstr>
      <vt:lpstr>1. Process  1.5. OS scheduling algorithms</vt:lpstr>
      <vt:lpstr>1. Process  1.5. OS scheduling algorithms</vt:lpstr>
      <vt:lpstr>1. Process  1.5. OS scheduling algorithms</vt:lpstr>
      <vt:lpstr>2. Thread</vt:lpstr>
      <vt:lpstr>2. Thread</vt:lpstr>
      <vt:lpstr>3. Problem in Concurrent Programming  3.1. Race Condition</vt:lpstr>
      <vt:lpstr>3. Problem in Concurrent Programming  3.2. Deadlock</vt:lpstr>
      <vt:lpstr>4. Solutions  4.1. Atomic</vt:lpstr>
      <vt:lpstr>4. Solutions  4.2. Spinlock</vt:lpstr>
      <vt:lpstr>4. Solutions  4.3. Mutex</vt:lpstr>
      <vt:lpstr>4. Solutions  4.4. Semaphore</vt:lpstr>
      <vt:lpstr>5. Concurrency in GO  5.1. Goroutine</vt:lpstr>
      <vt:lpstr>5. Concurrency in GO  5.1. Goroutine</vt:lpstr>
      <vt:lpstr>5. Concurrency in GO  5.2. Channel</vt:lpstr>
      <vt:lpstr>5. Concurrency in GO  5.2. Concurrency with shared variables</vt:lpstr>
      <vt:lpstr>sync.Mutex</vt:lpstr>
      <vt:lpstr>atomic</vt:lpstr>
      <vt:lpstr>Cảm ơn mọi người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sync.Mutex</dc:title>
  <dc:creator>huongtt51</dc:creator>
  <cp:lastModifiedBy>Nguyen Minh Dang 20172998</cp:lastModifiedBy>
  <cp:revision>53</cp:revision>
  <dcterms:created xsi:type="dcterms:W3CDTF">2020-08-06T01:40:38Z</dcterms:created>
  <dcterms:modified xsi:type="dcterms:W3CDTF">2020-08-06T17:09:50Z</dcterms:modified>
</cp:coreProperties>
</file>