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59" r:id="rId3"/>
    <p:sldId id="260" r:id="rId4"/>
    <p:sldId id="261" r:id="rId5"/>
    <p:sldId id="262" r:id="rId6"/>
    <p:sldId id="271" r:id="rId7"/>
    <p:sldId id="276" r:id="rId8"/>
    <p:sldId id="272" r:id="rId9"/>
    <p:sldId id="273" r:id="rId10"/>
    <p:sldId id="274" r:id="rId11"/>
    <p:sldId id="275" r:id="rId12"/>
    <p:sldId id="264" r:id="rId13"/>
    <p:sldId id="265" r:id="rId14"/>
    <p:sldId id="270" r:id="rId15"/>
    <p:sldId id="277" r:id="rId16"/>
    <p:sldId id="278" r:id="rId17"/>
    <p:sldId id="279" r:id="rId18"/>
    <p:sldId id="281" r:id="rId19"/>
    <p:sldId id="287" r:id="rId20"/>
    <p:sldId id="298" r:id="rId21"/>
    <p:sldId id="299" r:id="rId22"/>
    <p:sldId id="280" r:id="rId23"/>
    <p:sldId id="288" r:id="rId24"/>
    <p:sldId id="282" r:id="rId25"/>
    <p:sldId id="285" r:id="rId26"/>
    <p:sldId id="283" r:id="rId27"/>
    <p:sldId id="290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84" r:id="rId37"/>
    <p:sldId id="256" r:id="rId38"/>
    <p:sldId id="257" r:id="rId39"/>
    <p:sldId id="26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8DB13-2DA5-4F0C-B014-AE57F4FF486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E3F21-4B15-41BC-BBF3-CBCAE7E8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3F21-4B15-41BC-BBF3-CBCAE7E81B8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6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3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5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5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8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1634-35B1-4507-BFD3-1F54BE24527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Problems in Concurrent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Nguyễn Minh Đăng</a:t>
            </a:r>
          </a:p>
        </p:txBody>
      </p:sp>
    </p:spTree>
    <p:extLst>
      <p:ext uri="{BB962C8B-B14F-4D97-AF65-F5344CB8AC3E}">
        <p14:creationId xmlns:p14="http://schemas.microsoft.com/office/powerpoint/2010/main" val="1832855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4"/>
            <a:ext cx="5256212" cy="983009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1.5. OS scheduling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570383"/>
            <a:ext cx="5940154" cy="983009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Priority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F988C02-46A5-4D4F-8779-449C5B270BCC}"/>
              </a:ext>
            </a:extLst>
          </p:cNvPr>
          <p:cNvSpPr txBox="1">
            <a:spLocks/>
          </p:cNvSpPr>
          <p:nvPr/>
        </p:nvSpPr>
        <p:spPr>
          <a:xfrm>
            <a:off x="6779942" y="1631715"/>
            <a:ext cx="4572270" cy="451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C5EF0D-CEE6-47BD-8A43-F5862D13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83086"/>
              </p:ext>
            </p:extLst>
          </p:nvPr>
        </p:nvGraphicFramePr>
        <p:xfrm>
          <a:off x="8277707" y="2553392"/>
          <a:ext cx="3074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23">
                  <a:extLst>
                    <a:ext uri="{9D8B030D-6E8A-4147-A177-3AD203B41FA5}">
                      <a16:colId xmlns:a16="http://schemas.microsoft.com/office/drawing/2014/main" val="1283878154"/>
                    </a:ext>
                  </a:extLst>
                </a:gridCol>
                <a:gridCol w="1993182">
                  <a:extLst>
                    <a:ext uri="{9D8B030D-6E8A-4147-A177-3AD203B41FA5}">
                      <a16:colId xmlns:a16="http://schemas.microsoft.com/office/drawing/2014/main" val="144020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Wait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7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 – 0 = 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0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 – 1 = 10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1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 – 2 = 12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75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 – 3 = 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450464"/>
                  </a:ext>
                </a:extLst>
              </a:tr>
            </a:tbl>
          </a:graphicData>
        </a:graphic>
      </p:graphicFrame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F06D4ED-25A3-42A3-A605-8E35D199991A}"/>
              </a:ext>
            </a:extLst>
          </p:cNvPr>
          <p:cNvSpPr txBox="1">
            <a:spLocks/>
          </p:cNvSpPr>
          <p:nvPr/>
        </p:nvSpPr>
        <p:spPr>
          <a:xfrm>
            <a:off x="3876907" y="5009117"/>
            <a:ext cx="4438185" cy="983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/>
              <a:t>Average Wait Time (AWT):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 = (0 + 10 + 12 + 2)/4 = 6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8912C37-271C-4767-A4C9-F89C3F119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600683"/>
              </p:ext>
            </p:extLst>
          </p:nvPr>
        </p:nvGraphicFramePr>
        <p:xfrm>
          <a:off x="839788" y="2553392"/>
          <a:ext cx="6892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908">
                  <a:extLst>
                    <a:ext uri="{9D8B030D-6E8A-4147-A177-3AD203B41FA5}">
                      <a16:colId xmlns:a16="http://schemas.microsoft.com/office/drawing/2014/main" val="16916383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2012489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2891738345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3390526062"/>
                    </a:ext>
                  </a:extLst>
                </a:gridCol>
                <a:gridCol w="1590260">
                  <a:extLst>
                    <a:ext uri="{9D8B030D-6E8A-4147-A177-3AD203B41FA5}">
                      <a16:colId xmlns:a16="http://schemas.microsoft.com/office/drawing/2014/main" val="3875419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Execute Time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Priority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Service Time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08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1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3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7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18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4"/>
            <a:ext cx="5256212" cy="983009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1.5. OS scheduling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570383"/>
            <a:ext cx="5940154" cy="983009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Round Robin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C5EF0D-CEE6-47BD-8A43-F5862D13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040390"/>
              </p:ext>
            </p:extLst>
          </p:nvPr>
        </p:nvGraphicFramePr>
        <p:xfrm>
          <a:off x="6779942" y="2562840"/>
          <a:ext cx="50440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815">
                  <a:extLst>
                    <a:ext uri="{9D8B030D-6E8A-4147-A177-3AD203B41FA5}">
                      <a16:colId xmlns:a16="http://schemas.microsoft.com/office/drawing/2014/main" val="1283878154"/>
                    </a:ext>
                  </a:extLst>
                </a:gridCol>
                <a:gridCol w="3891253">
                  <a:extLst>
                    <a:ext uri="{9D8B030D-6E8A-4147-A177-3AD203B41FA5}">
                      <a16:colId xmlns:a16="http://schemas.microsoft.com/office/drawing/2014/main" val="144020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Wait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7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(0 – 0) + (12 – 3) = 9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0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(3 – 1) = 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1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(6 – 2) + (14 – 9) + (20 – 17) = 12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75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(9 – 3) + (17 – 12) = 11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450464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DECD9E5-137F-4996-8C71-94581272472D}"/>
              </a:ext>
            </a:extLst>
          </p:cNvPr>
          <p:cNvSpPr txBox="1">
            <a:spLocks/>
          </p:cNvSpPr>
          <p:nvPr/>
        </p:nvSpPr>
        <p:spPr>
          <a:xfrm>
            <a:off x="6779942" y="4026108"/>
            <a:ext cx="5151864" cy="983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F06D4ED-25A3-42A3-A605-8E35D199991A}"/>
              </a:ext>
            </a:extLst>
          </p:cNvPr>
          <p:cNvSpPr txBox="1">
            <a:spLocks/>
          </p:cNvSpPr>
          <p:nvPr/>
        </p:nvSpPr>
        <p:spPr>
          <a:xfrm>
            <a:off x="8396986" y="4843456"/>
            <a:ext cx="3425824" cy="1044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000" dirty="0"/>
              <a:t>Average Wait Time (AWT):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T =(9 + 2 + 12 + 11)/4 = 8.5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43E2D5E-8702-4D37-8F38-42883B52A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3910"/>
              </p:ext>
            </p:extLst>
          </p:nvPr>
        </p:nvGraphicFramePr>
        <p:xfrm>
          <a:off x="367990" y="2553392"/>
          <a:ext cx="59401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56">
                  <a:extLst>
                    <a:ext uri="{9D8B030D-6E8A-4147-A177-3AD203B41FA5}">
                      <a16:colId xmlns:a16="http://schemas.microsoft.com/office/drawing/2014/main" val="1687545334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1394927804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1587015819"/>
                    </a:ext>
                  </a:extLst>
                </a:gridCol>
                <a:gridCol w="1604965">
                  <a:extLst>
                    <a:ext uri="{9D8B030D-6E8A-4147-A177-3AD203B41FA5}">
                      <a16:colId xmlns:a16="http://schemas.microsoft.com/office/drawing/2014/main" val="3381722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Execute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Service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1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7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03829"/>
                  </a:ext>
                </a:extLst>
              </a:tr>
            </a:tbl>
          </a:graphicData>
        </a:graphic>
      </p:graphicFrame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15D149F-D7C4-4A0B-9FC0-1593F47D3595}"/>
              </a:ext>
            </a:extLst>
          </p:cNvPr>
          <p:cNvSpPr txBox="1">
            <a:spLocks/>
          </p:cNvSpPr>
          <p:nvPr/>
        </p:nvSpPr>
        <p:spPr>
          <a:xfrm>
            <a:off x="839788" y="4425614"/>
            <a:ext cx="2037228" cy="522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800" dirty="0"/>
              <a:t>Quantum = 3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8CFE5BA6-87E0-4E7C-8512-D5B067314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87781"/>
              </p:ext>
            </p:extLst>
          </p:nvPr>
        </p:nvGraphicFramePr>
        <p:xfrm>
          <a:off x="367990" y="4843456"/>
          <a:ext cx="7920000" cy="930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2727781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139211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546507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927688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6971958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280043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0378639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76426866"/>
                    </a:ext>
                  </a:extLst>
                </a:gridCol>
              </a:tblGrid>
              <a:tr h="559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8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74239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A18FDD2-5AB7-49ED-BCBA-05649A180B93}"/>
              </a:ext>
            </a:extLst>
          </p:cNvPr>
          <p:cNvSpPr txBox="1">
            <a:spLocks/>
          </p:cNvSpPr>
          <p:nvPr/>
        </p:nvSpPr>
        <p:spPr>
          <a:xfrm>
            <a:off x="200316" y="5781555"/>
            <a:ext cx="8329961" cy="837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000" dirty="0"/>
              <a:t>0             3              6             9            12       14           17           20       22</a:t>
            </a:r>
          </a:p>
        </p:txBody>
      </p:sp>
    </p:spTree>
    <p:extLst>
      <p:ext uri="{BB962C8B-B14F-4D97-AF65-F5344CB8AC3E}">
        <p14:creationId xmlns:p14="http://schemas.microsoft.com/office/powerpoint/2010/main" val="338203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/>
              <a:t>2. Thread</a:t>
            </a:r>
          </a:p>
        </p:txBody>
      </p:sp>
      <p:pic>
        <p:nvPicPr>
          <p:cNvPr id="7" name="Content Placeholder 6" descr="Single vs Multithreaded Proces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8" y="1387475"/>
            <a:ext cx="571500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4646612" cy="4481513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/>
              <a:t>Luồng là thành phần của tiến trình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/>
              <a:t>Luồng được biết đến như </a:t>
            </a:r>
            <a:r>
              <a:rPr lang="en-US" sz="2400" b="1"/>
              <a:t>lightweight process, </a:t>
            </a:r>
            <a:r>
              <a:rPr lang="en-US" sz="2400"/>
              <a:t>các tiến trình được chia thành các luồng để thực thi song song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20621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/>
              <a:t>2. Thread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10247312" cy="4481513"/>
          </a:xfrm>
        </p:spPr>
        <p:txBody>
          <a:bodyPr anchor="t">
            <a:normAutofit/>
          </a:bodyPr>
          <a:lstStyle/>
          <a:p>
            <a:pPr algn="just">
              <a:lnSpc>
                <a:spcPct val="140000"/>
              </a:lnSpc>
            </a:pPr>
            <a:r>
              <a:rPr lang="en-US" sz="2400"/>
              <a:t>Ưu điểm của Luồng so với Tiến trình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Khả năng phản hồi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Chuyển đổi ngữ cảnh nhanh hơn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Tận dụng hiệu quả hệ thống đa lõi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Chia sẻ tài nguyên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Giao tiếp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Tăng cường thông lượng của hệ thống</a:t>
            </a:r>
          </a:p>
        </p:txBody>
      </p:sp>
    </p:spTree>
    <p:extLst>
      <p:ext uri="{BB962C8B-B14F-4D97-AF65-F5344CB8AC3E}">
        <p14:creationId xmlns:p14="http://schemas.microsoft.com/office/powerpoint/2010/main" val="134272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3. Problem in Concurrent Programming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3.1. Race Condition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583635"/>
            <a:ext cx="4635461" cy="2026340"/>
          </a:xfrm>
        </p:spPr>
        <p:txBody>
          <a:bodyPr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200" dirty="0"/>
              <a:t>Race Condition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tình</a:t>
            </a:r>
            <a:r>
              <a:rPr lang="en-US" sz="2200" dirty="0"/>
              <a:t> </a:t>
            </a:r>
            <a:r>
              <a:rPr lang="en-US" sz="2200" dirty="0" err="1"/>
              <a:t>huống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mong</a:t>
            </a:r>
            <a:r>
              <a:rPr lang="en-US" sz="2200" dirty="0"/>
              <a:t> </a:t>
            </a:r>
            <a:r>
              <a:rPr lang="en-US" sz="2200" dirty="0" err="1"/>
              <a:t>muốn</a:t>
            </a:r>
            <a:r>
              <a:rPr lang="en-US" sz="2200" dirty="0"/>
              <a:t>, </a:t>
            </a:r>
            <a:r>
              <a:rPr lang="en-US" sz="2200" dirty="0" err="1"/>
              <a:t>xảy</a:t>
            </a:r>
            <a:r>
              <a:rPr lang="en-US" sz="2200" dirty="0"/>
              <a:t> ra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chung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ở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C4F81-7514-4A43-9AE7-AE757E35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753" y="1085504"/>
            <a:ext cx="4825194" cy="5553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ACD992-5730-455A-87E0-B9BB1434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93" y="4506034"/>
            <a:ext cx="5062249" cy="12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8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 fontScale="90000"/>
          </a:bodyPr>
          <a:lstStyle/>
          <a:p>
            <a:r>
              <a:rPr lang="en-US" b="1"/>
              <a:t>3. Problem in Concurrent Programming</a:t>
            </a:r>
            <a:br>
              <a:rPr lang="en-US" b="1"/>
            </a:br>
            <a:r>
              <a:rPr lang="en-US" b="1"/>
              <a:t>	</a:t>
            </a:r>
            <a:r>
              <a:rPr lang="en-US" sz="2200" b="1"/>
              <a:t>3.2. Deadlock</a:t>
            </a:r>
            <a:endParaRPr lang="en-US" sz="2200" b="1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5887112" y="1455945"/>
            <a:ext cx="5148800" cy="3361381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/>
              <a:t>Deadlock </a:t>
            </a:r>
            <a:r>
              <a:rPr lang="en-US" sz="2200" dirty="0" err="1"/>
              <a:t>xảy</a:t>
            </a:r>
            <a:r>
              <a:rPr lang="en-US" sz="2200" dirty="0"/>
              <a:t> ra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rơi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chờ</a:t>
            </a:r>
            <a:r>
              <a:rPr lang="en-US" sz="2200" dirty="0"/>
              <a:t> </a:t>
            </a: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giữ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chờ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chờ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do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chờ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giữ</a:t>
            </a:r>
            <a:r>
              <a:rPr lang="en-US" sz="22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646788-2592-4B96-86D5-F2003C9B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24" y="1458378"/>
            <a:ext cx="4737484" cy="5185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694345-DCBD-411E-99CD-94766AC1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112" y="5065957"/>
            <a:ext cx="5148800" cy="15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7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/>
              <a:t>4. Solutions</a:t>
            </a:r>
            <a:br>
              <a:rPr lang="en-US" b="1"/>
            </a:br>
            <a:r>
              <a:rPr lang="en-US" b="1"/>
              <a:t>	</a:t>
            </a:r>
            <a:r>
              <a:rPr lang="en-US" sz="2200" b="1"/>
              <a:t>4.1. Atomic</a:t>
            </a:r>
            <a:endParaRPr lang="en-US" sz="2200" b="1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583635"/>
            <a:ext cx="4602008" cy="2352746"/>
          </a:xfrm>
        </p:spPr>
        <p:txBody>
          <a:bodyPr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hoạt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atomic </a:t>
            </a:r>
            <a:r>
              <a:rPr lang="en-US" sz="2200" dirty="0" err="1"/>
              <a:t>luôn</a:t>
            </a:r>
            <a:r>
              <a:rPr lang="en-US" sz="2200" dirty="0"/>
              <a:t> </a:t>
            </a:r>
            <a:r>
              <a:rPr lang="en-US" sz="2200" dirty="0" err="1"/>
              <a:t>luôn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bất</a:t>
            </a:r>
            <a:r>
              <a:rPr lang="en-US" sz="2200" dirty="0"/>
              <a:t> </a:t>
            </a:r>
            <a:r>
              <a:rPr lang="en-US" sz="2200" dirty="0" err="1"/>
              <a:t>kỳ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đọc</a:t>
            </a:r>
            <a:r>
              <a:rPr lang="en-US" sz="2200" dirty="0"/>
              <a:t> hay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dung </a:t>
            </a:r>
            <a:r>
              <a:rPr lang="en-US" sz="2200" dirty="0" err="1"/>
              <a:t>xuyên</a:t>
            </a:r>
            <a:r>
              <a:rPr lang="en-US" sz="2200" dirty="0"/>
              <a:t> </a:t>
            </a:r>
            <a:r>
              <a:rPr lang="en-US" sz="2200" dirty="0" err="1"/>
              <a:t>suốt</a:t>
            </a:r>
            <a:r>
              <a:rPr lang="en-US" sz="2200" dirty="0"/>
              <a:t> </a:t>
            </a:r>
            <a:r>
              <a:rPr lang="en-US" sz="2200" dirty="0" err="1"/>
              <a:t>hoạt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D7440-4F01-401C-AB64-834721E4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6" y="5577585"/>
            <a:ext cx="5818352" cy="1080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31E3D-F144-499D-ADF8-E3EF59154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47" y="1211043"/>
            <a:ext cx="5564771" cy="54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4. Solutions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4.2. Spinlock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DF325C9-DD65-4ECF-AE5F-756C5971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3635"/>
            <a:ext cx="4602008" cy="4686990"/>
          </a:xfrm>
        </p:spPr>
        <p:txBody>
          <a:bodyPr anchor="t">
            <a:normAutofit/>
          </a:bodyPr>
          <a:lstStyle/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Spinlock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khóa</a:t>
            </a:r>
            <a:r>
              <a:rPr lang="en-US" sz="2200" dirty="0"/>
              <a:t>, </a:t>
            </a:r>
            <a:r>
              <a:rPr lang="en-US" sz="2200" dirty="0" err="1"/>
              <a:t>giúp</a:t>
            </a:r>
            <a:r>
              <a:rPr lang="en-US" sz="2200" dirty="0"/>
              <a:t> </a:t>
            </a:r>
            <a:r>
              <a:rPr lang="en-US" sz="2200" dirty="0" err="1"/>
              <a:t>ngăn</a:t>
            </a:r>
            <a:r>
              <a:rPr lang="en-US" sz="2200" dirty="0"/>
              <a:t> </a:t>
            </a:r>
            <a:r>
              <a:rPr lang="en-US" sz="2200" dirty="0" err="1"/>
              <a:t>chặn</a:t>
            </a:r>
            <a:r>
              <a:rPr lang="en-US" sz="2200" dirty="0"/>
              <a:t> race condition </a:t>
            </a:r>
            <a:r>
              <a:rPr lang="en-US" sz="2200" dirty="0" err="1"/>
              <a:t>xảy</a:t>
            </a:r>
            <a:r>
              <a:rPr lang="en-US" sz="2200" dirty="0"/>
              <a:t> ra, </a:t>
            </a:r>
            <a:r>
              <a:rPr lang="en-US" sz="2200" dirty="0" err="1"/>
              <a:t>đảm</a:t>
            </a:r>
            <a:r>
              <a:rPr lang="en-US" sz="2200" dirty="0"/>
              <a:t> </a:t>
            </a:r>
            <a:r>
              <a:rPr lang="en-US" sz="2200" dirty="0" err="1"/>
              <a:t>bảo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chung</a:t>
            </a:r>
            <a:r>
              <a:rPr lang="en-US" sz="2200" dirty="0"/>
              <a:t>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Spinlock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chế</a:t>
            </a:r>
            <a:r>
              <a:rPr lang="en-US" sz="2200" dirty="0"/>
              <a:t> </a:t>
            </a:r>
            <a:r>
              <a:rPr lang="en-US" sz="2200" dirty="0" err="1"/>
              <a:t>chờ</a:t>
            </a:r>
            <a:r>
              <a:rPr lang="en-US" sz="2200" dirty="0"/>
              <a:t> busy-waiting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đây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khóa</a:t>
            </a:r>
            <a:r>
              <a:rPr lang="en-US" sz="2200" dirty="0"/>
              <a:t> busy-lock =&gt; </a:t>
            </a:r>
            <a:r>
              <a:rPr lang="en-US" sz="2200" dirty="0" err="1"/>
              <a:t>gây</a:t>
            </a:r>
            <a:r>
              <a:rPr lang="en-US" sz="2200" dirty="0"/>
              <a:t> </a:t>
            </a:r>
            <a:r>
              <a:rPr lang="en-US" sz="2200" dirty="0" err="1"/>
              <a:t>lãng</a:t>
            </a:r>
            <a:r>
              <a:rPr lang="en-US" sz="2200" dirty="0"/>
              <a:t> </a:t>
            </a:r>
            <a:r>
              <a:rPr lang="en-US" sz="2200" dirty="0" err="1"/>
              <a:t>phí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CPU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chờ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lâu</a:t>
            </a:r>
            <a:r>
              <a:rPr lang="en-US" sz="22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A44867-F0C4-405D-83E0-7E8C262B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092" y="731806"/>
            <a:ext cx="5077120" cy="5566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881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4. Solutions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4.3. Semaphore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E2C2DDA-4E3B-439E-B76A-92D72C3F0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3635"/>
            <a:ext cx="4602008" cy="4686990"/>
          </a:xfrm>
        </p:spPr>
        <p:txBody>
          <a:bodyPr anchor="t">
            <a:normAutofit/>
          </a:bodyPr>
          <a:lstStyle/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Semaphore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chế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Semaphore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giản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chia </a:t>
            </a:r>
            <a:r>
              <a:rPr lang="en-US" sz="2200" dirty="0" err="1"/>
              <a:t>sẻ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Semaphor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2 </a:t>
            </a:r>
            <a:r>
              <a:rPr lang="en-US" sz="2200" dirty="0" err="1"/>
              <a:t>hoạt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atomic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b="1" dirty="0"/>
              <a:t>wait()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b="1" dirty="0"/>
              <a:t>signal()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48597B2-9A45-44A8-B56C-805DCD7E264C}"/>
              </a:ext>
            </a:extLst>
          </p:cNvPr>
          <p:cNvSpPr txBox="1">
            <a:spLocks/>
          </p:cNvSpPr>
          <p:nvPr/>
        </p:nvSpPr>
        <p:spPr>
          <a:xfrm>
            <a:off x="6750206" y="1438507"/>
            <a:ext cx="4602008" cy="483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200" dirty="0">
                <a:latin typeface="Consolas" panose="020B0609020204030204" pitchFamily="49" charset="0"/>
              </a:rPr>
              <a:t>wait(Semaphore S) {</a:t>
            </a:r>
          </a:p>
          <a:p>
            <a:pPr algn="just">
              <a:lnSpc>
                <a:spcPct val="110000"/>
              </a:lnSpc>
            </a:pPr>
            <a:r>
              <a:rPr lang="en-US" sz="2200" dirty="0">
                <a:latin typeface="Consolas" panose="020B0609020204030204" pitchFamily="49" charset="0"/>
              </a:rPr>
              <a:t>	while (S&lt;=0);</a:t>
            </a:r>
          </a:p>
          <a:p>
            <a:pPr algn="just">
              <a:lnSpc>
                <a:spcPct val="110000"/>
              </a:lnSpc>
            </a:pPr>
            <a:r>
              <a:rPr lang="en-US" sz="2200" dirty="0">
                <a:latin typeface="Consolas" panose="020B0609020204030204" pitchFamily="49" charset="0"/>
              </a:rPr>
              <a:t>	S--;</a:t>
            </a:r>
          </a:p>
          <a:p>
            <a:pPr algn="just">
              <a:lnSpc>
                <a:spcPct val="110000"/>
              </a:lnSpc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0000"/>
              </a:lnSpc>
            </a:pPr>
            <a:endParaRPr lang="en-US" sz="2200" dirty="0">
              <a:latin typeface="Consolas" panose="020B0609020204030204" pitchFamily="49" charset="0"/>
            </a:endParaRPr>
          </a:p>
          <a:p>
            <a:pPr algn="just">
              <a:lnSpc>
                <a:spcPct val="110000"/>
              </a:lnSpc>
            </a:pPr>
            <a:endParaRPr lang="en-US" sz="2200" dirty="0">
              <a:latin typeface="Consolas" panose="020B0609020204030204" pitchFamily="49" charset="0"/>
            </a:endParaRPr>
          </a:p>
          <a:p>
            <a:pPr algn="just">
              <a:lnSpc>
                <a:spcPct val="110000"/>
              </a:lnSpc>
            </a:pPr>
            <a:r>
              <a:rPr lang="en-US" sz="2200" dirty="0">
                <a:latin typeface="Consolas" panose="020B0609020204030204" pitchFamily="49" charset="0"/>
              </a:rPr>
              <a:t>signal(Semaphore S) {</a:t>
            </a:r>
          </a:p>
          <a:p>
            <a:pPr algn="just">
              <a:lnSpc>
                <a:spcPct val="110000"/>
              </a:lnSpc>
            </a:pPr>
            <a:r>
              <a:rPr lang="en-US" sz="2200" dirty="0">
                <a:latin typeface="Consolas" panose="020B0609020204030204" pitchFamily="49" charset="0"/>
              </a:rPr>
              <a:t>	S++;</a:t>
            </a:r>
          </a:p>
          <a:p>
            <a:pPr algn="just">
              <a:lnSpc>
                <a:spcPct val="110000"/>
              </a:lnSpc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8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4. Solutions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4.3. Semaphore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E2C2DDA-4E3B-439E-B76A-92D72C3F0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83635"/>
            <a:ext cx="10512425" cy="2716696"/>
          </a:xfrm>
        </p:spPr>
        <p:txBody>
          <a:bodyPr anchor="t">
            <a:normAutofit/>
          </a:bodyPr>
          <a:lstStyle/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Semaphore S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endParaRPr lang="en-US" sz="2200" dirty="0"/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Khi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muốn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,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b="1" dirty="0"/>
              <a:t>wait()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giảm</a:t>
            </a:r>
            <a:r>
              <a:rPr lang="en-US" sz="2200" dirty="0"/>
              <a:t> S </a:t>
            </a:r>
            <a:r>
              <a:rPr lang="en-US" sz="2200" dirty="0" err="1"/>
              <a:t>đi</a:t>
            </a:r>
            <a:r>
              <a:rPr lang="en-US" sz="2200" dirty="0"/>
              <a:t> 1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Khi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phóng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,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b="1" dirty="0"/>
              <a:t>signal()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tăng</a:t>
            </a:r>
            <a:r>
              <a:rPr lang="en-US" sz="2200" dirty="0"/>
              <a:t> S </a:t>
            </a:r>
            <a:r>
              <a:rPr lang="en-US" sz="2200" dirty="0" err="1"/>
              <a:t>lên</a:t>
            </a:r>
            <a:r>
              <a:rPr lang="en-US" sz="2200" dirty="0"/>
              <a:t> 1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Khi S = 0,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cái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.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,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b="1" dirty="0"/>
              <a:t>wait()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r>
              <a:rPr lang="en-US" sz="2200" dirty="0"/>
              <a:t> </a:t>
            </a:r>
            <a:r>
              <a:rPr lang="en-US" sz="2200" b="1" dirty="0"/>
              <a:t>block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S &gt; 0</a:t>
            </a:r>
          </a:p>
        </p:txBody>
      </p:sp>
    </p:spTree>
    <p:extLst>
      <p:ext uri="{BB962C8B-B14F-4D97-AF65-F5344CB8AC3E}">
        <p14:creationId xmlns:p14="http://schemas.microsoft.com/office/powerpoint/2010/main" val="390704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924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60499"/>
            <a:ext cx="4826620" cy="5032375"/>
          </a:xfrm>
        </p:spPr>
        <p:txBody>
          <a:bodyPr numCol="1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1. Process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1.1. Definition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1.2. Process state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1.3. Process control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1.4. Context switch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1.5. OS scheduling algorithms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2. Thread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2.1. Definition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2.2. Advantages of Thread over </a:t>
            </a:r>
            <a:r>
              <a:rPr lang="en-US" sz="2000" dirty="0" err="1"/>
              <a:t>Processs</a:t>
            </a:r>
            <a:endParaRPr lang="en-US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3. Problem in Concurrent Programming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3B4273-E9CD-4F08-91CA-88C51AB45DED}"/>
              </a:ext>
            </a:extLst>
          </p:cNvPr>
          <p:cNvSpPr txBox="1">
            <a:spLocks/>
          </p:cNvSpPr>
          <p:nvPr/>
        </p:nvSpPr>
        <p:spPr>
          <a:xfrm>
            <a:off x="6527180" y="1825625"/>
            <a:ext cx="4826620" cy="435133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4300A2-F0AD-45C3-AB87-D46F0D396DFF}"/>
              </a:ext>
            </a:extLst>
          </p:cNvPr>
          <p:cNvSpPr txBox="1">
            <a:spLocks/>
          </p:cNvSpPr>
          <p:nvPr/>
        </p:nvSpPr>
        <p:spPr>
          <a:xfrm>
            <a:off x="6527180" y="1825625"/>
            <a:ext cx="4826620" cy="503237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83834C-3D74-4B31-8CA5-59BC6521B9D0}"/>
              </a:ext>
            </a:extLst>
          </p:cNvPr>
          <p:cNvSpPr txBox="1">
            <a:spLocks/>
          </p:cNvSpPr>
          <p:nvPr/>
        </p:nvSpPr>
        <p:spPr>
          <a:xfrm>
            <a:off x="6527180" y="1460498"/>
            <a:ext cx="4826620" cy="503237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3.1. Race condition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3.2. Deadlocks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4. Solutions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4.1. Atomic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4.2. Spinlock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4.3. Semaphore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4.4. Mutex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5. Concurrency in GO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5.1. Goroutine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5.2. Channel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5.3. Concurrency with shared variables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8882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4. Solutions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4.3. Semaphore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5754D1-F423-468B-A476-A7100B18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84" y="1583634"/>
            <a:ext cx="8274632" cy="52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6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4. Solutions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4.3. Semaphore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1E26F-42A0-4C08-BCE6-00FE5D127BEF}"/>
              </a:ext>
            </a:extLst>
          </p:cNvPr>
          <p:cNvSpPr txBox="1"/>
          <p:nvPr/>
        </p:nvSpPr>
        <p:spPr>
          <a:xfrm>
            <a:off x="839787" y="1458000"/>
            <a:ext cx="10787269" cy="540000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vi-VN" sz="1000" dirty="0" err="1">
                <a:latin typeface="Consolas" panose="020B0609020204030204" pitchFamily="49" charset="0"/>
              </a:rPr>
              <a:t>Total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4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A : </a:t>
            </a:r>
            <a:r>
              <a:rPr lang="vi-VN" sz="1000" dirty="0" err="1">
                <a:latin typeface="Consolas" panose="020B0609020204030204" pitchFamily="49" charset="0"/>
              </a:rPr>
              <a:t>acquiring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lock</a:t>
            </a:r>
            <a:r>
              <a:rPr lang="vi-VN" sz="1000" dirty="0">
                <a:latin typeface="Consolas" panose="020B0609020204030204" pitchFamily="49" charset="0"/>
              </a:rPr>
              <a:t>...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B : </a:t>
            </a:r>
            <a:r>
              <a:rPr lang="vi-VN" sz="1000" dirty="0" err="1">
                <a:latin typeface="Consolas" panose="020B0609020204030204" pitchFamily="49" charset="0"/>
              </a:rPr>
              <a:t>acquiring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lock</a:t>
            </a:r>
            <a:r>
              <a:rPr lang="vi-VN" sz="1000" dirty="0">
                <a:latin typeface="Consolas" panose="020B0609020204030204" pitchFamily="49" charset="0"/>
              </a:rPr>
              <a:t>...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B :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now</a:t>
            </a:r>
            <a:r>
              <a:rPr lang="vi-VN" sz="1000" dirty="0">
                <a:latin typeface="Consolas" panose="020B0609020204030204" pitchFamily="49" charset="0"/>
              </a:rPr>
              <a:t>: 4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C : </a:t>
            </a:r>
            <a:r>
              <a:rPr lang="vi-VN" sz="1000" dirty="0" err="1">
                <a:latin typeface="Consolas" panose="020B0609020204030204" pitchFamily="49" charset="0"/>
              </a:rPr>
              <a:t>acquiring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lock</a:t>
            </a:r>
            <a:r>
              <a:rPr lang="vi-VN" sz="1000" dirty="0">
                <a:latin typeface="Consolas" panose="020B0609020204030204" pitchFamily="49" charset="0"/>
              </a:rPr>
              <a:t>...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C :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now</a:t>
            </a:r>
            <a:r>
              <a:rPr lang="vi-VN" sz="1000" dirty="0">
                <a:latin typeface="Consolas" panose="020B0609020204030204" pitchFamily="49" charset="0"/>
              </a:rPr>
              <a:t>: 3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A :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now</a:t>
            </a:r>
            <a:r>
              <a:rPr lang="vi-VN" sz="1000" dirty="0">
                <a:latin typeface="Consolas" panose="020B0609020204030204" pitchFamily="49" charset="0"/>
              </a:rPr>
              <a:t>: 3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B : </a:t>
            </a:r>
            <a:r>
              <a:rPr lang="vi-VN" sz="1000" dirty="0" err="1">
                <a:latin typeface="Consolas" panose="020B0609020204030204" pitchFamily="49" charset="0"/>
              </a:rPr>
              <a:t>got</a:t>
            </a:r>
            <a:r>
              <a:rPr lang="vi-VN" sz="1000" dirty="0">
                <a:latin typeface="Consolas" panose="020B0609020204030204" pitchFamily="49" charset="0"/>
              </a:rPr>
              <a:t> the </a:t>
            </a:r>
            <a:r>
              <a:rPr lang="vi-VN" sz="1000" dirty="0" err="1">
                <a:latin typeface="Consolas" panose="020B0609020204030204" pitchFamily="49" charset="0"/>
              </a:rPr>
              <a:t>permit</a:t>
            </a:r>
            <a:r>
              <a:rPr lang="vi-VN" sz="1000" dirty="0">
                <a:latin typeface="Consolas" panose="020B0609020204030204" pitchFamily="49" charset="0"/>
              </a:rPr>
              <a:t>!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D : </a:t>
            </a:r>
            <a:r>
              <a:rPr lang="vi-VN" sz="1000" dirty="0" err="1">
                <a:latin typeface="Consolas" panose="020B0609020204030204" pitchFamily="49" charset="0"/>
              </a:rPr>
              <a:t>acquiring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lock</a:t>
            </a:r>
            <a:r>
              <a:rPr lang="vi-VN" sz="1000" dirty="0">
                <a:latin typeface="Consolas" panose="020B0609020204030204" pitchFamily="49" charset="0"/>
              </a:rPr>
              <a:t>...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B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1,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1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A : </a:t>
            </a:r>
            <a:r>
              <a:rPr lang="vi-VN" sz="1000" dirty="0" err="1">
                <a:latin typeface="Consolas" panose="020B0609020204030204" pitchFamily="49" charset="0"/>
              </a:rPr>
              <a:t>got</a:t>
            </a:r>
            <a:r>
              <a:rPr lang="vi-VN" sz="1000" dirty="0">
                <a:latin typeface="Consolas" panose="020B0609020204030204" pitchFamily="49" charset="0"/>
              </a:rPr>
              <a:t> the </a:t>
            </a:r>
            <a:r>
              <a:rPr lang="vi-VN" sz="1000" dirty="0" err="1">
                <a:latin typeface="Consolas" panose="020B0609020204030204" pitchFamily="49" charset="0"/>
              </a:rPr>
              <a:t>permit</a:t>
            </a:r>
            <a:r>
              <a:rPr lang="vi-VN" sz="1000" dirty="0">
                <a:latin typeface="Consolas" panose="020B0609020204030204" pitchFamily="49" charset="0"/>
              </a:rPr>
              <a:t>!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C : </a:t>
            </a:r>
            <a:r>
              <a:rPr lang="vi-VN" sz="1000" dirty="0" err="1">
                <a:latin typeface="Consolas" panose="020B0609020204030204" pitchFamily="49" charset="0"/>
              </a:rPr>
              <a:t>got</a:t>
            </a:r>
            <a:r>
              <a:rPr lang="vi-VN" sz="1000" dirty="0">
                <a:latin typeface="Consolas" panose="020B0609020204030204" pitchFamily="49" charset="0"/>
              </a:rPr>
              <a:t> the </a:t>
            </a:r>
            <a:r>
              <a:rPr lang="vi-VN" sz="1000" dirty="0" err="1">
                <a:latin typeface="Consolas" panose="020B0609020204030204" pitchFamily="49" charset="0"/>
              </a:rPr>
              <a:t>permit</a:t>
            </a:r>
            <a:r>
              <a:rPr lang="vi-VN" sz="1000" dirty="0">
                <a:latin typeface="Consolas" panose="020B0609020204030204" pitchFamily="49" charset="0"/>
              </a:rPr>
              <a:t>!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C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1,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1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A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1,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1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F : </a:t>
            </a:r>
            <a:r>
              <a:rPr lang="vi-VN" sz="1000" dirty="0" err="1">
                <a:latin typeface="Consolas" panose="020B0609020204030204" pitchFamily="49" charset="0"/>
              </a:rPr>
              <a:t>acquiring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lock</a:t>
            </a:r>
            <a:r>
              <a:rPr lang="vi-VN" sz="1000" dirty="0">
                <a:latin typeface="Consolas" panose="020B0609020204030204" pitchFamily="49" charset="0"/>
              </a:rPr>
              <a:t>...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F :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now</a:t>
            </a:r>
            <a:r>
              <a:rPr lang="vi-VN" sz="1000" dirty="0">
                <a:latin typeface="Consolas" panose="020B0609020204030204" pitchFamily="49" charset="0"/>
              </a:rPr>
              <a:t>: 1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F : </a:t>
            </a:r>
            <a:r>
              <a:rPr lang="vi-VN" sz="1000" dirty="0" err="1">
                <a:latin typeface="Consolas" panose="020B0609020204030204" pitchFamily="49" charset="0"/>
              </a:rPr>
              <a:t>got</a:t>
            </a:r>
            <a:r>
              <a:rPr lang="vi-VN" sz="1000" dirty="0">
                <a:latin typeface="Consolas" panose="020B0609020204030204" pitchFamily="49" charset="0"/>
              </a:rPr>
              <a:t> the </a:t>
            </a:r>
            <a:r>
              <a:rPr lang="vi-VN" sz="1000" dirty="0" err="1">
                <a:latin typeface="Consolas" panose="020B0609020204030204" pitchFamily="49" charset="0"/>
              </a:rPr>
              <a:t>permit</a:t>
            </a:r>
            <a:r>
              <a:rPr lang="vi-VN" sz="1000" dirty="0">
                <a:latin typeface="Consolas" panose="020B0609020204030204" pitchFamily="49" charset="0"/>
              </a:rPr>
              <a:t>!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F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1,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E : </a:t>
            </a:r>
            <a:r>
              <a:rPr lang="vi-VN" sz="1000" dirty="0" err="1">
                <a:latin typeface="Consolas" panose="020B0609020204030204" pitchFamily="49" charset="0"/>
              </a:rPr>
              <a:t>acquiring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lock</a:t>
            </a:r>
            <a:r>
              <a:rPr lang="vi-VN" sz="1000" dirty="0">
                <a:latin typeface="Consolas" panose="020B0609020204030204" pitchFamily="49" charset="0"/>
              </a:rPr>
              <a:t>...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E :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now</a:t>
            </a:r>
            <a:r>
              <a:rPr lang="vi-VN" sz="1000" dirty="0">
                <a:latin typeface="Consolas" panose="020B0609020204030204" pitchFamily="49" charset="0"/>
              </a:rPr>
              <a:t>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D :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now</a:t>
            </a:r>
            <a:r>
              <a:rPr lang="vi-VN" sz="1000" dirty="0">
                <a:latin typeface="Consolas" panose="020B0609020204030204" pitchFamily="49" charset="0"/>
              </a:rPr>
              <a:t>: 1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B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2,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C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2,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F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2,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A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2,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A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3,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B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3,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C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3,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F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3,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C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4,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A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4,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B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4,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F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4,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C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5,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A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5,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F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5,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B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5,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0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F : </a:t>
            </a:r>
            <a:r>
              <a:rPr lang="vi-VN" sz="1000" dirty="0" err="1">
                <a:latin typeface="Consolas" panose="020B0609020204030204" pitchFamily="49" charset="0"/>
              </a:rPr>
              <a:t>releasing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lock</a:t>
            </a:r>
            <a:r>
              <a:rPr lang="vi-VN" sz="1000" dirty="0">
                <a:latin typeface="Consolas" panose="020B0609020204030204" pitchFamily="49" charset="0"/>
              </a:rPr>
              <a:t>...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A : </a:t>
            </a:r>
            <a:r>
              <a:rPr lang="vi-VN" sz="1000" dirty="0" err="1">
                <a:latin typeface="Consolas" panose="020B0609020204030204" pitchFamily="49" charset="0"/>
              </a:rPr>
              <a:t>releasing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lock</a:t>
            </a:r>
            <a:r>
              <a:rPr lang="vi-VN" sz="1000" dirty="0">
                <a:latin typeface="Consolas" panose="020B0609020204030204" pitchFamily="49" charset="0"/>
              </a:rPr>
              <a:t>...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A :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now</a:t>
            </a:r>
            <a:r>
              <a:rPr lang="vi-VN" sz="1000" dirty="0">
                <a:latin typeface="Consolas" panose="020B0609020204030204" pitchFamily="49" charset="0"/>
              </a:rPr>
              <a:t>: 2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C : </a:t>
            </a:r>
            <a:r>
              <a:rPr lang="vi-VN" sz="1000" dirty="0" err="1">
                <a:latin typeface="Consolas" panose="020B0609020204030204" pitchFamily="49" charset="0"/>
              </a:rPr>
              <a:t>releasing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lock</a:t>
            </a:r>
            <a:r>
              <a:rPr lang="vi-VN" sz="1000" dirty="0">
                <a:latin typeface="Consolas" panose="020B0609020204030204" pitchFamily="49" charset="0"/>
              </a:rPr>
              <a:t>...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C :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now</a:t>
            </a:r>
            <a:r>
              <a:rPr lang="vi-VN" sz="1000" dirty="0">
                <a:latin typeface="Consolas" panose="020B0609020204030204" pitchFamily="49" charset="0"/>
              </a:rPr>
              <a:t>: 1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B : </a:t>
            </a:r>
            <a:r>
              <a:rPr lang="vi-VN" sz="1000" dirty="0" err="1">
                <a:latin typeface="Consolas" panose="020B0609020204030204" pitchFamily="49" charset="0"/>
              </a:rPr>
              <a:t>releasing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lock</a:t>
            </a:r>
            <a:r>
              <a:rPr lang="vi-VN" sz="1000" dirty="0">
                <a:latin typeface="Consolas" panose="020B0609020204030204" pitchFamily="49" charset="0"/>
              </a:rPr>
              <a:t>...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B :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now</a:t>
            </a:r>
            <a:r>
              <a:rPr lang="vi-VN" sz="1000" dirty="0">
                <a:latin typeface="Consolas" panose="020B0609020204030204" pitchFamily="49" charset="0"/>
              </a:rPr>
              <a:t>: 2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E : </a:t>
            </a:r>
            <a:r>
              <a:rPr lang="vi-VN" sz="1000" dirty="0" err="1">
                <a:latin typeface="Consolas" panose="020B0609020204030204" pitchFamily="49" charset="0"/>
              </a:rPr>
              <a:t>got</a:t>
            </a:r>
            <a:r>
              <a:rPr lang="vi-VN" sz="1000" dirty="0">
                <a:latin typeface="Consolas" panose="020B0609020204030204" pitchFamily="49" charset="0"/>
              </a:rPr>
              <a:t> the </a:t>
            </a:r>
            <a:r>
              <a:rPr lang="vi-VN" sz="1000" dirty="0" err="1">
                <a:latin typeface="Consolas" panose="020B0609020204030204" pitchFamily="49" charset="0"/>
              </a:rPr>
              <a:t>permit</a:t>
            </a:r>
            <a:r>
              <a:rPr lang="vi-VN" sz="1000" dirty="0">
                <a:latin typeface="Consolas" panose="020B0609020204030204" pitchFamily="49" charset="0"/>
              </a:rPr>
              <a:t>!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D : </a:t>
            </a:r>
            <a:r>
              <a:rPr lang="vi-VN" sz="1000" dirty="0" err="1">
                <a:latin typeface="Consolas" panose="020B0609020204030204" pitchFamily="49" charset="0"/>
              </a:rPr>
              <a:t>got</a:t>
            </a:r>
            <a:r>
              <a:rPr lang="vi-VN" sz="1000" dirty="0">
                <a:latin typeface="Consolas" panose="020B0609020204030204" pitchFamily="49" charset="0"/>
              </a:rPr>
              <a:t> the </a:t>
            </a:r>
            <a:r>
              <a:rPr lang="vi-VN" sz="1000" dirty="0" err="1">
                <a:latin typeface="Consolas" panose="020B0609020204030204" pitchFamily="49" charset="0"/>
              </a:rPr>
              <a:t>permit</a:t>
            </a:r>
            <a:r>
              <a:rPr lang="vi-VN" sz="1000" dirty="0">
                <a:latin typeface="Consolas" panose="020B0609020204030204" pitchFamily="49" charset="0"/>
              </a:rPr>
              <a:t>!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D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1,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2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F :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now</a:t>
            </a:r>
            <a:r>
              <a:rPr lang="vi-VN" sz="1000" dirty="0">
                <a:latin typeface="Consolas" panose="020B0609020204030204" pitchFamily="49" charset="0"/>
              </a:rPr>
              <a:t>: 1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E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1,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2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E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2,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2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D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2,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2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D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3,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2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E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3,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2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E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4,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2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D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4,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2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E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5,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2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D : </a:t>
            </a:r>
            <a:r>
              <a:rPr lang="vi-VN" sz="1000" dirty="0" err="1">
                <a:latin typeface="Consolas" panose="020B0609020204030204" pitchFamily="49" charset="0"/>
              </a:rPr>
              <a:t>is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performing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operation</a:t>
            </a:r>
            <a:r>
              <a:rPr lang="vi-VN" sz="1000" dirty="0">
                <a:latin typeface="Consolas" panose="020B0609020204030204" pitchFamily="49" charset="0"/>
              </a:rPr>
              <a:t> 5,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: 2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E : </a:t>
            </a:r>
            <a:r>
              <a:rPr lang="vi-VN" sz="1000" dirty="0" err="1">
                <a:latin typeface="Consolas" panose="020B0609020204030204" pitchFamily="49" charset="0"/>
              </a:rPr>
              <a:t>releasing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lock</a:t>
            </a:r>
            <a:r>
              <a:rPr lang="vi-VN" sz="1000" dirty="0">
                <a:latin typeface="Consolas" panose="020B0609020204030204" pitchFamily="49" charset="0"/>
              </a:rPr>
              <a:t>...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E :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now</a:t>
            </a:r>
            <a:r>
              <a:rPr lang="vi-VN" sz="1000" dirty="0">
                <a:latin typeface="Consolas" panose="020B0609020204030204" pitchFamily="49" charset="0"/>
              </a:rPr>
              <a:t>: 3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D : </a:t>
            </a:r>
            <a:r>
              <a:rPr lang="vi-VN" sz="1000" dirty="0" err="1">
                <a:latin typeface="Consolas" panose="020B0609020204030204" pitchFamily="49" charset="0"/>
              </a:rPr>
              <a:t>releasing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lock</a:t>
            </a:r>
            <a:r>
              <a:rPr lang="vi-VN" sz="1000" dirty="0">
                <a:latin typeface="Consolas" panose="020B0609020204030204" pitchFamily="49" charset="0"/>
              </a:rPr>
              <a:t>...</a:t>
            </a:r>
          </a:p>
          <a:p>
            <a:r>
              <a:rPr lang="vi-VN" sz="1000" dirty="0">
                <a:latin typeface="Consolas" panose="020B0609020204030204" pitchFamily="49" charset="0"/>
              </a:rPr>
              <a:t>D : </a:t>
            </a:r>
            <a:r>
              <a:rPr lang="vi-VN" sz="1000" dirty="0" err="1">
                <a:latin typeface="Consolas" panose="020B0609020204030204" pitchFamily="49" charset="0"/>
              </a:rPr>
              <a:t>available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Semaphore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permits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now</a:t>
            </a:r>
            <a:r>
              <a:rPr lang="vi-VN" sz="1000" dirty="0">
                <a:latin typeface="Consolas" panose="020B0609020204030204" pitchFamily="49" charset="0"/>
              </a:rPr>
              <a:t>: 4</a:t>
            </a:r>
          </a:p>
          <a:p>
            <a:endParaRPr lang="vi-VN" sz="1000" dirty="0">
              <a:latin typeface="Consolas" panose="020B0609020204030204" pitchFamily="49" charset="0"/>
            </a:endParaRPr>
          </a:p>
          <a:p>
            <a:r>
              <a:rPr lang="vi-VN" sz="1000" dirty="0" err="1">
                <a:latin typeface="Consolas" panose="020B0609020204030204" pitchFamily="49" charset="0"/>
              </a:rPr>
              <a:t>Process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finished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with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exit</a:t>
            </a:r>
            <a:r>
              <a:rPr lang="vi-VN" sz="1000" dirty="0">
                <a:latin typeface="Consolas" panose="020B0609020204030204" pitchFamily="49" charset="0"/>
              </a:rPr>
              <a:t> </a:t>
            </a:r>
            <a:r>
              <a:rPr lang="vi-VN" sz="1000" dirty="0" err="1">
                <a:latin typeface="Consolas" panose="020B0609020204030204" pitchFamily="49" charset="0"/>
              </a:rPr>
              <a:t>code</a:t>
            </a:r>
            <a:r>
              <a:rPr lang="vi-VN" sz="1000" dirty="0">
                <a:latin typeface="Consolas" panose="020B0609020204030204" pitchFamily="49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91594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4. Solutions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4.4. Mutex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801C47E-F451-4A9B-AB8F-9D7EB848E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3634"/>
            <a:ext cx="10018712" cy="4449175"/>
          </a:xfrm>
        </p:spPr>
        <p:txBody>
          <a:bodyPr anchor="t">
            <a:normAutofit/>
          </a:bodyPr>
          <a:lstStyle/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Mutex (Mutual Exclusion)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chế</a:t>
            </a:r>
            <a:r>
              <a:rPr lang="en-US" sz="2200" dirty="0"/>
              <a:t> </a:t>
            </a:r>
            <a:r>
              <a:rPr lang="en-US" sz="2200" dirty="0" err="1"/>
              <a:t>khóa</a:t>
            </a:r>
            <a:r>
              <a:rPr lang="en-US" sz="2200" dirty="0"/>
              <a:t>,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ngăn</a:t>
            </a:r>
            <a:r>
              <a:rPr lang="en-US" sz="2200" dirty="0"/>
              <a:t> </a:t>
            </a:r>
            <a:r>
              <a:rPr lang="en-US" sz="2200" dirty="0" err="1"/>
              <a:t>chặn</a:t>
            </a:r>
            <a:r>
              <a:rPr lang="en-US" sz="2200" dirty="0"/>
              <a:t> race condition </a:t>
            </a:r>
            <a:r>
              <a:rPr lang="en-US" sz="2200" dirty="0" err="1"/>
              <a:t>xảy</a:t>
            </a:r>
            <a:r>
              <a:rPr lang="en-US" sz="2200" dirty="0"/>
              <a:t> ra,</a:t>
            </a:r>
            <a:r>
              <a:rPr lang="vi-VN" sz="2200" dirty="0"/>
              <a:t> </a:t>
            </a:r>
            <a:r>
              <a:rPr lang="vi-VN" sz="2200" dirty="0" err="1"/>
              <a:t>đảm</a:t>
            </a:r>
            <a:r>
              <a:rPr lang="vi-VN" sz="2200" dirty="0"/>
              <a:t> </a:t>
            </a:r>
            <a:r>
              <a:rPr lang="vi-VN" sz="2200" dirty="0" err="1"/>
              <a:t>bảo</a:t>
            </a:r>
            <a:r>
              <a:rPr lang="vi-VN" sz="2200" dirty="0"/>
              <a:t> </a:t>
            </a:r>
            <a:r>
              <a:rPr lang="vi-VN" sz="2200" dirty="0" err="1"/>
              <a:t>tại</a:t>
            </a:r>
            <a:r>
              <a:rPr lang="vi-VN" sz="2200" dirty="0"/>
              <a:t>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thời</a:t>
            </a:r>
            <a:r>
              <a:rPr lang="vi-VN" sz="2200" dirty="0"/>
              <a:t> </a:t>
            </a:r>
            <a:r>
              <a:rPr lang="vi-VN" sz="2200" dirty="0" err="1"/>
              <a:t>điểm</a:t>
            </a:r>
            <a:r>
              <a:rPr lang="vi-VN" sz="2200" dirty="0"/>
              <a:t> </a:t>
            </a:r>
            <a:r>
              <a:rPr lang="vi-VN" sz="2200" dirty="0" err="1"/>
              <a:t>chỉ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tối</a:t>
            </a:r>
            <a:r>
              <a:rPr lang="vi-VN" sz="2200" dirty="0"/>
              <a:t> đa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luồng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truy </a:t>
            </a:r>
            <a:r>
              <a:rPr lang="vi-VN" sz="2200" dirty="0" err="1"/>
              <a:t>cập</a:t>
            </a:r>
            <a:r>
              <a:rPr lang="vi-VN" sz="2200" dirty="0"/>
              <a:t>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r>
              <a:rPr lang="vi-VN" sz="2200" dirty="0"/>
              <a:t> </a:t>
            </a:r>
            <a:r>
              <a:rPr lang="vi-VN" sz="2200" dirty="0" err="1"/>
              <a:t>tài</a:t>
            </a:r>
            <a:r>
              <a:rPr lang="vi-VN" sz="2200" dirty="0"/>
              <a:t> nguyên </a:t>
            </a:r>
            <a:r>
              <a:rPr lang="vi-VN" sz="2200" dirty="0" err="1"/>
              <a:t>dùng</a:t>
            </a:r>
            <a:r>
              <a:rPr lang="vi-VN" sz="2200" dirty="0"/>
              <a:t> chung.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sz="2200" dirty="0"/>
              <a:t>Khi chương trinh </a:t>
            </a:r>
            <a:r>
              <a:rPr lang="vi-VN" sz="2200" dirty="0" err="1"/>
              <a:t>bắt</a:t>
            </a:r>
            <a:r>
              <a:rPr lang="vi-VN" sz="2200" dirty="0"/>
              <a:t> </a:t>
            </a:r>
            <a:r>
              <a:rPr lang="vi-VN" sz="2200" dirty="0" err="1"/>
              <a:t>đầu</a:t>
            </a:r>
            <a:r>
              <a:rPr lang="vi-VN" sz="2200" dirty="0"/>
              <a:t>, OS cung </a:t>
            </a:r>
            <a:r>
              <a:rPr lang="vi-VN" sz="2200" dirty="0" err="1"/>
              <a:t>cấp</a:t>
            </a:r>
            <a:r>
              <a:rPr lang="vi-VN" sz="2200" dirty="0"/>
              <a:t>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b="1" dirty="0" err="1"/>
              <a:t>đối</a:t>
            </a:r>
            <a:r>
              <a:rPr lang="vi-VN" sz="2200" b="1" dirty="0"/>
              <a:t> </a:t>
            </a:r>
            <a:r>
              <a:rPr lang="vi-VN" sz="2200" b="1" dirty="0" err="1"/>
              <a:t>tượng</a:t>
            </a:r>
            <a:r>
              <a:rPr lang="vi-VN" sz="2200" dirty="0"/>
              <a:t> </a:t>
            </a:r>
            <a:r>
              <a:rPr lang="vi-VN" sz="2200" dirty="0" err="1"/>
              <a:t>Mutex</a:t>
            </a:r>
            <a:r>
              <a:rPr lang="vi-VN" sz="2200" dirty="0"/>
              <a:t>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sz="2200" dirty="0"/>
              <a:t>Khi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luồng</a:t>
            </a:r>
            <a:r>
              <a:rPr lang="vi-VN" sz="2200" dirty="0"/>
              <a:t> </a:t>
            </a:r>
            <a:r>
              <a:rPr lang="vi-VN" sz="2200" dirty="0" err="1"/>
              <a:t>muốn</a:t>
            </a:r>
            <a:r>
              <a:rPr lang="vi-VN" sz="2200" dirty="0"/>
              <a:t> truy </a:t>
            </a:r>
            <a:r>
              <a:rPr lang="vi-VN" sz="2200" dirty="0" err="1"/>
              <a:t>cập</a:t>
            </a:r>
            <a:r>
              <a:rPr lang="vi-VN" sz="2200" dirty="0"/>
              <a:t> </a:t>
            </a:r>
            <a:r>
              <a:rPr lang="vi-VN" sz="2200" dirty="0" err="1"/>
              <a:t>vào</a:t>
            </a:r>
            <a:r>
              <a:rPr lang="vi-VN" sz="2200" dirty="0"/>
              <a:t> </a:t>
            </a:r>
            <a:r>
              <a:rPr lang="vi-VN" sz="2200" dirty="0" err="1"/>
              <a:t>tài</a:t>
            </a:r>
            <a:r>
              <a:rPr lang="vi-VN" sz="2200" dirty="0"/>
              <a:t> nguyên, </a:t>
            </a:r>
            <a:r>
              <a:rPr lang="vi-VN" sz="2200" dirty="0" err="1"/>
              <a:t>nó</a:t>
            </a:r>
            <a:r>
              <a:rPr lang="vi-VN" sz="2200" dirty="0"/>
              <a:t> </a:t>
            </a:r>
            <a:r>
              <a:rPr lang="vi-VN" sz="2200" dirty="0" err="1"/>
              <a:t>chiếm</a:t>
            </a:r>
            <a:r>
              <a:rPr lang="vi-VN" sz="2200" dirty="0"/>
              <a:t> khoa, </a:t>
            </a:r>
            <a:r>
              <a:rPr lang="vi-VN" sz="2200" dirty="0" err="1"/>
              <a:t>thực</a:t>
            </a:r>
            <a:r>
              <a:rPr lang="vi-VN" sz="2200" dirty="0"/>
              <a:t> thi </a:t>
            </a:r>
            <a:r>
              <a:rPr lang="vi-VN" sz="2200" dirty="0" err="1"/>
              <a:t>các</a:t>
            </a:r>
            <a:r>
              <a:rPr lang="vi-VN" sz="2200" dirty="0"/>
              <a:t> câu </a:t>
            </a:r>
            <a:r>
              <a:rPr lang="vi-VN" sz="2200" dirty="0" err="1"/>
              <a:t>lệnh</a:t>
            </a:r>
            <a:r>
              <a:rPr lang="vi-VN" sz="2200" dirty="0"/>
              <a:t> </a:t>
            </a:r>
            <a:r>
              <a:rPr lang="vi-VN" sz="2200" dirty="0" err="1"/>
              <a:t>và</a:t>
            </a:r>
            <a:r>
              <a:rPr lang="vi-VN" sz="2200" dirty="0"/>
              <a:t> </a:t>
            </a:r>
            <a:r>
              <a:rPr lang="vi-VN" sz="2200" dirty="0" err="1"/>
              <a:t>trả</a:t>
            </a:r>
            <a:r>
              <a:rPr lang="vi-VN" sz="2200" dirty="0"/>
              <a:t> </a:t>
            </a:r>
            <a:r>
              <a:rPr lang="vi-VN" sz="2200" dirty="0" err="1"/>
              <a:t>lại</a:t>
            </a:r>
            <a:r>
              <a:rPr lang="vi-VN" sz="2200" dirty="0"/>
              <a:t> </a:t>
            </a:r>
            <a:r>
              <a:rPr lang="vi-VN" sz="2200" dirty="0" err="1"/>
              <a:t>khóa</a:t>
            </a:r>
            <a:r>
              <a:rPr lang="vi-VN" sz="2200" dirty="0"/>
              <a:t>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sz="2200" dirty="0"/>
              <a:t>Trong khi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luồng</a:t>
            </a:r>
            <a:r>
              <a:rPr lang="vi-VN" sz="2200" dirty="0"/>
              <a:t> </a:t>
            </a:r>
            <a:r>
              <a:rPr lang="vi-VN" sz="2200" dirty="0" err="1"/>
              <a:t>chiếm</a:t>
            </a:r>
            <a:r>
              <a:rPr lang="vi-VN" sz="2200" dirty="0"/>
              <a:t> </a:t>
            </a:r>
            <a:r>
              <a:rPr lang="vi-VN" sz="2200" dirty="0" err="1"/>
              <a:t>khóa</a:t>
            </a:r>
            <a:r>
              <a:rPr lang="vi-VN" sz="2200" dirty="0"/>
              <a:t>, không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tiến</a:t>
            </a:r>
            <a:r>
              <a:rPr lang="vi-VN" sz="2200" dirty="0"/>
              <a:t> trinh hay </a:t>
            </a:r>
            <a:r>
              <a:rPr lang="vi-VN" sz="2200" dirty="0" err="1"/>
              <a:t>luồng</a:t>
            </a:r>
            <a:r>
              <a:rPr lang="vi-VN" sz="2200" dirty="0"/>
              <a:t> </a:t>
            </a:r>
            <a:r>
              <a:rPr lang="vi-VN" sz="2200" dirty="0" err="1"/>
              <a:t>khác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truy </a:t>
            </a:r>
            <a:r>
              <a:rPr lang="vi-VN" sz="2200" dirty="0" err="1"/>
              <a:t>cập</a:t>
            </a:r>
            <a:r>
              <a:rPr lang="vi-VN" sz="2200" dirty="0"/>
              <a:t> </a:t>
            </a:r>
            <a:r>
              <a:rPr lang="vi-VN" sz="2200" dirty="0" err="1"/>
              <a:t>tài</a:t>
            </a:r>
            <a:r>
              <a:rPr lang="vi-VN" sz="2200" dirty="0"/>
              <a:t> nguyên.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tiến</a:t>
            </a:r>
            <a:r>
              <a:rPr lang="vi-VN" sz="2200" dirty="0"/>
              <a:t> trinh yêu </a:t>
            </a:r>
            <a:r>
              <a:rPr lang="vi-VN" sz="2200" dirty="0" err="1"/>
              <a:t>cầu</a:t>
            </a:r>
            <a:r>
              <a:rPr lang="vi-VN" sz="2200" dirty="0"/>
              <a:t> truy </a:t>
            </a:r>
            <a:r>
              <a:rPr lang="vi-VN" sz="2200" dirty="0" err="1"/>
              <a:t>cập</a:t>
            </a:r>
            <a:r>
              <a:rPr lang="vi-VN" sz="2200" dirty="0"/>
              <a:t> </a:t>
            </a:r>
            <a:r>
              <a:rPr lang="vi-VN" sz="2200" dirty="0" err="1"/>
              <a:t>tới</a:t>
            </a:r>
            <a:r>
              <a:rPr lang="vi-VN" sz="2200" dirty="0"/>
              <a:t> </a:t>
            </a:r>
            <a:r>
              <a:rPr lang="vi-VN" sz="2200" dirty="0" err="1"/>
              <a:t>đều</a:t>
            </a:r>
            <a:r>
              <a:rPr lang="vi-VN" sz="2200" dirty="0"/>
              <a:t> </a:t>
            </a:r>
            <a:r>
              <a:rPr lang="vi-VN" sz="2200" dirty="0" err="1"/>
              <a:t>phải</a:t>
            </a:r>
            <a:r>
              <a:rPr lang="vi-VN" sz="2200" dirty="0"/>
              <a:t> </a:t>
            </a:r>
            <a:r>
              <a:rPr lang="vi-VN" sz="2200" dirty="0" err="1"/>
              <a:t>chờ</a:t>
            </a:r>
            <a:r>
              <a:rPr lang="vi-VN" sz="2200" dirty="0"/>
              <a:t> cho </a:t>
            </a:r>
            <a:r>
              <a:rPr lang="vi-VN" sz="2200" dirty="0" err="1"/>
              <a:t>tới</a:t>
            </a:r>
            <a:r>
              <a:rPr lang="vi-VN" sz="2200" dirty="0"/>
              <a:t> khi </a:t>
            </a:r>
            <a:r>
              <a:rPr lang="vi-VN" sz="2200" dirty="0" err="1"/>
              <a:t>khóa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</a:t>
            </a:r>
            <a:r>
              <a:rPr lang="vi-VN" sz="2200" dirty="0" err="1"/>
              <a:t>thả</a:t>
            </a:r>
            <a:r>
              <a:rPr lang="vi-VN" sz="2200" dirty="0"/>
              <a:t> ra.</a:t>
            </a:r>
          </a:p>
        </p:txBody>
      </p:sp>
    </p:spTree>
    <p:extLst>
      <p:ext uri="{BB962C8B-B14F-4D97-AF65-F5344CB8AC3E}">
        <p14:creationId xmlns:p14="http://schemas.microsoft.com/office/powerpoint/2010/main" val="1197175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4. Solutions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4.4. Mutex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E8C638-7202-4C72-89C2-9D724C98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513"/>
            <a:ext cx="7126093" cy="4187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0A68B0-05E4-4D26-B441-09193DC7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139" y="1858853"/>
            <a:ext cx="6245478" cy="41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5. Concurrency in GO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5.1. Goroutine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2518B5D-73AD-4926-8E29-991FF34D1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83634"/>
            <a:ext cx="10266362" cy="4780552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Goroutine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endParaRPr lang="en-US" sz="2200" dirty="0"/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Goroutine vs Thread:</a:t>
            </a:r>
          </a:p>
          <a:p>
            <a:pPr algn="just">
              <a:lnSpc>
                <a:spcPct val="130000"/>
              </a:lnSpc>
            </a:pPr>
            <a:r>
              <a:rPr lang="en-US" sz="2200" dirty="0"/>
              <a:t>	- Goroutine </a:t>
            </a:r>
            <a:r>
              <a:rPr lang="en-US" sz="2200" dirty="0" err="1"/>
              <a:t>nhẹ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Thread (2KB so </a:t>
            </a:r>
            <a:r>
              <a:rPr lang="en-US" sz="2200" dirty="0" err="1"/>
              <a:t>với</a:t>
            </a:r>
            <a:r>
              <a:rPr lang="en-US" sz="2200" dirty="0"/>
              <a:t> 2MB)</a:t>
            </a:r>
          </a:p>
          <a:p>
            <a:pPr algn="just">
              <a:lnSpc>
                <a:spcPct val="130000"/>
              </a:lnSpc>
            </a:pPr>
            <a:r>
              <a:rPr lang="en-US" sz="2200" dirty="0"/>
              <a:t>	- Stack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giảm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thước</a:t>
            </a:r>
            <a:r>
              <a:rPr lang="en-US" sz="2200" dirty="0"/>
              <a:t> </a:t>
            </a:r>
            <a:r>
              <a:rPr lang="en-US" sz="2200" dirty="0" err="1"/>
              <a:t>tùy</a:t>
            </a:r>
            <a:r>
              <a:rPr lang="en-US" sz="2200" dirty="0"/>
              <a:t> </a:t>
            </a:r>
            <a:r>
              <a:rPr lang="en-US" sz="2200" dirty="0" err="1"/>
              <a:t>nhu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endParaRPr lang="en-US" sz="2200" dirty="0"/>
          </a:p>
          <a:p>
            <a:pPr algn="just">
              <a:lnSpc>
                <a:spcPct val="130000"/>
              </a:lnSpc>
            </a:pPr>
            <a:r>
              <a:rPr lang="en-US" sz="2200" dirty="0"/>
              <a:t>	- </a:t>
            </a:r>
            <a:r>
              <a:rPr lang="en-US" sz="2200" dirty="0" err="1"/>
              <a:t>Các</a:t>
            </a:r>
            <a:r>
              <a:rPr lang="en-US" sz="2200" dirty="0"/>
              <a:t> goroutine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qua channel</a:t>
            </a:r>
          </a:p>
          <a:p>
            <a:pPr algn="just">
              <a:lnSpc>
                <a:spcPct val="130000"/>
              </a:lnSpc>
            </a:pPr>
            <a:r>
              <a:rPr lang="en-US" sz="2200" dirty="0"/>
              <a:t>	-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goroutine. </a:t>
            </a:r>
            <a:r>
              <a:rPr lang="en-US" sz="2200" dirty="0" err="1"/>
              <a:t>Nếu</a:t>
            </a:r>
            <a:r>
              <a:rPr lang="en-US" sz="2200" dirty="0"/>
              <a:t> goroutine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block, </a:t>
            </a:r>
            <a:r>
              <a:rPr lang="en-US" sz="2200" dirty="0" err="1"/>
              <a:t>các</a:t>
            </a:r>
            <a:r>
              <a:rPr lang="en-US" sz="2200" dirty="0"/>
              <a:t> goroutine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sang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1411444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5. Concurrency in GO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5.1. Goroutine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BCDB33F-70E9-42E5-901D-8DE697C79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83634"/>
            <a:ext cx="4880076" cy="4882220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khóa</a:t>
            </a:r>
            <a:r>
              <a:rPr lang="en-US" sz="2200" dirty="0"/>
              <a:t> </a:t>
            </a:r>
            <a:r>
              <a:rPr lang="en-US" sz="2200" b="1" dirty="0"/>
              <a:t>go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lời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goroutine </a:t>
            </a:r>
            <a:r>
              <a:rPr lang="en-US" sz="2200" dirty="0" err="1"/>
              <a:t>mới</a:t>
            </a:r>
            <a:endParaRPr lang="en-US" sz="2200" dirty="0"/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đều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ít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goroutine, </a:t>
            </a:r>
            <a:r>
              <a:rPr lang="en-US" sz="2200" b="1" dirty="0"/>
              <a:t>main goroutine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Khi main goroutine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thúc</a:t>
            </a:r>
            <a:r>
              <a:rPr lang="en-US" sz="2200" dirty="0"/>
              <a:t>, </a:t>
            </a:r>
            <a:r>
              <a:rPr lang="en-US" sz="2200" dirty="0" err="1"/>
              <a:t>các</a:t>
            </a:r>
            <a:r>
              <a:rPr lang="en-US" sz="2200" dirty="0"/>
              <a:t> goroutine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chấm</a:t>
            </a:r>
            <a:r>
              <a:rPr lang="en-US" sz="2200" dirty="0"/>
              <a:t> </a:t>
            </a:r>
            <a:r>
              <a:rPr lang="en-US" sz="2200" dirty="0" err="1"/>
              <a:t>dứt</a:t>
            </a:r>
            <a:r>
              <a:rPr lang="en-US" sz="2200" dirty="0"/>
              <a:t>,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thúc</a:t>
            </a:r>
            <a:r>
              <a:rPr lang="en-US" sz="22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E776A-C68C-43B2-AA3C-2C3F0E0B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3634"/>
            <a:ext cx="4142058" cy="4882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C27B0-DD6F-471E-A56A-F43BE1621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561" y="2458932"/>
            <a:ext cx="932031" cy="31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1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5. Concurrency in GO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5.2. Channel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583634"/>
            <a:ext cx="10247312" cy="5129399"/>
          </a:xfrm>
        </p:spPr>
        <p:txBody>
          <a:bodyPr anchor="t">
            <a:normAutofit/>
          </a:bodyPr>
          <a:lstStyle/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Channel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chế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goroutines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built-in </a:t>
            </a:r>
            <a:r>
              <a:rPr lang="en-US" sz="2200" b="1" dirty="0"/>
              <a:t>make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channel</a:t>
            </a:r>
          </a:p>
          <a:p>
            <a:pPr algn="just">
              <a:lnSpc>
                <a:spcPct val="110000"/>
              </a:lnSpc>
            </a:pPr>
            <a:r>
              <a:rPr lang="en-US" sz="2200" dirty="0"/>
              <a:t>	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 := make(</a:t>
            </a:r>
            <a:r>
              <a:rPr lang="en-US" sz="2000" dirty="0" err="1">
                <a:latin typeface="Consolas" panose="020B0609020204030204" pitchFamily="49" charset="0"/>
              </a:rPr>
              <a:t>chan</a:t>
            </a:r>
            <a:r>
              <a:rPr lang="en-US" sz="2000" dirty="0">
                <a:latin typeface="Consolas" panose="020B0609020204030204" pitchFamily="49" charset="0"/>
              </a:rPr>
              <a:t> int) // 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 has type ‘</a:t>
            </a:r>
            <a:r>
              <a:rPr lang="en-US" sz="2000" dirty="0" err="1">
                <a:latin typeface="Consolas" panose="020B0609020204030204" pitchFamily="49" charset="0"/>
              </a:rPr>
              <a:t>chan</a:t>
            </a:r>
            <a:r>
              <a:rPr lang="en-US" sz="2000" dirty="0">
                <a:latin typeface="Consolas" panose="020B0609020204030204" pitchFamily="49" charset="0"/>
              </a:rPr>
              <a:t> int’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Channel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chức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chinh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=&gt;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endParaRPr lang="en-US" sz="2200" dirty="0"/>
          </a:p>
          <a:p>
            <a:pPr algn="just">
              <a:lnSpc>
                <a:spcPct val="110000"/>
              </a:lnSpc>
            </a:pPr>
            <a:r>
              <a:rPr lang="en-US" sz="2200" dirty="0"/>
              <a:t>	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 &lt;- x // a send statement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latin typeface="Consolas" panose="020B0609020204030204" pitchFamily="49" charset="0"/>
              </a:rPr>
              <a:t>	x = &lt;- 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 // a receive expression in an assignment statement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latin typeface="Consolas" panose="020B0609020204030204" pitchFamily="49" charset="0"/>
              </a:rPr>
              <a:t>	&lt;- 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 // a receive statement, result is discarded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đóng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channel,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built-in </a:t>
            </a:r>
            <a:r>
              <a:rPr lang="en-US" sz="2200" b="1" dirty="0"/>
              <a:t>close</a:t>
            </a:r>
          </a:p>
          <a:p>
            <a:pPr algn="just">
              <a:lnSpc>
                <a:spcPct val="110000"/>
              </a:lnSpc>
            </a:pPr>
            <a:r>
              <a:rPr lang="en-US" sz="2200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close(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190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5. Concurrency in GO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5.2. Channel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AF858E-53C6-4FCE-A927-291F496E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158" y="0"/>
            <a:ext cx="4654842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BE864-F5F2-43F7-91A8-9C57D3BE5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3634"/>
            <a:ext cx="5256212" cy="5274365"/>
          </a:xfrm>
        </p:spPr>
        <p:txBody>
          <a:bodyPr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200" dirty="0"/>
              <a:t>Unbuffered Channels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Hđ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Unbuffered Channel </a:t>
            </a:r>
            <a:r>
              <a:rPr lang="en-US" sz="2200" dirty="0" err="1"/>
              <a:t>chặn</a:t>
            </a:r>
            <a:r>
              <a:rPr lang="en-US" sz="2200" dirty="0"/>
              <a:t> Goroutine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nếu</a:t>
            </a:r>
            <a:r>
              <a:rPr lang="en-US" sz="2200" dirty="0"/>
              <a:t> Goroutine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hđ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channel </a:t>
            </a:r>
            <a:r>
              <a:rPr lang="en-US" sz="2200" dirty="0" err="1"/>
              <a:t>đó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5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5. Concurrency in GO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5.2.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B46E7-E501-43DF-9180-B3D18AB4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538" y="1085504"/>
            <a:ext cx="5380177" cy="5709424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2727877-1024-4CB9-892B-721E7B12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3634"/>
            <a:ext cx="5256212" cy="5274365"/>
          </a:xfrm>
        </p:spPr>
        <p:txBody>
          <a:bodyPr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200" dirty="0"/>
              <a:t>Unbuffered Channels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, </a:t>
            </a:r>
            <a:r>
              <a:rPr lang="en-US" sz="2200" dirty="0" err="1"/>
              <a:t>Hđ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chặn</a:t>
            </a:r>
            <a:r>
              <a:rPr lang="en-US" sz="2200" dirty="0"/>
              <a:t> Goroutine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nếu</a:t>
            </a:r>
            <a:r>
              <a:rPr lang="en-US" sz="2200" dirty="0"/>
              <a:t> Goroutine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channel </a:t>
            </a:r>
            <a:r>
              <a:rPr lang="en-US" sz="2200" dirty="0" err="1"/>
              <a:t>đó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27128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/>
              <a:t>5. Concurrency in GO</a:t>
            </a:r>
            <a:br>
              <a:rPr lang="en-US" b="1"/>
            </a:br>
            <a:r>
              <a:rPr lang="en-US" b="1"/>
              <a:t>	</a:t>
            </a:r>
            <a:r>
              <a:rPr lang="en-US" sz="2200" b="1"/>
              <a:t>5.2. Channel</a:t>
            </a:r>
            <a:endParaRPr lang="en-US" sz="2200" b="1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2727877-1024-4CB9-892B-721E7B12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3634"/>
            <a:ext cx="5256212" cy="5274365"/>
          </a:xfrm>
        </p:spPr>
        <p:txBody>
          <a:bodyPr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200" dirty="0"/>
              <a:t>Unbuffered Channels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Giao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qua Unbuffered Channel </a:t>
            </a:r>
            <a:r>
              <a:rPr lang="en-US" sz="2200" dirty="0" err="1"/>
              <a:t>khiến</a:t>
            </a:r>
            <a:r>
              <a:rPr lang="en-US" sz="2200" dirty="0"/>
              <a:t> Goroutine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b="1" dirty="0" err="1"/>
              <a:t>đồng</a:t>
            </a:r>
            <a:r>
              <a:rPr lang="en-US" sz="2200" b="1" dirty="0"/>
              <a:t> </a:t>
            </a:r>
            <a:r>
              <a:rPr lang="en-US" sz="2200" b="1" dirty="0" err="1"/>
              <a:t>bộ</a:t>
            </a:r>
            <a:r>
              <a:rPr lang="en-US" sz="2200" dirty="0"/>
              <a:t>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Đóng</a:t>
            </a:r>
            <a:r>
              <a:rPr lang="en-US" sz="2200" dirty="0"/>
              <a:t> channel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Gorouine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chờ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nữa</a:t>
            </a:r>
            <a:endParaRPr lang="en-US" sz="2200" dirty="0"/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channels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đóng</a:t>
            </a:r>
            <a:r>
              <a:rPr lang="en-US" sz="2200" dirty="0"/>
              <a:t> hay </a:t>
            </a:r>
            <a:r>
              <a:rPr lang="en-US" sz="2200" dirty="0" err="1"/>
              <a:t>chưa</a:t>
            </a:r>
            <a:r>
              <a:rPr lang="en-US" sz="2200" dirty="0"/>
              <a:t>?</a:t>
            </a:r>
          </a:p>
          <a:p>
            <a:pPr algn="just">
              <a:lnSpc>
                <a:spcPct val="110000"/>
              </a:lnSpc>
            </a:pPr>
            <a:r>
              <a:rPr lang="en-US" sz="2200" dirty="0"/>
              <a:t>-&gt;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Boolean </a:t>
            </a:r>
            <a:r>
              <a:rPr lang="en-US" sz="2200" b="1" dirty="0"/>
              <a:t>ok </a:t>
            </a:r>
            <a:r>
              <a:rPr lang="en-US" sz="2200" dirty="0"/>
              <a:t>(</a:t>
            </a: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)</a:t>
            </a:r>
          </a:p>
          <a:p>
            <a:pPr algn="just">
              <a:lnSpc>
                <a:spcPct val="110000"/>
              </a:lnSpc>
            </a:pPr>
            <a:r>
              <a:rPr lang="en-US" sz="2200" dirty="0"/>
              <a:t>-&gt;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biết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lượng</a:t>
            </a:r>
            <a:r>
              <a:rPr lang="en-US" sz="2200" dirty="0"/>
              <a:t>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vòng</a:t>
            </a:r>
            <a:r>
              <a:rPr lang="en-US" sz="2200" dirty="0"/>
              <a:t> </a:t>
            </a:r>
            <a:r>
              <a:rPr lang="en-US" sz="2200" dirty="0" err="1"/>
              <a:t>lặp</a:t>
            </a:r>
            <a:r>
              <a:rPr lang="en-US" sz="2200" dirty="0"/>
              <a:t>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53640-BA8D-4E9F-84BF-9D76BD1D0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693" y="0"/>
            <a:ext cx="5145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1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976382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1.1. Definitions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4044446" cy="4481513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, </a:t>
            </a:r>
            <a:r>
              <a:rPr lang="en-US" sz="2400" dirty="0" err="1"/>
              <a:t>tức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file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nạp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endParaRPr lang="en-US" sz="2400" dirty="0"/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AE362A-DD79-4AC2-A85A-BFEE332B7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50987"/>
            <a:ext cx="6172200" cy="4146501"/>
          </a:xfrm>
        </p:spPr>
      </p:pic>
    </p:spTree>
    <p:extLst>
      <p:ext uri="{BB962C8B-B14F-4D97-AF65-F5344CB8AC3E}">
        <p14:creationId xmlns:p14="http://schemas.microsoft.com/office/powerpoint/2010/main" val="1652173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/>
              <a:t>5. Concurrency in GO</a:t>
            </a:r>
            <a:br>
              <a:rPr lang="en-US" b="1"/>
            </a:br>
            <a:r>
              <a:rPr lang="en-US" b="1"/>
              <a:t>	</a:t>
            </a:r>
            <a:r>
              <a:rPr lang="en-US" sz="2200" b="1"/>
              <a:t>5.2. Channel</a:t>
            </a:r>
            <a:endParaRPr lang="en-US" sz="2200" b="1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2727877-1024-4CB9-892B-721E7B12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3634"/>
            <a:ext cx="5256212" cy="5274365"/>
          </a:xfrm>
        </p:spPr>
        <p:txBody>
          <a:bodyPr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200" dirty="0"/>
              <a:t>Unidirectional Channel Types</a:t>
            </a:r>
          </a:p>
          <a:p>
            <a:pPr algn="just">
              <a:lnSpc>
                <a:spcPct val="110000"/>
              </a:lnSpc>
            </a:pPr>
            <a:r>
              <a:rPr lang="en-US" sz="2200" dirty="0"/>
              <a:t>Go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kiểu</a:t>
            </a:r>
            <a:r>
              <a:rPr lang="en-US" sz="2200" dirty="0"/>
              <a:t> </a:t>
            </a:r>
            <a:r>
              <a:rPr lang="en-US" sz="2200" b="1" dirty="0"/>
              <a:t>unidirectional channel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Consolas" panose="020B0609020204030204" pitchFamily="49" charset="0"/>
              </a:rPr>
              <a:t>chan</a:t>
            </a:r>
            <a:r>
              <a:rPr lang="en-US" sz="1800" dirty="0">
                <a:latin typeface="Consolas" panose="020B0609020204030204" pitchFamily="49" charset="0"/>
              </a:rPr>
              <a:t> &lt;- &lt;type&gt; : send-only channel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&lt;- </a:t>
            </a:r>
            <a:r>
              <a:rPr lang="en-US" sz="1800" dirty="0" err="1">
                <a:latin typeface="Consolas" panose="020B0609020204030204" pitchFamily="49" charset="0"/>
              </a:rPr>
              <a:t>chan</a:t>
            </a:r>
            <a:r>
              <a:rPr lang="en-US" sz="1800" dirty="0">
                <a:latin typeface="Consolas" panose="020B0609020204030204" pitchFamily="49" charset="0"/>
              </a:rPr>
              <a:t> &lt;type&gt; : receive-only channel</a:t>
            </a:r>
          </a:p>
          <a:p>
            <a:pPr algn="just">
              <a:lnSpc>
                <a:spcPct val="110000"/>
              </a:lnSpc>
            </a:pPr>
            <a:endParaRPr lang="en-US" sz="2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095F3-EB7D-4929-83E3-FAA1FB6A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04" y="1048214"/>
            <a:ext cx="5894096" cy="58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37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5. Concurrency in GO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5.2. Channel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2727877-1024-4CB9-892B-721E7B12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3634"/>
            <a:ext cx="5256212" cy="5274365"/>
          </a:xfrm>
        </p:spPr>
        <p:txBody>
          <a:bodyPr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200" dirty="0"/>
              <a:t>Buffered Channels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Một</a:t>
            </a:r>
            <a:r>
              <a:rPr lang="en-US" sz="2200" dirty="0"/>
              <a:t> buffered channel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hang </a:t>
            </a:r>
            <a:r>
              <a:rPr lang="en-US" sz="2200" dirty="0" err="1"/>
              <a:t>đợi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endParaRPr lang="en-US" sz="2200" dirty="0"/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thước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đợi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channel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 := make(</a:t>
            </a:r>
            <a:r>
              <a:rPr lang="en-US" sz="2000" dirty="0" err="1">
                <a:latin typeface="Consolas" panose="020B0609020204030204" pitchFamily="49" charset="0"/>
              </a:rPr>
              <a:t>chan</a:t>
            </a:r>
            <a:r>
              <a:rPr lang="en-US" sz="2000" dirty="0">
                <a:latin typeface="Consolas" panose="020B0609020204030204" pitchFamily="49" charset="0"/>
              </a:rPr>
              <a:t> int, 3)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Có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thể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gửi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liên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tục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cho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tới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khi</a:t>
            </a:r>
            <a:r>
              <a:rPr lang="en-US" sz="2200" dirty="0">
                <a:latin typeface="+mj-lt"/>
              </a:rPr>
              <a:t> channel </a:t>
            </a:r>
            <a:r>
              <a:rPr lang="en-US" sz="2200" dirty="0" err="1">
                <a:latin typeface="+mj-lt"/>
              </a:rPr>
              <a:t>đầy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mà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không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bị</a:t>
            </a:r>
            <a:r>
              <a:rPr lang="en-US" sz="2200" dirty="0">
                <a:latin typeface="+mj-lt"/>
              </a:rPr>
              <a:t> block </a:t>
            </a:r>
            <a:r>
              <a:rPr lang="en-US" sz="2200" dirty="0" err="1">
                <a:latin typeface="+mj-lt"/>
              </a:rPr>
              <a:t>như</a:t>
            </a:r>
            <a:r>
              <a:rPr lang="en-US" sz="2200" dirty="0">
                <a:latin typeface="+mj-lt"/>
              </a:rPr>
              <a:t> unbuffered channel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Nếu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gửi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quá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kích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thước</a:t>
            </a:r>
            <a:r>
              <a:rPr lang="en-US" sz="2200" dirty="0">
                <a:latin typeface="+mj-lt"/>
              </a:rPr>
              <a:t> channel, Goroutine </a:t>
            </a:r>
            <a:r>
              <a:rPr lang="en-US" sz="2200" dirty="0" err="1">
                <a:latin typeface="+mj-lt"/>
              </a:rPr>
              <a:t>sẽ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bị</a:t>
            </a:r>
            <a:r>
              <a:rPr lang="en-US" sz="2200" dirty="0">
                <a:latin typeface="+mj-lt"/>
              </a:rPr>
              <a:t> block </a:t>
            </a:r>
            <a:r>
              <a:rPr lang="en-US" sz="2200" dirty="0" err="1">
                <a:latin typeface="+mj-lt"/>
              </a:rPr>
              <a:t>cho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tới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khi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có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thể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gửi</a:t>
            </a:r>
            <a:r>
              <a:rPr lang="en-US" sz="2200" dirty="0">
                <a:latin typeface="+mj-lt"/>
              </a:rPr>
              <a:t> them </a:t>
            </a:r>
            <a:r>
              <a:rPr lang="en-US" sz="2200" dirty="0" err="1">
                <a:latin typeface="+mj-lt"/>
              </a:rPr>
              <a:t>vào</a:t>
            </a:r>
            <a:endParaRPr lang="en-US" sz="22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94AF4-AC1C-4435-B21F-2E8C3F65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274" y="0"/>
            <a:ext cx="4634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87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5. Concurrency in GO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5.2. Channel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2727877-1024-4CB9-892B-721E7B12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3634"/>
            <a:ext cx="5256212" cy="5274365"/>
          </a:xfrm>
        </p:spPr>
        <p:txBody>
          <a:bodyPr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200" dirty="0"/>
              <a:t>Buffered Channels</a:t>
            </a:r>
          </a:p>
          <a:p>
            <a:pPr algn="just">
              <a:lnSpc>
                <a:spcPct val="110000"/>
              </a:lnSpc>
            </a:pPr>
            <a:r>
              <a:rPr lang="en-US" sz="2200" dirty="0"/>
              <a:t>=&gt; </a:t>
            </a: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39CE4-4171-4522-9BFC-AC6B813D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662" y="0"/>
            <a:ext cx="6457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60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5. Concurrency in GO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 err="1"/>
              <a:t>sync.WaitGroup</a:t>
            </a:r>
            <a:endParaRPr lang="en-US" sz="2200" b="1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2727877-1024-4CB9-892B-721E7B12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3634"/>
            <a:ext cx="5256212" cy="5274365"/>
          </a:xfrm>
        </p:spPr>
        <p:txBody>
          <a:bodyPr anchor="t">
            <a:normAutofit/>
          </a:bodyPr>
          <a:lstStyle/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Để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biết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khi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nào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các</a:t>
            </a:r>
            <a:r>
              <a:rPr lang="en-US" sz="2200" dirty="0">
                <a:latin typeface="+mj-lt"/>
              </a:rPr>
              <a:t> Goroutines </a:t>
            </a:r>
            <a:r>
              <a:rPr lang="en-US" sz="2200" dirty="0" err="1">
                <a:latin typeface="+mj-lt"/>
              </a:rPr>
              <a:t>đều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đã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kết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thúc</a:t>
            </a:r>
            <a:endParaRPr lang="en-US" sz="2200" dirty="0">
              <a:latin typeface="+mj-lt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sync.WaitGroup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là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một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kiểu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bộ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đếm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giúp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chương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trình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đợi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cho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tới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khi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nó</a:t>
            </a:r>
            <a:r>
              <a:rPr lang="en-US" sz="2200" dirty="0">
                <a:latin typeface="+mj-lt"/>
              </a:rPr>
              <a:t>  </a:t>
            </a:r>
            <a:r>
              <a:rPr lang="en-US" sz="2200" dirty="0" err="1">
                <a:latin typeface="+mj-lt"/>
              </a:rPr>
              <a:t>trả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về</a:t>
            </a:r>
            <a:r>
              <a:rPr lang="en-US" sz="2200" dirty="0">
                <a:latin typeface="+mj-lt"/>
              </a:rPr>
              <a:t> 0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Nên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sử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dụng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defer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cho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hàm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Done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để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khi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lỗi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xảy</a:t>
            </a:r>
            <a:r>
              <a:rPr lang="en-US" sz="2200" dirty="0">
                <a:latin typeface="+mj-lt"/>
              </a:rPr>
              <a:t> ra, Goroutine </a:t>
            </a:r>
            <a:r>
              <a:rPr lang="en-US" sz="2200" dirty="0" err="1">
                <a:latin typeface="+mj-lt"/>
              </a:rPr>
              <a:t>vẫn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được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báo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là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đã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kết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thúc</a:t>
            </a:r>
            <a:endParaRPr lang="en-US" sz="2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12D16-2746-4DBF-BD1E-81A890B80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043" y="0"/>
            <a:ext cx="5029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83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5. Concurrency in GO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Multiplexing with select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2727877-1024-4CB9-892B-721E7B12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3634"/>
            <a:ext cx="5256212" cy="5274365"/>
          </a:xfrm>
        </p:spPr>
        <p:txBody>
          <a:bodyPr anchor="t">
            <a:normAutofit/>
          </a:bodyPr>
          <a:lstStyle/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Giống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như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lệnh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switch </a:t>
            </a:r>
            <a:endParaRPr lang="en-US" sz="2200" dirty="0">
              <a:latin typeface="+mj-lt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Mỗi</a:t>
            </a:r>
            <a:r>
              <a:rPr lang="en-US" sz="2200" dirty="0">
                <a:latin typeface="+mj-lt"/>
              </a:rPr>
              <a:t> case </a:t>
            </a:r>
            <a:r>
              <a:rPr lang="en-US" sz="2200" dirty="0" err="1">
                <a:latin typeface="+mj-lt"/>
              </a:rPr>
              <a:t>chỉ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định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một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kết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nối</a:t>
            </a:r>
            <a:r>
              <a:rPr lang="en-US" sz="2200" dirty="0">
                <a:latin typeface="+mj-lt"/>
              </a:rPr>
              <a:t> (</a:t>
            </a:r>
            <a:r>
              <a:rPr lang="en-US" sz="2200" dirty="0" err="1">
                <a:latin typeface="+mj-lt"/>
              </a:rPr>
              <a:t>gửi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hoặc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nhận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một</a:t>
            </a:r>
            <a:r>
              <a:rPr lang="en-US" sz="2200" dirty="0">
                <a:latin typeface="+mj-lt"/>
              </a:rPr>
              <a:t> channel)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select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đợi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cho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đến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khi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một</a:t>
            </a:r>
            <a:r>
              <a:rPr lang="en-US" sz="2200" dirty="0">
                <a:latin typeface="+mj-lt"/>
              </a:rPr>
              <a:t> case </a:t>
            </a:r>
            <a:r>
              <a:rPr lang="en-US" sz="2200" dirty="0" err="1">
                <a:latin typeface="+mj-lt"/>
              </a:rPr>
              <a:t>sẵn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sàng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thực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hiện</a:t>
            </a:r>
            <a:endParaRPr lang="en-US" sz="2200" dirty="0">
              <a:latin typeface="+mj-lt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select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không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có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các</a:t>
            </a:r>
            <a:r>
              <a:rPr lang="en-US" sz="2200" dirty="0">
                <a:latin typeface="+mj-lt"/>
              </a:rPr>
              <a:t> case </a:t>
            </a:r>
            <a:r>
              <a:rPr lang="en-US" sz="2200" dirty="0" err="1">
                <a:latin typeface="+mj-lt"/>
              </a:rPr>
              <a:t>đợi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vô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hạn</a:t>
            </a:r>
            <a:endParaRPr lang="en-US" sz="2200" dirty="0">
              <a:latin typeface="+mj-lt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Nếu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có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nhiều</a:t>
            </a:r>
            <a:r>
              <a:rPr lang="en-US" sz="2200" dirty="0">
                <a:latin typeface="+mj-lt"/>
              </a:rPr>
              <a:t> case </a:t>
            </a:r>
            <a:r>
              <a:rPr lang="en-US" sz="2200" dirty="0" err="1">
                <a:latin typeface="+mj-lt"/>
              </a:rPr>
              <a:t>sẵn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sàng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thực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hiện</a:t>
            </a:r>
            <a:r>
              <a:rPr lang="en-US" sz="2200" dirty="0">
                <a:latin typeface="+mj-lt"/>
              </a:rPr>
              <a:t>, select </a:t>
            </a:r>
            <a:r>
              <a:rPr lang="en-US" sz="2200" dirty="0" err="1">
                <a:latin typeface="+mj-lt"/>
              </a:rPr>
              <a:t>chọn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ngẫu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nhiên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với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tỉ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lệ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công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bằng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nhau</a:t>
            </a:r>
            <a:endParaRPr lang="en-US" sz="2200" dirty="0">
              <a:latin typeface="+mj-lt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select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có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thể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tránh</a:t>
            </a:r>
            <a:r>
              <a:rPr lang="en-US" sz="2200" dirty="0">
                <a:latin typeface="+mj-lt"/>
              </a:rPr>
              <a:t> block </a:t>
            </a:r>
            <a:r>
              <a:rPr lang="en-US" sz="2200" dirty="0" err="1">
                <a:latin typeface="+mj-lt"/>
              </a:rPr>
              <a:t>khi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nhận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hoặc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gửi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một</a:t>
            </a:r>
            <a:r>
              <a:rPr lang="en-US" sz="2200" dirty="0">
                <a:latin typeface="+mj-lt"/>
              </a:rPr>
              <a:t> channel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0F279FB-C8D5-4E53-9F4E-94A75FC4685D}"/>
              </a:ext>
            </a:extLst>
          </p:cNvPr>
          <p:cNvSpPr txBox="1">
            <a:spLocks/>
          </p:cNvSpPr>
          <p:nvPr/>
        </p:nvSpPr>
        <p:spPr>
          <a:xfrm>
            <a:off x="6096000" y="1356893"/>
            <a:ext cx="5256212" cy="5274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default </a:t>
            </a:r>
            <a:r>
              <a:rPr lang="en-US" sz="2200" dirty="0" err="1">
                <a:latin typeface="+mj-lt"/>
              </a:rPr>
              <a:t>có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thể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được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thực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hiện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ngay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lập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tức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nếu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không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có</a:t>
            </a:r>
            <a:r>
              <a:rPr lang="en-US" sz="2200" dirty="0">
                <a:latin typeface="+mj-lt"/>
              </a:rPr>
              <a:t> case </a:t>
            </a:r>
            <a:r>
              <a:rPr lang="en-US" sz="2200" dirty="0" err="1">
                <a:latin typeface="+mj-lt"/>
              </a:rPr>
              <a:t>nào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sẵn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sàng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thực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hiện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5679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5. Concurrency in GO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Multiplexing with select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7E3BC5-0433-4B8F-BFA0-5872F352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60" y="1583634"/>
            <a:ext cx="3680535" cy="5006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A88A6E-9EF4-4B48-BC4C-D96B3F39A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20" y="1583634"/>
            <a:ext cx="3947418" cy="50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02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5. Concurrency in GO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5.3. Concurrency with shared variables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7" y="1583634"/>
            <a:ext cx="4512798" cy="4605293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/>
              <a:t>Race Condition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Concurrency-safe: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concurrency-safe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vẫn</a:t>
            </a:r>
            <a:r>
              <a:rPr lang="en-US" sz="2200" dirty="0"/>
              <a:t> </a:t>
            </a:r>
            <a:r>
              <a:rPr lang="en-US" sz="2200" dirty="0" err="1"/>
              <a:t>hoạt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goroutine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endParaRPr lang="en-US" sz="2200" dirty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Race condition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tình</a:t>
            </a:r>
            <a:r>
              <a:rPr lang="en-US" sz="2200" dirty="0"/>
              <a:t> </a:t>
            </a:r>
            <a:r>
              <a:rPr lang="en-US" sz="2200" dirty="0" err="1"/>
              <a:t>huống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tình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mong</a:t>
            </a:r>
            <a:r>
              <a:rPr lang="en-US" sz="2200" dirty="0"/>
              <a:t> </a:t>
            </a:r>
            <a:r>
              <a:rPr lang="en-US" sz="2200" dirty="0" err="1"/>
              <a:t>muốn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chạy</a:t>
            </a:r>
            <a:r>
              <a:rPr lang="en-US" sz="2200" dirty="0"/>
              <a:t> xen </a:t>
            </a:r>
            <a:r>
              <a:rPr lang="en-US" sz="2200" dirty="0" err="1"/>
              <a:t>kẽ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goroutine</a:t>
            </a:r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BCEA90AD-EB25-41C8-9DEE-B33E72C3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417" y="1674077"/>
            <a:ext cx="4743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0725"/>
          </a:xfrm>
        </p:spPr>
        <p:txBody>
          <a:bodyPr>
            <a:norm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sync.Mutex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39788" y="1529693"/>
            <a:ext cx="4996945" cy="49631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0C94FBA-D31F-455B-9129-78D4739D8D6C}"/>
              </a:ext>
            </a:extLst>
          </p:cNvPr>
          <p:cNvSpPr txBox="1">
            <a:spLocks/>
          </p:cNvSpPr>
          <p:nvPr/>
        </p:nvSpPr>
        <p:spPr>
          <a:xfrm>
            <a:off x="6355269" y="1529693"/>
            <a:ext cx="4512798" cy="4605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binary semaphore</a:t>
            </a:r>
          </a:p>
          <a:p>
            <a:pPr algn="just">
              <a:lnSpc>
                <a:spcPct val="100000"/>
              </a:lnSpc>
            </a:pPr>
            <a:r>
              <a:rPr lang="en-US" sz="2200" dirty="0"/>
              <a:t>Khi </a:t>
            </a:r>
            <a:r>
              <a:rPr lang="en-US" sz="2200" dirty="0" err="1"/>
              <a:t>một</a:t>
            </a:r>
            <a:r>
              <a:rPr lang="en-US" sz="2200" dirty="0"/>
              <a:t> goroutine </a:t>
            </a:r>
            <a:r>
              <a:rPr lang="en-US" sz="2200" dirty="0" err="1"/>
              <a:t>muốn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,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b="1" dirty="0"/>
              <a:t>Lock()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b="1" dirty="0"/>
              <a:t>Unlock()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xong</a:t>
            </a:r>
            <a:endParaRPr lang="en-US" sz="2200" dirty="0"/>
          </a:p>
          <a:p>
            <a:pPr algn="just">
              <a:lnSpc>
                <a:spcPct val="100000"/>
              </a:lnSpc>
            </a:pPr>
            <a:r>
              <a:rPr lang="en-US" sz="2200" dirty="0"/>
              <a:t>Khi </a:t>
            </a:r>
            <a:r>
              <a:rPr lang="en-US" sz="2200" dirty="0" err="1"/>
              <a:t>một</a:t>
            </a:r>
            <a:r>
              <a:rPr lang="en-US" sz="2200" dirty="0"/>
              <a:t> goroutine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muốn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khóa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giữ</a:t>
            </a:r>
            <a:r>
              <a:rPr lang="en-US" sz="2200" dirty="0"/>
              <a:t>,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chờ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khóa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0075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3932237" cy="622300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4"/>
            <a:ext cx="3932237" cy="4881564"/>
          </a:xfrm>
        </p:spPr>
        <p:txBody>
          <a:bodyPr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atomic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atomic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chặn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race condition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atomic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trọn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vẹn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thiệp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987424"/>
            <a:ext cx="5893594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39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Cảm ơn mọi người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395464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989634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1.2. Process state</a:t>
            </a:r>
          </a:p>
        </p:txBody>
      </p:sp>
      <p:pic>
        <p:nvPicPr>
          <p:cNvPr id="7" name="Content Placeholder 6" descr="Image for pos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714500"/>
            <a:ext cx="10609765" cy="4271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79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4"/>
            <a:ext cx="5256212" cy="1943953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1.3. Process Control Block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847953"/>
            <a:ext cx="6761162" cy="4305231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Process Control Block (PCB)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OS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PCB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,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,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,…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PCB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endParaRPr lang="en-US" sz="2400" dirty="0"/>
          </a:p>
        </p:txBody>
      </p:sp>
      <p:pic>
        <p:nvPicPr>
          <p:cNvPr id="8" name="Content Placeholder 7" descr="Process Control Block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881" y="1563757"/>
            <a:ext cx="3160331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097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4"/>
            <a:ext cx="5256212" cy="983009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1.4. Context Switching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7" y="1570383"/>
            <a:ext cx="6323013" cy="4298605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khôi</a:t>
            </a:r>
            <a:r>
              <a:rPr lang="en-US" sz="2400" dirty="0"/>
              <a:t>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PCB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Cho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CPU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Khi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,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PCB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khôi</a:t>
            </a:r>
            <a:r>
              <a:rPr lang="en-US" sz="2400" dirty="0"/>
              <a:t>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endParaRPr lang="en-US" sz="2400" dirty="0"/>
          </a:p>
        </p:txBody>
      </p:sp>
      <p:pic>
        <p:nvPicPr>
          <p:cNvPr id="6" name="Picture 5" descr="Process Context Switc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79" y="731602"/>
            <a:ext cx="3897312" cy="5976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4"/>
            <a:ext cx="5256212" cy="983009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1.4. Context Switching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7" y="1570383"/>
            <a:ext cx="6323013" cy="4298605"/>
          </a:xfrm>
        </p:spPr>
        <p:txBody>
          <a:bodyPr anchor="ctr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Context switching </a:t>
            </a:r>
            <a:r>
              <a:rPr lang="en-US" sz="2400" dirty="0" err="1"/>
              <a:t>xảy</a:t>
            </a:r>
            <a:r>
              <a:rPr lang="en-US" sz="2400" dirty="0"/>
              <a:t> ra </a:t>
            </a:r>
            <a:r>
              <a:rPr lang="en-US" sz="2400" dirty="0" err="1"/>
              <a:t>khi</a:t>
            </a:r>
            <a:r>
              <a:rPr lang="en-US" sz="2400" dirty="0"/>
              <a:t>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Ready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gián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xảy</a:t>
            </a:r>
            <a:r>
              <a:rPr lang="en-US" sz="2400" dirty="0"/>
              <a:t> ra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User </a:t>
            </a:r>
            <a:r>
              <a:rPr lang="en-US" sz="2400" dirty="0" err="1"/>
              <a:t>với</a:t>
            </a:r>
            <a:r>
              <a:rPr lang="en-US" sz="2400" dirty="0"/>
              <a:t> Kernel</a:t>
            </a:r>
          </a:p>
        </p:txBody>
      </p:sp>
      <p:pic>
        <p:nvPicPr>
          <p:cNvPr id="6" name="Picture 5" descr="Process Context Switc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79" y="731602"/>
            <a:ext cx="3897312" cy="5976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556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4"/>
            <a:ext cx="5256212" cy="983009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1.5. OS scheduling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570383"/>
            <a:ext cx="5940154" cy="983009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First-Come, First-Serve (FCFS)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F988C02-46A5-4D4F-8779-449C5B270BCC}"/>
              </a:ext>
            </a:extLst>
          </p:cNvPr>
          <p:cNvSpPr txBox="1">
            <a:spLocks/>
          </p:cNvSpPr>
          <p:nvPr/>
        </p:nvSpPr>
        <p:spPr>
          <a:xfrm>
            <a:off x="6779942" y="1631715"/>
            <a:ext cx="4572270" cy="451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C5EF0D-CEE6-47BD-8A43-F5862D13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16356"/>
              </p:ext>
            </p:extLst>
          </p:nvPr>
        </p:nvGraphicFramePr>
        <p:xfrm>
          <a:off x="7136781" y="2553392"/>
          <a:ext cx="44381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204">
                  <a:extLst>
                    <a:ext uri="{9D8B030D-6E8A-4147-A177-3AD203B41FA5}">
                      <a16:colId xmlns:a16="http://schemas.microsoft.com/office/drawing/2014/main" val="1283878154"/>
                    </a:ext>
                  </a:extLst>
                </a:gridCol>
                <a:gridCol w="3021981">
                  <a:extLst>
                    <a:ext uri="{9D8B030D-6E8A-4147-A177-3AD203B41FA5}">
                      <a16:colId xmlns:a16="http://schemas.microsoft.com/office/drawing/2014/main" val="144020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Wait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7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 – 0 = 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0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 – 1 = 4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1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 – 2 = 6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75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 – 3 = 13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450464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DECD9E5-137F-4996-8C71-94581272472D}"/>
              </a:ext>
            </a:extLst>
          </p:cNvPr>
          <p:cNvSpPr txBox="1">
            <a:spLocks/>
          </p:cNvSpPr>
          <p:nvPr/>
        </p:nvSpPr>
        <p:spPr>
          <a:xfrm>
            <a:off x="6779942" y="4026108"/>
            <a:ext cx="5151864" cy="983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F06D4ED-25A3-42A3-A605-8E35D199991A}"/>
              </a:ext>
            </a:extLst>
          </p:cNvPr>
          <p:cNvSpPr txBox="1">
            <a:spLocks/>
          </p:cNvSpPr>
          <p:nvPr/>
        </p:nvSpPr>
        <p:spPr>
          <a:xfrm>
            <a:off x="3876907" y="5009117"/>
            <a:ext cx="4438185" cy="983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/>
              <a:t>Average Wait Time (AWT):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 = (0 + 4 + 6 + 13)/4 = 5.75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43E2D5E-8702-4D37-8F38-42883B52A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12717"/>
              </p:ext>
            </p:extLst>
          </p:nvPr>
        </p:nvGraphicFramePr>
        <p:xfrm>
          <a:off x="839789" y="2553392"/>
          <a:ext cx="59401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56">
                  <a:extLst>
                    <a:ext uri="{9D8B030D-6E8A-4147-A177-3AD203B41FA5}">
                      <a16:colId xmlns:a16="http://schemas.microsoft.com/office/drawing/2014/main" val="1687545334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1394927804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1587015819"/>
                    </a:ext>
                  </a:extLst>
                </a:gridCol>
                <a:gridCol w="1604965">
                  <a:extLst>
                    <a:ext uri="{9D8B030D-6E8A-4147-A177-3AD203B41FA5}">
                      <a16:colId xmlns:a16="http://schemas.microsoft.com/office/drawing/2014/main" val="3381722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Execute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Service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1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7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0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51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4"/>
            <a:ext cx="5256212" cy="983009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1.5. OS scheduling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570383"/>
            <a:ext cx="5940154" cy="983009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Shortest Job First (SJF)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F988C02-46A5-4D4F-8779-449C5B270BCC}"/>
              </a:ext>
            </a:extLst>
          </p:cNvPr>
          <p:cNvSpPr txBox="1">
            <a:spLocks/>
          </p:cNvSpPr>
          <p:nvPr/>
        </p:nvSpPr>
        <p:spPr>
          <a:xfrm>
            <a:off x="6779942" y="1631715"/>
            <a:ext cx="4572270" cy="451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C5EF0D-CEE6-47BD-8A43-F5862D13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25603"/>
              </p:ext>
            </p:extLst>
          </p:nvPr>
        </p:nvGraphicFramePr>
        <p:xfrm>
          <a:off x="7136781" y="2553392"/>
          <a:ext cx="44381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204">
                  <a:extLst>
                    <a:ext uri="{9D8B030D-6E8A-4147-A177-3AD203B41FA5}">
                      <a16:colId xmlns:a16="http://schemas.microsoft.com/office/drawing/2014/main" val="1283878154"/>
                    </a:ext>
                  </a:extLst>
                </a:gridCol>
                <a:gridCol w="3021981">
                  <a:extLst>
                    <a:ext uri="{9D8B030D-6E8A-4147-A177-3AD203B41FA5}">
                      <a16:colId xmlns:a16="http://schemas.microsoft.com/office/drawing/2014/main" val="144020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Wait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7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 – 0 = 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0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 – 1 = 4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1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 – 2 = 12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75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 – 3 = 5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450464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DECD9E5-137F-4996-8C71-94581272472D}"/>
              </a:ext>
            </a:extLst>
          </p:cNvPr>
          <p:cNvSpPr txBox="1">
            <a:spLocks/>
          </p:cNvSpPr>
          <p:nvPr/>
        </p:nvSpPr>
        <p:spPr>
          <a:xfrm>
            <a:off x="6779942" y="4026108"/>
            <a:ext cx="5151864" cy="983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F06D4ED-25A3-42A3-A605-8E35D199991A}"/>
              </a:ext>
            </a:extLst>
          </p:cNvPr>
          <p:cNvSpPr txBox="1">
            <a:spLocks/>
          </p:cNvSpPr>
          <p:nvPr/>
        </p:nvSpPr>
        <p:spPr>
          <a:xfrm>
            <a:off x="3876907" y="5009117"/>
            <a:ext cx="4438185" cy="983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/>
              <a:t>Average Wait Time (AWT):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 = (0 + 4 + 12 + 5)/4 = 5.25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43E2D5E-8702-4D37-8F38-42883B52A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54504"/>
              </p:ext>
            </p:extLst>
          </p:nvPr>
        </p:nvGraphicFramePr>
        <p:xfrm>
          <a:off x="839789" y="2553392"/>
          <a:ext cx="59401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56">
                  <a:extLst>
                    <a:ext uri="{9D8B030D-6E8A-4147-A177-3AD203B41FA5}">
                      <a16:colId xmlns:a16="http://schemas.microsoft.com/office/drawing/2014/main" val="1687545334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1394927804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1587015819"/>
                    </a:ext>
                  </a:extLst>
                </a:gridCol>
                <a:gridCol w="1604965">
                  <a:extLst>
                    <a:ext uri="{9D8B030D-6E8A-4147-A177-3AD203B41FA5}">
                      <a16:colId xmlns:a16="http://schemas.microsoft.com/office/drawing/2014/main" val="3381722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Execute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Service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1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7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0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78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2801</Words>
  <Application>Microsoft Office PowerPoint</Application>
  <PresentationFormat>Widescreen</PresentationFormat>
  <Paragraphs>381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Consolas</vt:lpstr>
      <vt:lpstr>Office Theme</vt:lpstr>
      <vt:lpstr>Problems in Concurrent Programming</vt:lpstr>
      <vt:lpstr>Overview</vt:lpstr>
      <vt:lpstr>1. Process  1.1. Definitions</vt:lpstr>
      <vt:lpstr>1. Process  1.2. Process state</vt:lpstr>
      <vt:lpstr>1. Process  1.3. Process Control Block</vt:lpstr>
      <vt:lpstr>1. Process  1.4. Context Switching</vt:lpstr>
      <vt:lpstr>1. Process  1.4. Context Switching</vt:lpstr>
      <vt:lpstr>1. Process  1.5. OS scheduling algorithms</vt:lpstr>
      <vt:lpstr>1. Process  1.5. OS scheduling algorithms</vt:lpstr>
      <vt:lpstr>1. Process  1.5. OS scheduling algorithms</vt:lpstr>
      <vt:lpstr>1. Process  1.5. OS scheduling algorithms</vt:lpstr>
      <vt:lpstr>2. Thread</vt:lpstr>
      <vt:lpstr>2. Thread</vt:lpstr>
      <vt:lpstr>3. Problem in Concurrent Programming  3.1. Race Condition</vt:lpstr>
      <vt:lpstr>3. Problem in Concurrent Programming  3.2. Deadlock</vt:lpstr>
      <vt:lpstr>4. Solutions  4.1. Atomic</vt:lpstr>
      <vt:lpstr>4. Solutions  4.2. Spinlock</vt:lpstr>
      <vt:lpstr>4. Solutions  4.3. Semaphore</vt:lpstr>
      <vt:lpstr>4. Solutions  4.3. Semaphore</vt:lpstr>
      <vt:lpstr>4. Solutions  4.3. Semaphore</vt:lpstr>
      <vt:lpstr>4. Solutions  4.3. Semaphore</vt:lpstr>
      <vt:lpstr>4. Solutions  4.4. Mutex</vt:lpstr>
      <vt:lpstr>4. Solutions  4.4. Mutex</vt:lpstr>
      <vt:lpstr>5. Concurrency in GO  5.1. Goroutine</vt:lpstr>
      <vt:lpstr>5. Concurrency in GO  5.1. Goroutine</vt:lpstr>
      <vt:lpstr>5. Concurrency in GO  5.2. Channel</vt:lpstr>
      <vt:lpstr>5. Concurrency in GO  5.2. Channel</vt:lpstr>
      <vt:lpstr>5. Concurrency in GO  5.2. Channel</vt:lpstr>
      <vt:lpstr>5. Concurrency in GO  5.2. Channel</vt:lpstr>
      <vt:lpstr>5. Concurrency in GO  5.2. Channel</vt:lpstr>
      <vt:lpstr>5. Concurrency in GO  5.2. Channel</vt:lpstr>
      <vt:lpstr>5. Concurrency in GO  5.2. Channel</vt:lpstr>
      <vt:lpstr>5. Concurrency in GO  sync.WaitGroup</vt:lpstr>
      <vt:lpstr>5. Concurrency in GO  Multiplexing with select</vt:lpstr>
      <vt:lpstr>5. Concurrency in GO  Multiplexing with select</vt:lpstr>
      <vt:lpstr>5. Concurrency in GO  5.3. Concurrency with shared variables</vt:lpstr>
      <vt:lpstr>sync.Mutex</vt:lpstr>
      <vt:lpstr>atomic</vt:lpstr>
      <vt:lpstr>Cảm ơn mọi người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sync.Mutex</dc:title>
  <dc:creator>huongtt51</dc:creator>
  <cp:lastModifiedBy>Nguyen Minh Dang 20172998</cp:lastModifiedBy>
  <cp:revision>98</cp:revision>
  <dcterms:created xsi:type="dcterms:W3CDTF">2020-08-06T01:40:38Z</dcterms:created>
  <dcterms:modified xsi:type="dcterms:W3CDTF">2020-08-07T05:16:59Z</dcterms:modified>
</cp:coreProperties>
</file>